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47.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48.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notesSlides/notesSlide233.xml" ContentType="application/vnd.openxmlformats-officedocument.presentationml.notesSlide+xml"/>
  <Override PartName="/ppt/charts/chart7.xml" ContentType="application/vnd.openxmlformats-officedocument.drawingml.chart+xml"/>
  <Override PartName="/ppt/notesSlides/notesSlide234.xml" ContentType="application/vnd.openxmlformats-officedocument.presentationml.notesSlide+xml"/>
  <Override PartName="/ppt/charts/chart8.xml" ContentType="application/vnd.openxmlformats-officedocument.drawingml.chart+xml"/>
  <Override PartName="/ppt/notesSlides/notesSlide2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5" r:id="rId4"/>
  </p:sldMasterIdLst>
  <p:notesMasterIdLst>
    <p:notesMasterId r:id="rId241"/>
  </p:notesMasterIdLst>
  <p:handoutMasterIdLst>
    <p:handoutMasterId r:id="rId242"/>
  </p:handoutMasterIdLst>
  <p:sldIdLst>
    <p:sldId id="1683" r:id="rId5"/>
    <p:sldId id="2396" r:id="rId6"/>
    <p:sldId id="2378" r:id="rId7"/>
    <p:sldId id="1685" r:id="rId8"/>
    <p:sldId id="2383" r:id="rId9"/>
    <p:sldId id="1732" r:id="rId10"/>
    <p:sldId id="2349" r:id="rId11"/>
    <p:sldId id="2351" r:id="rId12"/>
    <p:sldId id="2359" r:id="rId13"/>
    <p:sldId id="2376" r:id="rId14"/>
    <p:sldId id="1735" r:id="rId15"/>
    <p:sldId id="2355" r:id="rId16"/>
    <p:sldId id="1306" r:id="rId17"/>
    <p:sldId id="1661" r:id="rId18"/>
    <p:sldId id="2369" r:id="rId19"/>
    <p:sldId id="2384" r:id="rId20"/>
    <p:sldId id="2362" r:id="rId21"/>
    <p:sldId id="2360" r:id="rId22"/>
    <p:sldId id="2361" r:id="rId23"/>
    <p:sldId id="2367" r:id="rId24"/>
    <p:sldId id="2363" r:id="rId25"/>
    <p:sldId id="2364" r:id="rId26"/>
    <p:sldId id="2365" r:id="rId27"/>
    <p:sldId id="2366" r:id="rId28"/>
    <p:sldId id="2370" r:id="rId29"/>
    <p:sldId id="2388" r:id="rId30"/>
    <p:sldId id="2390" r:id="rId31"/>
    <p:sldId id="2391" r:id="rId32"/>
    <p:sldId id="2392" r:id="rId33"/>
    <p:sldId id="2394" r:id="rId34"/>
    <p:sldId id="2374" r:id="rId35"/>
    <p:sldId id="2375" r:id="rId36"/>
    <p:sldId id="2385" r:id="rId37"/>
    <p:sldId id="1764" r:id="rId38"/>
    <p:sldId id="2147" r:id="rId39"/>
    <p:sldId id="2603" r:id="rId40"/>
    <p:sldId id="1962" r:id="rId41"/>
    <p:sldId id="2164" r:id="rId42"/>
    <p:sldId id="1966" r:id="rId43"/>
    <p:sldId id="1971" r:id="rId44"/>
    <p:sldId id="2602" r:id="rId45"/>
    <p:sldId id="1973" r:id="rId46"/>
    <p:sldId id="1975" r:id="rId47"/>
    <p:sldId id="1976" r:id="rId48"/>
    <p:sldId id="1977" r:id="rId49"/>
    <p:sldId id="1978" r:id="rId50"/>
    <p:sldId id="1979" r:id="rId51"/>
    <p:sldId id="1980" r:id="rId52"/>
    <p:sldId id="1981" r:id="rId53"/>
    <p:sldId id="1985" r:id="rId54"/>
    <p:sldId id="1987" r:id="rId55"/>
    <p:sldId id="1989" r:id="rId56"/>
    <p:sldId id="1990" r:id="rId57"/>
    <p:sldId id="1991" r:id="rId58"/>
    <p:sldId id="2397" r:id="rId59"/>
    <p:sldId id="2606" r:id="rId60"/>
    <p:sldId id="2609" r:id="rId61"/>
    <p:sldId id="2059" r:id="rId62"/>
    <p:sldId id="1995" r:id="rId63"/>
    <p:sldId id="2061" r:id="rId64"/>
    <p:sldId id="2063" r:id="rId65"/>
    <p:sldId id="2067" r:id="rId66"/>
    <p:sldId id="2399" r:id="rId67"/>
    <p:sldId id="2071" r:id="rId68"/>
    <p:sldId id="2074" r:id="rId69"/>
    <p:sldId id="2400" r:id="rId70"/>
    <p:sldId id="2070" r:id="rId71"/>
    <p:sldId id="2409" r:id="rId72"/>
    <p:sldId id="2077" r:id="rId73"/>
    <p:sldId id="2078" r:id="rId74"/>
    <p:sldId id="2073" r:id="rId75"/>
    <p:sldId id="2410" r:id="rId76"/>
    <p:sldId id="2081" r:id="rId77"/>
    <p:sldId id="2407" r:id="rId78"/>
    <p:sldId id="2408" r:id="rId79"/>
    <p:sldId id="2065" r:id="rId80"/>
    <p:sldId id="2066" r:id="rId81"/>
    <p:sldId id="2401" r:id="rId82"/>
    <p:sldId id="2083" r:id="rId83"/>
    <p:sldId id="2461" r:id="rId84"/>
    <p:sldId id="2098" r:id="rId85"/>
    <p:sldId id="2099" r:id="rId86"/>
    <p:sldId id="2101" r:id="rId87"/>
    <p:sldId id="2459" r:id="rId88"/>
    <p:sldId id="2460" r:id="rId89"/>
    <p:sldId id="2600" r:id="rId90"/>
    <p:sldId id="2598" r:id="rId91"/>
    <p:sldId id="1814" r:id="rId92"/>
    <p:sldId id="2580" r:id="rId93"/>
    <p:sldId id="1818" r:id="rId94"/>
    <p:sldId id="1816" r:id="rId95"/>
    <p:sldId id="2402" r:id="rId96"/>
    <p:sldId id="1821" r:id="rId97"/>
    <p:sldId id="2403" r:id="rId98"/>
    <p:sldId id="2405" r:id="rId99"/>
    <p:sldId id="2404" r:id="rId100"/>
    <p:sldId id="2591" r:id="rId101"/>
    <p:sldId id="2411" r:id="rId102"/>
    <p:sldId id="2592" r:id="rId103"/>
    <p:sldId id="2413" r:id="rId104"/>
    <p:sldId id="2416" r:id="rId105"/>
    <p:sldId id="2412" r:id="rId106"/>
    <p:sldId id="1819" r:id="rId107"/>
    <p:sldId id="2414" r:id="rId108"/>
    <p:sldId id="2415" r:id="rId109"/>
    <p:sldId id="1832" r:id="rId110"/>
    <p:sldId id="1837" r:id="rId111"/>
    <p:sldId id="2581" r:id="rId112"/>
    <p:sldId id="2417" r:id="rId113"/>
    <p:sldId id="2453" r:id="rId114"/>
    <p:sldId id="2454" r:id="rId115"/>
    <p:sldId id="2469" r:id="rId116"/>
    <p:sldId id="2468" r:id="rId117"/>
    <p:sldId id="2575" r:id="rId118"/>
    <p:sldId id="2576" r:id="rId119"/>
    <p:sldId id="1851" r:id="rId120"/>
    <p:sldId id="2578" r:id="rId121"/>
    <p:sldId id="2471" r:id="rId122"/>
    <p:sldId id="2577" r:id="rId123"/>
    <p:sldId id="1852" r:id="rId124"/>
    <p:sldId id="2470" r:id="rId125"/>
    <p:sldId id="2472" r:id="rId126"/>
    <p:sldId id="2582" r:id="rId127"/>
    <p:sldId id="2593" r:id="rId128"/>
    <p:sldId id="2456" r:id="rId129"/>
    <p:sldId id="2464" r:id="rId130"/>
    <p:sldId id="2462" r:id="rId131"/>
    <p:sldId id="2553" r:id="rId132"/>
    <p:sldId id="2457" r:id="rId133"/>
    <p:sldId id="2465" r:id="rId134"/>
    <p:sldId id="2100" r:id="rId135"/>
    <p:sldId id="2463" r:id="rId136"/>
    <p:sldId id="1866" r:id="rId137"/>
    <p:sldId id="1867" r:id="rId138"/>
    <p:sldId id="2583" r:id="rId139"/>
    <p:sldId id="2584" r:id="rId140"/>
    <p:sldId id="1876" r:id="rId141"/>
    <p:sldId id="1879" r:id="rId142"/>
    <p:sldId id="1887" r:id="rId143"/>
    <p:sldId id="1855" r:id="rId144"/>
    <p:sldId id="1888" r:id="rId145"/>
    <p:sldId id="2420" r:id="rId146"/>
    <p:sldId id="1891" r:id="rId147"/>
    <p:sldId id="1892" r:id="rId148"/>
    <p:sldId id="1893" r:id="rId149"/>
    <p:sldId id="1896" r:id="rId150"/>
    <p:sldId id="2586" r:id="rId151"/>
    <p:sldId id="2421" r:id="rId152"/>
    <p:sldId id="2587" r:id="rId153"/>
    <p:sldId id="1898" r:id="rId154"/>
    <p:sldId id="2422" r:id="rId155"/>
    <p:sldId id="1900" r:id="rId156"/>
    <p:sldId id="1901" r:id="rId157"/>
    <p:sldId id="1899" r:id="rId158"/>
    <p:sldId id="2425" r:id="rId159"/>
    <p:sldId id="1905" r:id="rId160"/>
    <p:sldId id="2426" r:id="rId161"/>
    <p:sldId id="1956" r:id="rId162"/>
    <p:sldId id="1920" r:id="rId163"/>
    <p:sldId id="1933" r:id="rId164"/>
    <p:sldId id="2427" r:id="rId165"/>
    <p:sldId id="1907" r:id="rId166"/>
    <p:sldId id="1908" r:id="rId167"/>
    <p:sldId id="2428" r:id="rId168"/>
    <p:sldId id="1910" r:id="rId169"/>
    <p:sldId id="1952" r:id="rId170"/>
    <p:sldId id="2429" r:id="rId171"/>
    <p:sldId id="1957" r:id="rId172"/>
    <p:sldId id="2588" r:id="rId173"/>
    <p:sldId id="2440" r:id="rId174"/>
    <p:sldId id="2441" r:id="rId175"/>
    <p:sldId id="2430" r:id="rId176"/>
    <p:sldId id="2433" r:id="rId177"/>
    <p:sldId id="2434" r:id="rId178"/>
    <p:sldId id="2435" r:id="rId179"/>
    <p:sldId id="2436" r:id="rId180"/>
    <p:sldId id="2135" r:id="rId181"/>
    <p:sldId id="2432" r:id="rId182"/>
    <p:sldId id="2431" r:id="rId183"/>
    <p:sldId id="2589" r:id="rId184"/>
    <p:sldId id="2585" r:id="rId185"/>
    <p:sldId id="2442" r:id="rId186"/>
    <p:sldId id="2443" r:id="rId187"/>
    <p:sldId id="2467" r:id="rId188"/>
    <p:sldId id="2444" r:id="rId189"/>
    <p:sldId id="2446" r:id="rId190"/>
    <p:sldId id="2450" r:id="rId191"/>
    <p:sldId id="2597" r:id="rId192"/>
    <p:sldId id="2447" r:id="rId193"/>
    <p:sldId id="2448" r:id="rId194"/>
    <p:sldId id="2451" r:id="rId195"/>
    <p:sldId id="2445" r:id="rId196"/>
    <p:sldId id="2554" r:id="rId197"/>
    <p:sldId id="2555" r:id="rId198"/>
    <p:sldId id="2556" r:id="rId199"/>
    <p:sldId id="1959" r:id="rId200"/>
    <p:sldId id="2474" r:id="rId201"/>
    <p:sldId id="2590" r:id="rId202"/>
    <p:sldId id="2475" r:id="rId203"/>
    <p:sldId id="2477" r:id="rId204"/>
    <p:sldId id="2476" r:id="rId205"/>
    <p:sldId id="2479" r:id="rId206"/>
    <p:sldId id="2480" r:id="rId207"/>
    <p:sldId id="2546" r:id="rId208"/>
    <p:sldId id="2544" r:id="rId209"/>
    <p:sldId id="2481" r:id="rId210"/>
    <p:sldId id="2483" r:id="rId211"/>
    <p:sldId id="2484" r:id="rId212"/>
    <p:sldId id="2486" r:id="rId213"/>
    <p:sldId id="2485" r:id="rId214"/>
    <p:sldId id="2482" r:id="rId215"/>
    <p:sldId id="2601" r:id="rId216"/>
    <p:sldId id="2488" r:id="rId217"/>
    <p:sldId id="2527" r:id="rId218"/>
    <p:sldId id="2490" r:id="rId219"/>
    <p:sldId id="2525" r:id="rId220"/>
    <p:sldId id="2547" r:id="rId221"/>
    <p:sldId id="2489" r:id="rId222"/>
    <p:sldId id="2492" r:id="rId223"/>
    <p:sldId id="2494" r:id="rId224"/>
    <p:sldId id="2548" r:id="rId225"/>
    <p:sldId id="2549" r:id="rId226"/>
    <p:sldId id="2550" r:id="rId227"/>
    <p:sldId id="2500" r:id="rId228"/>
    <p:sldId id="2552" r:id="rId229"/>
    <p:sldId id="2504" r:id="rId230"/>
    <p:sldId id="2515" r:id="rId231"/>
    <p:sldId id="2498" r:id="rId232"/>
    <p:sldId id="2516" r:id="rId233"/>
    <p:sldId id="2501" r:id="rId234"/>
    <p:sldId id="2511" r:id="rId235"/>
    <p:sldId id="2610" r:id="rId236"/>
    <p:sldId id="2502" r:id="rId237"/>
    <p:sldId id="2518" r:id="rId238"/>
    <p:sldId id="2519" r:id="rId239"/>
    <p:sldId id="2507" r:id="rId240"/>
  </p:sldIdLst>
  <p:sldSz cx="12192000" cy="6858000"/>
  <p:notesSz cx="7315200" cy="9601200"/>
  <p:defaultTextStyle>
    <a:defPPr>
      <a:defRPr lang="en-CA"/>
    </a:defPPr>
    <a:lvl1pPr algn="l" rtl="0" eaLnBrk="0" fontAlgn="base" hangingPunct="0">
      <a:spcBef>
        <a:spcPct val="0"/>
      </a:spcBef>
      <a:spcAft>
        <a:spcPct val="0"/>
      </a:spcAft>
      <a:defRPr sz="1300" kern="1200">
        <a:solidFill>
          <a:schemeClr val="tx1"/>
        </a:solidFill>
        <a:latin typeface="Gill Sans MT" panose="020B0502020104020203" pitchFamily="34" charset="0"/>
        <a:ea typeface="MS PGothic" panose="020B0600070205080204" pitchFamily="34" charset="-128"/>
        <a:cs typeface="+mn-cs"/>
      </a:defRPr>
    </a:lvl1pPr>
    <a:lvl2pPr marL="457200" algn="l" rtl="0" eaLnBrk="0" fontAlgn="base" hangingPunct="0">
      <a:spcBef>
        <a:spcPct val="0"/>
      </a:spcBef>
      <a:spcAft>
        <a:spcPct val="0"/>
      </a:spcAft>
      <a:defRPr sz="1300" kern="1200">
        <a:solidFill>
          <a:schemeClr val="tx1"/>
        </a:solidFill>
        <a:latin typeface="Gill Sans MT" panose="020B0502020104020203" pitchFamily="34" charset="0"/>
        <a:ea typeface="MS PGothic" panose="020B0600070205080204" pitchFamily="34" charset="-128"/>
        <a:cs typeface="+mn-cs"/>
      </a:defRPr>
    </a:lvl2pPr>
    <a:lvl3pPr marL="914400" algn="l" rtl="0" eaLnBrk="0" fontAlgn="base" hangingPunct="0">
      <a:spcBef>
        <a:spcPct val="0"/>
      </a:spcBef>
      <a:spcAft>
        <a:spcPct val="0"/>
      </a:spcAft>
      <a:defRPr sz="1300" kern="1200">
        <a:solidFill>
          <a:schemeClr val="tx1"/>
        </a:solidFill>
        <a:latin typeface="Gill Sans MT" panose="020B0502020104020203" pitchFamily="34" charset="0"/>
        <a:ea typeface="MS PGothic" panose="020B0600070205080204" pitchFamily="34" charset="-128"/>
        <a:cs typeface="+mn-cs"/>
      </a:defRPr>
    </a:lvl3pPr>
    <a:lvl4pPr marL="1371600" algn="l" rtl="0" eaLnBrk="0" fontAlgn="base" hangingPunct="0">
      <a:spcBef>
        <a:spcPct val="0"/>
      </a:spcBef>
      <a:spcAft>
        <a:spcPct val="0"/>
      </a:spcAft>
      <a:defRPr sz="1300" kern="1200">
        <a:solidFill>
          <a:schemeClr val="tx1"/>
        </a:solidFill>
        <a:latin typeface="Gill Sans MT" panose="020B0502020104020203" pitchFamily="34" charset="0"/>
        <a:ea typeface="MS PGothic" panose="020B0600070205080204" pitchFamily="34" charset="-128"/>
        <a:cs typeface="+mn-cs"/>
      </a:defRPr>
    </a:lvl4pPr>
    <a:lvl5pPr marL="1828800" algn="l" rtl="0" eaLnBrk="0" fontAlgn="base" hangingPunct="0">
      <a:spcBef>
        <a:spcPct val="0"/>
      </a:spcBef>
      <a:spcAft>
        <a:spcPct val="0"/>
      </a:spcAft>
      <a:defRPr sz="1300" kern="1200">
        <a:solidFill>
          <a:schemeClr val="tx1"/>
        </a:solidFill>
        <a:latin typeface="Gill Sans MT" panose="020B0502020104020203" pitchFamily="34" charset="0"/>
        <a:ea typeface="MS PGothic" panose="020B0600070205080204" pitchFamily="34" charset="-128"/>
        <a:cs typeface="+mn-cs"/>
      </a:defRPr>
    </a:lvl5pPr>
    <a:lvl6pPr marL="2286000" algn="l" defTabSz="914400" rtl="0" eaLnBrk="1" latinLnBrk="0" hangingPunct="1">
      <a:defRPr sz="1300" kern="1200">
        <a:solidFill>
          <a:schemeClr val="tx1"/>
        </a:solidFill>
        <a:latin typeface="Gill Sans MT" panose="020B0502020104020203" pitchFamily="34" charset="0"/>
        <a:ea typeface="MS PGothic" panose="020B0600070205080204" pitchFamily="34" charset="-128"/>
        <a:cs typeface="+mn-cs"/>
      </a:defRPr>
    </a:lvl6pPr>
    <a:lvl7pPr marL="2743200" algn="l" defTabSz="914400" rtl="0" eaLnBrk="1" latinLnBrk="0" hangingPunct="1">
      <a:defRPr sz="1300" kern="1200">
        <a:solidFill>
          <a:schemeClr val="tx1"/>
        </a:solidFill>
        <a:latin typeface="Gill Sans MT" panose="020B0502020104020203" pitchFamily="34" charset="0"/>
        <a:ea typeface="MS PGothic" panose="020B0600070205080204" pitchFamily="34" charset="-128"/>
        <a:cs typeface="+mn-cs"/>
      </a:defRPr>
    </a:lvl7pPr>
    <a:lvl8pPr marL="3200400" algn="l" defTabSz="914400" rtl="0" eaLnBrk="1" latinLnBrk="0" hangingPunct="1">
      <a:defRPr sz="1300" kern="1200">
        <a:solidFill>
          <a:schemeClr val="tx1"/>
        </a:solidFill>
        <a:latin typeface="Gill Sans MT" panose="020B0502020104020203" pitchFamily="34" charset="0"/>
        <a:ea typeface="MS PGothic" panose="020B0600070205080204" pitchFamily="34" charset="-128"/>
        <a:cs typeface="+mn-cs"/>
      </a:defRPr>
    </a:lvl8pPr>
    <a:lvl9pPr marL="3657600" algn="l" defTabSz="914400" rtl="0" eaLnBrk="1" latinLnBrk="0" hangingPunct="1">
      <a:defRPr sz="1300" kern="1200">
        <a:solidFill>
          <a:schemeClr val="tx1"/>
        </a:solidFill>
        <a:latin typeface="Gill Sans MT" panose="020B0502020104020203"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3158" userDrawn="1">
          <p15:clr>
            <a:srgbClr val="A4A3A4"/>
          </p15:clr>
        </p15:guide>
        <p15:guide id="2" orient="horz" pos="1275" userDrawn="1">
          <p15:clr>
            <a:srgbClr val="A4A3A4"/>
          </p15:clr>
        </p15:guide>
        <p15:guide id="3" orient="horz" pos="2160" userDrawn="1">
          <p15:clr>
            <a:srgbClr val="A4A3A4"/>
          </p15:clr>
        </p15:guide>
        <p15:guide id="4" orient="horz" pos="867" userDrawn="1">
          <p15:clr>
            <a:srgbClr val="A4A3A4"/>
          </p15:clr>
        </p15:guide>
        <p15:guide id="5" orient="horz" pos="4224" userDrawn="1">
          <p15:clr>
            <a:srgbClr val="A4A3A4"/>
          </p15:clr>
        </p15:guide>
        <p15:guide id="6" orient="horz" pos="434" userDrawn="1">
          <p15:clr>
            <a:srgbClr val="A4A3A4"/>
          </p15:clr>
        </p15:guide>
        <p15:guide id="7" orient="horz" pos="4133" userDrawn="1">
          <p15:clr>
            <a:srgbClr val="A4A3A4"/>
          </p15:clr>
        </p15:guide>
        <p15:guide id="8" orient="horz" pos="3067" userDrawn="1">
          <p15:clr>
            <a:srgbClr val="A4A3A4"/>
          </p15:clr>
        </p15:guide>
        <p15:guide id="9" pos="7424" userDrawn="1">
          <p15:clr>
            <a:srgbClr val="A4A3A4"/>
          </p15:clr>
        </p15:guide>
        <p15:guide id="10" pos="3840" userDrawn="1">
          <p15:clr>
            <a:srgbClr val="A4A3A4"/>
          </p15:clr>
        </p15:guide>
        <p15:guide id="11" pos="7552" userDrawn="1">
          <p15:clr>
            <a:srgbClr val="A4A3A4"/>
          </p15:clr>
        </p15:guide>
        <p15:guide id="12" pos="619" userDrawn="1">
          <p15:clr>
            <a:srgbClr val="A4A3A4"/>
          </p15:clr>
        </p15:guide>
        <p15:guide id="13" pos="824" userDrawn="1">
          <p15:clr>
            <a:srgbClr val="A4A3A4"/>
          </p15:clr>
        </p15:guide>
        <p15:guide id="16" pos="1255"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FC9FF"/>
    <a:srgbClr val="B9AE19"/>
    <a:srgbClr val="FFFF99"/>
    <a:srgbClr val="FF99FF"/>
    <a:srgbClr val="FF00FF"/>
    <a:srgbClr val="85714D"/>
    <a:srgbClr val="5A546C"/>
    <a:srgbClr val="2B2834"/>
    <a:srgbClr val="9084B6"/>
    <a:srgbClr val="7F71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A05933-C27B-E24E-9850-8E55FBB4287C}" v="9" dt="2025-08-29T16:06:40.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313" autoAdjust="0"/>
    <p:restoredTop sz="82515" autoAdjust="0"/>
  </p:normalViewPr>
  <p:slideViewPr>
    <p:cSldViewPr snapToGrid="0">
      <p:cViewPr varScale="1">
        <p:scale>
          <a:sx n="81" d="100"/>
          <a:sy n="81" d="100"/>
        </p:scale>
        <p:origin x="76" y="344"/>
      </p:cViewPr>
      <p:guideLst>
        <p:guide orient="horz" pos="3158"/>
        <p:guide orient="horz" pos="1275"/>
        <p:guide orient="horz" pos="2160"/>
        <p:guide orient="horz" pos="867"/>
        <p:guide orient="horz" pos="4224"/>
        <p:guide orient="horz" pos="434"/>
        <p:guide orient="horz" pos="4133"/>
        <p:guide orient="horz" pos="3067"/>
        <p:guide pos="7424"/>
        <p:guide pos="3840"/>
        <p:guide pos="7552"/>
        <p:guide pos="619"/>
        <p:guide pos="824"/>
        <p:guide pos="1255"/>
      </p:guideLst>
    </p:cSldViewPr>
  </p:slideViewPr>
  <p:outlineViewPr>
    <p:cViewPr>
      <p:scale>
        <a:sx n="33" d="100"/>
        <a:sy n="33" d="100"/>
      </p:scale>
      <p:origin x="0" y="-57306"/>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4" d="100"/>
          <a:sy n="84" d="100"/>
        </p:scale>
        <p:origin x="-16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microsoft.com/office/2016/11/relationships/changesInfo" Target="changesInfos/changesInfo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microsoft.com/office/2015/10/relationships/revisionInfo" Target="revisionInfo.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handoutMaster" Target="handoutMasters/handoutMaster1.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presProps" Target="pres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viewProps" Target="viewProp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theme" Target="theme/theme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tableStyles" Target="tableStyles.xml"/><Relationship Id="rId106" Type="http://schemas.openxmlformats.org/officeDocument/2006/relationships/slide" Target="slides/slide102.xml"/><Relationship Id="rId127" Type="http://schemas.openxmlformats.org/officeDocument/2006/relationships/slide" Target="slides/slide1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ériot Feujofack" userId="S::bfeujofack@cwc.ca::6000e502-c69f-4b3a-9dee-2f51e4b0303d" providerId="AD" clId="Web-{78A05933-C27B-E24E-9850-8E55FBB4287C}"/>
    <pc:docChg chg="modSld">
      <pc:chgData name="Blériot Feujofack" userId="S::bfeujofack@cwc.ca::6000e502-c69f-4b3a-9dee-2f51e4b0303d" providerId="AD" clId="Web-{78A05933-C27B-E24E-9850-8E55FBB4287C}" dt="2025-08-29T16:06:40.918" v="8" actId="1076"/>
      <pc:docMkLst>
        <pc:docMk/>
      </pc:docMkLst>
      <pc:sldChg chg="modSp">
        <pc:chgData name="Blériot Feujofack" userId="S::bfeujofack@cwc.ca::6000e502-c69f-4b3a-9dee-2f51e4b0303d" providerId="AD" clId="Web-{78A05933-C27B-E24E-9850-8E55FBB4287C}" dt="2025-08-29T16:06:40.918" v="8" actId="1076"/>
        <pc:sldMkLst>
          <pc:docMk/>
          <pc:sldMk cId="0" sldId="2349"/>
        </pc:sldMkLst>
        <pc:grpChg chg="mod">
          <ac:chgData name="Blériot Feujofack" userId="S::bfeujofack@cwc.ca::6000e502-c69f-4b3a-9dee-2f51e4b0303d" providerId="AD" clId="Web-{78A05933-C27B-E24E-9850-8E55FBB4287C}" dt="2025-08-29T16:06:40.918" v="8" actId="1076"/>
          <ac:grpSpMkLst>
            <pc:docMk/>
            <pc:sldMk cId="0" sldId="2349"/>
            <ac:grpSpMk id="36867" creationId="{00000000-0000-0000-0000-000000000000}"/>
          </ac:grpSpMkLst>
        </pc:grpChg>
        <pc:picChg chg="mod">
          <ac:chgData name="Blériot Feujofack" userId="S::bfeujofack@cwc.ca::6000e502-c69f-4b3a-9dee-2f51e4b0303d" providerId="AD" clId="Web-{78A05933-C27B-E24E-9850-8E55FBB4287C}" dt="2025-08-29T16:06:37.293" v="7" actId="1076"/>
          <ac:picMkLst>
            <pc:docMk/>
            <pc:sldMk cId="0" sldId="2349"/>
            <ac:picMk id="13"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Book2"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Book2"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Book2"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F:\Axams\AX%20Dampfdruck.xls"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1" Type="http://schemas.openxmlformats.org/officeDocument/2006/relationships/oleObject" Target="file:///C:\Users\wall2\Desktop\WIRL\Updated%20INFO\LCA\Athena%20from%20thumb%20drive\WIRL\Athena%20WIRL\Analysis\Combined%20Analysi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wall2\Desktop\WIRL1\Updated%20INFO\LCA\Athena%20from%20thumb%20drive\WIRL\Athena%20WIRL\Analysis\Combined%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70C0"/>
            </a:solidFill>
            <a:ln>
              <a:noFill/>
            </a:ln>
            <a:effectLst/>
          </c:spPr>
          <c:invertIfNegative val="0"/>
          <c:cat>
            <c:strRef>
              <c:f>Sheet1!$L$11:$L$16</c:f>
              <c:strCache>
                <c:ptCount val="6"/>
                <c:pt idx="0">
                  <c:v>Total Tree</c:v>
                </c:pt>
                <c:pt idx="1">
                  <c:v>minus Logging Losses</c:v>
                </c:pt>
                <c:pt idx="2">
                  <c:v>minus Fuelwood</c:v>
                </c:pt>
                <c:pt idx="3">
                  <c:v>minus Pulp</c:v>
                </c:pt>
                <c:pt idx="4">
                  <c:v>minus Primary Mill Waste</c:v>
                </c:pt>
                <c:pt idx="5">
                  <c:v>minus Secondary Mill and Construction</c:v>
                </c:pt>
              </c:strCache>
            </c:strRef>
          </c:cat>
          <c:val>
            <c:numRef>
              <c:f>Sheet1!$M$11:$M$16</c:f>
              <c:numCache>
                <c:formatCode>General</c:formatCode>
                <c:ptCount val="6"/>
                <c:pt idx="0">
                  <c:v>100</c:v>
                </c:pt>
                <c:pt idx="1">
                  <c:v>59</c:v>
                </c:pt>
                <c:pt idx="2">
                  <c:v>54</c:v>
                </c:pt>
                <c:pt idx="3">
                  <c:v>33</c:v>
                </c:pt>
                <c:pt idx="4">
                  <c:v>20</c:v>
                </c:pt>
                <c:pt idx="5">
                  <c:v>15</c:v>
                </c:pt>
              </c:numCache>
            </c:numRef>
          </c:val>
          <c:extLst>
            <c:ext xmlns:c16="http://schemas.microsoft.com/office/drawing/2014/chart" uri="{C3380CC4-5D6E-409C-BE32-E72D297353CC}">
              <c16:uniqueId val="{00000000-348D-46E4-AEA3-8CE5790765ED}"/>
            </c:ext>
          </c:extLst>
        </c:ser>
        <c:dLbls>
          <c:showLegendKey val="0"/>
          <c:showVal val="0"/>
          <c:showCatName val="0"/>
          <c:showSerName val="0"/>
          <c:showPercent val="0"/>
          <c:showBubbleSize val="0"/>
        </c:dLbls>
        <c:gapWidth val="219"/>
        <c:overlap val="-27"/>
        <c:axId val="1008457376"/>
        <c:axId val="1008457792"/>
      </c:barChart>
      <c:catAx>
        <c:axId val="100845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8457792"/>
        <c:crosses val="autoZero"/>
        <c:auto val="1"/>
        <c:lblAlgn val="ctr"/>
        <c:lblOffset val="100"/>
        <c:noMultiLvlLbl val="0"/>
      </c:catAx>
      <c:valAx>
        <c:axId val="100845779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8457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cked"/>
        <c:varyColors val="0"/>
        <c:ser>
          <c:idx val="1"/>
          <c:order val="0"/>
          <c:spPr>
            <a:ln>
              <a:solidFill>
                <a:srgbClr val="00B0F0"/>
              </a:solidFill>
            </a:ln>
          </c:spPr>
          <c:marker>
            <c:symbol val="none"/>
          </c:marker>
          <c:cat>
            <c:numRef>
              <c:f>Sheet1!$C$11:$C$50</c:f>
              <c:numCache>
                <c:formatCode>0.000</c:formatCode>
                <c:ptCount val="40"/>
                <c:pt idx="0">
                  <c:v>0.39370078740157483</c:v>
                </c:pt>
                <c:pt idx="1">
                  <c:v>0.78740157480314965</c:v>
                </c:pt>
                <c:pt idx="2">
                  <c:v>1.1811023622047243</c:v>
                </c:pt>
                <c:pt idx="3">
                  <c:v>1.5748031496062993</c:v>
                </c:pt>
                <c:pt idx="4">
                  <c:v>1.9685039370078743</c:v>
                </c:pt>
                <c:pt idx="5">
                  <c:v>2.3622047244094486</c:v>
                </c:pt>
                <c:pt idx="6">
                  <c:v>2.7559055118110241</c:v>
                </c:pt>
                <c:pt idx="7">
                  <c:v>3.1496062992125986</c:v>
                </c:pt>
                <c:pt idx="8">
                  <c:v>3.5433070866141732</c:v>
                </c:pt>
                <c:pt idx="9">
                  <c:v>3.9370078740157486</c:v>
                </c:pt>
                <c:pt idx="10">
                  <c:v>4.3307086614173231</c:v>
                </c:pt>
                <c:pt idx="11">
                  <c:v>4.7244094488188972</c:v>
                </c:pt>
                <c:pt idx="12">
                  <c:v>5.1181102362204731</c:v>
                </c:pt>
                <c:pt idx="13">
                  <c:v>5.5118110236220481</c:v>
                </c:pt>
                <c:pt idx="14">
                  <c:v>5.9055118110236222</c:v>
                </c:pt>
                <c:pt idx="15">
                  <c:v>6.2992125984251972</c:v>
                </c:pt>
                <c:pt idx="16">
                  <c:v>6.6929133858267722</c:v>
                </c:pt>
                <c:pt idx="17">
                  <c:v>7.0866141732283463</c:v>
                </c:pt>
                <c:pt idx="18">
                  <c:v>7.4803149606299213</c:v>
                </c:pt>
                <c:pt idx="19">
                  <c:v>7.8740157480314972</c:v>
                </c:pt>
                <c:pt idx="20">
                  <c:v>8.2677165354330704</c:v>
                </c:pt>
                <c:pt idx="21">
                  <c:v>8.6614173228346463</c:v>
                </c:pt>
                <c:pt idx="22">
                  <c:v>9.0551181102362204</c:v>
                </c:pt>
                <c:pt idx="23">
                  <c:v>9.4488188976377945</c:v>
                </c:pt>
                <c:pt idx="24">
                  <c:v>9.8425196850393704</c:v>
                </c:pt>
                <c:pt idx="25">
                  <c:v>10.236220472440946</c:v>
                </c:pt>
                <c:pt idx="26">
                  <c:v>10.62992125984252</c:v>
                </c:pt>
                <c:pt idx="27">
                  <c:v>11.023622047244096</c:v>
                </c:pt>
                <c:pt idx="28">
                  <c:v>11.417322834645669</c:v>
                </c:pt>
                <c:pt idx="29">
                  <c:v>11.811023622047244</c:v>
                </c:pt>
                <c:pt idx="30">
                  <c:v>12.204724409448819</c:v>
                </c:pt>
                <c:pt idx="31">
                  <c:v>12.598425196850394</c:v>
                </c:pt>
                <c:pt idx="32">
                  <c:v>12.99212598425197</c:v>
                </c:pt>
                <c:pt idx="33">
                  <c:v>13.385826771653544</c:v>
                </c:pt>
                <c:pt idx="34">
                  <c:v>13.779527559055119</c:v>
                </c:pt>
                <c:pt idx="35">
                  <c:v>14.173228346456693</c:v>
                </c:pt>
                <c:pt idx="36">
                  <c:v>14.566929133858268</c:v>
                </c:pt>
                <c:pt idx="37">
                  <c:v>14.960629921259843</c:v>
                </c:pt>
                <c:pt idx="38">
                  <c:v>15.354330708661418</c:v>
                </c:pt>
                <c:pt idx="39">
                  <c:v>15.748031496062994</c:v>
                </c:pt>
              </c:numCache>
            </c:numRef>
          </c:cat>
          <c:val>
            <c:numRef>
              <c:f>Sheet1!$D$11:$D$50</c:f>
              <c:numCache>
                <c:formatCode>0.000</c:formatCode>
                <c:ptCount val="40"/>
                <c:pt idx="0">
                  <c:v>1.4195</c:v>
                </c:pt>
                <c:pt idx="1">
                  <c:v>2.839</c:v>
                </c:pt>
                <c:pt idx="2">
                  <c:v>4.2584999999999997</c:v>
                </c:pt>
                <c:pt idx="3">
                  <c:v>5.6779999999999999</c:v>
                </c:pt>
                <c:pt idx="4">
                  <c:v>7.0975000000000001</c:v>
                </c:pt>
                <c:pt idx="5">
                  <c:v>8.5169999999999995</c:v>
                </c:pt>
                <c:pt idx="6">
                  <c:v>9.9365000000000006</c:v>
                </c:pt>
                <c:pt idx="7">
                  <c:v>11.356</c:v>
                </c:pt>
                <c:pt idx="8">
                  <c:v>12.775499999999999</c:v>
                </c:pt>
                <c:pt idx="9">
                  <c:v>14.195</c:v>
                </c:pt>
                <c:pt idx="10">
                  <c:v>15.6145</c:v>
                </c:pt>
                <c:pt idx="11">
                  <c:v>17.033999999999999</c:v>
                </c:pt>
                <c:pt idx="12">
                  <c:v>18.453499999999998</c:v>
                </c:pt>
                <c:pt idx="13">
                  <c:v>19.873000000000001</c:v>
                </c:pt>
                <c:pt idx="14">
                  <c:v>21.2925</c:v>
                </c:pt>
                <c:pt idx="15">
                  <c:v>22.712</c:v>
                </c:pt>
                <c:pt idx="16">
                  <c:v>24.131499999999999</c:v>
                </c:pt>
                <c:pt idx="17">
                  <c:v>25.550999999999998</c:v>
                </c:pt>
                <c:pt idx="18">
                  <c:v>26.970500000000001</c:v>
                </c:pt>
                <c:pt idx="19">
                  <c:v>28.39</c:v>
                </c:pt>
                <c:pt idx="20">
                  <c:v>29.8095</c:v>
                </c:pt>
                <c:pt idx="21">
                  <c:v>31.228999999999999</c:v>
                </c:pt>
                <c:pt idx="22">
                  <c:v>32.648499999999999</c:v>
                </c:pt>
                <c:pt idx="23">
                  <c:v>34.067999999999998</c:v>
                </c:pt>
                <c:pt idx="24">
                  <c:v>35.487499999999997</c:v>
                </c:pt>
                <c:pt idx="25">
                  <c:v>36.906999999999996</c:v>
                </c:pt>
                <c:pt idx="26">
                  <c:v>38.326500000000003</c:v>
                </c:pt>
                <c:pt idx="27">
                  <c:v>39.746000000000002</c:v>
                </c:pt>
                <c:pt idx="28">
                  <c:v>41.165499999999994</c:v>
                </c:pt>
                <c:pt idx="29">
                  <c:v>42.585000000000001</c:v>
                </c:pt>
                <c:pt idx="30">
                  <c:v>44.0045</c:v>
                </c:pt>
                <c:pt idx="31">
                  <c:v>45.423999999999999</c:v>
                </c:pt>
                <c:pt idx="32">
                  <c:v>46.843499999999999</c:v>
                </c:pt>
                <c:pt idx="33">
                  <c:v>48.262999999999998</c:v>
                </c:pt>
                <c:pt idx="34">
                  <c:v>49.682499999999997</c:v>
                </c:pt>
                <c:pt idx="35">
                  <c:v>51.101999999999997</c:v>
                </c:pt>
                <c:pt idx="36">
                  <c:v>52.521499999999996</c:v>
                </c:pt>
                <c:pt idx="37">
                  <c:v>53.941000000000003</c:v>
                </c:pt>
                <c:pt idx="38">
                  <c:v>55.360500000000002</c:v>
                </c:pt>
                <c:pt idx="39">
                  <c:v>56.78</c:v>
                </c:pt>
              </c:numCache>
            </c:numRef>
          </c:val>
          <c:smooth val="0"/>
          <c:extLst>
            <c:ext xmlns:c16="http://schemas.microsoft.com/office/drawing/2014/chart" uri="{C3380CC4-5D6E-409C-BE32-E72D297353CC}">
              <c16:uniqueId val="{00000000-AC7A-4E79-92CD-D6AB3414B134}"/>
            </c:ext>
          </c:extLst>
        </c:ser>
        <c:dLbls>
          <c:showLegendKey val="0"/>
          <c:showVal val="0"/>
          <c:showCatName val="0"/>
          <c:showSerName val="0"/>
          <c:showPercent val="0"/>
          <c:showBubbleSize val="0"/>
        </c:dLbls>
        <c:smooth val="0"/>
        <c:axId val="1082207232"/>
        <c:axId val="467594624"/>
      </c:lineChart>
      <c:catAx>
        <c:axId val="1082207232"/>
        <c:scaling>
          <c:orientation val="minMax"/>
        </c:scaling>
        <c:delete val="0"/>
        <c:axPos val="b"/>
        <c:title>
          <c:tx>
            <c:rich>
              <a:bodyPr/>
              <a:lstStyle/>
              <a:p>
                <a:pPr>
                  <a:defRPr sz="1000"/>
                </a:pPr>
                <a:r>
                  <a:rPr lang="en-CA" sz="1000" b="1" i="0" baseline="0" dirty="0">
                    <a:effectLst/>
                  </a:rPr>
                  <a:t>Thickness of insulation in inch</a:t>
                </a:r>
                <a:endParaRPr lang="en-CA" sz="1000" dirty="0">
                  <a:effectLst/>
                </a:endParaRPr>
              </a:p>
            </c:rich>
          </c:tx>
          <c:overlay val="0"/>
        </c:title>
        <c:numFmt formatCode="0.000" sourceLinked="1"/>
        <c:majorTickMark val="out"/>
        <c:minorTickMark val="none"/>
        <c:tickLblPos val="nextTo"/>
        <c:crossAx val="467594624"/>
        <c:crosses val="autoZero"/>
        <c:auto val="1"/>
        <c:lblAlgn val="ctr"/>
        <c:lblOffset val="100"/>
        <c:noMultiLvlLbl val="0"/>
      </c:catAx>
      <c:valAx>
        <c:axId val="467594624"/>
        <c:scaling>
          <c:orientation val="minMax"/>
        </c:scaling>
        <c:delete val="0"/>
        <c:axPos val="l"/>
        <c:majorGridlines/>
        <c:title>
          <c:tx>
            <c:rich>
              <a:bodyPr rot="-5400000" vert="horz"/>
              <a:lstStyle/>
              <a:p>
                <a:pPr>
                  <a:defRPr/>
                </a:pPr>
                <a:r>
                  <a:rPr lang="en-CA" dirty="0"/>
                  <a:t>R imperial</a:t>
                </a:r>
              </a:p>
            </c:rich>
          </c:tx>
          <c:overlay val="0"/>
        </c:title>
        <c:numFmt formatCode="0.000" sourceLinked="1"/>
        <c:majorTickMark val="out"/>
        <c:minorTickMark val="none"/>
        <c:tickLblPos val="nextTo"/>
        <c:crossAx val="1082207232"/>
        <c:crosses val="autoZero"/>
        <c:crossBetween val="between"/>
      </c:valAx>
    </c:plotArea>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a:solidFill>
                <a:srgbClr val="00B050"/>
              </a:solidFill>
            </a:ln>
          </c:spPr>
          <c:marker>
            <c:symbol val="none"/>
          </c:marker>
          <c:val>
            <c:numRef>
              <c:f>Sheet1!$H$11:$H$50</c:f>
              <c:numCache>
                <c:formatCode>0.000</c:formatCode>
                <c:ptCount val="40"/>
                <c:pt idx="0">
                  <c:v>4</c:v>
                </c:pt>
                <c:pt idx="1">
                  <c:v>2</c:v>
                </c:pt>
                <c:pt idx="2">
                  <c:v>1.3333333333333333</c:v>
                </c:pt>
                <c:pt idx="3">
                  <c:v>1</c:v>
                </c:pt>
                <c:pt idx="4">
                  <c:v>0.8</c:v>
                </c:pt>
                <c:pt idx="5">
                  <c:v>0.66666666666666663</c:v>
                </c:pt>
                <c:pt idx="6">
                  <c:v>0.5714285714285714</c:v>
                </c:pt>
                <c:pt idx="7">
                  <c:v>0.5</c:v>
                </c:pt>
                <c:pt idx="8">
                  <c:v>0.44444444444444442</c:v>
                </c:pt>
                <c:pt idx="9">
                  <c:v>0.4</c:v>
                </c:pt>
                <c:pt idx="10">
                  <c:v>0.36363636363636365</c:v>
                </c:pt>
                <c:pt idx="11">
                  <c:v>0.33333333333333331</c:v>
                </c:pt>
                <c:pt idx="12">
                  <c:v>0.30769230769230771</c:v>
                </c:pt>
                <c:pt idx="13">
                  <c:v>0.2857142857142857</c:v>
                </c:pt>
                <c:pt idx="14">
                  <c:v>0.26666666666666666</c:v>
                </c:pt>
                <c:pt idx="15">
                  <c:v>0.25</c:v>
                </c:pt>
                <c:pt idx="16">
                  <c:v>0.23529411764705882</c:v>
                </c:pt>
                <c:pt idx="17">
                  <c:v>0.22222222222222221</c:v>
                </c:pt>
                <c:pt idx="18">
                  <c:v>0.21052631578947367</c:v>
                </c:pt>
                <c:pt idx="19">
                  <c:v>0.2</c:v>
                </c:pt>
                <c:pt idx="20">
                  <c:v>0.19047619047619047</c:v>
                </c:pt>
                <c:pt idx="21">
                  <c:v>0.18181818181818182</c:v>
                </c:pt>
                <c:pt idx="22">
                  <c:v>0.17391304347826086</c:v>
                </c:pt>
                <c:pt idx="23">
                  <c:v>0.16666666666666666</c:v>
                </c:pt>
                <c:pt idx="24">
                  <c:v>0.16</c:v>
                </c:pt>
                <c:pt idx="25">
                  <c:v>0.15384615384615385</c:v>
                </c:pt>
                <c:pt idx="26">
                  <c:v>0.14814814814814814</c:v>
                </c:pt>
                <c:pt idx="27">
                  <c:v>0.14285714285714285</c:v>
                </c:pt>
                <c:pt idx="28">
                  <c:v>0.13793103448275865</c:v>
                </c:pt>
                <c:pt idx="29">
                  <c:v>0.13333333333333333</c:v>
                </c:pt>
                <c:pt idx="30">
                  <c:v>0.12903225806451613</c:v>
                </c:pt>
                <c:pt idx="31">
                  <c:v>0.125</c:v>
                </c:pt>
                <c:pt idx="32">
                  <c:v>0.12121212121212122</c:v>
                </c:pt>
                <c:pt idx="33">
                  <c:v>0.11764705882352941</c:v>
                </c:pt>
                <c:pt idx="34">
                  <c:v>0.11428571428571428</c:v>
                </c:pt>
                <c:pt idx="35">
                  <c:v>0.1111111111111111</c:v>
                </c:pt>
                <c:pt idx="36">
                  <c:v>0.10810810810810811</c:v>
                </c:pt>
                <c:pt idx="37">
                  <c:v>0.10526315789473684</c:v>
                </c:pt>
                <c:pt idx="38">
                  <c:v>0.10256410256410256</c:v>
                </c:pt>
                <c:pt idx="39">
                  <c:v>0.1</c:v>
                </c:pt>
              </c:numCache>
            </c:numRef>
          </c:val>
          <c:smooth val="0"/>
          <c:extLst>
            <c:ext xmlns:c16="http://schemas.microsoft.com/office/drawing/2014/chart" uri="{C3380CC4-5D6E-409C-BE32-E72D297353CC}">
              <c16:uniqueId val="{00000000-1435-4439-8D3D-B86422764E61}"/>
            </c:ext>
          </c:extLst>
        </c:ser>
        <c:dLbls>
          <c:showLegendKey val="0"/>
          <c:showVal val="0"/>
          <c:showCatName val="0"/>
          <c:showSerName val="0"/>
          <c:showPercent val="0"/>
          <c:showBubbleSize val="0"/>
        </c:dLbls>
        <c:smooth val="0"/>
        <c:axId val="1081861120"/>
        <c:axId val="535035904"/>
      </c:lineChart>
      <c:catAx>
        <c:axId val="1081861120"/>
        <c:scaling>
          <c:orientation val="minMax"/>
        </c:scaling>
        <c:delete val="0"/>
        <c:axPos val="b"/>
        <c:title>
          <c:tx>
            <c:rich>
              <a:bodyPr/>
              <a:lstStyle/>
              <a:p>
                <a:pPr>
                  <a:defRPr sz="1000"/>
                </a:pPr>
                <a:r>
                  <a:rPr lang="en-CA" sz="1000" b="1" i="0" baseline="0" dirty="0">
                    <a:effectLst/>
                  </a:rPr>
                  <a:t>Thickness of insulation in cm</a:t>
                </a:r>
                <a:endParaRPr lang="en-CA" sz="1000" dirty="0">
                  <a:effectLst/>
                </a:endParaRPr>
              </a:p>
            </c:rich>
          </c:tx>
          <c:overlay val="0"/>
        </c:title>
        <c:majorTickMark val="out"/>
        <c:minorTickMark val="none"/>
        <c:tickLblPos val="nextTo"/>
        <c:crossAx val="535035904"/>
        <c:crosses val="autoZero"/>
        <c:auto val="1"/>
        <c:lblAlgn val="ctr"/>
        <c:lblOffset val="100"/>
        <c:noMultiLvlLbl val="0"/>
      </c:catAx>
      <c:valAx>
        <c:axId val="535035904"/>
        <c:scaling>
          <c:orientation val="minMax"/>
        </c:scaling>
        <c:delete val="0"/>
        <c:axPos val="l"/>
        <c:majorGridlines/>
        <c:title>
          <c:tx>
            <c:rich>
              <a:bodyPr rot="-5400000" vert="horz"/>
              <a:lstStyle/>
              <a:p>
                <a:pPr>
                  <a:defRPr/>
                </a:pPr>
                <a:r>
                  <a:rPr lang="en-CA" dirty="0"/>
                  <a:t>U value </a:t>
                </a:r>
                <a:r>
                  <a:rPr lang="en-CA" sz="1000" b="1" i="0" u="none" strike="noStrike" baseline="0" dirty="0">
                    <a:effectLst/>
                  </a:rPr>
                  <a:t>W/(m²K)</a:t>
                </a:r>
                <a:endParaRPr lang="en-CA" dirty="0"/>
              </a:p>
            </c:rich>
          </c:tx>
          <c:overlay val="0"/>
        </c:title>
        <c:numFmt formatCode="0.000" sourceLinked="1"/>
        <c:majorTickMark val="out"/>
        <c:minorTickMark val="none"/>
        <c:tickLblPos val="nextTo"/>
        <c:crossAx val="1081861120"/>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spPr>
            <a:ln>
              <a:solidFill>
                <a:srgbClr val="00B0F0"/>
              </a:solidFill>
            </a:ln>
          </c:spPr>
          <c:marker>
            <c:symbol val="none"/>
          </c:marker>
          <c:val>
            <c:numRef>
              <c:f>Sheet1!$G$11:$G$50</c:f>
              <c:numCache>
                <c:formatCode>0.000</c:formatCode>
                <c:ptCount val="40"/>
                <c:pt idx="0">
                  <c:v>0.25</c:v>
                </c:pt>
                <c:pt idx="1">
                  <c:v>0.5</c:v>
                </c:pt>
                <c:pt idx="2">
                  <c:v>0.75</c:v>
                </c:pt>
                <c:pt idx="3">
                  <c:v>1</c:v>
                </c:pt>
                <c:pt idx="4">
                  <c:v>1.25</c:v>
                </c:pt>
                <c:pt idx="5">
                  <c:v>1.5</c:v>
                </c:pt>
                <c:pt idx="6">
                  <c:v>1.7500000000000002</c:v>
                </c:pt>
                <c:pt idx="7">
                  <c:v>2</c:v>
                </c:pt>
                <c:pt idx="8">
                  <c:v>2.25</c:v>
                </c:pt>
                <c:pt idx="9">
                  <c:v>2.5</c:v>
                </c:pt>
                <c:pt idx="10">
                  <c:v>2.75</c:v>
                </c:pt>
                <c:pt idx="11">
                  <c:v>3</c:v>
                </c:pt>
                <c:pt idx="12">
                  <c:v>3.25</c:v>
                </c:pt>
                <c:pt idx="13">
                  <c:v>3.5000000000000004</c:v>
                </c:pt>
                <c:pt idx="14">
                  <c:v>3.75</c:v>
                </c:pt>
                <c:pt idx="15">
                  <c:v>4</c:v>
                </c:pt>
                <c:pt idx="16">
                  <c:v>4.25</c:v>
                </c:pt>
                <c:pt idx="17">
                  <c:v>4.5</c:v>
                </c:pt>
                <c:pt idx="18">
                  <c:v>4.75</c:v>
                </c:pt>
                <c:pt idx="19">
                  <c:v>5</c:v>
                </c:pt>
                <c:pt idx="20">
                  <c:v>5.25</c:v>
                </c:pt>
                <c:pt idx="21">
                  <c:v>5.5</c:v>
                </c:pt>
                <c:pt idx="22">
                  <c:v>5.75</c:v>
                </c:pt>
                <c:pt idx="23">
                  <c:v>6</c:v>
                </c:pt>
                <c:pt idx="24">
                  <c:v>6.25</c:v>
                </c:pt>
                <c:pt idx="25">
                  <c:v>6.5</c:v>
                </c:pt>
                <c:pt idx="26">
                  <c:v>6.75</c:v>
                </c:pt>
                <c:pt idx="27">
                  <c:v>7.0000000000000009</c:v>
                </c:pt>
                <c:pt idx="28">
                  <c:v>7.2499999999999991</c:v>
                </c:pt>
                <c:pt idx="29">
                  <c:v>7.5</c:v>
                </c:pt>
                <c:pt idx="30">
                  <c:v>7.75</c:v>
                </c:pt>
                <c:pt idx="31">
                  <c:v>8</c:v>
                </c:pt>
                <c:pt idx="32">
                  <c:v>8.25</c:v>
                </c:pt>
                <c:pt idx="33">
                  <c:v>8.5</c:v>
                </c:pt>
                <c:pt idx="34">
                  <c:v>8.75</c:v>
                </c:pt>
                <c:pt idx="35">
                  <c:v>9</c:v>
                </c:pt>
                <c:pt idx="36">
                  <c:v>9.25</c:v>
                </c:pt>
                <c:pt idx="37">
                  <c:v>9.5</c:v>
                </c:pt>
                <c:pt idx="38">
                  <c:v>9.75</c:v>
                </c:pt>
                <c:pt idx="39">
                  <c:v>10</c:v>
                </c:pt>
              </c:numCache>
            </c:numRef>
          </c:val>
          <c:smooth val="0"/>
          <c:extLst>
            <c:ext xmlns:c16="http://schemas.microsoft.com/office/drawing/2014/chart" uri="{C3380CC4-5D6E-409C-BE32-E72D297353CC}">
              <c16:uniqueId val="{00000000-8BB1-4B85-B1D2-2CE834A0E4EE}"/>
            </c:ext>
          </c:extLst>
        </c:ser>
        <c:ser>
          <c:idx val="2"/>
          <c:order val="1"/>
          <c:spPr>
            <a:ln>
              <a:solidFill>
                <a:srgbClr val="00B050"/>
              </a:solidFill>
            </a:ln>
          </c:spPr>
          <c:marker>
            <c:symbol val="none"/>
          </c:marker>
          <c:val>
            <c:numRef>
              <c:f>Sheet1!$H$11:$H$50</c:f>
              <c:numCache>
                <c:formatCode>0.000</c:formatCode>
                <c:ptCount val="40"/>
                <c:pt idx="0">
                  <c:v>4</c:v>
                </c:pt>
                <c:pt idx="1">
                  <c:v>2</c:v>
                </c:pt>
                <c:pt idx="2">
                  <c:v>1.3333333333333333</c:v>
                </c:pt>
                <c:pt idx="3">
                  <c:v>1</c:v>
                </c:pt>
                <c:pt idx="4">
                  <c:v>0.8</c:v>
                </c:pt>
                <c:pt idx="5">
                  <c:v>0.66666666666666663</c:v>
                </c:pt>
                <c:pt idx="6">
                  <c:v>0.5714285714285714</c:v>
                </c:pt>
                <c:pt idx="7">
                  <c:v>0.5</c:v>
                </c:pt>
                <c:pt idx="8">
                  <c:v>0.44444444444444442</c:v>
                </c:pt>
                <c:pt idx="9">
                  <c:v>0.4</c:v>
                </c:pt>
                <c:pt idx="10">
                  <c:v>0.36363636363636365</c:v>
                </c:pt>
                <c:pt idx="11">
                  <c:v>0.33333333333333331</c:v>
                </c:pt>
                <c:pt idx="12">
                  <c:v>0.30769230769230771</c:v>
                </c:pt>
                <c:pt idx="13">
                  <c:v>0.2857142857142857</c:v>
                </c:pt>
                <c:pt idx="14">
                  <c:v>0.26666666666666666</c:v>
                </c:pt>
                <c:pt idx="15">
                  <c:v>0.25</c:v>
                </c:pt>
                <c:pt idx="16">
                  <c:v>0.23529411764705882</c:v>
                </c:pt>
                <c:pt idx="17">
                  <c:v>0.22222222222222221</c:v>
                </c:pt>
                <c:pt idx="18">
                  <c:v>0.21052631578947367</c:v>
                </c:pt>
                <c:pt idx="19">
                  <c:v>0.2</c:v>
                </c:pt>
                <c:pt idx="20">
                  <c:v>0.19047619047619047</c:v>
                </c:pt>
                <c:pt idx="21">
                  <c:v>0.18181818181818182</c:v>
                </c:pt>
                <c:pt idx="22">
                  <c:v>0.17391304347826086</c:v>
                </c:pt>
                <c:pt idx="23">
                  <c:v>0.16666666666666666</c:v>
                </c:pt>
                <c:pt idx="24">
                  <c:v>0.16</c:v>
                </c:pt>
                <c:pt idx="25">
                  <c:v>0.15384615384615385</c:v>
                </c:pt>
                <c:pt idx="26">
                  <c:v>0.14814814814814814</c:v>
                </c:pt>
                <c:pt idx="27">
                  <c:v>0.14285714285714285</c:v>
                </c:pt>
                <c:pt idx="28">
                  <c:v>0.13793103448275865</c:v>
                </c:pt>
                <c:pt idx="29">
                  <c:v>0.13333333333333333</c:v>
                </c:pt>
                <c:pt idx="30">
                  <c:v>0.12903225806451613</c:v>
                </c:pt>
                <c:pt idx="31">
                  <c:v>0.125</c:v>
                </c:pt>
                <c:pt idx="32">
                  <c:v>0.12121212121212122</c:v>
                </c:pt>
                <c:pt idx="33">
                  <c:v>0.11764705882352941</c:v>
                </c:pt>
                <c:pt idx="34">
                  <c:v>0.11428571428571428</c:v>
                </c:pt>
                <c:pt idx="35">
                  <c:v>0.1111111111111111</c:v>
                </c:pt>
                <c:pt idx="36">
                  <c:v>0.10810810810810811</c:v>
                </c:pt>
                <c:pt idx="37">
                  <c:v>0.10526315789473684</c:v>
                </c:pt>
                <c:pt idx="38">
                  <c:v>0.10256410256410256</c:v>
                </c:pt>
                <c:pt idx="39">
                  <c:v>0.1</c:v>
                </c:pt>
              </c:numCache>
            </c:numRef>
          </c:val>
          <c:smooth val="0"/>
          <c:extLst>
            <c:ext xmlns:c16="http://schemas.microsoft.com/office/drawing/2014/chart" uri="{C3380CC4-5D6E-409C-BE32-E72D297353CC}">
              <c16:uniqueId val="{00000001-8BB1-4B85-B1D2-2CE834A0E4EE}"/>
            </c:ext>
          </c:extLst>
        </c:ser>
        <c:dLbls>
          <c:showLegendKey val="0"/>
          <c:showVal val="0"/>
          <c:showCatName val="0"/>
          <c:showSerName val="0"/>
          <c:showPercent val="0"/>
          <c:showBubbleSize val="0"/>
        </c:dLbls>
        <c:smooth val="0"/>
        <c:axId val="1082260992"/>
        <c:axId val="535041088"/>
      </c:lineChart>
      <c:catAx>
        <c:axId val="1082260992"/>
        <c:scaling>
          <c:orientation val="minMax"/>
        </c:scaling>
        <c:delete val="0"/>
        <c:axPos val="b"/>
        <c:title>
          <c:tx>
            <c:rich>
              <a:bodyPr/>
              <a:lstStyle/>
              <a:p>
                <a:pPr>
                  <a:defRPr/>
                </a:pPr>
                <a:r>
                  <a:rPr lang="en-CA" dirty="0"/>
                  <a:t>Thickness of insulation</a:t>
                </a:r>
                <a:r>
                  <a:rPr lang="en-CA" baseline="0" dirty="0"/>
                  <a:t> in cm</a:t>
                </a:r>
                <a:endParaRPr lang="en-CA" dirty="0"/>
              </a:p>
            </c:rich>
          </c:tx>
          <c:overlay val="0"/>
        </c:title>
        <c:majorTickMark val="out"/>
        <c:minorTickMark val="none"/>
        <c:tickLblPos val="nextTo"/>
        <c:crossAx val="535041088"/>
        <c:crosses val="autoZero"/>
        <c:auto val="1"/>
        <c:lblAlgn val="ctr"/>
        <c:lblOffset val="100"/>
        <c:noMultiLvlLbl val="0"/>
      </c:catAx>
      <c:valAx>
        <c:axId val="535041088"/>
        <c:scaling>
          <c:orientation val="minMax"/>
        </c:scaling>
        <c:delete val="0"/>
        <c:axPos val="l"/>
        <c:majorGridlines/>
        <c:title>
          <c:tx>
            <c:rich>
              <a:bodyPr rot="-5400000" vert="horz"/>
              <a:lstStyle/>
              <a:p>
                <a:pPr>
                  <a:defRPr/>
                </a:pPr>
                <a:r>
                  <a:rPr lang="en-CA" dirty="0"/>
                  <a:t>R or U value</a:t>
                </a:r>
              </a:p>
            </c:rich>
          </c:tx>
          <c:overlay val="0"/>
        </c:title>
        <c:numFmt formatCode="0.000" sourceLinked="1"/>
        <c:majorTickMark val="out"/>
        <c:minorTickMark val="none"/>
        <c:tickLblPos val="nextTo"/>
        <c:crossAx val="1082260992"/>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Arial"/>
                <a:ea typeface="Arial"/>
                <a:cs typeface="Arial"/>
              </a:defRPr>
            </a:pPr>
            <a:r>
              <a:rPr lang="en-CA"/>
              <a:t>Dampfdruck- und Temperaturverlauf</a:t>
            </a:r>
          </a:p>
        </c:rich>
      </c:tx>
      <c:layout>
        <c:manualLayout>
          <c:xMode val="edge"/>
          <c:yMode val="edge"/>
          <c:x val="0.35312500000000002"/>
          <c:y val="1.9607843137254902E-2"/>
        </c:manualLayout>
      </c:layout>
      <c:overlay val="0"/>
      <c:spPr>
        <a:noFill/>
        <a:ln w="25400">
          <a:noFill/>
        </a:ln>
      </c:spPr>
    </c:title>
    <c:autoTitleDeleted val="0"/>
    <c:plotArea>
      <c:layout>
        <c:manualLayout>
          <c:layoutTarget val="inner"/>
          <c:xMode val="edge"/>
          <c:yMode val="edge"/>
          <c:x val="7.0833333333333331E-2"/>
          <c:y val="0.11437908496732026"/>
          <c:w val="0.86562499999999998"/>
          <c:h val="0.78594771241830064"/>
        </c:manualLayout>
      </c:layout>
      <c:scatterChart>
        <c:scatterStyle val="lineMarker"/>
        <c:varyColors val="0"/>
        <c:ser>
          <c:idx val="0"/>
          <c:order val="0"/>
          <c:tx>
            <c:v>ps</c:v>
          </c:tx>
          <c:spPr>
            <a:ln w="25400">
              <a:solidFill>
                <a:srgbClr val="FF0000"/>
              </a:solidFill>
              <a:prstDash val="solid"/>
            </a:ln>
          </c:spPr>
          <c:marker>
            <c:symbol val="circle"/>
            <c:size val="5"/>
            <c:spPr>
              <a:solidFill>
                <a:srgbClr val="FF0000"/>
              </a:solidFill>
              <a:ln>
                <a:solidFill>
                  <a:srgbClr val="FF0000"/>
                </a:solidFill>
                <a:prstDash val="solid"/>
              </a:ln>
            </c:spPr>
          </c:marker>
          <c:xVal>
            <c:numRef>
              <c:f>Eingabe!$Q$10:$Q$44</c:f>
              <c:numCache>
                <c:formatCode>0.000</c:formatCode>
                <c:ptCount val="35"/>
                <c:pt idx="0">
                  <c:v>-4</c:v>
                </c:pt>
                <c:pt idx="1">
                  <c:v>-1</c:v>
                </c:pt>
                <c:pt idx="2">
                  <c:v>0</c:v>
                </c:pt>
                <c:pt idx="3">
                  <c:v>0.5</c:v>
                </c:pt>
                <c:pt idx="4">
                  <c:v>1</c:v>
                </c:pt>
                <c:pt idx="5">
                  <c:v>1.25</c:v>
                </c:pt>
                <c:pt idx="6">
                  <c:v>2.25</c:v>
                </c:pt>
                <c:pt idx="7">
                  <c:v>3.25</c:v>
                </c:pt>
                <c:pt idx="8">
                  <c:v>4.25</c:v>
                </c:pt>
                <c:pt idx="9">
                  <c:v>5.25</c:v>
                </c:pt>
                <c:pt idx="10">
                  <c:v>6.75</c:v>
                </c:pt>
                <c:pt idx="11">
                  <c:v>7.75</c:v>
                </c:pt>
                <c:pt idx="12">
                  <c:v>8.75</c:v>
                </c:pt>
                <c:pt idx="13">
                  <c:v>9.75</c:v>
                </c:pt>
                <c:pt idx="14">
                  <c:v>10.75</c:v>
                </c:pt>
                <c:pt idx="15">
                  <c:v>11.75</c:v>
                </c:pt>
                <c:pt idx="16">
                  <c:v>12.75</c:v>
                </c:pt>
                <c:pt idx="17">
                  <c:v>13.75</c:v>
                </c:pt>
                <c:pt idx="18">
                  <c:v>14.75</c:v>
                </c:pt>
                <c:pt idx="19">
                  <c:v>15.75</c:v>
                </c:pt>
                <c:pt idx="20">
                  <c:v>16.75</c:v>
                </c:pt>
                <c:pt idx="21">
                  <c:v>17.75</c:v>
                </c:pt>
                <c:pt idx="22">
                  <c:v>18.95</c:v>
                </c:pt>
                <c:pt idx="23">
                  <c:v>20.149999999999999</c:v>
                </c:pt>
                <c:pt idx="24">
                  <c:v>21.349999999999998</c:v>
                </c:pt>
                <c:pt idx="25">
                  <c:v>22.549999999999997</c:v>
                </c:pt>
                <c:pt idx="26">
                  <c:v>23.549999999999997</c:v>
                </c:pt>
                <c:pt idx="27">
                  <c:v>24.549999999999997</c:v>
                </c:pt>
                <c:pt idx="28">
                  <c:v>25.549999999999997</c:v>
                </c:pt>
                <c:pt idx="29">
                  <c:v>26.549999999999997</c:v>
                </c:pt>
                <c:pt idx="30">
                  <c:v>27.549999999999997</c:v>
                </c:pt>
                <c:pt idx="31">
                  <c:v>28.549999999999997</c:v>
                </c:pt>
                <c:pt idx="32">
                  <c:v>28.749999999999996</c:v>
                </c:pt>
                <c:pt idx="33">
                  <c:v>29.249999999999996</c:v>
                </c:pt>
                <c:pt idx="34">
                  <c:v>32.75</c:v>
                </c:pt>
              </c:numCache>
            </c:numRef>
          </c:xVal>
          <c:yVal>
            <c:numRef>
              <c:f>Eingabe!$T$10:$T$44</c:f>
              <c:numCache>
                <c:formatCode>0</c:formatCode>
                <c:ptCount val="35"/>
                <c:pt idx="0">
                  <c:v>2338.1896306956355</c:v>
                </c:pt>
                <c:pt idx="1">
                  <c:v>2338.1896306956355</c:v>
                </c:pt>
                <c:pt idx="2">
                  <c:v>2207.1185663949182</c:v>
                </c:pt>
                <c:pt idx="3">
                  <c:v>2182.6637947191643</c:v>
                </c:pt>
                <c:pt idx="4">
                  <c:v>2158.4465239870187</c:v>
                </c:pt>
                <c:pt idx="5">
                  <c:v>2146.4263319526008</c:v>
                </c:pt>
                <c:pt idx="6">
                  <c:v>1974.3191284956977</c:v>
                </c:pt>
                <c:pt idx="7">
                  <c:v>1814.4142338057934</c:v>
                </c:pt>
                <c:pt idx="8">
                  <c:v>1665.9621216523228</c:v>
                </c:pt>
                <c:pt idx="9">
                  <c:v>1528.2520565073692</c:v>
                </c:pt>
                <c:pt idx="10">
                  <c:v>1475.6219080739877</c:v>
                </c:pt>
                <c:pt idx="11">
                  <c:v>1342.9521391738992</c:v>
                </c:pt>
                <c:pt idx="12">
                  <c:v>1220.8425097059344</c:v>
                </c:pt>
                <c:pt idx="13">
                  <c:v>1108.5638609721075</c:v>
                </c:pt>
                <c:pt idx="14">
                  <c:v>1005.4295094992416</c:v>
                </c:pt>
                <c:pt idx="15">
                  <c:v>910.7932421714554</c:v>
                </c:pt>
                <c:pt idx="16">
                  <c:v>824.04738330623172</c:v>
                </c:pt>
                <c:pt idx="17">
                  <c:v>744.62093192630948</c:v>
                </c:pt>
                <c:pt idx="18">
                  <c:v>671.97776750135824</c:v>
                </c:pt>
                <c:pt idx="19">
                  <c:v>606.10561191552324</c:v>
                </c:pt>
                <c:pt idx="20">
                  <c:v>538.0292324539721</c:v>
                </c:pt>
                <c:pt idx="21">
                  <c:v>477.04279587807861</c:v>
                </c:pt>
                <c:pt idx="22">
                  <c:v>412.26546523977601</c:v>
                </c:pt>
                <c:pt idx="23">
                  <c:v>355.66041238379489</c:v>
                </c:pt>
                <c:pt idx="24">
                  <c:v>306.27712181812757</c:v>
                </c:pt>
                <c:pt idx="25">
                  <c:v>263.26605348640874</c:v>
                </c:pt>
                <c:pt idx="26">
                  <c:v>228.46192650813546</c:v>
                </c:pt>
                <c:pt idx="27">
                  <c:v>197.93135910215091</c:v>
                </c:pt>
                <c:pt idx="28">
                  <c:v>171.19072426604038</c:v>
                </c:pt>
                <c:pt idx="29">
                  <c:v>147.80636788083063</c:v>
                </c:pt>
                <c:pt idx="30">
                  <c:v>127.38994784704062</c:v>
                </c:pt>
                <c:pt idx="31">
                  <c:v>109.59415995544798</c:v>
                </c:pt>
                <c:pt idx="32">
                  <c:v>106.32157031728977</c:v>
                </c:pt>
                <c:pt idx="33">
                  <c:v>103.45325184106132</c:v>
                </c:pt>
                <c:pt idx="34">
                  <c:v>103.45325184106132</c:v>
                </c:pt>
              </c:numCache>
            </c:numRef>
          </c:yVal>
          <c:smooth val="0"/>
          <c:extLst>
            <c:ext xmlns:c16="http://schemas.microsoft.com/office/drawing/2014/chart" uri="{C3380CC4-5D6E-409C-BE32-E72D297353CC}">
              <c16:uniqueId val="{00000000-9991-4E80-BAD6-19EC7C7B5DD0}"/>
            </c:ext>
          </c:extLst>
        </c:ser>
        <c:ser>
          <c:idx val="1"/>
          <c:order val="1"/>
          <c:tx>
            <c:v>p</c:v>
          </c:tx>
          <c:spPr>
            <a:ln w="25400">
              <a:solidFill>
                <a:srgbClr val="00FF00"/>
              </a:solidFill>
              <a:prstDash val="solid"/>
            </a:ln>
          </c:spPr>
          <c:marker>
            <c:symbol val="none"/>
          </c:marker>
          <c:xVal>
            <c:numRef>
              <c:f>Eingabe!$Q$10:$Q$44</c:f>
              <c:numCache>
                <c:formatCode>0.000</c:formatCode>
                <c:ptCount val="35"/>
                <c:pt idx="0">
                  <c:v>-4</c:v>
                </c:pt>
                <c:pt idx="1">
                  <c:v>-1</c:v>
                </c:pt>
                <c:pt idx="2">
                  <c:v>0</c:v>
                </c:pt>
                <c:pt idx="3">
                  <c:v>0.5</c:v>
                </c:pt>
                <c:pt idx="4">
                  <c:v>1</c:v>
                </c:pt>
                <c:pt idx="5">
                  <c:v>1.25</c:v>
                </c:pt>
                <c:pt idx="6">
                  <c:v>2.25</c:v>
                </c:pt>
                <c:pt idx="7">
                  <c:v>3.25</c:v>
                </c:pt>
                <c:pt idx="8">
                  <c:v>4.25</c:v>
                </c:pt>
                <c:pt idx="9">
                  <c:v>5.25</c:v>
                </c:pt>
                <c:pt idx="10">
                  <c:v>6.75</c:v>
                </c:pt>
                <c:pt idx="11">
                  <c:v>7.75</c:v>
                </c:pt>
                <c:pt idx="12">
                  <c:v>8.75</c:v>
                </c:pt>
                <c:pt idx="13">
                  <c:v>9.75</c:v>
                </c:pt>
                <c:pt idx="14">
                  <c:v>10.75</c:v>
                </c:pt>
                <c:pt idx="15">
                  <c:v>11.75</c:v>
                </c:pt>
                <c:pt idx="16">
                  <c:v>12.75</c:v>
                </c:pt>
                <c:pt idx="17">
                  <c:v>13.75</c:v>
                </c:pt>
                <c:pt idx="18">
                  <c:v>14.75</c:v>
                </c:pt>
                <c:pt idx="19">
                  <c:v>15.75</c:v>
                </c:pt>
                <c:pt idx="20">
                  <c:v>16.75</c:v>
                </c:pt>
                <c:pt idx="21">
                  <c:v>17.75</c:v>
                </c:pt>
                <c:pt idx="22">
                  <c:v>18.95</c:v>
                </c:pt>
                <c:pt idx="23">
                  <c:v>20.149999999999999</c:v>
                </c:pt>
                <c:pt idx="24">
                  <c:v>21.349999999999998</c:v>
                </c:pt>
                <c:pt idx="25">
                  <c:v>22.549999999999997</c:v>
                </c:pt>
                <c:pt idx="26">
                  <c:v>23.549999999999997</c:v>
                </c:pt>
                <c:pt idx="27">
                  <c:v>24.549999999999997</c:v>
                </c:pt>
                <c:pt idx="28">
                  <c:v>25.549999999999997</c:v>
                </c:pt>
                <c:pt idx="29">
                  <c:v>26.549999999999997</c:v>
                </c:pt>
                <c:pt idx="30">
                  <c:v>27.549999999999997</c:v>
                </c:pt>
                <c:pt idx="31">
                  <c:v>28.549999999999997</c:v>
                </c:pt>
                <c:pt idx="32">
                  <c:v>28.749999999999996</c:v>
                </c:pt>
                <c:pt idx="33">
                  <c:v>29.249999999999996</c:v>
                </c:pt>
                <c:pt idx="34">
                  <c:v>32.75</c:v>
                </c:pt>
              </c:numCache>
            </c:numRef>
          </c:xVal>
          <c:yVal>
            <c:numRef>
              <c:f>Eingabe!$U$10:$U$44</c:f>
              <c:numCache>
                <c:formatCode>0</c:formatCode>
                <c:ptCount val="35"/>
                <c:pt idx="0">
                  <c:v>1286.0042968825996</c:v>
                </c:pt>
                <c:pt idx="1">
                  <c:v>1286.0042968825996</c:v>
                </c:pt>
                <c:pt idx="2">
                  <c:v>1286.0042968825996</c:v>
                </c:pt>
                <c:pt idx="3">
                  <c:v>1272.7014589012867</c:v>
                </c:pt>
                <c:pt idx="4">
                  <c:v>1259.3986209199738</c:v>
                </c:pt>
                <c:pt idx="5">
                  <c:v>1252.7472019293175</c:v>
                </c:pt>
                <c:pt idx="6">
                  <c:v>1249.4214924339892</c:v>
                </c:pt>
                <c:pt idx="7">
                  <c:v>1246.0957829386609</c:v>
                </c:pt>
                <c:pt idx="8">
                  <c:v>1242.7700734433326</c:v>
                </c:pt>
                <c:pt idx="9">
                  <c:v>1239.4443639480044</c:v>
                </c:pt>
                <c:pt idx="10">
                  <c:v>241.73151534953718</c:v>
                </c:pt>
                <c:pt idx="11">
                  <c:v>238.40580585420895</c:v>
                </c:pt>
                <c:pt idx="12">
                  <c:v>235.08009635888072</c:v>
                </c:pt>
                <c:pt idx="13">
                  <c:v>231.7543868635525</c:v>
                </c:pt>
                <c:pt idx="14">
                  <c:v>228.42867736822427</c:v>
                </c:pt>
                <c:pt idx="15">
                  <c:v>225.10296787289604</c:v>
                </c:pt>
                <c:pt idx="16">
                  <c:v>221.77725837756782</c:v>
                </c:pt>
                <c:pt idx="17">
                  <c:v>218.45154888223959</c:v>
                </c:pt>
                <c:pt idx="18">
                  <c:v>215.12583938691137</c:v>
                </c:pt>
                <c:pt idx="19">
                  <c:v>211.80012989158314</c:v>
                </c:pt>
                <c:pt idx="20">
                  <c:v>208.47442039625491</c:v>
                </c:pt>
                <c:pt idx="21">
                  <c:v>205.14871090092669</c:v>
                </c:pt>
                <c:pt idx="22">
                  <c:v>201.15785950653282</c:v>
                </c:pt>
                <c:pt idx="23">
                  <c:v>197.16700811213894</c:v>
                </c:pt>
                <c:pt idx="24">
                  <c:v>193.17615671774507</c:v>
                </c:pt>
                <c:pt idx="25">
                  <c:v>189.1853053233512</c:v>
                </c:pt>
                <c:pt idx="26">
                  <c:v>172.55675784671007</c:v>
                </c:pt>
                <c:pt idx="27">
                  <c:v>155.92821037006894</c:v>
                </c:pt>
                <c:pt idx="28">
                  <c:v>139.29966289342781</c:v>
                </c:pt>
                <c:pt idx="29">
                  <c:v>122.67111541678669</c:v>
                </c:pt>
                <c:pt idx="30">
                  <c:v>106.04256794014557</c:v>
                </c:pt>
                <c:pt idx="31">
                  <c:v>89.414020463504457</c:v>
                </c:pt>
                <c:pt idx="32">
                  <c:v>82.762601472848004</c:v>
                </c:pt>
                <c:pt idx="33">
                  <c:v>82.762601472848004</c:v>
                </c:pt>
                <c:pt idx="34">
                  <c:v>82.762601472848004</c:v>
                </c:pt>
              </c:numCache>
            </c:numRef>
          </c:yVal>
          <c:smooth val="0"/>
          <c:extLst>
            <c:ext xmlns:c16="http://schemas.microsoft.com/office/drawing/2014/chart" uri="{C3380CC4-5D6E-409C-BE32-E72D297353CC}">
              <c16:uniqueId val="{00000001-9991-4E80-BAD6-19EC7C7B5DD0}"/>
            </c:ext>
          </c:extLst>
        </c:ser>
        <c:dLbls>
          <c:showLegendKey val="0"/>
          <c:showVal val="0"/>
          <c:showCatName val="0"/>
          <c:showSerName val="0"/>
          <c:showPercent val="0"/>
          <c:showBubbleSize val="0"/>
        </c:dLbls>
        <c:axId val="1085655872"/>
        <c:axId val="1085657600"/>
      </c:scatterChart>
      <c:scatterChart>
        <c:scatterStyle val="lineMarker"/>
        <c:varyColors val="0"/>
        <c:ser>
          <c:idx val="2"/>
          <c:order val="2"/>
          <c:tx>
            <c:v>Temperaturverlauf</c:v>
          </c:tx>
          <c:spPr>
            <a:ln w="25400">
              <a:solidFill>
                <a:srgbClr val="0000FF"/>
              </a:solidFill>
              <a:prstDash val="solid"/>
            </a:ln>
          </c:spPr>
          <c:marker>
            <c:symbol val="none"/>
          </c:marker>
          <c:xVal>
            <c:numRef>
              <c:f>Eingabe!$Q$10:$Q$44</c:f>
              <c:numCache>
                <c:formatCode>0.000</c:formatCode>
                <c:ptCount val="35"/>
                <c:pt idx="0">
                  <c:v>-4</c:v>
                </c:pt>
                <c:pt idx="1">
                  <c:v>-1</c:v>
                </c:pt>
                <c:pt idx="2">
                  <c:v>0</c:v>
                </c:pt>
                <c:pt idx="3">
                  <c:v>0.5</c:v>
                </c:pt>
                <c:pt idx="4">
                  <c:v>1</c:v>
                </c:pt>
                <c:pt idx="5">
                  <c:v>1.25</c:v>
                </c:pt>
                <c:pt idx="6">
                  <c:v>2.25</c:v>
                </c:pt>
                <c:pt idx="7">
                  <c:v>3.25</c:v>
                </c:pt>
                <c:pt idx="8">
                  <c:v>4.25</c:v>
                </c:pt>
                <c:pt idx="9">
                  <c:v>5.25</c:v>
                </c:pt>
                <c:pt idx="10">
                  <c:v>6.75</c:v>
                </c:pt>
                <c:pt idx="11">
                  <c:v>7.75</c:v>
                </c:pt>
                <c:pt idx="12">
                  <c:v>8.75</c:v>
                </c:pt>
                <c:pt idx="13">
                  <c:v>9.75</c:v>
                </c:pt>
                <c:pt idx="14">
                  <c:v>10.75</c:v>
                </c:pt>
                <c:pt idx="15">
                  <c:v>11.75</c:v>
                </c:pt>
                <c:pt idx="16">
                  <c:v>12.75</c:v>
                </c:pt>
                <c:pt idx="17">
                  <c:v>13.75</c:v>
                </c:pt>
                <c:pt idx="18">
                  <c:v>14.75</c:v>
                </c:pt>
                <c:pt idx="19">
                  <c:v>15.75</c:v>
                </c:pt>
                <c:pt idx="20">
                  <c:v>16.75</c:v>
                </c:pt>
                <c:pt idx="21">
                  <c:v>17.75</c:v>
                </c:pt>
                <c:pt idx="22">
                  <c:v>18.95</c:v>
                </c:pt>
                <c:pt idx="23">
                  <c:v>20.149999999999999</c:v>
                </c:pt>
                <c:pt idx="24">
                  <c:v>21.349999999999998</c:v>
                </c:pt>
                <c:pt idx="25">
                  <c:v>22.549999999999997</c:v>
                </c:pt>
                <c:pt idx="26">
                  <c:v>23.549999999999997</c:v>
                </c:pt>
                <c:pt idx="27">
                  <c:v>24.549999999999997</c:v>
                </c:pt>
                <c:pt idx="28">
                  <c:v>25.549999999999997</c:v>
                </c:pt>
                <c:pt idx="29">
                  <c:v>26.549999999999997</c:v>
                </c:pt>
                <c:pt idx="30">
                  <c:v>27.549999999999997</c:v>
                </c:pt>
                <c:pt idx="31">
                  <c:v>28.549999999999997</c:v>
                </c:pt>
                <c:pt idx="32">
                  <c:v>28.749999999999996</c:v>
                </c:pt>
                <c:pt idx="33">
                  <c:v>29.249999999999996</c:v>
                </c:pt>
                <c:pt idx="34">
                  <c:v>32.75</c:v>
                </c:pt>
              </c:numCache>
            </c:numRef>
          </c:xVal>
          <c:yVal>
            <c:numRef>
              <c:f>Eingabe!$S$10:$S$44</c:f>
              <c:numCache>
                <c:formatCode>0.0</c:formatCode>
                <c:ptCount val="35"/>
                <c:pt idx="0">
                  <c:v>20</c:v>
                </c:pt>
                <c:pt idx="1">
                  <c:v>20</c:v>
                </c:pt>
                <c:pt idx="2">
                  <c:v>19.069678208238322</c:v>
                </c:pt>
                <c:pt idx="3">
                  <c:v>18.890770171361076</c:v>
                </c:pt>
                <c:pt idx="4">
                  <c:v>18.71186213448383</c:v>
                </c:pt>
                <c:pt idx="5">
                  <c:v>18.622408116045207</c:v>
                </c:pt>
                <c:pt idx="6">
                  <c:v>17.290999469516866</c:v>
                </c:pt>
                <c:pt idx="7">
                  <c:v>15.959590822988526</c:v>
                </c:pt>
                <c:pt idx="8">
                  <c:v>14.628182176460186</c:v>
                </c:pt>
                <c:pt idx="9">
                  <c:v>13.296773529931846</c:v>
                </c:pt>
                <c:pt idx="10">
                  <c:v>12.76004941930011</c:v>
                </c:pt>
                <c:pt idx="11">
                  <c:v>11.328785124282144</c:v>
                </c:pt>
                <c:pt idx="12">
                  <c:v>9.8975208292641774</c:v>
                </c:pt>
                <c:pt idx="13">
                  <c:v>8.4662565342462113</c:v>
                </c:pt>
                <c:pt idx="14">
                  <c:v>7.0349922392282451</c:v>
                </c:pt>
                <c:pt idx="15">
                  <c:v>5.603727944210279</c:v>
                </c:pt>
                <c:pt idx="16">
                  <c:v>4.1724636491923128</c:v>
                </c:pt>
                <c:pt idx="17">
                  <c:v>2.7411993541743471</c:v>
                </c:pt>
                <c:pt idx="18">
                  <c:v>1.3099350591563814</c:v>
                </c:pt>
                <c:pt idx="19">
                  <c:v>-0.12132923586158428</c:v>
                </c:pt>
                <c:pt idx="20">
                  <c:v>-1.55259353087955</c:v>
                </c:pt>
                <c:pt idx="21">
                  <c:v>-2.9838578258975157</c:v>
                </c:pt>
                <c:pt idx="22">
                  <c:v>-4.7013749799190743</c:v>
                </c:pt>
                <c:pt idx="23">
                  <c:v>-6.4188921339406324</c:v>
                </c:pt>
                <c:pt idx="24">
                  <c:v>-8.1364092879621914</c:v>
                </c:pt>
                <c:pt idx="25">
                  <c:v>-9.8539264419837505</c:v>
                </c:pt>
                <c:pt idx="26">
                  <c:v>-11.444220103114823</c:v>
                </c:pt>
                <c:pt idx="27">
                  <c:v>-13.034513764245895</c:v>
                </c:pt>
                <c:pt idx="28">
                  <c:v>-14.624807425376968</c:v>
                </c:pt>
                <c:pt idx="29">
                  <c:v>-16.215101086508042</c:v>
                </c:pt>
                <c:pt idx="30">
                  <c:v>-17.805394747639117</c:v>
                </c:pt>
                <c:pt idx="31">
                  <c:v>-19.395688408770191</c:v>
                </c:pt>
                <c:pt idx="32">
                  <c:v>-19.713747140996407</c:v>
                </c:pt>
                <c:pt idx="33">
                  <c:v>-20</c:v>
                </c:pt>
                <c:pt idx="34">
                  <c:v>-20</c:v>
                </c:pt>
              </c:numCache>
            </c:numRef>
          </c:yVal>
          <c:smooth val="0"/>
          <c:extLst>
            <c:ext xmlns:c16="http://schemas.microsoft.com/office/drawing/2014/chart" uri="{C3380CC4-5D6E-409C-BE32-E72D297353CC}">
              <c16:uniqueId val="{00000002-9991-4E80-BAD6-19EC7C7B5DD0}"/>
            </c:ext>
          </c:extLst>
        </c:ser>
        <c:ser>
          <c:idx val="3"/>
          <c:order val="3"/>
          <c:tx>
            <c:v>Taupunkttemperatur der Raumluft</c:v>
          </c:tx>
          <c:spPr>
            <a:ln w="3175">
              <a:solidFill>
                <a:srgbClr val="FFFFFF"/>
              </a:solidFill>
              <a:prstDash val="solid"/>
            </a:ln>
          </c:spPr>
          <c:marker>
            <c:symbol val="circle"/>
            <c:size val="7"/>
            <c:spPr>
              <a:solidFill>
                <a:srgbClr val="FF0000"/>
              </a:solidFill>
              <a:ln>
                <a:solidFill>
                  <a:srgbClr val="000000"/>
                </a:solidFill>
                <a:prstDash val="solid"/>
              </a:ln>
            </c:spPr>
          </c:marker>
          <c:dLbls>
            <c:spPr>
              <a:noFill/>
              <a:ln w="25400">
                <a:noFill/>
              </a:ln>
            </c:spPr>
            <c:txPr>
              <a:bodyPr/>
              <a:lstStyle/>
              <a:p>
                <a:pPr>
                  <a:defRPr sz="800" b="1" i="0" u="none" strike="noStrike" baseline="0">
                    <a:solidFill>
                      <a:srgbClr val="000000"/>
                    </a:solidFill>
                    <a:latin typeface="Arial"/>
                    <a:ea typeface="Arial"/>
                    <a:cs typeface="Arial"/>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Eingabe!$Q$10</c:f>
              <c:numCache>
                <c:formatCode>0.000</c:formatCode>
                <c:ptCount val="1"/>
                <c:pt idx="0">
                  <c:v>-4</c:v>
                </c:pt>
              </c:numCache>
            </c:numRef>
          </c:xVal>
          <c:yVal>
            <c:numRef>
              <c:f>Eingabe!$P$10</c:f>
              <c:numCache>
                <c:formatCode>0.0</c:formatCode>
                <c:ptCount val="1"/>
                <c:pt idx="0">
                  <c:v>10.675273207414818</c:v>
                </c:pt>
              </c:numCache>
            </c:numRef>
          </c:yVal>
          <c:smooth val="0"/>
          <c:extLst>
            <c:ext xmlns:c16="http://schemas.microsoft.com/office/drawing/2014/chart" uri="{C3380CC4-5D6E-409C-BE32-E72D297353CC}">
              <c16:uniqueId val="{00000003-9991-4E80-BAD6-19EC7C7B5DD0}"/>
            </c:ext>
          </c:extLst>
        </c:ser>
        <c:ser>
          <c:idx val="4"/>
          <c:order val="4"/>
          <c:tx>
            <c:v>Taupunkttemperatur der Außenluft</c:v>
          </c:tx>
          <c:spPr>
            <a:ln w="3175">
              <a:solidFill>
                <a:srgbClr val="FFFFFF"/>
              </a:solidFill>
              <a:prstDash val="solid"/>
            </a:ln>
          </c:spPr>
          <c:marker>
            <c:symbol val="circle"/>
            <c:size val="7"/>
            <c:spPr>
              <a:solidFill>
                <a:srgbClr val="33CCCC"/>
              </a:solidFill>
              <a:ln>
                <a:solidFill>
                  <a:srgbClr val="000000"/>
                </a:solidFill>
                <a:prstDash val="solid"/>
              </a:ln>
            </c:spPr>
          </c:marker>
          <c:dLbls>
            <c:spPr>
              <a:noFill/>
              <a:ln w="25400">
                <a:noFill/>
              </a:ln>
            </c:spPr>
            <c:txPr>
              <a:bodyPr/>
              <a:lstStyle/>
              <a:p>
                <a:pPr>
                  <a:defRPr sz="800" b="1" i="0" u="none" strike="noStrike" baseline="0">
                    <a:solidFill>
                      <a:srgbClr val="000000"/>
                    </a:solidFill>
                    <a:latin typeface="Arial"/>
                    <a:ea typeface="Arial"/>
                    <a:cs typeface="Arial"/>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Eingabe!$Q$44</c:f>
              <c:numCache>
                <c:formatCode>0.000</c:formatCode>
                <c:ptCount val="1"/>
                <c:pt idx="0">
                  <c:v>32.75</c:v>
                </c:pt>
              </c:numCache>
            </c:numRef>
          </c:xVal>
          <c:yVal>
            <c:numRef>
              <c:f>Eingabe!$P$46</c:f>
              <c:numCache>
                <c:formatCode>0.0</c:formatCode>
                <c:ptCount val="1"/>
                <c:pt idx="0">
                  <c:v>-22.31916239294884</c:v>
                </c:pt>
              </c:numCache>
            </c:numRef>
          </c:yVal>
          <c:smooth val="0"/>
          <c:extLst>
            <c:ext xmlns:c16="http://schemas.microsoft.com/office/drawing/2014/chart" uri="{C3380CC4-5D6E-409C-BE32-E72D297353CC}">
              <c16:uniqueId val="{00000004-9991-4E80-BAD6-19EC7C7B5DD0}"/>
            </c:ext>
          </c:extLst>
        </c:ser>
        <c:dLbls>
          <c:showLegendKey val="0"/>
          <c:showVal val="0"/>
          <c:showCatName val="0"/>
          <c:showSerName val="0"/>
          <c:showPercent val="0"/>
          <c:showBubbleSize val="0"/>
        </c:dLbls>
        <c:axId val="1085658752"/>
        <c:axId val="1085659904"/>
      </c:scatterChart>
      <c:valAx>
        <c:axId val="1085655872"/>
        <c:scaling>
          <c:orientation val="minMax"/>
          <c:min val="-5"/>
        </c:scaling>
        <c:delete val="0"/>
        <c:axPos val="b"/>
        <c:majorGridlines>
          <c:spPr>
            <a:ln w="3175">
              <a:pattFill prst="pct50">
                <a:fgClr>
                  <a:srgbClr val="000000"/>
                </a:fgClr>
                <a:bgClr>
                  <a:srgbClr val="FFFFFF"/>
                </a:bgClr>
              </a:pattFill>
              <a:prstDash val="solid"/>
            </a:ln>
          </c:spPr>
        </c:majorGridlines>
        <c:minorGridlines>
          <c:spPr>
            <a:ln w="3175">
              <a:pattFill prst="pct50">
                <a:fgClr>
                  <a:srgbClr val="000000"/>
                </a:fgClr>
                <a:bgClr>
                  <a:srgbClr val="FFFFFF"/>
                </a:bgClr>
              </a:pattFill>
              <a:prstDash val="solid"/>
            </a:ln>
          </c:spPr>
        </c:minorGridlines>
        <c:title>
          <c:tx>
            <c:rich>
              <a:bodyPr/>
              <a:lstStyle/>
              <a:p>
                <a:pPr>
                  <a:defRPr sz="1000" b="1" i="0" u="none" strike="noStrike" baseline="0">
                    <a:solidFill>
                      <a:srgbClr val="000000"/>
                    </a:solidFill>
                    <a:latin typeface="Arial"/>
                    <a:ea typeface="Arial"/>
                    <a:cs typeface="Arial"/>
                  </a:defRPr>
                </a:pPr>
                <a:r>
                  <a:rPr lang="en-CA"/>
                  <a:t>Bauteildicke [cm]</a:t>
                </a:r>
              </a:p>
            </c:rich>
          </c:tx>
          <c:layout>
            <c:manualLayout>
              <c:xMode val="edge"/>
              <c:yMode val="edge"/>
              <c:x val="0.44374999999999998"/>
              <c:y val="0.94444444444444442"/>
            </c:manualLayout>
          </c:layout>
          <c:overlay val="0"/>
          <c:spPr>
            <a:noFill/>
            <a:ln w="25400">
              <a:noFill/>
            </a:ln>
          </c:spPr>
        </c:title>
        <c:numFmt formatCode="0" sourceLinked="0"/>
        <c:majorTickMark val="cross"/>
        <c:minorTickMark val="none"/>
        <c:tickLblPos val="nextTo"/>
        <c:spPr>
          <a:ln w="12700">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085657600"/>
        <c:crosses val="autoZero"/>
        <c:crossBetween val="midCat"/>
      </c:valAx>
      <c:valAx>
        <c:axId val="1085657600"/>
        <c:scaling>
          <c:orientation val="minMax"/>
        </c:scaling>
        <c:delete val="0"/>
        <c:axPos val="l"/>
        <c:majorGridlines>
          <c:spPr>
            <a:ln w="3175">
              <a:pattFill prst="pct50">
                <a:fgClr>
                  <a:srgbClr val="000000"/>
                </a:fgClr>
                <a:bgClr>
                  <a:srgbClr val="FFFFFF"/>
                </a:bgClr>
              </a:pattFill>
              <a:prstDash val="solid"/>
            </a:ln>
          </c:spPr>
        </c:majorGridlines>
        <c:title>
          <c:tx>
            <c:rich>
              <a:bodyPr/>
              <a:lstStyle/>
              <a:p>
                <a:pPr>
                  <a:defRPr sz="1000" b="1" i="0" u="none" strike="noStrike" baseline="0">
                    <a:solidFill>
                      <a:srgbClr val="000000"/>
                    </a:solidFill>
                    <a:latin typeface="Arial"/>
                    <a:ea typeface="Arial"/>
                    <a:cs typeface="Arial"/>
                  </a:defRPr>
                </a:pPr>
                <a:r>
                  <a:rPr lang="en-CA"/>
                  <a:t>Dampfdruck [Pa]</a:t>
                </a:r>
              </a:p>
            </c:rich>
          </c:tx>
          <c:layout>
            <c:manualLayout>
              <c:xMode val="edge"/>
              <c:yMode val="edge"/>
              <c:x val="1.1458333333333333E-2"/>
              <c:y val="0.41830065359477125"/>
            </c:manualLayout>
          </c:layout>
          <c:overlay val="0"/>
          <c:spPr>
            <a:noFill/>
            <a:ln w="25400">
              <a:noFill/>
            </a:ln>
          </c:spPr>
        </c:title>
        <c:numFmt formatCode="0" sourceLinked="1"/>
        <c:majorTickMark val="none"/>
        <c:minorTickMark val="none"/>
        <c:tickLblPos val="low"/>
        <c:spPr>
          <a:ln w="12700">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085655872"/>
        <c:crosses val="autoZero"/>
        <c:crossBetween val="midCat"/>
      </c:valAx>
      <c:valAx>
        <c:axId val="1085658752"/>
        <c:scaling>
          <c:orientation val="minMax"/>
        </c:scaling>
        <c:delete val="1"/>
        <c:axPos val="b"/>
        <c:numFmt formatCode="0.000" sourceLinked="1"/>
        <c:majorTickMark val="out"/>
        <c:minorTickMark val="none"/>
        <c:tickLblPos val="nextTo"/>
        <c:crossAx val="1085659904"/>
        <c:crosses val="autoZero"/>
        <c:crossBetween val="midCat"/>
      </c:valAx>
      <c:valAx>
        <c:axId val="1085659904"/>
        <c:scaling>
          <c:orientation val="minMax"/>
        </c:scaling>
        <c:delete val="0"/>
        <c:axPos val="r"/>
        <c:title>
          <c:tx>
            <c:rich>
              <a:bodyPr/>
              <a:lstStyle/>
              <a:p>
                <a:pPr>
                  <a:defRPr sz="1000" b="1" i="0" u="none" strike="noStrike" baseline="0">
                    <a:solidFill>
                      <a:srgbClr val="000000"/>
                    </a:solidFill>
                    <a:latin typeface="Arial"/>
                    <a:ea typeface="Arial"/>
                    <a:cs typeface="Arial"/>
                  </a:defRPr>
                </a:pPr>
                <a:r>
                  <a:rPr lang="en-CA"/>
                  <a:t>Temperatur [°C]</a:t>
                </a:r>
              </a:p>
            </c:rich>
          </c:tx>
          <c:layout>
            <c:manualLayout>
              <c:xMode val="edge"/>
              <c:yMode val="edge"/>
              <c:x val="0.96354166666666663"/>
              <c:y val="0.42156862745098039"/>
            </c:manualLayout>
          </c:layout>
          <c:overlay val="0"/>
          <c:spPr>
            <a:noFill/>
            <a:ln w="25400">
              <a:noFill/>
            </a:ln>
          </c:spPr>
        </c:title>
        <c:numFmt formatCode="0" sourceLinked="0"/>
        <c:majorTickMark val="out"/>
        <c:minorTickMark val="none"/>
        <c:tickLblPos val="nextTo"/>
        <c:spPr>
          <a:ln w="12700">
            <a:solidFill>
              <a:srgbClr val="000000"/>
            </a:solidFill>
            <a:prstDash val="solid"/>
          </a:ln>
        </c:spPr>
        <c:txPr>
          <a:bodyPr rot="0" vert="horz"/>
          <a:lstStyle/>
          <a:p>
            <a:pPr>
              <a:defRPr sz="800" b="1" i="0" u="none" strike="noStrike" baseline="0">
                <a:solidFill>
                  <a:srgbClr val="000000"/>
                </a:solidFill>
                <a:latin typeface="Arial"/>
                <a:ea typeface="Arial"/>
                <a:cs typeface="Arial"/>
              </a:defRPr>
            </a:pPr>
            <a:endParaRPr lang="en-US"/>
          </a:p>
        </c:txPr>
        <c:crossAx val="1085658752"/>
        <c:crosses val="max"/>
        <c:crossBetween val="midCat"/>
      </c:valAx>
      <c:spPr>
        <a:solidFill>
          <a:srgbClr val="CCFFFF"/>
        </a:solidFill>
        <a:ln w="12700">
          <a:solidFill>
            <a:srgbClr val="808080"/>
          </a:solidFill>
          <a:prstDash val="solid"/>
        </a:ln>
      </c:spPr>
    </c:plotArea>
    <c:legend>
      <c:legendPos val="r"/>
      <c:layout>
        <c:manualLayout>
          <c:xMode val="edge"/>
          <c:yMode val="edge"/>
          <c:x val="4.1666666666666664E-2"/>
          <c:y val="6.535947712418301E-2"/>
          <c:w val="0.92604166666666665"/>
          <c:h val="3.5947712418300651E-2"/>
        </c:manualLayout>
      </c:layout>
      <c:overlay val="0"/>
      <c:spPr>
        <a:noFill/>
        <a:ln w="25400">
          <a:noFill/>
        </a:ln>
      </c:spPr>
      <c:txPr>
        <a:bodyPr/>
        <a:lstStyle/>
        <a:p>
          <a:pPr>
            <a:defRPr sz="735"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6335058812093"/>
          <c:y val="0.112569262175561"/>
          <c:w val="0.77422827354914003"/>
          <c:h val="0.79341991105278498"/>
        </c:manualLayout>
      </c:layout>
      <c:barChart>
        <c:barDir val="bar"/>
        <c:grouping val="stacked"/>
        <c:varyColors val="0"/>
        <c:ser>
          <c:idx val="0"/>
          <c:order val="0"/>
          <c:tx>
            <c:v>Electricity</c:v>
          </c:tx>
          <c:spPr>
            <a:solidFill>
              <a:schemeClr val="tx2"/>
            </a:solidFill>
          </c:spPr>
          <c:invertIfNegative val="0"/>
          <c:cat>
            <c:strRef>
              <c:f>kwh.m2!$R$2:$R$19</c:f>
              <c:strCache>
                <c:ptCount val="18"/>
                <c:pt idx="0">
                  <c:v>WIRL</c:v>
                </c:pt>
                <c:pt idx="1">
                  <c:v>Residence 2</c:v>
                </c:pt>
                <c:pt idx="2">
                  <c:v>QRRC</c:v>
                </c:pt>
                <c:pt idx="3">
                  <c:v>Admin</c:v>
                </c:pt>
                <c:pt idx="4">
                  <c:v>Daycare</c:v>
                </c:pt>
                <c:pt idx="5">
                  <c:v>Northern Sport Centre</c:v>
                </c:pt>
                <c:pt idx="6">
                  <c:v>Residence 1</c:v>
                </c:pt>
                <c:pt idx="7">
                  <c:v>BMO Centre</c:v>
                </c:pt>
                <c:pt idx="8">
                  <c:v>Library</c:v>
                </c:pt>
                <c:pt idx="9">
                  <c:v>Terrace Campus</c:v>
                </c:pt>
                <c:pt idx="10">
                  <c:v>Teaching and Learning</c:v>
                </c:pt>
                <c:pt idx="11">
                  <c:v>Conference Centre</c:v>
                </c:pt>
                <c:pt idx="12">
                  <c:v>Agora</c:v>
                </c:pt>
                <c:pt idx="13">
                  <c:v>Teaching Lab</c:v>
                </c:pt>
                <c:pt idx="14">
                  <c:v>BioEnergy Plant</c:v>
                </c:pt>
                <c:pt idx="15">
                  <c:v>Power Plant</c:v>
                </c:pt>
                <c:pt idx="16">
                  <c:v>Medical</c:v>
                </c:pt>
                <c:pt idx="17">
                  <c:v>Research Lab</c:v>
                </c:pt>
              </c:strCache>
            </c:strRef>
          </c:cat>
          <c:val>
            <c:numRef>
              <c:f>kwh.m2!$S$2:$S$19</c:f>
              <c:numCache>
                <c:formatCode>0.00</c:formatCode>
                <c:ptCount val="18"/>
                <c:pt idx="0">
                  <c:v>15</c:v>
                </c:pt>
                <c:pt idx="1">
                  <c:v>63.904550539120002</c:v>
                </c:pt>
                <c:pt idx="2">
                  <c:v>202.86349912601301</c:v>
                </c:pt>
                <c:pt idx="3">
                  <c:v>126.6236664505069</c:v>
                </c:pt>
                <c:pt idx="4">
                  <c:v>58.599639743097143</c:v>
                </c:pt>
                <c:pt idx="5">
                  <c:v>85.408838102942596</c:v>
                </c:pt>
                <c:pt idx="6">
                  <c:v>42.629884007790032</c:v>
                </c:pt>
                <c:pt idx="7">
                  <c:v>72.940518084066454</c:v>
                </c:pt>
                <c:pt idx="8">
                  <c:v>110.5054568621176</c:v>
                </c:pt>
                <c:pt idx="9">
                  <c:v>122.648401826484</c:v>
                </c:pt>
                <c:pt idx="10">
                  <c:v>83.476593210206403</c:v>
                </c:pt>
                <c:pt idx="11">
                  <c:v>134.616770029234</c:v>
                </c:pt>
                <c:pt idx="12">
                  <c:v>106.9707454888819</c:v>
                </c:pt>
                <c:pt idx="13">
                  <c:v>208.9015622540868</c:v>
                </c:pt>
                <c:pt idx="14">
                  <c:v>631.92030245089506</c:v>
                </c:pt>
                <c:pt idx="15">
                  <c:v>705.57144028884363</c:v>
                </c:pt>
                <c:pt idx="16">
                  <c:v>245.6342427517454</c:v>
                </c:pt>
                <c:pt idx="17">
                  <c:v>234.95306180626659</c:v>
                </c:pt>
              </c:numCache>
            </c:numRef>
          </c:val>
          <c:extLst>
            <c:ext xmlns:c16="http://schemas.microsoft.com/office/drawing/2014/chart" uri="{C3380CC4-5D6E-409C-BE32-E72D297353CC}">
              <c16:uniqueId val="{00000000-B5F0-4CBE-8A61-A4861129E867}"/>
            </c:ext>
          </c:extLst>
        </c:ser>
        <c:ser>
          <c:idx val="1"/>
          <c:order val="1"/>
          <c:tx>
            <c:v>Main District Heating</c:v>
          </c:tx>
          <c:spPr>
            <a:solidFill>
              <a:srgbClr val="92D050"/>
            </a:solidFill>
          </c:spPr>
          <c:invertIfNegative val="0"/>
          <c:cat>
            <c:strRef>
              <c:f>kwh.m2!$R$2:$R$19</c:f>
              <c:strCache>
                <c:ptCount val="18"/>
                <c:pt idx="0">
                  <c:v>WIRL</c:v>
                </c:pt>
                <c:pt idx="1">
                  <c:v>Residence 2</c:v>
                </c:pt>
                <c:pt idx="2">
                  <c:v>QRRC</c:v>
                </c:pt>
                <c:pt idx="3">
                  <c:v>Admin</c:v>
                </c:pt>
                <c:pt idx="4">
                  <c:v>Daycare</c:v>
                </c:pt>
                <c:pt idx="5">
                  <c:v>Northern Sport Centre</c:v>
                </c:pt>
                <c:pt idx="6">
                  <c:v>Residence 1</c:v>
                </c:pt>
                <c:pt idx="7">
                  <c:v>BMO Centre</c:v>
                </c:pt>
                <c:pt idx="8">
                  <c:v>Library</c:v>
                </c:pt>
                <c:pt idx="9">
                  <c:v>Terrace Campus</c:v>
                </c:pt>
                <c:pt idx="10">
                  <c:v>Teaching and Learning</c:v>
                </c:pt>
                <c:pt idx="11">
                  <c:v>Conference Centre</c:v>
                </c:pt>
                <c:pt idx="12">
                  <c:v>Agora</c:v>
                </c:pt>
                <c:pt idx="13">
                  <c:v>Teaching Lab</c:v>
                </c:pt>
                <c:pt idx="14">
                  <c:v>BioEnergy Plant</c:v>
                </c:pt>
                <c:pt idx="15">
                  <c:v>Power Plant</c:v>
                </c:pt>
                <c:pt idx="16">
                  <c:v>Medical</c:v>
                </c:pt>
                <c:pt idx="17">
                  <c:v>Research Lab</c:v>
                </c:pt>
              </c:strCache>
            </c:strRef>
          </c:cat>
          <c:val>
            <c:numRef>
              <c:f>kwh.m2!$T$2:$T$19</c:f>
              <c:numCache>
                <c:formatCode>0.00</c:formatCode>
                <c:ptCount val="18"/>
                <c:pt idx="1">
                  <c:v>0</c:v>
                </c:pt>
                <c:pt idx="2">
                  <c:v>0</c:v>
                </c:pt>
                <c:pt idx="3">
                  <c:v>74.814342698900333</c:v>
                </c:pt>
                <c:pt idx="4">
                  <c:v>0</c:v>
                </c:pt>
                <c:pt idx="5">
                  <c:v>0</c:v>
                </c:pt>
                <c:pt idx="6">
                  <c:v>0</c:v>
                </c:pt>
                <c:pt idx="7">
                  <c:v>0</c:v>
                </c:pt>
                <c:pt idx="8">
                  <c:v>212.54521036574161</c:v>
                </c:pt>
                <c:pt idx="9">
                  <c:v>0</c:v>
                </c:pt>
                <c:pt idx="10">
                  <c:v>308.74092919676667</c:v>
                </c:pt>
                <c:pt idx="11">
                  <c:v>252.82400820651179</c:v>
                </c:pt>
                <c:pt idx="12">
                  <c:v>287.75862618900771</c:v>
                </c:pt>
                <c:pt idx="13">
                  <c:v>378.27240823814151</c:v>
                </c:pt>
                <c:pt idx="14">
                  <c:v>0</c:v>
                </c:pt>
                <c:pt idx="15">
                  <c:v>115.6643840645022</c:v>
                </c:pt>
                <c:pt idx="16">
                  <c:v>782.91893747353117</c:v>
                </c:pt>
                <c:pt idx="17">
                  <c:v>786.81796712457424</c:v>
                </c:pt>
              </c:numCache>
            </c:numRef>
          </c:val>
          <c:extLst>
            <c:ext xmlns:c16="http://schemas.microsoft.com/office/drawing/2014/chart" uri="{C3380CC4-5D6E-409C-BE32-E72D297353CC}">
              <c16:uniqueId val="{00000001-B5F0-4CBE-8A61-A4861129E867}"/>
            </c:ext>
          </c:extLst>
        </c:ser>
        <c:ser>
          <c:idx val="2"/>
          <c:order val="2"/>
          <c:tx>
            <c:v>Cooling</c:v>
          </c:tx>
          <c:spPr>
            <a:solidFill>
              <a:srgbClr val="FFC000"/>
            </a:solidFill>
          </c:spPr>
          <c:invertIfNegative val="0"/>
          <c:cat>
            <c:strRef>
              <c:f>kwh.m2!$R$2:$R$19</c:f>
              <c:strCache>
                <c:ptCount val="18"/>
                <c:pt idx="0">
                  <c:v>WIRL</c:v>
                </c:pt>
                <c:pt idx="1">
                  <c:v>Residence 2</c:v>
                </c:pt>
                <c:pt idx="2">
                  <c:v>QRRC</c:v>
                </c:pt>
                <c:pt idx="3">
                  <c:v>Admin</c:v>
                </c:pt>
                <c:pt idx="4">
                  <c:v>Daycare</c:v>
                </c:pt>
                <c:pt idx="5">
                  <c:v>Northern Sport Centre</c:v>
                </c:pt>
                <c:pt idx="6">
                  <c:v>Residence 1</c:v>
                </c:pt>
                <c:pt idx="7">
                  <c:v>BMO Centre</c:v>
                </c:pt>
                <c:pt idx="8">
                  <c:v>Library</c:v>
                </c:pt>
                <c:pt idx="9">
                  <c:v>Terrace Campus</c:v>
                </c:pt>
                <c:pt idx="10">
                  <c:v>Teaching and Learning</c:v>
                </c:pt>
                <c:pt idx="11">
                  <c:v>Conference Centre</c:v>
                </c:pt>
                <c:pt idx="12">
                  <c:v>Agora</c:v>
                </c:pt>
                <c:pt idx="13">
                  <c:v>Teaching Lab</c:v>
                </c:pt>
                <c:pt idx="14">
                  <c:v>BioEnergy Plant</c:v>
                </c:pt>
                <c:pt idx="15">
                  <c:v>Power Plant</c:v>
                </c:pt>
                <c:pt idx="16">
                  <c:v>Medical</c:v>
                </c:pt>
                <c:pt idx="17">
                  <c:v>Research Lab</c:v>
                </c:pt>
              </c:strCache>
            </c:strRef>
          </c:cat>
          <c:val>
            <c:numRef>
              <c:f>kwh.m2!$V$2:$V$19</c:f>
              <c:numCache>
                <c:formatCode>0.00</c:formatCode>
                <c:ptCount val="18"/>
                <c:pt idx="0">
                  <c:v>5</c:v>
                </c:pt>
                <c:pt idx="1">
                  <c:v>0</c:v>
                </c:pt>
                <c:pt idx="2">
                  <c:v>0</c:v>
                </c:pt>
                <c:pt idx="3">
                  <c:v>1.748735348536232</c:v>
                </c:pt>
                <c:pt idx="4">
                  <c:v>0</c:v>
                </c:pt>
                <c:pt idx="5">
                  <c:v>0</c:v>
                </c:pt>
                <c:pt idx="6">
                  <c:v>0</c:v>
                </c:pt>
                <c:pt idx="7">
                  <c:v>0</c:v>
                </c:pt>
                <c:pt idx="8">
                  <c:v>8.9575074210086303</c:v>
                </c:pt>
                <c:pt idx="9">
                  <c:v>0</c:v>
                </c:pt>
                <c:pt idx="10">
                  <c:v>8.5641805683307446</c:v>
                </c:pt>
                <c:pt idx="11">
                  <c:v>6.3500186045535614</c:v>
                </c:pt>
                <c:pt idx="12">
                  <c:v>4.2710460494801268</c:v>
                </c:pt>
                <c:pt idx="13">
                  <c:v>7.7505170917256478</c:v>
                </c:pt>
                <c:pt idx="14">
                  <c:v>0</c:v>
                </c:pt>
                <c:pt idx="15">
                  <c:v>6.622242755291845</c:v>
                </c:pt>
                <c:pt idx="16">
                  <c:v>0</c:v>
                </c:pt>
                <c:pt idx="17">
                  <c:v>9.242019431516761</c:v>
                </c:pt>
              </c:numCache>
            </c:numRef>
          </c:val>
          <c:extLst>
            <c:ext xmlns:c16="http://schemas.microsoft.com/office/drawing/2014/chart" uri="{C3380CC4-5D6E-409C-BE32-E72D297353CC}">
              <c16:uniqueId val="{00000002-B5F0-4CBE-8A61-A4861129E867}"/>
            </c:ext>
          </c:extLst>
        </c:ser>
        <c:ser>
          <c:idx val="3"/>
          <c:order val="3"/>
          <c:tx>
            <c:v>Natural Gas</c:v>
          </c:tx>
          <c:spPr>
            <a:solidFill>
              <a:srgbClr val="C00000"/>
            </a:solidFill>
          </c:spPr>
          <c:invertIfNegative val="0"/>
          <c:cat>
            <c:strRef>
              <c:f>kwh.m2!$R$2:$R$19</c:f>
              <c:strCache>
                <c:ptCount val="18"/>
                <c:pt idx="0">
                  <c:v>WIRL</c:v>
                </c:pt>
                <c:pt idx="1">
                  <c:v>Residence 2</c:v>
                </c:pt>
                <c:pt idx="2">
                  <c:v>QRRC</c:v>
                </c:pt>
                <c:pt idx="3">
                  <c:v>Admin</c:v>
                </c:pt>
                <c:pt idx="4">
                  <c:v>Daycare</c:v>
                </c:pt>
                <c:pt idx="5">
                  <c:v>Northern Sport Centre</c:v>
                </c:pt>
                <c:pt idx="6">
                  <c:v>Residence 1</c:v>
                </c:pt>
                <c:pt idx="7">
                  <c:v>BMO Centre</c:v>
                </c:pt>
                <c:pt idx="8">
                  <c:v>Library</c:v>
                </c:pt>
                <c:pt idx="9">
                  <c:v>Terrace Campus</c:v>
                </c:pt>
                <c:pt idx="10">
                  <c:v>Teaching and Learning</c:v>
                </c:pt>
                <c:pt idx="11">
                  <c:v>Conference Centre</c:v>
                </c:pt>
                <c:pt idx="12">
                  <c:v>Agora</c:v>
                </c:pt>
                <c:pt idx="13">
                  <c:v>Teaching Lab</c:v>
                </c:pt>
                <c:pt idx="14">
                  <c:v>BioEnergy Plant</c:v>
                </c:pt>
                <c:pt idx="15">
                  <c:v>Power Plant</c:v>
                </c:pt>
                <c:pt idx="16">
                  <c:v>Medical</c:v>
                </c:pt>
                <c:pt idx="17">
                  <c:v>Research Lab</c:v>
                </c:pt>
              </c:strCache>
            </c:strRef>
          </c:cat>
          <c:val>
            <c:numRef>
              <c:f>kwh.m2!$W$2:$W$19</c:f>
              <c:numCache>
                <c:formatCode>0.00</c:formatCode>
                <c:ptCount val="18"/>
                <c:pt idx="0">
                  <c:v>15</c:v>
                </c:pt>
                <c:pt idx="1">
                  <c:v>46.604654853813066</c:v>
                </c:pt>
                <c:pt idx="2">
                  <c:v>0</c:v>
                </c:pt>
                <c:pt idx="3">
                  <c:v>0</c:v>
                </c:pt>
                <c:pt idx="4">
                  <c:v>114.19884815815951</c:v>
                </c:pt>
                <c:pt idx="5">
                  <c:v>130.4432908993532</c:v>
                </c:pt>
                <c:pt idx="6">
                  <c:v>0</c:v>
                </c:pt>
                <c:pt idx="7">
                  <c:v>218.57782369146011</c:v>
                </c:pt>
                <c:pt idx="8">
                  <c:v>0</c:v>
                </c:pt>
                <c:pt idx="9">
                  <c:v>234.4573227826653</c:v>
                </c:pt>
                <c:pt idx="10">
                  <c:v>0</c:v>
                </c:pt>
                <c:pt idx="11">
                  <c:v>41.062539063970931</c:v>
                </c:pt>
                <c:pt idx="12">
                  <c:v>37.668337010373001</c:v>
                </c:pt>
                <c:pt idx="13">
                  <c:v>0</c:v>
                </c:pt>
                <c:pt idx="14">
                  <c:v>172.60883059956501</c:v>
                </c:pt>
                <c:pt idx="15">
                  <c:v>0</c:v>
                </c:pt>
                <c:pt idx="16">
                  <c:v>0</c:v>
                </c:pt>
                <c:pt idx="17">
                  <c:v>0</c:v>
                </c:pt>
              </c:numCache>
            </c:numRef>
          </c:val>
          <c:extLst>
            <c:ext xmlns:c16="http://schemas.microsoft.com/office/drawing/2014/chart" uri="{C3380CC4-5D6E-409C-BE32-E72D297353CC}">
              <c16:uniqueId val="{00000003-B5F0-4CBE-8A61-A4861129E867}"/>
            </c:ext>
          </c:extLst>
        </c:ser>
        <c:ser>
          <c:idx val="6"/>
          <c:order val="5"/>
          <c:tx>
            <c:v>Low-temp District Heating</c:v>
          </c:tx>
          <c:spPr>
            <a:solidFill>
              <a:schemeClr val="accent4"/>
            </a:solidFill>
          </c:spPr>
          <c:invertIfNegative val="0"/>
          <c:cat>
            <c:strRef>
              <c:f>kwh.m2!$R$2:$R$19</c:f>
              <c:strCache>
                <c:ptCount val="18"/>
                <c:pt idx="0">
                  <c:v>WIRL</c:v>
                </c:pt>
                <c:pt idx="1">
                  <c:v>Residence 2</c:v>
                </c:pt>
                <c:pt idx="2">
                  <c:v>QRRC</c:v>
                </c:pt>
                <c:pt idx="3">
                  <c:v>Admin</c:v>
                </c:pt>
                <c:pt idx="4">
                  <c:v>Daycare</c:v>
                </c:pt>
                <c:pt idx="5">
                  <c:v>Northern Sport Centre</c:v>
                </c:pt>
                <c:pt idx="6">
                  <c:v>Residence 1</c:v>
                </c:pt>
                <c:pt idx="7">
                  <c:v>BMO Centre</c:v>
                </c:pt>
                <c:pt idx="8">
                  <c:v>Library</c:v>
                </c:pt>
                <c:pt idx="9">
                  <c:v>Terrace Campus</c:v>
                </c:pt>
                <c:pt idx="10">
                  <c:v>Teaching and Learning</c:v>
                </c:pt>
                <c:pt idx="11">
                  <c:v>Conference Centre</c:v>
                </c:pt>
                <c:pt idx="12">
                  <c:v>Agora</c:v>
                </c:pt>
                <c:pt idx="13">
                  <c:v>Teaching Lab</c:v>
                </c:pt>
                <c:pt idx="14">
                  <c:v>BioEnergy Plant</c:v>
                </c:pt>
                <c:pt idx="15">
                  <c:v>Power Plant</c:v>
                </c:pt>
                <c:pt idx="16">
                  <c:v>Medical</c:v>
                </c:pt>
                <c:pt idx="17">
                  <c:v>Research Lab</c:v>
                </c:pt>
              </c:strCache>
            </c:strRef>
          </c:cat>
          <c:val>
            <c:numRef>
              <c:f>kwh.m2!$U$2:$U$19</c:f>
              <c:numCache>
                <c:formatCode>0.00</c:formatCode>
                <c:ptCount val="18"/>
                <c:pt idx="1">
                  <c:v>69.297355204690817</c:v>
                </c:pt>
                <c:pt idx="2">
                  <c:v>0</c:v>
                </c:pt>
                <c:pt idx="3">
                  <c:v>0</c:v>
                </c:pt>
                <c:pt idx="4">
                  <c:v>37.576732049117084</c:v>
                </c:pt>
                <c:pt idx="5">
                  <c:v>0</c:v>
                </c:pt>
                <c:pt idx="6">
                  <c:v>198.5318091034051</c:v>
                </c:pt>
                <c:pt idx="7">
                  <c:v>0</c:v>
                </c:pt>
                <c:pt idx="8">
                  <c:v>0</c:v>
                </c:pt>
                <c:pt idx="9">
                  <c:v>0</c:v>
                </c:pt>
                <c:pt idx="10">
                  <c:v>0</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04-B5F0-4CBE-8A61-A4861129E867}"/>
            </c:ext>
          </c:extLst>
        </c:ser>
        <c:dLbls>
          <c:showLegendKey val="0"/>
          <c:showVal val="0"/>
          <c:showCatName val="0"/>
          <c:showSerName val="0"/>
          <c:showPercent val="0"/>
          <c:showBubbleSize val="0"/>
        </c:dLbls>
        <c:gapWidth val="150"/>
        <c:overlap val="100"/>
        <c:axId val="191516672"/>
        <c:axId val="168000256"/>
      </c:barChart>
      <c:scatterChart>
        <c:scatterStyle val="lineMarker"/>
        <c:varyColors val="0"/>
        <c:ser>
          <c:idx val="4"/>
          <c:order val="4"/>
          <c:tx>
            <c:v>Average</c:v>
          </c:tx>
          <c:spPr>
            <a:ln>
              <a:prstDash val="sysDash"/>
            </a:ln>
          </c:spPr>
          <c:marker>
            <c:symbol val="none"/>
          </c:marker>
          <c:xVal>
            <c:numRef>
              <c:f>kwh.m2!$A$38:$A$39</c:f>
              <c:numCache>
                <c:formatCode>0</c:formatCode>
                <c:ptCount val="2"/>
                <c:pt idx="0">
                  <c:v>434.97200829324271</c:v>
                </c:pt>
                <c:pt idx="1">
                  <c:v>434.97200829324271</c:v>
                </c:pt>
              </c:numCache>
            </c:numRef>
          </c:xVal>
          <c:yVal>
            <c:numRef>
              <c:f>kwh.m2!$C$38:$C$39</c:f>
              <c:numCache>
                <c:formatCode>General</c:formatCode>
                <c:ptCount val="2"/>
                <c:pt idx="0">
                  <c:v>0</c:v>
                </c:pt>
                <c:pt idx="1">
                  <c:v>1</c:v>
                </c:pt>
              </c:numCache>
            </c:numRef>
          </c:yVal>
          <c:smooth val="0"/>
          <c:extLst>
            <c:ext xmlns:c16="http://schemas.microsoft.com/office/drawing/2014/chart" uri="{C3380CC4-5D6E-409C-BE32-E72D297353CC}">
              <c16:uniqueId val="{00000005-B5F0-4CBE-8A61-A4861129E867}"/>
            </c:ext>
          </c:extLst>
        </c:ser>
        <c:dLbls>
          <c:showLegendKey val="0"/>
          <c:showVal val="0"/>
          <c:showCatName val="0"/>
          <c:showSerName val="0"/>
          <c:showPercent val="0"/>
          <c:showBubbleSize val="0"/>
        </c:dLbls>
        <c:axId val="102332608"/>
        <c:axId val="168000832"/>
      </c:scatterChart>
      <c:catAx>
        <c:axId val="191516672"/>
        <c:scaling>
          <c:orientation val="minMax"/>
        </c:scaling>
        <c:delete val="0"/>
        <c:axPos val="l"/>
        <c:numFmt formatCode="General" sourceLinked="0"/>
        <c:majorTickMark val="out"/>
        <c:minorTickMark val="none"/>
        <c:tickLblPos val="nextTo"/>
        <c:txPr>
          <a:bodyPr/>
          <a:lstStyle/>
          <a:p>
            <a:pPr>
              <a:defRPr sz="1050"/>
            </a:pPr>
            <a:endParaRPr lang="en-US"/>
          </a:p>
        </c:txPr>
        <c:crossAx val="168000256"/>
        <c:crosses val="autoZero"/>
        <c:auto val="1"/>
        <c:lblAlgn val="ctr"/>
        <c:lblOffset val="100"/>
        <c:noMultiLvlLbl val="0"/>
      </c:catAx>
      <c:valAx>
        <c:axId val="168000256"/>
        <c:scaling>
          <c:orientation val="minMax"/>
          <c:max val="1200"/>
          <c:min val="0"/>
        </c:scaling>
        <c:delete val="0"/>
        <c:axPos val="t"/>
        <c:majorGridlines/>
        <c:title>
          <c:tx>
            <c:rich>
              <a:bodyPr/>
              <a:lstStyle/>
              <a:p>
                <a:pPr>
                  <a:defRPr sz="1200"/>
                </a:pPr>
                <a:r>
                  <a:rPr lang="en-US" sz="1200"/>
                  <a:t>Energy per Area (kWh/m</a:t>
                </a:r>
                <a:r>
                  <a:rPr lang="en-US" sz="1200" baseline="30000"/>
                  <a:t>2</a:t>
                </a:r>
                <a:r>
                  <a:rPr lang="en-US" sz="1200"/>
                  <a:t>/year)</a:t>
                </a:r>
              </a:p>
            </c:rich>
          </c:tx>
          <c:layout>
            <c:manualLayout>
              <c:xMode val="edge"/>
              <c:yMode val="edge"/>
              <c:x val="0.39047788947380002"/>
              <c:y val="2.5254747568318699E-2"/>
            </c:manualLayout>
          </c:layout>
          <c:overlay val="0"/>
          <c:spPr>
            <a:ln>
              <a:noFill/>
            </a:ln>
          </c:spPr>
        </c:title>
        <c:numFmt formatCode="#,##0" sourceLinked="0"/>
        <c:majorTickMark val="out"/>
        <c:minorTickMark val="none"/>
        <c:tickLblPos val="nextTo"/>
        <c:crossAx val="191516672"/>
        <c:crosses val="max"/>
        <c:crossBetween val="between"/>
        <c:majorUnit val="200"/>
      </c:valAx>
      <c:valAx>
        <c:axId val="168000832"/>
        <c:scaling>
          <c:orientation val="minMax"/>
          <c:max val="1"/>
          <c:min val="0"/>
        </c:scaling>
        <c:delete val="1"/>
        <c:axPos val="r"/>
        <c:numFmt formatCode="General" sourceLinked="1"/>
        <c:majorTickMark val="out"/>
        <c:minorTickMark val="none"/>
        <c:tickLblPos val="nextTo"/>
        <c:crossAx val="102332608"/>
        <c:crosses val="max"/>
        <c:crossBetween val="midCat"/>
      </c:valAx>
      <c:valAx>
        <c:axId val="102332608"/>
        <c:scaling>
          <c:orientation val="minMax"/>
        </c:scaling>
        <c:delete val="1"/>
        <c:axPos val="b"/>
        <c:numFmt formatCode="0" sourceLinked="1"/>
        <c:majorTickMark val="out"/>
        <c:minorTickMark val="none"/>
        <c:tickLblPos val="nextTo"/>
        <c:crossAx val="168000832"/>
        <c:crosses val="autoZero"/>
        <c:crossBetween val="midCat"/>
      </c:valAx>
    </c:plotArea>
    <c:legend>
      <c:legendPos val="b"/>
      <c:overlay val="0"/>
      <c:spPr>
        <a:ln>
          <a:solidFill>
            <a:sysClr val="windowText" lastClr="000000"/>
          </a:solidFill>
        </a:ln>
      </c:spPr>
      <c:txPr>
        <a:bodyPr/>
        <a:lstStyle/>
        <a:p>
          <a:pPr>
            <a:defRPr sz="1050"/>
          </a:pPr>
          <a:endParaRPr lang="en-US"/>
        </a:p>
      </c:txPr>
    </c:legend>
    <c:plotVisOnly val="1"/>
    <c:dispBlanksAs val="gap"/>
    <c:showDLblsOverMax val="0"/>
  </c:chart>
  <c:spPr>
    <a:ln>
      <a:noFill/>
    </a:ln>
  </c:spPr>
  <c:txPr>
    <a:bodyPr/>
    <a:lstStyle/>
    <a:p>
      <a:pPr>
        <a:defRPr sz="900">
          <a:latin typeface="Arial" panose="020B0604020202020204" pitchFamily="34" charset="0"/>
          <a:cs typeface="Arial" panose="020B0604020202020204"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Assembly!$A$10</c:f>
              <c:strCache>
                <c:ptCount val="1"/>
                <c:pt idx="0">
                  <c:v>Steel  to PH Standard</c:v>
                </c:pt>
              </c:strCache>
            </c:strRef>
          </c:tx>
          <c:spPr>
            <a:solidFill>
              <a:schemeClr val="accent2"/>
            </a:solidFill>
          </c:spPr>
          <c:invertIfNegative val="0"/>
          <c:cat>
            <c:strRef>
              <c:f>Assembly!$C$9:$I$9</c:f>
              <c:strCache>
                <c:ptCount val="6"/>
                <c:pt idx="0">
                  <c:v>Foundations</c:v>
                </c:pt>
                <c:pt idx="1">
                  <c:v>Walls</c:v>
                </c:pt>
                <c:pt idx="2">
                  <c:v>Columns and Beams</c:v>
                </c:pt>
                <c:pt idx="3">
                  <c:v>Floors</c:v>
                </c:pt>
                <c:pt idx="4">
                  <c:v>Roofs</c:v>
                </c:pt>
                <c:pt idx="5">
                  <c:v>Total</c:v>
                </c:pt>
              </c:strCache>
            </c:strRef>
          </c:cat>
          <c:val>
            <c:numRef>
              <c:f>Assembly!$C$10:$I$10</c:f>
              <c:numCache>
                <c:formatCode>[$-10409]0.00E+00</c:formatCode>
                <c:ptCount val="6"/>
                <c:pt idx="0">
                  <c:v>137342.0302941218</c:v>
                </c:pt>
                <c:pt idx="1">
                  <c:v>104984.05831898301</c:v>
                </c:pt>
                <c:pt idx="2">
                  <c:v>29083.55611911157</c:v>
                </c:pt>
                <c:pt idx="3">
                  <c:v>5842.4628811826742</c:v>
                </c:pt>
                <c:pt idx="4">
                  <c:v>99599.689886889755</c:v>
                </c:pt>
                <c:pt idx="5">
                  <c:v>376851.79750028881</c:v>
                </c:pt>
              </c:numCache>
            </c:numRef>
          </c:val>
          <c:extLst>
            <c:ext xmlns:c16="http://schemas.microsoft.com/office/drawing/2014/chart" uri="{C3380CC4-5D6E-409C-BE32-E72D297353CC}">
              <c16:uniqueId val="{00000000-B4DA-46B4-81F5-0F1633645EAC}"/>
            </c:ext>
          </c:extLst>
        </c:ser>
        <c:ser>
          <c:idx val="1"/>
          <c:order val="1"/>
          <c:tx>
            <c:strRef>
              <c:f>Assembly!$A$11</c:f>
              <c:strCache>
                <c:ptCount val="1"/>
                <c:pt idx="0">
                  <c:v>Steel to Code</c:v>
                </c:pt>
              </c:strCache>
            </c:strRef>
          </c:tx>
          <c:spPr>
            <a:solidFill>
              <a:srgbClr val="2FC9FF"/>
            </a:solidFill>
          </c:spPr>
          <c:invertIfNegative val="0"/>
          <c:cat>
            <c:strRef>
              <c:f>Assembly!$C$9:$I$9</c:f>
              <c:strCache>
                <c:ptCount val="6"/>
                <c:pt idx="0">
                  <c:v>Foundations</c:v>
                </c:pt>
                <c:pt idx="1">
                  <c:v>Walls</c:v>
                </c:pt>
                <c:pt idx="2">
                  <c:v>Columns and Beams</c:v>
                </c:pt>
                <c:pt idx="3">
                  <c:v>Floors</c:v>
                </c:pt>
                <c:pt idx="4">
                  <c:v>Roofs</c:v>
                </c:pt>
                <c:pt idx="5">
                  <c:v>Total</c:v>
                </c:pt>
              </c:strCache>
            </c:strRef>
          </c:cat>
          <c:val>
            <c:numRef>
              <c:f>Assembly!$C$11:$I$11</c:f>
              <c:numCache>
                <c:formatCode>[$-10409]0.00E+00</c:formatCode>
                <c:ptCount val="6"/>
                <c:pt idx="0">
                  <c:v>124642.5685322538</c:v>
                </c:pt>
                <c:pt idx="1">
                  <c:v>105549.93678722771</c:v>
                </c:pt>
                <c:pt idx="2">
                  <c:v>29083.55611911157</c:v>
                </c:pt>
                <c:pt idx="3">
                  <c:v>5842.4628811826742</c:v>
                </c:pt>
                <c:pt idx="4">
                  <c:v>80233.388985008336</c:v>
                </c:pt>
                <c:pt idx="5">
                  <c:v>345351.9133047841</c:v>
                </c:pt>
              </c:numCache>
            </c:numRef>
          </c:val>
          <c:extLst>
            <c:ext xmlns:c16="http://schemas.microsoft.com/office/drawing/2014/chart" uri="{C3380CC4-5D6E-409C-BE32-E72D297353CC}">
              <c16:uniqueId val="{00000001-B4DA-46B4-81F5-0F1633645EAC}"/>
            </c:ext>
          </c:extLst>
        </c:ser>
        <c:ser>
          <c:idx val="2"/>
          <c:order val="2"/>
          <c:tx>
            <c:strRef>
              <c:f>Assembly!$A$12</c:f>
              <c:strCache>
                <c:ptCount val="1"/>
                <c:pt idx="0">
                  <c:v>Wood to Code</c:v>
                </c:pt>
              </c:strCache>
            </c:strRef>
          </c:tx>
          <c:spPr>
            <a:solidFill>
              <a:srgbClr val="92D050"/>
            </a:solidFill>
          </c:spPr>
          <c:invertIfNegative val="0"/>
          <c:cat>
            <c:strRef>
              <c:f>Assembly!$C$9:$I$9</c:f>
              <c:strCache>
                <c:ptCount val="6"/>
                <c:pt idx="0">
                  <c:v>Foundations</c:v>
                </c:pt>
                <c:pt idx="1">
                  <c:v>Walls</c:v>
                </c:pt>
                <c:pt idx="2">
                  <c:v>Columns and Beams</c:v>
                </c:pt>
                <c:pt idx="3">
                  <c:v>Floors</c:v>
                </c:pt>
                <c:pt idx="4">
                  <c:v>Roofs</c:v>
                </c:pt>
                <c:pt idx="5">
                  <c:v>Total</c:v>
                </c:pt>
              </c:strCache>
            </c:strRef>
          </c:cat>
          <c:val>
            <c:numRef>
              <c:f>Assembly!$C$12:$I$12</c:f>
              <c:numCache>
                <c:formatCode>[$-10409]0.00E+00</c:formatCode>
                <c:ptCount val="6"/>
                <c:pt idx="0">
                  <c:v>124642.5685322538</c:v>
                </c:pt>
                <c:pt idx="1">
                  <c:v>95036.901013850817</c:v>
                </c:pt>
                <c:pt idx="2">
                  <c:v>14057.529513824369</c:v>
                </c:pt>
                <c:pt idx="3">
                  <c:v>2062.7522085066671</c:v>
                </c:pt>
                <c:pt idx="4">
                  <c:v>35757.631216539237</c:v>
                </c:pt>
                <c:pt idx="5">
                  <c:v>271557.38248497498</c:v>
                </c:pt>
              </c:numCache>
            </c:numRef>
          </c:val>
          <c:extLst>
            <c:ext xmlns:c16="http://schemas.microsoft.com/office/drawing/2014/chart" uri="{C3380CC4-5D6E-409C-BE32-E72D297353CC}">
              <c16:uniqueId val="{00000002-B4DA-46B4-81F5-0F1633645EAC}"/>
            </c:ext>
          </c:extLst>
        </c:ser>
        <c:ser>
          <c:idx val="3"/>
          <c:order val="3"/>
          <c:tx>
            <c:strRef>
              <c:f>Assembly!$A$13</c:f>
              <c:strCache>
                <c:ptCount val="1"/>
                <c:pt idx="0">
                  <c:v>Wood to PH Standard</c:v>
                </c:pt>
              </c:strCache>
            </c:strRef>
          </c:tx>
          <c:spPr>
            <a:solidFill>
              <a:srgbClr val="00B050"/>
            </a:solidFill>
          </c:spPr>
          <c:invertIfNegative val="0"/>
          <c:cat>
            <c:strRef>
              <c:f>Assembly!$C$9:$I$9</c:f>
              <c:strCache>
                <c:ptCount val="6"/>
                <c:pt idx="0">
                  <c:v>Foundations</c:v>
                </c:pt>
                <c:pt idx="1">
                  <c:v>Walls</c:v>
                </c:pt>
                <c:pt idx="2">
                  <c:v>Columns and Beams</c:v>
                </c:pt>
                <c:pt idx="3">
                  <c:v>Floors</c:v>
                </c:pt>
                <c:pt idx="4">
                  <c:v>Roofs</c:v>
                </c:pt>
                <c:pt idx="5">
                  <c:v>Total</c:v>
                </c:pt>
              </c:strCache>
            </c:strRef>
          </c:cat>
          <c:val>
            <c:numRef>
              <c:f>Assembly!$C$13:$I$13</c:f>
              <c:numCache>
                <c:formatCode>[$-10409]0.00E+00</c:formatCode>
                <c:ptCount val="6"/>
                <c:pt idx="0">
                  <c:v>137342.0926399806</c:v>
                </c:pt>
                <c:pt idx="1">
                  <c:v>104984.05831898301</c:v>
                </c:pt>
                <c:pt idx="2">
                  <c:v>14057.529513824369</c:v>
                </c:pt>
                <c:pt idx="3">
                  <c:v>2341.996440936141</c:v>
                </c:pt>
                <c:pt idx="4">
                  <c:v>67980.114147564163</c:v>
                </c:pt>
                <c:pt idx="5">
                  <c:v>326705.79106128821</c:v>
                </c:pt>
              </c:numCache>
            </c:numRef>
          </c:val>
          <c:extLst>
            <c:ext xmlns:c16="http://schemas.microsoft.com/office/drawing/2014/chart" uri="{C3380CC4-5D6E-409C-BE32-E72D297353CC}">
              <c16:uniqueId val="{00000003-B4DA-46B4-81F5-0F1633645EAC}"/>
            </c:ext>
          </c:extLst>
        </c:ser>
        <c:dLbls>
          <c:showLegendKey val="0"/>
          <c:showVal val="0"/>
          <c:showCatName val="0"/>
          <c:showSerName val="0"/>
          <c:showPercent val="0"/>
          <c:showBubbleSize val="0"/>
        </c:dLbls>
        <c:gapWidth val="150"/>
        <c:axId val="175080448"/>
        <c:axId val="125307136"/>
      </c:barChart>
      <c:catAx>
        <c:axId val="175080448"/>
        <c:scaling>
          <c:orientation val="minMax"/>
        </c:scaling>
        <c:delete val="0"/>
        <c:axPos val="b"/>
        <c:numFmt formatCode="General" sourceLinked="0"/>
        <c:majorTickMark val="out"/>
        <c:minorTickMark val="none"/>
        <c:tickLblPos val="nextTo"/>
        <c:txPr>
          <a:bodyPr/>
          <a:lstStyle/>
          <a:p>
            <a:pPr>
              <a:defRPr sz="1100"/>
            </a:pPr>
            <a:endParaRPr lang="en-US"/>
          </a:p>
        </c:txPr>
        <c:crossAx val="125307136"/>
        <c:crosses val="autoZero"/>
        <c:auto val="1"/>
        <c:lblAlgn val="ctr"/>
        <c:lblOffset val="100"/>
        <c:noMultiLvlLbl val="0"/>
      </c:catAx>
      <c:valAx>
        <c:axId val="125307136"/>
        <c:scaling>
          <c:orientation val="minMax"/>
        </c:scaling>
        <c:delete val="0"/>
        <c:axPos val="l"/>
        <c:majorGridlines/>
        <c:title>
          <c:tx>
            <c:rich>
              <a:bodyPr rot="-5400000" vert="horz"/>
              <a:lstStyle/>
              <a:p>
                <a:pPr>
                  <a:defRPr sz="1200"/>
                </a:pPr>
                <a:r>
                  <a:rPr lang="en-US" sz="1200" b="1" i="0" u="none" strike="noStrike" baseline="0">
                    <a:effectLst/>
                  </a:rPr>
                  <a:t>Global Warming Potential [KgCO2e]</a:t>
                </a:r>
                <a:endParaRPr lang="en-US" sz="1200"/>
              </a:p>
            </c:rich>
          </c:tx>
          <c:overlay val="0"/>
        </c:title>
        <c:numFmt formatCode="#,##0" sourceLinked="0"/>
        <c:majorTickMark val="out"/>
        <c:minorTickMark val="none"/>
        <c:tickLblPos val="nextTo"/>
        <c:txPr>
          <a:bodyPr/>
          <a:lstStyle/>
          <a:p>
            <a:pPr>
              <a:defRPr sz="1200"/>
            </a:pPr>
            <a:endParaRPr lang="en-US"/>
          </a:p>
        </c:txPr>
        <c:crossAx val="175080448"/>
        <c:crosses val="autoZero"/>
        <c:crossBetween val="between"/>
      </c:valAx>
    </c:plotArea>
    <c:legend>
      <c:legendPos val="b"/>
      <c:layout>
        <c:manualLayout>
          <c:xMode val="edge"/>
          <c:yMode val="edge"/>
          <c:x val="7.5500631865461198E-3"/>
          <c:y val="0.84519316662553401"/>
          <c:w val="0.97409740449110505"/>
          <c:h val="0.13797063740909901"/>
        </c:manualLayout>
      </c:layout>
      <c:overlay val="0"/>
      <c:txPr>
        <a:bodyPr/>
        <a:lstStyle/>
        <a:p>
          <a:pPr>
            <a:defRPr sz="1600"/>
          </a:pPr>
          <a:endParaRPr lang="en-US"/>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'New by stage'!$U$2</c:f>
              <c:strCache>
                <c:ptCount val="1"/>
                <c:pt idx="0">
                  <c:v>Steel  to PH Standard</c:v>
                </c:pt>
              </c:strCache>
            </c:strRef>
          </c:tx>
          <c:spPr>
            <a:solidFill>
              <a:schemeClr val="accent2"/>
            </a:solidFill>
          </c:spPr>
          <c:invertIfNegative val="0"/>
          <c:cat>
            <c:strRef>
              <c:f>'New by stage'!$V$1:$Z$1</c:f>
              <c:strCache>
                <c:ptCount val="3"/>
                <c:pt idx="0">
                  <c:v>Product, Construction, Use, End of Life</c:v>
                </c:pt>
                <c:pt idx="1">
                  <c:v>Operational Energy (Electricity and Heating)</c:v>
                </c:pt>
                <c:pt idx="2">
                  <c:v>Total</c:v>
                </c:pt>
              </c:strCache>
            </c:strRef>
          </c:cat>
          <c:val>
            <c:numRef>
              <c:f>'New by stage'!$V$2:$Z$2</c:f>
              <c:numCache>
                <c:formatCode>[$-10409]0.00E+00</c:formatCode>
                <c:ptCount val="3"/>
                <c:pt idx="0">
                  <c:v>376851.79750028881</c:v>
                </c:pt>
                <c:pt idx="1">
                  <c:v>606890.88434154703</c:v>
                </c:pt>
                <c:pt idx="2">
                  <c:v>983742.68184183585</c:v>
                </c:pt>
              </c:numCache>
            </c:numRef>
          </c:val>
          <c:extLst>
            <c:ext xmlns:c16="http://schemas.microsoft.com/office/drawing/2014/chart" uri="{C3380CC4-5D6E-409C-BE32-E72D297353CC}">
              <c16:uniqueId val="{00000000-013E-43EC-B128-B845907A33E5}"/>
            </c:ext>
          </c:extLst>
        </c:ser>
        <c:ser>
          <c:idx val="1"/>
          <c:order val="1"/>
          <c:tx>
            <c:strRef>
              <c:f>'New by stage'!$U$3</c:f>
              <c:strCache>
                <c:ptCount val="1"/>
                <c:pt idx="0">
                  <c:v>Steel to Code</c:v>
                </c:pt>
              </c:strCache>
            </c:strRef>
          </c:tx>
          <c:spPr>
            <a:solidFill>
              <a:srgbClr val="00B0F0"/>
            </a:solidFill>
          </c:spPr>
          <c:invertIfNegative val="0"/>
          <c:cat>
            <c:strRef>
              <c:f>'New by stage'!$V$1:$Z$1</c:f>
              <c:strCache>
                <c:ptCount val="3"/>
                <c:pt idx="0">
                  <c:v>Product, Construction, Use, End of Life</c:v>
                </c:pt>
                <c:pt idx="1">
                  <c:v>Operational Energy (Electricity and Heating)</c:v>
                </c:pt>
                <c:pt idx="2">
                  <c:v>Total</c:v>
                </c:pt>
              </c:strCache>
            </c:strRef>
          </c:cat>
          <c:val>
            <c:numRef>
              <c:f>'New by stage'!$V$3:$Z$3</c:f>
              <c:numCache>
                <c:formatCode>[$-10409]0.00E+00</c:formatCode>
                <c:ptCount val="3"/>
                <c:pt idx="0">
                  <c:v>345351.9133047841</c:v>
                </c:pt>
                <c:pt idx="1">
                  <c:v>2815514.22652809</c:v>
                </c:pt>
                <c:pt idx="2">
                  <c:v>3160866.1398328701</c:v>
                </c:pt>
              </c:numCache>
            </c:numRef>
          </c:val>
          <c:extLst>
            <c:ext xmlns:c16="http://schemas.microsoft.com/office/drawing/2014/chart" uri="{C3380CC4-5D6E-409C-BE32-E72D297353CC}">
              <c16:uniqueId val="{00000001-013E-43EC-B128-B845907A33E5}"/>
            </c:ext>
          </c:extLst>
        </c:ser>
        <c:ser>
          <c:idx val="2"/>
          <c:order val="2"/>
          <c:tx>
            <c:strRef>
              <c:f>'New by stage'!$U$4</c:f>
              <c:strCache>
                <c:ptCount val="1"/>
                <c:pt idx="0">
                  <c:v>Wood to Code</c:v>
                </c:pt>
              </c:strCache>
            </c:strRef>
          </c:tx>
          <c:spPr>
            <a:solidFill>
              <a:srgbClr val="92D050"/>
            </a:solidFill>
          </c:spPr>
          <c:invertIfNegative val="0"/>
          <c:cat>
            <c:strRef>
              <c:f>'New by stage'!$V$1:$Z$1</c:f>
              <c:strCache>
                <c:ptCount val="3"/>
                <c:pt idx="0">
                  <c:v>Product, Construction, Use, End of Life</c:v>
                </c:pt>
                <c:pt idx="1">
                  <c:v>Operational Energy (Electricity and Heating)</c:v>
                </c:pt>
                <c:pt idx="2">
                  <c:v>Total</c:v>
                </c:pt>
              </c:strCache>
            </c:strRef>
          </c:cat>
          <c:val>
            <c:numRef>
              <c:f>'New by stage'!$V$4:$Z$4</c:f>
              <c:numCache>
                <c:formatCode>[$-10409]0.00E+00</c:formatCode>
                <c:ptCount val="3"/>
                <c:pt idx="0">
                  <c:v>271557.38248497498</c:v>
                </c:pt>
                <c:pt idx="1">
                  <c:v>2815521.4313392802</c:v>
                </c:pt>
                <c:pt idx="2">
                  <c:v>3087078.8138242499</c:v>
                </c:pt>
              </c:numCache>
            </c:numRef>
          </c:val>
          <c:extLst>
            <c:ext xmlns:c16="http://schemas.microsoft.com/office/drawing/2014/chart" uri="{C3380CC4-5D6E-409C-BE32-E72D297353CC}">
              <c16:uniqueId val="{00000002-013E-43EC-B128-B845907A33E5}"/>
            </c:ext>
          </c:extLst>
        </c:ser>
        <c:ser>
          <c:idx val="3"/>
          <c:order val="3"/>
          <c:tx>
            <c:strRef>
              <c:f>'New by stage'!$U$5</c:f>
              <c:strCache>
                <c:ptCount val="1"/>
                <c:pt idx="0">
                  <c:v>Wood to PH Standard</c:v>
                </c:pt>
              </c:strCache>
            </c:strRef>
          </c:tx>
          <c:spPr>
            <a:solidFill>
              <a:srgbClr val="00B050"/>
            </a:solidFill>
          </c:spPr>
          <c:invertIfNegative val="0"/>
          <c:cat>
            <c:strRef>
              <c:f>'New by stage'!$V$1:$Z$1</c:f>
              <c:strCache>
                <c:ptCount val="3"/>
                <c:pt idx="0">
                  <c:v>Product, Construction, Use, End of Life</c:v>
                </c:pt>
                <c:pt idx="1">
                  <c:v>Operational Energy (Electricity and Heating)</c:v>
                </c:pt>
                <c:pt idx="2">
                  <c:v>Total</c:v>
                </c:pt>
              </c:strCache>
            </c:strRef>
          </c:cat>
          <c:val>
            <c:numRef>
              <c:f>'New by stage'!$V$5:$Z$5</c:f>
              <c:numCache>
                <c:formatCode>[$-10409]0.00E+00</c:formatCode>
                <c:ptCount val="3"/>
                <c:pt idx="0">
                  <c:v>326705.79106128821</c:v>
                </c:pt>
                <c:pt idx="1">
                  <c:v>606890.88434154703</c:v>
                </c:pt>
                <c:pt idx="2">
                  <c:v>933596.67540283524</c:v>
                </c:pt>
              </c:numCache>
            </c:numRef>
          </c:val>
          <c:extLst>
            <c:ext xmlns:c16="http://schemas.microsoft.com/office/drawing/2014/chart" uri="{C3380CC4-5D6E-409C-BE32-E72D297353CC}">
              <c16:uniqueId val="{00000003-013E-43EC-B128-B845907A33E5}"/>
            </c:ext>
          </c:extLst>
        </c:ser>
        <c:dLbls>
          <c:showLegendKey val="0"/>
          <c:showVal val="0"/>
          <c:showCatName val="0"/>
          <c:showSerName val="0"/>
          <c:showPercent val="0"/>
          <c:showBubbleSize val="0"/>
        </c:dLbls>
        <c:gapWidth val="150"/>
        <c:axId val="174608896"/>
        <c:axId val="125311744"/>
      </c:barChart>
      <c:catAx>
        <c:axId val="174608896"/>
        <c:scaling>
          <c:orientation val="minMax"/>
        </c:scaling>
        <c:delete val="0"/>
        <c:axPos val="b"/>
        <c:numFmt formatCode="General" sourceLinked="0"/>
        <c:majorTickMark val="out"/>
        <c:minorTickMark val="none"/>
        <c:tickLblPos val="nextTo"/>
        <c:txPr>
          <a:bodyPr/>
          <a:lstStyle/>
          <a:p>
            <a:pPr>
              <a:defRPr sz="1200"/>
            </a:pPr>
            <a:endParaRPr lang="en-US"/>
          </a:p>
        </c:txPr>
        <c:crossAx val="125311744"/>
        <c:crosses val="autoZero"/>
        <c:auto val="1"/>
        <c:lblAlgn val="ctr"/>
        <c:lblOffset val="100"/>
        <c:noMultiLvlLbl val="0"/>
      </c:catAx>
      <c:valAx>
        <c:axId val="125311744"/>
        <c:scaling>
          <c:orientation val="minMax"/>
        </c:scaling>
        <c:delete val="0"/>
        <c:axPos val="l"/>
        <c:majorGridlines/>
        <c:title>
          <c:tx>
            <c:rich>
              <a:bodyPr rot="-5400000" vert="horz"/>
              <a:lstStyle/>
              <a:p>
                <a:pPr>
                  <a:defRPr sz="700"/>
                </a:pPr>
                <a:r>
                  <a:rPr lang="en-US" sz="1200" b="1" i="0" baseline="0">
                    <a:effectLst/>
                  </a:rPr>
                  <a:t>Global Warming Potential [KgCO</a:t>
                </a:r>
                <a:r>
                  <a:rPr lang="en-US" sz="1200" b="1" i="0" baseline="-25000">
                    <a:effectLst/>
                  </a:rPr>
                  <a:t>2</a:t>
                </a:r>
                <a:r>
                  <a:rPr lang="en-US" sz="1200" b="1" i="0" baseline="0">
                    <a:effectLst/>
                  </a:rPr>
                  <a:t>e]</a:t>
                </a:r>
                <a:endParaRPr lang="en-US" sz="700">
                  <a:effectLst/>
                </a:endParaRPr>
              </a:p>
            </c:rich>
          </c:tx>
          <c:overlay val="0"/>
        </c:title>
        <c:numFmt formatCode="#,##0" sourceLinked="0"/>
        <c:majorTickMark val="out"/>
        <c:minorTickMark val="none"/>
        <c:tickLblPos val="nextTo"/>
        <c:txPr>
          <a:bodyPr/>
          <a:lstStyle/>
          <a:p>
            <a:pPr>
              <a:defRPr sz="1200"/>
            </a:pPr>
            <a:endParaRPr lang="en-US"/>
          </a:p>
        </c:txPr>
        <c:crossAx val="174608896"/>
        <c:crosses val="autoZero"/>
        <c:crossBetween val="between"/>
      </c:valAx>
    </c:plotArea>
    <c:legend>
      <c:legendPos val="b"/>
      <c:overlay val="0"/>
      <c:txPr>
        <a:bodyPr/>
        <a:lstStyle/>
        <a:p>
          <a:pPr>
            <a:defRPr sz="1600"/>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6598" tIns="48297" rIns="96598" bIns="48297" numCol="1" anchor="t" anchorCtr="0" compatLnSpc="1">
            <a:prstTxWarp prst="textNoShape">
              <a:avLst/>
            </a:prstTxWarp>
          </a:bodyPr>
          <a:lstStyle>
            <a:lvl1pPr defTabSz="964928" eaLnBrk="1" hangingPunct="1">
              <a:defRPr sz="1200">
                <a:latin typeface="Times New Roman" charset="0"/>
                <a:ea typeface="ＭＳ Ｐゴシック" charset="-128"/>
              </a:defRPr>
            </a:lvl1pPr>
          </a:lstStyle>
          <a:p>
            <a:pPr>
              <a:defRPr/>
            </a:pPr>
            <a:r>
              <a:rPr lang="en-US"/>
              <a:t>CWC Building Science for Wood Buildings</a:t>
            </a:r>
          </a:p>
        </p:txBody>
      </p:sp>
      <p:sp>
        <p:nvSpPr>
          <p:cNvPr id="57347" name="Rectangle 3"/>
          <p:cNvSpPr>
            <a:spLocks noGrp="1" noChangeArrowheads="1"/>
          </p:cNvSpPr>
          <p:nvPr>
            <p:ph type="dt" sz="quarter" idx="1"/>
          </p:nvPr>
        </p:nvSpPr>
        <p:spPr bwMode="auto">
          <a:xfrm>
            <a:off x="4144618" y="0"/>
            <a:ext cx="3170583" cy="480388"/>
          </a:xfrm>
          <a:prstGeom prst="rect">
            <a:avLst/>
          </a:prstGeom>
          <a:noFill/>
          <a:ln w="9525">
            <a:noFill/>
            <a:miter lim="800000"/>
            <a:headEnd/>
            <a:tailEnd/>
          </a:ln>
          <a:effectLst/>
        </p:spPr>
        <p:txBody>
          <a:bodyPr vert="horz" wrap="square" lIns="96598" tIns="48297" rIns="96598" bIns="48297" numCol="1" anchor="t" anchorCtr="0" compatLnSpc="1">
            <a:prstTxWarp prst="textNoShape">
              <a:avLst/>
            </a:prstTxWarp>
          </a:bodyPr>
          <a:lstStyle>
            <a:lvl1pPr algn="r" defTabSz="964928" eaLnBrk="1" hangingPunct="1">
              <a:defRPr sz="1200">
                <a:latin typeface="Times New Roman" charset="0"/>
                <a:ea typeface="ＭＳ Ｐゴシック" charset="-128"/>
              </a:defRPr>
            </a:lvl1pPr>
          </a:lstStyle>
          <a:p>
            <a:pPr>
              <a:defRPr/>
            </a:pPr>
            <a:endParaRPr lang="en-US"/>
          </a:p>
        </p:txBody>
      </p:sp>
      <p:sp>
        <p:nvSpPr>
          <p:cNvPr id="57348" name="Rectangle 4"/>
          <p:cNvSpPr>
            <a:spLocks noGrp="1" noChangeArrowheads="1"/>
          </p:cNvSpPr>
          <p:nvPr>
            <p:ph type="ftr" sz="quarter" idx="2"/>
          </p:nvPr>
        </p:nvSpPr>
        <p:spPr bwMode="auto">
          <a:xfrm>
            <a:off x="0" y="9120813"/>
            <a:ext cx="3170583" cy="480387"/>
          </a:xfrm>
          <a:prstGeom prst="rect">
            <a:avLst/>
          </a:prstGeom>
          <a:noFill/>
          <a:ln w="9525">
            <a:noFill/>
            <a:miter lim="800000"/>
            <a:headEnd/>
            <a:tailEnd/>
          </a:ln>
          <a:effectLst/>
        </p:spPr>
        <p:txBody>
          <a:bodyPr vert="horz" wrap="square" lIns="96598" tIns="48297" rIns="96598" bIns="48297" numCol="1" anchor="b" anchorCtr="0" compatLnSpc="1">
            <a:prstTxWarp prst="textNoShape">
              <a:avLst/>
            </a:prstTxWarp>
          </a:bodyPr>
          <a:lstStyle>
            <a:lvl1pPr defTabSz="964928" eaLnBrk="1" hangingPunct="1">
              <a:defRPr sz="1200">
                <a:latin typeface="Times New Roman" charset="0"/>
                <a:ea typeface="ＭＳ Ｐゴシック" charset="-128"/>
              </a:defRPr>
            </a:lvl1pPr>
          </a:lstStyle>
          <a:p>
            <a:pPr>
              <a:defRPr/>
            </a:pPr>
            <a:r>
              <a:rPr lang="en-US"/>
              <a:t>ccc</a:t>
            </a:r>
          </a:p>
        </p:txBody>
      </p:sp>
      <p:sp>
        <p:nvSpPr>
          <p:cNvPr id="57349" name="Rectangle 5"/>
          <p:cNvSpPr>
            <a:spLocks noGrp="1" noChangeArrowheads="1"/>
          </p:cNvSpPr>
          <p:nvPr>
            <p:ph type="sldNum" sz="quarter" idx="3"/>
          </p:nvPr>
        </p:nvSpPr>
        <p:spPr bwMode="auto">
          <a:xfrm>
            <a:off x="4144618" y="9120813"/>
            <a:ext cx="3170583" cy="480387"/>
          </a:xfrm>
          <a:prstGeom prst="rect">
            <a:avLst/>
          </a:prstGeom>
          <a:noFill/>
          <a:ln w="9525">
            <a:noFill/>
            <a:miter lim="800000"/>
            <a:headEnd/>
            <a:tailEnd/>
          </a:ln>
          <a:effectLst/>
        </p:spPr>
        <p:txBody>
          <a:bodyPr vert="horz" wrap="square" lIns="96598" tIns="48297" rIns="96598" bIns="48297" numCol="1" anchor="b" anchorCtr="0" compatLnSpc="1">
            <a:prstTxWarp prst="textNoShape">
              <a:avLst/>
            </a:prstTxWarp>
          </a:bodyPr>
          <a:lstStyle>
            <a:lvl1pPr algn="r" defTabSz="963472" eaLnBrk="1" hangingPunct="1">
              <a:defRPr sz="1200">
                <a:latin typeface="Times New Roman" panose="02020603050405020304" pitchFamily="18" charset="0"/>
              </a:defRPr>
            </a:lvl1pPr>
          </a:lstStyle>
          <a:p>
            <a:pPr>
              <a:defRPr/>
            </a:pPr>
            <a:fld id="{58C17640-16C1-4BB7-BDD7-0634688297F4}" type="slidenum">
              <a:rPr lang="en-CA" altLang="en-US"/>
              <a:pPr>
                <a:defRPr/>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8386"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4811" tIns="47404" rIns="94811" bIns="47404" numCol="1" anchor="t" anchorCtr="0" compatLnSpc="1">
            <a:prstTxWarp prst="textNoShape">
              <a:avLst/>
            </a:prstTxWarp>
          </a:bodyPr>
          <a:lstStyle>
            <a:lvl1pPr defTabSz="945884" eaLnBrk="1" hangingPunct="1">
              <a:defRPr sz="1200">
                <a:latin typeface="Times New Roman" charset="0"/>
                <a:ea typeface="ＭＳ Ｐゴシック" charset="-128"/>
              </a:defRPr>
            </a:lvl1pPr>
          </a:lstStyle>
          <a:p>
            <a:pPr>
              <a:defRPr/>
            </a:pPr>
            <a:r>
              <a:rPr lang="en-US"/>
              <a:t>CWC Building Science for Wood Buildings</a:t>
            </a:r>
          </a:p>
        </p:txBody>
      </p:sp>
      <p:sp>
        <p:nvSpPr>
          <p:cNvPr id="1808387" name="Rectangle 3"/>
          <p:cNvSpPr>
            <a:spLocks noGrp="1" noChangeArrowheads="1"/>
          </p:cNvSpPr>
          <p:nvPr>
            <p:ph type="dt" idx="1"/>
          </p:nvPr>
        </p:nvSpPr>
        <p:spPr bwMode="auto">
          <a:xfrm>
            <a:off x="4142962" y="0"/>
            <a:ext cx="3170583" cy="480388"/>
          </a:xfrm>
          <a:prstGeom prst="rect">
            <a:avLst/>
          </a:prstGeom>
          <a:noFill/>
          <a:ln w="9525">
            <a:noFill/>
            <a:miter lim="800000"/>
            <a:headEnd/>
            <a:tailEnd/>
          </a:ln>
          <a:effectLst/>
        </p:spPr>
        <p:txBody>
          <a:bodyPr vert="horz" wrap="square" lIns="94811" tIns="47404" rIns="94811" bIns="47404" numCol="1" anchor="t" anchorCtr="0" compatLnSpc="1">
            <a:prstTxWarp prst="textNoShape">
              <a:avLst/>
            </a:prstTxWarp>
          </a:bodyPr>
          <a:lstStyle>
            <a:lvl1pPr algn="r" defTabSz="945884" eaLnBrk="1" hangingPunct="1">
              <a:defRPr sz="1200">
                <a:latin typeface="Times New Roman" charset="0"/>
                <a:ea typeface="ＭＳ Ｐゴシック" charset="-128"/>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457200" y="719138"/>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8389" name="Rectangle 5"/>
          <p:cNvSpPr>
            <a:spLocks noGrp="1" noChangeArrowheads="1"/>
          </p:cNvSpPr>
          <p:nvPr>
            <p:ph type="body" sz="quarter" idx="3"/>
          </p:nvPr>
        </p:nvSpPr>
        <p:spPr bwMode="auto">
          <a:xfrm>
            <a:off x="732183" y="4562866"/>
            <a:ext cx="5850835" cy="4318573"/>
          </a:xfrm>
          <a:prstGeom prst="rect">
            <a:avLst/>
          </a:prstGeom>
          <a:noFill/>
          <a:ln w="9525">
            <a:noFill/>
            <a:miter lim="800000"/>
            <a:headEnd/>
            <a:tailEnd/>
          </a:ln>
          <a:effectLst/>
        </p:spPr>
        <p:txBody>
          <a:bodyPr vert="horz" wrap="square" lIns="94811" tIns="47404" rIns="94811" bIns="4740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08390" name="Rectangle 6"/>
          <p:cNvSpPr>
            <a:spLocks noGrp="1" noChangeArrowheads="1"/>
          </p:cNvSpPr>
          <p:nvPr>
            <p:ph type="ftr" sz="quarter" idx="4"/>
          </p:nvPr>
        </p:nvSpPr>
        <p:spPr bwMode="auto">
          <a:xfrm>
            <a:off x="0" y="9119173"/>
            <a:ext cx="3170583" cy="480388"/>
          </a:xfrm>
          <a:prstGeom prst="rect">
            <a:avLst/>
          </a:prstGeom>
          <a:noFill/>
          <a:ln w="9525">
            <a:noFill/>
            <a:miter lim="800000"/>
            <a:headEnd/>
            <a:tailEnd/>
          </a:ln>
          <a:effectLst/>
        </p:spPr>
        <p:txBody>
          <a:bodyPr vert="horz" wrap="square" lIns="94811" tIns="47404" rIns="94811" bIns="47404" numCol="1" anchor="b" anchorCtr="0" compatLnSpc="1">
            <a:prstTxWarp prst="textNoShape">
              <a:avLst/>
            </a:prstTxWarp>
          </a:bodyPr>
          <a:lstStyle>
            <a:lvl1pPr defTabSz="945884" eaLnBrk="1" hangingPunct="1">
              <a:defRPr sz="1200">
                <a:latin typeface="Times New Roman" charset="0"/>
                <a:ea typeface="ＭＳ Ｐゴシック" charset="-128"/>
              </a:defRPr>
            </a:lvl1pPr>
          </a:lstStyle>
          <a:p>
            <a:pPr>
              <a:defRPr/>
            </a:pPr>
            <a:r>
              <a:rPr lang="en-US"/>
              <a:t>ccc</a:t>
            </a:r>
          </a:p>
        </p:txBody>
      </p:sp>
      <p:sp>
        <p:nvSpPr>
          <p:cNvPr id="1808391" name="Rectangle 7"/>
          <p:cNvSpPr>
            <a:spLocks noGrp="1" noChangeArrowheads="1"/>
          </p:cNvSpPr>
          <p:nvPr>
            <p:ph type="sldNum" sz="quarter" idx="5"/>
          </p:nvPr>
        </p:nvSpPr>
        <p:spPr bwMode="auto">
          <a:xfrm>
            <a:off x="4142962" y="9119173"/>
            <a:ext cx="3170583" cy="480388"/>
          </a:xfrm>
          <a:prstGeom prst="rect">
            <a:avLst/>
          </a:prstGeom>
          <a:noFill/>
          <a:ln w="9525">
            <a:noFill/>
            <a:miter lim="800000"/>
            <a:headEnd/>
            <a:tailEnd/>
          </a:ln>
          <a:effectLst/>
        </p:spPr>
        <p:txBody>
          <a:bodyPr vert="horz" wrap="square" lIns="94811" tIns="47404" rIns="94811" bIns="47404" numCol="1" anchor="b" anchorCtr="0" compatLnSpc="1">
            <a:prstTxWarp prst="textNoShape">
              <a:avLst/>
            </a:prstTxWarp>
          </a:bodyPr>
          <a:lstStyle>
            <a:lvl1pPr algn="r" defTabSz="944424" eaLnBrk="1" hangingPunct="1">
              <a:defRPr sz="1200">
                <a:latin typeface="Times New Roman" panose="02020603050405020304" pitchFamily="18" charset="0"/>
              </a:defRPr>
            </a:lvl1pPr>
          </a:lstStyle>
          <a:p>
            <a:pPr>
              <a:defRPr/>
            </a:pPr>
            <a:fld id="{37A63323-F589-4A47-A9B6-D9B76F8CBA3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457200" y="719138"/>
            <a:ext cx="6400800" cy="3600450"/>
          </a:xfrm>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274">
              <a:spcBef>
                <a:spcPct val="30000"/>
              </a:spcBef>
              <a:defRPr sz="1200">
                <a:solidFill>
                  <a:schemeClr val="tx1"/>
                </a:solidFill>
                <a:latin typeface="Times New Roman" panose="02020603050405020304" pitchFamily="18" charset="0"/>
                <a:ea typeface="MS PGothic" panose="020B0600070205080204" pitchFamily="34" charset="-128"/>
              </a:defRPr>
            </a:lvl1pPr>
            <a:lvl2pPr marL="739375" indent="-281589" defTabSz="940274">
              <a:spcBef>
                <a:spcPct val="30000"/>
              </a:spcBef>
              <a:defRPr sz="1200">
                <a:solidFill>
                  <a:schemeClr val="tx1"/>
                </a:solidFill>
                <a:latin typeface="Times New Roman" panose="02020603050405020304" pitchFamily="18" charset="0"/>
                <a:ea typeface="MS PGothic" panose="020B0600070205080204" pitchFamily="34" charset="-128"/>
              </a:defRPr>
            </a:lvl2pPr>
            <a:lvl3pPr marL="1137880" indent="-222307" defTabSz="940274">
              <a:spcBef>
                <a:spcPct val="30000"/>
              </a:spcBef>
              <a:defRPr sz="1200">
                <a:solidFill>
                  <a:schemeClr val="tx1"/>
                </a:solidFill>
                <a:latin typeface="Times New Roman" panose="02020603050405020304" pitchFamily="18" charset="0"/>
                <a:ea typeface="MS PGothic" panose="020B0600070205080204" pitchFamily="34" charset="-128"/>
              </a:defRPr>
            </a:lvl3pPr>
            <a:lvl4pPr marL="1594019" indent="-222307" defTabSz="940274">
              <a:spcBef>
                <a:spcPct val="30000"/>
              </a:spcBef>
              <a:defRPr sz="1200">
                <a:solidFill>
                  <a:schemeClr val="tx1"/>
                </a:solidFill>
                <a:latin typeface="Times New Roman" panose="02020603050405020304" pitchFamily="18" charset="0"/>
                <a:ea typeface="MS PGothic" panose="020B0600070205080204" pitchFamily="34" charset="-128"/>
              </a:defRPr>
            </a:lvl4pPr>
            <a:lvl5pPr marL="2051805" indent="-222307" defTabSz="940274">
              <a:spcBef>
                <a:spcPct val="30000"/>
              </a:spcBef>
              <a:defRPr sz="1200">
                <a:solidFill>
                  <a:schemeClr val="tx1"/>
                </a:solidFill>
                <a:latin typeface="Times New Roman" panose="02020603050405020304" pitchFamily="18" charset="0"/>
                <a:ea typeface="MS PGothic" panose="020B0600070205080204" pitchFamily="34" charset="-128"/>
              </a:defRPr>
            </a:lvl5pPr>
            <a:lvl6pPr marL="2526059" indent="-222307" defTabSz="940274"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0312" indent="-222307" defTabSz="940274"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4566" indent="-222307" defTabSz="940274"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48820" indent="-222307" defTabSz="940274"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50F9CDDA-F92C-4F8A-B3CD-D09B5C3240A9}" type="slidenum">
              <a:rPr lang="en-US" altLang="en-US" smtClean="0">
                <a:cs typeface="Arial" panose="020B0604020202020204" pitchFamily="34" charset="0"/>
              </a:rPr>
              <a:pPr>
                <a:spcBef>
                  <a:spcPct val="0"/>
                </a:spcBef>
              </a:pPr>
              <a:t>1</a:t>
            </a:fld>
            <a:endParaRPr lang="en-US" altLang="en-US">
              <a:cs typeface="Arial" panose="020B0604020202020204" pitchFamily="34" charset="0"/>
            </a:endParaRPr>
          </a:p>
        </p:txBody>
      </p:sp>
      <p:sp>
        <p:nvSpPr>
          <p:cNvPr id="1741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20">
              <a:spcBef>
                <a:spcPct val="30000"/>
              </a:spcBef>
              <a:defRPr sz="1200">
                <a:solidFill>
                  <a:schemeClr val="tx1"/>
                </a:solidFill>
                <a:latin typeface="Times New Roman" panose="02020603050405020304" pitchFamily="18" charset="0"/>
                <a:ea typeface="MS PGothic" panose="020B0600070205080204" pitchFamily="34" charset="-128"/>
              </a:defRPr>
            </a:lvl1pPr>
            <a:lvl2pPr marL="739375" indent="-281589" defTabSz="941920">
              <a:spcBef>
                <a:spcPct val="30000"/>
              </a:spcBef>
              <a:defRPr sz="1200">
                <a:solidFill>
                  <a:schemeClr val="tx1"/>
                </a:solidFill>
                <a:latin typeface="Times New Roman" panose="02020603050405020304" pitchFamily="18" charset="0"/>
                <a:ea typeface="MS PGothic" panose="020B0600070205080204" pitchFamily="34" charset="-128"/>
              </a:defRPr>
            </a:lvl2pPr>
            <a:lvl3pPr marL="1137880" indent="-222307" defTabSz="941920">
              <a:spcBef>
                <a:spcPct val="30000"/>
              </a:spcBef>
              <a:defRPr sz="1200">
                <a:solidFill>
                  <a:schemeClr val="tx1"/>
                </a:solidFill>
                <a:latin typeface="Times New Roman" panose="02020603050405020304" pitchFamily="18" charset="0"/>
                <a:ea typeface="MS PGothic" panose="020B0600070205080204" pitchFamily="34" charset="-128"/>
              </a:defRPr>
            </a:lvl3pPr>
            <a:lvl4pPr marL="1594019" indent="-222307" defTabSz="941920">
              <a:spcBef>
                <a:spcPct val="30000"/>
              </a:spcBef>
              <a:defRPr sz="1200">
                <a:solidFill>
                  <a:schemeClr val="tx1"/>
                </a:solidFill>
                <a:latin typeface="Times New Roman" panose="02020603050405020304" pitchFamily="18" charset="0"/>
                <a:ea typeface="MS PGothic" panose="020B0600070205080204" pitchFamily="34" charset="-128"/>
              </a:defRPr>
            </a:lvl4pPr>
            <a:lvl5pPr marL="2051805" indent="-222307" defTabSz="941920">
              <a:spcBef>
                <a:spcPct val="30000"/>
              </a:spcBef>
              <a:defRPr sz="1200">
                <a:solidFill>
                  <a:schemeClr val="tx1"/>
                </a:solidFill>
                <a:latin typeface="Times New Roman" panose="02020603050405020304" pitchFamily="18" charset="0"/>
                <a:ea typeface="MS PGothic" panose="020B0600070205080204" pitchFamily="34" charset="-128"/>
              </a:defRPr>
            </a:lvl5pPr>
            <a:lvl6pPr marL="2526059" indent="-222307" defTabSz="94192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0312" indent="-222307" defTabSz="94192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4566" indent="-222307" defTabSz="94192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48820" indent="-222307" defTabSz="94192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Building</a:t>
            </a:r>
            <a:r>
              <a:rPr lang="en-CA" baseline="0" dirty="0"/>
              <a:t> science is essential to achieve a well performing and functional building. Imagine a building where the users are suffering from too cold or too hot temperature, where they cannot focus because of distracting noise from adjunct rooms or the outside. Those and many more aspects influence the well being in a building and therefore its usability. Hidden problems coming from the inside or outside slowly causes decay and jeopardises the durability of a building. The selection of construction and finishing materials and the energy efficiency can influence the environmental impact of the building significantly. All these decisions also influence the construction and operational costs and lastly the overall satisfaction with the building.</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a:t>
            </a:fld>
            <a:endParaRPr lang="en-US" altLang="en-US"/>
          </a:p>
        </p:txBody>
      </p:sp>
    </p:spTree>
    <p:extLst>
      <p:ext uri="{BB962C8B-B14F-4D97-AF65-F5344CB8AC3E}">
        <p14:creationId xmlns:p14="http://schemas.microsoft.com/office/powerpoint/2010/main" val="20352598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Whether we talk about 300g/m2 (former</a:t>
            </a:r>
            <a:r>
              <a:rPr lang="en-CA" baseline="0" dirty="0"/>
              <a:t> slide) or 800g/m2 like shown in this experiment, that is secondary. The important message is that the moisture transport through convection can be two magnitudes larger than what would be typically expected from vapour diffusion.</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100</a:t>
            </a:fld>
            <a:endParaRPr lang="en-US" altLang="en-US"/>
          </a:p>
        </p:txBody>
      </p:sp>
    </p:spTree>
    <p:extLst>
      <p:ext uri="{BB962C8B-B14F-4D97-AF65-F5344CB8AC3E}">
        <p14:creationId xmlns:p14="http://schemas.microsoft.com/office/powerpoint/2010/main" val="31014903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absolute saturation of air at a temperature of 20</a:t>
                </a:r>
                <a14:m>
                  <m:oMath xmlns:m="http://schemas.openxmlformats.org/officeDocument/2006/math">
                    <m:r>
                      <a:rPr lang="en-CA" sz="1200" i="1" kern="1200">
                        <a:solidFill>
                          <a:schemeClr val="tx1"/>
                        </a:solidFill>
                        <a:effectLst/>
                        <a:latin typeface="Cambria Math" panose="02040503050406030204" pitchFamily="18" charset="0"/>
                        <a:ea typeface="MS PGothic" pitchFamily="34" charset="-128"/>
                        <a:cs typeface="+mn-cs"/>
                      </a:rPr>
                      <m:t> ℃</m:t>
                    </m:r>
                  </m:oMath>
                </a14:m>
                <a:r>
                  <a:rPr lang="en-CA" sz="1200" kern="1200" dirty="0">
                    <a:solidFill>
                      <a:schemeClr val="tx1"/>
                    </a:solidFill>
                    <a:effectLst/>
                    <a:latin typeface="Times New Roman" pitchFamily="18" charset="0"/>
                    <a:ea typeface="MS PGothic" pitchFamily="34" charset="-128"/>
                    <a:cs typeface="+mn-cs"/>
                  </a:rPr>
                  <a:t> is 17.3 g/</a:t>
                </a:r>
                <a14:m>
                  <m:oMath xmlns:m="http://schemas.openxmlformats.org/officeDocument/2006/math">
                    <m:sSup>
                      <m:sSupPr>
                        <m:ctrlPr>
                          <a:rPr lang="en-US" sz="1200" i="1" kern="1200">
                            <a:solidFill>
                              <a:schemeClr val="tx1"/>
                            </a:solidFill>
                            <a:effectLst/>
                            <a:latin typeface="Cambria Math" panose="02040503050406030204" pitchFamily="18" charset="0"/>
                            <a:ea typeface="MS PGothic" pitchFamily="34" charset="-128"/>
                            <a:cs typeface="+mn-cs"/>
                          </a:rPr>
                        </m:ctrlPr>
                      </m:sSupPr>
                      <m:e>
                        <m:r>
                          <a:rPr lang="en-CA" sz="1200" i="1" kern="1200">
                            <a:solidFill>
                              <a:schemeClr val="tx1"/>
                            </a:solidFill>
                            <a:effectLst/>
                            <a:latin typeface="Cambria Math" panose="02040503050406030204" pitchFamily="18" charset="0"/>
                            <a:ea typeface="MS PGothic" pitchFamily="34" charset="-128"/>
                            <a:cs typeface="+mn-cs"/>
                          </a:rPr>
                          <m:t>𝑚</m:t>
                        </m:r>
                      </m:e>
                      <m:sup>
                        <m:r>
                          <a:rPr lang="en-CA" sz="1200" i="1" kern="1200">
                            <a:solidFill>
                              <a:schemeClr val="tx1"/>
                            </a:solidFill>
                            <a:effectLst/>
                            <a:latin typeface="Cambria Math" panose="02040503050406030204" pitchFamily="18" charset="0"/>
                            <a:ea typeface="MS PGothic" pitchFamily="34" charset="-128"/>
                            <a:cs typeface="+mn-cs"/>
                          </a:rPr>
                          <m:t>3</m:t>
                        </m:r>
                      </m:sup>
                    </m:sSup>
                  </m:oMath>
                </a14:m>
                <a:r>
                  <a:rPr lang="en-CA" sz="1200" kern="1200" dirty="0">
                    <a:solidFill>
                      <a:schemeClr val="tx1"/>
                    </a:solidFill>
                    <a:effectLst/>
                    <a:latin typeface="Times New Roman" pitchFamily="18" charset="0"/>
                    <a:ea typeface="MS PGothic" pitchFamily="34" charset="-128"/>
                    <a:cs typeface="+mn-cs"/>
                  </a:rPr>
                  <a:t>. If the interior humidity is not 100% but 50%, this results in an absolute water content of 8.65 g/</a:t>
                </a:r>
                <a14:m>
                  <m:oMath xmlns:m="http://schemas.openxmlformats.org/officeDocument/2006/math">
                    <m:sSup>
                      <m:sSupPr>
                        <m:ctrlPr>
                          <a:rPr lang="en-US" sz="1200" i="1" kern="1200">
                            <a:solidFill>
                              <a:schemeClr val="tx1"/>
                            </a:solidFill>
                            <a:effectLst/>
                            <a:latin typeface="Cambria Math" panose="02040503050406030204" pitchFamily="18" charset="0"/>
                            <a:ea typeface="MS PGothic" pitchFamily="34" charset="-128"/>
                            <a:cs typeface="+mn-cs"/>
                          </a:rPr>
                        </m:ctrlPr>
                      </m:sSupPr>
                      <m:e>
                        <m:r>
                          <a:rPr lang="en-CA" sz="1200" i="1" kern="1200">
                            <a:solidFill>
                              <a:schemeClr val="tx1"/>
                            </a:solidFill>
                            <a:effectLst/>
                            <a:latin typeface="Cambria Math" panose="02040503050406030204" pitchFamily="18" charset="0"/>
                            <a:ea typeface="MS PGothic" pitchFamily="34" charset="-128"/>
                            <a:cs typeface="+mn-cs"/>
                          </a:rPr>
                          <m:t>𝑚</m:t>
                        </m:r>
                      </m:e>
                      <m:sup>
                        <m:r>
                          <a:rPr lang="en-CA" sz="1200" i="1" kern="1200">
                            <a:solidFill>
                              <a:schemeClr val="tx1"/>
                            </a:solidFill>
                            <a:effectLst/>
                            <a:latin typeface="Cambria Math" panose="02040503050406030204" pitchFamily="18" charset="0"/>
                            <a:ea typeface="MS PGothic" pitchFamily="34" charset="-128"/>
                            <a:cs typeface="+mn-cs"/>
                          </a:rPr>
                          <m:t>3</m:t>
                        </m:r>
                      </m:sup>
                    </m:sSup>
                    <m:r>
                      <a:rPr lang="en-CA" sz="1200" i="1" kern="1200">
                        <a:solidFill>
                          <a:schemeClr val="tx1"/>
                        </a:solidFill>
                        <a:effectLst/>
                        <a:latin typeface="Cambria Math" panose="02040503050406030204" pitchFamily="18" charset="0"/>
                        <a:ea typeface="MS PGothic" pitchFamily="34" charset="-128"/>
                        <a:cs typeface="+mn-cs"/>
                      </a:rPr>
                      <m:t> </m:t>
                    </m:r>
                    <m:r>
                      <a:rPr lang="en-CA" sz="1200" i="1" kern="1200">
                        <a:solidFill>
                          <a:schemeClr val="tx1"/>
                        </a:solidFill>
                        <a:effectLst/>
                        <a:latin typeface="Cambria Math" panose="02040503050406030204" pitchFamily="18" charset="0"/>
                        <a:ea typeface="MS PGothic" pitchFamily="34" charset="-128"/>
                        <a:cs typeface="+mn-cs"/>
                      </a:rPr>
                      <m:t>𝑎𝑡</m:t>
                    </m:r>
                    <m:r>
                      <a:rPr lang="en-CA" sz="1200" i="1" kern="1200">
                        <a:solidFill>
                          <a:schemeClr val="tx1"/>
                        </a:solidFill>
                        <a:effectLst/>
                        <a:latin typeface="Cambria Math" panose="02040503050406030204" pitchFamily="18" charset="0"/>
                        <a:ea typeface="MS PGothic" pitchFamily="34" charset="-128"/>
                        <a:cs typeface="+mn-cs"/>
                      </a:rPr>
                      <m:t> </m:t>
                    </m:r>
                  </m:oMath>
                </a14:m>
                <a:r>
                  <a:rPr lang="en-CA" sz="1200" kern="1200" dirty="0">
                    <a:solidFill>
                      <a:schemeClr val="tx1"/>
                    </a:solidFill>
                    <a:effectLst/>
                    <a:latin typeface="Times New Roman" pitchFamily="18" charset="0"/>
                    <a:ea typeface="MS PGothic" pitchFamily="34" charset="-128"/>
                    <a:cs typeface="+mn-cs"/>
                  </a:rPr>
                  <a:t>20</a:t>
                </a:r>
                <a14:m>
                  <m:oMath xmlns:m="http://schemas.openxmlformats.org/officeDocument/2006/math">
                    <m:r>
                      <a:rPr lang="en-CA" sz="1200" i="1" kern="1200">
                        <a:solidFill>
                          <a:schemeClr val="tx1"/>
                        </a:solidFill>
                        <a:effectLst/>
                        <a:latin typeface="Cambria Math" panose="02040503050406030204" pitchFamily="18" charset="0"/>
                        <a:ea typeface="MS PGothic" pitchFamily="34" charset="-128"/>
                        <a:cs typeface="+mn-cs"/>
                      </a:rPr>
                      <m:t> ℃</m:t>
                    </m:r>
                  </m:oMath>
                </a14:m>
                <a:r>
                  <a:rPr lang="en-CA" sz="1200" kern="1200" dirty="0">
                    <a:solidFill>
                      <a:schemeClr val="tx1"/>
                    </a:solidFill>
                    <a:effectLst/>
                    <a:latin typeface="Times New Roman" pitchFamily="18" charset="0"/>
                    <a:ea typeface="MS PGothic" pitchFamily="34" charset="-128"/>
                    <a:cs typeface="+mn-cs"/>
                  </a:rPr>
                  <a:t>. If this air is now flowing over a surface with the temperature of 5</a:t>
                </a:r>
                <a14:m>
                  <m:oMath xmlns:m="http://schemas.openxmlformats.org/officeDocument/2006/math">
                    <m:r>
                      <a:rPr lang="en-CA" sz="1200" i="1" kern="1200">
                        <a:solidFill>
                          <a:schemeClr val="tx1"/>
                        </a:solidFill>
                        <a:effectLst/>
                        <a:latin typeface="Cambria Math" panose="02040503050406030204" pitchFamily="18" charset="0"/>
                        <a:ea typeface="MS PGothic" pitchFamily="34" charset="-128"/>
                        <a:cs typeface="+mn-cs"/>
                      </a:rPr>
                      <m:t> ℃</m:t>
                    </m:r>
                  </m:oMath>
                </a14:m>
                <a:r>
                  <a:rPr lang="en-CA" sz="1200" kern="1200" dirty="0">
                    <a:solidFill>
                      <a:schemeClr val="tx1"/>
                    </a:solidFill>
                    <a:effectLst/>
                    <a:latin typeface="Times New Roman" pitchFamily="18" charset="0"/>
                    <a:ea typeface="MS PGothic" pitchFamily="34" charset="-128"/>
                    <a:cs typeface="+mn-cs"/>
                  </a:rPr>
                  <a:t>, the temperature of the air will be cooled down.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kern="1200" dirty="0">
                  <a:solidFill>
                    <a:schemeClr val="tx1"/>
                  </a:solidFill>
                  <a:effectLst/>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At 5</a:t>
                </a:r>
                <a14:m>
                  <m:oMath xmlns:m="http://schemas.openxmlformats.org/officeDocument/2006/math">
                    <m:r>
                      <a:rPr lang="en-CA" sz="1200" i="1" kern="1200">
                        <a:solidFill>
                          <a:schemeClr val="tx1"/>
                        </a:solidFill>
                        <a:effectLst/>
                        <a:latin typeface="Cambria Math" panose="02040503050406030204" pitchFamily="18" charset="0"/>
                        <a:ea typeface="MS PGothic" pitchFamily="34" charset="-128"/>
                        <a:cs typeface="+mn-cs"/>
                      </a:rPr>
                      <m:t> ℃</m:t>
                    </m:r>
                  </m:oMath>
                </a14:m>
                <a:r>
                  <a:rPr lang="en-CA" sz="1200" kern="1200" dirty="0">
                    <a:solidFill>
                      <a:schemeClr val="tx1"/>
                    </a:solidFill>
                    <a:effectLst/>
                    <a:latin typeface="Times New Roman" pitchFamily="18" charset="0"/>
                    <a:ea typeface="MS PGothic" pitchFamily="34" charset="-128"/>
                    <a:cs typeface="+mn-cs"/>
                  </a:rPr>
                  <a:t> the saturation of air is already reached at 6.8 g/</a:t>
                </a:r>
                <a14:m>
                  <m:oMath xmlns:m="http://schemas.openxmlformats.org/officeDocument/2006/math">
                    <m:sSup>
                      <m:sSupPr>
                        <m:ctrlPr>
                          <a:rPr lang="en-US" sz="1200" i="1" kern="1200">
                            <a:solidFill>
                              <a:schemeClr val="tx1"/>
                            </a:solidFill>
                            <a:effectLst/>
                            <a:latin typeface="Cambria Math" panose="02040503050406030204" pitchFamily="18" charset="0"/>
                            <a:ea typeface="MS PGothic" pitchFamily="34" charset="-128"/>
                            <a:cs typeface="+mn-cs"/>
                          </a:rPr>
                        </m:ctrlPr>
                      </m:sSupPr>
                      <m:e>
                        <m:r>
                          <a:rPr lang="en-CA" sz="1200" i="1" kern="1200">
                            <a:solidFill>
                              <a:schemeClr val="tx1"/>
                            </a:solidFill>
                            <a:effectLst/>
                            <a:latin typeface="Cambria Math" panose="02040503050406030204" pitchFamily="18" charset="0"/>
                            <a:ea typeface="MS PGothic" pitchFamily="34" charset="-128"/>
                            <a:cs typeface="+mn-cs"/>
                          </a:rPr>
                          <m:t>𝑚</m:t>
                        </m:r>
                      </m:e>
                      <m:sup>
                        <m:r>
                          <a:rPr lang="en-CA" sz="1200" i="1" kern="1200">
                            <a:solidFill>
                              <a:schemeClr val="tx1"/>
                            </a:solidFill>
                            <a:effectLst/>
                            <a:latin typeface="Cambria Math" panose="02040503050406030204" pitchFamily="18" charset="0"/>
                            <a:ea typeface="MS PGothic" pitchFamily="34" charset="-128"/>
                            <a:cs typeface="+mn-cs"/>
                          </a:rPr>
                          <m:t>3</m:t>
                        </m:r>
                      </m:sup>
                    </m:sSup>
                  </m:oMath>
                </a14:m>
                <a:r>
                  <a:rPr lang="en-CA" sz="1200" kern="1200" dirty="0">
                    <a:solidFill>
                      <a:schemeClr val="tx1"/>
                    </a:solidFill>
                    <a:effectLst/>
                    <a:latin typeface="Times New Roman" pitchFamily="18" charset="0"/>
                    <a:ea typeface="MS PGothic" pitchFamily="34" charset="-128"/>
                    <a:cs typeface="+mn-cs"/>
                  </a:rPr>
                  <a:t>, resulting in 1.85 g/</a:t>
                </a:r>
                <a14:m>
                  <m:oMath xmlns:m="http://schemas.openxmlformats.org/officeDocument/2006/math">
                    <m:sSup>
                      <m:sSupPr>
                        <m:ctrlPr>
                          <a:rPr lang="en-US" sz="1200" i="1" kern="1200">
                            <a:solidFill>
                              <a:schemeClr val="tx1"/>
                            </a:solidFill>
                            <a:effectLst/>
                            <a:latin typeface="Cambria Math" panose="02040503050406030204" pitchFamily="18" charset="0"/>
                            <a:ea typeface="MS PGothic" pitchFamily="34" charset="-128"/>
                            <a:cs typeface="+mn-cs"/>
                          </a:rPr>
                        </m:ctrlPr>
                      </m:sSupPr>
                      <m:e>
                        <m:r>
                          <a:rPr lang="en-CA" sz="1200" i="1" kern="1200">
                            <a:solidFill>
                              <a:schemeClr val="tx1"/>
                            </a:solidFill>
                            <a:effectLst/>
                            <a:latin typeface="Cambria Math" panose="02040503050406030204" pitchFamily="18" charset="0"/>
                            <a:ea typeface="MS PGothic" pitchFamily="34" charset="-128"/>
                            <a:cs typeface="+mn-cs"/>
                          </a:rPr>
                          <m:t>𝑚</m:t>
                        </m:r>
                      </m:e>
                      <m:sup>
                        <m:r>
                          <a:rPr lang="en-CA" sz="1200" i="1" kern="1200">
                            <a:solidFill>
                              <a:schemeClr val="tx1"/>
                            </a:solidFill>
                            <a:effectLst/>
                            <a:latin typeface="Cambria Math" panose="02040503050406030204" pitchFamily="18" charset="0"/>
                            <a:ea typeface="MS PGothic" pitchFamily="34" charset="-128"/>
                            <a:cs typeface="+mn-cs"/>
                          </a:rPr>
                          <m:t>3</m:t>
                        </m:r>
                      </m:sup>
                    </m:sSup>
                  </m:oMath>
                </a14:m>
                <a:r>
                  <a:rPr lang="en-CA" sz="1200" kern="1200" dirty="0">
                    <a:solidFill>
                      <a:schemeClr val="tx1"/>
                    </a:solidFill>
                    <a:effectLst/>
                    <a:latin typeface="Times New Roman" pitchFamily="18" charset="0"/>
                    <a:ea typeface="MS PGothic" pitchFamily="34" charset="-128"/>
                    <a:cs typeface="+mn-cs"/>
                  </a:rPr>
                  <a:t> condensation. This effect can be easily shown with a cold beverage taken out of the fridge and put on a table in a warm room. Relatively soon condensation starts to appear on the surface of the beverage container. The same effect would happen if warm air flows through a cracks or gaps into the envelope and cools down on the its way out of the building.</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smtClean="0">
                    <a:solidFill>
                      <a:schemeClr val="tx1"/>
                    </a:solidFill>
                    <a:effectLst/>
                    <a:latin typeface="Times New Roman" pitchFamily="18" charset="0"/>
                    <a:ea typeface="MS PGothic" pitchFamily="34" charset="-128"/>
                    <a:cs typeface="+mn-cs"/>
                  </a:rPr>
                  <a:t>The absolute saturation of air at a temperature of 20</a:t>
                </a:r>
                <a:r>
                  <a:rPr lang="en-CA" sz="1200" i="0" kern="1200">
                    <a:solidFill>
                      <a:schemeClr val="tx1"/>
                    </a:solidFill>
                    <a:effectLst/>
                    <a:latin typeface="Times New Roman" pitchFamily="18" charset="0"/>
                    <a:ea typeface="MS PGothic" pitchFamily="34" charset="-128"/>
                    <a:cs typeface="+mn-cs"/>
                  </a:rPr>
                  <a:t> ℃</a:t>
                </a:r>
                <a:r>
                  <a:rPr lang="en-CA" sz="1200" kern="1200" dirty="0">
                    <a:solidFill>
                      <a:schemeClr val="tx1"/>
                    </a:solidFill>
                    <a:effectLst/>
                    <a:latin typeface="Times New Roman" pitchFamily="18" charset="0"/>
                    <a:ea typeface="MS PGothic" pitchFamily="34" charset="-128"/>
                    <a:cs typeface="+mn-cs"/>
                  </a:rPr>
                  <a:t> is 17.3 g/</a:t>
                </a:r>
                <a:r>
                  <a:rPr lang="en-CA" sz="1200" i="0" kern="1200">
                    <a:solidFill>
                      <a:schemeClr val="tx1"/>
                    </a:solidFill>
                    <a:effectLst/>
                    <a:latin typeface="Times New Roman" pitchFamily="18" charset="0"/>
                    <a:ea typeface="MS PGothic" pitchFamily="34" charset="-128"/>
                    <a:cs typeface="+mn-cs"/>
                  </a:rPr>
                  <a:t>𝑚</a:t>
                </a:r>
                <a:r>
                  <a:rPr lang="en-US" sz="1200" i="0" kern="1200">
                    <a:solidFill>
                      <a:schemeClr val="tx1"/>
                    </a:solidFill>
                    <a:effectLst/>
                    <a:latin typeface="Times New Roman" pitchFamily="18" charset="0"/>
                    <a:ea typeface="MS PGothic" pitchFamily="34" charset="-128"/>
                    <a:cs typeface="+mn-cs"/>
                  </a:rPr>
                  <a:t>^</a:t>
                </a:r>
                <a:r>
                  <a:rPr lang="en-CA" sz="1200" i="0" kern="1200">
                    <a:solidFill>
                      <a:schemeClr val="tx1"/>
                    </a:solidFill>
                    <a:effectLst/>
                    <a:latin typeface="Times New Roman" pitchFamily="18" charset="0"/>
                    <a:ea typeface="MS PGothic" pitchFamily="34" charset="-128"/>
                    <a:cs typeface="+mn-cs"/>
                  </a:rPr>
                  <a:t>3</a:t>
                </a:r>
                <a:r>
                  <a:rPr lang="en-CA" sz="1200" kern="1200" dirty="0">
                    <a:solidFill>
                      <a:schemeClr val="tx1"/>
                    </a:solidFill>
                    <a:effectLst/>
                    <a:latin typeface="Times New Roman" pitchFamily="18" charset="0"/>
                    <a:ea typeface="MS PGothic" pitchFamily="34" charset="-128"/>
                    <a:cs typeface="+mn-cs"/>
                  </a:rPr>
                  <a:t>. If the interior humidity is not 100% but 50%, this results in an absolute water content of 8.65 g/</a:t>
                </a:r>
                <a:r>
                  <a:rPr lang="en-CA" sz="1200" i="0" kern="1200">
                    <a:solidFill>
                      <a:schemeClr val="tx1"/>
                    </a:solidFill>
                    <a:effectLst/>
                    <a:latin typeface="Times New Roman" pitchFamily="18" charset="0"/>
                    <a:ea typeface="MS PGothic" pitchFamily="34" charset="-128"/>
                    <a:cs typeface="+mn-cs"/>
                  </a:rPr>
                  <a:t>𝑚</a:t>
                </a:r>
                <a:r>
                  <a:rPr lang="en-US" sz="1200" i="0" kern="1200">
                    <a:solidFill>
                      <a:schemeClr val="tx1"/>
                    </a:solidFill>
                    <a:effectLst/>
                    <a:latin typeface="Times New Roman" pitchFamily="18" charset="0"/>
                    <a:ea typeface="MS PGothic" pitchFamily="34" charset="-128"/>
                    <a:cs typeface="+mn-cs"/>
                  </a:rPr>
                  <a:t>^</a:t>
                </a:r>
                <a:r>
                  <a:rPr lang="en-CA" sz="1200" i="0" kern="1200">
                    <a:solidFill>
                      <a:schemeClr val="tx1"/>
                    </a:solidFill>
                    <a:effectLst/>
                    <a:latin typeface="Times New Roman" pitchFamily="18" charset="0"/>
                    <a:ea typeface="MS PGothic" pitchFamily="34" charset="-128"/>
                    <a:cs typeface="+mn-cs"/>
                  </a:rPr>
                  <a:t>3  𝑎𝑡 </a:t>
                </a:r>
                <a:r>
                  <a:rPr lang="en-CA" sz="1200" kern="1200" dirty="0">
                    <a:solidFill>
                      <a:schemeClr val="tx1"/>
                    </a:solidFill>
                    <a:effectLst/>
                    <a:latin typeface="Times New Roman" pitchFamily="18" charset="0"/>
                    <a:ea typeface="MS PGothic" pitchFamily="34" charset="-128"/>
                    <a:cs typeface="+mn-cs"/>
                  </a:rPr>
                  <a:t>20</a:t>
                </a:r>
                <a:r>
                  <a:rPr lang="en-CA" sz="1200" i="0" kern="1200">
                    <a:solidFill>
                      <a:schemeClr val="tx1"/>
                    </a:solidFill>
                    <a:effectLst/>
                    <a:latin typeface="Times New Roman" pitchFamily="18" charset="0"/>
                    <a:ea typeface="MS PGothic" pitchFamily="34" charset="-128"/>
                    <a:cs typeface="+mn-cs"/>
                  </a:rPr>
                  <a:t> ℃</a:t>
                </a:r>
                <a:r>
                  <a:rPr lang="en-CA" sz="1200" kern="1200" dirty="0">
                    <a:solidFill>
                      <a:schemeClr val="tx1"/>
                    </a:solidFill>
                    <a:effectLst/>
                    <a:latin typeface="Times New Roman" pitchFamily="18" charset="0"/>
                    <a:ea typeface="MS PGothic" pitchFamily="34" charset="-128"/>
                    <a:cs typeface="+mn-cs"/>
                  </a:rPr>
                  <a:t>. If this air is now flowing over a surface with the temperature of 5</a:t>
                </a:r>
                <a:r>
                  <a:rPr lang="en-CA" sz="1200" i="0" kern="1200">
                    <a:solidFill>
                      <a:schemeClr val="tx1"/>
                    </a:solidFill>
                    <a:effectLst/>
                    <a:latin typeface="Times New Roman" pitchFamily="18" charset="0"/>
                    <a:ea typeface="MS PGothic" pitchFamily="34" charset="-128"/>
                    <a:cs typeface="+mn-cs"/>
                  </a:rPr>
                  <a:t> ℃</a:t>
                </a:r>
                <a:r>
                  <a:rPr lang="en-CA" sz="1200" kern="1200" dirty="0">
                    <a:solidFill>
                      <a:schemeClr val="tx1"/>
                    </a:solidFill>
                    <a:effectLst/>
                    <a:latin typeface="Times New Roman" pitchFamily="18" charset="0"/>
                    <a:ea typeface="MS PGothic" pitchFamily="34" charset="-128"/>
                    <a:cs typeface="+mn-cs"/>
                  </a:rPr>
                  <a:t>, the temperature of the air will be cooled down. </a:t>
                </a:r>
                <a:endParaRPr lang="en-CA" sz="1200" kern="1200" dirty="0" smtClean="0">
                  <a:solidFill>
                    <a:schemeClr val="tx1"/>
                  </a:solidFill>
                  <a:effectLst/>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kern="1200" dirty="0" smtClean="0">
                  <a:solidFill>
                    <a:schemeClr val="tx1"/>
                  </a:solidFill>
                  <a:effectLst/>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smtClean="0">
                    <a:solidFill>
                      <a:schemeClr val="tx1"/>
                    </a:solidFill>
                    <a:effectLst/>
                    <a:latin typeface="Times New Roman" pitchFamily="18" charset="0"/>
                    <a:ea typeface="MS PGothic" pitchFamily="34" charset="-128"/>
                    <a:cs typeface="+mn-cs"/>
                  </a:rPr>
                  <a:t>At </a:t>
                </a:r>
                <a:r>
                  <a:rPr lang="en-CA" sz="1200" kern="1200" dirty="0">
                    <a:solidFill>
                      <a:schemeClr val="tx1"/>
                    </a:solidFill>
                    <a:effectLst/>
                    <a:latin typeface="Times New Roman" pitchFamily="18" charset="0"/>
                    <a:ea typeface="MS PGothic" pitchFamily="34" charset="-128"/>
                    <a:cs typeface="+mn-cs"/>
                  </a:rPr>
                  <a:t>5</a:t>
                </a:r>
                <a:r>
                  <a:rPr lang="en-CA" sz="1200" i="0" kern="1200">
                    <a:solidFill>
                      <a:schemeClr val="tx1"/>
                    </a:solidFill>
                    <a:effectLst/>
                    <a:latin typeface="Times New Roman" pitchFamily="18" charset="0"/>
                    <a:ea typeface="MS PGothic" pitchFamily="34" charset="-128"/>
                    <a:cs typeface="+mn-cs"/>
                  </a:rPr>
                  <a:t> ℃</a:t>
                </a:r>
                <a:r>
                  <a:rPr lang="en-CA" sz="1200" kern="1200" dirty="0">
                    <a:solidFill>
                      <a:schemeClr val="tx1"/>
                    </a:solidFill>
                    <a:effectLst/>
                    <a:latin typeface="Times New Roman" pitchFamily="18" charset="0"/>
                    <a:ea typeface="MS PGothic" pitchFamily="34" charset="-128"/>
                    <a:cs typeface="+mn-cs"/>
                  </a:rPr>
                  <a:t> the saturation of air is already reached at 6.8 g/</a:t>
                </a:r>
                <a:r>
                  <a:rPr lang="en-CA" sz="1200" i="0" kern="1200">
                    <a:solidFill>
                      <a:schemeClr val="tx1"/>
                    </a:solidFill>
                    <a:effectLst/>
                    <a:latin typeface="Times New Roman" pitchFamily="18" charset="0"/>
                    <a:ea typeface="MS PGothic" pitchFamily="34" charset="-128"/>
                    <a:cs typeface="+mn-cs"/>
                  </a:rPr>
                  <a:t>𝑚</a:t>
                </a:r>
                <a:r>
                  <a:rPr lang="en-US" sz="1200" i="0" kern="1200">
                    <a:solidFill>
                      <a:schemeClr val="tx1"/>
                    </a:solidFill>
                    <a:effectLst/>
                    <a:latin typeface="Times New Roman" pitchFamily="18" charset="0"/>
                    <a:ea typeface="MS PGothic" pitchFamily="34" charset="-128"/>
                    <a:cs typeface="+mn-cs"/>
                  </a:rPr>
                  <a:t>^</a:t>
                </a:r>
                <a:r>
                  <a:rPr lang="en-CA" sz="1200" i="0" kern="1200">
                    <a:solidFill>
                      <a:schemeClr val="tx1"/>
                    </a:solidFill>
                    <a:effectLst/>
                    <a:latin typeface="Times New Roman" pitchFamily="18" charset="0"/>
                    <a:ea typeface="MS PGothic" pitchFamily="34" charset="-128"/>
                    <a:cs typeface="+mn-cs"/>
                  </a:rPr>
                  <a:t>3</a:t>
                </a:r>
                <a:r>
                  <a:rPr lang="en-CA" sz="1200" kern="1200" dirty="0">
                    <a:solidFill>
                      <a:schemeClr val="tx1"/>
                    </a:solidFill>
                    <a:effectLst/>
                    <a:latin typeface="Times New Roman" pitchFamily="18" charset="0"/>
                    <a:ea typeface="MS PGothic" pitchFamily="34" charset="-128"/>
                    <a:cs typeface="+mn-cs"/>
                  </a:rPr>
                  <a:t>, resulting in 1.85 g/</a:t>
                </a:r>
                <a:r>
                  <a:rPr lang="en-CA" sz="1200" i="0" kern="1200">
                    <a:solidFill>
                      <a:schemeClr val="tx1"/>
                    </a:solidFill>
                    <a:effectLst/>
                    <a:latin typeface="Times New Roman" pitchFamily="18" charset="0"/>
                    <a:ea typeface="MS PGothic" pitchFamily="34" charset="-128"/>
                    <a:cs typeface="+mn-cs"/>
                  </a:rPr>
                  <a:t>𝑚</a:t>
                </a:r>
                <a:r>
                  <a:rPr lang="en-US" sz="1200" i="0" kern="1200">
                    <a:solidFill>
                      <a:schemeClr val="tx1"/>
                    </a:solidFill>
                    <a:effectLst/>
                    <a:latin typeface="Times New Roman" pitchFamily="18" charset="0"/>
                    <a:ea typeface="MS PGothic" pitchFamily="34" charset="-128"/>
                    <a:cs typeface="+mn-cs"/>
                  </a:rPr>
                  <a:t>^</a:t>
                </a:r>
                <a:r>
                  <a:rPr lang="en-CA" sz="1200" i="0" kern="1200">
                    <a:solidFill>
                      <a:schemeClr val="tx1"/>
                    </a:solidFill>
                    <a:effectLst/>
                    <a:latin typeface="Times New Roman" pitchFamily="18" charset="0"/>
                    <a:ea typeface="MS PGothic" pitchFamily="34" charset="-128"/>
                    <a:cs typeface="+mn-cs"/>
                  </a:rPr>
                  <a:t>3</a:t>
                </a:r>
                <a:r>
                  <a:rPr lang="en-CA" sz="1200" kern="1200" dirty="0">
                    <a:solidFill>
                      <a:schemeClr val="tx1"/>
                    </a:solidFill>
                    <a:effectLst/>
                    <a:latin typeface="Times New Roman" pitchFamily="18" charset="0"/>
                    <a:ea typeface="MS PGothic" pitchFamily="34" charset="-128"/>
                    <a:cs typeface="+mn-cs"/>
                  </a:rPr>
                  <a:t> condensation. This effect can be easily shown with a cold beverage taken out of the fridge and put on a table in a warm room. Relatively soon condensation starts to appear on the surface of the beverage container. The same effect would happen if warm air flows through a cracks or gaps into the envelope and cools down on the its way out of the building.</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mc:Fallback>
      </mc:AlternateContent>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101</a:t>
            </a:fld>
            <a:endParaRPr lang="en-US" altLang="en-US"/>
          </a:p>
        </p:txBody>
      </p:sp>
    </p:spTree>
    <p:extLst>
      <p:ext uri="{BB962C8B-B14F-4D97-AF65-F5344CB8AC3E}">
        <p14:creationId xmlns:p14="http://schemas.microsoft.com/office/powerpoint/2010/main" val="40264237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It is virtually impossible to avoid humidity inside the envelope, but liquid water should be avoided under all circumstances and the moisture load coming from the inside should be reduced as much as possible by installing a proper airtight layer. For all the remaining moisture in the envelope, vapour diffusion becomes crucial. Assure that the vapour diffusion resistance is reduced towards the outside of the envelope to allow for a high drying-out potential. This will be further discussed in the block 6, vapour diffusion and humidity management.</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102</a:t>
            </a:fld>
            <a:endParaRPr lang="en-US" altLang="en-US"/>
          </a:p>
        </p:txBody>
      </p:sp>
    </p:spTree>
    <p:extLst>
      <p:ext uri="{BB962C8B-B14F-4D97-AF65-F5344CB8AC3E}">
        <p14:creationId xmlns:p14="http://schemas.microsoft.com/office/powerpoint/2010/main" val="22844828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Generally, air is moved by two different driving forces through building envelopes, either by wind or by buoyancy, occasionally also referred to as the stack effect. </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Wind is causing a pressurized zone on one side (luv ward) and a depressurized zone on the opposite side (lee ward). The same amount of air which is infiltrating on one side of the building will leave the building more or less simultaneously through exfiltration on the opposite side.</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Buoyancy is caused by a temperature difference inside the building (warm air is lighter and rises) and a potential temperature difference to the outside of the building. Because of the lower density of warmer air, the exfiltration happens predominately in the upper portion of the building. The infiltration necessary to balance the pressure, will happen at the lower portion of the building.</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Special attention should be given to airtight basements as the connection of a traditional concrete floor to the foundation is extremely leaky. This can cause a steady flow of air, including radon, being sucked via stack effect into the building.</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103</a:t>
            </a:fld>
            <a:endParaRPr lang="en-US" altLang="en-US"/>
          </a:p>
        </p:txBody>
      </p:sp>
    </p:spTree>
    <p:extLst>
      <p:ext uri="{BB962C8B-B14F-4D97-AF65-F5344CB8AC3E}">
        <p14:creationId xmlns:p14="http://schemas.microsoft.com/office/powerpoint/2010/main" val="22881284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To calculate the wind pressure National Building Code of Canada uses as simplified formula which can be further studied in section 4.1.7.4 in the NBC</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104</a:t>
            </a:fld>
            <a:endParaRPr lang="en-US" altLang="en-US"/>
          </a:p>
        </p:txBody>
      </p:sp>
    </p:spTree>
    <p:extLst>
      <p:ext uri="{BB962C8B-B14F-4D97-AF65-F5344CB8AC3E}">
        <p14:creationId xmlns:p14="http://schemas.microsoft.com/office/powerpoint/2010/main" val="37674324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Buoyancy can be calculated by using the barometric pressure of air, the gravitational force g, the temperature factor, and the temperature difference of the two different openings in the building in question and their vertical distance.</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105</a:t>
            </a:fld>
            <a:endParaRPr lang="en-US" altLang="en-US"/>
          </a:p>
        </p:txBody>
      </p:sp>
    </p:spTree>
    <p:extLst>
      <p:ext uri="{BB962C8B-B14F-4D97-AF65-F5344CB8AC3E}">
        <p14:creationId xmlns:p14="http://schemas.microsoft.com/office/powerpoint/2010/main" val="18520152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106</a:t>
            </a:fld>
            <a:endParaRPr lang="en-US" altLang="en-US"/>
          </a:p>
        </p:txBody>
      </p:sp>
    </p:spTree>
    <p:extLst>
      <p:ext uri="{BB962C8B-B14F-4D97-AF65-F5344CB8AC3E}">
        <p14:creationId xmlns:p14="http://schemas.microsoft.com/office/powerpoint/2010/main" val="39436746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Each envelope component needs to have one dedicated airtight layer. Define the position and material and all connection details. When designing the electrical and mechanical systems avoid penetrations as much as possible. After all details are carefully planned out, define appropriate and durable materials and check again all sections and cross-sections for the continuous airtight layer. Communicate all relevant details to the side supervision, contractors and trades. Discuss materials, sequence and processes with contractors and trades.</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107</a:t>
            </a:fld>
            <a:endParaRPr lang="en-US" altLang="en-US"/>
          </a:p>
        </p:txBody>
      </p:sp>
    </p:spTree>
    <p:extLst>
      <p:ext uri="{BB962C8B-B14F-4D97-AF65-F5344CB8AC3E}">
        <p14:creationId xmlns:p14="http://schemas.microsoft.com/office/powerpoint/2010/main" val="163564614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457200" y="719138"/>
            <a:ext cx="6400800" cy="3600450"/>
          </a:xfrm>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7C85284-826A-4800-B00A-3EC96E9CA2AD}" type="slidenum">
              <a:rPr lang="en-US" altLang="en-US" smtClean="0"/>
              <a:pPr>
                <a:spcBef>
                  <a:spcPct val="0"/>
                </a:spcBef>
              </a:pPr>
              <a:t>108</a:t>
            </a:fld>
            <a:endParaRPr lang="en-US" altLang="en-US"/>
          </a:p>
        </p:txBody>
      </p:sp>
      <p:sp>
        <p:nvSpPr>
          <p:cNvPr id="16179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8571081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Calibri" panose="020F0502020204030204" pitchFamily="34" charset="0"/>
                <a:cs typeface="Calibri" panose="020F0502020204030204" pitchFamily="34" charset="0"/>
              </a:rPr>
              <a:t>*Concrete has to be free of air pockets</a:t>
            </a:r>
          </a:p>
          <a:p>
            <a:r>
              <a:rPr lang="en-CA" dirty="0">
                <a:latin typeface="Calibri" panose="020F0502020204030204" pitchFamily="34" charset="0"/>
                <a:cs typeface="Calibri" panose="020F0502020204030204" pitchFamily="34" charset="0"/>
              </a:rPr>
              <a:t>**B Grade plywood according to </a:t>
            </a:r>
            <a:r>
              <a:rPr lang="pt-BR" dirty="0">
                <a:latin typeface="Calibri" panose="020F0502020204030204" pitchFamily="34" charset="0"/>
                <a:cs typeface="Calibri" panose="020F0502020204030204" pitchFamily="34" charset="0"/>
              </a:rPr>
              <a:t>CSA O121 and CSA O151, grade C has often small air pockets in low grade veneer layers and is less airtight</a:t>
            </a:r>
            <a:r>
              <a:rPr lang="en-CA" dirty="0">
                <a:latin typeface="Calibri" panose="020F0502020204030204" pitchFamily="34" charset="0"/>
                <a:cs typeface="Calibri" panose="020F0502020204030204" pitchFamily="34" charset="0"/>
              </a:rPr>
              <a:t>; OSB is also not 100% airtight but leakage is extremely small and &lt;0.6 ach@50Pa will not be a problem.</a:t>
            </a:r>
          </a:p>
          <a:p>
            <a:r>
              <a:rPr lang="en-CA" dirty="0">
                <a:latin typeface="Calibri" panose="020F0502020204030204" pitchFamily="34" charset="0"/>
                <a:cs typeface="Calibri" panose="020F0502020204030204" pitchFamily="34" charset="0"/>
              </a:rPr>
              <a:t>Plywood and OSB have to be taped with appropriate material. If used structurally boards have to be tested according to CSA 086.</a:t>
            </a:r>
          </a:p>
          <a:p>
            <a:endParaRPr lang="en-CA" dirty="0"/>
          </a:p>
          <a:p>
            <a:r>
              <a:rPr lang="en-CA" sz="1200" kern="1200" dirty="0">
                <a:solidFill>
                  <a:schemeClr val="tx1"/>
                </a:solidFill>
                <a:effectLst/>
                <a:latin typeface="Times New Roman" pitchFamily="18" charset="0"/>
                <a:ea typeface="MS PGothic" pitchFamily="34" charset="-128"/>
                <a:cs typeface="+mn-cs"/>
              </a:rPr>
              <a:t>Plywood and OSB have to be taped with appropriate material. If used structurally boards have to be tested according to CSA 086.</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Concrete can generally be assumed to be airtight, precondition is the absence of air pockets in the concrete. </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Using plywood or OSB as the structural layer for lateral stiffness as the airtight layer, located on the warm side of the wall, as shown earlier on slide “Possible Locations of Air Barrier and Wind Barrier” assembly 3 and 5, is a very common method to achieve durable and superior airtightness in several European countries. This method only works for prefabricated wall assemblies.</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There is a wide range of airtight membranes available, offering reliable airtightness. All those membranes have to be taped with a suitable tape. Transitions to other materials need often specific tapes and occasionally the use of primer.</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109</a:t>
            </a:fld>
            <a:endParaRPr lang="en-US" altLang="en-US"/>
          </a:p>
        </p:txBody>
      </p:sp>
    </p:spTree>
    <p:extLst>
      <p:ext uri="{BB962C8B-B14F-4D97-AF65-F5344CB8AC3E}">
        <p14:creationId xmlns:p14="http://schemas.microsoft.com/office/powerpoint/2010/main" val="2384566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457200" y="719138"/>
            <a:ext cx="6400800" cy="3600450"/>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Acoustics and Fire are both large and complex topics and have their own module (to be) offered by CWC.</a:t>
            </a:r>
          </a:p>
          <a:p>
            <a:r>
              <a:rPr lang="en-CA" altLang="en-US" dirty="0"/>
              <a:t>In this module we will mainly focus on the heat and mass transfer.</a:t>
            </a:r>
          </a:p>
          <a:p>
            <a:r>
              <a:rPr lang="en-CA" altLang="en-US" dirty="0"/>
              <a:t>This includes the thermal conductivity,</a:t>
            </a:r>
            <a:r>
              <a:rPr lang="en-CA" altLang="en-US" baseline="0" dirty="0"/>
              <a:t> thermal bridging,</a:t>
            </a:r>
            <a:r>
              <a:rPr lang="en-CA" altLang="en-US" dirty="0"/>
              <a:t> airtightness and the vapour diffusion resistance of materials and envelope assemblies, </a:t>
            </a:r>
          </a:p>
        </p:txBody>
      </p:sp>
      <p:sp>
        <p:nvSpPr>
          <p:cNvPr id="4915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491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44D82783-CBC0-4294-A6FA-72CD00E23205}" type="slidenum">
              <a:rPr lang="en-US" altLang="en-US" sz="1200">
                <a:latin typeface="Times New Roman" panose="02020603050405020304" pitchFamily="18" charset="0"/>
              </a:rPr>
              <a:pPr/>
              <a:t>11</a:t>
            </a:fld>
            <a:endParaRPr lang="en-US" altLang="en-US" sz="1200">
              <a:latin typeface="Times New Roman" panose="02020603050405020304" pitchFamily="18"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Non-durable materials or connections might offer a relatively good airtightness in the moment of the airtightness test, but have been proven to reduce their capabilities over time. Not suitable and therefore not durable tapes, such as the tuck tape on various materials (excluding Tyvek) is a common source of reduced airtightness over time. Not following the proper application methods can also reduce the effectiveness over time. Caulking with silicone or acrylic will have to be frequently renewed if airtightness should be maintained. Polyurethane foam becomes usually bridle over time and reduces its capability to stop air, but there are exemptions. Some manufactures offer sealing foam with improved elasticity which remain airtight over a long period of time. Polyethylene foil itself is airtight but the connections are often difficult to seal and do not last.</a:t>
            </a:r>
            <a:endParaRPr lang="en-US"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110</a:t>
            </a:fld>
            <a:endParaRPr lang="en-US" altLang="en-US"/>
          </a:p>
        </p:txBody>
      </p:sp>
    </p:spTree>
    <p:extLst>
      <p:ext uri="{BB962C8B-B14F-4D97-AF65-F5344CB8AC3E}">
        <p14:creationId xmlns:p14="http://schemas.microsoft.com/office/powerpoint/2010/main" val="322280297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With the “Airtight Drywall” approach, the undisturbed panel might be sufficiently airtight. However, the joints, service openings (electrical outlet etc.), corners, and connections to windows and doors are usually not sufficiently airtight. </a:t>
            </a:r>
          </a:p>
          <a:p>
            <a:r>
              <a:rPr lang="en-CA" sz="1200" kern="1200" dirty="0">
                <a:solidFill>
                  <a:schemeClr val="tx1"/>
                </a:solidFill>
                <a:effectLst/>
                <a:latin typeface="Times New Roman" pitchFamily="18" charset="0"/>
                <a:ea typeface="MS PGothic" pitchFamily="34" charset="-128"/>
                <a:cs typeface="+mn-cs"/>
              </a:rPr>
              <a:t>Spray foam insulation leaves small air pockets at each corner and does not seal between doubles studs or base and top plates. The resulting leakage is too large and airtightness levels of 0.6ach@50Pa are not reliably possible. </a:t>
            </a:r>
          </a:p>
          <a:p>
            <a:r>
              <a:rPr lang="en-CA" sz="1200" kern="1200" dirty="0">
                <a:solidFill>
                  <a:schemeClr val="tx1"/>
                </a:solidFill>
                <a:effectLst/>
                <a:latin typeface="Times New Roman" pitchFamily="18" charset="0"/>
                <a:ea typeface="MS PGothic" pitchFamily="34" charset="-128"/>
                <a:cs typeface="+mn-cs"/>
              </a:rPr>
              <a:t>Perforated membranes and the gaps between foam boards eliminate those materials as reliable airtight layers as well.</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111</a:t>
            </a:fld>
            <a:endParaRPr lang="en-US" altLang="en-US"/>
          </a:p>
        </p:txBody>
      </p:sp>
    </p:spTree>
    <p:extLst>
      <p:ext uri="{BB962C8B-B14F-4D97-AF65-F5344CB8AC3E}">
        <p14:creationId xmlns:p14="http://schemas.microsoft.com/office/powerpoint/2010/main" val="40380052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Besides water resistant barriers and wind barriers, several manufacturers offer a wide range of airtight membranes with a range of vapour diffusion resistance for the use on the inside (warm side) of the envelope.</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112</a:t>
            </a:fld>
            <a:endParaRPr lang="en-US" altLang="en-US"/>
          </a:p>
        </p:txBody>
      </p:sp>
    </p:spTree>
    <p:extLst>
      <p:ext uri="{BB962C8B-B14F-4D97-AF65-F5344CB8AC3E}">
        <p14:creationId xmlns:p14="http://schemas.microsoft.com/office/powerpoint/2010/main" val="37665710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Similar to the available spectrum of membranes, there is a large number of different tapes available. Some are specifically designed to be used on specific surfaces, or in specific geometrical applications such as corners, or for the installation of windows.</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113</a:t>
            </a:fld>
            <a:endParaRPr lang="en-US" altLang="en-US"/>
          </a:p>
        </p:txBody>
      </p:sp>
    </p:spTree>
    <p:extLst>
      <p:ext uri="{BB962C8B-B14F-4D97-AF65-F5344CB8AC3E}">
        <p14:creationId xmlns:p14="http://schemas.microsoft.com/office/powerpoint/2010/main" val="9401322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These tapes have a split backing which allows the adhesion to one surface first, and then the backing of the other half can be removed to continue.</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114</a:t>
            </a:fld>
            <a:endParaRPr lang="en-US" altLang="en-US"/>
          </a:p>
        </p:txBody>
      </p:sp>
    </p:spTree>
    <p:extLst>
      <p:ext uri="{BB962C8B-B14F-4D97-AF65-F5344CB8AC3E}">
        <p14:creationId xmlns:p14="http://schemas.microsoft.com/office/powerpoint/2010/main" val="10349043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Membranes should be always sealed with the appropriate tape. Always combine the appropriate tape to the right membrane. One picture shows a combination which does not work properly. Just matching a blue membrane with a blue tape is not necessarily correct. </a:t>
            </a:r>
          </a:p>
          <a:p>
            <a:r>
              <a:rPr lang="en-CA" sz="1200" kern="1200" dirty="0">
                <a:solidFill>
                  <a:schemeClr val="tx1"/>
                </a:solidFill>
                <a:effectLst/>
                <a:latin typeface="Times New Roman" pitchFamily="18" charset="0"/>
                <a:ea typeface="MS PGothic" pitchFamily="34" charset="-128"/>
                <a:cs typeface="+mn-cs"/>
              </a:rPr>
              <a:t>The PRO CLIMA </a:t>
            </a:r>
            <a:r>
              <a:rPr lang="en-CA" sz="1200" kern="1200" dirty="0" err="1">
                <a:solidFill>
                  <a:schemeClr val="tx1"/>
                </a:solidFill>
                <a:effectLst/>
                <a:latin typeface="Times New Roman" pitchFamily="18" charset="0"/>
                <a:ea typeface="MS PGothic" pitchFamily="34" charset="-128"/>
                <a:cs typeface="+mn-cs"/>
              </a:rPr>
              <a:t>tescon</a:t>
            </a:r>
            <a:r>
              <a:rPr lang="en-CA" sz="1200" kern="1200" dirty="0">
                <a:solidFill>
                  <a:schemeClr val="tx1"/>
                </a:solidFill>
                <a:effectLst/>
                <a:latin typeface="Times New Roman" pitchFamily="18" charset="0"/>
                <a:ea typeface="MS PGothic" pitchFamily="34" charset="-128"/>
                <a:cs typeface="+mn-cs"/>
              </a:rPr>
              <a:t> tape is meant to be used with the PRO CLIMA </a:t>
            </a:r>
            <a:r>
              <a:rPr lang="en-CA" sz="1200" kern="1200" dirty="0" err="1">
                <a:solidFill>
                  <a:schemeClr val="tx1"/>
                </a:solidFill>
                <a:effectLst/>
                <a:latin typeface="Times New Roman" pitchFamily="18" charset="0"/>
                <a:ea typeface="MS PGothic" pitchFamily="34" charset="-128"/>
                <a:cs typeface="+mn-cs"/>
              </a:rPr>
              <a:t>Intello</a:t>
            </a:r>
            <a:r>
              <a:rPr lang="en-CA" sz="1200" kern="1200" dirty="0">
                <a:solidFill>
                  <a:schemeClr val="tx1"/>
                </a:solidFill>
                <a:effectLst/>
                <a:latin typeface="Times New Roman" pitchFamily="18" charset="0"/>
                <a:ea typeface="MS PGothic" pitchFamily="34" charset="-128"/>
                <a:cs typeface="+mn-cs"/>
              </a:rPr>
              <a:t> membrane and should not be combined with the SIGA </a:t>
            </a:r>
            <a:r>
              <a:rPr lang="en-CA" sz="1200" kern="1200" dirty="0" err="1">
                <a:solidFill>
                  <a:schemeClr val="tx1"/>
                </a:solidFill>
                <a:effectLst/>
                <a:latin typeface="Times New Roman" pitchFamily="18" charset="0"/>
                <a:ea typeface="MS PGothic" pitchFamily="34" charset="-128"/>
                <a:cs typeface="+mn-cs"/>
              </a:rPr>
              <a:t>majvest</a:t>
            </a:r>
            <a:r>
              <a:rPr lang="en-CA" sz="1200" kern="1200" dirty="0">
                <a:solidFill>
                  <a:schemeClr val="tx1"/>
                </a:solidFill>
                <a:effectLst/>
                <a:latin typeface="Times New Roman" pitchFamily="18" charset="0"/>
                <a:ea typeface="MS PGothic" pitchFamily="34" charset="-128"/>
                <a:cs typeface="+mn-cs"/>
              </a:rPr>
              <a:t> membrane.</a:t>
            </a:r>
            <a:endParaRPr lang="en-US"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115</a:t>
            </a:fld>
            <a:endParaRPr lang="en-US" altLang="en-US"/>
          </a:p>
        </p:txBody>
      </p:sp>
    </p:spTree>
    <p:extLst>
      <p:ext uri="{BB962C8B-B14F-4D97-AF65-F5344CB8AC3E}">
        <p14:creationId xmlns:p14="http://schemas.microsoft.com/office/powerpoint/2010/main" val="272626556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OSB usually has a rougher and a smother side. If the OSB is used as the airtight layer in the envelope, all joints will have to be sealed. Ideally the OSB is mounted with the smooth side towards the inside, this will allow a better bonding of the tape. Regardless, the surface is rougher than for example plywood and therefore needs tapes with a slightly thicker and/or more pliable adhesion layer. Each tape manufacture </a:t>
            </a:r>
            <a:r>
              <a:rPr lang="en-CA" sz="1200" kern="1200" dirty="0" err="1">
                <a:solidFill>
                  <a:schemeClr val="tx1"/>
                </a:solidFill>
                <a:effectLst/>
                <a:latin typeface="Times New Roman" pitchFamily="18" charset="0"/>
                <a:ea typeface="MS PGothic" pitchFamily="34" charset="-128"/>
                <a:cs typeface="+mn-cs"/>
              </a:rPr>
              <a:t>typicallyhas</a:t>
            </a:r>
            <a:r>
              <a:rPr lang="en-CA" sz="1200" kern="1200" dirty="0">
                <a:solidFill>
                  <a:schemeClr val="tx1"/>
                </a:solidFill>
                <a:effectLst/>
                <a:latin typeface="Times New Roman" pitchFamily="18" charset="0"/>
                <a:ea typeface="MS PGothic" pitchFamily="34" charset="-128"/>
                <a:cs typeface="+mn-cs"/>
              </a:rPr>
              <a:t> a tape in their portfolio which adheres nicely to OSB and offers a sufficient airtightness.</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116</a:t>
            </a:fld>
            <a:endParaRPr lang="en-US" altLang="en-US"/>
          </a:p>
        </p:txBody>
      </p:sp>
    </p:spTree>
    <p:extLst>
      <p:ext uri="{BB962C8B-B14F-4D97-AF65-F5344CB8AC3E}">
        <p14:creationId xmlns:p14="http://schemas.microsoft.com/office/powerpoint/2010/main" val="185414331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The left picture shows a specialty tape, designed preliminary for the transition of a concrete floor to a wooden wall. The tape is glued on the concrete; the membrane is water tight to not allow any humidity from the concrete to be transferred into the wood. Concrete floors, have by code, allowed a very large tolerance, which leads potentially to an inconsistent gap between the concrete and the straight wood construction. This gap can be closed airtight with the expanding foam tape, available in different widths and thicknesses.</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right picture shows a tape for the connection of two prefabricated wood components. The tape can be tacked to the one side and the second element is then put on top. The two very pliable rubber hoses will be squeezed and seal against air.</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117</a:t>
            </a:fld>
            <a:endParaRPr lang="en-US" altLang="en-US"/>
          </a:p>
        </p:txBody>
      </p:sp>
    </p:spTree>
    <p:extLst>
      <p:ext uri="{BB962C8B-B14F-4D97-AF65-F5344CB8AC3E}">
        <p14:creationId xmlns:p14="http://schemas.microsoft.com/office/powerpoint/2010/main" val="250186851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Butyl tapes are mainly used to connect wood structures to very porous surfaces such as concrete, because of their superior pliability and ability to adhere to porous surfaces. The surface has to be clean and free of dust, the use of primer is advisable. They can also be used if movement at the connection is to be expected over time. Because of its flexibility butyl tapes can be expanded many times their original length and still stick to the surface.</a:t>
            </a:r>
            <a:endParaRPr lang="en-US" sz="1200" kern="1200" dirty="0">
              <a:solidFill>
                <a:schemeClr val="tx1"/>
              </a:solidFill>
              <a:effectLst/>
              <a:latin typeface="Times New Roman" pitchFamily="18" charset="0"/>
              <a:ea typeface="MS PGothic" pitchFamily="34" charset="-128"/>
              <a:cs typeface="+mn-cs"/>
            </a:endParaRPr>
          </a:p>
          <a:p>
            <a:endParaRPr lang="en-CA" dirty="0"/>
          </a:p>
          <a:p>
            <a:r>
              <a:rPr lang="en-CA" dirty="0"/>
              <a:t>As accidentally shown when trying to remove the tape again, butyl tapes can handle very</a:t>
            </a:r>
            <a:r>
              <a:rPr lang="en-CA" baseline="0" dirty="0"/>
              <a:t> large movements without tearing and potentially still being airtight.</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118</a:t>
            </a:fld>
            <a:endParaRPr lang="en-US" altLang="en-US"/>
          </a:p>
        </p:txBody>
      </p:sp>
    </p:spTree>
    <p:extLst>
      <p:ext uri="{BB962C8B-B14F-4D97-AF65-F5344CB8AC3E}">
        <p14:creationId xmlns:p14="http://schemas.microsoft.com/office/powerpoint/2010/main" val="132173162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A wide array of grummets, from 2-5 mm diameter of the penetration to 100 or even 200 mm or more are available to optimize the most common penetrations for electricians and plumbers. The costs per grummet appear substantial, but the speed of the application, the reliability of the product, and the flexibility of exchanging the penetrating medium (e.g. cables) usually justify the costs.</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119</a:t>
            </a:fld>
            <a:endParaRPr lang="en-US" altLang="en-US"/>
          </a:p>
        </p:txBody>
      </p:sp>
    </p:spTree>
    <p:extLst>
      <p:ext uri="{BB962C8B-B14F-4D97-AF65-F5344CB8AC3E}">
        <p14:creationId xmlns:p14="http://schemas.microsoft.com/office/powerpoint/2010/main" val="597568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457200" y="719138"/>
            <a:ext cx="6400800" cy="360045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In recent years building codes in Canada begin to request an improved energy efficiency of buildings.</a:t>
            </a:r>
            <a:r>
              <a:rPr lang="en-CA" altLang="en-US" baseline="0" dirty="0"/>
              <a:t> </a:t>
            </a:r>
            <a:r>
              <a:rPr lang="en-CA" altLang="en-US" dirty="0"/>
              <a:t>This is done to reduce the energy consumption and consequently reduce the impact on the environment.</a:t>
            </a:r>
          </a:p>
          <a:p>
            <a:r>
              <a:rPr lang="en-CA" altLang="en-US" dirty="0"/>
              <a:t>Building science, in particular the thermal performance, air tightness and vapor diffusion capabilities of materials helps us to assemble well performing and durable building assemblies.</a:t>
            </a:r>
          </a:p>
          <a:p>
            <a:r>
              <a:rPr lang="en-CA" altLang="en-US" dirty="0"/>
              <a:t>This also helps to increase healthy living, safeguarding the structural components from rot and find an economic balance.</a:t>
            </a:r>
          </a:p>
        </p:txBody>
      </p:sp>
      <p:sp>
        <p:nvSpPr>
          <p:cNvPr id="553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553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75D17F63-4107-4EEC-BF53-22DE1A422BE3}" type="slidenum">
              <a:rPr lang="en-US" altLang="en-US" sz="1200">
                <a:latin typeface="Times New Roman" panose="02020603050405020304" pitchFamily="18" charset="0"/>
              </a:rPr>
              <a:pPr/>
              <a:t>12</a:t>
            </a:fld>
            <a:endParaRPr lang="en-US" altLang="en-US" sz="1200">
              <a:latin typeface="Times New Roman" panose="02020603050405020304" pitchFamily="18"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If no grummets are available, penetrations can be sealed with common airtightness tapes, but more material and time will have to be spend to achieve, in the best case scenario, an equal performance.</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120</a:t>
            </a:fld>
            <a:endParaRPr lang="en-US" altLang="en-US"/>
          </a:p>
        </p:txBody>
      </p:sp>
    </p:spTree>
    <p:extLst>
      <p:ext uri="{BB962C8B-B14F-4D97-AF65-F5344CB8AC3E}">
        <p14:creationId xmlns:p14="http://schemas.microsoft.com/office/powerpoint/2010/main" val="135211987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To achieve an airtight connection of a window to a wall, specific tapes will be used. The left picture shows a double sided tape with an adhesive layer on the top, designed to adhere to wood or PVC, a midsection without any adhesive, and a butyl layer on the bottom to be connected to a wide variety of surface materials. These tapes are available in several widths, depending on the size of the gap between the window and the wall. The picture does not show any other necessary connection on the outside for water and wind protection.</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right picture shows a foam tape which comes compressed on a roll. This tape has two different types of expanding foam, one vapour resistant for the inside, and one vapour diffusion open for the outside. The self adhesive tape gets glued on the reveal of the wall into the rough opening and the window is then installed. The installation is time sensitive, depending on the temperature it takes between 30 and 90 minutes to fully expand.</a:t>
            </a:r>
            <a:endParaRPr lang="en-US"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121</a:t>
            </a:fld>
            <a:endParaRPr lang="en-US" altLang="en-US"/>
          </a:p>
        </p:txBody>
      </p:sp>
    </p:spTree>
    <p:extLst>
      <p:ext uri="{BB962C8B-B14F-4D97-AF65-F5344CB8AC3E}">
        <p14:creationId xmlns:p14="http://schemas.microsoft.com/office/powerpoint/2010/main" val="16448169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122</a:t>
            </a:fld>
            <a:endParaRPr lang="en-US" altLang="en-US"/>
          </a:p>
        </p:txBody>
      </p:sp>
    </p:spTree>
    <p:extLst>
      <p:ext uri="{BB962C8B-B14F-4D97-AF65-F5344CB8AC3E}">
        <p14:creationId xmlns:p14="http://schemas.microsoft.com/office/powerpoint/2010/main" val="318231221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457200" y="719138"/>
            <a:ext cx="6400800" cy="3600450"/>
          </a:xfrm>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7C85284-826A-4800-B00A-3EC96E9CA2AD}" type="slidenum">
              <a:rPr lang="en-US" altLang="en-US" smtClean="0"/>
              <a:pPr>
                <a:spcBef>
                  <a:spcPct val="0"/>
                </a:spcBef>
              </a:pPr>
              <a:t>123</a:t>
            </a:fld>
            <a:endParaRPr lang="en-US" altLang="en-US"/>
          </a:p>
        </p:txBody>
      </p:sp>
      <p:sp>
        <p:nvSpPr>
          <p:cNvPr id="16179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354925521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A common problem of traditional platform framing is a lack of airtightness at the intersection with the floor. If the airtight layer on the inside is not continuous, higher concentrations of moisture can occur. A wrapping of the floor with the airtight layer is an improvement, but because the airtightness now moves at the level of the floor to the outside, the risk for condensation is reduced but not eliminated.</a:t>
            </a:r>
            <a:endParaRPr lang="en-US"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124</a:t>
            </a:fld>
            <a:endParaRPr lang="en-US" altLang="en-US"/>
          </a:p>
        </p:txBody>
      </p:sp>
    </p:spTree>
    <p:extLst>
      <p:ext uri="{BB962C8B-B14F-4D97-AF65-F5344CB8AC3E}">
        <p14:creationId xmlns:p14="http://schemas.microsoft.com/office/powerpoint/2010/main" val="302710461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xfrm>
            <a:off x="457200" y="719138"/>
            <a:ext cx="6400800" cy="3600450"/>
          </a:xfrm>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floor is connected to a ledger (LVL or similar) located in the service cavity. This allows the airtight layer, in this case a plywood, to run continuously through. The plywood should be extended to a height above the floor where there is easy access to seal the joint after everything is installed. This has the positive side effect that the top plate of the wall panel is not at the same height as the leger and the thermal bridge therefor vastly reduced.</a:t>
            </a:r>
            <a:endParaRPr lang="en-US" sz="1200" kern="1200" dirty="0">
              <a:solidFill>
                <a:schemeClr val="tx1"/>
              </a:solidFill>
              <a:effectLst/>
              <a:latin typeface="Times New Roman" pitchFamily="18" charset="0"/>
              <a:ea typeface="MS PGothic" pitchFamily="34" charset="-128"/>
              <a:cs typeface="+mn-cs"/>
            </a:endParaRPr>
          </a:p>
          <a:p>
            <a:endParaRPr lang="en-US" altLang="en-US" dirty="0"/>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B5A8A802-26ED-4E30-98C5-D58DE2E4FF82}" type="slidenum">
              <a:rPr lang="en-US" altLang="en-US" smtClean="0"/>
              <a:pPr>
                <a:spcBef>
                  <a:spcPct val="0"/>
                </a:spcBef>
              </a:pPr>
              <a:t>125</a:t>
            </a:fld>
            <a:endParaRPr lang="en-US" altLang="en-US"/>
          </a:p>
        </p:txBody>
      </p:sp>
      <p:sp>
        <p:nvSpPr>
          <p:cNvPr id="199685"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260716422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xfrm>
            <a:off x="457200" y="719138"/>
            <a:ext cx="6400800" cy="3600450"/>
          </a:xfrm>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CLT is not Airtight!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To achieve proper airtightness, an additional membrane or a layer of sealed plywood is usually installed on the outside of the CLT. Penetrations for electrical and mechanical services have to be sealed on the backside of the panel. This implies that pre-manufacturing is the most sensible solution. Ideally CLT should only be used for interior walls as achieving airtightness with exterior CLT panels is difficult. Other forms of mass timber panels, such as mass OSB or mass plywood are airtight and therefore also usable for airtight exterior walls.</a:t>
            </a:r>
            <a:endParaRPr lang="en-US" sz="1200" kern="1200" dirty="0">
              <a:solidFill>
                <a:schemeClr val="tx1"/>
              </a:solidFill>
              <a:effectLst/>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Note: CLT panels used in the envelope are always a challenge because the electrical system or any other penetration is difficult to install airtight.</a:t>
            </a:r>
            <a:endParaRPr lang="en-US" sz="1200" kern="1200" dirty="0">
              <a:solidFill>
                <a:schemeClr val="tx1"/>
              </a:solidFill>
              <a:effectLst/>
              <a:latin typeface="Times New Roman" pitchFamily="18" charset="0"/>
              <a:ea typeface="MS PGothic" pitchFamily="34" charset="-128"/>
              <a:cs typeface="+mn-cs"/>
            </a:endParaRPr>
          </a:p>
          <a:p>
            <a:endParaRPr lang="en-US" altLang="en-US" dirty="0"/>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B5A8A802-26ED-4E30-98C5-D58DE2E4FF82}" type="slidenum">
              <a:rPr lang="en-US" altLang="en-US" smtClean="0"/>
              <a:pPr>
                <a:spcBef>
                  <a:spcPct val="0"/>
                </a:spcBef>
              </a:pPr>
              <a:t>126</a:t>
            </a:fld>
            <a:endParaRPr lang="en-US" altLang="en-US"/>
          </a:p>
        </p:txBody>
      </p:sp>
      <p:sp>
        <p:nvSpPr>
          <p:cNvPr id="199685"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41201389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457200" y="719138"/>
            <a:ext cx="6400800" cy="3600450"/>
          </a:xfrm>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service layer is extended into the roof, allowing for a fully protected continuous airtightness layer. This example shows a plywood as airtight layer, as it could be used in prefabricated panels. Instead, a membrane could be used in the same position, utilizing the same advantage.</a:t>
            </a:r>
            <a:endParaRPr lang="en-US" sz="1200" kern="1200" dirty="0">
              <a:solidFill>
                <a:schemeClr val="tx1"/>
              </a:solidFill>
              <a:effectLst/>
              <a:latin typeface="Times New Roman" pitchFamily="18" charset="0"/>
              <a:ea typeface="MS PGothic" pitchFamily="34" charset="-128"/>
              <a:cs typeface="+mn-cs"/>
            </a:endParaRPr>
          </a:p>
          <a:p>
            <a:endParaRPr lang="en-US" altLang="en-US" dirty="0"/>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788C1FF4-A8B8-428B-977C-215B09C99474}" type="slidenum">
              <a:rPr lang="en-US" altLang="en-US" smtClean="0"/>
              <a:pPr>
                <a:spcBef>
                  <a:spcPct val="0"/>
                </a:spcBef>
              </a:pPr>
              <a:t>127</a:t>
            </a:fld>
            <a:endParaRPr lang="en-US" altLang="en-US"/>
          </a:p>
        </p:txBody>
      </p:sp>
      <p:sp>
        <p:nvSpPr>
          <p:cNvPr id="152581"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12630380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457200" y="719138"/>
            <a:ext cx="6400800" cy="3600450"/>
          </a:xfrm>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If a CLT panel is used, a continuous air barrier has to be applied on the outside of the panel. This results in a more difficult detail at the eave as the airtight layer of the roof has to be connected to the CLT back side. A wider strip of air barrier membrane glued to the air barrier on the outside of the CLT wall, will be fastened to the roof plywood, after the installation of the roof.</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CLT panels used in the envelope are always a challenge because the electrical system or any other penetration is difficult to install airtight.</a:t>
            </a:r>
            <a:endParaRPr lang="en-US" sz="1200" kern="1200" dirty="0">
              <a:solidFill>
                <a:schemeClr val="tx1"/>
              </a:solidFill>
              <a:effectLst/>
              <a:latin typeface="Times New Roman" pitchFamily="18" charset="0"/>
              <a:ea typeface="MS PGothic" pitchFamily="34" charset="-128"/>
              <a:cs typeface="+mn-cs"/>
            </a:endParaRPr>
          </a:p>
          <a:p>
            <a:endParaRPr lang="en-US" altLang="en-US" dirty="0"/>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788C1FF4-A8B8-428B-977C-215B09C99474}" type="slidenum">
              <a:rPr lang="en-US" altLang="en-US" smtClean="0"/>
              <a:pPr>
                <a:spcBef>
                  <a:spcPct val="0"/>
                </a:spcBef>
              </a:pPr>
              <a:t>128</a:t>
            </a:fld>
            <a:endParaRPr lang="en-US" altLang="en-US"/>
          </a:p>
        </p:txBody>
      </p:sp>
      <p:sp>
        <p:nvSpPr>
          <p:cNvPr id="152581"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266039595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xfrm>
            <a:off x="457200" y="719138"/>
            <a:ext cx="6400800" cy="3600450"/>
          </a:xfrm>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To seal the prefabricated wall panel to the inconsistent concrete floor, an expanding foam tape can be used. Those foam tapes have two foam blocks, one on the inside for the air tightness and one on the outside for wind tightness. In-between is a still air layer which becomes negligible as a thermal bridge. The foam block can have different thicknesses, depending on how large the concrete deviations are. In the shown example such tape would be glued to the concrete before the 2x6 sized LVL base plate gets mounted on top. Later the 2x10 equivalent LVL sits on top of the 2x6 and the airtightness is achieved by sealing the plywood to the concrete floor.</a:t>
            </a:r>
            <a:endParaRPr lang="en-US" sz="1200" kern="1200" dirty="0">
              <a:solidFill>
                <a:schemeClr val="tx1"/>
              </a:solidFill>
              <a:effectLst/>
              <a:latin typeface="Times New Roman" pitchFamily="18" charset="0"/>
              <a:ea typeface="MS PGothic" pitchFamily="34" charset="-128"/>
              <a:cs typeface="+mn-cs"/>
            </a:endParaRPr>
          </a:p>
          <a:p>
            <a:endParaRPr lang="en-US" altLang="en-US" dirty="0"/>
          </a:p>
        </p:txBody>
      </p:sp>
      <p:sp>
        <p:nvSpPr>
          <p:cNvPr id="203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96F280EA-E980-4233-99D3-7106CFC7477E}" type="slidenum">
              <a:rPr lang="en-US" altLang="en-US" smtClean="0"/>
              <a:pPr>
                <a:spcBef>
                  <a:spcPct val="0"/>
                </a:spcBef>
              </a:pPr>
              <a:t>129</a:t>
            </a:fld>
            <a:endParaRPr lang="en-US" altLang="en-US"/>
          </a:p>
        </p:txBody>
      </p:sp>
      <p:sp>
        <p:nvSpPr>
          <p:cNvPr id="203781"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3802425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457200" y="719138"/>
            <a:ext cx="6400800" cy="3600450"/>
          </a:xfrm>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Building Science helps us to chose wisely the construction materials to reduce the embodied energy, more importantly building science helps us to develop and design well</a:t>
            </a:r>
            <a:r>
              <a:rPr lang="en-US" altLang="en-US" baseline="0" dirty="0"/>
              <a:t> preforming envelope assemblies to reduce </a:t>
            </a:r>
            <a:r>
              <a:rPr lang="en-US" altLang="en-US" dirty="0"/>
              <a:t>operational energy consumption, which traditionally is by far the largest impact on our environment.</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20">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1920">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1920">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1920">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1920">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192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192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192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192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E4BE59D0-E24F-4724-9332-D11D7B4588DB}" type="slidenum">
              <a:rPr lang="en-US" altLang="en-US" smtClean="0"/>
              <a:pPr>
                <a:spcBef>
                  <a:spcPct val="0"/>
                </a:spcBef>
              </a:pPr>
              <a:t>13</a:t>
            </a:fld>
            <a:endParaRPr lang="en-US" altLang="en-US"/>
          </a:p>
        </p:txBody>
      </p:sp>
      <p:sp>
        <p:nvSpPr>
          <p:cNvPr id="57349"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xfrm>
            <a:off x="457200" y="719138"/>
            <a:ext cx="6400800" cy="3600450"/>
          </a:xfrm>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Similar to the former example, the airtight connection between a concrete floor and the exterior wall is done through the base plate. The base plate is sealed to the concrete floor and to the airtight layer on the backside of the CLT.</a:t>
            </a:r>
            <a:endParaRPr lang="en-US" sz="1200" kern="1200" dirty="0">
              <a:solidFill>
                <a:schemeClr val="tx1"/>
              </a:solidFill>
              <a:effectLst/>
              <a:latin typeface="Times New Roman" pitchFamily="18" charset="0"/>
              <a:ea typeface="MS PGothic" pitchFamily="34" charset="-128"/>
              <a:cs typeface="+mn-cs"/>
            </a:endParaRPr>
          </a:p>
          <a:p>
            <a:endParaRPr lang="en-US" altLang="en-US" dirty="0"/>
          </a:p>
        </p:txBody>
      </p:sp>
      <p:sp>
        <p:nvSpPr>
          <p:cNvPr id="203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96F280EA-E980-4233-99D3-7106CFC7477E}" type="slidenum">
              <a:rPr lang="en-US" altLang="en-US" smtClean="0"/>
              <a:pPr>
                <a:spcBef>
                  <a:spcPct val="0"/>
                </a:spcBef>
              </a:pPr>
              <a:t>130</a:t>
            </a:fld>
            <a:endParaRPr lang="en-US" altLang="en-US"/>
          </a:p>
        </p:txBody>
      </p:sp>
      <p:sp>
        <p:nvSpPr>
          <p:cNvPr id="203781"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72739008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xfrm>
            <a:off x="457200" y="719138"/>
            <a:ext cx="6400800" cy="3600450"/>
          </a:xfrm>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For all service penetrations, no matter if 2 mm or 200 mm in size, appropriate grummets can be used. A service cavity gives enough space to apply those seals, and still achieving a clean design, as everything is hidden behind the inner drywall.</a:t>
            </a:r>
            <a:endParaRPr lang="en-US" sz="1200" kern="1200" dirty="0">
              <a:solidFill>
                <a:schemeClr val="tx1"/>
              </a:solidFill>
              <a:effectLst/>
              <a:latin typeface="Times New Roman" pitchFamily="18" charset="0"/>
              <a:ea typeface="MS PGothic" pitchFamily="34" charset="-128"/>
              <a:cs typeface="+mn-cs"/>
            </a:endParaRPr>
          </a:p>
          <a:p>
            <a:endParaRPr lang="en-US" altLang="en-US" dirty="0"/>
          </a:p>
        </p:txBody>
      </p:sp>
      <p:sp>
        <p:nvSpPr>
          <p:cNvPr id="201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D9E98DD4-FFB5-4196-8321-954A7C3E4DA3}" type="slidenum">
              <a:rPr lang="en-US" altLang="en-US" smtClean="0"/>
              <a:pPr>
                <a:spcBef>
                  <a:spcPct val="0"/>
                </a:spcBef>
              </a:pPr>
              <a:t>131</a:t>
            </a:fld>
            <a:endParaRPr lang="en-US" altLang="en-US"/>
          </a:p>
        </p:txBody>
      </p:sp>
      <p:sp>
        <p:nvSpPr>
          <p:cNvPr id="20173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xfrm>
            <a:off x="457200" y="719138"/>
            <a:ext cx="6400800" cy="3600450"/>
          </a:xfrm>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corner connection of the airtight layer on the inside can be achieved with a corner tape, does</a:t>
            </a:r>
            <a:r>
              <a:rPr lang="en-CA" sz="1200" kern="1200" baseline="0" dirty="0">
                <a:solidFill>
                  <a:schemeClr val="tx1"/>
                </a:solidFill>
                <a:effectLst/>
                <a:latin typeface="Times New Roman" pitchFamily="18" charset="0"/>
                <a:ea typeface="MS PGothic" pitchFamily="34" charset="-128"/>
                <a:cs typeface="+mn-cs"/>
              </a:rPr>
              <a:t> not</a:t>
            </a:r>
            <a:r>
              <a:rPr lang="en-CA" sz="1200" kern="1200" dirty="0">
                <a:solidFill>
                  <a:schemeClr val="tx1"/>
                </a:solidFill>
                <a:effectLst/>
                <a:latin typeface="Times New Roman" pitchFamily="18" charset="0"/>
                <a:ea typeface="MS PGothic" pitchFamily="34" charset="-128"/>
                <a:cs typeface="+mn-cs"/>
              </a:rPr>
              <a:t> matter if OSB, plywood or a membrane has to be connected. An expanding foam tape can be used on the outside for the wind tightness or the outer membrane gets taped.</a:t>
            </a:r>
            <a:endParaRPr lang="en-US" sz="1200" kern="1200" dirty="0">
              <a:solidFill>
                <a:schemeClr val="tx1"/>
              </a:solidFill>
              <a:effectLst/>
              <a:latin typeface="Times New Roman" pitchFamily="18" charset="0"/>
              <a:ea typeface="MS PGothic" pitchFamily="34" charset="-128"/>
              <a:cs typeface="+mn-cs"/>
            </a:endParaRPr>
          </a:p>
          <a:p>
            <a:endParaRPr lang="en-US" altLang="en-US" dirty="0"/>
          </a:p>
        </p:txBody>
      </p:sp>
      <p:sp>
        <p:nvSpPr>
          <p:cNvPr id="197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BF8CFAEE-DDD5-4A8E-9BE2-7B221654FD34}" type="slidenum">
              <a:rPr lang="en-US" altLang="en-US" smtClean="0"/>
              <a:pPr>
                <a:spcBef>
                  <a:spcPct val="0"/>
                </a:spcBef>
              </a:pPr>
              <a:t>132</a:t>
            </a:fld>
            <a:endParaRPr lang="en-US" altLang="en-US"/>
          </a:p>
        </p:txBody>
      </p:sp>
      <p:sp>
        <p:nvSpPr>
          <p:cNvPr id="1976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38878545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A window can be sealed in several ways. Either with a corner tape to the face of the frame, if it is later covered by drywall or an inside window sill, or with an expanding foam tape in the gap of the rough opening. Another option is with a double sided tape, as shown in the tape section. The exterior is sealed to the wind- and secondary water barrier. This seal has to remain vapor diffusion open.</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133</a:t>
            </a:fld>
            <a:endParaRPr lang="en-US" altLang="en-US"/>
          </a:p>
        </p:txBody>
      </p:sp>
    </p:spTree>
    <p:extLst>
      <p:ext uri="{BB962C8B-B14F-4D97-AF65-F5344CB8AC3E}">
        <p14:creationId xmlns:p14="http://schemas.microsoft.com/office/powerpoint/2010/main" val="314767239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The airtightness seal at the bottom is following the same principle design as the 2 sides and the top.</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 </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134</a:t>
            </a:fld>
            <a:endParaRPr lang="en-US" altLang="en-US"/>
          </a:p>
        </p:txBody>
      </p:sp>
    </p:spTree>
    <p:extLst>
      <p:ext uri="{BB962C8B-B14F-4D97-AF65-F5344CB8AC3E}">
        <p14:creationId xmlns:p14="http://schemas.microsoft.com/office/powerpoint/2010/main" val="354571479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457200" y="719138"/>
            <a:ext cx="6400800" cy="3600450"/>
          </a:xfrm>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7C85284-826A-4800-B00A-3EC96E9CA2AD}" type="slidenum">
              <a:rPr lang="en-US" altLang="en-US" smtClean="0"/>
              <a:pPr>
                <a:spcBef>
                  <a:spcPct val="0"/>
                </a:spcBef>
              </a:pPr>
              <a:t>135</a:t>
            </a:fld>
            <a:endParaRPr lang="en-US" altLang="en-US"/>
          </a:p>
        </p:txBody>
      </p:sp>
      <p:sp>
        <p:nvSpPr>
          <p:cNvPr id="16179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314341562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Blower Door Test, a Canadian invention (Harold Orr and his team in the late 1970’s), uses a large fan mounted in a test frame to be installed in the opening of a building, e.g. the entrance, and sealed. The fan pressurizes or depressurizes the building, typically in 10 Pa incremental steps. The airflow at 50Pa, measured through the fan’s RPM and pressure sensors, is the important value used in several codes. Depending on the code, specific rules apply on how to conduct the test. It specifies what has to remain open or untouched, and what can be sealed during the test.</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136</a:t>
            </a:fld>
            <a:endParaRPr lang="en-US" altLang="en-US"/>
          </a:p>
        </p:txBody>
      </p:sp>
    </p:spTree>
    <p:extLst>
      <p:ext uri="{BB962C8B-B14F-4D97-AF65-F5344CB8AC3E}">
        <p14:creationId xmlns:p14="http://schemas.microsoft.com/office/powerpoint/2010/main" val="106656943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r>
              <a:rPr lang="en-CA" dirty="0"/>
              <a:t>Canadian Code is specifying the test only be done with pressurization. </a:t>
            </a:r>
            <a:r>
              <a:rPr lang="en-CA" dirty="0">
                <a:solidFill>
                  <a:srgbClr val="FF0000"/>
                </a:solidFill>
                <a:latin typeface="Calibri" panose="020F0502020204030204" pitchFamily="34" charset="0"/>
                <a:cs typeface="Calibri" panose="020F0502020204030204" pitchFamily="34" charset="0"/>
              </a:rPr>
              <a:t>Just testing one direction can conceal significant leakage through valve effect.</a:t>
            </a:r>
          </a:p>
          <a:p>
            <a:pPr defTabSz="948507"/>
            <a:endParaRPr lang="en-CA" dirty="0">
              <a:solidFill>
                <a:srgbClr val="FF0000"/>
              </a:solidFill>
              <a:latin typeface="Calibri" panose="020F0502020204030204" pitchFamily="34" charset="0"/>
              <a:cs typeface="Calibri" panose="020F0502020204030204" pitchFamily="34" charset="0"/>
            </a:endParaRPr>
          </a:p>
          <a:p>
            <a:pPr defTabSz="948507"/>
            <a:r>
              <a:rPr lang="en-CA" dirty="0">
                <a:solidFill>
                  <a:srgbClr val="FF0000"/>
                </a:solidFill>
                <a:latin typeface="Calibri" panose="020F0502020204030204" pitchFamily="34" charset="0"/>
                <a:cs typeface="Calibri" panose="020F0502020204030204" pitchFamily="34" charset="0"/>
              </a:rPr>
              <a:t>Consequently you could use the Canadian Standard for Airtightness Testing, but you should always test in both directions.</a:t>
            </a:r>
          </a:p>
          <a:p>
            <a:pPr defTabSz="948507"/>
            <a:r>
              <a:rPr lang="en-CA" dirty="0">
                <a:solidFill>
                  <a:srgbClr val="FF0000"/>
                </a:solidFill>
                <a:latin typeface="Calibri" panose="020F0502020204030204" pitchFamily="34" charset="0"/>
                <a:cs typeface="Calibri" panose="020F0502020204030204" pitchFamily="34" charset="0"/>
              </a:rPr>
              <a:t>This obviously causes problems with the traditional approach of having Poly-mil installed on the inside of the framing. Depressurization at 50Pa will potentially rip off the foil from the wall, but a testing with the drywall already up, would not allow to fix any weak spots.</a:t>
            </a:r>
          </a:p>
          <a:p>
            <a:pPr defTabSz="948507"/>
            <a:endParaRPr lang="en-CA" dirty="0">
              <a:solidFill>
                <a:srgbClr val="FF0000"/>
              </a:solidFill>
              <a:latin typeface="Calibri" panose="020F0502020204030204" pitchFamily="34" charset="0"/>
              <a:cs typeface="Calibri" panose="020F0502020204030204" pitchFamily="34" charset="0"/>
            </a:endParaRPr>
          </a:p>
          <a:p>
            <a:pPr defTabSz="948507"/>
            <a:r>
              <a:rPr lang="en-CA" dirty="0">
                <a:solidFill>
                  <a:srgbClr val="FF0000"/>
                </a:solidFill>
                <a:latin typeface="Calibri" panose="020F0502020204030204" pitchFamily="34" charset="0"/>
                <a:cs typeface="Calibri" panose="020F0502020204030204" pitchFamily="34" charset="0"/>
              </a:rPr>
              <a:t>As shown in Chapter “Airtightness Basics” on slide “</a:t>
            </a:r>
            <a:r>
              <a:rPr lang="en-US" altLang="en-US" dirty="0"/>
              <a:t>Possible Locations of Air Barrier and Wind Barrier” scenario 1, 2 and 4 have this as an integral weakness.</a:t>
            </a:r>
            <a:endParaRPr lang="en-CA" dirty="0">
              <a:solidFill>
                <a:srgbClr val="FF0000"/>
              </a:solidFill>
              <a:latin typeface="Calibri" panose="020F0502020204030204" pitchFamily="34" charset="0"/>
              <a:cs typeface="Calibri" panose="020F0502020204030204" pitchFamily="34" charset="0"/>
            </a:endParaRPr>
          </a:p>
          <a:p>
            <a:pPr defTabSz="948507"/>
            <a:endParaRPr lang="en-CA" dirty="0">
              <a:solidFill>
                <a:srgbClr val="FF0000"/>
              </a:solidFill>
              <a:latin typeface="Calibri" panose="020F0502020204030204" pitchFamily="34" charset="0"/>
              <a:cs typeface="Calibri" panose="020F0502020204030204" pitchFamily="34" charset="0"/>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137</a:t>
            </a:fld>
            <a:endParaRPr lang="en-US" altLang="en-US"/>
          </a:p>
        </p:txBody>
      </p:sp>
    </p:spTree>
    <p:extLst>
      <p:ext uri="{BB962C8B-B14F-4D97-AF65-F5344CB8AC3E}">
        <p14:creationId xmlns:p14="http://schemas.microsoft.com/office/powerpoint/2010/main" val="197745062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simplify, Canadian Code calculates</a:t>
            </a:r>
            <a:r>
              <a:rPr lang="en-CA" baseline="0" dirty="0"/>
              <a:t> the volume as the gross volume for the building, Passive House Standard calculates with the net volume of the building, which makes it significantly more difficult to achieve the same numerical value in Passive House Standard than in Canadian code.</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138</a:t>
            </a:fld>
            <a:endParaRPr lang="en-US" altLang="en-US"/>
          </a:p>
        </p:txBody>
      </p:sp>
    </p:spTree>
    <p:extLst>
      <p:ext uri="{BB962C8B-B14F-4D97-AF65-F5344CB8AC3E}">
        <p14:creationId xmlns:p14="http://schemas.microsoft.com/office/powerpoint/2010/main" val="380773192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BDT was invented by Harold Orr together with several scientists from NRCAN in 1977-1979, when they were working on the Saskatchewan Conservation House in Regina. The House achieved 0.8 ach@50Pa in the pressurization test. This was the first BDT and therefore a world record.</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139</a:t>
            </a:fld>
            <a:endParaRPr lang="en-US" altLang="en-US"/>
          </a:p>
        </p:txBody>
      </p:sp>
    </p:spTree>
    <p:extLst>
      <p:ext uri="{BB962C8B-B14F-4D97-AF65-F5344CB8AC3E}">
        <p14:creationId xmlns:p14="http://schemas.microsoft.com/office/powerpoint/2010/main" val="1112905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457200" y="719138"/>
            <a:ext cx="6400800" cy="360045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In the big scheme of things, the energy consumption for heating and cooling of the build environment is responsible for 25% of Canada’s energy consumption in</a:t>
            </a:r>
            <a:r>
              <a:rPr lang="en-CA" altLang="en-US" baseline="0" dirty="0"/>
              <a:t> </a:t>
            </a:r>
            <a:r>
              <a:rPr lang="en-CA" altLang="en-US" dirty="0"/>
              <a:t>2016.</a:t>
            </a:r>
          </a:p>
          <a:p>
            <a:r>
              <a:rPr lang="en-CA" altLang="en-US" dirty="0"/>
              <a:t>In 2009</a:t>
            </a:r>
            <a:r>
              <a:rPr lang="en-CA" altLang="en-US" baseline="0" dirty="0"/>
              <a:t> buildings were responsible for 36%. This</a:t>
            </a:r>
            <a:r>
              <a:rPr lang="en-CA" altLang="en-US" dirty="0"/>
              <a:t> change is not so much triggered by an increased energy efficiency of buildings, it is triggered by a rapid increase in energy consumption of all other factors such as Industry, Agriculture and Transportation.</a:t>
            </a:r>
          </a:p>
          <a:p>
            <a:r>
              <a:rPr lang="en-CA" altLang="en-US" dirty="0"/>
              <a:t>The actual energy density of Canada’s residential space still</a:t>
            </a:r>
            <a:r>
              <a:rPr lang="en-CA" altLang="en-US" baseline="0" dirty="0"/>
              <a:t> remains relatively constant around</a:t>
            </a:r>
            <a:r>
              <a:rPr lang="en-CA" altLang="en-US" dirty="0"/>
              <a:t> 140-150 </a:t>
            </a:r>
            <a:r>
              <a:rPr lang="en-US" altLang="en-US" dirty="0"/>
              <a:t>kWh/m² and is about 50% larger for commercial buildings.</a:t>
            </a:r>
          </a:p>
          <a:p>
            <a:r>
              <a:rPr lang="en-US" altLang="en-US" dirty="0"/>
              <a:t>Up-to date buildings such as Passive House are consuming only 15 kWh/m² or</a:t>
            </a:r>
            <a:r>
              <a:rPr lang="en-US" altLang="en-US" baseline="0" dirty="0"/>
              <a:t> less. S</a:t>
            </a:r>
            <a:r>
              <a:rPr lang="en-US" altLang="en-US" dirty="0"/>
              <a:t>ome Canadian building codes begin to request a higher</a:t>
            </a:r>
            <a:r>
              <a:rPr lang="en-US" altLang="en-US" baseline="0" dirty="0"/>
              <a:t> energy efficiency, leading the industry eventually towards </a:t>
            </a:r>
            <a:r>
              <a:rPr lang="en-US" altLang="en-US" dirty="0"/>
              <a:t>15-30kWh/m². </a:t>
            </a:r>
          </a:p>
          <a:p>
            <a:r>
              <a:rPr lang="en-US" altLang="en-US" dirty="0"/>
              <a:t>Those</a:t>
            </a:r>
            <a:r>
              <a:rPr lang="en-US" altLang="en-US" baseline="0" dirty="0"/>
              <a:t> energy efficient buildings </a:t>
            </a:r>
            <a:r>
              <a:rPr lang="en-US" altLang="en-US" dirty="0"/>
              <a:t>need far better envelope performance than traditional construction. This is where building science becomes</a:t>
            </a:r>
            <a:r>
              <a:rPr lang="en-US" altLang="en-US" baseline="0" dirty="0"/>
              <a:t> important to insure durable, cost efficient and healthy construction.</a:t>
            </a:r>
            <a:endParaRPr lang="en-CA" altLang="en-US" dirty="0"/>
          </a:p>
        </p:txBody>
      </p:sp>
      <p:sp>
        <p:nvSpPr>
          <p:cNvPr id="5939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593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D03F101A-AEF4-4DC9-A7E8-12A899F67D8B}" type="slidenum">
              <a:rPr lang="en-US" altLang="en-US" sz="1200">
                <a:latin typeface="Times New Roman" panose="02020603050405020304" pitchFamily="18" charset="0"/>
              </a:rPr>
              <a:pPr/>
              <a:t>14</a:t>
            </a:fld>
            <a:endParaRPr lang="en-US" altLang="en-US" sz="1200">
              <a:latin typeface="Times New Roman" panose="02020603050405020304" pitchFamily="18"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Austria House, build for the Olympic Winter Games in 2010 in Whistler was the first certified Passive House and the first DGNB certified building in Canada. The pressurization test achieved 0.26 ach@50Pa and the depressurization came to 0.30 ach@50Pa. The final average of 0.28 ach@50Pa was a Canadian record in airtightness at the time.</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140</a:t>
            </a:fld>
            <a:endParaRPr lang="en-US" altLang="en-US"/>
          </a:p>
        </p:txBody>
      </p:sp>
    </p:spTree>
    <p:extLst>
      <p:ext uri="{BB962C8B-B14F-4D97-AF65-F5344CB8AC3E}">
        <p14:creationId xmlns:p14="http://schemas.microsoft.com/office/powerpoint/2010/main" val="326345163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The first generation of Passive Houses in Canada was establishing BDT values in the range of 0.2 to 0.5 ach@50Pa and showed that, no matter if prefabricated or build on site, good airtightness was possible</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141</a:t>
            </a:fld>
            <a:endParaRPr lang="en-US" altLang="en-US"/>
          </a:p>
        </p:txBody>
      </p:sp>
    </p:spTree>
    <p:extLst>
      <p:ext uri="{BB962C8B-B14F-4D97-AF65-F5344CB8AC3E}">
        <p14:creationId xmlns:p14="http://schemas.microsoft.com/office/powerpoint/2010/main" val="45993950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Wood Innovation Research Center, build 2018 in Prince George was the first certified institutional Passive House in Canada and holds the current (2021) airtightness record in North America with 0.07 ach@50Pa. The resulting equivalent leakage area has the size of about 280 cm² (5.5”x8.5”).</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142</a:t>
            </a:fld>
            <a:endParaRPr lang="en-US" altLang="en-US"/>
          </a:p>
        </p:txBody>
      </p:sp>
    </p:spTree>
    <p:extLst>
      <p:ext uri="{BB962C8B-B14F-4D97-AF65-F5344CB8AC3E}">
        <p14:creationId xmlns:p14="http://schemas.microsoft.com/office/powerpoint/2010/main" val="240972248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Give the students a few minutes to do this quick calculation</a:t>
            </a:r>
            <a:r>
              <a:rPr lang="en-CA" baseline="0" dirty="0"/>
              <a:t>.</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143</a:t>
            </a:fld>
            <a:endParaRPr lang="en-US" altLang="en-US"/>
          </a:p>
        </p:txBody>
      </p:sp>
    </p:spTree>
    <p:extLst>
      <p:ext uri="{BB962C8B-B14F-4D97-AF65-F5344CB8AC3E}">
        <p14:creationId xmlns:p14="http://schemas.microsoft.com/office/powerpoint/2010/main" val="196388616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144</a:t>
            </a:fld>
            <a:endParaRPr lang="en-US" altLang="en-US"/>
          </a:p>
        </p:txBody>
      </p:sp>
    </p:spTree>
    <p:extLst>
      <p:ext uri="{BB962C8B-B14F-4D97-AF65-F5344CB8AC3E}">
        <p14:creationId xmlns:p14="http://schemas.microsoft.com/office/powerpoint/2010/main" val="85890485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145</a:t>
            </a:fld>
            <a:endParaRPr lang="en-US" altLang="en-US"/>
          </a:p>
        </p:txBody>
      </p:sp>
    </p:spTree>
    <p:extLst>
      <p:ext uri="{BB962C8B-B14F-4D97-AF65-F5344CB8AC3E}">
        <p14:creationId xmlns:p14="http://schemas.microsoft.com/office/powerpoint/2010/main" val="172422329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146</a:t>
            </a:fld>
            <a:endParaRPr lang="en-US" altLang="en-US"/>
          </a:p>
        </p:txBody>
      </p:sp>
    </p:spTree>
    <p:extLst>
      <p:ext uri="{BB962C8B-B14F-4D97-AF65-F5344CB8AC3E}">
        <p14:creationId xmlns:p14="http://schemas.microsoft.com/office/powerpoint/2010/main" val="42564073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457200" y="719138"/>
            <a:ext cx="6400800" cy="3600450"/>
          </a:xfrm>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The envelope of a building has to be protected from various sources of water. Wooden structures should always be properly protected from moisture from below (splashing rain or capillary forces). The building, depending on the climate, might be exposed to various intensity and frequency of rain. Depending on the wind forces, the façade could be subjected to almost horizontal rain.</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How to protect a building against this is partially explained in the next chapter, here we focus on the more complex topic of water coming from within the building in the form of vapour. </a:t>
            </a:r>
            <a:endParaRPr lang="en-US" sz="1200" kern="1200" dirty="0">
              <a:solidFill>
                <a:schemeClr val="tx1"/>
              </a:solidFill>
              <a:effectLst/>
              <a:latin typeface="Times New Roman" pitchFamily="18" charset="0"/>
              <a:ea typeface="MS PGothic" pitchFamily="34" charset="-128"/>
              <a:cs typeface="+mn-cs"/>
            </a:endParaRPr>
          </a:p>
          <a:p>
            <a:endParaRPr lang="en-US" altLang="en-US" dirty="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7C85284-826A-4800-B00A-3EC96E9CA2AD}" type="slidenum">
              <a:rPr lang="en-US" altLang="en-US" smtClean="0"/>
              <a:pPr>
                <a:spcBef>
                  <a:spcPct val="0"/>
                </a:spcBef>
              </a:pPr>
              <a:t>147</a:t>
            </a:fld>
            <a:endParaRPr lang="en-US" altLang="en-US"/>
          </a:p>
        </p:txBody>
      </p:sp>
      <p:sp>
        <p:nvSpPr>
          <p:cNvPr id="16179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75955469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Diffusion: varies with resistance of material and climate but generally</a:t>
            </a:r>
            <a:r>
              <a:rPr lang="en-CA" baseline="0" dirty="0"/>
              <a:t> only roughly 3g of water per square meter per day.</a:t>
            </a:r>
          </a:p>
          <a:p>
            <a:r>
              <a:rPr lang="en-CA" baseline="0" dirty="0"/>
              <a:t>Flank diffusion can have a larger impact per area, but the area is usually much smaller.</a:t>
            </a:r>
          </a:p>
          <a:p>
            <a:r>
              <a:rPr lang="en-CA" baseline="0" dirty="0"/>
              <a:t>Drying of wood has an even larger impact, but usually only in the first winter (careful: mold!)</a:t>
            </a:r>
          </a:p>
          <a:p>
            <a:r>
              <a:rPr lang="en-CA" baseline="0" dirty="0"/>
              <a:t>Convection has by far the largest influence on humidity transport into the envelope.</a:t>
            </a:r>
          </a:p>
          <a:p>
            <a:endParaRPr lang="en-CA" dirty="0"/>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148</a:t>
            </a:fld>
            <a:endParaRPr lang="en-US" altLang="en-US"/>
          </a:p>
        </p:txBody>
      </p:sp>
    </p:spTree>
    <p:extLst>
      <p:ext uri="{BB962C8B-B14F-4D97-AF65-F5344CB8AC3E}">
        <p14:creationId xmlns:p14="http://schemas.microsoft.com/office/powerpoint/2010/main" val="39386981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457200" y="719138"/>
            <a:ext cx="6400800" cy="3600450"/>
          </a:xfrm>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7C85284-826A-4800-B00A-3EC96E9CA2AD}" type="slidenum">
              <a:rPr lang="en-US" altLang="en-US" smtClean="0"/>
              <a:pPr>
                <a:spcBef>
                  <a:spcPct val="0"/>
                </a:spcBef>
              </a:pPr>
              <a:t>149</a:t>
            </a:fld>
            <a:endParaRPr lang="en-US" altLang="en-US"/>
          </a:p>
        </p:txBody>
      </p:sp>
      <p:sp>
        <p:nvSpPr>
          <p:cNvPr id="16179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3744242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endParaRPr lang="en-US" altLang="en-US" dirty="0">
              <a:solidFill>
                <a:srgbClr val="404040"/>
              </a:solidFill>
            </a:endParaRPr>
          </a:p>
          <a:p>
            <a:pPr defTabSz="948507"/>
            <a:r>
              <a:rPr lang="en-US" altLang="en-US" dirty="0">
                <a:solidFill>
                  <a:srgbClr val="404040"/>
                </a:solidFill>
              </a:rPr>
              <a:t>Some of these bullets are directly and some are indirectly related to building science.</a:t>
            </a:r>
          </a:p>
          <a:p>
            <a:pPr defTabSz="948507"/>
            <a:r>
              <a:rPr lang="en-US" altLang="en-US" dirty="0">
                <a:solidFill>
                  <a:srgbClr val="404040"/>
                </a:solidFill>
              </a:rPr>
              <a:t>By optimizing all these aspects we are at the same time reducing the risk of damages, overall costs and increases thermal comfort and well being.</a:t>
            </a: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a:t>
            </a:fld>
            <a:endParaRPr lang="en-US" altLang="en-US"/>
          </a:p>
        </p:txBody>
      </p:sp>
    </p:spTree>
    <p:extLst>
      <p:ext uri="{BB962C8B-B14F-4D97-AF65-F5344CB8AC3E}">
        <p14:creationId xmlns:p14="http://schemas.microsoft.com/office/powerpoint/2010/main" val="197049221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Canada uses generally metric perms.</a:t>
            </a:r>
          </a:p>
          <a:p>
            <a:r>
              <a:rPr lang="en-CA" baseline="0" dirty="0"/>
              <a:t>The vapour diffusion thickness is gaining more popularity as the European manufacturer of advances membranes are commonly using them.</a:t>
            </a:r>
          </a:p>
          <a:p>
            <a:endParaRPr lang="en-CA"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We focus only on metric units as “mercury” and “grain of water” seem hardly qualified to express</a:t>
            </a:r>
            <a:r>
              <a:rPr lang="en-CA" baseline="0" dirty="0"/>
              <a:t> something meaningful.</a:t>
            </a: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150</a:t>
            </a:fld>
            <a:endParaRPr lang="en-US" altLang="en-US"/>
          </a:p>
        </p:txBody>
      </p:sp>
    </p:spTree>
    <p:extLst>
      <p:ext uri="{BB962C8B-B14F-4D97-AF65-F5344CB8AC3E}">
        <p14:creationId xmlns:p14="http://schemas.microsoft.com/office/powerpoint/2010/main" val="117217942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Just for comparison </a:t>
            </a: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151</a:t>
            </a:fld>
            <a:endParaRPr lang="en-US" altLang="en-US"/>
          </a:p>
        </p:txBody>
      </p:sp>
    </p:spTree>
    <p:extLst>
      <p:ext uri="{BB962C8B-B14F-4D97-AF65-F5344CB8AC3E}">
        <p14:creationId xmlns:p14="http://schemas.microsoft.com/office/powerpoint/2010/main" val="266203698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10032">
              <a:spcBef>
                <a:spcPct val="30000"/>
              </a:spcBef>
              <a:tabLst>
                <a:tab pos="0" algn="l"/>
                <a:tab pos="408385" algn="l"/>
                <a:tab pos="821711" algn="l"/>
                <a:tab pos="1231742" algn="l"/>
                <a:tab pos="1643420" algn="l"/>
                <a:tab pos="2056746" algn="l"/>
                <a:tab pos="2468424" algn="l"/>
                <a:tab pos="2880103" algn="l"/>
                <a:tab pos="3291781" algn="l"/>
                <a:tab pos="3703460" algn="l"/>
                <a:tab pos="4116784" algn="l"/>
                <a:tab pos="4528463" algn="l"/>
                <a:tab pos="4940141" algn="l"/>
                <a:tab pos="5351820" algn="l"/>
                <a:tab pos="5761852" algn="l"/>
                <a:tab pos="6175177" algn="l"/>
                <a:tab pos="6588502" algn="l"/>
                <a:tab pos="6998533" algn="l"/>
                <a:tab pos="7410212" algn="l"/>
                <a:tab pos="7823538" algn="l"/>
                <a:tab pos="8235216" algn="l"/>
              </a:tabLst>
              <a:defRPr sz="1200">
                <a:solidFill>
                  <a:schemeClr val="tx1"/>
                </a:solidFill>
                <a:latin typeface="Times New Roman" panose="02020603050405020304" pitchFamily="18" charset="0"/>
                <a:ea typeface="MS PGothic" panose="020B0600070205080204" pitchFamily="34" charset="-128"/>
              </a:defRPr>
            </a:lvl1pPr>
            <a:lvl2pPr marL="714674" indent="-273354" defTabSz="410032">
              <a:spcBef>
                <a:spcPct val="30000"/>
              </a:spcBef>
              <a:tabLst>
                <a:tab pos="0" algn="l"/>
                <a:tab pos="408385" algn="l"/>
                <a:tab pos="821711" algn="l"/>
                <a:tab pos="1231742" algn="l"/>
                <a:tab pos="1643420" algn="l"/>
                <a:tab pos="2056746" algn="l"/>
                <a:tab pos="2468424" algn="l"/>
                <a:tab pos="2880103" algn="l"/>
                <a:tab pos="3291781" algn="l"/>
                <a:tab pos="3703460" algn="l"/>
                <a:tab pos="4116784" algn="l"/>
                <a:tab pos="4528463" algn="l"/>
                <a:tab pos="4940141" algn="l"/>
                <a:tab pos="5351820" algn="l"/>
                <a:tab pos="5761852" algn="l"/>
                <a:tab pos="6175177" algn="l"/>
                <a:tab pos="6588502" algn="l"/>
                <a:tab pos="6998533" algn="l"/>
                <a:tab pos="7410212" algn="l"/>
                <a:tab pos="7823538" algn="l"/>
                <a:tab pos="8235216" algn="l"/>
              </a:tabLst>
              <a:defRPr sz="1200">
                <a:solidFill>
                  <a:schemeClr val="tx1"/>
                </a:solidFill>
                <a:latin typeface="Times New Roman" panose="02020603050405020304" pitchFamily="18" charset="0"/>
                <a:ea typeface="MS PGothic" panose="020B0600070205080204" pitchFamily="34" charset="-128"/>
              </a:defRPr>
            </a:lvl2pPr>
            <a:lvl3pPr marL="1101652" indent="-219013" defTabSz="410032">
              <a:spcBef>
                <a:spcPct val="30000"/>
              </a:spcBef>
              <a:tabLst>
                <a:tab pos="0" algn="l"/>
                <a:tab pos="408385" algn="l"/>
                <a:tab pos="821711" algn="l"/>
                <a:tab pos="1231742" algn="l"/>
                <a:tab pos="1643420" algn="l"/>
                <a:tab pos="2056746" algn="l"/>
                <a:tab pos="2468424" algn="l"/>
                <a:tab pos="2880103" algn="l"/>
                <a:tab pos="3291781" algn="l"/>
                <a:tab pos="3703460" algn="l"/>
                <a:tab pos="4116784" algn="l"/>
                <a:tab pos="4528463" algn="l"/>
                <a:tab pos="4940141" algn="l"/>
                <a:tab pos="5351820" algn="l"/>
                <a:tab pos="5761852" algn="l"/>
                <a:tab pos="6175177" algn="l"/>
                <a:tab pos="6588502" algn="l"/>
                <a:tab pos="6998533" algn="l"/>
                <a:tab pos="7410212" algn="l"/>
                <a:tab pos="7823538" algn="l"/>
                <a:tab pos="8235216" algn="l"/>
              </a:tabLst>
              <a:defRPr sz="1200">
                <a:solidFill>
                  <a:schemeClr val="tx1"/>
                </a:solidFill>
                <a:latin typeface="Times New Roman" panose="02020603050405020304" pitchFamily="18" charset="0"/>
                <a:ea typeface="MS PGothic" panose="020B0600070205080204" pitchFamily="34" charset="-128"/>
              </a:defRPr>
            </a:lvl3pPr>
            <a:lvl4pPr marL="1542971" indent="-219013" defTabSz="410032">
              <a:spcBef>
                <a:spcPct val="30000"/>
              </a:spcBef>
              <a:tabLst>
                <a:tab pos="0" algn="l"/>
                <a:tab pos="408385" algn="l"/>
                <a:tab pos="821711" algn="l"/>
                <a:tab pos="1231742" algn="l"/>
                <a:tab pos="1643420" algn="l"/>
                <a:tab pos="2056746" algn="l"/>
                <a:tab pos="2468424" algn="l"/>
                <a:tab pos="2880103" algn="l"/>
                <a:tab pos="3291781" algn="l"/>
                <a:tab pos="3703460" algn="l"/>
                <a:tab pos="4116784" algn="l"/>
                <a:tab pos="4528463" algn="l"/>
                <a:tab pos="4940141" algn="l"/>
                <a:tab pos="5351820" algn="l"/>
                <a:tab pos="5761852" algn="l"/>
                <a:tab pos="6175177" algn="l"/>
                <a:tab pos="6588502" algn="l"/>
                <a:tab pos="6998533" algn="l"/>
                <a:tab pos="7410212" algn="l"/>
                <a:tab pos="7823538" algn="l"/>
                <a:tab pos="8235216" algn="l"/>
              </a:tabLst>
              <a:defRPr sz="1200">
                <a:solidFill>
                  <a:schemeClr val="tx1"/>
                </a:solidFill>
                <a:latin typeface="Times New Roman" panose="02020603050405020304" pitchFamily="18" charset="0"/>
                <a:ea typeface="MS PGothic" panose="020B0600070205080204" pitchFamily="34" charset="-128"/>
              </a:defRPr>
            </a:lvl4pPr>
            <a:lvl5pPr marL="1984291" indent="-219013" defTabSz="410032">
              <a:spcBef>
                <a:spcPct val="30000"/>
              </a:spcBef>
              <a:tabLst>
                <a:tab pos="0" algn="l"/>
                <a:tab pos="408385" algn="l"/>
                <a:tab pos="821711" algn="l"/>
                <a:tab pos="1231742" algn="l"/>
                <a:tab pos="1643420" algn="l"/>
                <a:tab pos="2056746" algn="l"/>
                <a:tab pos="2468424" algn="l"/>
                <a:tab pos="2880103" algn="l"/>
                <a:tab pos="3291781" algn="l"/>
                <a:tab pos="3703460" algn="l"/>
                <a:tab pos="4116784" algn="l"/>
                <a:tab pos="4528463" algn="l"/>
                <a:tab pos="4940141" algn="l"/>
                <a:tab pos="5351820" algn="l"/>
                <a:tab pos="5761852" algn="l"/>
                <a:tab pos="6175177" algn="l"/>
                <a:tab pos="6588502" algn="l"/>
                <a:tab pos="6998533" algn="l"/>
                <a:tab pos="7410212" algn="l"/>
                <a:tab pos="7823538" algn="l"/>
                <a:tab pos="8235216" algn="l"/>
              </a:tabLst>
              <a:defRPr sz="1200">
                <a:solidFill>
                  <a:schemeClr val="tx1"/>
                </a:solidFill>
                <a:latin typeface="Times New Roman" panose="02020603050405020304" pitchFamily="18" charset="0"/>
                <a:ea typeface="MS PGothic" panose="020B0600070205080204" pitchFamily="34" charset="-128"/>
              </a:defRPr>
            </a:lvl5pPr>
            <a:lvl6pPr marL="2458544" indent="-219013" defTabSz="410032" eaLnBrk="0" fontAlgn="base" hangingPunct="0">
              <a:spcBef>
                <a:spcPct val="30000"/>
              </a:spcBef>
              <a:spcAft>
                <a:spcPct val="0"/>
              </a:spcAft>
              <a:tabLst>
                <a:tab pos="0" algn="l"/>
                <a:tab pos="408385" algn="l"/>
                <a:tab pos="821711" algn="l"/>
                <a:tab pos="1231742" algn="l"/>
                <a:tab pos="1643420" algn="l"/>
                <a:tab pos="2056746" algn="l"/>
                <a:tab pos="2468424" algn="l"/>
                <a:tab pos="2880103" algn="l"/>
                <a:tab pos="3291781" algn="l"/>
                <a:tab pos="3703460" algn="l"/>
                <a:tab pos="4116784" algn="l"/>
                <a:tab pos="4528463" algn="l"/>
                <a:tab pos="4940141" algn="l"/>
                <a:tab pos="5351820" algn="l"/>
                <a:tab pos="5761852" algn="l"/>
                <a:tab pos="6175177" algn="l"/>
                <a:tab pos="6588502" algn="l"/>
                <a:tab pos="6998533" algn="l"/>
                <a:tab pos="7410212" algn="l"/>
                <a:tab pos="7823538" algn="l"/>
                <a:tab pos="8235216" algn="l"/>
              </a:tabLst>
              <a:defRPr sz="1200">
                <a:solidFill>
                  <a:schemeClr val="tx1"/>
                </a:solidFill>
                <a:latin typeface="Times New Roman" panose="02020603050405020304" pitchFamily="18" charset="0"/>
                <a:ea typeface="MS PGothic" panose="020B0600070205080204" pitchFamily="34" charset="-128"/>
              </a:defRPr>
            </a:lvl6pPr>
            <a:lvl7pPr marL="2932798" indent="-219013" defTabSz="410032" eaLnBrk="0" fontAlgn="base" hangingPunct="0">
              <a:spcBef>
                <a:spcPct val="30000"/>
              </a:spcBef>
              <a:spcAft>
                <a:spcPct val="0"/>
              </a:spcAft>
              <a:tabLst>
                <a:tab pos="0" algn="l"/>
                <a:tab pos="408385" algn="l"/>
                <a:tab pos="821711" algn="l"/>
                <a:tab pos="1231742" algn="l"/>
                <a:tab pos="1643420" algn="l"/>
                <a:tab pos="2056746" algn="l"/>
                <a:tab pos="2468424" algn="l"/>
                <a:tab pos="2880103" algn="l"/>
                <a:tab pos="3291781" algn="l"/>
                <a:tab pos="3703460" algn="l"/>
                <a:tab pos="4116784" algn="l"/>
                <a:tab pos="4528463" algn="l"/>
                <a:tab pos="4940141" algn="l"/>
                <a:tab pos="5351820" algn="l"/>
                <a:tab pos="5761852" algn="l"/>
                <a:tab pos="6175177" algn="l"/>
                <a:tab pos="6588502" algn="l"/>
                <a:tab pos="6998533" algn="l"/>
                <a:tab pos="7410212" algn="l"/>
                <a:tab pos="7823538" algn="l"/>
                <a:tab pos="8235216" algn="l"/>
              </a:tabLst>
              <a:defRPr sz="1200">
                <a:solidFill>
                  <a:schemeClr val="tx1"/>
                </a:solidFill>
                <a:latin typeface="Times New Roman" panose="02020603050405020304" pitchFamily="18" charset="0"/>
                <a:ea typeface="MS PGothic" panose="020B0600070205080204" pitchFamily="34" charset="-128"/>
              </a:defRPr>
            </a:lvl7pPr>
            <a:lvl8pPr marL="3407051" indent="-219013" defTabSz="410032" eaLnBrk="0" fontAlgn="base" hangingPunct="0">
              <a:spcBef>
                <a:spcPct val="30000"/>
              </a:spcBef>
              <a:spcAft>
                <a:spcPct val="0"/>
              </a:spcAft>
              <a:tabLst>
                <a:tab pos="0" algn="l"/>
                <a:tab pos="408385" algn="l"/>
                <a:tab pos="821711" algn="l"/>
                <a:tab pos="1231742" algn="l"/>
                <a:tab pos="1643420" algn="l"/>
                <a:tab pos="2056746" algn="l"/>
                <a:tab pos="2468424" algn="l"/>
                <a:tab pos="2880103" algn="l"/>
                <a:tab pos="3291781" algn="l"/>
                <a:tab pos="3703460" algn="l"/>
                <a:tab pos="4116784" algn="l"/>
                <a:tab pos="4528463" algn="l"/>
                <a:tab pos="4940141" algn="l"/>
                <a:tab pos="5351820" algn="l"/>
                <a:tab pos="5761852" algn="l"/>
                <a:tab pos="6175177" algn="l"/>
                <a:tab pos="6588502" algn="l"/>
                <a:tab pos="6998533" algn="l"/>
                <a:tab pos="7410212" algn="l"/>
                <a:tab pos="7823538" algn="l"/>
                <a:tab pos="8235216" algn="l"/>
              </a:tabLst>
              <a:defRPr sz="1200">
                <a:solidFill>
                  <a:schemeClr val="tx1"/>
                </a:solidFill>
                <a:latin typeface="Times New Roman" panose="02020603050405020304" pitchFamily="18" charset="0"/>
                <a:ea typeface="MS PGothic" panose="020B0600070205080204" pitchFamily="34" charset="-128"/>
              </a:defRPr>
            </a:lvl8pPr>
            <a:lvl9pPr marL="3881305" indent="-219013" defTabSz="410032" eaLnBrk="0" fontAlgn="base" hangingPunct="0">
              <a:spcBef>
                <a:spcPct val="30000"/>
              </a:spcBef>
              <a:spcAft>
                <a:spcPct val="0"/>
              </a:spcAft>
              <a:tabLst>
                <a:tab pos="0" algn="l"/>
                <a:tab pos="408385" algn="l"/>
                <a:tab pos="821711" algn="l"/>
                <a:tab pos="1231742" algn="l"/>
                <a:tab pos="1643420" algn="l"/>
                <a:tab pos="2056746" algn="l"/>
                <a:tab pos="2468424" algn="l"/>
                <a:tab pos="2880103" algn="l"/>
                <a:tab pos="3291781" algn="l"/>
                <a:tab pos="3703460" algn="l"/>
                <a:tab pos="4116784" algn="l"/>
                <a:tab pos="4528463" algn="l"/>
                <a:tab pos="4940141" algn="l"/>
                <a:tab pos="5351820" algn="l"/>
                <a:tab pos="5761852" algn="l"/>
                <a:tab pos="6175177" algn="l"/>
                <a:tab pos="6588502" algn="l"/>
                <a:tab pos="6998533" algn="l"/>
                <a:tab pos="7410212" algn="l"/>
                <a:tab pos="7823538" algn="l"/>
                <a:tab pos="8235216" algn="l"/>
              </a:tabLs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856CA99B-CDC6-4BFD-973F-2B2EF084D34C}" type="slidenum">
              <a:rPr lang="en-GB" altLang="en-US" smtClean="0">
                <a:solidFill>
                  <a:srgbClr val="000000"/>
                </a:solidFill>
                <a:ea typeface="MS Gothic" panose="020B0609070205080204" pitchFamily="49" charset="-128"/>
              </a:rPr>
              <a:pPr>
                <a:spcBef>
                  <a:spcPct val="0"/>
                </a:spcBef>
              </a:pPr>
              <a:t>152</a:t>
            </a:fld>
            <a:endParaRPr lang="en-GB" altLang="en-US">
              <a:solidFill>
                <a:srgbClr val="000000"/>
              </a:solidFill>
              <a:ea typeface="MS Gothic" panose="020B0609070205080204" pitchFamily="49" charset="-128"/>
            </a:endParaRPr>
          </a:p>
        </p:txBody>
      </p:sp>
      <p:sp>
        <p:nvSpPr>
          <p:cNvPr id="305155" name="Rectangle 2"/>
          <p:cNvSpPr>
            <a:spLocks noGrp="1" noRot="1" noChangeAspect="1" noChangeArrowheads="1" noTextEdit="1"/>
          </p:cNvSpPr>
          <p:nvPr>
            <p:ph type="sldImg"/>
          </p:nvPr>
        </p:nvSpPr>
        <p:spPr>
          <a:xfrm>
            <a:off x="457200" y="719138"/>
            <a:ext cx="6400800" cy="3600450"/>
          </a:xfrm>
          <a:ln/>
        </p:spPr>
      </p:sp>
      <p:sp>
        <p:nvSpPr>
          <p:cNvPr id="305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1 µ is the vapour diffusion resistance of air. Open types of insulation have a low µ value, vapour retarders start at µ&gt;10,000 and Vapour barrier at µ&gt;100,000</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µ has to be set into ratio to the thickness of the material in question to get the vapour diffusion thickness. This is expressed as vapour diffusion equivalent air layer </a:t>
            </a:r>
            <a:r>
              <a:rPr lang="en-CA" sz="1200" kern="1200" dirty="0" err="1">
                <a:solidFill>
                  <a:schemeClr val="tx1"/>
                </a:solidFill>
                <a:effectLst/>
                <a:latin typeface="Times New Roman" pitchFamily="18" charset="0"/>
                <a:ea typeface="MS PGothic" pitchFamily="34" charset="-128"/>
                <a:cs typeface="+mn-cs"/>
              </a:rPr>
              <a:t>s</a:t>
            </a:r>
            <a:r>
              <a:rPr lang="en-CA" sz="1200" kern="1200" baseline="-25000" dirty="0" err="1">
                <a:solidFill>
                  <a:schemeClr val="tx1"/>
                </a:solidFill>
                <a:effectLst/>
                <a:latin typeface="Times New Roman" pitchFamily="18" charset="0"/>
                <a:ea typeface="MS PGothic" pitchFamily="34" charset="-128"/>
                <a:cs typeface="+mn-cs"/>
              </a:rPr>
              <a:t>d</a:t>
            </a:r>
            <a:r>
              <a:rPr lang="en-CA" sz="1200" kern="1200" dirty="0">
                <a:solidFill>
                  <a:schemeClr val="tx1"/>
                </a:solidFill>
                <a:effectLst/>
                <a:latin typeface="Times New Roman" pitchFamily="18" charset="0"/>
                <a:ea typeface="MS PGothic" pitchFamily="34" charset="-128"/>
                <a:cs typeface="+mn-cs"/>
              </a:rPr>
              <a:t>  [m] for the component in question.</a:t>
            </a:r>
            <a:endParaRPr lang="en-US" sz="1200" kern="1200" dirty="0">
              <a:solidFill>
                <a:schemeClr val="tx1"/>
              </a:solidFill>
              <a:effectLst/>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kern="1200" dirty="0">
              <a:solidFill>
                <a:schemeClr val="tx1"/>
              </a:solidFill>
              <a:effectLst/>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Diffusion Resistance Factor of materials is a unit-free factor (the smaller the value, the lower the vapor diffusion resistance of the insulating material).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kern="1200" dirty="0">
              <a:solidFill>
                <a:schemeClr val="tx1"/>
              </a:solidFill>
              <a:effectLst/>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µ (</a:t>
            </a:r>
            <a:r>
              <a:rPr lang="en-CA" sz="1200" kern="1200" dirty="0" err="1">
                <a:solidFill>
                  <a:schemeClr val="tx1"/>
                </a:solidFill>
                <a:effectLst/>
                <a:latin typeface="Times New Roman" pitchFamily="18" charset="0"/>
                <a:ea typeface="MS PGothic" pitchFamily="34" charset="-128"/>
                <a:cs typeface="+mn-cs"/>
              </a:rPr>
              <a:t>mü</a:t>
            </a:r>
            <a:r>
              <a:rPr lang="en-CA" sz="1200" kern="1200" dirty="0">
                <a:solidFill>
                  <a:schemeClr val="tx1"/>
                </a:solidFill>
                <a:effectLst/>
                <a:latin typeface="Times New Roman" pitchFamily="18" charset="0"/>
                <a:ea typeface="MS PGothic" pitchFamily="34" charset="-128"/>
                <a:cs typeface="+mn-cs"/>
              </a:rPr>
              <a:t>) value is for vapour diffusion</a:t>
            </a:r>
            <a:r>
              <a:rPr lang="en-CA" sz="1200" kern="1200" baseline="0" dirty="0">
                <a:solidFill>
                  <a:schemeClr val="tx1"/>
                </a:solidFill>
                <a:effectLst/>
                <a:latin typeface="Times New Roman" pitchFamily="18" charset="0"/>
                <a:ea typeface="MS PGothic" pitchFamily="34" charset="-128"/>
                <a:cs typeface="+mn-cs"/>
              </a:rPr>
              <a:t> what the </a:t>
            </a:r>
            <a:r>
              <a:rPr lang="en-GB" altLang="en-US" dirty="0">
                <a:latin typeface="Arial" panose="020B0604020202020204" pitchFamily="34" charset="0"/>
                <a:cs typeface="Arial" panose="020B0604020202020204" pitchFamily="34" charset="0"/>
              </a:rPr>
              <a:t>λ</a:t>
            </a:r>
            <a:r>
              <a:rPr lang="en-CA" sz="1200" kern="1200" baseline="0" dirty="0">
                <a:solidFill>
                  <a:schemeClr val="tx1"/>
                </a:solidFill>
                <a:effectLst/>
                <a:latin typeface="Times New Roman" pitchFamily="18" charset="0"/>
                <a:ea typeface="MS PGothic" pitchFamily="34" charset="-128"/>
                <a:cs typeface="+mn-cs"/>
              </a:rPr>
              <a:t> (</a:t>
            </a:r>
            <a:r>
              <a:rPr lang="en-CA" sz="1200" kern="1200" baseline="0" dirty="0" err="1">
                <a:solidFill>
                  <a:schemeClr val="tx1"/>
                </a:solidFill>
                <a:effectLst/>
                <a:latin typeface="Times New Roman" pitchFamily="18" charset="0"/>
                <a:ea typeface="MS PGothic" pitchFamily="34" charset="-128"/>
                <a:cs typeface="+mn-cs"/>
              </a:rPr>
              <a:t>lamba</a:t>
            </a:r>
            <a:r>
              <a:rPr lang="en-CA" sz="1200" kern="1200" baseline="0" dirty="0">
                <a:solidFill>
                  <a:schemeClr val="tx1"/>
                </a:solidFill>
                <a:effectLst/>
                <a:latin typeface="Times New Roman" pitchFamily="18" charset="0"/>
                <a:ea typeface="MS PGothic" pitchFamily="34" charset="-128"/>
                <a:cs typeface="+mn-cs"/>
              </a:rPr>
              <a:t>) value is for vapour diffusion.</a:t>
            </a:r>
            <a:endParaRPr lang="en-US" sz="1200" kern="1200" dirty="0">
              <a:solidFill>
                <a:schemeClr val="tx1"/>
              </a:solidFill>
              <a:effectLst/>
              <a:latin typeface="Times New Roman" pitchFamily="18" charset="0"/>
              <a:ea typeface="MS PGothic" pitchFamily="34" charset="-128"/>
              <a:cs typeface="+mn-cs"/>
            </a:endParaRPr>
          </a:p>
          <a:p>
            <a:endParaRPr lang="en-US" altLang="en-US" dirty="0"/>
          </a:p>
        </p:txBody>
      </p:sp>
      <p:sp>
        <p:nvSpPr>
          <p:cNvPr id="30515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a:spcBef>
                <a:spcPct val="30000"/>
              </a:spcBef>
              <a:defRPr sz="1200">
                <a:solidFill>
                  <a:schemeClr val="tx1"/>
                </a:solidFill>
                <a:latin typeface="Times New Roman" panose="02020603050405020304" pitchFamily="18" charset="0"/>
                <a:ea typeface="MS PGothic" panose="020B0600070205080204" pitchFamily="34" charset="-128"/>
              </a:defRPr>
            </a:lvl1pPr>
            <a:lvl2pPr marL="742668" indent="-284882" defTabSz="912279">
              <a:spcBef>
                <a:spcPct val="30000"/>
              </a:spcBef>
              <a:defRPr sz="1200">
                <a:solidFill>
                  <a:schemeClr val="tx1"/>
                </a:solidFill>
                <a:latin typeface="Times New Roman" panose="02020603050405020304" pitchFamily="18" charset="0"/>
                <a:ea typeface="MS PGothic" panose="020B0600070205080204" pitchFamily="34" charset="-128"/>
              </a:defRPr>
            </a:lvl2pPr>
            <a:lvl3pPr marL="1142819" indent="-227246" defTabSz="912279">
              <a:spcBef>
                <a:spcPct val="30000"/>
              </a:spcBef>
              <a:defRPr sz="1200">
                <a:solidFill>
                  <a:schemeClr val="tx1"/>
                </a:solidFill>
                <a:latin typeface="Times New Roman" panose="02020603050405020304" pitchFamily="18" charset="0"/>
                <a:ea typeface="MS PGothic" panose="020B0600070205080204" pitchFamily="34" charset="-128"/>
              </a:defRPr>
            </a:lvl3pPr>
            <a:lvl4pPr marL="1598960" indent="-227246" defTabSz="912279">
              <a:spcBef>
                <a:spcPct val="30000"/>
              </a:spcBef>
              <a:defRPr sz="1200">
                <a:solidFill>
                  <a:schemeClr val="tx1"/>
                </a:solidFill>
                <a:latin typeface="Times New Roman" panose="02020603050405020304" pitchFamily="18" charset="0"/>
                <a:ea typeface="MS PGothic" panose="020B0600070205080204" pitchFamily="34" charset="-128"/>
              </a:defRPr>
            </a:lvl4pPr>
            <a:lvl5pPr marL="2056746" indent="-227246" defTabSz="912279">
              <a:spcBef>
                <a:spcPct val="30000"/>
              </a:spcBef>
              <a:defRPr sz="1200">
                <a:solidFill>
                  <a:schemeClr val="tx1"/>
                </a:solidFill>
                <a:latin typeface="Times New Roman" panose="02020603050405020304" pitchFamily="18" charset="0"/>
                <a:ea typeface="MS PGothic" panose="020B0600070205080204" pitchFamily="34" charset="-128"/>
              </a:defRPr>
            </a:lvl5pPr>
            <a:lvl6pPr marL="2531000" indent="-227246" defTabSz="912279"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5253" indent="-227246" defTabSz="912279"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9507" indent="-227246" defTabSz="912279"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3760" indent="-227246" defTabSz="912279"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Loose fill insulation or batt insulation usually have a very low vapour diffusion resistance between 1 and 2 because they consist to a large part of air. Wood fibre insulation boards are, depending on the density, between 4 and 9. The resistance of wet plywood is ~50 and of dry plywood ~150. OSB shows an even larger range, from ~30-200 wet and ~50-300 dry. </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153</a:t>
            </a:fld>
            <a:endParaRPr lang="en-US" altLang="en-US"/>
          </a:p>
        </p:txBody>
      </p:sp>
    </p:spTree>
    <p:extLst>
      <p:ext uri="{BB962C8B-B14F-4D97-AF65-F5344CB8AC3E}">
        <p14:creationId xmlns:p14="http://schemas.microsoft.com/office/powerpoint/2010/main" val="349121255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dirty="0">
                <a:solidFill>
                  <a:schemeClr val="tx1">
                    <a:lumMod val="75000"/>
                    <a:lumOff val="25000"/>
                  </a:schemeClr>
                </a:solidFill>
                <a:latin typeface="Calibri" pitchFamily="34" charset="0"/>
                <a:ea typeface="ＭＳ Ｐゴシック" pitchFamily="34" charset="-128"/>
                <a:cs typeface="Arial" pitchFamily="34" charset="0"/>
              </a:rPr>
              <a:t>µ</a:t>
            </a:r>
            <a:r>
              <a:rPr lang="en-CA" sz="1200" dirty="0">
                <a:solidFill>
                  <a:schemeClr val="tx1">
                    <a:lumMod val="75000"/>
                    <a:lumOff val="25000"/>
                  </a:schemeClr>
                </a:solidFill>
                <a:latin typeface="Calibri" pitchFamily="34" charset="0"/>
                <a:ea typeface="ＭＳ Ｐゴシック" pitchFamily="34" charset="-128"/>
                <a:cs typeface="Arial" pitchFamily="34" charset="0"/>
              </a:rPr>
              <a:t> is multiplied by the material thickness to get the actual Water Vapour Diffusion Thickness equivalent Air Layer </a:t>
            </a:r>
            <a:r>
              <a:rPr lang="de-CH" sz="1200" dirty="0">
                <a:solidFill>
                  <a:schemeClr val="tx1">
                    <a:lumMod val="75000"/>
                    <a:lumOff val="25000"/>
                  </a:schemeClr>
                </a:solidFill>
                <a:latin typeface="Calibri" pitchFamily="34" charset="0"/>
                <a:ea typeface="ＭＳ Ｐゴシック" pitchFamily="34" charset="-128"/>
                <a:cs typeface="Arial" pitchFamily="34" charset="0"/>
              </a:rPr>
              <a:t>s</a:t>
            </a:r>
            <a:r>
              <a:rPr lang="de-CH" sz="1200" baseline="-25000" dirty="0">
                <a:solidFill>
                  <a:schemeClr val="tx1">
                    <a:lumMod val="75000"/>
                    <a:lumOff val="25000"/>
                  </a:schemeClr>
                </a:solidFill>
                <a:latin typeface="Calibri" pitchFamily="34" charset="0"/>
                <a:ea typeface="ＭＳ Ｐゴシック" pitchFamily="34" charset="-128"/>
                <a:cs typeface="Arial" pitchFamily="34" charset="0"/>
              </a:rPr>
              <a:t>d</a:t>
            </a:r>
            <a:r>
              <a:rPr lang="en-CA" sz="1200" dirty="0">
                <a:solidFill>
                  <a:schemeClr val="tx1">
                    <a:lumMod val="75000"/>
                    <a:lumOff val="25000"/>
                  </a:schemeClr>
                </a:solidFill>
                <a:latin typeface="Calibri" pitchFamily="34" charset="0"/>
                <a:ea typeface="ＭＳ Ｐゴシック" pitchFamily="34" charset="-128"/>
                <a:cs typeface="Arial" pitchFamily="34" charset="0"/>
              </a:rPr>
              <a:t> in m</a:t>
            </a:r>
            <a:r>
              <a:rPr lang="de-CH" sz="1200" dirty="0">
                <a:solidFill>
                  <a:schemeClr val="tx1">
                    <a:lumMod val="75000"/>
                    <a:lumOff val="25000"/>
                  </a:schemeClr>
                </a:solidFill>
                <a:latin typeface="Calibri" pitchFamily="34" charset="0"/>
                <a:ea typeface="ＭＳ Ｐゴシック" pitchFamily="34" charset="-128"/>
                <a:cs typeface="Arial" pitchFamily="34" charset="0"/>
              </a:rPr>
              <a:t> for the component in question.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CH" sz="1200" dirty="0">
                <a:solidFill>
                  <a:schemeClr val="tx1">
                    <a:lumMod val="75000"/>
                    <a:lumOff val="25000"/>
                  </a:schemeClr>
                </a:solidFill>
                <a:latin typeface="Calibri" pitchFamily="34" charset="0"/>
                <a:ea typeface="ＭＳ Ｐゴシック" pitchFamily="34" charset="-128"/>
                <a:cs typeface="Arial" pitchFamily="34" charset="0"/>
              </a:rPr>
              <a:t>3.28 is the factor to convert s</a:t>
            </a:r>
            <a:r>
              <a:rPr lang="de-CH" sz="1200" baseline="-25000" dirty="0">
                <a:solidFill>
                  <a:schemeClr val="tx1">
                    <a:lumMod val="75000"/>
                    <a:lumOff val="25000"/>
                  </a:schemeClr>
                </a:solidFill>
                <a:latin typeface="Calibri" pitchFamily="34" charset="0"/>
                <a:ea typeface="ＭＳ Ｐゴシック" pitchFamily="34" charset="-128"/>
                <a:cs typeface="Arial" pitchFamily="34" charset="0"/>
              </a:rPr>
              <a:t>d</a:t>
            </a:r>
            <a:r>
              <a:rPr lang="de-CH" sz="1200" dirty="0">
                <a:solidFill>
                  <a:schemeClr val="tx1">
                    <a:lumMod val="75000"/>
                    <a:lumOff val="25000"/>
                  </a:schemeClr>
                </a:solidFill>
                <a:latin typeface="Calibri" pitchFamily="34" charset="0"/>
                <a:ea typeface="ＭＳ Ｐゴシック" pitchFamily="34" charset="-128"/>
                <a:cs typeface="Arial" pitchFamily="34" charset="0"/>
              </a:rPr>
              <a:t> into US perms. In this case 3.28 : 3.0m = US perms</a:t>
            </a: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154</a:t>
            </a:fld>
            <a:endParaRPr lang="en-US" altLang="en-US"/>
          </a:p>
        </p:txBody>
      </p:sp>
    </p:spTree>
    <p:extLst>
      <p:ext uri="{BB962C8B-B14F-4D97-AF65-F5344CB8AC3E}">
        <p14:creationId xmlns:p14="http://schemas.microsoft.com/office/powerpoint/2010/main" val="204462605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SIGA, </a:t>
            </a:r>
            <a:r>
              <a:rPr lang="en-CA" sz="1200" kern="1200" dirty="0" err="1">
                <a:solidFill>
                  <a:schemeClr val="tx1"/>
                </a:solidFill>
                <a:effectLst/>
                <a:latin typeface="Times New Roman" pitchFamily="18" charset="0"/>
                <a:ea typeface="MS PGothic" pitchFamily="34" charset="-128"/>
                <a:cs typeface="+mn-cs"/>
              </a:rPr>
              <a:t>Rothoblass</a:t>
            </a:r>
            <a:r>
              <a:rPr lang="en-CA" sz="1200" kern="1200" dirty="0">
                <a:solidFill>
                  <a:schemeClr val="tx1"/>
                </a:solidFill>
                <a:effectLst/>
                <a:latin typeface="Times New Roman" pitchFamily="18" charset="0"/>
                <a:ea typeface="MS PGothic" pitchFamily="34" charset="-128"/>
                <a:cs typeface="+mn-cs"/>
              </a:rPr>
              <a:t> and other European manufacturer are becoming increasingly popular for energy efficient projects across</a:t>
            </a:r>
            <a:r>
              <a:rPr lang="en-CA" sz="1200" kern="1200" baseline="0" dirty="0">
                <a:solidFill>
                  <a:schemeClr val="tx1"/>
                </a:solidFill>
                <a:effectLst/>
                <a:latin typeface="Times New Roman" pitchFamily="18" charset="0"/>
                <a:ea typeface="MS PGothic" pitchFamily="34" charset="-128"/>
                <a:cs typeface="+mn-cs"/>
              </a:rPr>
              <a:t> Canada</a:t>
            </a:r>
            <a:r>
              <a:rPr lang="en-CA" sz="1200" kern="1200" dirty="0">
                <a:solidFill>
                  <a:schemeClr val="tx1"/>
                </a:solidFill>
                <a:effectLst/>
                <a:latin typeface="Times New Roman" pitchFamily="18" charset="0"/>
                <a:ea typeface="MS PGothic" pitchFamily="34" charset="-128"/>
                <a:cs typeface="+mn-cs"/>
              </a:rPr>
              <a:t>.</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Plywood and OSB are in the category Vapour Diffusion Retarders with values between 1.9 and 3.8 if dry. Installing these materials on the inside allows them to stay dry and function as a vapour retarder. Plywood and OSB on the outside increases their humidity and simultaneously reduces the vapour resistance. This is the reason why there are relatively few rot and mould issues with exterior plywood across Canada.</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155</a:t>
            </a:fld>
            <a:endParaRPr lang="en-US" altLang="en-US"/>
          </a:p>
        </p:txBody>
      </p:sp>
    </p:spTree>
    <p:extLst>
      <p:ext uri="{BB962C8B-B14F-4D97-AF65-F5344CB8AC3E}">
        <p14:creationId xmlns:p14="http://schemas.microsoft.com/office/powerpoint/2010/main" val="312379759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Vapour “barriers” are suggesting that no vapour gets through and trigger a false sense of safety. Depending on the airtightness of the building, convection usually transports far more humidity anyway so the vapour barrier is very limited in its efficiency. </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Vapour diffusion “open” constructions have a vapour retarder on the inside and a low resistance towards the outside. This approach has been proven to increase the durability because of a high “dry-out potential”. With this approach moisture can never get trapped. Even if there is an occasional accumulation of moisture, the envelope will dry out fast. To block moisture in the envelope with a polyethylene sheet on the inside, and plywood or EPS or XPS on the outside, traps moisture and should be avoided.</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Vapour diffusion is more important for drying out, then for protecting from moisture coming from the inside. There has to be some form of vapour retarder on the inside, relatively low vapour resistance as provided by plywood or OSB is sufficient, if the resistance towards the outside is even lower. </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Airtightness has been proven to be a far greater impact on moisture transportation then diffusion, therefore the airtightness on the inside is of utmost importance.</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Code is only asking for vapour retarder (such as 12.7 mm Plywood) not for a vapour barrier.</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156</a:t>
            </a:fld>
            <a:endParaRPr lang="en-US" altLang="en-US"/>
          </a:p>
        </p:txBody>
      </p:sp>
    </p:spTree>
    <p:extLst>
      <p:ext uri="{BB962C8B-B14F-4D97-AF65-F5344CB8AC3E}">
        <p14:creationId xmlns:p14="http://schemas.microsoft.com/office/powerpoint/2010/main" val="238848120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Answer b) c) f) and g) would</a:t>
            </a:r>
            <a:r>
              <a:rPr lang="en-CA" sz="1200" kern="1200" baseline="0" dirty="0">
                <a:solidFill>
                  <a:schemeClr val="tx1"/>
                </a:solidFill>
                <a:effectLst/>
                <a:latin typeface="Times New Roman" pitchFamily="18" charset="0"/>
                <a:ea typeface="MS PGothic" pitchFamily="34" charset="-128"/>
                <a:cs typeface="+mn-cs"/>
              </a:rPr>
              <a:t> lead to moisture damages (similar to exterior XPS!)</a:t>
            </a:r>
            <a:endParaRPr lang="en-CA" sz="1200" kern="1200" dirty="0">
              <a:solidFill>
                <a:schemeClr val="tx1"/>
              </a:solidFill>
              <a:effectLst/>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kern="1200" dirty="0">
              <a:solidFill>
                <a:schemeClr val="tx1"/>
              </a:solidFill>
              <a:effectLst/>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a) and d) are acceptable but not ideal as these layers are often disturbed/damaged and penetrated,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kern="1200" dirty="0">
              <a:solidFill>
                <a:schemeClr val="tx1"/>
              </a:solidFill>
              <a:effectLst/>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e) is the</a:t>
            </a:r>
            <a:r>
              <a:rPr lang="en-CA" sz="1200" kern="1200" baseline="0" dirty="0">
                <a:solidFill>
                  <a:schemeClr val="tx1"/>
                </a:solidFill>
                <a:effectLst/>
                <a:latin typeface="Times New Roman" pitchFamily="18" charset="0"/>
                <a:ea typeface="MS PGothic" pitchFamily="34" charset="-128"/>
                <a:cs typeface="+mn-cs"/>
              </a:rPr>
              <a:t> safest and best performing option</a:t>
            </a:r>
            <a:r>
              <a:rPr lang="en-CA" sz="1200" kern="1200" dirty="0">
                <a:solidFill>
                  <a:schemeClr val="tx1"/>
                </a:solidFill>
                <a:effectLst/>
                <a:latin typeface="Times New Roman" pitchFamily="18" charset="0"/>
                <a:ea typeface="MS PGothic" pitchFamily="34" charset="-128"/>
                <a:cs typeface="+mn-cs"/>
              </a:rPr>
              <a:t> because it is protected and still on the inner/warm</a:t>
            </a:r>
            <a:r>
              <a:rPr lang="en-CA" sz="1200" kern="1200" baseline="0" dirty="0">
                <a:solidFill>
                  <a:schemeClr val="tx1"/>
                </a:solidFill>
                <a:effectLst/>
                <a:latin typeface="Times New Roman" pitchFamily="18" charset="0"/>
                <a:ea typeface="MS PGothic" pitchFamily="34" charset="-128"/>
                <a:cs typeface="+mn-cs"/>
              </a:rPr>
              <a:t> side (1/3 rule)</a:t>
            </a:r>
            <a:r>
              <a:rPr lang="en-CA" sz="1200" kern="1200" dirty="0">
                <a:solidFill>
                  <a:schemeClr val="tx1"/>
                </a:solidFill>
                <a:effectLst/>
                <a:latin typeface="Times New Roman" pitchFamily="18" charset="0"/>
                <a:ea typeface="MS PGothic" pitchFamily="34" charset="-128"/>
                <a:cs typeface="+mn-cs"/>
              </a:rPr>
              <a:t>.</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157</a:t>
            </a:fld>
            <a:endParaRPr lang="en-US" altLang="en-US"/>
          </a:p>
        </p:txBody>
      </p:sp>
    </p:spTree>
    <p:extLst>
      <p:ext uri="{BB962C8B-B14F-4D97-AF65-F5344CB8AC3E}">
        <p14:creationId xmlns:p14="http://schemas.microsoft.com/office/powerpoint/2010/main" val="81817492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If the vapour diffusion resistance is continuously increasing towards the outside, condensation can be avoided entirely.</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Plywood and OSB are vapour retarders and should not be used on the cold side of buildings, as the risk of moisture related damages over time is increased. However, wet plywood and OSB have a strongly reduced vapour diffusion resistance and the capability to dry out fast, reducing the actual occurrence of damages.</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158</a:t>
            </a:fld>
            <a:endParaRPr lang="en-US" altLang="en-US"/>
          </a:p>
        </p:txBody>
      </p:sp>
    </p:spTree>
    <p:extLst>
      <p:ext uri="{BB962C8B-B14F-4D97-AF65-F5344CB8AC3E}">
        <p14:creationId xmlns:p14="http://schemas.microsoft.com/office/powerpoint/2010/main" val="408315123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Wood Fiber Boards are manufactured in a process similar to MDF. They are less compressed and therefore offer a very good thermal insulation </a:t>
                </a:r>
                <a:r>
                  <a:rPr lang="en-CA" sz="1200" kern="1200" dirty="0">
                    <a:solidFill>
                      <a:schemeClr val="tx1"/>
                    </a:solidFill>
                    <a:effectLst/>
                    <a:latin typeface="Times New Roman" pitchFamily="18" charset="0"/>
                    <a:ea typeface="MS PGothic" pitchFamily="34" charset="-128"/>
                    <a:cs typeface="+mn-cs"/>
                    <a:sym typeface="Symbol" panose="05050102010706020507" pitchFamily="18" charset="2"/>
                  </a:rPr>
                  <a:t></a:t>
                </a:r>
                <a:r>
                  <a:rPr lang="en-CA" sz="1200" kern="1200" dirty="0">
                    <a:solidFill>
                      <a:schemeClr val="tx1"/>
                    </a:solidFill>
                    <a:effectLst/>
                    <a:latin typeface="Times New Roman" pitchFamily="18" charset="0"/>
                    <a:ea typeface="MS PGothic" pitchFamily="34" charset="-128"/>
                    <a:cs typeface="+mn-cs"/>
                  </a:rPr>
                  <a:t> </a:t>
                </a:r>
                <a14:m>
                  <m:oMath xmlns:m="http://schemas.openxmlformats.org/officeDocument/2006/math">
                    <m:r>
                      <a:rPr lang="en-CA" sz="1200" i="1" kern="1200">
                        <a:solidFill>
                          <a:schemeClr val="tx1"/>
                        </a:solidFill>
                        <a:effectLst/>
                        <a:latin typeface="Cambria Math" panose="02040503050406030204" pitchFamily="18" charset="0"/>
                        <a:ea typeface="MS PGothic" pitchFamily="34" charset="-128"/>
                        <a:cs typeface="+mn-cs"/>
                      </a:rPr>
                      <m:t>≈</m:t>
                    </m:r>
                  </m:oMath>
                </a14:m>
                <a:r>
                  <a:rPr lang="en-CA" sz="1200" kern="1200" dirty="0">
                    <a:solidFill>
                      <a:schemeClr val="tx1"/>
                    </a:solidFill>
                    <a:effectLst/>
                    <a:latin typeface="Times New Roman" pitchFamily="18" charset="0"/>
                    <a:ea typeface="MS PGothic" pitchFamily="34" charset="-128"/>
                    <a:cs typeface="+mn-cs"/>
                  </a:rPr>
                  <a:t> 0.04, excellent sound resistance, and a low vapour diffusion resistance </a:t>
                </a:r>
                <a:r>
                  <a:rPr lang="en-CA" sz="1200" kern="1200" dirty="0">
                    <a:solidFill>
                      <a:schemeClr val="tx1"/>
                    </a:solidFill>
                    <a:effectLst/>
                    <a:latin typeface="Times New Roman" pitchFamily="18" charset="0"/>
                    <a:ea typeface="MS PGothic" pitchFamily="34" charset="-128"/>
                    <a:cs typeface="+mn-cs"/>
                    <a:sym typeface="Symbol" panose="05050102010706020507" pitchFamily="18" charset="2"/>
                  </a:rPr>
                  <a:t></a:t>
                </a:r>
                <a:r>
                  <a:rPr lang="en-CA" sz="1200" kern="1200" dirty="0">
                    <a:solidFill>
                      <a:schemeClr val="tx1"/>
                    </a:solidFill>
                    <a:effectLst/>
                    <a:latin typeface="Times New Roman" pitchFamily="18" charset="0"/>
                    <a:ea typeface="MS PGothic" pitchFamily="34" charset="-128"/>
                    <a:cs typeface="+mn-cs"/>
                  </a:rPr>
                  <a:t> </a:t>
                </a:r>
                <a14:m>
                  <m:oMath xmlns:m="http://schemas.openxmlformats.org/officeDocument/2006/math">
                    <m:r>
                      <a:rPr lang="en-CA" sz="1200" i="1" kern="1200">
                        <a:solidFill>
                          <a:schemeClr val="tx1"/>
                        </a:solidFill>
                        <a:effectLst/>
                        <a:latin typeface="Cambria Math" panose="02040503050406030204" pitchFamily="18" charset="0"/>
                        <a:ea typeface="MS PGothic" pitchFamily="34" charset="-128"/>
                        <a:cs typeface="+mn-cs"/>
                      </a:rPr>
                      <m:t>≈</m:t>
                    </m:r>
                  </m:oMath>
                </a14:m>
                <a:r>
                  <a:rPr lang="en-CA" sz="1200" kern="1200" dirty="0">
                    <a:solidFill>
                      <a:schemeClr val="tx1"/>
                    </a:solidFill>
                    <a:effectLst/>
                    <a:latin typeface="Times New Roman" pitchFamily="18" charset="0"/>
                    <a:ea typeface="MS PGothic" pitchFamily="34" charset="-128"/>
                    <a:cs typeface="+mn-cs"/>
                  </a:rPr>
                  <a:t> 5. Those properties making them very suitable for an exterior continuous layer of insulation. They also function as a wind barrier and some manufacturer offer them coated to function as the rain barrier as well. In several countries they can be used to carry light structural loads, however this testing has not been done yet (end of 2020) in Canada.</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smtClean="0">
                    <a:solidFill>
                      <a:schemeClr val="tx1"/>
                    </a:solidFill>
                    <a:effectLst/>
                    <a:latin typeface="Times New Roman" pitchFamily="18" charset="0"/>
                    <a:ea typeface="MS PGothic" pitchFamily="34" charset="-128"/>
                    <a:cs typeface="+mn-cs"/>
                  </a:rPr>
                  <a:t>Wood Fiber Boards are manufactured in a process similar to MDF. They are less compressed and therefore offer a very good thermal insulation </a:t>
                </a:r>
                <a:r>
                  <a:rPr lang="en-CA" sz="1200" kern="1200" dirty="0">
                    <a:solidFill>
                      <a:schemeClr val="tx1"/>
                    </a:solidFill>
                    <a:effectLst/>
                    <a:latin typeface="Times New Roman" pitchFamily="18" charset="0"/>
                    <a:ea typeface="MS PGothic" pitchFamily="34" charset="-128"/>
                    <a:cs typeface="+mn-cs"/>
                    <a:sym typeface="Symbol" panose="05050102010706020507" pitchFamily="18" charset="2"/>
                  </a:rPr>
                  <a:t></a:t>
                </a:r>
                <a:r>
                  <a:rPr lang="en-CA" sz="1200" kern="1200" dirty="0">
                    <a:solidFill>
                      <a:schemeClr val="tx1"/>
                    </a:solidFill>
                    <a:effectLst/>
                    <a:latin typeface="Times New Roman" pitchFamily="18" charset="0"/>
                    <a:ea typeface="MS PGothic" pitchFamily="34" charset="-128"/>
                    <a:cs typeface="+mn-cs"/>
                  </a:rPr>
                  <a:t> </a:t>
                </a:r>
                <a:r>
                  <a:rPr lang="en-CA" sz="1200" i="0" kern="1200">
                    <a:solidFill>
                      <a:schemeClr val="tx1"/>
                    </a:solidFill>
                    <a:effectLst/>
                    <a:latin typeface="Times New Roman" pitchFamily="18" charset="0"/>
                    <a:ea typeface="MS PGothic" pitchFamily="34" charset="-128"/>
                    <a:cs typeface="+mn-cs"/>
                  </a:rPr>
                  <a:t>≈</a:t>
                </a:r>
                <a:r>
                  <a:rPr lang="en-CA" sz="1200" kern="1200" dirty="0">
                    <a:solidFill>
                      <a:schemeClr val="tx1"/>
                    </a:solidFill>
                    <a:effectLst/>
                    <a:latin typeface="Times New Roman" pitchFamily="18" charset="0"/>
                    <a:ea typeface="MS PGothic" pitchFamily="34" charset="-128"/>
                    <a:cs typeface="+mn-cs"/>
                  </a:rPr>
                  <a:t> 0.04, excellent sound resistance, and a low vapour diffusion resistance </a:t>
                </a:r>
                <a:r>
                  <a:rPr lang="en-CA" sz="1200" kern="1200" dirty="0">
                    <a:solidFill>
                      <a:schemeClr val="tx1"/>
                    </a:solidFill>
                    <a:effectLst/>
                    <a:latin typeface="Times New Roman" pitchFamily="18" charset="0"/>
                    <a:ea typeface="MS PGothic" pitchFamily="34" charset="-128"/>
                    <a:cs typeface="+mn-cs"/>
                    <a:sym typeface="Symbol" panose="05050102010706020507" pitchFamily="18" charset="2"/>
                  </a:rPr>
                  <a:t></a:t>
                </a:r>
                <a:r>
                  <a:rPr lang="en-CA" sz="1200" kern="1200" dirty="0">
                    <a:solidFill>
                      <a:schemeClr val="tx1"/>
                    </a:solidFill>
                    <a:effectLst/>
                    <a:latin typeface="Times New Roman" pitchFamily="18" charset="0"/>
                    <a:ea typeface="MS PGothic" pitchFamily="34" charset="-128"/>
                    <a:cs typeface="+mn-cs"/>
                  </a:rPr>
                  <a:t> </a:t>
                </a:r>
                <a:r>
                  <a:rPr lang="en-CA" sz="1200" i="0" kern="1200">
                    <a:solidFill>
                      <a:schemeClr val="tx1"/>
                    </a:solidFill>
                    <a:effectLst/>
                    <a:latin typeface="Times New Roman" pitchFamily="18" charset="0"/>
                    <a:ea typeface="MS PGothic" pitchFamily="34" charset="-128"/>
                    <a:cs typeface="+mn-cs"/>
                  </a:rPr>
                  <a:t>≈</a:t>
                </a:r>
                <a:r>
                  <a:rPr lang="en-CA" sz="1200" kern="1200" dirty="0">
                    <a:solidFill>
                      <a:schemeClr val="tx1"/>
                    </a:solidFill>
                    <a:effectLst/>
                    <a:latin typeface="Times New Roman" pitchFamily="18" charset="0"/>
                    <a:ea typeface="MS PGothic" pitchFamily="34" charset="-128"/>
                    <a:cs typeface="+mn-cs"/>
                  </a:rPr>
                  <a:t> 5. Those properties making them very suitable for an exterior continuous layer of insulation. They also function as a wind barrier and some manufacturer offer them coated to function as the rain barrier as well. In several countries they can be used to carry light structural loads, however this testing has not been done yet (end of 2020) in Canada.</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mc:Fallback>
      </mc:AlternateContent>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159</a:t>
            </a:fld>
            <a:endParaRPr lang="en-US" altLang="en-US"/>
          </a:p>
        </p:txBody>
      </p:sp>
    </p:spTree>
    <p:extLst>
      <p:ext uri="{BB962C8B-B14F-4D97-AF65-F5344CB8AC3E}">
        <p14:creationId xmlns:p14="http://schemas.microsoft.com/office/powerpoint/2010/main" val="3454868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457200" y="719138"/>
            <a:ext cx="6400800" cy="3600450"/>
          </a:xfrm>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latin typeface="Times New Roman" panose="02020603050405020304" pitchFamily="18" charset="0"/>
                <a:cs typeface="Times New Roman" panose="02020603050405020304" pitchFamily="18" charset="0"/>
              </a:rPr>
              <a:t>The</a:t>
            </a:r>
            <a:r>
              <a:rPr lang="en-GB" altLang="en-US" baseline="0" dirty="0">
                <a:latin typeface="Times New Roman" panose="02020603050405020304" pitchFamily="18" charset="0"/>
                <a:cs typeface="Times New Roman" panose="02020603050405020304" pitchFamily="18" charset="0"/>
              </a:rPr>
              <a:t> b</a:t>
            </a:r>
            <a:r>
              <a:rPr lang="en-GB" altLang="en-US" dirty="0">
                <a:latin typeface="Times New Roman" panose="02020603050405020304" pitchFamily="18" charset="0"/>
                <a:cs typeface="Times New Roman" panose="02020603050405020304" pitchFamily="18" charset="0"/>
              </a:rPr>
              <a:t>iggest Influence on the overall performance of Buildings (energy consumption, operational costs, maintenance</a:t>
            </a:r>
            <a:r>
              <a:rPr lang="en-GB" altLang="en-US" baseline="0" dirty="0">
                <a:latin typeface="Times New Roman" panose="02020603050405020304" pitchFamily="18" charset="0"/>
                <a:cs typeface="Times New Roman" panose="02020603050405020304" pitchFamily="18" charset="0"/>
              </a:rPr>
              <a:t> </a:t>
            </a:r>
            <a:r>
              <a:rPr lang="en-GB" altLang="en-US" dirty="0">
                <a:latin typeface="Times New Roman" panose="02020603050405020304" pitchFamily="18" charset="0"/>
                <a:cs typeface="Times New Roman" panose="02020603050405020304" pitchFamily="18" charset="0"/>
              </a:rPr>
              <a:t>cost, durability, environmental impact,</a:t>
            </a:r>
            <a:r>
              <a:rPr lang="en-GB" altLang="en-US" baseline="0" dirty="0">
                <a:latin typeface="Times New Roman" panose="02020603050405020304" pitchFamily="18" charset="0"/>
                <a:cs typeface="Times New Roman" panose="02020603050405020304" pitchFamily="18" charset="0"/>
              </a:rPr>
              <a:t> etc.</a:t>
            </a:r>
            <a:r>
              <a:rPr lang="en-GB" altLang="en-US" dirty="0">
                <a:latin typeface="Times New Roman" panose="02020603050405020304" pitchFamily="18" charset="0"/>
                <a:cs typeface="Times New Roman" panose="02020603050405020304" pitchFamily="18" charset="0"/>
              </a:rPr>
              <a:t>) is the compactness.</a:t>
            </a:r>
          </a:p>
          <a:p>
            <a:pPr eaLnBrk="1" hangingPunct="1"/>
            <a:r>
              <a:rPr lang="en-GB" altLang="en-US" dirty="0">
                <a:latin typeface="Times New Roman" panose="02020603050405020304" pitchFamily="18" charset="0"/>
                <a:cs typeface="Times New Roman" panose="02020603050405020304" pitchFamily="18" charset="0"/>
              </a:rPr>
              <a:t>This is not directly a building science topic but influences building science indirectly tremendously as it influences the total envelope area and the complexity of details in terms of thermal bridging and airtightness.</a:t>
            </a:r>
          </a:p>
          <a:p>
            <a:pPr eaLnBrk="1" hangingPunct="1"/>
            <a:r>
              <a:rPr lang="en-GB" altLang="en-US" dirty="0">
                <a:latin typeface="Times New Roman" panose="02020603050405020304" pitchFamily="18" charset="0"/>
                <a:cs typeface="Times New Roman" panose="02020603050405020304" pitchFamily="18" charset="0"/>
              </a:rPr>
              <a:t>Compactness is not only describing the architectural</a:t>
            </a:r>
            <a:r>
              <a:rPr lang="en-GB" altLang="en-US" baseline="0" dirty="0">
                <a:latin typeface="Times New Roman" panose="02020603050405020304" pitchFamily="18" charset="0"/>
                <a:cs typeface="Times New Roman" panose="02020603050405020304" pitchFamily="18" charset="0"/>
              </a:rPr>
              <a:t> design but also defines the initial and operational costs as well as how efficiently materials are being used by the building. </a:t>
            </a:r>
          </a:p>
          <a:p>
            <a:pPr eaLnBrk="1" hangingPunct="1"/>
            <a:r>
              <a:rPr lang="en-GB" altLang="en-US" baseline="0" dirty="0">
                <a:latin typeface="Times New Roman" panose="02020603050405020304" pitchFamily="18" charset="0"/>
                <a:cs typeface="Times New Roman" panose="02020603050405020304" pitchFamily="18" charset="0"/>
              </a:rPr>
              <a:t>Compactness is not necessarily limiting architectural beauty but might limit specific design ideas.</a:t>
            </a:r>
            <a:endParaRPr lang="en-GB" altLang="en-US" dirty="0">
              <a:latin typeface="Times New Roman" panose="02020603050405020304" pitchFamily="18" charset="0"/>
              <a:cs typeface="Times New Roman" panose="02020603050405020304" pitchFamily="18" charset="0"/>
            </a:endParaRPr>
          </a:p>
          <a:p>
            <a:pPr eaLnBrk="1" hangingPunct="1"/>
            <a:endParaRPr lang="en-GB" altLang="en-US" dirty="0">
              <a:latin typeface="Times New Roman" panose="02020603050405020304" pitchFamily="18" charset="0"/>
              <a:cs typeface="Times New Roman" panose="02020603050405020304" pitchFamily="18" charset="0"/>
            </a:endParaRPr>
          </a:p>
          <a:p>
            <a:endParaRPr lang="en-US" altLang="en-US" dirty="0"/>
          </a:p>
          <a:p>
            <a:endParaRPr lang="en-US" altLang="en-US" dirty="0"/>
          </a:p>
          <a:p>
            <a:endParaRPr lang="en-US" altLang="en-US" dirty="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9D4EF4E-EA87-4818-A9B0-35C959F0A889}" type="slidenum">
              <a:rPr lang="en-US" altLang="en-US" smtClean="0"/>
              <a:pPr>
                <a:spcBef>
                  <a:spcPct val="0"/>
                </a:spcBef>
              </a:pPr>
              <a:t>16</a:t>
            </a:fld>
            <a:endParaRPr lang="en-US" altLang="en-US"/>
          </a:p>
        </p:txBody>
      </p:sp>
      <p:sp>
        <p:nvSpPr>
          <p:cNvPr id="62469"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The Glaser Method (named after Helmut Glaser) calculates the temperature and the resulting vapour saturation pressure and actual vapour pressure. This is calculated using the specific vapour resistance µ, the thermal conductivity λ as well as the interior and exterior temperature, and humidity.</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graph shows 12.7mm drywall, followed by a 40mm insulation layer (service cavity), a 19 mm OSB, 160mm insulated stud wall and 60mm wood fibre board. The interior temperature is 20°C and the exterior at -20°C.</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blue curve shows the temperature declining through the different layers from the inside to the outside. The red curve is the vapour pressure saturation, and the green line is the actual vapour pressure. As long as the actual pressure stays below the saturation, no condensation is to be expected. The drop of the actual vapour pressure at the OSB shows the vapour retarder function of the material. This is sufficient to avoid any condensation from there on, towards the outside. In this example, even at the most outer layer, the actual pressure still stays slightly below the saturation pressure. This is possible because of a very low </a:t>
            </a:r>
            <a:r>
              <a:rPr lang="en-CA" sz="1200" kern="1200" dirty="0" err="1">
                <a:solidFill>
                  <a:schemeClr val="tx1"/>
                </a:solidFill>
                <a:effectLst/>
                <a:latin typeface="Times New Roman" pitchFamily="18" charset="0"/>
                <a:ea typeface="MS PGothic" pitchFamily="34" charset="-128"/>
                <a:cs typeface="+mn-cs"/>
              </a:rPr>
              <a:t>s</a:t>
            </a:r>
            <a:r>
              <a:rPr lang="en-CA" sz="1200" kern="1200" baseline="-25000" dirty="0" err="1">
                <a:solidFill>
                  <a:schemeClr val="tx1"/>
                </a:solidFill>
                <a:effectLst/>
                <a:latin typeface="Times New Roman" pitchFamily="18" charset="0"/>
                <a:ea typeface="MS PGothic" pitchFamily="34" charset="-128"/>
                <a:cs typeface="+mn-cs"/>
              </a:rPr>
              <a:t>d</a:t>
            </a:r>
            <a:r>
              <a:rPr lang="en-CA" sz="1200" kern="1200" dirty="0">
                <a:solidFill>
                  <a:schemeClr val="tx1"/>
                </a:solidFill>
                <a:effectLst/>
                <a:latin typeface="Times New Roman" pitchFamily="18" charset="0"/>
                <a:ea typeface="MS PGothic" pitchFamily="34" charset="-128"/>
                <a:cs typeface="+mn-cs"/>
              </a:rPr>
              <a:t> value of about 0.3 supplied by the wood fiber board on the outside. Plywood, with a </a:t>
            </a:r>
            <a:r>
              <a:rPr lang="en-CA" sz="1200" kern="1200" dirty="0" err="1">
                <a:solidFill>
                  <a:schemeClr val="tx1"/>
                </a:solidFill>
                <a:effectLst/>
                <a:latin typeface="Times New Roman" pitchFamily="18" charset="0"/>
                <a:ea typeface="MS PGothic" pitchFamily="34" charset="-128"/>
                <a:cs typeface="+mn-cs"/>
              </a:rPr>
              <a:t>s</a:t>
            </a:r>
            <a:r>
              <a:rPr lang="en-CA" sz="1200" kern="1200" baseline="-25000" dirty="0" err="1">
                <a:solidFill>
                  <a:schemeClr val="tx1"/>
                </a:solidFill>
                <a:effectLst/>
                <a:latin typeface="Times New Roman" pitchFamily="18" charset="0"/>
                <a:ea typeface="MS PGothic" pitchFamily="34" charset="-128"/>
                <a:cs typeface="+mn-cs"/>
              </a:rPr>
              <a:t>d</a:t>
            </a:r>
            <a:r>
              <a:rPr lang="en-CA" sz="1200" kern="1200" dirty="0">
                <a:solidFill>
                  <a:schemeClr val="tx1"/>
                </a:solidFill>
                <a:effectLst/>
                <a:latin typeface="Times New Roman" pitchFamily="18" charset="0"/>
                <a:ea typeface="MS PGothic" pitchFamily="34" charset="-128"/>
                <a:cs typeface="+mn-cs"/>
              </a:rPr>
              <a:t> between 0.7 and 1.8 would trigger condensation.</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This calculation shows that even at -20°C a 19mm OSB (taped) is a sufficient vapour retarder to avoid any humidity related issues in the wall assembly if the appropriate materials on the outside are used. </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160</a:t>
            </a:fld>
            <a:endParaRPr lang="en-US" altLang="en-US"/>
          </a:p>
        </p:txBody>
      </p:sp>
    </p:spTree>
    <p:extLst>
      <p:ext uri="{BB962C8B-B14F-4D97-AF65-F5344CB8AC3E}">
        <p14:creationId xmlns:p14="http://schemas.microsoft.com/office/powerpoint/2010/main" val="58366239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Open free versions of these</a:t>
            </a:r>
            <a:r>
              <a:rPr lang="en-CA" baseline="0" dirty="0"/>
              <a:t> software and create with the students some wall assemblies and discuss the performance.</a:t>
            </a:r>
          </a:p>
          <a:p>
            <a:r>
              <a:rPr lang="en-CA" baseline="0" dirty="0"/>
              <a:t>The exercise is ideally continued by the students at home. (Assignment)</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161</a:t>
            </a:fld>
            <a:endParaRPr lang="en-US" altLang="en-US"/>
          </a:p>
        </p:txBody>
      </p:sp>
    </p:spTree>
    <p:extLst>
      <p:ext uri="{BB962C8B-B14F-4D97-AF65-F5344CB8AC3E}">
        <p14:creationId xmlns:p14="http://schemas.microsoft.com/office/powerpoint/2010/main" val="85971378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Most membranes have a steady vapour diffusion resistance. However, there are several membranes available on the Canadian market, such as </a:t>
            </a:r>
            <a:r>
              <a:rPr lang="en-CA" sz="1200" kern="1200" dirty="0" err="1">
                <a:solidFill>
                  <a:schemeClr val="tx1"/>
                </a:solidFill>
                <a:effectLst/>
                <a:latin typeface="Times New Roman" pitchFamily="18" charset="0"/>
                <a:ea typeface="MS PGothic" pitchFamily="34" charset="-128"/>
                <a:cs typeface="+mn-cs"/>
              </a:rPr>
              <a:t>ProClima</a:t>
            </a:r>
            <a:r>
              <a:rPr lang="en-CA" sz="1200" kern="1200" dirty="0">
                <a:solidFill>
                  <a:schemeClr val="tx1"/>
                </a:solidFill>
                <a:effectLst/>
                <a:latin typeface="Times New Roman" pitchFamily="18" charset="0"/>
                <a:ea typeface="MS PGothic" pitchFamily="34" charset="-128"/>
                <a:cs typeface="+mn-cs"/>
              </a:rPr>
              <a:t> </a:t>
            </a:r>
            <a:r>
              <a:rPr lang="en-CA" sz="1200" kern="1200" dirty="0" err="1">
                <a:solidFill>
                  <a:schemeClr val="tx1"/>
                </a:solidFill>
                <a:effectLst/>
                <a:latin typeface="Times New Roman" pitchFamily="18" charset="0"/>
                <a:ea typeface="MS PGothic" pitchFamily="34" charset="-128"/>
                <a:cs typeface="+mn-cs"/>
              </a:rPr>
              <a:t>Intello</a:t>
            </a:r>
            <a:r>
              <a:rPr lang="en-CA" sz="1200" kern="1200" dirty="0">
                <a:solidFill>
                  <a:schemeClr val="tx1"/>
                </a:solidFill>
                <a:effectLst/>
                <a:latin typeface="Times New Roman" pitchFamily="18" charset="0"/>
                <a:ea typeface="MS PGothic" pitchFamily="34" charset="-128"/>
                <a:cs typeface="+mn-cs"/>
              </a:rPr>
              <a:t> or </a:t>
            </a:r>
            <a:r>
              <a:rPr lang="en-CA" sz="1200" kern="1200" dirty="0" err="1">
                <a:solidFill>
                  <a:schemeClr val="tx1"/>
                </a:solidFill>
                <a:effectLst/>
                <a:latin typeface="Times New Roman" pitchFamily="18" charset="0"/>
                <a:ea typeface="MS PGothic" pitchFamily="34" charset="-128"/>
                <a:cs typeface="+mn-cs"/>
              </a:rPr>
              <a:t>RothoBlaas</a:t>
            </a:r>
            <a:r>
              <a:rPr lang="en-CA" sz="1200" kern="1200" dirty="0">
                <a:solidFill>
                  <a:schemeClr val="tx1"/>
                </a:solidFill>
                <a:effectLst/>
                <a:latin typeface="Times New Roman" pitchFamily="18" charset="0"/>
                <a:ea typeface="MS PGothic" pitchFamily="34" charset="-128"/>
                <a:cs typeface="+mn-cs"/>
              </a:rPr>
              <a:t> </a:t>
            </a:r>
            <a:r>
              <a:rPr lang="en-CA" sz="1200" kern="1200" dirty="0" err="1">
                <a:solidFill>
                  <a:schemeClr val="tx1"/>
                </a:solidFill>
                <a:effectLst/>
                <a:latin typeface="Times New Roman" pitchFamily="18" charset="0"/>
                <a:ea typeface="MS PGothic" pitchFamily="34" charset="-128"/>
                <a:cs typeface="+mn-cs"/>
              </a:rPr>
              <a:t>Clima</a:t>
            </a:r>
            <a:r>
              <a:rPr lang="en-CA" sz="1200" kern="1200" dirty="0">
                <a:solidFill>
                  <a:schemeClr val="tx1"/>
                </a:solidFill>
                <a:effectLst/>
                <a:latin typeface="Times New Roman" pitchFamily="18" charset="0"/>
                <a:ea typeface="MS PGothic" pitchFamily="34" charset="-128"/>
                <a:cs typeface="+mn-cs"/>
              </a:rPr>
              <a:t> Control, which are variable. Those membranes open up for drying out to the inside in warm phases, particularly if a reversed vapour pressure is present.</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162</a:t>
            </a:fld>
            <a:endParaRPr lang="en-US" altLang="en-US"/>
          </a:p>
        </p:txBody>
      </p:sp>
    </p:spTree>
    <p:extLst>
      <p:ext uri="{BB962C8B-B14F-4D97-AF65-F5344CB8AC3E}">
        <p14:creationId xmlns:p14="http://schemas.microsoft.com/office/powerpoint/2010/main" val="398354125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A constant diffusion resistance, as provided by a polyethylene barrier or many other products, offers a consistent resistance, no matter the temperature or humidity. Building assemblies with relatively low </a:t>
            </a:r>
            <a:r>
              <a:rPr lang="en-CA" sz="1200" kern="1200" dirty="0" err="1">
                <a:solidFill>
                  <a:schemeClr val="tx1"/>
                </a:solidFill>
                <a:effectLst/>
                <a:latin typeface="Times New Roman" pitchFamily="18" charset="0"/>
                <a:ea typeface="MS PGothic" pitchFamily="34" charset="-128"/>
                <a:cs typeface="+mn-cs"/>
              </a:rPr>
              <a:t>s</a:t>
            </a:r>
            <a:r>
              <a:rPr lang="en-CA" sz="1200" kern="1200" baseline="-25000" dirty="0" err="1">
                <a:solidFill>
                  <a:schemeClr val="tx1"/>
                </a:solidFill>
                <a:effectLst/>
                <a:latin typeface="Times New Roman" pitchFamily="18" charset="0"/>
                <a:ea typeface="MS PGothic" pitchFamily="34" charset="-128"/>
                <a:cs typeface="+mn-cs"/>
              </a:rPr>
              <a:t>d</a:t>
            </a:r>
            <a:r>
              <a:rPr lang="en-CA" sz="1200" kern="1200" dirty="0">
                <a:solidFill>
                  <a:schemeClr val="tx1"/>
                </a:solidFill>
                <a:effectLst/>
                <a:latin typeface="Times New Roman" pitchFamily="18" charset="0"/>
                <a:ea typeface="MS PGothic" pitchFamily="34" charset="-128"/>
                <a:cs typeface="+mn-cs"/>
              </a:rPr>
              <a:t> vapour retarders on the inside are typically not problematic, but the use of a high resistance, such as a polyethylene barrier, can cause a problem. When a polyethylene is used, moisture gets potentially trapped if the vapour pressure is reversed in some summer climates. Drying out towards the inside is not possible.</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163</a:t>
            </a:fld>
            <a:endParaRPr lang="en-US" altLang="en-US"/>
          </a:p>
        </p:txBody>
      </p:sp>
    </p:spTree>
    <p:extLst>
      <p:ext uri="{BB962C8B-B14F-4D97-AF65-F5344CB8AC3E}">
        <p14:creationId xmlns:p14="http://schemas.microsoft.com/office/powerpoint/2010/main" val="345313400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S PGothic" pitchFamily="34" charset="-128"/>
                <a:cs typeface="+mn-cs"/>
              </a:rPr>
              <a:t>Variable diffusion resistance membranes are allowing humidity to dry out towards the inside in warm and more humid summer climates. </a:t>
            </a:r>
            <a:r>
              <a:rPr lang="de-DE" sz="1200" kern="1200" dirty="0">
                <a:solidFill>
                  <a:schemeClr val="tx1"/>
                </a:solidFill>
                <a:effectLst/>
                <a:latin typeface="Times New Roman" pitchFamily="18" charset="0"/>
                <a:ea typeface="MS PGothic" pitchFamily="34" charset="-128"/>
                <a:cs typeface="+mn-cs"/>
              </a:rPr>
              <a:t>This avoids potential moisture being trapped.</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164</a:t>
            </a:fld>
            <a:endParaRPr lang="en-US" altLang="en-US"/>
          </a:p>
        </p:txBody>
      </p:sp>
    </p:spTree>
    <p:extLst>
      <p:ext uri="{BB962C8B-B14F-4D97-AF65-F5344CB8AC3E}">
        <p14:creationId xmlns:p14="http://schemas.microsoft.com/office/powerpoint/2010/main" val="44099928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S PGothic" pitchFamily="34" charset="-128"/>
                <a:cs typeface="+mn-cs"/>
              </a:rPr>
              <a:t>The difference of those two membranes is their structure and functionality. Traditional membranes are microporous membranes. Technically the transfer of moisture does not happen through diffusion but through convection. </a:t>
            </a:r>
          </a:p>
          <a:p>
            <a:endParaRPr lang="en-US" sz="1200" kern="1200" dirty="0">
              <a:solidFill>
                <a:schemeClr val="tx1"/>
              </a:solidFill>
              <a:effectLst/>
              <a:latin typeface="Times New Roman" pitchFamily="18" charset="0"/>
              <a:ea typeface="MS PGothic" pitchFamily="34" charset="-128"/>
              <a:cs typeface="+mn-cs"/>
            </a:endParaRPr>
          </a:p>
          <a:p>
            <a:r>
              <a:rPr lang="en-US" sz="1200" kern="1200" dirty="0">
                <a:solidFill>
                  <a:schemeClr val="tx1"/>
                </a:solidFill>
                <a:effectLst/>
                <a:latin typeface="Times New Roman" pitchFamily="18" charset="0"/>
                <a:ea typeface="MS PGothic" pitchFamily="34" charset="-128"/>
                <a:cs typeface="+mn-cs"/>
              </a:rPr>
              <a:t>Variable membranes are utilizing diffusion; the moisture transport is through molecular chains as a chemical reaction.</a:t>
            </a: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165</a:t>
            </a:fld>
            <a:endParaRPr lang="en-US" altLang="en-US"/>
          </a:p>
        </p:txBody>
      </p:sp>
    </p:spTree>
    <p:extLst>
      <p:ext uri="{BB962C8B-B14F-4D97-AF65-F5344CB8AC3E}">
        <p14:creationId xmlns:p14="http://schemas.microsoft.com/office/powerpoint/2010/main" val="240072450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Some humidity will always travel from the inside to the outside, via diffusion or convection, caused by the remaining air leakage. The humidity eventually arrives at the outermost layer of the insulation and has to be transported away from there to not accumulate and potentially travel through capillary forces back into the envelope assembly. This transport of humidity via convection away from the façade is a crucial component to keep the envelop dry and durable.</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Generally, there are three different types</a:t>
            </a:r>
          </a:p>
          <a:p>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a:t>
            </a:r>
            <a:r>
              <a:rPr lang="en-CA" sz="1200" kern="1200" baseline="0" dirty="0">
                <a:solidFill>
                  <a:schemeClr val="tx1"/>
                </a:solidFill>
                <a:effectLst/>
                <a:latin typeface="Times New Roman" pitchFamily="18" charset="0"/>
                <a:ea typeface="MS PGothic" pitchFamily="34" charset="-128"/>
                <a:cs typeface="+mn-cs"/>
              </a:rPr>
              <a:t> </a:t>
            </a:r>
            <a:r>
              <a:rPr lang="en-CA" sz="1200" kern="1200" dirty="0">
                <a:solidFill>
                  <a:schemeClr val="tx1"/>
                </a:solidFill>
                <a:effectLst/>
                <a:latin typeface="Times New Roman" pitchFamily="18" charset="0"/>
                <a:ea typeface="MS PGothic" pitchFamily="34" charset="-128"/>
                <a:cs typeface="+mn-cs"/>
              </a:rPr>
              <a:t>Capillary break</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A capillary break is a thin air cavity, from a few mm to ~19mm. The aerodynamic resistance is high resulting in very little air movement and a limited drying potential. They protect sufficient from rain as long as caulking is frequently maintained. Openings for airflow are either at the top and bottom of the wall or not installed.</a:t>
            </a:r>
          </a:p>
          <a:p>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 Ventilation layer</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ventilation layer is wider &gt;19mm (some countries specify &gt;24mm), rain protection is similar to the former approach but a larger cavity triggers a lower aerodynamic resistance, resulting in more air movement and a higher drying potential. Linear horizontal openings for air movement are installed every floor. When using ventilation cavities &gt;19mm check with local building code and consider fire Dynamics. To avoid issues with fire creeping up in those cavities, sheath metal strips limit the fire travel from floor to floor.</a:t>
            </a:r>
          </a:p>
          <a:p>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 Ventilated façade</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In addition to a larger ventilation cavity the cladding itself is open every ~50-150mm. Usually the cladding is shaped rhombic, resulting in upwards tilted air gaps, reducing the possibility for rain to penetrate.</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protection against rain is not as good as the other two, but usually sufficient. Depending on climate and overhang the façade might experience occasional rain, but the airflow and the resulting drying out is very fast. This makes this solution to the most durable in many climate zones as long as overhangs reduce the exposure drastically. The water membrane has to be UV resistant. Creeping of fire can also be limited from floor to floor.</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166</a:t>
            </a:fld>
            <a:endParaRPr lang="en-US" altLang="en-US"/>
          </a:p>
        </p:txBody>
      </p:sp>
    </p:spTree>
    <p:extLst>
      <p:ext uri="{BB962C8B-B14F-4D97-AF65-F5344CB8AC3E}">
        <p14:creationId xmlns:p14="http://schemas.microsoft.com/office/powerpoint/2010/main" val="308279215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NBC</a:t>
            </a:r>
            <a:r>
              <a:rPr lang="en-US" dirty="0"/>
              <a:t> stipulates a </a:t>
            </a:r>
            <a:r>
              <a:rPr lang="en-US" b="1" dirty="0" err="1"/>
              <a:t>vapour</a:t>
            </a:r>
            <a:r>
              <a:rPr lang="en-US" b="1" dirty="0"/>
              <a:t> barrier</a:t>
            </a:r>
            <a:r>
              <a:rPr lang="en-US" dirty="0"/>
              <a:t> must have a water </a:t>
            </a:r>
            <a:r>
              <a:rPr lang="en-US" b="1" dirty="0" err="1"/>
              <a:t>vapour</a:t>
            </a:r>
            <a:r>
              <a:rPr lang="en-US" dirty="0"/>
              <a:t> </a:t>
            </a:r>
            <a:r>
              <a:rPr lang="en-US" dirty="0" err="1"/>
              <a:t>permeance</a:t>
            </a:r>
            <a:r>
              <a:rPr lang="en-US" dirty="0"/>
              <a:t> of less than 60 ng/Pa*s*m2 or </a:t>
            </a:r>
            <a:r>
              <a:rPr lang="en-US" b="1" dirty="0"/>
              <a:t>1.0 Perm</a:t>
            </a:r>
            <a:r>
              <a:rPr lang="en-US" dirty="0"/>
              <a:t>. However, most Professionals specify the use of a polyethylene </a:t>
            </a:r>
            <a:r>
              <a:rPr lang="en-US" b="1" dirty="0" err="1"/>
              <a:t>vapour</a:t>
            </a:r>
            <a:r>
              <a:rPr lang="en-US" b="1" dirty="0"/>
              <a:t> barrier</a:t>
            </a:r>
            <a:r>
              <a:rPr lang="en-US" dirty="0"/>
              <a:t> (with a </a:t>
            </a:r>
            <a:r>
              <a:rPr lang="en-US" b="1" dirty="0" err="1"/>
              <a:t>vapour</a:t>
            </a:r>
            <a:r>
              <a:rPr lang="en-US" dirty="0"/>
              <a:t> </a:t>
            </a:r>
            <a:r>
              <a:rPr lang="en-US" dirty="0" err="1"/>
              <a:t>permeance</a:t>
            </a:r>
            <a:r>
              <a:rPr lang="en-US" dirty="0"/>
              <a:t> rating of 3.4 ng/Pa*s*m2) installed between the drywall and framing.</a:t>
            </a:r>
          </a:p>
          <a:p>
            <a:r>
              <a:rPr lang="en-US" dirty="0"/>
              <a:t>The term BARRIER might be misleading as other codes call this rather a RETARDER.</a:t>
            </a:r>
          </a:p>
          <a:p>
            <a:r>
              <a:rPr lang="en-US" dirty="0"/>
              <a:t>½” of plywood has a 1.0</a:t>
            </a:r>
            <a:r>
              <a:rPr lang="en-US" baseline="0" dirty="0"/>
              <a:t> perm rating.</a:t>
            </a:r>
            <a:endParaRPr lang="en-US" dirty="0"/>
          </a:p>
          <a:p>
            <a:r>
              <a:rPr lang="en-US" dirty="0"/>
              <a:t>A </a:t>
            </a:r>
            <a:r>
              <a:rPr lang="en-US" dirty="0" err="1"/>
              <a:t>vapour</a:t>
            </a:r>
            <a:r>
              <a:rPr lang="en-US" dirty="0"/>
              <a:t> retarder on the cold side, e.g. a plywood of ½”, increases the risk for humidity related damages.</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167</a:t>
            </a:fld>
            <a:endParaRPr lang="en-US" altLang="en-US"/>
          </a:p>
        </p:txBody>
      </p:sp>
    </p:spTree>
    <p:extLst>
      <p:ext uri="{BB962C8B-B14F-4D97-AF65-F5344CB8AC3E}">
        <p14:creationId xmlns:p14="http://schemas.microsoft.com/office/powerpoint/2010/main" val="395137546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xfrm>
            <a:off x="457200" y="719138"/>
            <a:ext cx="6400800" cy="3600450"/>
          </a:xfrm>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7990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37990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B91CA0C8-A8DF-4F2F-BA0A-055E850CC82D}" type="slidenum">
              <a:rPr lang="en-US" altLang="en-US" sz="1200">
                <a:latin typeface="Times New Roman" panose="02020603050405020304" pitchFamily="18" charset="0"/>
              </a:rPr>
              <a:pPr/>
              <a:t>168</a:t>
            </a:fld>
            <a:endParaRPr lang="en-US" altLang="en-US" sz="1200">
              <a:latin typeface="Times New Roman" panose="02020603050405020304" pitchFamily="18"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457200" y="719138"/>
            <a:ext cx="6400800" cy="3600450"/>
          </a:xfrm>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7C85284-826A-4800-B00A-3EC96E9CA2AD}" type="slidenum">
              <a:rPr lang="en-US" altLang="en-US" smtClean="0"/>
              <a:pPr>
                <a:spcBef>
                  <a:spcPct val="0"/>
                </a:spcBef>
              </a:pPr>
              <a:t>169</a:t>
            </a:fld>
            <a:endParaRPr lang="en-US" altLang="en-US"/>
          </a:p>
        </p:txBody>
      </p:sp>
      <p:sp>
        <p:nvSpPr>
          <p:cNvPr id="16179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1764711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2"/>
          <p:cNvSpPr txBox="1">
            <a:spLocks noGrp="1" noChangeArrowheads="1"/>
          </p:cNvSpPr>
          <p:nvPr/>
        </p:nvSpPr>
        <p:spPr bwMode="auto">
          <a:xfrm>
            <a:off x="732183" y="9033916"/>
            <a:ext cx="2847561" cy="30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7" tIns="45559" rIns="91117" bIns="45559"/>
          <a:lstStyle>
            <a:lvl1pPr defTabSz="911225">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11225">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r>
              <a:rPr lang="de-DE" altLang="en-US" sz="800">
                <a:solidFill>
                  <a:srgbClr val="000000"/>
                </a:solidFill>
                <a:latin typeface="Gill Sans MT" panose="020B0502020104020203" pitchFamily="34" charset="0"/>
                <a:cs typeface="Arial" panose="020B0604020202020204" pitchFamily="34" charset="0"/>
              </a:rPr>
              <a:t>Certified European Passive House Designer</a:t>
            </a:r>
          </a:p>
        </p:txBody>
      </p:sp>
      <p:sp>
        <p:nvSpPr>
          <p:cNvPr id="64516" name="Text Box 3"/>
          <p:cNvSpPr txBox="1">
            <a:spLocks noGrp="1" noChangeArrowheads="1"/>
          </p:cNvSpPr>
          <p:nvPr/>
        </p:nvSpPr>
        <p:spPr bwMode="auto">
          <a:xfrm>
            <a:off x="732183" y="9033916"/>
            <a:ext cx="2847561" cy="30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7" tIns="45559" rIns="91117" bIns="45559"/>
          <a:lstStyle>
            <a:lvl1pPr defTabSz="911225">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11225">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r>
              <a:rPr lang="de-DE" altLang="en-US" sz="800">
                <a:solidFill>
                  <a:srgbClr val="000000"/>
                </a:solidFill>
                <a:latin typeface="Gill Sans MT" panose="020B0502020104020203" pitchFamily="34" charset="0"/>
                <a:cs typeface="Arial" panose="020B0604020202020204" pitchFamily="34" charset="0"/>
              </a:rPr>
              <a:t>Certified European Passive House Designer</a:t>
            </a:r>
          </a:p>
        </p:txBody>
      </p:sp>
      <p:sp>
        <p:nvSpPr>
          <p:cNvPr id="64517" name="Rectangle 4"/>
          <p:cNvSpPr>
            <a:spLocks noGrp="1" noRot="1" noChangeAspect="1" noChangeArrowheads="1" noTextEdit="1"/>
          </p:cNvSpPr>
          <p:nvPr>
            <p:ph type="sldImg"/>
          </p:nvPr>
        </p:nvSpPr>
        <p:spPr>
          <a:xfrm>
            <a:off x="457200" y="719138"/>
            <a:ext cx="6400800" cy="3600450"/>
          </a:xfrm>
          <a:ln/>
        </p:spPr>
      </p:sp>
      <p:sp>
        <p:nvSpPr>
          <p:cNvPr id="64518"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latin typeface="Arial" panose="020B0604020202020204" pitchFamily="34" charset="0"/>
              </a:rPr>
              <a:t>The green sketch</a:t>
            </a:r>
            <a:r>
              <a:rPr lang="en-GB" altLang="en-US" baseline="0" dirty="0">
                <a:latin typeface="Arial" panose="020B0604020202020204" pitchFamily="34" charset="0"/>
              </a:rPr>
              <a:t> shows a very compact floor plan of a square. After a circle this is the most compact design possible, offering the most floor area for the smallest envelope area. Additional cost savings and risk reduction is achieved by offering the desired floor space with only 4 corners.</a:t>
            </a:r>
          </a:p>
          <a:p>
            <a:pPr eaLnBrk="1" hangingPunct="1"/>
            <a:r>
              <a:rPr lang="en-GB" altLang="en-US" baseline="0" dirty="0">
                <a:latin typeface="Arial" panose="020B0604020202020204" pitchFamily="34" charset="0"/>
              </a:rPr>
              <a:t>The yellow sketch shows a first deviation by subtracting an area and adding it to the building in a different location. This increases the wall area, and therefore the initial investment for the wall and the ongoing energy losses of the building throughout the wall by about 10%. To balance these additional energy losses about </a:t>
            </a:r>
            <a:r>
              <a:rPr lang="de-DE" altLang="en-US" dirty="0">
                <a:sym typeface="Symbol" panose="05050102010706020507" pitchFamily="18" charset="2"/>
              </a:rPr>
              <a:t></a:t>
            </a:r>
            <a:r>
              <a:rPr lang="en-GB" altLang="en-US" baseline="0" dirty="0">
                <a:latin typeface="Arial" panose="020B0604020202020204" pitchFamily="34" charset="0"/>
              </a:rPr>
              <a:t>20mm of insulation would have to be added (depending on climate), which again increases the construction costs and changes the building science equations.</a:t>
            </a:r>
          </a:p>
          <a:p>
            <a:pPr eaLnBrk="1" hangingPunct="1"/>
            <a:r>
              <a:rPr lang="en-GB" altLang="en-US" baseline="0" dirty="0">
                <a:latin typeface="Arial" panose="020B0604020202020204" pitchFamily="34" charset="0"/>
              </a:rPr>
              <a:t>The red example demonstrates a further decrease of compactness, increasing the initial and operational costs as well as the risk for envelop failures drastically. Each corner needs more materials, more labour, and ads risk in form of thermal bridges or airtightness failures but does not add more useable floor space. We will dive into what those issues can be and their consequences later on. </a:t>
            </a:r>
            <a:endParaRPr lang="de-DE" altLang="en-US" dirty="0">
              <a:latin typeface="Arial" panose="020B0604020202020204" pitchFamily="34" charset="0"/>
            </a:endParaRPr>
          </a:p>
        </p:txBody>
      </p:sp>
      <p:sp>
        <p:nvSpPr>
          <p:cNvPr id="64519"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Times New Roman" pitchFamily="18" charset="0"/>
                <a:ea typeface="MS PGothic" pitchFamily="34" charset="-128"/>
                <a:cs typeface="+mn-cs"/>
              </a:rPr>
              <a:t>Protect Façade from rain, including wind-driven rain (consider orientation), using overhangs or other design features</a:t>
            </a:r>
            <a:endParaRPr lang="en-US" sz="1200" kern="1200" dirty="0">
              <a:solidFill>
                <a:schemeClr val="tx1"/>
              </a:solidFill>
              <a:effectLst/>
              <a:latin typeface="Times New Roman" pitchFamily="18" charset="0"/>
              <a:ea typeface="MS PGothic" pitchFamily="34" charset="-128"/>
              <a:cs typeface="+mn-cs"/>
            </a:endParaRPr>
          </a:p>
          <a:p>
            <a:pPr lvl="0"/>
            <a:endParaRPr lang="en-CA"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Protect the base of the wall against humidity from below and from the side (splashing rain from adjoining surface)</a:t>
            </a:r>
            <a:endParaRPr lang="en-US" sz="1200" kern="1200" dirty="0">
              <a:solidFill>
                <a:schemeClr val="tx1"/>
              </a:solidFill>
              <a:effectLst/>
              <a:latin typeface="Times New Roman" pitchFamily="18" charset="0"/>
              <a:ea typeface="MS PGothic" pitchFamily="34" charset="-128"/>
              <a:cs typeface="+mn-cs"/>
            </a:endParaRPr>
          </a:p>
          <a:p>
            <a:pPr lvl="0"/>
            <a:endParaRPr lang="en-CA"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Protect the wall from water traveling further into the envelope. A capillary break such as a common rain screen should be minimum in most Canadian climate zones; a ventilation layer is better in more humid areas.</a:t>
            </a:r>
            <a:endParaRPr lang="en-US" sz="1200" kern="1200" dirty="0">
              <a:solidFill>
                <a:schemeClr val="tx1"/>
              </a:solidFill>
              <a:effectLst/>
              <a:latin typeface="Times New Roman" pitchFamily="18" charset="0"/>
              <a:ea typeface="MS PGothic" pitchFamily="34" charset="-128"/>
              <a:cs typeface="+mn-cs"/>
            </a:endParaRPr>
          </a:p>
          <a:p>
            <a:pPr lvl="0"/>
            <a:endParaRPr lang="en-CA"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The drying out potential is, in most climate zones, more important than blocking moisture.</a:t>
            </a:r>
            <a:endParaRPr lang="en-US" sz="1200" kern="1200" dirty="0">
              <a:solidFill>
                <a:schemeClr val="tx1"/>
              </a:solidFill>
              <a:effectLst/>
              <a:latin typeface="Times New Roman" pitchFamily="18" charset="0"/>
              <a:ea typeface="MS PGothic" pitchFamily="34" charset="-128"/>
              <a:cs typeface="+mn-cs"/>
            </a:endParaRPr>
          </a:p>
          <a:p>
            <a:pPr lvl="0"/>
            <a:endParaRPr lang="en-CA"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Avoid designs which mandates maintenance (caulking), better design constructive protection, allowing proper water flow.</a:t>
            </a:r>
            <a:endParaRPr lang="en-US" sz="1200" kern="1200" dirty="0">
              <a:solidFill>
                <a:schemeClr val="tx1"/>
              </a:solidFill>
              <a:effectLst/>
              <a:latin typeface="Times New Roman" pitchFamily="18" charset="0"/>
              <a:ea typeface="MS PGothic" pitchFamily="34" charset="-128"/>
              <a:cs typeface="+mn-cs"/>
            </a:endParaRPr>
          </a:p>
          <a:p>
            <a:pPr lvl="0"/>
            <a:endParaRPr lang="en-CA"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Ensure drainage around windows towards the outside by using well designed window sills and reveal details.</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170</a:t>
            </a:fld>
            <a:endParaRPr lang="en-US" altLang="en-US"/>
          </a:p>
        </p:txBody>
      </p:sp>
    </p:spTree>
    <p:extLst>
      <p:ext uri="{BB962C8B-B14F-4D97-AF65-F5344CB8AC3E}">
        <p14:creationId xmlns:p14="http://schemas.microsoft.com/office/powerpoint/2010/main" val="135243115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171</a:t>
            </a:fld>
            <a:endParaRPr lang="en-US" altLang="en-US"/>
          </a:p>
        </p:txBody>
      </p:sp>
    </p:spTree>
    <p:extLst>
      <p:ext uri="{BB962C8B-B14F-4D97-AF65-F5344CB8AC3E}">
        <p14:creationId xmlns:p14="http://schemas.microsoft.com/office/powerpoint/2010/main" val="129969064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 beams used for studs: excellent thermal bridge reduction. </a:t>
            </a:r>
          </a:p>
          <a:p>
            <a:r>
              <a:rPr lang="en-CA" dirty="0"/>
              <a:t>Careful: This method is</a:t>
            </a:r>
            <a:r>
              <a:rPr lang="en-CA" baseline="0" dirty="0"/>
              <a:t> not allowed in all jurisdictions.</a:t>
            </a:r>
          </a:p>
          <a:p>
            <a:r>
              <a:rPr lang="en-CA" baseline="0" dirty="0"/>
              <a:t>Electrical system is on top of wall (not integrated): excellent for protecting airtight layer, less accepted by users.</a:t>
            </a:r>
          </a:p>
          <a:p>
            <a:r>
              <a:rPr lang="en-CA" baseline="0" dirty="0"/>
              <a:t>Thick layer of ventilation behind the cladding, careful with fire spread/code.</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172</a:t>
            </a:fld>
            <a:endParaRPr lang="en-US" altLang="en-US"/>
          </a:p>
        </p:txBody>
      </p:sp>
    </p:spTree>
    <p:extLst>
      <p:ext uri="{BB962C8B-B14F-4D97-AF65-F5344CB8AC3E}">
        <p14:creationId xmlns:p14="http://schemas.microsoft.com/office/powerpoint/2010/main" val="50059708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Larson truss, well suited for </a:t>
            </a:r>
            <a:r>
              <a:rPr lang="en-CA" dirty="0" err="1"/>
              <a:t>diy</a:t>
            </a:r>
            <a:r>
              <a:rPr lang="en-CA" dirty="0"/>
              <a:t>. Membranes between the studs allow for filling with blown in fiber. </a:t>
            </a:r>
          </a:p>
          <a:p>
            <a:r>
              <a:rPr lang="en-CA" dirty="0"/>
              <a:t>Wall</a:t>
            </a:r>
            <a:r>
              <a:rPr lang="en-CA" baseline="0" dirty="0"/>
              <a:t> is a proprietary panel system (CLT light</a:t>
            </a:r>
            <a:r>
              <a:rPr lang="en-CA" baseline="0" dirty="0">
                <a:sym typeface="Wingdings" panose="05000000000000000000" pitchFamily="2" charset="2"/>
              </a:rPr>
              <a:t>), allowing to run electrical lines in the middle layer.</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173</a:t>
            </a:fld>
            <a:endParaRPr lang="en-US" altLang="en-US"/>
          </a:p>
        </p:txBody>
      </p:sp>
    </p:spTree>
    <p:extLst>
      <p:ext uri="{BB962C8B-B14F-4D97-AF65-F5344CB8AC3E}">
        <p14:creationId xmlns:p14="http://schemas.microsoft.com/office/powerpoint/2010/main" val="357894596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Again a Larson truss system,</a:t>
            </a:r>
            <a:r>
              <a:rPr lang="en-CA" baseline="0" dirty="0"/>
              <a:t> this time with a 60mm wood fiber board system on the outside. </a:t>
            </a:r>
            <a:r>
              <a:rPr lang="en-CA" sz="1200" kern="1200" dirty="0">
                <a:solidFill>
                  <a:schemeClr val="tx1"/>
                </a:solidFill>
                <a:effectLst/>
                <a:latin typeface="Times New Roman" pitchFamily="18" charset="0"/>
                <a:ea typeface="MS PGothic" pitchFamily="34" charset="-128"/>
                <a:cs typeface="+mn-cs"/>
              </a:rPr>
              <a:t>It is not clear where the electrical services would be located.</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174</a:t>
            </a:fld>
            <a:endParaRPr lang="en-US" altLang="en-US"/>
          </a:p>
        </p:txBody>
      </p:sp>
    </p:spTree>
    <p:extLst>
      <p:ext uri="{BB962C8B-B14F-4D97-AF65-F5344CB8AC3E}">
        <p14:creationId xmlns:p14="http://schemas.microsoft.com/office/powerpoint/2010/main" val="398580640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Very thin installation layer on the inside of only</a:t>
            </a:r>
            <a:r>
              <a:rPr lang="en-CA" baseline="0" dirty="0"/>
              <a:t> 25 mm.</a:t>
            </a:r>
          </a:p>
          <a:p>
            <a:r>
              <a:rPr lang="en-CA" baseline="0" dirty="0"/>
              <a:t>Canadian electricians would prefer thicker layer.  38mm (1,5”) possible, 89mm (3,5”) is very comfortable.</a:t>
            </a:r>
          </a:p>
          <a:p>
            <a:r>
              <a:rPr lang="en-CA" baseline="0" dirty="0"/>
              <a:t>As the OSB is the vapour retarder and airtightness barrier, the following wall has to be sufficient in thickness.</a:t>
            </a:r>
          </a:p>
          <a:p>
            <a:r>
              <a:rPr lang="en-CA" baseline="0" dirty="0"/>
              <a:t>Please see “</a:t>
            </a:r>
            <a:r>
              <a:rPr lang="en-US" altLang="en-US" dirty="0"/>
              <a:t>Positioning Rules of Thumb”</a:t>
            </a:r>
            <a:r>
              <a:rPr lang="en-CA" baseline="0" dirty="0"/>
              <a:t> </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175</a:t>
            </a:fld>
            <a:endParaRPr lang="en-US" altLang="en-US"/>
          </a:p>
        </p:txBody>
      </p:sp>
    </p:spTree>
    <p:extLst>
      <p:ext uri="{BB962C8B-B14F-4D97-AF65-F5344CB8AC3E}">
        <p14:creationId xmlns:p14="http://schemas.microsoft.com/office/powerpoint/2010/main" val="159636062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Very thick roof assembly, probably</a:t>
            </a:r>
            <a:r>
              <a:rPr lang="en-CA" baseline="0" dirty="0"/>
              <a:t> only necessary for smaller buildings in cold climate zones. Insulation: mineral fiber followed by wood fiber board.</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176</a:t>
            </a:fld>
            <a:endParaRPr lang="en-US" altLang="en-US"/>
          </a:p>
        </p:txBody>
      </p:sp>
    </p:spTree>
    <p:extLst>
      <p:ext uri="{BB962C8B-B14F-4D97-AF65-F5344CB8AC3E}">
        <p14:creationId xmlns:p14="http://schemas.microsoft.com/office/powerpoint/2010/main" val="337244234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effective R calculator is an easy to use multiple choice tool, but limited in input and imperial only.</a:t>
            </a:r>
          </a:p>
          <a:p>
            <a:r>
              <a:rPr lang="en-CA" dirty="0"/>
              <a:t>We hope that this tool will be updated soon and</a:t>
            </a:r>
            <a:r>
              <a:rPr lang="en-CA" baseline="0" dirty="0"/>
              <a:t> offering more options for energy efficient buildings.</a:t>
            </a:r>
            <a:endParaRPr lang="en-CA" dirty="0"/>
          </a:p>
          <a:p>
            <a:r>
              <a:rPr lang="en-CA" dirty="0" err="1"/>
              <a:t>Dataholz</a:t>
            </a:r>
            <a:r>
              <a:rPr lang="en-CA" dirty="0"/>
              <a:t> is a very holistic database, showing multiple assemblies</a:t>
            </a:r>
            <a:r>
              <a:rPr lang="en-CA" baseline="0" dirty="0"/>
              <a:t> and details, including thermal, acoustic and fire performance as well as sustainability data.</a:t>
            </a:r>
          </a:p>
          <a:p>
            <a:r>
              <a:rPr lang="en-CA" baseline="0" dirty="0" err="1"/>
              <a:t>Baubook</a:t>
            </a:r>
            <a:r>
              <a:rPr lang="en-CA" baseline="0" dirty="0"/>
              <a:t> is completely focussing on the environmental impact of the assemblies, offering numerous detailed information.</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177</a:t>
            </a:fld>
            <a:endParaRPr lang="en-US" altLang="en-US"/>
          </a:p>
        </p:txBody>
      </p:sp>
    </p:spTree>
    <p:extLst>
      <p:ext uri="{BB962C8B-B14F-4D97-AF65-F5344CB8AC3E}">
        <p14:creationId xmlns:p14="http://schemas.microsoft.com/office/powerpoint/2010/main" val="37229035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Sketch and discuss a wall assembly and consider the aspects discussed so far.</a:t>
            </a: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178</a:t>
            </a:fld>
            <a:endParaRPr lang="en-US" altLang="en-US"/>
          </a:p>
        </p:txBody>
      </p:sp>
    </p:spTree>
    <p:extLst>
      <p:ext uri="{BB962C8B-B14F-4D97-AF65-F5344CB8AC3E}">
        <p14:creationId xmlns:p14="http://schemas.microsoft.com/office/powerpoint/2010/main" val="232585666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exercise</a:t>
            </a:r>
            <a:r>
              <a:rPr lang="en-CA" baseline="0" dirty="0"/>
              <a:t> is similar to the former, but can be given as an assignment with various degree of details requested.</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179</a:t>
            </a:fld>
            <a:endParaRPr lang="en-US" altLang="en-US"/>
          </a:p>
        </p:txBody>
      </p:sp>
    </p:spTree>
    <p:extLst>
      <p:ext uri="{BB962C8B-B14F-4D97-AF65-F5344CB8AC3E}">
        <p14:creationId xmlns:p14="http://schemas.microsoft.com/office/powerpoint/2010/main" val="2741856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457200" y="719138"/>
            <a:ext cx="6400800" cy="3600450"/>
          </a:xfrm>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Habitat 67 in Montreal is a milestone in architectural history but also a very extreme example of a lack of compactness. </a:t>
            </a: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684DD365-9F9C-41DE-BECD-F5D722423467}" type="slidenum">
              <a:rPr lang="en-US" altLang="en-US" smtClean="0"/>
              <a:pPr>
                <a:spcBef>
                  <a:spcPct val="0"/>
                </a:spcBef>
              </a:pPr>
              <a:t>18</a:t>
            </a:fld>
            <a:endParaRPr lang="en-US" altLang="en-US"/>
          </a:p>
        </p:txBody>
      </p:sp>
      <p:sp>
        <p:nvSpPr>
          <p:cNvPr id="66565"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457200" y="719138"/>
            <a:ext cx="6400800" cy="3600450"/>
          </a:xfrm>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7C85284-826A-4800-B00A-3EC96E9CA2AD}" type="slidenum">
              <a:rPr lang="en-US" altLang="en-US" smtClean="0"/>
              <a:pPr>
                <a:spcBef>
                  <a:spcPct val="0"/>
                </a:spcBef>
              </a:pPr>
              <a:t>180</a:t>
            </a:fld>
            <a:endParaRPr lang="en-US" altLang="en-US"/>
          </a:p>
        </p:txBody>
      </p:sp>
      <p:sp>
        <p:nvSpPr>
          <p:cNvPr id="16179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226652595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basic methods to protect buildings against rain are awnings. This method is used for many centuries. Also historically overhangs at each floor were used. Over the last few decades’ rain screens and ventilation layers became more popular. Common week spots are the base details and the drainage around windows.</a:t>
            </a:r>
            <a:endParaRPr lang="en-US" sz="1200" kern="1200" dirty="0">
              <a:solidFill>
                <a:schemeClr val="tx1"/>
              </a:solidFill>
              <a:effectLst/>
              <a:latin typeface="Times New Roman" pitchFamily="18" charset="0"/>
              <a:ea typeface="MS PGothic" pitchFamily="34" charset="-128"/>
              <a:cs typeface="+mn-cs"/>
            </a:endParaRPr>
          </a:p>
          <a:p>
            <a:endParaRPr lang="en-CA" dirty="0"/>
          </a:p>
          <a:p>
            <a:r>
              <a:rPr lang="en-CA" dirty="0"/>
              <a:t>The picture shows the WIDC in Prince George. The building features a rain screen façade and a specific base detail,</a:t>
            </a:r>
            <a:r>
              <a:rPr lang="en-CA" baseline="0" dirty="0"/>
              <a:t> shown a few slides down.</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181</a:t>
            </a:fld>
            <a:endParaRPr lang="en-US" altLang="en-US"/>
          </a:p>
        </p:txBody>
      </p:sp>
    </p:spTree>
    <p:extLst>
      <p:ext uri="{BB962C8B-B14F-4D97-AF65-F5344CB8AC3E}">
        <p14:creationId xmlns:p14="http://schemas.microsoft.com/office/powerpoint/2010/main" val="222659631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are the potential week spots?</a:t>
            </a:r>
          </a:p>
          <a:p>
            <a:r>
              <a:rPr lang="en-CA" dirty="0"/>
              <a:t>The overhang</a:t>
            </a:r>
            <a:r>
              <a:rPr lang="en-CA" baseline="0" dirty="0"/>
              <a:t> is very short – not much protection</a:t>
            </a:r>
          </a:p>
          <a:p>
            <a:r>
              <a:rPr lang="en-CA" baseline="0" dirty="0"/>
              <a:t>The base is high enough to protect against water and snow on the ground</a:t>
            </a:r>
          </a:p>
          <a:p>
            <a:r>
              <a:rPr lang="en-CA" baseline="0" dirty="0"/>
              <a:t>The chamfer at the bottom of the post guides the water to the gap between the post and the concrete, this could cause significant problems!</a:t>
            </a:r>
          </a:p>
          <a:p>
            <a:r>
              <a:rPr lang="en-CA" baseline="0" dirty="0"/>
              <a:t>The wholes for the bolts are open for capillary forces as well.</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182</a:t>
            </a:fld>
            <a:endParaRPr lang="en-US" altLang="en-US"/>
          </a:p>
        </p:txBody>
      </p:sp>
    </p:spTree>
    <p:extLst>
      <p:ext uri="{BB962C8B-B14F-4D97-AF65-F5344CB8AC3E}">
        <p14:creationId xmlns:p14="http://schemas.microsoft.com/office/powerpoint/2010/main" val="81778562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Left picture:</a:t>
            </a:r>
          </a:p>
          <a:p>
            <a:r>
              <a:rPr lang="en-CA" dirty="0"/>
              <a:t>Excellent detail, well secured against rain and snow</a:t>
            </a:r>
          </a:p>
          <a:p>
            <a:r>
              <a:rPr lang="en-CA" dirty="0"/>
              <a:t>Middle:</a:t>
            </a:r>
          </a:p>
          <a:p>
            <a:r>
              <a:rPr lang="en-CA" dirty="0"/>
              <a:t>Fully exposed, coating</a:t>
            </a:r>
            <a:r>
              <a:rPr lang="en-CA" baseline="0" dirty="0"/>
              <a:t> would have to be renewed frequently</a:t>
            </a:r>
          </a:p>
          <a:p>
            <a:r>
              <a:rPr lang="en-CA" baseline="0" dirty="0"/>
              <a:t>Right:</a:t>
            </a:r>
          </a:p>
          <a:p>
            <a:r>
              <a:rPr lang="en-CA" baseline="0" dirty="0"/>
              <a:t>All areas are nicely covered with sheet metal, but what are the costs (financially and architecturally!)?</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183</a:t>
            </a:fld>
            <a:endParaRPr lang="en-US" altLang="en-US"/>
          </a:p>
        </p:txBody>
      </p:sp>
    </p:spTree>
    <p:extLst>
      <p:ext uri="{BB962C8B-B14F-4D97-AF65-F5344CB8AC3E}">
        <p14:creationId xmlns:p14="http://schemas.microsoft.com/office/powerpoint/2010/main" val="133211811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don’t know the overhang.</a:t>
            </a:r>
          </a:p>
          <a:p>
            <a:r>
              <a:rPr lang="en-CA" dirty="0"/>
              <a:t>Bolt wholes</a:t>
            </a:r>
            <a:r>
              <a:rPr lang="en-CA" baseline="0" dirty="0"/>
              <a:t> are not protected.</a:t>
            </a:r>
          </a:p>
          <a:p>
            <a:r>
              <a:rPr lang="en-CA" baseline="0" dirty="0"/>
              <a:t>Left picture shows lifted well above the concrete surface.</a:t>
            </a:r>
          </a:p>
          <a:p>
            <a:r>
              <a:rPr lang="en-CA" baseline="0" dirty="0"/>
              <a:t>Right picture shows no gap between steel plate and wood, base will get wet.</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184</a:t>
            </a:fld>
            <a:endParaRPr lang="en-US" altLang="en-US"/>
          </a:p>
        </p:txBody>
      </p:sp>
    </p:spTree>
    <p:extLst>
      <p:ext uri="{BB962C8B-B14F-4D97-AF65-F5344CB8AC3E}">
        <p14:creationId xmlns:p14="http://schemas.microsoft.com/office/powerpoint/2010/main" val="76077025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left house</a:t>
            </a:r>
            <a:r>
              <a:rPr lang="en-CA" baseline="0" dirty="0"/>
              <a:t> has a superior envelope quality, compact, 13” thick walls and triple pane windows and a good airtightness.</a:t>
            </a:r>
          </a:p>
          <a:p>
            <a:r>
              <a:rPr lang="en-CA" baseline="0" dirty="0"/>
              <a:t>If we disregard the quality differences and assume the same envelope performance for both buildings, the right house would be significantly more expensive because of the inefficient design and would consume much more energy because of the same reason.</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185</a:t>
            </a:fld>
            <a:endParaRPr lang="en-US" altLang="en-US"/>
          </a:p>
        </p:txBody>
      </p:sp>
    </p:spTree>
    <p:extLst>
      <p:ext uri="{BB962C8B-B14F-4D97-AF65-F5344CB8AC3E}">
        <p14:creationId xmlns:p14="http://schemas.microsoft.com/office/powerpoint/2010/main" val="112752116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left picture shows the base of the Wood Innovation Research Laboratory (WIRL) in Prince George. Mineral Boards cover the first 300 mm to protect the insulation behind, and keep the wood façade out of the “splash zone”.</a:t>
            </a:r>
            <a:endParaRPr lang="en-US" sz="1200" kern="1200" dirty="0">
              <a:solidFill>
                <a:schemeClr val="tx1"/>
              </a:solidFill>
              <a:effectLst/>
              <a:latin typeface="Times New Roman" pitchFamily="18" charset="0"/>
              <a:ea typeface="MS PGothic" pitchFamily="34" charset="-128"/>
              <a:cs typeface="+mn-cs"/>
            </a:endParaRPr>
          </a:p>
          <a:p>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right picture shows the base of the Wood Innovation Design Center (WIDC) in Prince George. Similar to the former detail but one additional thought.</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186</a:t>
            </a:fld>
            <a:endParaRPr lang="en-US" altLang="en-US"/>
          </a:p>
        </p:txBody>
      </p:sp>
    </p:spTree>
    <p:extLst>
      <p:ext uri="{BB962C8B-B14F-4D97-AF65-F5344CB8AC3E}">
        <p14:creationId xmlns:p14="http://schemas.microsoft.com/office/powerpoint/2010/main" val="273936554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base of the Wood Innovation Design Center (WIDC) in Prince George uses a 300mm sacrificial layer at the bottom which could be replaced if necessary. The close-up also shows the shortcomings of the charring technique used in this particular case but this is not representative of all charred Façades.</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187</a:t>
            </a:fld>
            <a:endParaRPr lang="en-US" altLang="en-US"/>
          </a:p>
        </p:txBody>
      </p:sp>
    </p:spTree>
    <p:extLst>
      <p:ext uri="{BB962C8B-B14F-4D97-AF65-F5344CB8AC3E}">
        <p14:creationId xmlns:p14="http://schemas.microsoft.com/office/powerpoint/2010/main" val="162410733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Façades exposed to rain can be protected from moisture by various coatings, such as paint, oil finish, or Nano coatings. Charring is a traditional method, currently experiencing a renaissance. It has been used in modern architecture over the last 20 years in Europe and the WIDC is the first example in Canada. </a:t>
            </a: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OPTIONAL tangent:</a:t>
            </a:r>
          </a:p>
          <a:p>
            <a:endParaRPr lang="en-CA" sz="1200" kern="1200" dirty="0">
              <a:solidFill>
                <a:schemeClr val="tx1"/>
              </a:solidFill>
              <a:effectLst/>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Charring is historically done several different ways. One method is to pull the board slowly over a fire pit. An optional additional step is to then brush the surface. Another additional option is to char it again after the brushing, creating a robust finish. This can be repeated several times, depending on the desired outcome. A traditional method utilised in Japan is to create a 3 sided chimney out of three boards tied together. This is then filled with kindle or straw which is ignited. In both cases the wood surface is exposed for a slightly longer period of time to flames with relatively low temperatures. If modern Bunsen burners with a blue flame are used, the heat is very high and the surface is charred quickly, but not deeply, resulting in a finish that can flake off at a later point. The charring gives the wood more resistance against insects and, similar to char coal, offers an almost hydrophobic surface.</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188</a:t>
            </a:fld>
            <a:endParaRPr lang="en-US" altLang="en-US"/>
          </a:p>
        </p:txBody>
      </p:sp>
    </p:spTree>
    <p:extLst>
      <p:ext uri="{BB962C8B-B14F-4D97-AF65-F5344CB8AC3E}">
        <p14:creationId xmlns:p14="http://schemas.microsoft.com/office/powerpoint/2010/main" val="290377441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façade of the Wood Innovation Research Laboratory (WIRL) in Prince George. The open red cedar façade allows for a very high drying potential. The façade depth of about 80 mm reduces the amount of water that reaches the membrane. Windows have a large reveal of about 200mm (500mm wall depth) with frame for water drainage.</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189</a:t>
            </a:fld>
            <a:endParaRPr lang="en-US" altLang="en-US"/>
          </a:p>
        </p:txBody>
      </p:sp>
    </p:spTree>
    <p:extLst>
      <p:ext uri="{BB962C8B-B14F-4D97-AF65-F5344CB8AC3E}">
        <p14:creationId xmlns:p14="http://schemas.microsoft.com/office/powerpoint/2010/main" val="3777322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Kindergarten and Elementary School in </a:t>
            </a:r>
            <a:r>
              <a:rPr lang="en-CA" dirty="0" err="1"/>
              <a:t>Sulz</a:t>
            </a:r>
            <a:r>
              <a:rPr lang="en-CA" dirty="0"/>
              <a:t>, Austria</a:t>
            </a:r>
            <a:r>
              <a:rPr lang="en-CA" baseline="0" dirty="0"/>
              <a:t> is an extreme example for very compact architecture and optimization of materials used. We do not necessarily need to build everything new as a cube but we certainly need to keep compactness in mind. </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19</a:t>
            </a:fld>
            <a:endParaRPr lang="en-US" altLang="en-US"/>
          </a:p>
        </p:txBody>
      </p:sp>
    </p:spTree>
    <p:extLst>
      <p:ext uri="{BB962C8B-B14F-4D97-AF65-F5344CB8AC3E}">
        <p14:creationId xmlns:p14="http://schemas.microsoft.com/office/powerpoint/2010/main" val="98338068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190</a:t>
            </a:fld>
            <a:endParaRPr lang="en-US" altLang="en-US"/>
          </a:p>
        </p:txBody>
      </p:sp>
    </p:spTree>
    <p:extLst>
      <p:ext uri="{BB962C8B-B14F-4D97-AF65-F5344CB8AC3E}">
        <p14:creationId xmlns:p14="http://schemas.microsoft.com/office/powerpoint/2010/main" val="207250255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191</a:t>
            </a:fld>
            <a:endParaRPr lang="en-US" altLang="en-US"/>
          </a:p>
        </p:txBody>
      </p:sp>
    </p:spTree>
    <p:extLst>
      <p:ext uri="{BB962C8B-B14F-4D97-AF65-F5344CB8AC3E}">
        <p14:creationId xmlns:p14="http://schemas.microsoft.com/office/powerpoint/2010/main" val="326292630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WIDC:</a:t>
            </a:r>
          </a:p>
          <a:p>
            <a:r>
              <a:rPr lang="en-CA" dirty="0"/>
              <a:t>No</a:t>
            </a:r>
            <a:r>
              <a:rPr lang="en-CA" baseline="0" dirty="0"/>
              <a:t> overhang</a:t>
            </a:r>
          </a:p>
          <a:p>
            <a:r>
              <a:rPr lang="en-CA" baseline="0" dirty="0"/>
              <a:t>Inconsistent charring</a:t>
            </a:r>
          </a:p>
          <a:p>
            <a:r>
              <a:rPr lang="en-CA" baseline="0" dirty="0"/>
              <a:t>No ventilation layer</a:t>
            </a:r>
          </a:p>
          <a:p>
            <a:r>
              <a:rPr lang="en-CA" baseline="0" dirty="0"/>
              <a:t>…</a:t>
            </a:r>
          </a:p>
          <a:p>
            <a:endParaRPr lang="en-CA" baseline="0" dirty="0"/>
          </a:p>
          <a:p>
            <a:r>
              <a:rPr lang="en-CA" baseline="0" dirty="0" err="1"/>
              <a:t>RothoBlaas</a:t>
            </a:r>
            <a:r>
              <a:rPr lang="en-CA" baseline="0" dirty="0"/>
              <a:t>:</a:t>
            </a:r>
          </a:p>
          <a:p>
            <a:r>
              <a:rPr lang="en-CA" baseline="0" dirty="0"/>
              <a:t>OSB very difficult to protect against weather</a:t>
            </a:r>
          </a:p>
          <a:p>
            <a:r>
              <a:rPr lang="en-CA" baseline="0" dirty="0"/>
              <a:t>Extremely high drying out potential</a:t>
            </a:r>
          </a:p>
          <a:p>
            <a:r>
              <a:rPr lang="en-CA" baseline="0" dirty="0"/>
              <a:t>…</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192</a:t>
            </a:fld>
            <a:endParaRPr lang="en-US" altLang="en-US"/>
          </a:p>
        </p:txBody>
      </p:sp>
    </p:spTree>
    <p:extLst>
      <p:ext uri="{BB962C8B-B14F-4D97-AF65-F5344CB8AC3E}">
        <p14:creationId xmlns:p14="http://schemas.microsoft.com/office/powerpoint/2010/main" val="189987819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xfrm>
            <a:off x="457200" y="719138"/>
            <a:ext cx="6400800" cy="3600450"/>
          </a:xfrm>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3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96F280EA-E980-4233-99D3-7106CFC7477E}" type="slidenum">
              <a:rPr lang="en-US" altLang="en-US" smtClean="0"/>
              <a:pPr>
                <a:spcBef>
                  <a:spcPct val="0"/>
                </a:spcBef>
              </a:pPr>
              <a:t>193</a:t>
            </a:fld>
            <a:endParaRPr lang="en-US" altLang="en-US"/>
          </a:p>
        </p:txBody>
      </p:sp>
      <p:sp>
        <p:nvSpPr>
          <p:cNvPr id="203781"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234668642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xfrm>
            <a:off x="457200" y="719138"/>
            <a:ext cx="6400800" cy="3600450"/>
          </a:xfrm>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7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BF8CFAEE-DDD5-4A8E-9BE2-7B221654FD34}" type="slidenum">
              <a:rPr lang="en-US" altLang="en-US" smtClean="0"/>
              <a:pPr>
                <a:spcBef>
                  <a:spcPct val="0"/>
                </a:spcBef>
              </a:pPr>
              <a:t>194</a:t>
            </a:fld>
            <a:endParaRPr lang="en-US" altLang="en-US"/>
          </a:p>
        </p:txBody>
      </p:sp>
      <p:sp>
        <p:nvSpPr>
          <p:cNvPr id="1976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289094409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195</a:t>
            </a:fld>
            <a:endParaRPr lang="en-US" altLang="en-US"/>
          </a:p>
        </p:txBody>
      </p:sp>
    </p:spTree>
    <p:extLst>
      <p:ext uri="{BB962C8B-B14F-4D97-AF65-F5344CB8AC3E}">
        <p14:creationId xmlns:p14="http://schemas.microsoft.com/office/powerpoint/2010/main" val="198425720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196</a:t>
            </a:fld>
            <a:endParaRPr lang="en-US" altLang="en-US"/>
          </a:p>
        </p:txBody>
      </p:sp>
    </p:spTree>
    <p:extLst>
      <p:ext uri="{BB962C8B-B14F-4D97-AF65-F5344CB8AC3E}">
        <p14:creationId xmlns:p14="http://schemas.microsoft.com/office/powerpoint/2010/main" val="61880430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S PGothic" pitchFamily="34" charset="-128"/>
                <a:cs typeface="+mn-cs"/>
              </a:rPr>
              <a:t>UNBC needed a new laboratory building directly beside the WIDC to offer the new Wood Engineering program sufficient space for the structural research. The existing laboratory in the WIDC could then be set up as a building science laboratory.</a:t>
            </a: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197</a:t>
            </a:fld>
            <a:endParaRPr lang="en-US" altLang="en-US"/>
          </a:p>
        </p:txBody>
      </p:sp>
    </p:spTree>
    <p:extLst>
      <p:ext uri="{BB962C8B-B14F-4D97-AF65-F5344CB8AC3E}">
        <p14:creationId xmlns:p14="http://schemas.microsoft.com/office/powerpoint/2010/main" val="85842250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Prince George is located in a relatively cold climate about one flight hour north of Vancouver.</a:t>
            </a:r>
          </a:p>
          <a:p>
            <a:r>
              <a:rPr lang="en-CA" sz="1200" kern="1200" dirty="0">
                <a:solidFill>
                  <a:schemeClr val="tx1"/>
                </a:solidFill>
                <a:effectLst/>
                <a:latin typeface="Times New Roman" pitchFamily="18" charset="0"/>
                <a:ea typeface="MS PGothic" pitchFamily="34" charset="-128"/>
                <a:cs typeface="+mn-cs"/>
              </a:rPr>
              <a:t>It is located at the northern edge of climate zone 6, with about 5000 HDD @18C </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 </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198</a:t>
            </a:fld>
            <a:endParaRPr lang="en-US" altLang="en-US"/>
          </a:p>
        </p:txBody>
      </p:sp>
    </p:spTree>
    <p:extLst>
      <p:ext uri="{BB962C8B-B14F-4D97-AF65-F5344CB8AC3E}">
        <p14:creationId xmlns:p14="http://schemas.microsoft.com/office/powerpoint/2010/main" val="291308440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199</a:t>
            </a:fld>
            <a:endParaRPr lang="en-US" altLang="en-US"/>
          </a:p>
        </p:txBody>
      </p:sp>
    </p:spTree>
    <p:extLst>
      <p:ext uri="{BB962C8B-B14F-4D97-AF65-F5344CB8AC3E}">
        <p14:creationId xmlns:p14="http://schemas.microsoft.com/office/powerpoint/2010/main" val="1621831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These books are very well suited to explain the physics.</a:t>
            </a: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a:t>
            </a:fld>
            <a:endParaRPr lang="en-US" altLang="en-US"/>
          </a:p>
        </p:txBody>
      </p:sp>
    </p:spTree>
    <p:extLst>
      <p:ext uri="{BB962C8B-B14F-4D97-AF65-F5344CB8AC3E}">
        <p14:creationId xmlns:p14="http://schemas.microsoft.com/office/powerpoint/2010/main" val="3665949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61925" y="477838"/>
            <a:ext cx="6846888" cy="3851275"/>
          </a:xfrm>
          <a:solidFill>
            <a:srgbClr val="FFFFFF"/>
          </a:solidFill>
          <a:ln/>
        </p:spPr>
      </p:sp>
      <p:sp>
        <p:nvSpPr>
          <p:cNvPr id="70659" name="Rectangle 3"/>
          <p:cNvSpPr>
            <a:spLocks noGrp="1" noChangeArrowheads="1"/>
          </p:cNvSpPr>
          <p:nvPr>
            <p:ph type="body" idx="1"/>
          </p:nvPr>
        </p:nvSpPr>
        <p:spPr>
          <a:xfrm>
            <a:off x="707336" y="4453016"/>
            <a:ext cx="3916017" cy="4161176"/>
          </a:xfrm>
          <a:noFill/>
          <a:ln>
            <a:solidFill>
              <a:srgbClr val="000000"/>
            </a:solidFill>
          </a:ln>
          <a:extLst>
            <a:ext uri="{909E8E84-426E-40DD-AFC4-6F175D3DCCD1}">
              <a14:hiddenFill xmlns:a14="http://schemas.microsoft.com/office/drawing/2010/main">
                <a:solidFill>
                  <a:srgbClr val="FFFFFF"/>
                </a:solidFill>
              </a14:hiddenFill>
            </a:ext>
          </a:extLst>
        </p:spPr>
        <p:txBody>
          <a:bodyPr lIns="91707" tIns="45854" rIns="91707" bIns="45854"/>
          <a:lstStyle/>
          <a:p>
            <a:r>
              <a:rPr lang="en-GB" altLang="en-US" dirty="0"/>
              <a:t>Compactness can be measured. Commonly used is the A/V ration which</a:t>
            </a:r>
            <a:r>
              <a:rPr lang="en-GB" altLang="en-US" baseline="0" dirty="0"/>
              <a:t> is the entire envelope area A including all 6 sides of the building divided by the volume of the building.</a:t>
            </a:r>
          </a:p>
          <a:p>
            <a:r>
              <a:rPr lang="en-GB" altLang="en-US" baseline="0" dirty="0"/>
              <a:t>Smaller building such as single family homes can achieve values between 0.8 and 1.0, but if no attention to compactness is given, values of 1.2 or 1.3 are possible too.</a:t>
            </a:r>
          </a:p>
          <a:p>
            <a:r>
              <a:rPr lang="en-GB" altLang="en-US" baseline="0" dirty="0"/>
              <a:t>Duplexes and row houses can achieve values around 0.6-0.7 and midrise buildings can go as low as 0.4.</a:t>
            </a:r>
          </a:p>
          <a:p>
            <a:r>
              <a:rPr lang="en-GB" altLang="en-US" baseline="0" dirty="0"/>
              <a:t>Besides the direct consequences on costs, compactness can be seen as risk factor, because dormers, setbacks, and bulk outs are typically increasing the risk for water damage and thermal bridges.</a:t>
            </a:r>
            <a:endParaRPr lang="en-GB" altLang="en-US" dirty="0"/>
          </a:p>
        </p:txBody>
      </p:sp>
      <p:sp>
        <p:nvSpPr>
          <p:cNvPr id="70660"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From</a:t>
            </a:r>
            <a:r>
              <a:rPr lang="en-CA" baseline="0" dirty="0"/>
              <a:t> the beginning the goal was to fulfill the</a:t>
            </a:r>
            <a:r>
              <a:rPr lang="en-CA" dirty="0"/>
              <a:t> key requirements, to build the first publicly funded building in BC</a:t>
            </a:r>
            <a:r>
              <a:rPr lang="en-CA" baseline="0" dirty="0"/>
              <a:t> not to LEED but to Passive House Standard.</a:t>
            </a:r>
          </a:p>
          <a:p>
            <a:endParaRPr lang="en-CA" baseline="0" dirty="0"/>
          </a:p>
          <a:p>
            <a:r>
              <a:rPr lang="en-CA" baseline="0" dirty="0"/>
              <a:t>Amusing side note:</a:t>
            </a:r>
          </a:p>
          <a:p>
            <a:r>
              <a:rPr lang="en-CA" baseline="0" dirty="0"/>
              <a:t>ASHRAE 90.1 defines “semi heated space” as </a:t>
            </a:r>
            <a:r>
              <a:rPr lang="en-CA" altLang="en-US" sz="1200" dirty="0">
                <a:solidFill>
                  <a:srgbClr val="FF0000"/>
                </a:solidFill>
              </a:rPr>
              <a:t>&gt; 3.4 BTU/hft² </a:t>
            </a:r>
          </a:p>
          <a:p>
            <a:r>
              <a:rPr lang="en-CA" sz="1200" dirty="0">
                <a:solidFill>
                  <a:srgbClr val="FF0000"/>
                </a:solidFill>
              </a:rPr>
              <a:t>The requirement of</a:t>
            </a:r>
            <a:r>
              <a:rPr lang="en-CA" sz="1200" baseline="0" dirty="0">
                <a:solidFill>
                  <a:srgbClr val="FF0000"/>
                </a:solidFill>
              </a:rPr>
              <a:t> PH is lower so we are building an unheated building according to ASHRAE, but it is thermally more comfortable than any ASHRAE building </a:t>
            </a:r>
            <a:r>
              <a:rPr lang="en-CA" sz="1200" baseline="0" dirty="0">
                <a:solidFill>
                  <a:srgbClr val="FF0000"/>
                </a:solidFill>
                <a:sym typeface="Wingdings" panose="05000000000000000000" pitchFamily="2" charset="2"/>
              </a:rPr>
              <a:t></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200</a:t>
            </a:fld>
            <a:endParaRPr lang="en-US" altLang="en-US"/>
          </a:p>
        </p:txBody>
      </p:sp>
    </p:spTree>
    <p:extLst>
      <p:ext uri="{BB962C8B-B14F-4D97-AF65-F5344CB8AC3E}">
        <p14:creationId xmlns:p14="http://schemas.microsoft.com/office/powerpoint/2010/main" val="108470955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One of the key requirement of Passive House is the energy density for heating, the heat demand (similar to TUI).  All energy losses of the envelope are projected on the “treated floor area, basically the useable floor area. If the room is very high, all the energy losses of a virtually 3 floor tall building have to divided by the actually existing floor space to calculate the energy density. In this particular case the building had to be almost 3 times as energy efficient as it would have been as an ordinary office building with three floors, because there</a:t>
            </a:r>
            <a:r>
              <a:rPr lang="en-CA" sz="1200" kern="1200" baseline="0" dirty="0">
                <a:solidFill>
                  <a:schemeClr val="tx1"/>
                </a:solidFill>
                <a:effectLst/>
                <a:latin typeface="Times New Roman" pitchFamily="18" charset="0"/>
                <a:ea typeface="MS PGothic" pitchFamily="34" charset="-128"/>
                <a:cs typeface="+mn-cs"/>
              </a:rPr>
              <a:t> were</a:t>
            </a:r>
            <a:r>
              <a:rPr lang="en-CA" sz="1200" kern="1200" dirty="0">
                <a:solidFill>
                  <a:schemeClr val="tx1"/>
                </a:solidFill>
                <a:effectLst/>
                <a:latin typeface="Times New Roman" pitchFamily="18" charset="0"/>
                <a:ea typeface="MS PGothic" pitchFamily="34" charset="-128"/>
                <a:cs typeface="+mn-cs"/>
              </a:rPr>
              <a:t> only 1 and ¼ floors (yellow lines). The green lines are only virtual</a:t>
            </a:r>
            <a:r>
              <a:rPr lang="en-CA" sz="1200" kern="1200" baseline="0" dirty="0">
                <a:solidFill>
                  <a:schemeClr val="tx1"/>
                </a:solidFill>
                <a:effectLst/>
                <a:latin typeface="Times New Roman" pitchFamily="18" charset="0"/>
                <a:ea typeface="MS PGothic" pitchFamily="34" charset="-128"/>
                <a:cs typeface="+mn-cs"/>
              </a:rPr>
              <a:t> (none existing floor areas) showing how much floor area the height of the building would have theoretically supported.</a:t>
            </a:r>
            <a:endParaRPr lang="en-CA"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201</a:t>
            </a:fld>
            <a:endParaRPr lang="en-US" altLang="en-US"/>
          </a:p>
        </p:txBody>
      </p:sp>
    </p:spTree>
    <p:extLst>
      <p:ext uri="{BB962C8B-B14F-4D97-AF65-F5344CB8AC3E}">
        <p14:creationId xmlns:p14="http://schemas.microsoft.com/office/powerpoint/2010/main" val="418544872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During</a:t>
            </a:r>
            <a:r>
              <a:rPr lang="en-CA" baseline="0" dirty="0"/>
              <a:t> </a:t>
            </a:r>
            <a:r>
              <a:rPr lang="en-CA" dirty="0"/>
              <a:t>the design phase, after many iterations, these were the preliminary performance values</a:t>
            </a:r>
            <a:r>
              <a:rPr lang="en-CA" baseline="0" dirty="0"/>
              <a:t> that were calculated.</a:t>
            </a:r>
            <a:r>
              <a:rPr lang="en-CA" dirty="0"/>
              <a:t> With those values as a base, the project was started.</a:t>
            </a: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202</a:t>
            </a:fld>
            <a:endParaRPr lang="en-US" altLang="en-US"/>
          </a:p>
        </p:txBody>
      </p:sp>
    </p:spTree>
    <p:extLst>
      <p:ext uri="{BB962C8B-B14F-4D97-AF65-F5344CB8AC3E}">
        <p14:creationId xmlns:p14="http://schemas.microsoft.com/office/powerpoint/2010/main" val="347061931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After the remediation of a brownfield was finished, preparations of the foundation began in Spring 2017</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203</a:t>
            </a:fld>
            <a:endParaRPr lang="en-US" altLang="en-US"/>
          </a:p>
        </p:txBody>
      </p:sp>
    </p:spTree>
    <p:extLst>
      <p:ext uri="{BB962C8B-B14F-4D97-AF65-F5344CB8AC3E}">
        <p14:creationId xmlns:p14="http://schemas.microsoft.com/office/powerpoint/2010/main" val="231005500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The prefabricated exterior wall was cantilevering as far as possible over the foundation, entirely wrapped with insulation to reduce thermal bridges.</a:t>
            </a:r>
            <a:endParaRPr lang="en-US" sz="1200" kern="1200" dirty="0">
              <a:solidFill>
                <a:schemeClr val="tx1"/>
              </a:solidFill>
              <a:effectLst/>
              <a:latin typeface="Times New Roman" pitchFamily="18" charset="0"/>
              <a:ea typeface="MS PGothic" pitchFamily="34" charset="-128"/>
              <a:cs typeface="+mn-cs"/>
            </a:endParaRPr>
          </a:p>
          <a:p>
            <a:endParaRPr lang="en-US" dirty="0"/>
          </a:p>
          <a:p>
            <a:r>
              <a:rPr lang="en-US" dirty="0"/>
              <a:t>A winter</a:t>
            </a:r>
            <a:r>
              <a:rPr lang="en-US" baseline="0" dirty="0"/>
              <a:t> rated </a:t>
            </a:r>
            <a:r>
              <a:rPr lang="en-US" baseline="0" dirty="0" err="1"/>
              <a:t>soprema</a:t>
            </a:r>
            <a:r>
              <a:rPr lang="en-US" baseline="0" dirty="0"/>
              <a:t> membrane was used because it could be applied up to -10C. </a:t>
            </a:r>
          </a:p>
          <a:p>
            <a:endParaRPr lang="en-US" dirty="0"/>
          </a:p>
          <a:p>
            <a:r>
              <a:rPr lang="en-US" dirty="0"/>
              <a:t>The </a:t>
            </a:r>
            <a:r>
              <a:rPr lang="en-US" dirty="0" err="1"/>
              <a:t>Intello</a:t>
            </a:r>
            <a:r>
              <a:rPr lang="en-US" dirty="0"/>
              <a:t> was left intentionally long to be attached to the LVL.  Spray foam is expensive and the client was not interested in it due to the very high environmental impact. Blown in Mineral</a:t>
            </a:r>
            <a:r>
              <a:rPr lang="en-US" baseline="0" dirty="0"/>
              <a:t> Fiber was chosen.</a:t>
            </a:r>
            <a:endParaRPr lang="en-US" dirty="0"/>
          </a:p>
          <a:p>
            <a:r>
              <a:rPr lang="en-US" dirty="0"/>
              <a:t>An Life Cycle Assessment was done parallel to support those design decisions.</a:t>
            </a:r>
          </a:p>
        </p:txBody>
      </p:sp>
      <p:sp>
        <p:nvSpPr>
          <p:cNvPr id="4" name="Slide Number Placeholder 3"/>
          <p:cNvSpPr>
            <a:spLocks noGrp="1"/>
          </p:cNvSpPr>
          <p:nvPr>
            <p:ph type="sldNum" sz="quarter" idx="10"/>
          </p:nvPr>
        </p:nvSpPr>
        <p:spPr/>
        <p:txBody>
          <a:bodyPr/>
          <a:lstStyle/>
          <a:p>
            <a:fld id="{60F93352-5D79-4003-B441-E5A53EC072E6}" type="slidenum">
              <a:rPr lang="en-US" smtClean="0"/>
              <a:t>204</a:t>
            </a:fld>
            <a:endParaRPr lang="en-US"/>
          </a:p>
        </p:txBody>
      </p:sp>
    </p:spTree>
    <p:extLst>
      <p:ext uri="{BB962C8B-B14F-4D97-AF65-F5344CB8AC3E}">
        <p14:creationId xmlns:p14="http://schemas.microsoft.com/office/powerpoint/2010/main" val="255995064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lowest layer of insulation underneath the thickened edge was installed first.</a:t>
            </a:r>
            <a:endParaRPr lang="en-US" sz="1200" kern="1200" dirty="0">
              <a:solidFill>
                <a:schemeClr val="tx1"/>
              </a:solidFill>
              <a:effectLst/>
              <a:latin typeface="Times New Roman" pitchFamily="18" charset="0"/>
              <a:ea typeface="MS PGothic" pitchFamily="34" charset="-128"/>
              <a:cs typeface="+mn-cs"/>
            </a:endParaRPr>
          </a:p>
          <a:p>
            <a:r>
              <a:rPr lang="en-CA" dirty="0"/>
              <a:t>The cables are from thermal sensors which</a:t>
            </a:r>
            <a:r>
              <a:rPr lang="en-CA" baseline="0" dirty="0"/>
              <a:t> were</a:t>
            </a:r>
            <a:r>
              <a:rPr lang="en-CA" dirty="0"/>
              <a:t> installed in various positions to monitor the building over a long period of time.</a:t>
            </a: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205</a:t>
            </a:fld>
            <a:endParaRPr lang="en-US" altLang="en-US"/>
          </a:p>
        </p:txBody>
      </p:sp>
    </p:spTree>
    <p:extLst>
      <p:ext uri="{BB962C8B-B14F-4D97-AF65-F5344CB8AC3E}">
        <p14:creationId xmlns:p14="http://schemas.microsoft.com/office/powerpoint/2010/main" val="99042081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206</a:t>
            </a:fld>
            <a:endParaRPr lang="en-US" altLang="en-US"/>
          </a:p>
        </p:txBody>
      </p:sp>
    </p:spTree>
    <p:extLst>
      <p:ext uri="{BB962C8B-B14F-4D97-AF65-F5344CB8AC3E}">
        <p14:creationId xmlns:p14="http://schemas.microsoft.com/office/powerpoint/2010/main" val="1631460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All insulation 200mm thick was installed, including an array of sensors, before the thickened edge raft slap was poured.</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207</a:t>
            </a:fld>
            <a:endParaRPr lang="en-US" altLang="en-US"/>
          </a:p>
        </p:txBody>
      </p:sp>
    </p:spTree>
    <p:extLst>
      <p:ext uri="{BB962C8B-B14F-4D97-AF65-F5344CB8AC3E}">
        <p14:creationId xmlns:p14="http://schemas.microsoft.com/office/powerpoint/2010/main" val="45010727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After the rebar was put into place, the installation of the floor heating lines (visible in white) started. The floor heating system allows for a low supply temperature, hovering around 20°C. In the background, the strong floor with it 1m thick steel reinforced concrete layer is visible.</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208</a:t>
            </a:fld>
            <a:endParaRPr lang="en-US" altLang="en-US"/>
          </a:p>
        </p:txBody>
      </p:sp>
    </p:spTree>
    <p:extLst>
      <p:ext uri="{BB962C8B-B14F-4D97-AF65-F5344CB8AC3E}">
        <p14:creationId xmlns:p14="http://schemas.microsoft.com/office/powerpoint/2010/main" val="100802354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On top of the strong floor, a strong wall was erected, also consisting of 1m thick steel reinforced concrete.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project team did explore the option to build the strong wall in mass timber.</a:t>
            </a:r>
            <a:r>
              <a:rPr lang="en-CA" sz="1200" kern="1200" baseline="0" dirty="0">
                <a:solidFill>
                  <a:schemeClr val="tx1"/>
                </a:solidFill>
                <a:effectLst/>
                <a:latin typeface="Times New Roman" pitchFamily="18" charset="0"/>
                <a:ea typeface="MS PGothic" pitchFamily="34" charset="-128"/>
                <a:cs typeface="+mn-cs"/>
              </a:rPr>
              <a:t> Technical it was feasible but financially not advisable.</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209</a:t>
            </a:fld>
            <a:endParaRPr lang="en-US" altLang="en-US"/>
          </a:p>
        </p:txBody>
      </p:sp>
    </p:spTree>
    <p:extLst>
      <p:ext uri="{BB962C8B-B14F-4D97-AF65-F5344CB8AC3E}">
        <p14:creationId xmlns:p14="http://schemas.microsoft.com/office/powerpoint/2010/main" val="958979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457200" y="719138"/>
            <a:ext cx="6400800" cy="360045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As a further example we look in detail at the envelope of this building.</a:t>
            </a:r>
          </a:p>
          <a:p>
            <a:r>
              <a:rPr lang="en-CA" altLang="en-US" dirty="0"/>
              <a:t>The given design is assumed as 100% wall area.</a:t>
            </a:r>
          </a:p>
          <a:p>
            <a:endParaRPr lang="en-CA" altLang="en-US" dirty="0"/>
          </a:p>
        </p:txBody>
      </p:sp>
      <p:sp>
        <p:nvSpPr>
          <p:cNvPr id="7270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7270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E8032E6D-493E-48DB-8C17-DA97A6A47AFF}" type="slidenum">
              <a:rPr lang="en-US" altLang="en-US" sz="1200">
                <a:latin typeface="Times New Roman" panose="02020603050405020304" pitchFamily="18" charset="0"/>
              </a:rPr>
              <a:pPr/>
              <a:t>21</a:t>
            </a:fld>
            <a:endParaRPr lang="en-US" altLang="en-US" sz="1200">
              <a:latin typeface="Times New Roman" panose="02020603050405020304" pitchFamily="18"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This L shape wall has the dimensions of 6mx12m</a:t>
            </a:r>
            <a:r>
              <a:rPr lang="en-CA" sz="1200" kern="1200" baseline="0" dirty="0">
                <a:solidFill>
                  <a:schemeClr val="tx1"/>
                </a:solidFill>
                <a:effectLst/>
                <a:latin typeface="Times New Roman" pitchFamily="18" charset="0"/>
                <a:ea typeface="MS PGothic" pitchFamily="34" charset="-128"/>
                <a:cs typeface="+mn-cs"/>
              </a:rPr>
              <a:t>,</a:t>
            </a:r>
            <a:r>
              <a:rPr lang="en-CA" sz="1200" kern="1200" dirty="0">
                <a:solidFill>
                  <a:schemeClr val="tx1"/>
                </a:solidFill>
                <a:effectLst/>
                <a:latin typeface="Times New Roman" pitchFamily="18" charset="0"/>
                <a:ea typeface="MS PGothic" pitchFamily="34" charset="-128"/>
                <a:cs typeface="+mn-cs"/>
              </a:rPr>
              <a:t> 6m tall, and it sits on the 18m long strong floor.</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210</a:t>
            </a:fld>
            <a:endParaRPr lang="en-US" altLang="en-US"/>
          </a:p>
        </p:txBody>
      </p:sp>
    </p:spTree>
    <p:extLst>
      <p:ext uri="{BB962C8B-B14F-4D97-AF65-F5344CB8AC3E}">
        <p14:creationId xmlns:p14="http://schemas.microsoft.com/office/powerpoint/2010/main" val="339011498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After the concrete foundation was poured and cured for some time, blue skin was applied to the outside, followed by a 300mm thick layer of EPS insulation.</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211</a:t>
            </a:fld>
            <a:endParaRPr lang="en-US" altLang="en-US"/>
          </a:p>
        </p:txBody>
      </p:sp>
    </p:spTree>
    <p:extLst>
      <p:ext uri="{BB962C8B-B14F-4D97-AF65-F5344CB8AC3E}">
        <p14:creationId xmlns:p14="http://schemas.microsoft.com/office/powerpoint/2010/main" val="250826623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precut glulam posts and beams included the connection details (in this case the Knapp connector).</a:t>
            </a:r>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212</a:t>
            </a:fld>
            <a:endParaRPr lang="en-US" altLang="en-US"/>
          </a:p>
        </p:txBody>
      </p:sp>
    </p:spTree>
    <p:extLst>
      <p:ext uri="{BB962C8B-B14F-4D97-AF65-F5344CB8AC3E}">
        <p14:creationId xmlns:p14="http://schemas.microsoft.com/office/powerpoint/2010/main" val="244511660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On top of the glulam superstructure a roof with traditional trusses was installed</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213</a:t>
            </a:fld>
            <a:endParaRPr lang="en-US" altLang="en-US"/>
          </a:p>
        </p:txBody>
      </p:sp>
    </p:spTree>
    <p:extLst>
      <p:ext uri="{BB962C8B-B14F-4D97-AF65-F5344CB8AC3E}">
        <p14:creationId xmlns:p14="http://schemas.microsoft.com/office/powerpoint/2010/main" val="374349496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wall panels were partially prefabricated. A traditional truss (10mx0.5m) was connected to OSB boards with a membrane in between.</a:t>
            </a:r>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Slide Number Placeholder 3"/>
          <p:cNvSpPr>
            <a:spLocks noGrp="1"/>
          </p:cNvSpPr>
          <p:nvPr>
            <p:ph type="sldNum" sz="quarter" idx="10"/>
          </p:nvPr>
        </p:nvSpPr>
        <p:spPr/>
        <p:txBody>
          <a:bodyPr/>
          <a:lstStyle/>
          <a:p>
            <a:pPr defTabSz="1002587">
              <a:defRPr/>
            </a:pPr>
            <a:fld id="{60F93352-5D79-4003-B441-E5A53EC072E6}" type="slidenum">
              <a:rPr lang="en-US">
                <a:solidFill>
                  <a:prstClr val="black"/>
                </a:solidFill>
                <a:latin typeface="Calibri" panose="020F0502020204030204"/>
              </a:rPr>
              <a:pPr defTabSz="1002587">
                <a:defRPr/>
              </a:pPr>
              <a:t>214</a:t>
            </a:fld>
            <a:endParaRPr lang="en-US">
              <a:solidFill>
                <a:prstClr val="black"/>
              </a:solidFill>
              <a:latin typeface="Calibri" panose="020F0502020204030204"/>
            </a:endParaRPr>
          </a:p>
        </p:txBody>
      </p:sp>
    </p:spTree>
    <p:extLst>
      <p:ext uri="{BB962C8B-B14F-4D97-AF65-F5344CB8AC3E}">
        <p14:creationId xmlns:p14="http://schemas.microsoft.com/office/powerpoint/2010/main" val="353175104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To use these traditional trusses vertically (as walls) to accommodate 500mm of insulation was a first in Canada.</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215</a:t>
            </a:fld>
            <a:endParaRPr lang="en-US" altLang="en-US"/>
          </a:p>
        </p:txBody>
      </p:sp>
    </p:spTree>
    <p:extLst>
      <p:ext uri="{BB962C8B-B14F-4D97-AF65-F5344CB8AC3E}">
        <p14:creationId xmlns:p14="http://schemas.microsoft.com/office/powerpoint/2010/main" val="111688672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Similar to the floor, several humidity and temperature sensors were installed in three different heights and three different depths on the north and south side of the building.</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216</a:t>
            </a:fld>
            <a:endParaRPr lang="en-US" altLang="en-US"/>
          </a:p>
        </p:txBody>
      </p:sp>
    </p:spTree>
    <p:extLst>
      <p:ext uri="{BB962C8B-B14F-4D97-AF65-F5344CB8AC3E}">
        <p14:creationId xmlns:p14="http://schemas.microsoft.com/office/powerpoint/2010/main" val="140193788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S PGothic" pitchFamily="34" charset="-128"/>
                <a:cs typeface="+mn-cs"/>
              </a:rPr>
              <a:t>A sandwich-style roof that has a pressure treated plywood in the middle was installed. The reason the roof was layered in such a fashion was that the membrane manufacturer used, only warrantied insulation up to 200mm thick under the membrane.</a:t>
            </a:r>
          </a:p>
          <a:p>
            <a:endParaRPr lang="en-US" sz="1200" kern="1200" dirty="0">
              <a:solidFill>
                <a:schemeClr val="tx1"/>
              </a:solidFill>
              <a:effectLst/>
              <a:latin typeface="Times New Roman" pitchFamily="18" charset="0"/>
              <a:ea typeface="MS PGothic" pitchFamily="34" charset="-128"/>
              <a:cs typeface="+mn-cs"/>
            </a:endParaRPr>
          </a:p>
          <a:p>
            <a:r>
              <a:rPr lang="en-US" sz="1200" kern="1200" dirty="0">
                <a:solidFill>
                  <a:schemeClr val="tx1"/>
                </a:solidFill>
                <a:effectLst/>
                <a:latin typeface="Times New Roman" pitchFamily="18" charset="0"/>
                <a:ea typeface="MS PGothic" pitchFamily="34" charset="-128"/>
                <a:cs typeface="+mn-cs"/>
              </a:rPr>
              <a:t>By general contractor:</a:t>
            </a:r>
          </a:p>
          <a:p>
            <a:r>
              <a:rPr lang="en-US" sz="1200" kern="1200" dirty="0">
                <a:solidFill>
                  <a:schemeClr val="tx1"/>
                </a:solidFill>
                <a:effectLst/>
                <a:latin typeface="Times New Roman" pitchFamily="18" charset="0"/>
                <a:ea typeface="MS PGothic" pitchFamily="34" charset="-128"/>
                <a:cs typeface="+mn-cs"/>
              </a:rPr>
              <a:t>VB - </a:t>
            </a:r>
            <a:r>
              <a:rPr lang="en-US" sz="1200" kern="1200" dirty="0" err="1">
                <a:solidFill>
                  <a:schemeClr val="tx1"/>
                </a:solidFill>
                <a:effectLst/>
                <a:latin typeface="Times New Roman" pitchFamily="18" charset="0"/>
                <a:ea typeface="MS PGothic" pitchFamily="34" charset="-128"/>
                <a:cs typeface="+mn-cs"/>
              </a:rPr>
              <a:t>SopraR</a:t>
            </a:r>
            <a:r>
              <a:rPr lang="en-US" sz="1200" kern="1200" dirty="0">
                <a:solidFill>
                  <a:schemeClr val="tx1"/>
                </a:solidFill>
                <a:effectLst/>
                <a:latin typeface="Times New Roman" pitchFamily="18" charset="0"/>
                <a:ea typeface="MS PGothic" pitchFamily="34" charset="-128"/>
                <a:cs typeface="+mn-cs"/>
              </a:rPr>
              <a:t> VB on OSB sheathing</a:t>
            </a:r>
          </a:p>
          <a:p>
            <a:r>
              <a:rPr lang="en-US" sz="1200" kern="1200" dirty="0">
                <a:solidFill>
                  <a:schemeClr val="tx1"/>
                </a:solidFill>
                <a:effectLst/>
                <a:latin typeface="Times New Roman" pitchFamily="18" charset="0"/>
                <a:ea typeface="MS PGothic" pitchFamily="34" charset="-128"/>
                <a:cs typeface="+mn-cs"/>
              </a:rPr>
              <a:t>18" Type 2 EPS insulation (R72.72) (sweet spot on cost effective screws)</a:t>
            </a:r>
          </a:p>
          <a:p>
            <a:r>
              <a:rPr lang="en-US" sz="1200" kern="1200" dirty="0">
                <a:solidFill>
                  <a:schemeClr val="tx1"/>
                </a:solidFill>
                <a:effectLst/>
                <a:latin typeface="Times New Roman" pitchFamily="18" charset="0"/>
                <a:ea typeface="MS PGothic" pitchFamily="34" charset="-128"/>
                <a:cs typeface="+mn-cs"/>
              </a:rPr>
              <a:t>5/8" T&amp;G Plywood</a:t>
            </a:r>
          </a:p>
          <a:p>
            <a:r>
              <a:rPr lang="en-US" sz="1200" kern="1200" dirty="0">
                <a:solidFill>
                  <a:schemeClr val="tx1"/>
                </a:solidFill>
                <a:effectLst/>
                <a:latin typeface="Times New Roman" pitchFamily="18" charset="0"/>
                <a:ea typeface="MS PGothic" pitchFamily="34" charset="-128"/>
                <a:cs typeface="+mn-cs"/>
              </a:rPr>
              <a:t>20" screws and plates</a:t>
            </a:r>
          </a:p>
          <a:p>
            <a:endParaRPr lang="en-US" sz="1200" kern="1200" dirty="0">
              <a:solidFill>
                <a:schemeClr val="tx1"/>
              </a:solidFill>
              <a:effectLst/>
              <a:latin typeface="Times New Roman" pitchFamily="18" charset="0"/>
              <a:ea typeface="MS PGothic" pitchFamily="34" charset="-128"/>
              <a:cs typeface="+mn-cs"/>
            </a:endParaRPr>
          </a:p>
          <a:p>
            <a:r>
              <a:rPr lang="en-US" sz="1200" kern="1200" dirty="0">
                <a:solidFill>
                  <a:schemeClr val="tx1"/>
                </a:solidFill>
                <a:effectLst/>
                <a:latin typeface="Times New Roman" pitchFamily="18" charset="0"/>
                <a:ea typeface="MS PGothic" pitchFamily="34" charset="-128"/>
                <a:cs typeface="+mn-cs"/>
              </a:rPr>
              <a:t>By Roofer - (10yr RCABC)</a:t>
            </a:r>
          </a:p>
          <a:p>
            <a:r>
              <a:rPr lang="en-US" sz="1200" kern="1200" dirty="0">
                <a:solidFill>
                  <a:schemeClr val="tx1"/>
                </a:solidFill>
                <a:effectLst/>
                <a:latin typeface="Times New Roman" pitchFamily="18" charset="0"/>
                <a:ea typeface="MS PGothic" pitchFamily="34" charset="-128"/>
                <a:cs typeface="+mn-cs"/>
              </a:rPr>
              <a:t>Tapered EPS 1-1/2" to 6-1/2" as per sketch (R16.6 </a:t>
            </a:r>
            <a:r>
              <a:rPr lang="en-US" sz="1200" kern="1200" dirty="0" err="1">
                <a:solidFill>
                  <a:schemeClr val="tx1"/>
                </a:solidFill>
                <a:effectLst/>
                <a:latin typeface="Times New Roman" pitchFamily="18" charset="0"/>
                <a:ea typeface="MS PGothic" pitchFamily="34" charset="-128"/>
                <a:cs typeface="+mn-cs"/>
              </a:rPr>
              <a:t>avg</a:t>
            </a:r>
            <a:r>
              <a:rPr lang="en-US" sz="1200" kern="1200" dirty="0">
                <a:solidFill>
                  <a:schemeClr val="tx1"/>
                </a:solidFill>
                <a:effectLst/>
                <a:latin typeface="Times New Roman" pitchFamily="18" charset="0"/>
                <a:ea typeface="MS PGothic" pitchFamily="34" charset="-128"/>
                <a:cs typeface="+mn-cs"/>
              </a:rPr>
              <a:t>)</a:t>
            </a:r>
          </a:p>
          <a:p>
            <a:r>
              <a:rPr lang="en-US" sz="1200" kern="1200" dirty="0">
                <a:solidFill>
                  <a:schemeClr val="tx1"/>
                </a:solidFill>
                <a:effectLst/>
                <a:latin typeface="Times New Roman" pitchFamily="18" charset="0"/>
                <a:ea typeface="MS PGothic" pitchFamily="34" charset="-128"/>
                <a:cs typeface="+mn-cs"/>
              </a:rPr>
              <a:t>Layer of 2" ISO insulation (R11.2 </a:t>
            </a:r>
            <a:r>
              <a:rPr lang="en-US" sz="1200" kern="1200" dirty="0" err="1">
                <a:solidFill>
                  <a:schemeClr val="tx1"/>
                </a:solidFill>
                <a:effectLst/>
                <a:latin typeface="Times New Roman" pitchFamily="18" charset="0"/>
                <a:ea typeface="MS PGothic" pitchFamily="34" charset="-128"/>
                <a:cs typeface="+mn-cs"/>
              </a:rPr>
              <a:t>avg</a:t>
            </a:r>
            <a:r>
              <a:rPr lang="en-US" sz="1200" kern="1200" dirty="0">
                <a:solidFill>
                  <a:schemeClr val="tx1"/>
                </a:solidFill>
                <a:effectLst/>
                <a:latin typeface="Times New Roman" pitchFamily="18" charset="0"/>
                <a:ea typeface="MS PGothic" pitchFamily="34" charset="-128"/>
                <a:cs typeface="+mn-cs"/>
              </a:rPr>
              <a:t>)</a:t>
            </a:r>
          </a:p>
          <a:p>
            <a:r>
              <a:rPr lang="en-US" sz="1200" kern="1200" dirty="0">
                <a:solidFill>
                  <a:schemeClr val="tx1"/>
                </a:solidFill>
                <a:effectLst/>
                <a:latin typeface="Times New Roman" pitchFamily="18" charset="0"/>
                <a:ea typeface="MS PGothic" pitchFamily="34" charset="-128"/>
                <a:cs typeface="+mn-cs"/>
              </a:rPr>
              <a:t>ISO Crickets</a:t>
            </a:r>
          </a:p>
          <a:p>
            <a:r>
              <a:rPr lang="en-US" sz="1200" kern="1200" dirty="0">
                <a:solidFill>
                  <a:schemeClr val="tx1"/>
                </a:solidFill>
                <a:effectLst/>
                <a:latin typeface="Times New Roman" pitchFamily="18" charset="0"/>
                <a:ea typeface="MS PGothic" pitchFamily="34" charset="-128"/>
                <a:cs typeface="+mn-cs"/>
              </a:rPr>
              <a:t>Mechanically fastened </a:t>
            </a:r>
            <a:r>
              <a:rPr lang="en-US" sz="1200" kern="1200" dirty="0" err="1">
                <a:solidFill>
                  <a:schemeClr val="tx1"/>
                </a:solidFill>
                <a:effectLst/>
                <a:latin typeface="Times New Roman" pitchFamily="18" charset="0"/>
                <a:ea typeface="MS PGothic" pitchFamily="34" charset="-128"/>
                <a:cs typeface="+mn-cs"/>
              </a:rPr>
              <a:t>Sopr</a:t>
            </a:r>
            <a:r>
              <a:rPr lang="en-US" sz="1200" kern="1200" dirty="0">
                <a:solidFill>
                  <a:schemeClr val="tx1"/>
                </a:solidFill>
                <a:effectLst/>
                <a:latin typeface="Times New Roman" pitchFamily="18" charset="0"/>
                <a:ea typeface="MS PGothic" pitchFamily="34" charset="-128"/>
                <a:cs typeface="+mn-cs"/>
              </a:rPr>
              <a:t> board</a:t>
            </a:r>
          </a:p>
          <a:p>
            <a:r>
              <a:rPr lang="en-US" sz="1200" kern="1200" dirty="0">
                <a:solidFill>
                  <a:schemeClr val="tx1"/>
                </a:solidFill>
                <a:effectLst/>
                <a:latin typeface="Times New Roman" pitchFamily="18" charset="0"/>
                <a:ea typeface="MS PGothic" pitchFamily="34" charset="-128"/>
                <a:cs typeface="+mn-cs"/>
              </a:rPr>
              <a:t>Torch layer </a:t>
            </a:r>
            <a:r>
              <a:rPr lang="en-US" sz="1200" kern="1200" dirty="0" err="1">
                <a:solidFill>
                  <a:schemeClr val="tx1"/>
                </a:solidFill>
                <a:effectLst/>
                <a:latin typeface="Times New Roman" pitchFamily="18" charset="0"/>
                <a:ea typeface="MS PGothic" pitchFamily="34" charset="-128"/>
                <a:cs typeface="+mn-cs"/>
              </a:rPr>
              <a:t>Sopralene</a:t>
            </a:r>
            <a:r>
              <a:rPr lang="en-US" sz="1200" kern="1200" dirty="0">
                <a:solidFill>
                  <a:schemeClr val="tx1"/>
                </a:solidFill>
                <a:effectLst/>
                <a:latin typeface="Times New Roman" pitchFamily="18" charset="0"/>
                <a:ea typeface="MS PGothic" pitchFamily="34" charset="-128"/>
                <a:cs typeface="+mn-cs"/>
              </a:rPr>
              <a:t> 3mm base sheet. </a:t>
            </a:r>
          </a:p>
          <a:p>
            <a:r>
              <a:rPr lang="en-US" sz="1200" kern="1200" dirty="0">
                <a:solidFill>
                  <a:schemeClr val="tx1"/>
                </a:solidFill>
                <a:effectLst/>
                <a:latin typeface="Times New Roman" pitchFamily="18" charset="0"/>
                <a:ea typeface="MS PGothic" pitchFamily="34" charset="-128"/>
                <a:cs typeface="+mn-cs"/>
              </a:rPr>
              <a:t>Torch layer </a:t>
            </a:r>
            <a:r>
              <a:rPr lang="en-US" sz="1200" kern="1200" dirty="0" err="1">
                <a:solidFill>
                  <a:schemeClr val="tx1"/>
                </a:solidFill>
                <a:effectLst/>
                <a:latin typeface="Times New Roman" pitchFamily="18" charset="0"/>
                <a:ea typeface="MS PGothic" pitchFamily="34" charset="-128"/>
                <a:cs typeface="+mn-cs"/>
              </a:rPr>
              <a:t>Sopralene</a:t>
            </a:r>
            <a:r>
              <a:rPr lang="en-US" sz="1200" kern="1200" dirty="0">
                <a:solidFill>
                  <a:schemeClr val="tx1"/>
                </a:solidFill>
                <a:effectLst/>
                <a:latin typeface="Times New Roman" pitchFamily="18" charset="0"/>
                <a:ea typeface="MS PGothic" pitchFamily="34" charset="-128"/>
                <a:cs typeface="+mn-cs"/>
              </a:rPr>
              <a:t> 180 cap sheet</a:t>
            </a:r>
          </a:p>
          <a:p>
            <a:r>
              <a:rPr lang="en-US" sz="1200" kern="1200" dirty="0">
                <a:solidFill>
                  <a:schemeClr val="tx1"/>
                </a:solidFill>
                <a:effectLst/>
                <a:latin typeface="Times New Roman" pitchFamily="18" charset="0"/>
                <a:ea typeface="MS PGothic" pitchFamily="34" charset="-128"/>
                <a:cs typeface="+mn-cs"/>
              </a:rPr>
              <a:t>26ga perimeter cap flashings</a:t>
            </a:r>
          </a:p>
          <a:p>
            <a:r>
              <a:rPr lang="en-US" sz="1200" kern="1200" dirty="0">
                <a:solidFill>
                  <a:schemeClr val="tx1"/>
                </a:solidFill>
                <a:effectLst/>
                <a:latin typeface="Times New Roman" pitchFamily="18" charset="0"/>
                <a:ea typeface="MS PGothic" pitchFamily="34" charset="-128"/>
                <a:cs typeface="+mn-cs"/>
              </a:rPr>
              <a:t>10yr RCABC warranty. </a:t>
            </a:r>
          </a:p>
        </p:txBody>
      </p:sp>
      <p:sp>
        <p:nvSpPr>
          <p:cNvPr id="4" name="Slide Number Placeholder 3"/>
          <p:cNvSpPr>
            <a:spLocks noGrp="1"/>
          </p:cNvSpPr>
          <p:nvPr>
            <p:ph type="sldNum" sz="quarter" idx="10"/>
          </p:nvPr>
        </p:nvSpPr>
        <p:spPr/>
        <p:txBody>
          <a:bodyPr/>
          <a:lstStyle/>
          <a:p>
            <a:fld id="{60F93352-5D79-4003-B441-E5A53EC072E6}" type="slidenum">
              <a:rPr lang="en-US" smtClean="0"/>
              <a:t>217</a:t>
            </a:fld>
            <a:endParaRPr lang="en-US"/>
          </a:p>
        </p:txBody>
      </p:sp>
    </p:spTree>
    <p:extLst>
      <p:ext uri="{BB962C8B-B14F-4D97-AF65-F5344CB8AC3E}">
        <p14:creationId xmlns:p14="http://schemas.microsoft.com/office/powerpoint/2010/main" val="40820673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Partially prefabricated panels were 3m wide and 10m tall.</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218</a:t>
            </a:fld>
            <a:endParaRPr lang="en-US" altLang="en-US"/>
          </a:p>
        </p:txBody>
      </p:sp>
    </p:spTree>
    <p:extLst>
      <p:ext uri="{BB962C8B-B14F-4D97-AF65-F5344CB8AC3E}">
        <p14:creationId xmlns:p14="http://schemas.microsoft.com/office/powerpoint/2010/main" val="125697578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Panels were then filled with blown in mineral fiber.</a:t>
            </a:r>
            <a:endParaRPr lang="en-US" sz="1200" kern="1200" dirty="0">
              <a:solidFill>
                <a:schemeClr val="tx1"/>
              </a:solidFill>
              <a:effectLst/>
              <a:latin typeface="Times New Roman" pitchFamily="18" charset="0"/>
              <a:ea typeface="MS PGothic" pitchFamily="34" charset="-128"/>
              <a:cs typeface="+mn-cs"/>
            </a:endParaRPr>
          </a:p>
          <a:p>
            <a:endParaRPr lang="en-CA" dirty="0"/>
          </a:p>
          <a:p>
            <a:r>
              <a:rPr lang="en-CA" dirty="0"/>
              <a:t>This work would have been done far more efficient and more comfortable for the workers if prefabrication would have been utilized.</a:t>
            </a: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219</a:t>
            </a:fld>
            <a:endParaRPr lang="en-US" altLang="en-US"/>
          </a:p>
        </p:txBody>
      </p:sp>
    </p:spTree>
    <p:extLst>
      <p:ext uri="{BB962C8B-B14F-4D97-AF65-F5344CB8AC3E}">
        <p14:creationId xmlns:p14="http://schemas.microsoft.com/office/powerpoint/2010/main" val="2444032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t>If we examine the floorplan</a:t>
            </a:r>
            <a:r>
              <a:rPr lang="en-CA" altLang="en-US" baseline="0" dirty="0"/>
              <a:t> further we can find a total of 56 corners.</a:t>
            </a:r>
            <a:endParaRPr lang="en-CA" altLang="en-US" dirty="0"/>
          </a:p>
          <a:p>
            <a:endParaRPr lang="en-CA" altLang="en-US" dirty="0"/>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22</a:t>
            </a:fld>
            <a:endParaRPr lang="en-US" altLang="en-US"/>
          </a:p>
        </p:txBody>
      </p:sp>
    </p:spTree>
    <p:extLst>
      <p:ext uri="{BB962C8B-B14F-4D97-AF65-F5344CB8AC3E}">
        <p14:creationId xmlns:p14="http://schemas.microsoft.com/office/powerpoint/2010/main" val="39461530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panels were sealed with a variable vapour diffusion resistance membrane (</a:t>
            </a:r>
            <a:r>
              <a:rPr lang="en-CA" sz="1200" kern="1200" dirty="0" err="1">
                <a:solidFill>
                  <a:schemeClr val="tx1"/>
                </a:solidFill>
                <a:effectLst/>
                <a:latin typeface="Times New Roman" pitchFamily="18" charset="0"/>
                <a:ea typeface="MS PGothic" pitchFamily="34" charset="-128"/>
                <a:cs typeface="+mn-cs"/>
              </a:rPr>
              <a:t>Intello</a:t>
            </a:r>
            <a:r>
              <a:rPr lang="en-CA" sz="1200" kern="1200" dirty="0">
                <a:solidFill>
                  <a:schemeClr val="tx1"/>
                </a:solidFill>
                <a:effectLst/>
                <a:latin typeface="Times New Roman" pitchFamily="18" charset="0"/>
                <a:ea typeface="MS PGothic" pitchFamily="34" charset="-128"/>
                <a:cs typeface="+mn-cs"/>
              </a:rPr>
              <a:t>) behind the inner OSB board. Since this cavity was still open and accessible from the outside, the panels were sealed with tape from the outside. All penetrations have been sealed with proper grommets.</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220</a:t>
            </a:fld>
            <a:endParaRPr lang="en-US" altLang="en-US"/>
          </a:p>
        </p:txBody>
      </p:sp>
    </p:spTree>
    <p:extLst>
      <p:ext uri="{BB962C8B-B14F-4D97-AF65-F5344CB8AC3E}">
        <p14:creationId xmlns:p14="http://schemas.microsoft.com/office/powerpoint/2010/main" val="136154957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On the outside, the façade was closed with traditional Tyvek.</a:t>
            </a:r>
            <a:endParaRPr lang="en-US" sz="1200" kern="1200" dirty="0">
              <a:solidFill>
                <a:schemeClr val="tx1"/>
              </a:solidFill>
              <a:effectLst/>
              <a:latin typeface="Times New Roman" pitchFamily="18" charset="0"/>
              <a:ea typeface="MS PGothic" pitchFamily="34" charset="-128"/>
              <a:cs typeface="+mn-cs"/>
            </a:endParaRPr>
          </a:p>
          <a:p>
            <a:r>
              <a:rPr lang="en-US" dirty="0"/>
              <a:t>The Tyvek is mainly a wind barrier.</a:t>
            </a:r>
          </a:p>
        </p:txBody>
      </p:sp>
      <p:sp>
        <p:nvSpPr>
          <p:cNvPr id="4" name="Slide Number Placeholder 3"/>
          <p:cNvSpPr>
            <a:spLocks noGrp="1"/>
          </p:cNvSpPr>
          <p:nvPr>
            <p:ph type="sldNum" sz="quarter" idx="10"/>
          </p:nvPr>
        </p:nvSpPr>
        <p:spPr/>
        <p:txBody>
          <a:bodyPr/>
          <a:lstStyle/>
          <a:p>
            <a:fld id="{60F93352-5D79-4003-B441-E5A53EC072E6}" type="slidenum">
              <a:rPr lang="en-US" smtClean="0"/>
              <a:t>221</a:t>
            </a:fld>
            <a:endParaRPr lang="en-US"/>
          </a:p>
        </p:txBody>
      </p:sp>
    </p:spTree>
    <p:extLst>
      <p:ext uri="{BB962C8B-B14F-4D97-AF65-F5344CB8AC3E}">
        <p14:creationId xmlns:p14="http://schemas.microsoft.com/office/powerpoint/2010/main" val="50136026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The Ψ (psi) value at the jamb was 0.053 W/</a:t>
            </a:r>
            <a:r>
              <a:rPr lang="en-CA" sz="1200" kern="1200" dirty="0" err="1">
                <a:solidFill>
                  <a:schemeClr val="tx1"/>
                </a:solidFill>
                <a:effectLst/>
                <a:latin typeface="Times New Roman" pitchFamily="18" charset="0"/>
                <a:ea typeface="MS PGothic" pitchFamily="34" charset="-128"/>
                <a:cs typeface="+mn-cs"/>
              </a:rPr>
              <a:t>mK.</a:t>
            </a:r>
            <a:endParaRPr lang="en-US" sz="1200" kern="1200" dirty="0">
              <a:solidFill>
                <a:schemeClr val="tx1"/>
              </a:solidFill>
              <a:effectLst/>
              <a:latin typeface="Times New Roman" pitchFamily="18" charset="0"/>
              <a:ea typeface="MS PGothic" pitchFamily="34" charset="-128"/>
              <a:cs typeface="+mn-cs"/>
            </a:endParaRPr>
          </a:p>
          <a:p>
            <a:r>
              <a:rPr lang="en-US" dirty="0"/>
              <a:t>This is a decent performance</a:t>
            </a:r>
            <a:r>
              <a:rPr lang="en-US" baseline="0" dirty="0"/>
              <a:t> for a sill detail.</a:t>
            </a:r>
            <a:endParaRPr lang="en-US" dirty="0"/>
          </a:p>
        </p:txBody>
      </p:sp>
      <p:sp>
        <p:nvSpPr>
          <p:cNvPr id="4" name="Slide Number Placeholder 3"/>
          <p:cNvSpPr>
            <a:spLocks noGrp="1"/>
          </p:cNvSpPr>
          <p:nvPr>
            <p:ph type="sldNum" sz="quarter" idx="10"/>
          </p:nvPr>
        </p:nvSpPr>
        <p:spPr/>
        <p:txBody>
          <a:bodyPr/>
          <a:lstStyle/>
          <a:p>
            <a:fld id="{60F93352-5D79-4003-B441-E5A53EC072E6}" type="slidenum">
              <a:rPr lang="en-US" smtClean="0"/>
              <a:t>222</a:t>
            </a:fld>
            <a:endParaRPr lang="en-US"/>
          </a:p>
        </p:txBody>
      </p:sp>
    </p:spTree>
    <p:extLst>
      <p:ext uri="{BB962C8B-B14F-4D97-AF65-F5344CB8AC3E}">
        <p14:creationId xmlns:p14="http://schemas.microsoft.com/office/powerpoint/2010/main" val="294604226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The Ψ value for the jamb was 0.026 W/</a:t>
            </a:r>
            <a:r>
              <a:rPr lang="en-CA" sz="1200" kern="1200" dirty="0" err="1">
                <a:solidFill>
                  <a:schemeClr val="tx1"/>
                </a:solidFill>
                <a:effectLst/>
                <a:latin typeface="Times New Roman" pitchFamily="18" charset="0"/>
                <a:ea typeface="MS PGothic" pitchFamily="34" charset="-128"/>
                <a:cs typeface="+mn-cs"/>
              </a:rPr>
              <a:t>mK.</a:t>
            </a:r>
            <a:r>
              <a:rPr lang="en-CA" sz="1200" kern="1200" dirty="0">
                <a:solidFill>
                  <a:schemeClr val="tx1"/>
                </a:solidFill>
                <a:effectLst/>
                <a:latin typeface="Times New Roman" pitchFamily="18" charset="0"/>
                <a:ea typeface="MS PGothic" pitchFamily="34" charset="-128"/>
                <a:cs typeface="+mn-cs"/>
              </a:rPr>
              <a:t> For architectural design reasons, it was decided to not further increase the Ψ value by overlapping the insulation over the frame.</a:t>
            </a:r>
          </a:p>
          <a:p>
            <a:r>
              <a:rPr lang="en-CA" sz="1200" kern="1200" dirty="0">
                <a:solidFill>
                  <a:schemeClr val="tx1"/>
                </a:solidFill>
                <a:effectLst/>
                <a:latin typeface="Times New Roman" pitchFamily="18" charset="0"/>
                <a:ea typeface="MS PGothic" pitchFamily="34" charset="-128"/>
                <a:cs typeface="+mn-cs"/>
              </a:rPr>
              <a:t>Thermally</a:t>
            </a:r>
            <a:r>
              <a:rPr lang="en-CA" sz="1200" kern="1200" baseline="0" dirty="0">
                <a:solidFill>
                  <a:schemeClr val="tx1"/>
                </a:solidFill>
                <a:effectLst/>
                <a:latin typeface="Times New Roman" pitchFamily="18" charset="0"/>
                <a:ea typeface="MS PGothic" pitchFamily="34" charset="-128"/>
                <a:cs typeface="+mn-cs"/>
              </a:rPr>
              <a:t> v</a:t>
            </a:r>
            <a:r>
              <a:rPr lang="en-CA" sz="1200" kern="1200" dirty="0">
                <a:solidFill>
                  <a:schemeClr val="tx1"/>
                </a:solidFill>
                <a:effectLst/>
                <a:latin typeface="Times New Roman" pitchFamily="18" charset="0"/>
                <a:ea typeface="MS PGothic" pitchFamily="34" charset="-128"/>
                <a:cs typeface="+mn-cs"/>
              </a:rPr>
              <a:t>ery good installations can go as low as 0.00x</a:t>
            </a:r>
            <a:r>
              <a:rPr lang="en-CA" sz="1200" kern="1200" baseline="0" dirty="0">
                <a:solidFill>
                  <a:schemeClr val="tx1"/>
                </a:solidFill>
                <a:effectLst/>
                <a:latin typeface="Times New Roman" pitchFamily="18" charset="0"/>
                <a:ea typeface="MS PGothic" pitchFamily="34" charset="-128"/>
                <a:cs typeface="+mn-cs"/>
              </a:rPr>
              <a:t> </a:t>
            </a:r>
            <a:r>
              <a:rPr lang="en-CA" sz="1200" kern="1200" dirty="0">
                <a:solidFill>
                  <a:schemeClr val="tx1"/>
                </a:solidFill>
                <a:effectLst/>
                <a:latin typeface="Times New Roman" pitchFamily="18" charset="0"/>
                <a:ea typeface="MS PGothic" pitchFamily="34" charset="-128"/>
                <a:cs typeface="+mn-cs"/>
              </a:rPr>
              <a:t>W/</a:t>
            </a:r>
            <a:r>
              <a:rPr lang="en-CA" sz="1200" kern="1200" dirty="0" err="1">
                <a:solidFill>
                  <a:schemeClr val="tx1"/>
                </a:solidFill>
                <a:effectLst/>
                <a:latin typeface="Times New Roman" pitchFamily="18" charset="0"/>
                <a:ea typeface="MS PGothic" pitchFamily="34" charset="-128"/>
                <a:cs typeface="+mn-cs"/>
              </a:rPr>
              <a:t>mK</a:t>
            </a:r>
            <a:r>
              <a:rPr lang="en-CA" sz="1200" kern="1200" dirty="0">
                <a:solidFill>
                  <a:schemeClr val="tx1"/>
                </a:solidFill>
                <a:effectLst/>
                <a:latin typeface="Times New Roman" pitchFamily="18" charset="0"/>
                <a:ea typeface="MS PGothic" pitchFamily="34" charset="-128"/>
                <a:cs typeface="+mn-cs"/>
              </a:rPr>
              <a:t> but this detail was performing well enough to achieve PH standard.</a:t>
            </a:r>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Slide Number Placeholder 3"/>
          <p:cNvSpPr>
            <a:spLocks noGrp="1"/>
          </p:cNvSpPr>
          <p:nvPr>
            <p:ph type="sldNum" sz="quarter" idx="10"/>
          </p:nvPr>
        </p:nvSpPr>
        <p:spPr/>
        <p:txBody>
          <a:bodyPr/>
          <a:lstStyle/>
          <a:p>
            <a:fld id="{60F93352-5D79-4003-B441-E5A53EC072E6}" type="slidenum">
              <a:rPr lang="en-US" smtClean="0"/>
              <a:t>223</a:t>
            </a:fld>
            <a:endParaRPr lang="en-US"/>
          </a:p>
        </p:txBody>
      </p:sp>
    </p:spTree>
    <p:extLst>
      <p:ext uri="{BB962C8B-B14F-4D97-AF65-F5344CB8AC3E}">
        <p14:creationId xmlns:p14="http://schemas.microsoft.com/office/powerpoint/2010/main" val="421904397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In total, 600mm EPSA were used for the roof insulation.</a:t>
            </a:r>
            <a:endParaRPr lang="en-US" sz="1200" kern="1200" dirty="0">
              <a:solidFill>
                <a:schemeClr val="tx1"/>
              </a:solidFill>
              <a:effectLst/>
              <a:latin typeface="Times New Roman" pitchFamily="18" charset="0"/>
              <a:ea typeface="MS PGothic" pitchFamily="34" charset="-128"/>
              <a:cs typeface="+mn-cs"/>
            </a:endParaRPr>
          </a:p>
          <a:p>
            <a:r>
              <a:rPr lang="en-CA" dirty="0"/>
              <a:t>The</a:t>
            </a:r>
            <a:r>
              <a:rPr lang="en-CA" baseline="0" dirty="0"/>
              <a:t> potential advantages of prefab </a:t>
            </a:r>
            <a:r>
              <a:rPr lang="en-CA" dirty="0"/>
              <a:t>became very obvious at this stage.</a:t>
            </a: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224</a:t>
            </a:fld>
            <a:endParaRPr lang="en-US" altLang="en-US"/>
          </a:p>
        </p:txBody>
      </p:sp>
    </p:spTree>
    <p:extLst>
      <p:ext uri="{BB962C8B-B14F-4D97-AF65-F5344CB8AC3E}">
        <p14:creationId xmlns:p14="http://schemas.microsoft.com/office/powerpoint/2010/main" val="495244891"/>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After all relevant component were installed, a Blower Door Test was done.</a:t>
            </a:r>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Slide Number Placeholder 3"/>
          <p:cNvSpPr>
            <a:spLocks noGrp="1"/>
          </p:cNvSpPr>
          <p:nvPr>
            <p:ph type="sldNum" sz="quarter" idx="10"/>
          </p:nvPr>
        </p:nvSpPr>
        <p:spPr/>
        <p:txBody>
          <a:bodyPr/>
          <a:lstStyle/>
          <a:p>
            <a:fld id="{60F93352-5D79-4003-B441-E5A53EC072E6}" type="slidenum">
              <a:rPr lang="en-US" smtClean="0"/>
              <a:t>225</a:t>
            </a:fld>
            <a:endParaRPr lang="en-US"/>
          </a:p>
        </p:txBody>
      </p:sp>
    </p:spTree>
    <p:extLst>
      <p:ext uri="{BB962C8B-B14F-4D97-AF65-F5344CB8AC3E}">
        <p14:creationId xmlns:p14="http://schemas.microsoft.com/office/powerpoint/2010/main" val="245694020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S PGothic" pitchFamily="34" charset="-128"/>
                <a:cs typeface="+mn-cs"/>
              </a:rPr>
              <a:t>The photo was taken during depressurization Test at -49.7 Pa (the goal was to take a picture at exactly 50Pa), showing an Air change of 0.7195.</a:t>
            </a: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226</a:t>
            </a:fld>
            <a:endParaRPr lang="en-US" altLang="en-US"/>
          </a:p>
        </p:txBody>
      </p:sp>
    </p:spTree>
    <p:extLst>
      <p:ext uri="{BB962C8B-B14F-4D97-AF65-F5344CB8AC3E}">
        <p14:creationId xmlns:p14="http://schemas.microsoft.com/office/powerpoint/2010/main" val="3630183959"/>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S PGothic" pitchFamily="34" charset="-128"/>
                <a:cs typeface="+mn-cs"/>
              </a:rPr>
              <a:t>The test was performed according to:</a:t>
            </a:r>
          </a:p>
          <a:p>
            <a:r>
              <a:rPr lang="en-US" sz="1200" kern="1200" dirty="0">
                <a:solidFill>
                  <a:schemeClr val="tx1"/>
                </a:solidFill>
                <a:effectLst/>
                <a:latin typeface="Times New Roman" pitchFamily="18" charset="0"/>
                <a:ea typeface="MS PGothic" pitchFamily="34" charset="-128"/>
                <a:cs typeface="+mn-cs"/>
              </a:rPr>
              <a:t>ISO 9972, EN 13829 - 2001 and </a:t>
            </a:r>
          </a:p>
          <a:p>
            <a:r>
              <a:rPr lang="en-US" sz="1200" kern="1200" dirty="0">
                <a:solidFill>
                  <a:schemeClr val="tx1"/>
                </a:solidFill>
                <a:effectLst/>
                <a:latin typeface="Times New Roman" pitchFamily="18" charset="0"/>
                <a:ea typeface="MS PGothic" pitchFamily="34" charset="-128"/>
                <a:cs typeface="+mn-cs"/>
              </a:rPr>
              <a:t>Passive House Standard Guidelines</a:t>
            </a:r>
          </a:p>
          <a:p>
            <a:r>
              <a:rPr lang="en-US" sz="1200" kern="1200" dirty="0">
                <a:solidFill>
                  <a:schemeClr val="tx1"/>
                </a:solidFill>
                <a:effectLst/>
                <a:latin typeface="Times New Roman" pitchFamily="18" charset="0"/>
                <a:ea typeface="MS PGothic" pitchFamily="34" charset="-128"/>
                <a:cs typeface="+mn-cs"/>
              </a:rPr>
              <a:t>Combined Average rounded 0.07 ACH50</a:t>
            </a:r>
          </a:p>
          <a:p>
            <a:r>
              <a:rPr lang="en-CA" sz="1200" kern="1200" dirty="0">
                <a:solidFill>
                  <a:schemeClr val="tx1"/>
                </a:solidFill>
                <a:effectLst/>
                <a:latin typeface="Times New Roman" pitchFamily="18" charset="0"/>
                <a:ea typeface="MS PGothic" pitchFamily="34" charset="-128"/>
                <a:cs typeface="+mn-cs"/>
              </a:rPr>
              <a:t>These results are, to the present day (2021), the most airtight building in North America. In 2018 it was in the top 10 in the world.</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227</a:t>
            </a:fld>
            <a:endParaRPr lang="en-US" altLang="en-US"/>
          </a:p>
        </p:txBody>
      </p:sp>
    </p:spTree>
    <p:extLst>
      <p:ext uri="{BB962C8B-B14F-4D97-AF65-F5344CB8AC3E}">
        <p14:creationId xmlns:p14="http://schemas.microsoft.com/office/powerpoint/2010/main" val="390323002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One of the weakest components of the envelope was, as expected, the large bay door.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Weakest is a relative term as it outperforms any components</a:t>
            </a:r>
            <a:r>
              <a:rPr lang="en-CA" sz="1200" kern="1200" baseline="0" dirty="0">
                <a:solidFill>
                  <a:schemeClr val="tx1"/>
                </a:solidFill>
                <a:effectLst/>
                <a:latin typeface="Times New Roman" pitchFamily="18" charset="0"/>
                <a:ea typeface="MS PGothic" pitchFamily="34" charset="-128"/>
                <a:cs typeface="+mn-cs"/>
              </a:rPr>
              <a:t> available in North America at that time.</a:t>
            </a:r>
            <a:endParaRPr lang="en-CA" sz="1200" kern="1200" dirty="0">
              <a:solidFill>
                <a:schemeClr val="tx1"/>
              </a:solidFill>
              <a:effectLst/>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It was sourced from the, at the time, only available airtight bay door manufacturer </a:t>
            </a:r>
            <a:r>
              <a:rPr lang="en-CA" sz="1200" kern="1200" dirty="0" err="1">
                <a:solidFill>
                  <a:schemeClr val="tx1"/>
                </a:solidFill>
                <a:effectLst/>
                <a:latin typeface="Times New Roman" pitchFamily="18" charset="0"/>
                <a:ea typeface="MS PGothic" pitchFamily="34" charset="-128"/>
                <a:cs typeface="+mn-cs"/>
              </a:rPr>
              <a:t>Hoermann</a:t>
            </a:r>
            <a:r>
              <a:rPr lang="en-CA" sz="1200" kern="1200" dirty="0">
                <a:solidFill>
                  <a:schemeClr val="tx1"/>
                </a:solidFill>
                <a:effectLst/>
                <a:latin typeface="Times New Roman" pitchFamily="18" charset="0"/>
                <a:ea typeface="MS PGothic" pitchFamily="34" charset="-128"/>
                <a:cs typeface="+mn-cs"/>
              </a:rPr>
              <a:t> (Germany). The sealing pressure was somewhat adjustable and to reduce the friction of the seals on the door UHMW strips were installed.</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228</a:t>
            </a:fld>
            <a:endParaRPr lang="en-US" altLang="en-US"/>
          </a:p>
        </p:txBody>
      </p:sp>
    </p:spTree>
    <p:extLst>
      <p:ext uri="{BB962C8B-B14F-4D97-AF65-F5344CB8AC3E}">
        <p14:creationId xmlns:p14="http://schemas.microsoft.com/office/powerpoint/2010/main" val="222953405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93352-5D79-4003-B441-E5A53EC072E6}" type="slidenum">
              <a:rPr lang="en-US" smtClean="0"/>
              <a:t>229</a:t>
            </a:fld>
            <a:endParaRPr lang="en-US"/>
          </a:p>
        </p:txBody>
      </p:sp>
    </p:spTree>
    <p:extLst>
      <p:ext uri="{BB962C8B-B14F-4D97-AF65-F5344CB8AC3E}">
        <p14:creationId xmlns:p14="http://schemas.microsoft.com/office/powerpoint/2010/main" val="338687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t>The same floor space can be offered with 4 corners and a by</a:t>
            </a:r>
            <a:r>
              <a:rPr lang="en-CA" altLang="en-US" baseline="0" dirty="0"/>
              <a:t> 28% reduced envelope area.</a:t>
            </a:r>
          </a:p>
          <a:p>
            <a:r>
              <a:rPr lang="en-CA" altLang="en-US" baseline="0" dirty="0"/>
              <a:t>This triggers massive savings in initial investment and ongoing operational costs.</a:t>
            </a:r>
          </a:p>
          <a:p>
            <a:r>
              <a:rPr lang="en-CA" altLang="en-US" baseline="0" dirty="0"/>
              <a:t>The purpose of this exercise is not necessarily to discredit the unique architectural design, but to rather sensitise the design community for the importance and potential of further optimizing the design towards compactness.</a:t>
            </a:r>
          </a:p>
          <a:p>
            <a:r>
              <a:rPr lang="en-CA" altLang="en-US" baseline="0" dirty="0"/>
              <a:t>Besides the significantly lower costs, the compact floorplan would present far less building science related challenges and would increase durability and reduce maintenance.</a:t>
            </a:r>
            <a:endParaRPr lang="en-CA" altLang="en-US" dirty="0"/>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23</a:t>
            </a:fld>
            <a:endParaRPr lang="en-US" altLang="en-US"/>
          </a:p>
        </p:txBody>
      </p:sp>
    </p:spTree>
    <p:extLst>
      <p:ext uri="{BB962C8B-B14F-4D97-AF65-F5344CB8AC3E}">
        <p14:creationId xmlns:p14="http://schemas.microsoft.com/office/powerpoint/2010/main" val="779428157"/>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230</a:t>
            </a:fld>
            <a:endParaRPr lang="en-US" altLang="en-US"/>
          </a:p>
        </p:txBody>
      </p:sp>
    </p:spTree>
    <p:extLst>
      <p:ext uri="{BB962C8B-B14F-4D97-AF65-F5344CB8AC3E}">
        <p14:creationId xmlns:p14="http://schemas.microsoft.com/office/powerpoint/2010/main" val="2355298468"/>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482239">
              <a:defRPr/>
            </a:pPr>
            <a:r>
              <a:rPr lang="en-US" dirty="0"/>
              <a:t>Passive strategy helped position doors / windows </a:t>
            </a:r>
            <a:r>
              <a:rPr lang="en-US" dirty="0" err="1"/>
              <a:t>etc</a:t>
            </a:r>
            <a:r>
              <a:rPr lang="en-US" dirty="0"/>
              <a:t>…</a:t>
            </a:r>
          </a:p>
          <a:p>
            <a:endParaRPr lang="en-US" dirty="0"/>
          </a:p>
        </p:txBody>
      </p:sp>
      <p:sp>
        <p:nvSpPr>
          <p:cNvPr id="4" name="Slide Number Placeholder 3"/>
          <p:cNvSpPr>
            <a:spLocks noGrp="1"/>
          </p:cNvSpPr>
          <p:nvPr>
            <p:ph type="sldNum" sz="quarter" idx="10"/>
          </p:nvPr>
        </p:nvSpPr>
        <p:spPr/>
        <p:txBody>
          <a:bodyPr/>
          <a:lstStyle/>
          <a:p>
            <a:pPr defTabSz="987585">
              <a:defRPr/>
            </a:pPr>
            <a:fld id="{60F93352-5D79-4003-B441-E5A53EC072E6}" type="slidenum">
              <a:rPr lang="en-US" sz="2000">
                <a:solidFill>
                  <a:prstClr val="black"/>
                </a:solidFill>
                <a:latin typeface="Calibri" panose="020F0502020204030204"/>
              </a:rPr>
              <a:pPr defTabSz="987585">
                <a:defRPr/>
              </a:pPr>
              <a:t>231</a:t>
            </a:fld>
            <a:endParaRPr lang="en-US" sz="2000">
              <a:solidFill>
                <a:prstClr val="black"/>
              </a:solidFill>
              <a:latin typeface="Calibri" panose="020F0502020204030204"/>
            </a:endParaRPr>
          </a:p>
        </p:txBody>
      </p:sp>
    </p:spTree>
    <p:extLst>
      <p:ext uri="{BB962C8B-B14F-4D97-AF65-F5344CB8AC3E}">
        <p14:creationId xmlns:p14="http://schemas.microsoft.com/office/powerpoint/2010/main" val="357954674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233</a:t>
            </a:fld>
            <a:endParaRPr lang="en-US" altLang="en-US"/>
          </a:p>
        </p:txBody>
      </p:sp>
    </p:spTree>
    <p:extLst>
      <p:ext uri="{BB962C8B-B14F-4D97-AF65-F5344CB8AC3E}">
        <p14:creationId xmlns:p14="http://schemas.microsoft.com/office/powerpoint/2010/main" val="406131432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a:t>
            </a:r>
            <a:r>
              <a:rPr lang="en-CA" baseline="0" dirty="0"/>
              <a:t> the study 4 different scenarios were compared:</a:t>
            </a:r>
          </a:p>
          <a:p>
            <a:pPr marL="228600" indent="-228600">
              <a:buAutoNum type="alphaLcParenR"/>
            </a:pPr>
            <a:r>
              <a:rPr lang="en-CA" baseline="0" dirty="0"/>
              <a:t>A steel building brought to Passive House standard. The envelope itself was using a wood structure because PH standard was not achievable with commonly available steel envelope products.</a:t>
            </a:r>
          </a:p>
          <a:p>
            <a:pPr marL="228600" marR="0" lvl="0" indent="-228600" algn="l" defTabSz="914400" rtl="0" eaLnBrk="0" fontAlgn="base" latinLnBrk="0" hangingPunct="0">
              <a:lnSpc>
                <a:spcPct val="100000"/>
              </a:lnSpc>
              <a:spcBef>
                <a:spcPct val="30000"/>
              </a:spcBef>
              <a:spcAft>
                <a:spcPct val="0"/>
              </a:spcAft>
              <a:buClrTx/>
              <a:buSzTx/>
              <a:buFontTx/>
              <a:buAutoNum type="alphaLcParenR"/>
              <a:tabLst/>
              <a:defRPr/>
            </a:pPr>
            <a:r>
              <a:rPr lang="en-CA" baseline="0" dirty="0"/>
              <a:t>An ordinary steel building (compliant with code) as it would be most commonly done for industrial facilities in northern BC.</a:t>
            </a:r>
          </a:p>
          <a:p>
            <a:pPr marL="228600" marR="0" lvl="0" indent="-228600" algn="l" defTabSz="914400" rtl="0" eaLnBrk="0" fontAlgn="base" latinLnBrk="0" hangingPunct="0">
              <a:lnSpc>
                <a:spcPct val="100000"/>
              </a:lnSpc>
              <a:spcBef>
                <a:spcPct val="30000"/>
              </a:spcBef>
              <a:spcAft>
                <a:spcPct val="0"/>
              </a:spcAft>
              <a:buClrTx/>
              <a:buSzTx/>
              <a:buFontTx/>
              <a:buAutoNum type="alphaLcParenR"/>
              <a:tabLst/>
              <a:defRPr/>
            </a:pPr>
            <a:r>
              <a:rPr lang="en-CA" baseline="0" dirty="0"/>
              <a:t>A wood building (compliant with code)</a:t>
            </a:r>
          </a:p>
          <a:p>
            <a:pPr marL="228600" marR="0" lvl="0" indent="-228600" algn="l" defTabSz="914400" rtl="0" eaLnBrk="0" fontAlgn="base" latinLnBrk="0" hangingPunct="0">
              <a:lnSpc>
                <a:spcPct val="100000"/>
              </a:lnSpc>
              <a:spcBef>
                <a:spcPct val="30000"/>
              </a:spcBef>
              <a:spcAft>
                <a:spcPct val="0"/>
              </a:spcAft>
              <a:buClrTx/>
              <a:buSzTx/>
              <a:buFontTx/>
              <a:buAutoNum type="alphaLcParenR"/>
              <a:tabLst/>
              <a:defRPr/>
            </a:pPr>
            <a:r>
              <a:rPr lang="en-CA" baseline="0" dirty="0"/>
              <a:t>A wood building to PH standard</a:t>
            </a:r>
          </a:p>
          <a:p>
            <a:pPr marL="228600" marR="0" lvl="0" indent="-228600" algn="l" defTabSz="914400" rtl="0" eaLnBrk="0" fontAlgn="base" latinLnBrk="0" hangingPunct="0">
              <a:lnSpc>
                <a:spcPct val="100000"/>
              </a:lnSpc>
              <a:spcBef>
                <a:spcPct val="30000"/>
              </a:spcBef>
              <a:spcAft>
                <a:spcPct val="0"/>
              </a:spcAft>
              <a:buClrTx/>
              <a:buSzTx/>
              <a:buFontTx/>
              <a:buAutoNum type="alphaLcParenR"/>
              <a:tabLst/>
              <a:defRPr/>
            </a:pPr>
            <a:endParaRPr lang="en-CA"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baseline="0" dirty="0"/>
              <a:t>The PH compliant versions have a higher embodied energy content as their code compliant counter parts, mainly because they use significantly more insulation.</a:t>
            </a:r>
          </a:p>
          <a:p>
            <a:pPr marL="228600" indent="-228600">
              <a:buAutoNum type="alphaLcParenR"/>
            </a:pPr>
            <a:endParaRPr lang="en-CA" baseline="0" dirty="0"/>
          </a:p>
          <a:p>
            <a:pPr marL="228600" indent="-228600">
              <a:buAutoNum type="alphaLcParenR"/>
            </a:pPr>
            <a:endParaRPr lang="en-CA" baseline="0"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234</a:t>
            </a:fld>
            <a:endParaRPr lang="en-US" altLang="en-US"/>
          </a:p>
        </p:txBody>
      </p:sp>
    </p:spTree>
    <p:extLst>
      <p:ext uri="{BB962C8B-B14F-4D97-AF65-F5344CB8AC3E}">
        <p14:creationId xmlns:p14="http://schemas.microsoft.com/office/powerpoint/2010/main" val="286396373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Calibri" panose="020F0502020204030204" pitchFamily="34" charset="0"/>
                <a:cs typeface="Calibri" panose="020F0502020204030204" pitchFamily="34" charset="0"/>
              </a:rPr>
              <a:t>The left graph shows the impact of the embodied energy,</a:t>
            </a:r>
            <a:r>
              <a:rPr lang="en-US" altLang="en-US" sz="1200" baseline="0" dirty="0">
                <a:latin typeface="Calibri" panose="020F0502020204030204" pitchFamily="34" charset="0"/>
                <a:cs typeface="Calibri" panose="020F0502020204030204" pitchFamily="34" charset="0"/>
              </a:rPr>
              <a:t> the middle shows the operational energy over its lifetime (80 years) and the right shows the total accumulated impact after 80 years.</a:t>
            </a:r>
            <a:endParaRPr lang="en-US" altLang="en-US" sz="12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Calibri" panose="020F0502020204030204" pitchFamily="34" charset="0"/>
                <a:cs typeface="Calibri" panose="020F0502020204030204" pitchFamily="34" charset="0"/>
              </a:rPr>
              <a:t>Operational energy, even in the most energy efficient building standard, is still by far the largest impact on the environment over the lifetime of the building (no matter if 80 or only 40 years would be assumed).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Calibri" panose="020F0502020204030204" pitchFamily="34" charset="0"/>
                <a:cs typeface="Calibri" panose="020F0502020204030204" pitchFamily="34" charset="0"/>
              </a:rPr>
              <a:t>A Passive House steel building would still outperform a</a:t>
            </a:r>
            <a:r>
              <a:rPr lang="en-US" altLang="en-US" sz="1200" baseline="0" dirty="0">
                <a:latin typeface="Calibri" panose="020F0502020204030204" pitchFamily="34" charset="0"/>
                <a:cs typeface="Calibri" panose="020F0502020204030204" pitchFamily="34" charset="0"/>
              </a:rPr>
              <a:t> code compliant </a:t>
            </a:r>
            <a:r>
              <a:rPr lang="en-US" altLang="en-US" sz="1200" dirty="0">
                <a:latin typeface="Calibri" panose="020F0502020204030204" pitchFamily="34" charset="0"/>
                <a:cs typeface="Calibri" panose="020F0502020204030204" pitchFamily="34" charset="0"/>
              </a:rPr>
              <a:t>wood building by far over its lifetime.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Calibri" panose="020F0502020204030204" pitchFamily="34" charset="0"/>
                <a:cs typeface="Calibri" panose="020F0502020204030204" pitchFamily="34" charset="0"/>
              </a:rPr>
              <a:t>This shows very clearly how important buildings science and energy efficiency of building is.</a:t>
            </a: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235</a:t>
            </a:fld>
            <a:endParaRPr lang="en-US" altLang="en-US"/>
          </a:p>
        </p:txBody>
      </p:sp>
    </p:spTree>
    <p:extLst>
      <p:ext uri="{BB962C8B-B14F-4D97-AF65-F5344CB8AC3E}">
        <p14:creationId xmlns:p14="http://schemas.microsoft.com/office/powerpoint/2010/main" val="380094872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236</a:t>
            </a:fld>
            <a:endParaRPr lang="en-US" altLang="en-US"/>
          </a:p>
        </p:txBody>
      </p:sp>
    </p:spTree>
    <p:extLst>
      <p:ext uri="{BB962C8B-B14F-4D97-AF65-F5344CB8AC3E}">
        <p14:creationId xmlns:p14="http://schemas.microsoft.com/office/powerpoint/2010/main" val="2813804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Please chose</a:t>
            </a:r>
            <a:r>
              <a:rPr lang="en-CA" baseline="0" dirty="0"/>
              <a:t> a floorplan or section of a building of your choice, analyse the envelope and surface of the building and define the boundary layer.</a:t>
            </a:r>
          </a:p>
          <a:p>
            <a:r>
              <a:rPr lang="en-CA" baseline="0" dirty="0"/>
              <a:t>Lay out specific problems such as balconies or other thermal bridges, define heated and potentially unheated spaces, decide if basement is heated or unheated and think about the resulting details.</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24</a:t>
            </a:fld>
            <a:endParaRPr lang="en-US" altLang="en-US"/>
          </a:p>
        </p:txBody>
      </p:sp>
    </p:spTree>
    <p:extLst>
      <p:ext uri="{BB962C8B-B14F-4D97-AF65-F5344CB8AC3E}">
        <p14:creationId xmlns:p14="http://schemas.microsoft.com/office/powerpoint/2010/main" val="710612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457200" y="719138"/>
            <a:ext cx="6400800" cy="3600450"/>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Orientation is also a rather architectural decision but</a:t>
            </a:r>
            <a:r>
              <a:rPr lang="en-US" altLang="en-US" baseline="0" dirty="0"/>
              <a:t> it can influence the building science related performance. Facades exposed to the winter sun might develop surprisingly high surface temperatures. Also, depending on the cladding material, it can influence the drying potential of a wall and in extreme cases even reverse the </a:t>
            </a:r>
            <a:r>
              <a:rPr lang="en-US" altLang="en-US" baseline="0" dirty="0" err="1"/>
              <a:t>vapour</a:t>
            </a:r>
            <a:r>
              <a:rPr lang="en-US" altLang="en-US" baseline="0" dirty="0"/>
              <a:t> diffusion pressure of a wall. Consequently a north oriented wall might behave significantly different from a south oriented wall.</a:t>
            </a:r>
            <a:endParaRPr lang="en-US" altLang="en-US" dirty="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C6FE102-5D62-4474-A712-95FA2A5931BB}" type="slidenum">
              <a:rPr lang="en-US" altLang="en-US" smtClean="0"/>
              <a:pPr>
                <a:spcBef>
                  <a:spcPct val="0"/>
                </a:spcBef>
              </a:pPr>
              <a:t>25</a:t>
            </a:fld>
            <a:endParaRPr lang="en-US" altLang="en-US"/>
          </a:p>
        </p:txBody>
      </p:sp>
      <p:sp>
        <p:nvSpPr>
          <p:cNvPr id="7987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57200" y="719138"/>
            <a:ext cx="6400800" cy="3600450"/>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thermal insulation of a building has</a:t>
            </a:r>
            <a:r>
              <a:rPr lang="en-US" altLang="en-US" baseline="0" dirty="0"/>
              <a:t> several different impacts on the overall performance of a building. All of these topics except for the last two will be further explained throughout the course.</a:t>
            </a:r>
          </a:p>
          <a:p>
            <a:endParaRPr lang="en-US" altLang="en-US" baseline="0" dirty="0"/>
          </a:p>
          <a:p>
            <a:r>
              <a:rPr lang="en-US" altLang="en-US" baseline="0" dirty="0"/>
              <a:t>Thick layers of thermal insulation can have a very positive impact on sound insulation as well. This is particularly true for mineral and glass fibers, as well as cellulose and wood fiber insulation products. All insulation foam products (EPS, XPS, PU, Spay Foam) have only a very minimal or no positive influence on sound insulation.</a:t>
            </a:r>
          </a:p>
          <a:p>
            <a:endParaRPr lang="en-US" altLang="en-US" baseline="0" dirty="0"/>
          </a:p>
          <a:p>
            <a:r>
              <a:rPr lang="en-US" altLang="en-US" baseline="0" dirty="0"/>
              <a:t>Thick layers of thermal insulation can also have a very positive influence on the fire resistance of a building. Mineral fiber can increase the resistance drastically but even cellulose and wood fiber can have a positive impact on the behavior of a building when it is on fire. Fiber glass and insulation foam products generally do not have a positive influence on the fire resistance.</a:t>
            </a:r>
            <a:endParaRPr lang="en-US" altLang="en-US" dirty="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7EFCE82E-476E-43E4-9A7C-437AB292BFC4}" type="slidenum">
              <a:rPr lang="en-US" altLang="en-US" smtClean="0"/>
              <a:pPr>
                <a:spcBef>
                  <a:spcPct val="0"/>
                </a:spcBef>
              </a:pPr>
              <a:t>26</a:t>
            </a:fld>
            <a:endParaRPr lang="en-US" altLang="en-US"/>
          </a:p>
        </p:txBody>
      </p:sp>
      <p:sp>
        <p:nvSpPr>
          <p:cNvPr id="81925"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457200" y="719138"/>
            <a:ext cx="6400800" cy="3600450"/>
          </a:xfrm>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For some time the construction industry was told that a mediocre reduction</a:t>
            </a:r>
            <a:r>
              <a:rPr lang="en-CA" altLang="en-US" baseline="0" dirty="0"/>
              <a:t> of energy consumption of 20-50% is a big achievement and more is, because of economical reasons, not possible.</a:t>
            </a:r>
          </a:p>
          <a:p>
            <a:endParaRPr lang="en-CA" altLang="en-US" baseline="0" dirty="0"/>
          </a:p>
          <a:p>
            <a:r>
              <a:rPr lang="en-CA" altLang="en-US" baseline="0" dirty="0"/>
              <a:t>Although we know since the Saskatchewan Conservation House in 1978 that much more radical energy savings are possible. Since the creation of the Passive House Standard in 1990 we also know that it is more economic to reduce your energy consumption if you look at the monthly costs of ownership.</a:t>
            </a:r>
          </a:p>
          <a:p>
            <a:endParaRPr lang="en-CA" altLang="en-US" baseline="0" dirty="0"/>
          </a:p>
          <a:p>
            <a:r>
              <a:rPr lang="en-CA" altLang="en-US" baseline="0" dirty="0"/>
              <a:t>Currently we are living in a transition time where codes and regulations in Canada start to tackle energy efficiency.</a:t>
            </a:r>
            <a:endParaRPr lang="en-US" altLang="en-US" dirty="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BF782710-B6ED-43FC-960B-604A5874CE9F}" type="slidenum">
              <a:rPr lang="en-US" altLang="en-US" smtClean="0"/>
              <a:pPr>
                <a:spcBef>
                  <a:spcPct val="0"/>
                </a:spcBef>
              </a:pPr>
              <a:t>27</a:t>
            </a:fld>
            <a:endParaRPr lang="en-US" altLang="en-US"/>
          </a:p>
        </p:txBody>
      </p:sp>
      <p:sp>
        <p:nvSpPr>
          <p:cNvPr id="8499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Consequently will the thickness of envelopes most likely</a:t>
            </a:r>
            <a:r>
              <a:rPr lang="en-CA" baseline="0" dirty="0"/>
              <a:t> be increased, assuming rather traditional materials will be used. This is something we have seen in various other nations over the last few decades that have codes requiring higher energy efficiency levels.</a:t>
            </a:r>
          </a:p>
          <a:p>
            <a:endParaRPr lang="en-CA" baseline="0" dirty="0"/>
          </a:p>
          <a:p>
            <a:r>
              <a:rPr lang="en-CA" baseline="0" dirty="0"/>
              <a:t>For example, a stud wall will increase in thickness to fulfil thermal requirements, or a 2x6 will need an additional layer of continuous insulation. </a:t>
            </a:r>
            <a:r>
              <a:rPr lang="en-CA" sz="1200" kern="1200" dirty="0">
                <a:solidFill>
                  <a:schemeClr val="tx1"/>
                </a:solidFill>
                <a:effectLst/>
                <a:latin typeface="Times New Roman" pitchFamily="18" charset="0"/>
                <a:ea typeface="MS PGothic" pitchFamily="34" charset="-128"/>
                <a:cs typeface="+mn-cs"/>
              </a:rPr>
              <a:t>Many options are possible, but something all have in common is that more materials will be needed. This leads to bulkier and heavier construction which most likely will trigger a transition towards prefabrication.</a:t>
            </a:r>
            <a:endParaRPr lang="en-US"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28</a:t>
            </a:fld>
            <a:endParaRPr lang="en-US" altLang="en-US"/>
          </a:p>
        </p:txBody>
      </p:sp>
    </p:spTree>
    <p:extLst>
      <p:ext uri="{BB962C8B-B14F-4D97-AF65-F5344CB8AC3E}">
        <p14:creationId xmlns:p14="http://schemas.microsoft.com/office/powerpoint/2010/main" val="2967908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457200" y="719138"/>
            <a:ext cx="6400800" cy="3600450"/>
          </a:xfrm>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The National Energy Code of Canada for Buildings 2020 (NECB) will also include a tiered system with some resemblance to the BC Step Code as it was introduced</a:t>
            </a:r>
            <a:r>
              <a:rPr lang="en-CA" altLang="en-US" baseline="0" dirty="0"/>
              <a:t> in 2017. </a:t>
            </a:r>
          </a:p>
          <a:p>
            <a:endParaRPr lang="en-CA" altLang="en-US" baseline="0" dirty="0"/>
          </a:p>
          <a:p>
            <a:r>
              <a:rPr lang="en-CA" altLang="en-US" baseline="0" dirty="0"/>
              <a:t>The BC Step Code defines 5 steps (4 for commercial buildings) and also defines the exact methods to calculate the respective performance of each step. The highest step is called net-zero-ready because it is assumed that the energy efficiency of the building is developed far enough that investment into energy generation would make financial sense from this performance level on. Net –zero-ready does not mean net-zero, as a large investment in energy generating technology is not included. Net-zero ready comes closer to Passive House Standards but is not the same.</a:t>
            </a:r>
            <a:endParaRPr lang="en-CA" altLang="en-US" dirty="0"/>
          </a:p>
        </p:txBody>
      </p:sp>
      <p:sp>
        <p:nvSpPr>
          <p:cNvPr id="8806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8806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F2BF0A2B-6401-44EA-9C6B-7BEF7B7923E8}" type="slidenum">
              <a:rPr lang="en-US" altLang="en-US" sz="1200">
                <a:latin typeface="Times New Roman" panose="02020603050405020304" pitchFamily="18" charset="0"/>
              </a:rPr>
              <a:pPr/>
              <a:t>29</a:t>
            </a:fld>
            <a:endParaRPr lang="en-US" altLang="en-US" sz="120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457200" y="719138"/>
            <a:ext cx="6400800" cy="3600450"/>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Acoustics and Fire Dynamics of Wood Buildings will be explored in a different module (also offered by CWC)</a:t>
            </a:r>
          </a:p>
          <a:p>
            <a:r>
              <a:rPr lang="en-CA" altLang="en-US" dirty="0"/>
              <a:t>In this Module the main focus is the envelope and the aspects of thermal performance and hydrodynamics.</a:t>
            </a:r>
          </a:p>
          <a:p>
            <a:r>
              <a:rPr lang="en-CA" altLang="en-US" dirty="0"/>
              <a:t>This also includes the mass and Heat transfer via</a:t>
            </a:r>
            <a:r>
              <a:rPr lang="en-CA" altLang="en-US" baseline="0" dirty="0"/>
              <a:t> convection.</a:t>
            </a:r>
            <a:endParaRPr lang="en-CA" altLang="en-US" dirty="0"/>
          </a:p>
        </p:txBody>
      </p:sp>
      <p:sp>
        <p:nvSpPr>
          <p:cNvPr id="2048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2048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A1218BB6-FB81-4E3E-9561-98923EEDCE8E}" type="slidenum">
              <a:rPr lang="en-US" altLang="en-US" sz="1200">
                <a:latin typeface="Times New Roman" panose="02020603050405020304" pitchFamily="18" charset="0"/>
              </a:rPr>
              <a:pPr/>
              <a:t>3</a:t>
            </a:fld>
            <a:endParaRPr lang="en-US" altLang="en-US" sz="1200">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457200" y="719138"/>
            <a:ext cx="6400800" cy="3600450"/>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As mentioned earlier, the highest performance</a:t>
            </a:r>
            <a:r>
              <a:rPr lang="en-CA" altLang="en-US" baseline="0" dirty="0"/>
              <a:t> step current or future codes will ask for, will demand thicker, bulkier and heavier envelope construction. This depends on the size and use of the building, as well as the climate zone, orientation and a few other minor factors.</a:t>
            </a:r>
            <a:endParaRPr lang="en-CA" altLang="en-US" dirty="0"/>
          </a:p>
          <a:p>
            <a:r>
              <a:rPr lang="en-CA" altLang="en-US" dirty="0"/>
              <a:t>The following lessons will get into the details on what the consequences for assembly and material selection are to fulfil the thermal performance, vapour diffusion and air tightness requirements.</a:t>
            </a:r>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9011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6C61CDA8-8F23-4632-9C9E-EEBF326B4820}" type="slidenum">
              <a:rPr lang="en-US" altLang="en-US" sz="1200">
                <a:latin typeface="Times New Roman" panose="02020603050405020304" pitchFamily="18" charset="0"/>
              </a:rPr>
              <a:pPr/>
              <a:t>30</a:t>
            </a:fld>
            <a:endParaRPr lang="en-US" altLang="en-US" sz="1200">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457200" y="719138"/>
            <a:ext cx="6400800" cy="3600450"/>
          </a:xfrm>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airtightness of a building has</a:t>
            </a:r>
            <a:r>
              <a:rPr lang="en-US" altLang="en-US" baseline="0" dirty="0"/>
              <a:t> several different impacts on the overall performance of a building. Energy efficiency and preventing rot and mold and thereby assuring healthy living are certainly the most important ones. Protecting the insulation from being washed by exterior air and therefore reduced in performance and the prevention of draft and cold floors is a combination of wind tightness and airtightness. If the envelope is not airtight, ventilation systems are limited in their efficiency to manage the air quality. Proper airtightness has also a positive impact on the sound insulation from the outside to the inside of a building and vice versa.</a:t>
            </a:r>
          </a:p>
          <a:p>
            <a:endParaRPr lang="en-US" altLang="en-US" dirty="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6DF87968-D24C-4FDE-947B-56BA897D3AEC}" type="slidenum">
              <a:rPr lang="en-US" altLang="en-US" smtClean="0"/>
              <a:pPr>
                <a:spcBef>
                  <a:spcPct val="0"/>
                </a:spcBef>
              </a:pPr>
              <a:t>31</a:t>
            </a:fld>
            <a:endParaRPr lang="en-US" altLang="en-US"/>
          </a:p>
        </p:txBody>
      </p:sp>
      <p:sp>
        <p:nvSpPr>
          <p:cNvPr id="92165"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457200" y="719138"/>
            <a:ext cx="6400800" cy="3600450"/>
          </a:xfrm>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a:t>
            </a:r>
            <a:r>
              <a:rPr lang="en-CA" altLang="en-US" dirty="0" err="1"/>
              <a:t>trongly</a:t>
            </a:r>
            <a:r>
              <a:rPr lang="en-CA" altLang="en-US" dirty="0"/>
              <a:t> related to airtightness is</a:t>
            </a:r>
            <a:r>
              <a:rPr lang="en-CA" altLang="en-US" baseline="0" dirty="0"/>
              <a:t> the general topic of humidity management and specifically vapour diffusion. Besides managing rainwater from above, the main purpose of an envelope is to properly control the vapour diffusion and to always allow moisture to dry out if it ever occurs inside of the envelope assembly. This is crucial to increase the durability, prevent humidity related damages and ensure healthy living as well as safeguarding the structural performance of the building in question.</a:t>
            </a:r>
            <a:endParaRPr lang="en-CA" altLang="en-US" dirty="0"/>
          </a:p>
          <a:p>
            <a:endParaRPr lang="en-US" altLang="en-US" dirty="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0FE199-256E-42BD-8410-6E3A5AC28F7F}" type="slidenum">
              <a:rPr lang="en-US" altLang="en-US" smtClean="0"/>
              <a:pPr>
                <a:spcBef>
                  <a:spcPct val="0"/>
                </a:spcBef>
              </a:pPr>
              <a:t>32</a:t>
            </a:fld>
            <a:endParaRPr lang="en-US" altLang="en-US"/>
          </a:p>
        </p:txBody>
      </p:sp>
      <p:sp>
        <p:nvSpPr>
          <p:cNvPr id="9421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457200" y="719138"/>
            <a:ext cx="6400800" cy="3600450"/>
          </a:xfr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If all the bullets on the former slides are successfully dealt with, we achieve on more important performance measure, the thermal comfort. Thermal comfort describes the well being of the majority of people using the building.</a:t>
            </a: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69E6077-6F96-4AE4-B3A4-6E973A08CDC3}" type="slidenum">
              <a:rPr lang="en-US" altLang="en-US" smtClean="0"/>
              <a:pPr>
                <a:spcBef>
                  <a:spcPct val="0"/>
                </a:spcBef>
              </a:pPr>
              <a:t>33</a:t>
            </a:fld>
            <a:endParaRPr lang="en-US" altLang="en-US"/>
          </a:p>
        </p:txBody>
      </p:sp>
      <p:sp>
        <p:nvSpPr>
          <p:cNvPr id="97285"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r>
              <a:rPr lang="en-CA" altLang="en-US" dirty="0"/>
              <a:t>As specified in several codes and standards, thermal comfort is defined by numerous parameters and is aiming to</a:t>
            </a:r>
            <a:r>
              <a:rPr lang="en-CA" altLang="en-US" baseline="0" dirty="0"/>
              <a:t> quantify</a:t>
            </a:r>
            <a:r>
              <a:rPr lang="en-CA" altLang="en-US" dirty="0"/>
              <a:t> the well being</a:t>
            </a:r>
            <a:r>
              <a:rPr lang="en-CA" altLang="en-US" baseline="0" dirty="0"/>
              <a:t> of the </a:t>
            </a:r>
            <a:r>
              <a:rPr lang="en-CA" altLang="en-US" dirty="0"/>
              <a:t>majority of people, not necessarily the individual, and is the attempt to convert the condition of mind into physical parameters.</a:t>
            </a:r>
          </a:p>
          <a:p>
            <a:pPr defTabSz="948507"/>
            <a:endParaRPr lang="en-CA" altLang="en-US" dirty="0"/>
          </a:p>
          <a:p>
            <a:pPr defTabSz="948507"/>
            <a:r>
              <a:rPr lang="en-CA" altLang="en-US" dirty="0"/>
              <a:t>ASHRAE 55 and ISO 7730 are defining a derivation from the perfect temperature in one degree</a:t>
            </a:r>
            <a:r>
              <a:rPr lang="en-CA" altLang="en-US" baseline="0" dirty="0"/>
              <a:t> Celsius steps from neutral to hot or respectively cold.</a:t>
            </a:r>
          </a:p>
          <a:p>
            <a:pPr defTabSz="948507"/>
            <a:endParaRPr lang="en-CA" altLang="en-US" dirty="0"/>
          </a:p>
          <a:p>
            <a:pPr defTabSz="948507"/>
            <a:r>
              <a:rPr lang="en-CA" altLang="en-US" dirty="0"/>
              <a:t>If a person experiences thermal comfort the person would neither like to be warmer or colder. The heat loss of the person can</a:t>
            </a:r>
            <a:r>
              <a:rPr lang="en-CA" altLang="en-US" baseline="0" dirty="0"/>
              <a:t> not </a:t>
            </a:r>
            <a:r>
              <a:rPr lang="en-CA" altLang="en-US" dirty="0"/>
              <a:t> be too asymmetrical. </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34</a:t>
            </a:fld>
            <a:endParaRPr lang="en-US" altLang="en-US"/>
          </a:p>
        </p:txBody>
      </p:sp>
    </p:spTree>
    <p:extLst>
      <p:ext uri="{BB962C8B-B14F-4D97-AF65-F5344CB8AC3E}">
        <p14:creationId xmlns:p14="http://schemas.microsoft.com/office/powerpoint/2010/main" val="1709861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first graphic</a:t>
            </a:r>
            <a:r>
              <a:rPr lang="en-CA" baseline="0" dirty="0"/>
              <a:t> defines the ration of surrounding surface temperature and the air temperature of a given room. The actual comfort depends on several more parameter such as the level of activity of a person.</a:t>
            </a:r>
          </a:p>
          <a:p>
            <a:endParaRPr lang="en-CA" baseline="0" dirty="0"/>
          </a:p>
          <a:p>
            <a:r>
              <a:rPr lang="en-CA" baseline="0" dirty="0"/>
              <a:t>The second graph explains the ratio or air temperature to relative humidity, another important influence on thermal comfort.</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35</a:t>
            </a:fld>
            <a:endParaRPr lang="en-US" altLang="en-US"/>
          </a:p>
        </p:txBody>
      </p:sp>
    </p:spTree>
    <p:extLst>
      <p:ext uri="{BB962C8B-B14F-4D97-AF65-F5344CB8AC3E}">
        <p14:creationId xmlns:p14="http://schemas.microsoft.com/office/powerpoint/2010/main" val="354971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ideal interior humidity depends on several factors, such as airtightness, the absence of thermal bridges, heat recovery ventilation, the</a:t>
            </a:r>
            <a:r>
              <a:rPr lang="en-US" baseline="0" dirty="0"/>
              <a:t> use of the room/building etc…</a:t>
            </a:r>
          </a:p>
          <a:p>
            <a:endParaRPr lang="en-US" baseline="0" dirty="0"/>
          </a:p>
          <a:p>
            <a:r>
              <a:rPr lang="en-US" baseline="0" dirty="0"/>
              <a:t>This graph shows a simplification of some risk factors in correlation of humidity.</a:t>
            </a:r>
          </a:p>
          <a:p>
            <a:endParaRPr lang="en-US" baseline="0" dirty="0"/>
          </a:p>
          <a:p>
            <a:r>
              <a:rPr lang="en-US" baseline="0" dirty="0"/>
              <a:t>The most common recommendation is to keep the interior humidity around 50%. If proper ventilation is installed (including commissioning), slightly lower humidity of 40% is usually good too (no recirculation and appropriate ventilation rate).</a:t>
            </a:r>
            <a:endParaRPr lang="en-US"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36</a:t>
            </a:fld>
            <a:endParaRPr lang="en-US" altLang="en-US"/>
          </a:p>
        </p:txBody>
      </p:sp>
    </p:spTree>
    <p:extLst>
      <p:ext uri="{BB962C8B-B14F-4D97-AF65-F5344CB8AC3E}">
        <p14:creationId xmlns:p14="http://schemas.microsoft.com/office/powerpoint/2010/main" val="3063990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37</a:t>
            </a:fld>
            <a:endParaRPr lang="en-US" altLang="en-US"/>
          </a:p>
        </p:txBody>
      </p:sp>
    </p:spTree>
    <p:extLst>
      <p:ext uri="{BB962C8B-B14F-4D97-AF65-F5344CB8AC3E}">
        <p14:creationId xmlns:p14="http://schemas.microsoft.com/office/powerpoint/2010/main" val="3982218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457200" y="719138"/>
            <a:ext cx="6400800" cy="3600450"/>
          </a:xfrm>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63EAFB3D-25E3-47DC-BFAC-0DACD40D120B}" type="slidenum">
              <a:rPr lang="en-US" altLang="en-US" smtClean="0"/>
              <a:pPr>
                <a:spcBef>
                  <a:spcPct val="0"/>
                </a:spcBef>
              </a:pPr>
              <a:t>38</a:t>
            </a:fld>
            <a:endParaRPr lang="en-US" altLang="en-US"/>
          </a:p>
        </p:txBody>
      </p:sp>
      <p:sp>
        <p:nvSpPr>
          <p:cNvPr id="106501"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Celsius was created by the Swede Anders Celsius around 1740 and defines the triple point of water (liquid, solid, gas) at 0˚C and the boiling point of water at 100˚C.</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Lord Kelvin (UK) followed about 120 years later with the unit Kelvin, utilizing Celsius as the dimension for each incremental step but defining 0K as the Absolut lowest temperature physically possible. This would be equivalent to -273˚C. The advantage of Kelvin in building science is that the number is always positive.</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Daniel Gabriel Fahrenheit, a merchant, was the first who created a temperature scale, in Danzig (today’s Poland). He defined the lowest temperature he could measure in the winter of 1708 in Danzig as 0˚F and aimed at the body temperature of a human being at 100˚F. This unit is not of scientific relevance and only used in the USA and a few small island states.</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39</a:t>
            </a:fld>
            <a:endParaRPr lang="en-US" altLang="en-US"/>
          </a:p>
        </p:txBody>
      </p:sp>
    </p:spTree>
    <p:extLst>
      <p:ext uri="{BB962C8B-B14F-4D97-AF65-F5344CB8AC3E}">
        <p14:creationId xmlns:p14="http://schemas.microsoft.com/office/powerpoint/2010/main" val="2460840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4</a:t>
            </a:fld>
            <a:endParaRPr lang="en-US" altLang="en-US"/>
          </a:p>
        </p:txBody>
      </p:sp>
    </p:spTree>
    <p:extLst>
      <p:ext uri="{BB962C8B-B14F-4D97-AF65-F5344CB8AC3E}">
        <p14:creationId xmlns:p14="http://schemas.microsoft.com/office/powerpoint/2010/main" val="1639226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457200" y="719138"/>
            <a:ext cx="6400800" cy="3600450"/>
          </a:xfrm>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The first and second is also called Fourier’s first and second law as they were defined by Jean-Baptiste Joseph Fourier 1768 – 1830, France.</a:t>
            </a:r>
            <a:endParaRPr lang="en-US" sz="1200" kern="1200" dirty="0">
              <a:solidFill>
                <a:schemeClr val="tx1"/>
              </a:solidFill>
              <a:effectLst/>
              <a:latin typeface="Times New Roman" pitchFamily="18" charset="0"/>
              <a:ea typeface="MS PGothic" pitchFamily="34" charset="-128"/>
              <a:cs typeface="+mn-cs"/>
            </a:endParaRPr>
          </a:p>
          <a:p>
            <a:pPr lvl="0"/>
            <a:endParaRPr lang="en-CA"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1</a:t>
            </a:r>
            <a:r>
              <a:rPr lang="en-CA" sz="1200" kern="1200" baseline="30000" dirty="0">
                <a:solidFill>
                  <a:schemeClr val="tx1"/>
                </a:solidFill>
                <a:effectLst/>
                <a:latin typeface="Times New Roman" pitchFamily="18" charset="0"/>
                <a:ea typeface="MS PGothic" pitchFamily="34" charset="-128"/>
                <a:cs typeface="+mn-cs"/>
              </a:rPr>
              <a:t>st</a:t>
            </a:r>
            <a:r>
              <a:rPr lang="en-CA" sz="1200" kern="1200" dirty="0">
                <a:solidFill>
                  <a:schemeClr val="tx1"/>
                </a:solidFill>
                <a:effectLst/>
                <a:latin typeface="Times New Roman" pitchFamily="18" charset="0"/>
                <a:ea typeface="MS PGothic" pitchFamily="34" charset="-128"/>
                <a:cs typeface="+mn-cs"/>
              </a:rPr>
              <a:t> law of thermodynamics is a version of the law of conservation of energy, adapted for thermodynamic systems. In general, the law of conservation of energy states that the total energy of an isolated system is constant; energy can be transformed from one form to another, but can be neither created nor destroyed</a:t>
            </a:r>
            <a:endParaRPr lang="en-US" sz="1200" kern="1200" dirty="0">
              <a:solidFill>
                <a:schemeClr val="tx1"/>
              </a:solidFill>
              <a:effectLst/>
              <a:latin typeface="Times New Roman" pitchFamily="18" charset="0"/>
              <a:ea typeface="MS PGothic" pitchFamily="34" charset="-128"/>
              <a:cs typeface="+mn-cs"/>
            </a:endParaRPr>
          </a:p>
          <a:p>
            <a:pPr lvl="0"/>
            <a:endParaRPr lang="en-CA"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2</a:t>
            </a:r>
            <a:r>
              <a:rPr lang="en-CA" sz="1200" kern="1200" baseline="30000" dirty="0">
                <a:solidFill>
                  <a:schemeClr val="tx1"/>
                </a:solidFill>
                <a:effectLst/>
                <a:latin typeface="Times New Roman" pitchFamily="18" charset="0"/>
                <a:ea typeface="MS PGothic" pitchFamily="34" charset="-128"/>
                <a:cs typeface="+mn-cs"/>
              </a:rPr>
              <a:t>nd</a:t>
            </a:r>
            <a:r>
              <a:rPr lang="en-CA" sz="1200" kern="1200" dirty="0">
                <a:solidFill>
                  <a:schemeClr val="tx1"/>
                </a:solidFill>
                <a:effectLst/>
                <a:latin typeface="Times New Roman" pitchFamily="18" charset="0"/>
                <a:ea typeface="MS PGothic" pitchFamily="34" charset="-128"/>
                <a:cs typeface="+mn-cs"/>
              </a:rPr>
              <a:t> of thermodynamics indicates the irreversibility of natural processes, and, in many cases, the tendency of natural processes to lead towards spatial homogeneity of matter and energy, and especially of temperature. </a:t>
            </a:r>
            <a:endParaRPr lang="en-US" sz="1200" kern="1200" dirty="0">
              <a:solidFill>
                <a:schemeClr val="tx1"/>
              </a:solidFill>
              <a:effectLst/>
              <a:latin typeface="Times New Roman" pitchFamily="18" charset="0"/>
              <a:ea typeface="MS PGothic" pitchFamily="34" charset="-128"/>
              <a:cs typeface="+mn-cs"/>
            </a:endParaRPr>
          </a:p>
          <a:p>
            <a:pPr lvl="0"/>
            <a:endParaRPr lang="en-CA"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3</a:t>
            </a:r>
            <a:r>
              <a:rPr lang="en-CA" sz="1200" kern="1200" baseline="30000" dirty="0">
                <a:solidFill>
                  <a:schemeClr val="tx1"/>
                </a:solidFill>
                <a:effectLst/>
                <a:latin typeface="Times New Roman" pitchFamily="18" charset="0"/>
                <a:ea typeface="MS PGothic" pitchFamily="34" charset="-128"/>
                <a:cs typeface="+mn-cs"/>
              </a:rPr>
              <a:t>rd</a:t>
            </a:r>
            <a:r>
              <a:rPr lang="en-CA" sz="1200" kern="1200" dirty="0">
                <a:solidFill>
                  <a:schemeClr val="tx1"/>
                </a:solidFill>
                <a:effectLst/>
                <a:latin typeface="Times New Roman" pitchFamily="18" charset="0"/>
                <a:ea typeface="MS PGothic" pitchFamily="34" charset="-128"/>
                <a:cs typeface="+mn-cs"/>
              </a:rPr>
              <a:t> law of thermodynamics states that a system's entropy approaches a constant value as its temperature approaches absolute zero</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Entropy = thermodynamic property that is the measure of a systems thermal energy per unit of temperature that is unavailable for doing useful work</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There is also a 0</a:t>
            </a:r>
            <a:r>
              <a:rPr lang="en-CA" sz="1200" kern="1200" baseline="30000" dirty="0">
                <a:solidFill>
                  <a:schemeClr val="tx1"/>
                </a:solidFill>
                <a:effectLst/>
                <a:latin typeface="Times New Roman" pitchFamily="18" charset="0"/>
                <a:ea typeface="MS PGothic" pitchFamily="34" charset="-128"/>
                <a:cs typeface="+mn-cs"/>
              </a:rPr>
              <a:t>th</a:t>
            </a:r>
            <a:r>
              <a:rPr lang="en-CA" sz="1200" kern="1200" dirty="0">
                <a:solidFill>
                  <a:schemeClr val="tx1"/>
                </a:solidFill>
                <a:effectLst/>
                <a:latin typeface="Times New Roman" pitchFamily="18" charset="0"/>
                <a:ea typeface="MS PGothic" pitchFamily="34" charset="-128"/>
                <a:cs typeface="+mn-cs"/>
              </a:rPr>
              <a:t> law of thermodynamics which says that no heat is transferred between two objects in thermal equilibrium; therefore, they are the same temperature.</a:t>
            </a:r>
            <a:endParaRPr lang="en-US" sz="1200" kern="1200" dirty="0">
              <a:solidFill>
                <a:schemeClr val="tx1"/>
              </a:solidFill>
              <a:effectLst/>
              <a:latin typeface="Times New Roman" pitchFamily="18" charset="0"/>
              <a:ea typeface="MS PGothic" pitchFamily="34" charset="-128"/>
              <a:cs typeface="+mn-cs"/>
            </a:endParaRPr>
          </a:p>
        </p:txBody>
      </p:sp>
      <p:sp>
        <p:nvSpPr>
          <p:cNvPr id="11264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1126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D95067E4-5EBC-45F6-A5E3-A87C9FA52EC3}" type="slidenum">
              <a:rPr lang="en-US" altLang="en-US" sz="1200">
                <a:latin typeface="Times New Roman" panose="02020603050405020304" pitchFamily="18" charset="0"/>
              </a:rPr>
              <a:pPr/>
              <a:t>40</a:t>
            </a:fld>
            <a:endParaRPr lang="en-US" altLang="en-US" sz="1200">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Generally, all three ways of heat transfer occur in buildings, but one of them has a minor influence.</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Conduction</a:t>
            </a:r>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 Conduction always occurs from points at higher, to points at lower temperature.</a:t>
            </a:r>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 Conduction needs a medium and doesn’t include macroscopic movement.</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Conduction occurs when energy in form of heat is traveling through the envelope of a buildings. The heat transfers through solid matter of construction and insulation material.</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Convection</a:t>
            </a:r>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 Convection is macroscopic movement of molecules at a different temperature.</a:t>
            </a:r>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 Convection needs a medium, in gases and liquids convection is always also including conduction.</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Convection occurs when energy in form of warm air is traveling through the envelope from the inside to the outside (in heating dominated climate zones) of a building (main chapter airtightness) but can also occur if air starts to circulate in enclosed pockets. This might be the small volume of a EPS bubble or the uninsulated cavity in an envelope assembly.</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Radiation</a:t>
            </a:r>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 Heat transfer caused by emission and absorption of electromagnetic waves. </a:t>
            </a:r>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 Above 0 K every surface emits electromagnetic waves</a:t>
            </a:r>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 Radiation needs no medium, transfers best in vacuum</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Radiation occurs when energy in form of heat transfers through radiation. This does also happen in construction but is in comparison to the other two ways of transfer negligible.</a:t>
            </a:r>
            <a:endParaRPr lang="en-US" sz="1200" kern="1200" dirty="0">
              <a:solidFill>
                <a:schemeClr val="tx1"/>
              </a:solidFill>
              <a:effectLst/>
              <a:latin typeface="Times New Roman" pitchFamily="18" charset="0"/>
              <a:ea typeface="MS PGothic" pitchFamily="34" charset="-128"/>
              <a:cs typeface="+mn-cs"/>
            </a:endParaRPr>
          </a:p>
          <a:p>
            <a:endParaRPr lang="en-US"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41</a:t>
            </a:fld>
            <a:endParaRPr lang="en-US" altLang="en-US"/>
          </a:p>
        </p:txBody>
      </p:sp>
    </p:spTree>
    <p:extLst>
      <p:ext uri="{BB962C8B-B14F-4D97-AF65-F5344CB8AC3E}">
        <p14:creationId xmlns:p14="http://schemas.microsoft.com/office/powerpoint/2010/main" val="14741495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Heat transfer is the exchange of thermal energy between physical systems. Thermal energy is related to the temperature of matter. The higher the temperature, the greater the thermal energy (constant material and mass). Energy flow (heat flow) always occurs from hot to cold.</a:t>
            </a:r>
          </a:p>
          <a:p>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 Thermal Energy Transfer Q is expressed in Joule, which is one Watt per second</a:t>
            </a:r>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 The Heat Flow q has no relation to time and measured in Watt</a:t>
            </a:r>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 The Heat Flux is the Heat Flow per Area, measured in W per square meter</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42</a:t>
            </a:fld>
            <a:endParaRPr lang="en-US" altLang="en-US"/>
          </a:p>
        </p:txBody>
      </p:sp>
    </p:spTree>
    <p:extLst>
      <p:ext uri="{BB962C8B-B14F-4D97-AF65-F5344CB8AC3E}">
        <p14:creationId xmlns:p14="http://schemas.microsoft.com/office/powerpoint/2010/main" val="3721443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In construction we use a version of the heat flow equation, including the thermal conductivity of the material in question λ, the area (usually 1m²) and multiply this by the temperature difference divided by the thickness of the material layer. Derived from this we can calculate the Thermal Resistance R value and the reciprocal, the Heat Transfer Coefficient U value. </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total R value is the surface resistance on the inside and on the outside of the envelop plus the thickness of the materials in question divided by their thermal conductivity λ.</a:t>
                </a:r>
                <a:endParaRPr lang="en-US" sz="1200" kern="1200" dirty="0">
                  <a:solidFill>
                    <a:schemeClr val="tx1"/>
                  </a:solidFill>
                  <a:effectLst/>
                  <a:latin typeface="Times New Roman" pitchFamily="18" charset="0"/>
                  <a:ea typeface="MS PGothic" pitchFamily="34" charset="-128"/>
                  <a:cs typeface="+mn-cs"/>
                </a:endParaRPr>
              </a:p>
              <a:p>
                <a:endParaRPr lang="en-CA" dirty="0"/>
              </a:p>
              <a:p>
                <a:r>
                  <a:rPr lang="en-CA" dirty="0"/>
                  <a:t>There is no right or wrong way regarding the question whether to use k or </a:t>
                </a:r>
                <a14:m>
                  <m:oMath xmlns:m="http://schemas.openxmlformats.org/officeDocument/2006/math">
                    <m:r>
                      <m:rPr>
                        <m:sty m:val="p"/>
                      </m:rPr>
                      <a:rPr lang="el-GR" sz="1200" i="1" smtClean="0">
                        <a:latin typeface="Cambria Math" panose="02040503050406030204" pitchFamily="18" charset="0"/>
                      </a:rPr>
                      <m:t>λ</m:t>
                    </m:r>
                  </m:oMath>
                </a14:m>
                <a:r>
                  <a:rPr lang="en-CA" dirty="0"/>
                  <a:t>. But there is the risk to confuse</a:t>
                </a:r>
                <a:r>
                  <a:rPr lang="en-CA" baseline="0" dirty="0"/>
                  <a:t> k with K in the same equation, therefor it is internationally common to use </a:t>
                </a:r>
                <a14:m>
                  <m:oMath xmlns:m="http://schemas.openxmlformats.org/officeDocument/2006/math">
                    <m:r>
                      <m:rPr>
                        <m:sty m:val="p"/>
                      </m:rPr>
                      <a:rPr lang="el-GR" sz="1200" i="1" smtClean="0">
                        <a:latin typeface="Cambria Math" panose="02040503050406030204" pitchFamily="18" charset="0"/>
                      </a:rPr>
                      <m:t>λ</m:t>
                    </m:r>
                    <m:r>
                      <a:rPr lang="en-US" sz="1200" b="0" i="0" smtClean="0">
                        <a:latin typeface="Cambria Math" panose="02040503050406030204" pitchFamily="18" charset="0"/>
                      </a:rPr>
                      <m:t>. </m:t>
                    </m:r>
                    <m:r>
                      <m:rPr>
                        <m:sty m:val="p"/>
                      </m:rPr>
                      <a:rPr lang="en-US" sz="1200" b="0" i="0" smtClean="0">
                        <a:latin typeface="Cambria Math" panose="02040503050406030204" pitchFamily="18" charset="0"/>
                      </a:rPr>
                      <m:t>M</m:t>
                    </m:r>
                  </m:oMath>
                </a14:m>
                <a:r>
                  <a:rPr lang="en-CA" dirty="0" err="1"/>
                  <a:t>ainly</a:t>
                </a:r>
                <a:r>
                  <a:rPr lang="en-CA" dirty="0"/>
                  <a:t> the US with their imperial system use K to express the same thing.</a:t>
                </a:r>
              </a:p>
              <a:p>
                <a:r>
                  <a:rPr lang="en-US" dirty="0">
                    <a:latin typeface="Calibri" panose="020F0502020204030204" pitchFamily="34" charset="0"/>
                    <a:cs typeface="Calibri" panose="020F0502020204030204" pitchFamily="34" charset="0"/>
                  </a:rPr>
                  <a:t>In Canada the letter k is commonly used for thermal conductivity, internationally </a:t>
                </a:r>
                <a14:m>
                  <m:oMath xmlns:m="http://schemas.openxmlformats.org/officeDocument/2006/math">
                    <m:r>
                      <m:rPr>
                        <m:sty m:val="p"/>
                      </m:rPr>
                      <a:rPr lang="el-GR" sz="1200" i="1">
                        <a:latin typeface="Cambria Math" panose="02040503050406030204" pitchFamily="18" charset="0"/>
                      </a:rPr>
                      <m:t>λ</m:t>
                    </m:r>
                    <m:r>
                      <a:rPr lang="el-GR" sz="1200" i="1">
                        <a:latin typeface="Cambria Math" panose="02040503050406030204" pitchFamily="18" charset="0"/>
                      </a:rPr>
                      <m:t> </m:t>
                    </m:r>
                  </m:oMath>
                </a14:m>
                <a:r>
                  <a:rPr lang="en-US" dirty="0">
                    <a:latin typeface="Calibri" panose="020F0502020204030204" pitchFamily="34" charset="0"/>
                    <a:cs typeface="Calibri" panose="020F0502020204030204" pitchFamily="34" charset="0"/>
                  </a:rPr>
                  <a:t>(lambda) is very common. Using k creates the risk of confusion with K (Kelvin), as both are used in the same equation. </a:t>
                </a:r>
              </a:p>
              <a:p>
                <a:r>
                  <a:rPr lang="en-US" dirty="0">
                    <a:latin typeface="Calibri" panose="020F0502020204030204" pitchFamily="34" charset="0"/>
                    <a:cs typeface="Calibri" panose="020F0502020204030204" pitchFamily="34" charset="0"/>
                  </a:rPr>
                  <a:t>Therefore we continue in this course to use </a:t>
                </a:r>
                <a14:m>
                  <m:oMath xmlns:m="http://schemas.openxmlformats.org/officeDocument/2006/math">
                    <m:r>
                      <m:rPr>
                        <m:sty m:val="p"/>
                      </m:rPr>
                      <a:rPr lang="el-GR" sz="1200" i="1">
                        <a:latin typeface="Cambria Math" panose="02040503050406030204" pitchFamily="18" charset="0"/>
                      </a:rPr>
                      <m:t>λ</m:t>
                    </m:r>
                    <m:r>
                      <a:rPr lang="el-GR" sz="1200" i="1">
                        <a:latin typeface="Cambria Math" panose="02040503050406030204" pitchFamily="18" charset="0"/>
                      </a:rPr>
                      <m:t> </m:t>
                    </m:r>
                  </m:oMath>
                </a14:m>
                <a:r>
                  <a:rPr lang="en-US" dirty="0">
                    <a:latin typeface="Calibri" panose="020F0502020204030204" pitchFamily="34" charset="0"/>
                    <a:cs typeface="Calibri" panose="020F0502020204030204" pitchFamily="34" charset="0"/>
                  </a:rPr>
                  <a:t>(lambda) to avoid any confusion, but you could replace </a:t>
                </a:r>
                <a14:m>
                  <m:oMath xmlns:m="http://schemas.openxmlformats.org/officeDocument/2006/math">
                    <m:r>
                      <m:rPr>
                        <m:sty m:val="p"/>
                      </m:rPr>
                      <a:rPr lang="el-GR" sz="1200" i="1">
                        <a:latin typeface="Cambria Math" panose="02040503050406030204" pitchFamily="18" charset="0"/>
                      </a:rPr>
                      <m:t>λ</m:t>
                    </m:r>
                  </m:oMath>
                </a14:m>
                <a:r>
                  <a:rPr lang="en-US" dirty="0">
                    <a:latin typeface="Calibri" panose="020F0502020204030204" pitchFamily="34" charset="0"/>
                    <a:cs typeface="Calibri" panose="020F0502020204030204" pitchFamily="34" charset="0"/>
                  </a:rPr>
                  <a:t> with k any time.</a:t>
                </a:r>
              </a:p>
              <a:p>
                <a:endParaRPr lang="en-CA" dirty="0"/>
              </a:p>
            </p:txBody>
          </p:sp>
        </mc:Choice>
        <mc:Fallback xmlns="">
          <p:sp>
            <p:nvSpPr>
              <p:cNvPr id="3" name="Notes Placeholder 2"/>
              <p:cNvSpPr>
                <a:spLocks noGrp="1"/>
              </p:cNvSpPr>
              <p:nvPr>
                <p:ph type="body" idx="1"/>
              </p:nvPr>
            </p:nvSpPr>
            <p:spPr/>
            <p:txBody>
              <a:bodyPr/>
              <a:lstStyle/>
              <a:p>
                <a:r>
                  <a:rPr lang="en-CA" sz="1200" kern="1200" dirty="0" smtClean="0">
                    <a:solidFill>
                      <a:schemeClr val="tx1"/>
                    </a:solidFill>
                    <a:effectLst/>
                    <a:latin typeface="Times New Roman" pitchFamily="18" charset="0"/>
                    <a:ea typeface="MS PGothic" pitchFamily="34" charset="-128"/>
                    <a:cs typeface="+mn-cs"/>
                  </a:rPr>
                  <a:t>In construction we use a version of the heat flow equation, including the thermal conductivity of the material in question λ, the area (usually 1m²) and multiply this by the temperature difference divided by the thickness of the material layer. Derived from this we can calculate the Thermal Resistance R value and the reciprocal, the Heat Transfer Coefficient U value. </a:t>
                </a:r>
                <a:endParaRPr lang="en-US" sz="1200" kern="1200" dirty="0" smtClean="0">
                  <a:solidFill>
                    <a:schemeClr val="tx1"/>
                  </a:solidFill>
                  <a:effectLst/>
                  <a:latin typeface="Times New Roman" pitchFamily="18" charset="0"/>
                  <a:ea typeface="MS PGothic" pitchFamily="34" charset="-128"/>
                  <a:cs typeface="+mn-cs"/>
                </a:endParaRPr>
              </a:p>
              <a:p>
                <a:endParaRPr lang="en-CA" sz="1200" kern="1200" dirty="0" smtClean="0">
                  <a:solidFill>
                    <a:schemeClr val="tx1"/>
                  </a:solidFill>
                  <a:effectLst/>
                  <a:latin typeface="Times New Roman" pitchFamily="18" charset="0"/>
                  <a:ea typeface="MS PGothic" pitchFamily="34" charset="-128"/>
                  <a:cs typeface="+mn-cs"/>
                </a:endParaRPr>
              </a:p>
              <a:p>
                <a:r>
                  <a:rPr lang="en-CA" sz="1200" kern="1200" dirty="0" smtClean="0">
                    <a:solidFill>
                      <a:schemeClr val="tx1"/>
                    </a:solidFill>
                    <a:effectLst/>
                    <a:latin typeface="Times New Roman" pitchFamily="18" charset="0"/>
                    <a:ea typeface="MS PGothic" pitchFamily="34" charset="-128"/>
                    <a:cs typeface="+mn-cs"/>
                  </a:rPr>
                  <a:t>The total R value is the surface resistance on the inside and on the outside of the envelop plus the thickness of the materials in question divided by their thermal conductivity λ.</a:t>
                </a:r>
                <a:endParaRPr lang="en-US" sz="1200" kern="1200" dirty="0" smtClean="0">
                  <a:solidFill>
                    <a:schemeClr val="tx1"/>
                  </a:solidFill>
                  <a:effectLst/>
                  <a:latin typeface="Times New Roman" pitchFamily="18" charset="0"/>
                  <a:ea typeface="MS PGothic" pitchFamily="34" charset="-128"/>
                  <a:cs typeface="+mn-cs"/>
                </a:endParaRPr>
              </a:p>
              <a:p>
                <a:endParaRPr lang="en-CA" dirty="0" smtClean="0"/>
              </a:p>
              <a:p>
                <a:r>
                  <a:rPr lang="en-CA" dirty="0" smtClean="0"/>
                  <a:t>There is no right or wrong way regarding the question whether to use k or </a:t>
                </a:r>
                <a:r>
                  <a:rPr lang="el-GR" sz="1200" i="0" smtClean="0">
                    <a:latin typeface="Cambria Math" panose="02040503050406030204" pitchFamily="18" charset="0"/>
                  </a:rPr>
                  <a:t>λ</a:t>
                </a:r>
                <a:r>
                  <a:rPr lang="en-CA" dirty="0" smtClean="0"/>
                  <a:t>. But there is the risk to confuse</a:t>
                </a:r>
                <a:r>
                  <a:rPr lang="en-CA" baseline="0" dirty="0" smtClean="0"/>
                  <a:t> k with K in the same equation, therefor it is internationally common to use </a:t>
                </a:r>
                <a:r>
                  <a:rPr lang="el-GR" sz="1200" i="0" smtClean="0">
                    <a:latin typeface="Cambria Math" panose="02040503050406030204" pitchFamily="18" charset="0"/>
                  </a:rPr>
                  <a:t>λ</a:t>
                </a:r>
                <a:r>
                  <a:rPr lang="en-US" sz="1200" b="0" i="0" smtClean="0">
                    <a:latin typeface="Cambria Math" panose="02040503050406030204" pitchFamily="18" charset="0"/>
                  </a:rPr>
                  <a:t>. M</a:t>
                </a:r>
                <a:r>
                  <a:rPr lang="en-CA" dirty="0" err="1" smtClean="0"/>
                  <a:t>ainly</a:t>
                </a:r>
                <a:r>
                  <a:rPr lang="en-CA" dirty="0" smtClean="0"/>
                  <a:t> the US with their imperial system use K to express the same thing.</a:t>
                </a:r>
              </a:p>
              <a:p>
                <a:r>
                  <a:rPr lang="en-US" dirty="0" smtClean="0">
                    <a:latin typeface="Calibri" panose="020F0502020204030204" pitchFamily="34" charset="0"/>
                    <a:cs typeface="Calibri" panose="020F0502020204030204" pitchFamily="34" charset="0"/>
                  </a:rPr>
                  <a:t>In Canada the letter k is commonly used for thermal conductivity, internationally </a:t>
                </a:r>
                <a:r>
                  <a:rPr lang="el-GR" sz="1200" i="0">
                    <a:latin typeface="Cambria Math" panose="02040503050406030204" pitchFamily="18" charset="0"/>
                  </a:rPr>
                  <a:t>λ </a:t>
                </a:r>
                <a:r>
                  <a:rPr lang="en-US" dirty="0">
                    <a:latin typeface="Calibri" panose="020F0502020204030204" pitchFamily="34" charset="0"/>
                    <a:cs typeface="Calibri" panose="020F0502020204030204" pitchFamily="34" charset="0"/>
                  </a:rPr>
                  <a:t>(lambda) </a:t>
                </a:r>
                <a:r>
                  <a:rPr lang="en-US" dirty="0" smtClean="0">
                    <a:latin typeface="Calibri" panose="020F0502020204030204" pitchFamily="34" charset="0"/>
                    <a:cs typeface="Calibri" panose="020F0502020204030204" pitchFamily="34" charset="0"/>
                  </a:rPr>
                  <a:t>is very common. Using k creates the risk of confusion with K (Kelvin), as both are used in the same equation</a:t>
                </a:r>
                <a:r>
                  <a:rPr lang="en-US" dirty="0" smtClean="0">
                    <a:latin typeface="Calibri" panose="020F0502020204030204" pitchFamily="34" charset="0"/>
                    <a:cs typeface="Calibri" panose="020F0502020204030204" pitchFamily="34" charset="0"/>
                  </a:rPr>
                  <a:t>. </a:t>
                </a:r>
                <a:endParaRPr lang="en-US" dirty="0" smtClean="0">
                  <a:latin typeface="Calibri" panose="020F0502020204030204" pitchFamily="34" charset="0"/>
                  <a:cs typeface="Calibri" panose="020F0502020204030204" pitchFamily="34" charset="0"/>
                </a:endParaRPr>
              </a:p>
              <a:p>
                <a:r>
                  <a:rPr lang="en-US" dirty="0" smtClean="0">
                    <a:latin typeface="Calibri" panose="020F0502020204030204" pitchFamily="34" charset="0"/>
                    <a:cs typeface="Calibri" panose="020F0502020204030204" pitchFamily="34" charset="0"/>
                  </a:rPr>
                  <a:t>Therefore we continue in this course to use </a:t>
                </a:r>
                <a:r>
                  <a:rPr lang="el-GR" sz="1200" i="0">
                    <a:latin typeface="Cambria Math" panose="02040503050406030204" pitchFamily="18" charset="0"/>
                  </a:rPr>
                  <a:t>λ </a:t>
                </a:r>
                <a:r>
                  <a:rPr lang="en-US" dirty="0" smtClean="0">
                    <a:latin typeface="Calibri" panose="020F0502020204030204" pitchFamily="34" charset="0"/>
                    <a:cs typeface="Calibri" panose="020F0502020204030204" pitchFamily="34" charset="0"/>
                  </a:rPr>
                  <a:t>(lambda) to avoid any confusion, but you could replace </a:t>
                </a:r>
                <a:r>
                  <a:rPr lang="el-GR" sz="1200" i="0">
                    <a:latin typeface="Cambria Math" panose="02040503050406030204" pitchFamily="18" charset="0"/>
                  </a:rPr>
                  <a:t>λ</a:t>
                </a:r>
                <a:r>
                  <a:rPr lang="en-US" dirty="0" smtClean="0">
                    <a:latin typeface="Calibri" panose="020F0502020204030204" pitchFamily="34" charset="0"/>
                    <a:cs typeface="Calibri" panose="020F0502020204030204" pitchFamily="34" charset="0"/>
                  </a:rPr>
                  <a:t> with k any time.</a:t>
                </a:r>
                <a:endParaRPr lang="en-US" dirty="0">
                  <a:latin typeface="Calibri" panose="020F0502020204030204" pitchFamily="34" charset="0"/>
                  <a:cs typeface="Calibri" panose="020F0502020204030204" pitchFamily="34" charset="0"/>
                </a:endParaRPr>
              </a:p>
              <a:p>
                <a:endParaRPr lang="en-CA" dirty="0"/>
              </a:p>
            </p:txBody>
          </p:sp>
        </mc:Fallback>
      </mc:AlternateContent>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43</a:t>
            </a:fld>
            <a:endParaRPr lang="en-US" altLang="en-US"/>
          </a:p>
        </p:txBody>
      </p:sp>
    </p:spTree>
    <p:extLst>
      <p:ext uri="{BB962C8B-B14F-4D97-AF65-F5344CB8AC3E}">
        <p14:creationId xmlns:p14="http://schemas.microsoft.com/office/powerpoint/2010/main" val="2583728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457200" y="719138"/>
            <a:ext cx="6400800" cy="3600450"/>
          </a:xfrm>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heat transfer coefficient is the inverse of the resistance and is usually given in W/</a:t>
            </a:r>
            <a:r>
              <a:rPr lang="en-CA" sz="1200" kern="1200" dirty="0" err="1">
                <a:solidFill>
                  <a:schemeClr val="tx1"/>
                </a:solidFill>
                <a:effectLst/>
                <a:latin typeface="Times New Roman" pitchFamily="18" charset="0"/>
                <a:ea typeface="MS PGothic" pitchFamily="34" charset="-128"/>
                <a:cs typeface="+mn-cs"/>
              </a:rPr>
              <a:t>mK.</a:t>
            </a:r>
            <a:r>
              <a:rPr lang="en-CA" sz="1200" kern="1200" dirty="0">
                <a:solidFill>
                  <a:schemeClr val="tx1"/>
                </a:solidFill>
                <a:effectLst/>
                <a:latin typeface="Times New Roman" pitchFamily="18" charset="0"/>
                <a:ea typeface="MS PGothic" pitchFamily="34" charset="-128"/>
                <a:cs typeface="+mn-cs"/>
              </a:rPr>
              <a:t> This describes the Energy in Watt being transfer through a given material with the thickness of one meter and a temperature difference from the warm to the cold side of one Kelvin.</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If you are only interested in the R value, you just use the denominator of this equation.</a:t>
            </a:r>
          </a:p>
          <a:p>
            <a:r>
              <a:rPr lang="en-US" dirty="0">
                <a:latin typeface="Calibri" panose="020F0502020204030204" pitchFamily="34" charset="0"/>
                <a:cs typeface="Calibri" panose="020F0502020204030204" pitchFamily="34" charset="0"/>
              </a:rPr>
              <a:t>Using R or U is both correct as they both describe the same effect, just from the opposite point of view (resistance &amp; conductivity).</a:t>
            </a:r>
          </a:p>
          <a:p>
            <a:r>
              <a:rPr lang="en-US" dirty="0">
                <a:latin typeface="Calibri" panose="020F0502020204030204" pitchFamily="34" charset="0"/>
                <a:cs typeface="Calibri" panose="020F0502020204030204" pitchFamily="34" charset="0"/>
              </a:rPr>
              <a:t>Using U has a slight advantage, which will be explained in the following slides.</a:t>
            </a:r>
          </a:p>
          <a:p>
            <a:r>
              <a:rPr lang="en-US" dirty="0">
                <a:latin typeface="Calibri" panose="020F0502020204030204" pitchFamily="34" charset="0"/>
                <a:cs typeface="Calibri" panose="020F0502020204030204" pitchFamily="34" charset="0"/>
              </a:rPr>
              <a:t>In Canada the total R value is commonly referred to as RSI (R Standard International) to emphasize that this is the metric R value. This triggers confusion with </a:t>
            </a:r>
            <a:r>
              <a:rPr lang="en-US" dirty="0" err="1">
                <a:latin typeface="Calibri" panose="020F0502020204030204" pitchFamily="34" charset="0"/>
                <a:cs typeface="Calibri" panose="020F0502020204030204" pitchFamily="34" charset="0"/>
              </a:rPr>
              <a:t>Rsi</a:t>
            </a:r>
            <a:r>
              <a:rPr lang="en-US" dirty="0">
                <a:latin typeface="Calibri" panose="020F0502020204030204" pitchFamily="34" charset="0"/>
                <a:cs typeface="Calibri" panose="020F0502020204030204" pitchFamily="34" charset="0"/>
              </a:rPr>
              <a:t>, the Interior Surface Resistance, called in Canada interior air film.</a:t>
            </a:r>
          </a:p>
          <a:p>
            <a:endParaRPr lang="en-US" altLang="en-US" dirty="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E55A41E4-EF64-4744-A779-D6830227C28D}" type="slidenum">
              <a:rPr lang="en-US" altLang="en-US" smtClean="0"/>
              <a:pPr>
                <a:spcBef>
                  <a:spcPct val="0"/>
                </a:spcBef>
              </a:pPr>
              <a:t>44</a:t>
            </a:fld>
            <a:endParaRPr lang="en-US" altLang="en-US"/>
          </a:p>
        </p:txBody>
      </p:sp>
      <p:sp>
        <p:nvSpPr>
          <p:cNvPr id="121861"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searching for the thermal performance of insulation materials in any DIY shop or when talking to</a:t>
            </a:r>
            <a:r>
              <a:rPr lang="en-CA" baseline="0" dirty="0"/>
              <a:t> contractors, the R value commonly named is the imperial R value (factor 5.678), usually without the influence of studs or other penetrations (nominal R). This leads frequently to confusion and requires clarification if imperial or metric is talked about. The U value is much less used in the US, therefore it is much more common that if the U value is discussed, people are talking about the actual metric thermal conductivity.</a:t>
            </a:r>
          </a:p>
          <a:p>
            <a:endParaRPr lang="en-CA"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When the R value is given in R</a:t>
            </a:r>
            <a:r>
              <a:rPr lang="en-CA" sz="1200" kern="1200" baseline="0" dirty="0">
                <a:solidFill>
                  <a:schemeClr val="tx1"/>
                </a:solidFill>
                <a:effectLst/>
                <a:latin typeface="Times New Roman" pitchFamily="18" charset="0"/>
                <a:ea typeface="MS PGothic" pitchFamily="34" charset="-128"/>
                <a:cs typeface="+mn-cs"/>
              </a:rPr>
              <a:t> per in, f</a:t>
            </a:r>
            <a:r>
              <a:rPr lang="en-CA" sz="1200" kern="1200" dirty="0">
                <a:solidFill>
                  <a:schemeClr val="tx1"/>
                </a:solidFill>
                <a:effectLst/>
                <a:latin typeface="Times New Roman" pitchFamily="18" charset="0"/>
                <a:ea typeface="MS PGothic" pitchFamily="34" charset="-128"/>
                <a:cs typeface="+mn-cs"/>
              </a:rPr>
              <a:t>or correct calculation we can either recalculate what the λ value is and some manufactures give that information on their homepages. This is an important step because of two reasons. First, not every material has a linear increase of the thermal resistance with an increase of thickness. And secondly, the thought that each added inch adds the same resistance and therefore has the same value is in fact misleading.</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45</a:t>
            </a:fld>
            <a:endParaRPr lang="en-US" altLang="en-US"/>
          </a:p>
        </p:txBody>
      </p:sp>
    </p:spTree>
    <p:extLst>
      <p:ext uri="{BB962C8B-B14F-4D97-AF65-F5344CB8AC3E}">
        <p14:creationId xmlns:p14="http://schemas.microsoft.com/office/powerpoint/2010/main" val="12007682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457200" y="719138"/>
            <a:ext cx="6400800" cy="3600450"/>
          </a:xfrm>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The problem with R per inch</a:t>
            </a:r>
          </a:p>
          <a:p>
            <a:r>
              <a:rPr lang="en-CA" altLang="en-US" dirty="0"/>
              <a:t>It is suggested that because every inch adds the same amount of resistance that each inch has a similar value to the performance of the envelope.</a:t>
            </a:r>
          </a:p>
          <a:p>
            <a:endParaRPr lang="en-CA" altLang="en-US" dirty="0"/>
          </a:p>
          <a:p>
            <a:r>
              <a:rPr lang="en-CA" altLang="en-US" dirty="0"/>
              <a:t>This encourages the practice of trading off:</a:t>
            </a:r>
          </a:p>
          <a:p>
            <a:r>
              <a:rPr lang="en-CA" altLang="en-US" dirty="0"/>
              <a:t>You might be tempted to reduce the thickness of insulation in a wall, because it is more expensive and takes potentially more floor space away (if the local zoning still does</a:t>
            </a:r>
            <a:r>
              <a:rPr lang="en-CA" altLang="en-US" baseline="0" dirty="0"/>
              <a:t> not encourage</a:t>
            </a:r>
            <a:r>
              <a:rPr lang="en-CA" altLang="en-US" dirty="0"/>
              <a:t> energy efficient buildings)</a:t>
            </a:r>
            <a:r>
              <a:rPr lang="en-CA" altLang="en-US" baseline="0" dirty="0"/>
              <a:t> a</a:t>
            </a:r>
            <a:r>
              <a:rPr lang="en-CA" altLang="en-US" dirty="0"/>
              <a:t>nd add more insulation to the roof because it is so easy and cost efficient.</a:t>
            </a:r>
          </a:p>
          <a:p>
            <a:r>
              <a:rPr lang="en-CA" altLang="en-US" dirty="0"/>
              <a:t>But the conductivity U (the inverse of R) shows something different.</a:t>
            </a:r>
          </a:p>
        </p:txBody>
      </p:sp>
      <p:sp>
        <p:nvSpPr>
          <p:cNvPr id="12493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1249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33692D4A-3C2B-4990-95D4-69160CCAA47A}" type="slidenum">
              <a:rPr lang="en-US" altLang="en-US" sz="1200">
                <a:latin typeface="Times New Roman" panose="02020603050405020304" pitchFamily="18" charset="0"/>
              </a:rPr>
              <a:pPr/>
              <a:t>46</a:t>
            </a:fld>
            <a:endParaRPr lang="en-US" altLang="en-US" sz="1200">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457200" y="719138"/>
            <a:ext cx="6400800" cy="3600450"/>
          </a:xfrm>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When</a:t>
            </a:r>
            <a:r>
              <a:rPr lang="en-CA" altLang="en-US" baseline="0" dirty="0"/>
              <a:t> looking at the conductivity it becomes obvious that not every cm of added insulation has the same impact/value. The energy flow through the envelope is drastically reduced by the first few cm, the thicker the insulation becomes, the smaller the impact of each added cm. There is an economical and ecological sweet spot for how much insulation makes truly sense. In Canadian climate zones this value, depending on the building, insulation material, usage, climate etc., is typically between 30 and 40 cm of insulation.</a:t>
            </a:r>
            <a:endParaRPr lang="en-CA" altLang="en-US" dirty="0"/>
          </a:p>
        </p:txBody>
      </p:sp>
      <p:sp>
        <p:nvSpPr>
          <p:cNvPr id="12698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1269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96344A66-F735-4B3C-87A6-F6CBA8889ACF}" type="slidenum">
              <a:rPr lang="en-US" altLang="en-US" sz="1200">
                <a:latin typeface="Times New Roman" panose="02020603050405020304" pitchFamily="18" charset="0"/>
              </a:rPr>
              <a:pPr/>
              <a:t>47</a:t>
            </a:fld>
            <a:endParaRPr lang="en-US" altLang="en-US" sz="1200">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xfrm>
            <a:off x="457200" y="719138"/>
            <a:ext cx="6400800" cy="3600450"/>
          </a:xfrm>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This graph clearly shows the difference of the two approaches.</a:t>
            </a:r>
          </a:p>
          <a:p>
            <a:r>
              <a:rPr lang="en-CA" altLang="en-US" dirty="0"/>
              <a:t>When talking about thermal resistance, each added cm adds linear to the resistance. One could think that the first cm is as valuable as the 30</a:t>
            </a:r>
            <a:r>
              <a:rPr lang="en-CA" altLang="en-US" baseline="30000" dirty="0"/>
              <a:t>th</a:t>
            </a:r>
            <a:endParaRPr lang="en-CA" altLang="en-US" dirty="0"/>
          </a:p>
          <a:p>
            <a:endParaRPr lang="en-CA" altLang="en-US" dirty="0"/>
          </a:p>
          <a:p>
            <a:r>
              <a:rPr lang="en-CA" altLang="en-US" dirty="0"/>
              <a:t>When looking at the U value (Heat Transfer coefficient) the logarithmic scales becomes obvious. The first cm has far more impact on the energy flow than the 30</a:t>
            </a:r>
            <a:r>
              <a:rPr lang="en-CA" altLang="en-US" baseline="30000" dirty="0"/>
              <a:t>th</a:t>
            </a:r>
            <a:endParaRPr lang="en-CA" altLang="en-US" dirty="0"/>
          </a:p>
          <a:p>
            <a:endParaRPr lang="en-CA" altLang="en-US" dirty="0"/>
          </a:p>
          <a:p>
            <a:r>
              <a:rPr lang="en-CA" altLang="en-US" dirty="0"/>
              <a:t>This visualizes that there is a limit to the useful amount of insulation.</a:t>
            </a:r>
          </a:p>
          <a:p>
            <a:r>
              <a:rPr lang="en-CA" altLang="en-US" dirty="0"/>
              <a:t>And it also shows very clearly that trade offs do</a:t>
            </a:r>
            <a:r>
              <a:rPr lang="en-CA" altLang="en-US" baseline="0" dirty="0"/>
              <a:t> not</a:t>
            </a:r>
            <a:r>
              <a:rPr lang="en-CA" altLang="en-US" dirty="0"/>
              <a:t> work (adding a few more cm somewhere to balance a poor performing detail or area)!!!</a:t>
            </a:r>
          </a:p>
          <a:p>
            <a:endParaRPr lang="en-CA" altLang="en-US" dirty="0"/>
          </a:p>
          <a:p>
            <a:r>
              <a:rPr lang="en-CA" altLang="en-US" dirty="0"/>
              <a:t>Canada is officially using R values for opaque envelope components, and U values for windows. There is no right or wrong with either of the</a:t>
            </a:r>
            <a:r>
              <a:rPr lang="en-CA" altLang="en-US" baseline="0" dirty="0"/>
              <a:t> two methods</a:t>
            </a:r>
            <a:r>
              <a:rPr lang="en-CA" altLang="en-US" dirty="0"/>
              <a:t>.</a:t>
            </a:r>
          </a:p>
          <a:p>
            <a:endParaRPr lang="en-CA" altLang="en-US" dirty="0"/>
          </a:p>
          <a:p>
            <a:r>
              <a:rPr lang="en-CA" altLang="en-US" dirty="0"/>
              <a:t>The only difference</a:t>
            </a:r>
            <a:r>
              <a:rPr lang="en-CA" altLang="en-US" baseline="0" dirty="0"/>
              <a:t> is that U values make the actual impact much more obvious, as explained above. And there is usually no tumbling up with the R value of the US imperial system!</a:t>
            </a:r>
            <a:endParaRPr lang="en-CA" altLang="en-US" dirty="0"/>
          </a:p>
        </p:txBody>
      </p:sp>
      <p:sp>
        <p:nvSpPr>
          <p:cNvPr id="1290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1290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2D62EA52-DA18-4D18-8EA2-5C9F77645B19}" type="slidenum">
              <a:rPr lang="en-US" altLang="en-US" sz="1200">
                <a:latin typeface="Times New Roman" panose="02020603050405020304" pitchFamily="18" charset="0"/>
              </a:rPr>
              <a:pPr/>
              <a:t>48</a:t>
            </a:fld>
            <a:endParaRPr lang="en-US" altLang="en-US" sz="1200">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a:t>
            </a:r>
            <a:r>
              <a:rPr lang="en-CA" baseline="0" dirty="0"/>
              <a:t> economical sweet spot can be calculated by looking at the life expectancy of the material application, the energy saved over this time frame, the costs for the energy and the installation costs. All together it will lead to the costs of a saved kWh. If  these cost are lower than the actual energy price (including maintenance of the system), it is worth it. If these cost are equal, this equilibrium is called economic balance.</a:t>
            </a:r>
          </a:p>
          <a:p>
            <a:r>
              <a:rPr lang="en-CA" baseline="0" dirty="0"/>
              <a:t>Same type of equation can be done for the ecological balance. </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49</a:t>
            </a:fld>
            <a:endParaRPr lang="en-US" altLang="en-US"/>
          </a:p>
        </p:txBody>
      </p:sp>
    </p:spTree>
    <p:extLst>
      <p:ext uri="{BB962C8B-B14F-4D97-AF65-F5344CB8AC3E}">
        <p14:creationId xmlns:p14="http://schemas.microsoft.com/office/powerpoint/2010/main" val="1167568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457200" y="719138"/>
            <a:ext cx="6400800" cy="3600450"/>
          </a:xfrm>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The overall goal is to build better performing buildings to reduce the environmental impact and to offer the most comfortable indoor experience possible.</a:t>
            </a:r>
          </a:p>
          <a:p>
            <a:r>
              <a:rPr lang="en-CA" altLang="en-US" dirty="0"/>
              <a:t>Wood has some significant advantages in this regard.</a:t>
            </a:r>
          </a:p>
          <a:p>
            <a:r>
              <a:rPr lang="en-CA" altLang="en-US" dirty="0"/>
              <a:t>Wood is currently the main renewable construction material</a:t>
            </a:r>
            <a:r>
              <a:rPr lang="en-CA" altLang="en-US" baseline="0" dirty="0"/>
              <a:t> besides others such as Bamboo and Hemp.</a:t>
            </a:r>
          </a:p>
          <a:p>
            <a:r>
              <a:rPr lang="en-CA" altLang="en-US" dirty="0"/>
              <a:t>In almost all of the Building Science Sub-Categories Wood is behaving fundamentally different than Steel or Concrete.</a:t>
            </a:r>
          </a:p>
          <a:p>
            <a:r>
              <a:rPr lang="en-CA" altLang="en-US" dirty="0"/>
              <a:t>Often better, but sometimes worse, so it is worth while to take a closer look.</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3542B77C-30D7-4B24-AACB-81EC1974E21B}" type="slidenum">
              <a:rPr lang="en-US" altLang="en-US" smtClean="0"/>
              <a:pPr>
                <a:spcBef>
                  <a:spcPct val="0"/>
                </a:spcBef>
              </a:pPr>
              <a:t>5</a:t>
            </a:fld>
            <a:endParaRPr lang="en-US" altLang="en-US"/>
          </a:p>
        </p:txBody>
      </p:sp>
      <p:sp>
        <p:nvSpPr>
          <p:cNvPr id="25605"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457200" y="719138"/>
            <a:ext cx="6400800" cy="3600450"/>
          </a:xfrm>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R</a:t>
            </a:r>
            <a:r>
              <a:rPr lang="en-US" altLang="en-US" baseline="0" dirty="0"/>
              <a:t> is the invers of U and the conversion factor between metric and imperial is 5.678.</a:t>
            </a:r>
          </a:p>
          <a:p>
            <a:r>
              <a:rPr lang="en-US" altLang="en-US" baseline="0" dirty="0"/>
              <a:t>The yellow area between U 0.1 and 0.15 is recommended for energy efficient walls, even lower values are occasionally used for roofs.</a:t>
            </a:r>
          </a:p>
          <a:p>
            <a:r>
              <a:rPr lang="en-US" altLang="en-US" baseline="0" dirty="0"/>
              <a:t>U values between 0.65 and 0.80 are recommended for windows.</a:t>
            </a:r>
          </a:p>
          <a:p>
            <a:r>
              <a:rPr lang="en-US" altLang="en-US" baseline="0" dirty="0"/>
              <a:t>Those are very rough recommendations to achieve Passive House standard or similar efficiency, depending on the climate, size, compactness of the building and many other influences.</a:t>
            </a:r>
            <a:endParaRPr lang="en-US" alt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FCAAE5BC-A5A3-48E0-B2DF-1E9A942E4209}" type="slidenum">
              <a:rPr lang="en-US" altLang="en-US" smtClean="0"/>
              <a:pPr>
                <a:spcBef>
                  <a:spcPct val="0"/>
                </a:spcBef>
              </a:pPr>
              <a:t>50</a:t>
            </a:fld>
            <a:endParaRPr lang="en-US" altLang="en-US"/>
          </a:p>
        </p:txBody>
      </p:sp>
      <p:sp>
        <p:nvSpPr>
          <p:cNvPr id="132101"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0C3B943-A9CE-4D36-B619-A7D6C835F223}" type="datetime1">
              <a:rPr lang="en-GB" altLang="en-US" smtClean="0"/>
              <a:pPr>
                <a:spcBef>
                  <a:spcPct val="0"/>
                </a:spcBef>
              </a:pPr>
              <a:t>29/08/2025</a:t>
            </a:fld>
            <a:endParaRPr lang="de-AT" altLang="en-US"/>
          </a:p>
        </p:txBody>
      </p:sp>
      <p:sp>
        <p:nvSpPr>
          <p:cNvPr id="1341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E0EEA7B5-AB59-4482-AAF6-B68E4315A1F0}" type="slidenum">
              <a:rPr lang="de-AT" altLang="en-US" smtClean="0"/>
              <a:pPr>
                <a:spcBef>
                  <a:spcPct val="0"/>
                </a:spcBef>
              </a:pPr>
              <a:t>51</a:t>
            </a:fld>
            <a:endParaRPr lang="de-AT" altLang="en-US"/>
          </a:p>
        </p:txBody>
      </p:sp>
      <p:sp>
        <p:nvSpPr>
          <p:cNvPr id="134148" name="Rectangle 2"/>
          <p:cNvSpPr>
            <a:spLocks noGrp="1" noRot="1" noChangeAspect="1" noChangeArrowheads="1" noTextEdit="1"/>
          </p:cNvSpPr>
          <p:nvPr>
            <p:ph type="sldImg"/>
          </p:nvPr>
        </p:nvSpPr>
        <p:spPr>
          <a:xfrm>
            <a:off x="457200" y="719138"/>
            <a:ext cx="6400800" cy="3600450"/>
          </a:xfrm>
          <a:ln/>
        </p:spPr>
      </p:sp>
      <p:sp>
        <p:nvSpPr>
          <p:cNvPr id="1341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AT" altLang="en-US" dirty="0"/>
              <a:t>Lambda Value is expressed</a:t>
            </a:r>
            <a:r>
              <a:rPr lang="de-AT" altLang="en-US" baseline="0" dirty="0"/>
              <a:t> in Watt per meter Kelvin.</a:t>
            </a:r>
          </a:p>
          <a:p>
            <a:r>
              <a:rPr lang="de-AT" altLang="en-US" dirty="0"/>
              <a:t>The</a:t>
            </a:r>
            <a:r>
              <a:rPr lang="de-AT" altLang="en-US" baseline="0" dirty="0"/>
              <a:t> thermal conductivity</a:t>
            </a:r>
            <a:r>
              <a:rPr lang="de-AT" altLang="en-US" dirty="0"/>
              <a:t> describes how much Energy flows through a one meter thick layer of material with a temperature</a:t>
            </a:r>
            <a:r>
              <a:rPr lang="de-AT" altLang="en-US" baseline="0" dirty="0"/>
              <a:t> difference of one Kelvin from one side to the other.</a:t>
            </a: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On the lowest end of the scale Vacuum Insulated Panels can be found with a conductivity almost 10 times lower than EPS. Polyurethane, depending on if an aluminum coating is present or if it is just the foam, has values around 0.0 to 0.035 W/</a:t>
            </a:r>
            <a:r>
              <a:rPr lang="en-CA" sz="1200" kern="1200" dirty="0" err="1">
                <a:solidFill>
                  <a:schemeClr val="tx1"/>
                </a:solidFill>
                <a:effectLst/>
                <a:latin typeface="Times New Roman" pitchFamily="18" charset="0"/>
                <a:ea typeface="MS PGothic" pitchFamily="34" charset="-128"/>
                <a:cs typeface="+mn-cs"/>
              </a:rPr>
              <a:t>mK.</a:t>
            </a:r>
            <a:r>
              <a:rPr lang="en-CA" sz="1200" kern="1200" dirty="0">
                <a:solidFill>
                  <a:schemeClr val="tx1"/>
                </a:solidFill>
                <a:effectLst/>
                <a:latin typeface="Times New Roman" pitchFamily="18" charset="0"/>
                <a:ea typeface="MS PGothic" pitchFamily="34" charset="-128"/>
                <a:cs typeface="+mn-cs"/>
              </a:rPr>
              <a:t> Following is the large group of conventional thermal insulation materials which all have a conductivity around 0.04 W/</a:t>
            </a:r>
            <a:r>
              <a:rPr lang="en-CA" sz="1200" kern="1200" dirty="0" err="1">
                <a:solidFill>
                  <a:schemeClr val="tx1"/>
                </a:solidFill>
                <a:effectLst/>
                <a:latin typeface="Times New Roman" pitchFamily="18" charset="0"/>
                <a:ea typeface="MS PGothic" pitchFamily="34" charset="-128"/>
                <a:cs typeface="+mn-cs"/>
              </a:rPr>
              <a:t>mK.</a:t>
            </a:r>
            <a:r>
              <a:rPr lang="en-CA" sz="1200" kern="1200" dirty="0">
                <a:solidFill>
                  <a:schemeClr val="tx1"/>
                </a:solidFill>
                <a:effectLst/>
                <a:latin typeface="Times New Roman" pitchFamily="18" charset="0"/>
                <a:ea typeface="MS PGothic" pitchFamily="34" charset="-128"/>
                <a:cs typeface="+mn-cs"/>
              </a:rPr>
              <a:t> CLT, glulam, dimensional lumber or plywood and OSB are all around 0.13 W/</a:t>
            </a:r>
            <a:r>
              <a:rPr lang="en-CA" sz="1200" kern="1200" dirty="0" err="1">
                <a:solidFill>
                  <a:schemeClr val="tx1"/>
                </a:solidFill>
                <a:effectLst/>
                <a:latin typeface="Times New Roman" pitchFamily="18" charset="0"/>
                <a:ea typeface="MS PGothic" pitchFamily="34" charset="-128"/>
                <a:cs typeface="+mn-cs"/>
              </a:rPr>
              <a:t>mK.</a:t>
            </a:r>
            <a:endParaRPr lang="en-US" sz="1200" kern="1200" dirty="0">
              <a:solidFill>
                <a:schemeClr val="tx1"/>
              </a:solidFill>
              <a:effectLst/>
              <a:latin typeface="Times New Roman" pitchFamily="18" charset="0"/>
              <a:ea typeface="MS PGothic" pitchFamily="34" charset="-128"/>
              <a:cs typeface="+mn-cs"/>
            </a:endParaRPr>
          </a:p>
        </p:txBody>
      </p:sp>
      <p:sp>
        <p:nvSpPr>
          <p:cNvPr id="134150"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Text Box 2"/>
          <p:cNvSpPr txBox="1">
            <a:spLocks noGrp="1" noChangeArrowheads="1"/>
          </p:cNvSpPr>
          <p:nvPr/>
        </p:nvSpPr>
        <p:spPr bwMode="auto">
          <a:xfrm>
            <a:off x="732183" y="9033916"/>
            <a:ext cx="2847561" cy="30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7" tIns="45559" rIns="91117" bIns="45559"/>
          <a:lstStyle>
            <a:lvl1pPr defTabSz="911225">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11225">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r>
              <a:rPr lang="de-DE" altLang="en-US" sz="800">
                <a:solidFill>
                  <a:srgbClr val="000000"/>
                </a:solidFill>
                <a:latin typeface="Gill Sans MT" panose="020B0502020104020203" pitchFamily="34" charset="0"/>
                <a:cs typeface="Arial" panose="020B0604020202020204" pitchFamily="34" charset="0"/>
              </a:rPr>
              <a:t>Certified European Passive House Designer</a:t>
            </a:r>
          </a:p>
        </p:txBody>
      </p:sp>
      <p:sp>
        <p:nvSpPr>
          <p:cNvPr id="136196" name="Text Box 3"/>
          <p:cNvSpPr txBox="1">
            <a:spLocks noGrp="1" noChangeArrowheads="1"/>
          </p:cNvSpPr>
          <p:nvPr/>
        </p:nvSpPr>
        <p:spPr bwMode="auto">
          <a:xfrm>
            <a:off x="732183" y="9033916"/>
            <a:ext cx="2847561" cy="30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7" tIns="45559" rIns="91117" bIns="45559"/>
          <a:lstStyle>
            <a:lvl1pPr defTabSz="911225">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11225">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r>
              <a:rPr lang="de-DE" altLang="en-US" sz="800">
                <a:solidFill>
                  <a:srgbClr val="000000"/>
                </a:solidFill>
                <a:latin typeface="Gill Sans MT" panose="020B0502020104020203" pitchFamily="34" charset="0"/>
                <a:cs typeface="Arial" panose="020B0604020202020204" pitchFamily="34" charset="0"/>
              </a:rPr>
              <a:t>Certified European Passive House Designer</a:t>
            </a:r>
          </a:p>
        </p:txBody>
      </p:sp>
      <p:sp>
        <p:nvSpPr>
          <p:cNvPr id="136197" name="Rectangle 4"/>
          <p:cNvSpPr>
            <a:spLocks noGrp="1" noRot="1" noChangeAspect="1" noChangeArrowheads="1" noTextEdit="1"/>
          </p:cNvSpPr>
          <p:nvPr>
            <p:ph type="sldImg"/>
          </p:nvPr>
        </p:nvSpPr>
        <p:spPr>
          <a:xfrm>
            <a:off x="457200" y="719138"/>
            <a:ext cx="6400800" cy="3600450"/>
          </a:xfrm>
          <a:ln/>
        </p:spPr>
      </p:sp>
      <mc:AlternateContent xmlns:mc="http://schemas.openxmlformats.org/markup-compatibility/2006" xmlns:a14="http://schemas.microsoft.com/office/drawing/2010/main">
        <mc:Choice Requires="a14">
          <p:sp>
            <p:nvSpPr>
              <p:cNvPr id="136198" name="Rectangle 5"/>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eaLnBrk="1" hangingPunct="1"/>
                <a:r>
                  <a:rPr lang="en-GB" altLang="en-US" dirty="0">
                    <a:latin typeface="Arial" panose="020B0604020202020204" pitchFamily="34" charset="0"/>
                  </a:rPr>
                  <a:t>The overall heat transfer coefficient (U-value) is calculated in accordance with the standard DIN EN ISO 6964.</a:t>
                </a:r>
              </a:p>
              <a:p>
                <a:pPr eaLnBrk="1" hangingPunct="1"/>
                <a:r>
                  <a:rPr lang="en-GB" altLang="en-US" dirty="0">
                    <a:latin typeface="Arial" panose="020B0604020202020204" pitchFamily="34" charset="0"/>
                  </a:rPr>
                  <a:t>If you prefer to stay in R values, you just look at the denominator.</a:t>
                </a:r>
              </a:p>
              <a:p>
                <a:pPr eaLnBrk="1" hangingPunct="1"/>
                <a:r>
                  <a:rPr lang="en-GB" altLang="en-US" dirty="0">
                    <a:latin typeface="Arial" panose="020B0604020202020204" pitchFamily="34" charset="0"/>
                  </a:rPr>
                  <a:t>Each layer of a building component has a thermal resistance value, which is determined by the thickness and thermal conductivity of the material. The overall thermal resistance (R-value) of the building element equals the sum of all thermal resistances and the inverse of the heat transfer coefficients on the inside and outside. The reciprocal is the U-value. </a:t>
                </a:r>
              </a:p>
              <a:p>
                <a:pPr eaLnBrk="1" hangingPunct="1"/>
                <a:endParaRPr lang="en-GB" altLang="en-US" dirty="0">
                  <a:latin typeface="Arial" panose="020B0604020202020204" pitchFamily="34" charset="0"/>
                </a:endParaRPr>
              </a:p>
              <a:p>
                <a:pPr eaLnBrk="1" hangingPunct="1"/>
                <a:r>
                  <a:rPr lang="en-GB" altLang="en-US" dirty="0">
                    <a:latin typeface="Arial" panose="020B0604020202020204" pitchFamily="34" charset="0"/>
                  </a:rPr>
                  <a:t>Please be careful with using </a:t>
                </a:r>
                <a14:m>
                  <m:oMath xmlns:m="http://schemas.openxmlformats.org/officeDocument/2006/math">
                    <m:r>
                      <m:rPr>
                        <m:sty m:val="p"/>
                      </m:rPr>
                      <a:rPr lang="el-GR" sz="1200" i="1" smtClean="0">
                        <a:latin typeface="Cambria Math" panose="02040503050406030204" pitchFamily="18" charset="0"/>
                      </a:rPr>
                      <m:t>λ</m:t>
                    </m:r>
                  </m:oMath>
                </a14:m>
                <a:r>
                  <a:rPr lang="en-GB" altLang="en-US" dirty="0">
                    <a:latin typeface="Arial" panose="020B0604020202020204" pitchFamily="34" charset="0"/>
                  </a:rPr>
                  <a:t> or k values published</a:t>
                </a:r>
                <a:r>
                  <a:rPr lang="en-GB" altLang="en-US" baseline="0" dirty="0">
                    <a:latin typeface="Arial" panose="020B0604020202020204" pitchFamily="34" charset="0"/>
                  </a:rPr>
                  <a:t> by different authorities following different testing scenarios. For example: in Canadian code the thermal conductivity of wood is assumed with 0.12 W/</a:t>
                </a:r>
                <a:r>
                  <a:rPr lang="en-GB" altLang="en-US" baseline="0" dirty="0" err="1">
                    <a:latin typeface="Arial" panose="020B0604020202020204" pitchFamily="34" charset="0"/>
                  </a:rPr>
                  <a:t>mK</a:t>
                </a:r>
                <a:r>
                  <a:rPr lang="en-GB" altLang="en-US" baseline="0" dirty="0">
                    <a:latin typeface="Arial" panose="020B0604020202020204" pitchFamily="34" charset="0"/>
                  </a:rPr>
                  <a:t> (ISO and Passive House accepts 0.13).</a:t>
                </a:r>
              </a:p>
              <a:p>
                <a:pPr eaLnBrk="1" hangingPunct="1"/>
                <a:r>
                  <a:rPr lang="en-GB" altLang="en-US" baseline="0" dirty="0">
                    <a:latin typeface="Arial" panose="020B0604020202020204" pitchFamily="34" charset="0"/>
                  </a:rPr>
                  <a:t>Be also careful of dimensions. Canadian code assumes a 2x6 with a depth of 140mm (theoretically 139.7mm). Reality is 139 or less. Those little differences add up!</a:t>
                </a:r>
                <a:endParaRPr lang="en-GB" altLang="en-US" dirty="0">
                  <a:latin typeface="Arial" panose="020B0604020202020204" pitchFamily="34" charset="0"/>
                </a:endParaRPr>
              </a:p>
              <a:p>
                <a:pPr eaLnBrk="1" hangingPunct="1"/>
                <a:endParaRPr lang="en-GB" altLang="en-US" dirty="0">
                  <a:latin typeface="Arial" panose="020B0604020202020204" pitchFamily="34" charset="0"/>
                </a:endParaRPr>
              </a:p>
              <a:p>
                <a:pPr eaLnBrk="1" hangingPunct="1"/>
                <a:r>
                  <a:rPr lang="en-GB" altLang="en-US" dirty="0">
                    <a:latin typeface="Arial" panose="020B0604020202020204" pitchFamily="34" charset="0"/>
                  </a:rPr>
                  <a:t>For the PHPP calculation please use rated values for all materials in accordance with the PHPP handbook.</a:t>
                </a:r>
              </a:p>
            </p:txBody>
          </p:sp>
        </mc:Choice>
        <mc:Fallback xmlns="">
          <p:sp>
            <p:nvSpPr>
              <p:cNvPr id="136198"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Arial" panose="020B0604020202020204" pitchFamily="34" charset="0"/>
                  </a:rPr>
                  <a:t>The overall heat transfer coefficient (U-value) is calculated in accordance with the standard DIN EN ISO 6964</a:t>
                </a:r>
                <a:r>
                  <a:rPr lang="en-GB" altLang="en-US" dirty="0" smtClean="0">
                    <a:latin typeface="Arial" panose="020B0604020202020204" pitchFamily="34" charset="0"/>
                  </a:rPr>
                  <a:t>.</a:t>
                </a:r>
              </a:p>
              <a:p>
                <a:pPr eaLnBrk="1" hangingPunct="1"/>
                <a:r>
                  <a:rPr lang="en-GB" altLang="en-US" dirty="0" smtClean="0">
                    <a:latin typeface="Arial" panose="020B0604020202020204" pitchFamily="34" charset="0"/>
                  </a:rPr>
                  <a:t>If you prefer to stay in R values, you just look at the denominator.</a:t>
                </a:r>
                <a:endParaRPr lang="en-GB" altLang="en-US" dirty="0" smtClean="0">
                  <a:latin typeface="Arial" panose="020B0604020202020204" pitchFamily="34" charset="0"/>
                </a:endParaRPr>
              </a:p>
              <a:p>
                <a:pPr eaLnBrk="1" hangingPunct="1"/>
                <a:r>
                  <a:rPr lang="en-GB" altLang="en-US" dirty="0" smtClean="0">
                    <a:latin typeface="Arial" panose="020B0604020202020204" pitchFamily="34" charset="0"/>
                  </a:rPr>
                  <a:t>Each layer of a building component has a thermal resistance value, which is determined by the thickness and thermal conductivity of the material. The overall thermal resistance (R-value) of the building element equals the sum of all thermal resistances and the inverse of the heat transfer coefficients on the inside and outside. The reciprocal is the U-value. </a:t>
                </a:r>
                <a:endParaRPr lang="en-GB" altLang="en-US" dirty="0" smtClean="0">
                  <a:latin typeface="Arial" panose="020B0604020202020204" pitchFamily="34" charset="0"/>
                </a:endParaRPr>
              </a:p>
              <a:p>
                <a:pPr eaLnBrk="1" hangingPunct="1"/>
                <a:endParaRPr lang="en-GB" altLang="en-US" dirty="0" smtClean="0">
                  <a:latin typeface="Arial" panose="020B0604020202020204" pitchFamily="34" charset="0"/>
                </a:endParaRPr>
              </a:p>
              <a:p>
                <a:pPr eaLnBrk="1" hangingPunct="1"/>
                <a:r>
                  <a:rPr lang="en-GB" altLang="en-US" dirty="0" smtClean="0">
                    <a:latin typeface="Arial" panose="020B0604020202020204" pitchFamily="34" charset="0"/>
                  </a:rPr>
                  <a:t>Please be careful with using </a:t>
                </a:r>
                <a:r>
                  <a:rPr lang="el-GR" sz="1200" i="0" smtClean="0">
                    <a:latin typeface="Cambria Math" panose="02040503050406030204" pitchFamily="18" charset="0"/>
                  </a:rPr>
                  <a:t>λ</a:t>
                </a:r>
                <a:r>
                  <a:rPr lang="en-GB" altLang="en-US" dirty="0" smtClean="0">
                    <a:latin typeface="Arial" panose="020B0604020202020204" pitchFamily="34" charset="0"/>
                  </a:rPr>
                  <a:t> or k values published</a:t>
                </a:r>
                <a:r>
                  <a:rPr lang="en-GB" altLang="en-US" baseline="0" dirty="0" smtClean="0">
                    <a:latin typeface="Arial" panose="020B0604020202020204" pitchFamily="34" charset="0"/>
                  </a:rPr>
                  <a:t> by different authorities following different testing scenarios. For example: in Canadian code the thermal conductivity of wood is assumed with 0.12 W/</a:t>
                </a:r>
                <a:r>
                  <a:rPr lang="en-GB" altLang="en-US" baseline="0" dirty="0" err="1" smtClean="0">
                    <a:latin typeface="Arial" panose="020B0604020202020204" pitchFamily="34" charset="0"/>
                  </a:rPr>
                  <a:t>mK</a:t>
                </a:r>
                <a:r>
                  <a:rPr lang="en-GB" altLang="en-US" baseline="0" dirty="0" smtClean="0">
                    <a:latin typeface="Arial" panose="020B0604020202020204" pitchFamily="34" charset="0"/>
                  </a:rPr>
                  <a:t> (ISO and Passive House accepts 0.13).</a:t>
                </a:r>
              </a:p>
              <a:p>
                <a:pPr eaLnBrk="1" hangingPunct="1"/>
                <a:r>
                  <a:rPr lang="en-GB" altLang="en-US" baseline="0" dirty="0" smtClean="0">
                    <a:latin typeface="Arial" panose="020B0604020202020204" pitchFamily="34" charset="0"/>
                  </a:rPr>
                  <a:t>Be also careful of dimensions. Canadian code assumes a 2x6 with a depth of 140mm (theoretically 139.7mm). Reality is 139 or less. Those little differences add up!</a:t>
                </a:r>
                <a:endParaRPr lang="en-GB" altLang="en-US" dirty="0" smtClean="0">
                  <a:latin typeface="Arial" panose="020B0604020202020204" pitchFamily="34" charset="0"/>
                </a:endParaRPr>
              </a:p>
              <a:p>
                <a:pPr eaLnBrk="1" hangingPunct="1"/>
                <a:endParaRPr lang="en-GB" altLang="en-US" dirty="0" smtClean="0">
                  <a:latin typeface="Arial" panose="020B0604020202020204" pitchFamily="34" charset="0"/>
                </a:endParaRPr>
              </a:p>
              <a:p>
                <a:pPr eaLnBrk="1" hangingPunct="1"/>
                <a:r>
                  <a:rPr lang="en-GB" altLang="en-US" dirty="0" smtClean="0">
                    <a:latin typeface="Arial" panose="020B0604020202020204" pitchFamily="34" charset="0"/>
                  </a:rPr>
                  <a:t>For the PHPP calculation please use rated values for all materials in accordance with the PHPP handbook.</a:t>
                </a:r>
              </a:p>
            </p:txBody>
          </p:sp>
        </mc:Fallback>
      </mc:AlternateContent>
      <p:sp>
        <p:nvSpPr>
          <p:cNvPr id="136199"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Text Box 2"/>
          <p:cNvSpPr txBox="1">
            <a:spLocks noGrp="1" noChangeArrowheads="1"/>
          </p:cNvSpPr>
          <p:nvPr/>
        </p:nvSpPr>
        <p:spPr bwMode="auto">
          <a:xfrm>
            <a:off x="732183" y="9033916"/>
            <a:ext cx="2847561" cy="30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7" tIns="45559" rIns="91117" bIns="45559"/>
          <a:lstStyle>
            <a:lvl1pPr defTabSz="911225">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11225">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r>
              <a:rPr lang="de-DE" altLang="en-US" sz="800">
                <a:solidFill>
                  <a:srgbClr val="000000"/>
                </a:solidFill>
                <a:latin typeface="Gill Sans MT" panose="020B0502020104020203" pitchFamily="34" charset="0"/>
                <a:cs typeface="Arial" panose="020B0604020202020204" pitchFamily="34" charset="0"/>
              </a:rPr>
              <a:t>Certified European Passive House Designer</a:t>
            </a:r>
          </a:p>
        </p:txBody>
      </p:sp>
      <p:sp>
        <p:nvSpPr>
          <p:cNvPr id="138244" name="Text Box 3"/>
          <p:cNvSpPr txBox="1">
            <a:spLocks noGrp="1" noChangeArrowheads="1"/>
          </p:cNvSpPr>
          <p:nvPr/>
        </p:nvSpPr>
        <p:spPr bwMode="auto">
          <a:xfrm>
            <a:off x="732183" y="9033916"/>
            <a:ext cx="2847561" cy="30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7" tIns="45559" rIns="91117" bIns="45559"/>
          <a:lstStyle>
            <a:lvl1pPr defTabSz="911225">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11225">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r>
              <a:rPr lang="de-DE" altLang="en-US" sz="800">
                <a:solidFill>
                  <a:srgbClr val="000000"/>
                </a:solidFill>
                <a:latin typeface="Gill Sans MT" panose="020B0502020104020203" pitchFamily="34" charset="0"/>
                <a:cs typeface="Arial" panose="020B0604020202020204" pitchFamily="34" charset="0"/>
              </a:rPr>
              <a:t>Certified European Passive House Designer</a:t>
            </a:r>
          </a:p>
        </p:txBody>
      </p:sp>
      <p:sp>
        <p:nvSpPr>
          <p:cNvPr id="138245" name="Rectangle 4"/>
          <p:cNvSpPr>
            <a:spLocks noGrp="1" noRot="1" noChangeAspect="1" noChangeArrowheads="1" noTextEdit="1"/>
          </p:cNvSpPr>
          <p:nvPr>
            <p:ph type="sldImg"/>
          </p:nvPr>
        </p:nvSpPr>
        <p:spPr>
          <a:xfrm>
            <a:off x="457200" y="719138"/>
            <a:ext cx="6400800" cy="3600450"/>
          </a:xfrm>
          <a:ln/>
        </p:spPr>
      </p:sp>
      <p:sp>
        <p:nvSpPr>
          <p:cNvPr id="138246"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latin typeface="Arial" panose="020B0604020202020204" pitchFamily="34" charset="0"/>
              </a:rPr>
              <a:t>Each layer imposes a certain resistance towards the thermal transmittance. This resistance increases with the thickness of the component and decreases with its thermal conductivity.</a:t>
            </a:r>
          </a:p>
          <a:p>
            <a:pPr eaLnBrk="1" hangingPunct="1"/>
            <a:r>
              <a:rPr lang="en-GB" altLang="en-US" dirty="0">
                <a:latin typeface="Arial" panose="020B0604020202020204" pitchFamily="34" charset="0"/>
              </a:rPr>
              <a:t>Equation: R = d / λ</a:t>
            </a:r>
          </a:p>
          <a:p>
            <a:pPr eaLnBrk="1" hangingPunct="1"/>
            <a:r>
              <a:rPr lang="en-GB" altLang="en-US" dirty="0">
                <a:latin typeface="Arial" panose="020B0604020202020204" pitchFamily="34" charset="0"/>
              </a:rPr>
              <a:t>R = thermal resistance value in (m² * K) / W</a:t>
            </a:r>
            <a:br>
              <a:rPr lang="en-GB" altLang="en-US" dirty="0">
                <a:latin typeface="Arial" panose="020B0604020202020204" pitchFamily="34" charset="0"/>
              </a:rPr>
            </a:br>
            <a:r>
              <a:rPr lang="en-GB" altLang="en-US" dirty="0">
                <a:latin typeface="Arial" panose="020B0604020202020204" pitchFamily="34" charset="0"/>
              </a:rPr>
              <a:t>d =  thickness in metres</a:t>
            </a:r>
            <a:br>
              <a:rPr lang="en-GB" altLang="en-US" dirty="0">
                <a:latin typeface="Arial" panose="020B0604020202020204" pitchFamily="34" charset="0"/>
              </a:rPr>
            </a:br>
            <a:r>
              <a:rPr lang="en-GB" altLang="en-US" dirty="0">
                <a:latin typeface="Arial" panose="020B0604020202020204" pitchFamily="34" charset="0"/>
              </a:rPr>
              <a:t>λ = thermal conductivity in W / (m * K)</a:t>
            </a:r>
          </a:p>
          <a:p>
            <a:pPr eaLnBrk="1" hangingPunct="1"/>
            <a:r>
              <a:rPr lang="en-GB" altLang="en-US" dirty="0">
                <a:latin typeface="Arial" panose="020B0604020202020204" pitchFamily="34" charset="0"/>
              </a:rPr>
              <a:t>The overall thermal resistance of the construction equals the sum of the single resistances.</a:t>
            </a:r>
          </a:p>
          <a:p>
            <a:pPr eaLnBrk="1" hangingPunct="1"/>
            <a:r>
              <a:rPr lang="en-GB" altLang="en-US" dirty="0">
                <a:latin typeface="Arial" panose="020B0604020202020204" pitchFamily="34" charset="0"/>
              </a:rPr>
              <a:t>This overall thermal resistance value R, however, does not represent the component’s total thermal resistance. The heat transfer coefficients, which describe the temperature gradients found at the surfaces of the component, also have to be taken into account. </a:t>
            </a:r>
          </a:p>
          <a:p>
            <a:pPr eaLnBrk="1" hangingPunct="1"/>
            <a:r>
              <a:rPr lang="en-GB" altLang="en-US" dirty="0">
                <a:latin typeface="Arial" panose="020B0604020202020204" pitchFamily="34" charset="0"/>
              </a:rPr>
              <a:t>The values for the thermal resistance (inverse of heat transfer coefficient) at the surfaces </a:t>
            </a:r>
            <a:r>
              <a:rPr lang="en-GB" altLang="en-US" dirty="0" err="1">
                <a:latin typeface="Arial" panose="020B0604020202020204" pitchFamily="34" charset="0"/>
              </a:rPr>
              <a:t>R</a:t>
            </a:r>
            <a:r>
              <a:rPr lang="en-GB" altLang="en-US" sz="800" dirty="0" err="1">
                <a:latin typeface="Arial" panose="020B0604020202020204" pitchFamily="34" charset="0"/>
              </a:rPr>
              <a:t>si</a:t>
            </a:r>
            <a:r>
              <a:rPr lang="en-GB" altLang="en-US" dirty="0">
                <a:latin typeface="Arial" panose="020B0604020202020204" pitchFamily="34" charset="0"/>
              </a:rPr>
              <a:t>  (interior) and </a:t>
            </a:r>
            <a:r>
              <a:rPr lang="en-GB" altLang="en-US" dirty="0" err="1">
                <a:latin typeface="Arial" panose="020B0604020202020204" pitchFamily="34" charset="0"/>
              </a:rPr>
              <a:t>R</a:t>
            </a:r>
            <a:r>
              <a:rPr lang="en-GB" altLang="en-US" sz="800" dirty="0" err="1">
                <a:latin typeface="Arial" panose="020B0604020202020204" pitchFamily="34" charset="0"/>
              </a:rPr>
              <a:t>se</a:t>
            </a:r>
            <a:r>
              <a:rPr lang="en-GB" altLang="en-US" dirty="0">
                <a:latin typeface="Arial" panose="020B0604020202020204" pitchFamily="34" charset="0"/>
              </a:rPr>
              <a:t> (exterior) can be found in DIN EN 6946 Section 5, Chart 1.</a:t>
            </a:r>
          </a:p>
        </p:txBody>
      </p:sp>
      <p:sp>
        <p:nvSpPr>
          <p:cNvPr id="13824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Text Box 2"/>
          <p:cNvSpPr txBox="1">
            <a:spLocks noGrp="1" noChangeArrowheads="1"/>
          </p:cNvSpPr>
          <p:nvPr/>
        </p:nvSpPr>
        <p:spPr bwMode="auto">
          <a:xfrm>
            <a:off x="732183" y="9033916"/>
            <a:ext cx="2847561" cy="30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7" tIns="45559" rIns="91117" bIns="45559"/>
          <a:lstStyle>
            <a:lvl1pPr defTabSz="911225">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11225">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r>
              <a:rPr lang="de-DE" altLang="en-US" sz="800">
                <a:solidFill>
                  <a:srgbClr val="000000"/>
                </a:solidFill>
                <a:latin typeface="Gill Sans MT" panose="020B0502020104020203" pitchFamily="34" charset="0"/>
                <a:cs typeface="Arial" panose="020B0604020202020204" pitchFamily="34" charset="0"/>
              </a:rPr>
              <a:t>Certified European Passive House Designer</a:t>
            </a:r>
          </a:p>
        </p:txBody>
      </p:sp>
      <p:sp>
        <p:nvSpPr>
          <p:cNvPr id="140292" name="Text Box 3"/>
          <p:cNvSpPr txBox="1">
            <a:spLocks noGrp="1" noChangeArrowheads="1"/>
          </p:cNvSpPr>
          <p:nvPr/>
        </p:nvSpPr>
        <p:spPr bwMode="auto">
          <a:xfrm>
            <a:off x="732183" y="9033916"/>
            <a:ext cx="2847561" cy="30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7" tIns="45559" rIns="91117" bIns="45559"/>
          <a:lstStyle>
            <a:lvl1pPr defTabSz="911225">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11225">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r>
              <a:rPr lang="de-DE" altLang="en-US" sz="800">
                <a:solidFill>
                  <a:srgbClr val="000000"/>
                </a:solidFill>
                <a:latin typeface="Gill Sans MT" panose="020B0502020104020203" pitchFamily="34" charset="0"/>
                <a:cs typeface="Arial" panose="020B0604020202020204" pitchFamily="34" charset="0"/>
              </a:rPr>
              <a:t>Certified European Passive House Designer</a:t>
            </a:r>
          </a:p>
        </p:txBody>
      </p:sp>
      <p:sp>
        <p:nvSpPr>
          <p:cNvPr id="140293" name="Rectangle 4"/>
          <p:cNvSpPr>
            <a:spLocks noGrp="1" noRot="1" noChangeAspect="1" noChangeArrowheads="1" noTextEdit="1"/>
          </p:cNvSpPr>
          <p:nvPr>
            <p:ph type="sldImg"/>
          </p:nvPr>
        </p:nvSpPr>
        <p:spPr>
          <a:xfrm>
            <a:off x="457200" y="719138"/>
            <a:ext cx="6400800" cy="3600450"/>
          </a:xfrm>
          <a:ln/>
        </p:spPr>
      </p:sp>
      <p:sp>
        <p:nvSpPr>
          <p:cNvPr id="140294"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40295"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Text Box 2"/>
          <p:cNvSpPr txBox="1">
            <a:spLocks noGrp="1" noChangeArrowheads="1"/>
          </p:cNvSpPr>
          <p:nvPr/>
        </p:nvSpPr>
        <p:spPr bwMode="auto">
          <a:xfrm>
            <a:off x="732183" y="9033916"/>
            <a:ext cx="2847561" cy="30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7" tIns="45559" rIns="91117" bIns="45559"/>
          <a:lstStyle>
            <a:lvl1pPr defTabSz="911225">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11225">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r>
              <a:rPr lang="de-DE" altLang="en-US" sz="800">
                <a:solidFill>
                  <a:srgbClr val="000000"/>
                </a:solidFill>
                <a:latin typeface="Gill Sans MT" panose="020B0502020104020203" pitchFamily="34" charset="0"/>
                <a:cs typeface="Arial" panose="020B0604020202020204" pitchFamily="34" charset="0"/>
              </a:rPr>
              <a:t>Certified European Passive House Designer</a:t>
            </a:r>
          </a:p>
        </p:txBody>
      </p:sp>
      <p:sp>
        <p:nvSpPr>
          <p:cNvPr id="142340" name="Text Box 3"/>
          <p:cNvSpPr txBox="1">
            <a:spLocks noGrp="1" noChangeArrowheads="1"/>
          </p:cNvSpPr>
          <p:nvPr/>
        </p:nvSpPr>
        <p:spPr bwMode="auto">
          <a:xfrm>
            <a:off x="732183" y="9033916"/>
            <a:ext cx="2847561" cy="30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7" tIns="45559" rIns="91117" bIns="45559"/>
          <a:lstStyle>
            <a:lvl1pPr defTabSz="911225">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11225">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11225">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r>
              <a:rPr lang="de-DE" altLang="en-US" sz="800">
                <a:solidFill>
                  <a:srgbClr val="000000"/>
                </a:solidFill>
                <a:latin typeface="Gill Sans MT" panose="020B0502020104020203" pitchFamily="34" charset="0"/>
                <a:cs typeface="Arial" panose="020B0604020202020204" pitchFamily="34" charset="0"/>
              </a:rPr>
              <a:t>Certified European Passive House Designer</a:t>
            </a:r>
          </a:p>
        </p:txBody>
      </p:sp>
      <p:sp>
        <p:nvSpPr>
          <p:cNvPr id="142341" name="Rectangle 4"/>
          <p:cNvSpPr>
            <a:spLocks noGrp="1" noRot="1" noChangeAspect="1" noChangeArrowheads="1" noTextEdit="1"/>
          </p:cNvSpPr>
          <p:nvPr>
            <p:ph type="sldImg"/>
          </p:nvPr>
        </p:nvSpPr>
        <p:spPr>
          <a:xfrm>
            <a:off x="457200" y="719138"/>
            <a:ext cx="6400800" cy="3600450"/>
          </a:xfrm>
          <a:ln/>
        </p:spPr>
      </p:sp>
      <p:sp>
        <p:nvSpPr>
          <p:cNvPr id="142342"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This example shows a non-homogeneous envelope assembly. Not all materials are applied in a consistently thick layer, parallel to the building component. The layer in the middle is not homogeneous and consist to 20% of wood and 80% insulation. This is an assumption for this example, for an actual project the actual percentage will have to be calculated. Including the doubling up of studs around doors and windows and other items such as base, bottom and top plate as well as headers above windows, the real wooden content of that layer in a typical stud wall (16” on centre) is often around 25%.</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According to ISO 6964 we are now doing two calculations, the first with a 20/80 split (or different numbers depending on your actual envelope) from the beginning and a second starting with 100% for the homogeneous layer and then splitting into a 20/80 ratio only at the inconsistent layer. The first is called the upper estimated R value and the second is called the lower estimated R value. Both will differ slightly because of rounding effects. The correct value (following ISO</a:t>
            </a:r>
            <a:r>
              <a:rPr lang="en-CA" sz="1200" kern="1200" baseline="0" dirty="0">
                <a:solidFill>
                  <a:schemeClr val="tx1"/>
                </a:solidFill>
                <a:effectLst/>
                <a:latin typeface="Times New Roman" pitchFamily="18" charset="0"/>
                <a:ea typeface="MS PGothic" pitchFamily="34" charset="-128"/>
                <a:cs typeface="+mn-cs"/>
              </a:rPr>
              <a:t> 6946) </a:t>
            </a:r>
            <a:r>
              <a:rPr lang="en-CA" sz="1200" kern="1200" dirty="0">
                <a:solidFill>
                  <a:schemeClr val="tx1"/>
                </a:solidFill>
                <a:effectLst/>
                <a:latin typeface="Times New Roman" pitchFamily="18" charset="0"/>
                <a:ea typeface="MS PGothic" pitchFamily="34" charset="-128"/>
                <a:cs typeface="+mn-cs"/>
              </a:rPr>
              <a:t>to be used for further calculations is the average of the two.</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complexity can be further decreased by adding several non-homogenous layers to the envelope assembly. Calculation tools such as the Passive House Planning Package (PHPP) will allow for two inconsistent layers. </a:t>
            </a:r>
            <a:endParaRPr lang="en-US" sz="1200" kern="1200" dirty="0">
              <a:solidFill>
                <a:schemeClr val="tx1"/>
              </a:solidFill>
              <a:effectLst/>
              <a:latin typeface="Times New Roman" pitchFamily="18" charset="0"/>
              <a:ea typeface="MS PGothic" pitchFamily="34" charset="-128"/>
              <a:cs typeface="+mn-cs"/>
            </a:endParaRPr>
          </a:p>
        </p:txBody>
      </p:sp>
      <p:sp>
        <p:nvSpPr>
          <p:cNvPr id="14234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eaLnBrk="1" hangingPunct="1"/>
            <a:r>
              <a:rPr lang="en-GB" altLang="en-US" i="0" baseline="0" dirty="0">
                <a:latin typeface="Arial" panose="020B0604020202020204" pitchFamily="34" charset="0"/>
              </a:rPr>
              <a:t>NBC </a:t>
            </a:r>
            <a:r>
              <a:rPr lang="en-CA" sz="1200" i="0" dirty="0"/>
              <a:t>A-9.36.2.4. </a:t>
            </a:r>
            <a:r>
              <a:rPr lang="en-GB" sz="1200" i="0" baseline="0" dirty="0">
                <a:latin typeface="Arial" panose="020B0604020202020204" pitchFamily="34" charset="0"/>
              </a:rPr>
              <a:t>is</a:t>
            </a:r>
            <a:r>
              <a:rPr lang="en-GB" altLang="en-US" baseline="0" dirty="0">
                <a:latin typeface="Arial" panose="020B0604020202020204" pitchFamily="34" charset="0"/>
              </a:rPr>
              <a:t> using the upper estimated R value (also called “isothermal planes method”) since 1997, before that NBC was using the lower estimated R value.</a:t>
            </a:r>
          </a:p>
          <a:p>
            <a:pPr eaLnBrk="1" hangingPunct="1"/>
            <a:r>
              <a:rPr lang="en-GB" altLang="en-US" baseline="0" dirty="0">
                <a:latin typeface="Arial" panose="020B0604020202020204" pitchFamily="34" charset="0"/>
              </a:rPr>
              <a:t>Because of using the upper value, the calculation according to </a:t>
            </a:r>
            <a:r>
              <a:rPr lang="en-GB" altLang="en-US" i="0" baseline="0" dirty="0">
                <a:latin typeface="Arial" panose="020B0604020202020204" pitchFamily="34" charset="0"/>
              </a:rPr>
              <a:t>NBC </a:t>
            </a:r>
            <a:r>
              <a:rPr lang="en-CA" sz="1200" i="0" dirty="0"/>
              <a:t>A-9.36.2.4. is theoretically slightly more conservative (please see next page!!!) then ISO 6946. </a:t>
            </a:r>
            <a:endParaRPr lang="en-GB" altLang="en-US" baseline="0"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7272D600-B3F0-41A8-A20E-B62A3894B804}" type="slidenum">
              <a:rPr lang="en-CA" smtClean="0"/>
              <a:t>56</a:t>
            </a:fld>
            <a:endParaRPr lang="en-CA"/>
          </a:p>
        </p:txBody>
      </p:sp>
      <p:sp>
        <p:nvSpPr>
          <p:cNvPr id="5" name="Date Placeholder 4"/>
          <p:cNvSpPr>
            <a:spLocks noGrp="1"/>
          </p:cNvSpPr>
          <p:nvPr>
            <p:ph type="dt" idx="11"/>
          </p:nvPr>
        </p:nvSpPr>
        <p:spPr/>
        <p:txBody>
          <a:bodyPr/>
          <a:lstStyle/>
          <a:p>
            <a:r>
              <a:rPr lang="en-US"/>
              <a:t>December 4 2019</a:t>
            </a:r>
            <a:endParaRPr lang="en-CA"/>
          </a:p>
        </p:txBody>
      </p:sp>
      <p:sp>
        <p:nvSpPr>
          <p:cNvPr id="6" name="Footer Placeholder 5"/>
          <p:cNvSpPr>
            <a:spLocks noGrp="1"/>
          </p:cNvSpPr>
          <p:nvPr>
            <p:ph type="ftr" sz="quarter" idx="12"/>
          </p:nvPr>
        </p:nvSpPr>
        <p:spPr/>
        <p:txBody>
          <a:bodyPr/>
          <a:lstStyle/>
          <a:p>
            <a:r>
              <a:rPr lang="en-CA"/>
              <a:t>CWC Robert Jonkman, P.Eng.</a:t>
            </a:r>
          </a:p>
        </p:txBody>
      </p:sp>
      <p:sp>
        <p:nvSpPr>
          <p:cNvPr id="7" name="Header Placeholder 6"/>
          <p:cNvSpPr>
            <a:spLocks noGrp="1"/>
          </p:cNvSpPr>
          <p:nvPr>
            <p:ph type="hdr" sz="quarter" idx="13"/>
          </p:nvPr>
        </p:nvSpPr>
        <p:spPr/>
        <p:txBody>
          <a:bodyPr/>
          <a:lstStyle/>
          <a:p>
            <a:r>
              <a:rPr lang="en-CA"/>
              <a:t>CWC Wood solutions conference Edmonton</a:t>
            </a:r>
          </a:p>
        </p:txBody>
      </p:sp>
    </p:spTree>
    <p:extLst>
      <p:ext uri="{BB962C8B-B14F-4D97-AF65-F5344CB8AC3E}">
        <p14:creationId xmlns:p14="http://schemas.microsoft.com/office/powerpoint/2010/main" val="36336555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dirty="0">
                <a:latin typeface="Arial" panose="020B0604020202020204" pitchFamily="34" charset="0"/>
              </a:rPr>
              <a:t>In the previous example we assumed that about 20% of the wall are wooden studs and the remaining 80% are insulation in the cavities.</a:t>
            </a:r>
            <a:r>
              <a:rPr lang="en-GB" altLang="en-US" baseline="0" dirty="0">
                <a:latin typeface="Arial" panose="020B0604020202020204" pitchFamily="34" charset="0"/>
              </a:rPr>
              <a:t> </a:t>
            </a:r>
            <a:r>
              <a:rPr lang="en-GB" altLang="en-US" dirty="0">
                <a:latin typeface="Arial" panose="020B0604020202020204" pitchFamily="34" charset="0"/>
              </a:rPr>
              <a:t>The</a:t>
            </a:r>
            <a:r>
              <a:rPr lang="en-GB" altLang="en-US" baseline="0" dirty="0">
                <a:latin typeface="Arial" panose="020B0604020202020204" pitchFamily="34" charset="0"/>
              </a:rPr>
              <a:t> correct average percentage should be calculated for each project. </a:t>
            </a:r>
          </a:p>
          <a:p>
            <a:pPr eaLnBrk="1" hangingPunct="1"/>
            <a:endParaRPr lang="en-GB" altLang="en-US" i="0" baseline="0" dirty="0">
              <a:latin typeface="Arial" panose="020B0604020202020204" pitchFamily="34" charset="0"/>
            </a:endParaRPr>
          </a:p>
          <a:p>
            <a:pPr eaLnBrk="1" hangingPunct="1"/>
            <a:r>
              <a:rPr lang="en-GB" altLang="en-US" i="0" baseline="0" dirty="0">
                <a:latin typeface="Arial" panose="020B0604020202020204" pitchFamily="34" charset="0"/>
              </a:rPr>
              <a:t>NBC </a:t>
            </a:r>
            <a:r>
              <a:rPr lang="en-CA" sz="1200" i="0" dirty="0"/>
              <a:t>A-9.36.2.4. includes tables with percentage values. Those values are often too optimistic, therefore the results calculated according to </a:t>
            </a:r>
            <a:r>
              <a:rPr lang="en-GB" altLang="en-US" i="0" baseline="0" dirty="0">
                <a:latin typeface="Arial" panose="020B0604020202020204" pitchFamily="34" charset="0"/>
              </a:rPr>
              <a:t>NBC </a:t>
            </a:r>
            <a:r>
              <a:rPr lang="en-CA" sz="1200" i="0" dirty="0"/>
              <a:t>A-9.36.2.4. are often optimistic.</a:t>
            </a:r>
          </a:p>
          <a:p>
            <a:pPr eaLnBrk="1" hangingPunct="1"/>
            <a:r>
              <a:rPr lang="en-CA" sz="1200" i="0" dirty="0"/>
              <a:t>Further is the thermal conductivity of materials in Canada often assumed lower than in EN or ISO e.g. softwood</a:t>
            </a:r>
            <a:r>
              <a:rPr lang="en-CA" sz="1200" i="0" baseline="0" dirty="0"/>
              <a:t> with 0.12 W/</a:t>
            </a:r>
            <a:r>
              <a:rPr lang="en-CA" sz="1200" i="0" baseline="0" dirty="0" err="1"/>
              <a:t>mK</a:t>
            </a:r>
            <a:r>
              <a:rPr lang="en-CA" sz="1200" i="0" baseline="0" dirty="0"/>
              <a:t> (</a:t>
            </a:r>
            <a:r>
              <a:rPr lang="en-GB" altLang="en-US" i="0" baseline="0" dirty="0">
                <a:latin typeface="Arial" panose="020B0604020202020204" pitchFamily="34" charset="0"/>
              </a:rPr>
              <a:t>NBC </a:t>
            </a:r>
            <a:r>
              <a:rPr lang="en-CA" sz="1200" i="0" dirty="0"/>
              <a:t>A-9.36.2.4</a:t>
            </a:r>
            <a:r>
              <a:rPr lang="en-CA" sz="1200" i="0" baseline="0" dirty="0"/>
              <a:t>) or 0.13 W/</a:t>
            </a:r>
            <a:r>
              <a:rPr lang="en-CA" sz="1200" i="0" baseline="0" dirty="0" err="1"/>
              <a:t>mK</a:t>
            </a:r>
            <a:r>
              <a:rPr lang="en-CA" sz="1200" i="0" baseline="0" dirty="0"/>
              <a:t> (ISO 10456).</a:t>
            </a:r>
          </a:p>
          <a:p>
            <a:pPr eaLnBrk="1" hangingPunct="1"/>
            <a:r>
              <a:rPr lang="en-CA" sz="1200" i="0" baseline="0" dirty="0"/>
              <a:t>All this leads typically to more optimistic results when following NBC compared to ISO.</a:t>
            </a:r>
            <a:endParaRPr lang="en-CA" sz="1200" i="0"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57</a:t>
            </a:fld>
            <a:endParaRPr lang="en-US" altLang="en-US"/>
          </a:p>
        </p:txBody>
      </p:sp>
    </p:spTree>
    <p:extLst>
      <p:ext uri="{BB962C8B-B14F-4D97-AF65-F5344CB8AC3E}">
        <p14:creationId xmlns:p14="http://schemas.microsoft.com/office/powerpoint/2010/main" val="2226875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58</a:t>
            </a:fld>
            <a:endParaRPr lang="en-US" altLang="en-US"/>
          </a:p>
        </p:txBody>
      </p:sp>
    </p:spTree>
    <p:extLst>
      <p:ext uri="{BB962C8B-B14F-4D97-AF65-F5344CB8AC3E}">
        <p14:creationId xmlns:p14="http://schemas.microsoft.com/office/powerpoint/2010/main" val="2733731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457200" y="719138"/>
            <a:ext cx="6400800" cy="3600450"/>
          </a:xfrm>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7C85284-826A-4800-B00A-3EC96E9CA2AD}" type="slidenum">
              <a:rPr lang="en-US" altLang="en-US" smtClean="0"/>
              <a:pPr>
                <a:spcBef>
                  <a:spcPct val="0"/>
                </a:spcBef>
              </a:pPr>
              <a:t>59</a:t>
            </a:fld>
            <a:endParaRPr lang="en-US" altLang="en-US"/>
          </a:p>
        </p:txBody>
      </p:sp>
      <p:sp>
        <p:nvSpPr>
          <p:cNvPr id="16179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57200" y="719138"/>
            <a:ext cx="6400800" cy="360045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If we compare wood</a:t>
            </a:r>
            <a:r>
              <a:rPr lang="en-CA" altLang="en-US" baseline="0" dirty="0"/>
              <a:t> to other construction materials, such as concrete or steel, we will find several advantages or disadvantages.</a:t>
            </a:r>
          </a:p>
          <a:p>
            <a:endParaRPr lang="en-CA" altLang="en-US" baseline="0" dirty="0"/>
          </a:p>
          <a:p>
            <a:pPr defTabSz="948507"/>
            <a:r>
              <a:rPr lang="en-CA" altLang="en-US" baseline="0" dirty="0"/>
              <a:t>Wood is combustible </a:t>
            </a:r>
            <a:r>
              <a:rPr lang="en-CA" altLang="en-US" dirty="0"/>
              <a:t>but with smart design and the use of mass timber, very high fire resistance can be achieved. The charring layer slows down the decay and fire resistance is very predictable. It is possible to outperform a steel building. In addition non combustible layers (drywall) can further increase the fire resistance..</a:t>
            </a:r>
          </a:p>
          <a:p>
            <a:pPr defTabSz="948507"/>
            <a:r>
              <a:rPr lang="en-CA" altLang="en-US" baseline="0" dirty="0"/>
              <a:t>Wood can rot, b</a:t>
            </a:r>
            <a:r>
              <a:rPr lang="en-CA" altLang="en-US" dirty="0"/>
              <a:t>ut with proper details and protection against liquid water it is proven that wooden structures can last many centuries. Detailed design, keeping liquid water away and out of the construction and insuring a fast drying out if water penetrates are key.</a:t>
            </a:r>
          </a:p>
          <a:p>
            <a:pPr defTabSz="948507"/>
            <a:r>
              <a:rPr lang="en-CA" altLang="en-US" baseline="0" dirty="0"/>
              <a:t>Directly compared to steel, wood appears to be structurally weaker, but it is much lighter and has a better strength to weight ration than steel or concrete. </a:t>
            </a:r>
            <a:r>
              <a:rPr lang="en-CA" altLang="en-US" dirty="0"/>
              <a:t>This means that Wood can theoretically outperform Steel and Concrete.</a:t>
            </a:r>
            <a:endParaRPr lang="en-CA" altLang="en-US" baseline="0" dirty="0"/>
          </a:p>
          <a:p>
            <a:r>
              <a:rPr lang="en-CA" altLang="en-US" baseline="0" dirty="0"/>
              <a:t>Less mass can be both, a disadvantage e.g. in acoustics and an advantage in seismic design.</a:t>
            </a:r>
          </a:p>
          <a:p>
            <a:r>
              <a:rPr lang="en-CA" altLang="en-US" baseline="0" dirty="0"/>
              <a:t>The flexibility is also a disadvantage and advantage at the same time, depending on what exactly my performance requirements are.</a:t>
            </a:r>
          </a:p>
          <a:p>
            <a:r>
              <a:rPr lang="en-CA" altLang="en-US" baseline="0" dirty="0"/>
              <a:t>Wood is indeed nonhomogeneous as it is a naturally grown material and this calls for large safety measures in calculations.</a:t>
            </a:r>
          </a:p>
          <a:p>
            <a:r>
              <a:rPr lang="en-CA" altLang="en-US" baseline="0" dirty="0"/>
              <a:t>The thermal conductivity is about 20 times lower than steel reinforced concrete, given wood the edge for reducing thermal bridges.</a:t>
            </a:r>
          </a:p>
          <a:p>
            <a:pPr defTabSz="948507"/>
            <a:r>
              <a:rPr lang="en-US" altLang="en-US" dirty="0"/>
              <a:t>Wood is a renewable construction material and if sustainably grown and harvested, Wood sequesters carbon and can have a much better eco-balance than steel or concrete. The</a:t>
            </a:r>
            <a:r>
              <a:rPr lang="en-US" altLang="en-US" baseline="0" dirty="0"/>
              <a:t> emphasis should be laid on sustainable grown and harvested, meaning no use of pesticides, clearcutting and slash piles.</a:t>
            </a:r>
            <a:endParaRPr lang="en-CA" altLang="en-US" baseline="0" dirty="0"/>
          </a:p>
          <a:p>
            <a:r>
              <a:rPr lang="en-CA" altLang="en-US" baseline="0" dirty="0"/>
              <a:t>This is not a comprehensive list, feel free to discuss more pros and cons.</a:t>
            </a:r>
          </a:p>
          <a:p>
            <a:endParaRPr lang="en-CA" altLang="en-US" baseline="0" dirty="0"/>
          </a:p>
          <a:p>
            <a:endParaRPr lang="en-CA" altLang="en-US" baseline="0" dirty="0"/>
          </a:p>
          <a:p>
            <a:endParaRPr lang="en-CA" altLang="en-US" dirty="0"/>
          </a:p>
        </p:txBody>
      </p:sp>
      <p:sp>
        <p:nvSpPr>
          <p:cNvPr id="2765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404754C1-ECD6-4C54-9FF8-B3E9FA32093D}" type="slidenum">
              <a:rPr lang="en-US" altLang="en-US" sz="1200">
                <a:latin typeface="Times New Roman" panose="02020603050405020304" pitchFamily="18" charset="0"/>
              </a:rPr>
              <a:pPr/>
              <a:t>6</a:t>
            </a:fld>
            <a:endParaRPr lang="en-US" altLang="en-US" sz="1200">
              <a:latin typeface="Times New Roman" panose="02020603050405020304"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xfrm>
            <a:off x="457200" y="719138"/>
            <a:ext cx="6400800" cy="3600450"/>
          </a:xfrm>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 thermal bridge occurs if the isotherms of any component</a:t>
            </a:r>
            <a:r>
              <a:rPr lang="en-US" altLang="en-US" baseline="0" dirty="0"/>
              <a:t> of the envelop are bend.</a:t>
            </a:r>
          </a:p>
          <a:p>
            <a:endParaRPr lang="en-US" altLang="en-US" baseline="0" dirty="0"/>
          </a:p>
          <a:p>
            <a:r>
              <a:rPr lang="en-US" altLang="en-US" baseline="0" dirty="0"/>
              <a:t>We can differentiate between linear thermal bridges and point loads.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kern="1200" dirty="0">
              <a:solidFill>
                <a:schemeClr val="tx1"/>
              </a:solidFill>
              <a:effectLst/>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Point loads are expressed with the Greek letter </a:t>
            </a:r>
            <a:r>
              <a:rPr lang="en-CA" sz="1200" kern="1200" dirty="0">
                <a:solidFill>
                  <a:schemeClr val="tx1"/>
                </a:solidFill>
                <a:effectLst/>
                <a:latin typeface="Times New Roman" pitchFamily="18" charset="0"/>
                <a:ea typeface="MS PGothic" pitchFamily="34" charset="-128"/>
                <a:cs typeface="+mn-cs"/>
                <a:sym typeface="Symbol" panose="05050102010706020507" pitchFamily="18" charset="2"/>
              </a:rPr>
              <a:t></a:t>
            </a:r>
            <a:r>
              <a:rPr lang="en-CA" sz="1200" kern="1200" dirty="0">
                <a:solidFill>
                  <a:schemeClr val="tx1"/>
                </a:solidFill>
                <a:effectLst/>
                <a:latin typeface="Times New Roman" pitchFamily="18" charset="0"/>
                <a:ea typeface="MS PGothic" pitchFamily="34" charset="-128"/>
                <a:cs typeface="+mn-cs"/>
              </a:rPr>
              <a:t> chi and have usually only a negative impact on the immediate surrounding area. This might cause condensation and the associated damage but usually does not cause significant impacts on the energy consumption of a building. </a:t>
            </a:r>
            <a:r>
              <a:rPr lang="en-US" altLang="en-US" baseline="0" dirty="0"/>
              <a:t>Point loads, as long as they are not in large numbers and do not have devastating energy loss consequences (such as a steel beam or concrete post penetration) are typically ignored.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kern="1200" dirty="0">
              <a:solidFill>
                <a:schemeClr val="tx1"/>
              </a:solidFill>
              <a:effectLst/>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Linear thermal bridges are expressed with the Greek letter Ψ psi and can add up to hundreds of meters in a medium size building. This is a significant energy loss factor and a potentially health risk if condensation and the associated mold occurs.</a:t>
            </a:r>
            <a:endParaRPr lang="en-US" sz="1200" kern="1200" dirty="0">
              <a:solidFill>
                <a:schemeClr val="tx1"/>
              </a:solidFill>
              <a:effectLst/>
              <a:latin typeface="Times New Roman" pitchFamily="18" charset="0"/>
              <a:ea typeface="MS PGothic" pitchFamily="34" charset="-128"/>
              <a:cs typeface="+mn-cs"/>
            </a:endParaRPr>
          </a:p>
          <a:p>
            <a:r>
              <a:rPr lang="en-US" altLang="en-US" baseline="0" dirty="0"/>
              <a:t>Linear thermal bridges should be calculated and added to the energy losses as they easily add 20-30% or more to the energy losses of a building.</a:t>
            </a:r>
            <a:endParaRPr lang="en-US" altLang="en-US" dirty="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A15514F3-88BD-41D7-A76D-8A5786FC3D85}" type="slidenum">
              <a:rPr lang="en-US" altLang="en-US" smtClean="0"/>
              <a:pPr>
                <a:spcBef>
                  <a:spcPct val="0"/>
                </a:spcBef>
              </a:pPr>
              <a:t>60</a:t>
            </a:fld>
            <a:endParaRPr lang="en-US" altLang="en-US"/>
          </a:p>
        </p:txBody>
      </p:sp>
      <p:sp>
        <p:nvSpPr>
          <p:cNvPr id="16589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457200" y="719138"/>
            <a:ext cx="6400800" cy="3600450"/>
          </a:xfrm>
          <a:ln/>
        </p:spPr>
      </p:sp>
      <p:sp>
        <p:nvSpPr>
          <p:cNvPr id="163843" name="Notes Placeholder 2"/>
          <p:cNvSpPr>
            <a:spLocks noGrp="1"/>
          </p:cNvSpPr>
          <p:nvPr>
            <p:ph type="body" idx="1"/>
          </p:nvPr>
        </p:nvSpPr>
        <p:spPr>
          <a:xfrm>
            <a:off x="730527" y="4559587"/>
            <a:ext cx="5854148" cy="43218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21" tIns="49509" rIns="99021" bIns="49509"/>
          <a:lstStyle/>
          <a:p>
            <a:r>
              <a:rPr lang="en-CA" sz="1200" kern="1200" dirty="0">
                <a:solidFill>
                  <a:schemeClr val="tx1"/>
                </a:solidFill>
                <a:effectLst/>
                <a:latin typeface="Times New Roman" pitchFamily="18" charset="0"/>
                <a:ea typeface="MS PGothic" pitchFamily="34" charset="-128"/>
                <a:cs typeface="+mn-cs"/>
              </a:rPr>
              <a:t>The effect of thermal bridging can be nicely explained with the technically concept of an air cooled engine. Inside the engine is the combustion chamber and a lot of thermal energy is present, if this heat is not transferred to the outside the engine would overheat. Cooling fins are designed purposefully to cool the engine. In modern architecture large thermal bridges with the same principal can be found in form of concrete balconies. Those linear thermal bridges are penetrating the insulation layer with a material with high heat conductivity and are causing the unwanted effect of cooling the building in winter and overheating it in summer. The linear thermal bridges shown in the picture adding up to several hundreds of meters and can increase the energy consumption of a building by 20-30% and more.</a:t>
            </a:r>
            <a:endParaRPr lang="en-US" sz="1200" kern="1200" dirty="0">
              <a:solidFill>
                <a:schemeClr val="tx1"/>
              </a:solidFill>
              <a:effectLst/>
              <a:latin typeface="Times New Roman" pitchFamily="18" charset="0"/>
              <a:ea typeface="MS PGothic" pitchFamily="34" charset="-128"/>
              <a:cs typeface="+mn-cs"/>
            </a:endParaRPr>
          </a:p>
        </p:txBody>
      </p:sp>
      <p:sp>
        <p:nvSpPr>
          <p:cNvPr id="163844" name="Slide Number Placeholder 3"/>
          <p:cNvSpPr txBox="1">
            <a:spLocks noGrp="1"/>
          </p:cNvSpPr>
          <p:nvPr/>
        </p:nvSpPr>
        <p:spPr bwMode="auto">
          <a:xfrm>
            <a:off x="4142962" y="9120813"/>
            <a:ext cx="3170583" cy="4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21" tIns="49509" rIns="99021" bIns="49509" anchor="b"/>
          <a:lstStyle>
            <a:lvl1pPr defTabSz="990600">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9060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90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90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90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90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90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90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90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gn="r" eaLnBrk="1" hangingPunct="1">
              <a:spcBef>
                <a:spcPct val="0"/>
              </a:spcBef>
            </a:pPr>
            <a:fld id="{653A819C-F30D-4CA0-AA8D-55B3DF1A86E2}" type="slidenum">
              <a:rPr lang="en-US" altLang="en-US" sz="1300"/>
              <a:pPr algn="r" eaLnBrk="1" hangingPunct="1">
                <a:spcBef>
                  <a:spcPct val="0"/>
                </a:spcBef>
              </a:pPr>
              <a:t>61</a:t>
            </a:fld>
            <a:endParaRPr lang="en-US" altLang="en-US" sz="1300"/>
          </a:p>
        </p:txBody>
      </p:sp>
      <p:sp>
        <p:nvSpPr>
          <p:cNvPr id="163845"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4"/>
          <p:cNvSpPr>
            <a:spLocks noGrp="1" noRot="1" noChangeAspect="1" noChangeArrowheads="1" noTextEdit="1"/>
          </p:cNvSpPr>
          <p:nvPr>
            <p:ph type="sldImg"/>
          </p:nvPr>
        </p:nvSpPr>
        <p:spPr>
          <a:xfrm>
            <a:off x="457200" y="719138"/>
            <a:ext cx="6400800" cy="3600450"/>
          </a:xfrm>
          <a:ln/>
        </p:spPr>
      </p:sp>
      <p:sp>
        <p:nvSpPr>
          <p:cNvPr id="167940"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An isotherm is a line where each dot on the line is of equal temperature. Isotherms usually get a temperature value assigned. On this picture the isotherms are shown in 2°C increments. The example shows a concrete wall with a thick layer of insulation on the outside and a penetrating balcony slap. The direction and intensity of the heat flow is shown with arrows, the larger the arrow, the larger the energy flow. Because the thermal resistance of the insulation layer is interrupted, energy gets transferred much more rapidly through the area of the concrete slap, resulting in cooler temperatures on the inside and warmer temperatures on the outside. This is a very large thermal bridge.</a:t>
            </a:r>
            <a:endParaRPr lang="en-US" sz="1200" kern="1200" dirty="0">
              <a:solidFill>
                <a:schemeClr val="tx1"/>
              </a:solidFill>
              <a:effectLst/>
              <a:latin typeface="Times New Roman" pitchFamily="18" charset="0"/>
              <a:ea typeface="MS PGothic" pitchFamily="34" charset="-128"/>
              <a:cs typeface="+mn-cs"/>
            </a:endParaRPr>
          </a:p>
          <a:p>
            <a:pPr eaLnBrk="1" hangingPunct="1"/>
            <a:endParaRPr lang="en-GB" altLang="en-US" dirty="0">
              <a:latin typeface="Arial" panose="020B0604020202020204" pitchFamily="34" charset="0"/>
            </a:endParaRPr>
          </a:p>
          <a:p>
            <a:pPr eaLnBrk="1" hangingPunct="1"/>
            <a:endParaRPr lang="en-GB" altLang="en-US" dirty="0">
              <a:latin typeface="Arial" panose="020B0604020202020204" pitchFamily="34" charset="0"/>
            </a:endParaRPr>
          </a:p>
        </p:txBody>
      </p:sp>
      <p:sp>
        <p:nvSpPr>
          <p:cNvPr id="167941"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If possible, avoid any penetration of the thermal envelope. For example, smaller buildings can have balconies build with a separate structure in front of the exterior wall. If this is not possible, optimize the penetrations as far as possible by reducing the length and utilize special connectors with much lower thermal conductivity than the concrete or steel. Further optimize the geometry of a building and avoid any corners with a sharper angle then 90°.</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63</a:t>
            </a:fld>
            <a:endParaRPr lang="en-US" altLang="en-US"/>
          </a:p>
        </p:txBody>
      </p:sp>
    </p:spTree>
    <p:extLst>
      <p:ext uri="{BB962C8B-B14F-4D97-AF65-F5344CB8AC3E}">
        <p14:creationId xmlns:p14="http://schemas.microsoft.com/office/powerpoint/2010/main" val="24927735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xfrm>
            <a:off x="457200" y="719138"/>
            <a:ext cx="6400800" cy="3600450"/>
          </a:xfrm>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Imagine an exterior corner of a concrete wall with an exterior layer of insulation. Now imagine a small defined area (e.g. 1cm²) on the inner warm wall surface. All energy which is transferred into this 1cm² has a corresponding area of also 1cm² on the cold outside of the wall. For the energy, the entry area equals the exit area. Now imagine the same small area folded directly into the corner. The entry area for the energy has still the same size, but in the corner situation, the corresponding exterior area is much larger. This causes a geometrical thermal bridge; the corner will cool out much faster.</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Geometrical thermal bridges cannot be avoided, theoretically a building in the form of a sphere would be the most optimized version regarding geometrical thermal bridges and this is not very practical. But at least sharp exterior corners should be avoided as the effect is even more pronounced if the corner angle is below 90°.</a:t>
            </a:r>
            <a:endParaRPr lang="en-US" sz="1200" kern="1200" dirty="0">
              <a:solidFill>
                <a:schemeClr val="tx1"/>
              </a:solidFill>
              <a:effectLst/>
              <a:latin typeface="Times New Roman" pitchFamily="18" charset="0"/>
              <a:ea typeface="MS PGothic" pitchFamily="34" charset="-128"/>
              <a:cs typeface="+mn-cs"/>
            </a:endParaRPr>
          </a:p>
          <a:p>
            <a:endParaRPr lang="en-US" altLang="en-US" dirty="0"/>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D25FD2C7-A718-455D-8C4D-BFD940DABF4A}" type="slidenum">
              <a:rPr lang="de-AT" altLang="en-US" smtClean="0"/>
              <a:pPr>
                <a:spcBef>
                  <a:spcPct val="0"/>
                </a:spcBef>
              </a:pPr>
              <a:t>64</a:t>
            </a:fld>
            <a:endParaRPr lang="de-AT" altLang="en-US"/>
          </a:p>
        </p:txBody>
      </p:sp>
      <p:sp>
        <p:nvSpPr>
          <p:cNvPr id="17101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4"/>
          <p:cNvSpPr>
            <a:spLocks noGrp="1" noRot="1" noChangeAspect="1" noChangeArrowheads="1" noTextEdit="1"/>
          </p:cNvSpPr>
          <p:nvPr>
            <p:ph type="sldImg"/>
          </p:nvPr>
        </p:nvSpPr>
        <p:spPr>
          <a:xfrm>
            <a:off x="457200" y="719138"/>
            <a:ext cx="6400800" cy="3600450"/>
          </a:xfrm>
          <a:ln/>
        </p:spPr>
      </p:sp>
      <p:sp>
        <p:nvSpPr>
          <p:cNvPr id="173060"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penetration of the insulation layer with a material of higher thermal conductivity should be avoided as much as possible and if a penetration is necessary, materials of relatively low conductivity should be selected. Concrete and steel have very high thermal conductivity. Wood has an inherent advantage in this context as the thermal conductivity is only 0.13 W/</a:t>
            </a:r>
            <a:r>
              <a:rPr lang="en-CA" sz="1200" kern="1200" dirty="0" err="1">
                <a:solidFill>
                  <a:schemeClr val="tx1"/>
                </a:solidFill>
                <a:effectLst/>
                <a:latin typeface="Times New Roman" pitchFamily="18" charset="0"/>
                <a:ea typeface="MS PGothic" pitchFamily="34" charset="-128"/>
                <a:cs typeface="+mn-cs"/>
              </a:rPr>
              <a:t>mK.</a:t>
            </a:r>
            <a:r>
              <a:rPr lang="en-CA" sz="1200" kern="1200" dirty="0">
                <a:solidFill>
                  <a:schemeClr val="tx1"/>
                </a:solidFill>
                <a:effectLst/>
                <a:latin typeface="Times New Roman" pitchFamily="18" charset="0"/>
                <a:ea typeface="MS PGothic" pitchFamily="34" charset="-128"/>
                <a:cs typeface="+mn-cs"/>
              </a:rPr>
              <a:t> This is about three times more than typical insulation materials, so it cannot be neglected, but it is far less than other materials.</a:t>
            </a:r>
            <a:endParaRPr lang="en-US" sz="1200" kern="1200" dirty="0">
              <a:solidFill>
                <a:schemeClr val="tx1"/>
              </a:solidFill>
              <a:effectLst/>
              <a:latin typeface="Times New Roman" pitchFamily="18" charset="0"/>
              <a:ea typeface="MS PGothic" pitchFamily="34" charset="-128"/>
              <a:cs typeface="+mn-cs"/>
            </a:endParaRPr>
          </a:p>
          <a:p>
            <a:pPr eaLnBrk="1" hangingPunct="1"/>
            <a:endParaRPr lang="en-GB" altLang="en-US" dirty="0">
              <a:latin typeface="Arial" panose="020B0604020202020204" pitchFamily="34" charset="0"/>
            </a:endParaRPr>
          </a:p>
        </p:txBody>
      </p:sp>
      <p:sp>
        <p:nvSpPr>
          <p:cNvPr id="173061"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Looking at a schematic drawing of the section of a building, all four corners are geometrical thermal bridges. Every time an interior wall is connected to either the roof or to the thermally insulated floor it is a thermal bridge. Every time a floor is attached to the exterior wall it is a thermal bridge. The top and the bottom of each window as well as each door is a thermal bridge. The same exercise will have to be done with a floor plan to capture all thermal bridges of a building.</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66</a:t>
            </a:fld>
            <a:endParaRPr lang="en-US" altLang="en-US"/>
          </a:p>
        </p:txBody>
      </p:sp>
    </p:spTree>
    <p:extLst>
      <p:ext uri="{BB962C8B-B14F-4D97-AF65-F5344CB8AC3E}">
        <p14:creationId xmlns:p14="http://schemas.microsoft.com/office/powerpoint/2010/main" val="38042546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20">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1920">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1920">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1920">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1920">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192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192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192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192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E5DAEB62-FECD-47C5-94D8-D8E56C9D37EE}" type="slidenum">
              <a:rPr lang="en-US" altLang="en-US" smtClean="0"/>
              <a:pPr>
                <a:spcBef>
                  <a:spcPct val="0"/>
                </a:spcBef>
              </a:pPr>
              <a:t>67</a:t>
            </a:fld>
            <a:endParaRPr lang="en-US" altLang="en-US"/>
          </a:p>
        </p:txBody>
      </p:sp>
      <p:sp>
        <p:nvSpPr>
          <p:cNvPr id="176131" name="Rectangle 2"/>
          <p:cNvSpPr>
            <a:spLocks noGrp="1" noRot="1" noChangeAspect="1" noChangeArrowheads="1" noTextEdit="1"/>
          </p:cNvSpPr>
          <p:nvPr>
            <p:ph type="sldImg"/>
          </p:nvPr>
        </p:nvSpPr>
        <p:spPr>
          <a:xfrm>
            <a:off x="457200" y="719138"/>
            <a:ext cx="6400800" cy="3600450"/>
          </a:xfrm>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Windows are representing, in most buildings, by far longest thermal bridge. The installation of windows is therefore one of the most crucial details, requiring comprehensive planning. A model is usually build in a thermal bridge calculation software tool. The simulation is calculated using the Finite Element Method and the chosen design has to be then correctly implemented on the construction side. Further design</a:t>
            </a:r>
            <a:r>
              <a:rPr lang="en-CA" sz="1200" kern="1200" baseline="0" dirty="0">
                <a:solidFill>
                  <a:schemeClr val="tx1"/>
                </a:solidFill>
                <a:effectLst/>
                <a:latin typeface="Times New Roman" pitchFamily="18" charset="0"/>
                <a:ea typeface="MS PGothic" pitchFamily="34" charset="-128"/>
                <a:cs typeface="+mn-cs"/>
              </a:rPr>
              <a:t> details will be covered later on.</a:t>
            </a:r>
            <a:endParaRPr lang="en-US" sz="1200" kern="1200" dirty="0">
              <a:solidFill>
                <a:schemeClr val="tx1"/>
              </a:solidFill>
              <a:effectLst/>
              <a:latin typeface="Times New Roman" pitchFamily="18" charset="0"/>
              <a:ea typeface="MS PGothic" pitchFamily="34" charset="-128"/>
              <a:cs typeface="+mn-cs"/>
            </a:endParaRPr>
          </a:p>
          <a:p>
            <a:pPr eaLnBrk="1" hangingPunct="1"/>
            <a:endParaRPr lang="en-US" altLang="en-US" dirty="0"/>
          </a:p>
        </p:txBody>
      </p:sp>
      <p:sp>
        <p:nvSpPr>
          <p:cNvPr id="17613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This research study shows the extreme but unfortunately common scenario of a thermal bridge. The example shows the enormous influence of implementing materials or components with a high thermal conductivity in the assembly of an exterior wall. The linear thermal bridges of the steel studs virtually eliminate the functionality of the insulation layer. The effective remaining thermal resistance is only about 25% of the thermal resistance of the insulation installed. Steel and concrete should not penetrate the insulation layer in the envelope of a building.</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68</a:t>
            </a:fld>
            <a:endParaRPr lang="en-US" altLang="en-US"/>
          </a:p>
        </p:txBody>
      </p:sp>
    </p:spTree>
    <p:extLst>
      <p:ext uri="{BB962C8B-B14F-4D97-AF65-F5344CB8AC3E}">
        <p14:creationId xmlns:p14="http://schemas.microsoft.com/office/powerpoint/2010/main" val="13328354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Another study published by Graham Finch and RDH in Vancouver was examining the influence of a penetrating concrete floor slap on the thermal performance projected on the entire wall. </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entire wall, 8’8” high, including an 8” thick interior concrete floor, was calculated with 3, 4 and 6 inch insulation. </a:t>
            </a:r>
            <a:br>
              <a:rPr lang="en-CA" sz="1200" kern="1200" dirty="0">
                <a:solidFill>
                  <a:schemeClr val="tx1"/>
                </a:solidFill>
                <a:effectLst/>
                <a:latin typeface="Times New Roman" pitchFamily="18" charset="0"/>
                <a:ea typeface="MS PGothic" pitchFamily="34" charset="-128"/>
                <a:cs typeface="+mn-cs"/>
              </a:rPr>
            </a:br>
            <a:r>
              <a:rPr lang="en-CA" sz="1200" kern="1200" dirty="0">
                <a:solidFill>
                  <a:schemeClr val="tx1"/>
                </a:solidFill>
                <a:effectLst/>
                <a:latin typeface="Times New Roman" pitchFamily="18" charset="0"/>
                <a:ea typeface="MS PGothic" pitchFamily="34" charset="-128"/>
                <a:cs typeface="+mn-cs"/>
              </a:rPr>
              <a:t>The total thermal resistance was always slightly higher than the thermal resistance of the insulation as the other materials in the wall also contribute to the overall performance. </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69</a:t>
            </a:fld>
            <a:endParaRPr lang="en-US" altLang="en-US"/>
          </a:p>
        </p:txBody>
      </p:sp>
    </p:spTree>
    <p:extLst>
      <p:ext uri="{BB962C8B-B14F-4D97-AF65-F5344CB8AC3E}">
        <p14:creationId xmlns:p14="http://schemas.microsoft.com/office/powerpoint/2010/main" val="78182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457200" y="719138"/>
            <a:ext cx="6400800" cy="3600450"/>
          </a:xfrm>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8507"/>
            <a:r>
              <a:rPr lang="en-CA" altLang="en-US" dirty="0"/>
              <a:t>*at least</a:t>
            </a:r>
            <a:r>
              <a:rPr lang="en-CA" altLang="en-US" baseline="0" dirty="0"/>
              <a:t> short term (100 years). </a:t>
            </a:r>
            <a:r>
              <a:rPr lang="en-US" dirty="0"/>
              <a:t>Current U.N. guidelines only allow countries to count the carbon stored in wood products created from domestic timber harvests, not the timber grown locally and shipped internationally, nor products produced from imported lumber. These regulations create a gap between the actual amount of carbon stored in the world's wood products and what is officially counted.</a:t>
            </a:r>
            <a:endParaRPr lang="en-CA" altLang="en-US" dirty="0"/>
          </a:p>
          <a:p>
            <a:r>
              <a:rPr lang="en-CA" altLang="en-US" dirty="0"/>
              <a:t>**all numbers are average values and might vary depending on species and climate</a:t>
            </a:r>
          </a:p>
          <a:p>
            <a:r>
              <a:rPr lang="en-CA" altLang="en-US" dirty="0"/>
              <a:t>As mentioned earlier, there is certainly an impact on the environment when roads are driven into the forest, trees are cut, flora and fauna is disturbed in the harvesting process, CO2 is emitted through the engines driving the operation and lumber is hauled out of the forest and further processed. Still, the carbon balance looks very favorable when comparing to other materials.</a:t>
            </a:r>
          </a:p>
          <a:p>
            <a:pPr defTabSz="948507"/>
            <a:r>
              <a:rPr lang="en-CA" altLang="en-US" dirty="0">
                <a:cs typeface="Calibri" panose="020F0502020204030204" pitchFamily="34" charset="0"/>
              </a:rPr>
              <a:t>The chemical composition of wood varies from species to species, but is approximately 50% carbon, 42% oxygen, 6% hydrogen, 1% nitrogen, and 1% other elements (mainly calcium, potassium, sodium, magnesium, iron, and manganese) by weight.</a:t>
            </a:r>
          </a:p>
          <a:p>
            <a:r>
              <a:rPr lang="en-CA" altLang="en-US" dirty="0"/>
              <a:t>Photosynthesis has filtered about 1 t of carbon dioxide out of the air, released oxygen back into the air and stored about 270 kg or carbon in 1 m3 of Wood. This varies slightly by soft wood species (hard wood stores</a:t>
            </a:r>
            <a:r>
              <a:rPr lang="en-CA" altLang="en-US" baseline="0" dirty="0"/>
              <a:t> more carbon) </a:t>
            </a:r>
            <a:r>
              <a:rPr lang="en-CA" altLang="en-US" dirty="0"/>
              <a:t>and climate.</a:t>
            </a:r>
          </a:p>
          <a:p>
            <a:endParaRPr lang="en-CA" altLang="en-US" dirty="0"/>
          </a:p>
          <a:p>
            <a:endParaRPr lang="en-CA" altLang="en-US" dirty="0"/>
          </a:p>
        </p:txBody>
      </p:sp>
      <p:sp>
        <p:nvSpPr>
          <p:cNvPr id="378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378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1DD95B2D-DBE6-4B83-8500-2F127AAE349E}" type="slidenum">
              <a:rPr lang="en-US" altLang="en-US" sz="1200">
                <a:latin typeface="Times New Roman" panose="02020603050405020304" pitchFamily="18" charset="0"/>
              </a:rPr>
              <a:pPr/>
              <a:t>7</a:t>
            </a:fld>
            <a:endParaRPr lang="en-US" altLang="en-US" sz="1200">
              <a:latin typeface="Times New Roman" panose="02020603050405020304"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Now the concrete floor is penetrating the thermal envelope with a thickness of 8” for a balcony or eyebrow. This linear thermal bridge at the bottom of the wall does reduce the total thermal resistance of the entire wall in average by more than 50%. The thicker the insulation layer is that gets penetrated by a thermal bridge, the larger the resulting reduction of the thermal resistance of the entire wall is.</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This example explains not just the impact of thermal bridges on the thermal performance of entire buildings, but it also shows the inherent weakness of construction materials with a relatively high thermal conductivity.</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70</a:t>
            </a:fld>
            <a:endParaRPr lang="en-US" altLang="en-US"/>
          </a:p>
        </p:txBody>
      </p:sp>
    </p:spTree>
    <p:extLst>
      <p:ext uri="{BB962C8B-B14F-4D97-AF65-F5344CB8AC3E}">
        <p14:creationId xmlns:p14="http://schemas.microsoft.com/office/powerpoint/2010/main" val="31997864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xfrm>
            <a:off x="457200" y="719138"/>
            <a:ext cx="6400800" cy="3600450"/>
          </a:xfrm>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Wood has a much lower thermal conductivity than concrete, therefore penetrations do not have such as dramatic consequences as with concrete or steel. The first picture shows wooden beams penetrating the glass façade of a building. Is this a thermal bridge?</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thermal conductivity of wood is around 0.13 W/</a:t>
            </a:r>
            <a:r>
              <a:rPr lang="en-CA" sz="1200" kern="1200" dirty="0" err="1">
                <a:solidFill>
                  <a:schemeClr val="tx1"/>
                </a:solidFill>
                <a:effectLst/>
                <a:latin typeface="Times New Roman" pitchFamily="18" charset="0"/>
                <a:ea typeface="MS PGothic" pitchFamily="34" charset="-128"/>
                <a:cs typeface="+mn-cs"/>
              </a:rPr>
              <a:t>mK</a:t>
            </a:r>
            <a:r>
              <a:rPr lang="en-CA" sz="1200" kern="1200" dirty="0">
                <a:solidFill>
                  <a:schemeClr val="tx1"/>
                </a:solidFill>
                <a:effectLst/>
                <a:latin typeface="Times New Roman" pitchFamily="18" charset="0"/>
                <a:ea typeface="MS PGothic" pitchFamily="34" charset="-128"/>
                <a:cs typeface="+mn-cs"/>
              </a:rPr>
              <a:t> and the equivalent thickness of the insulating glass in wood (assumed 30mm) would result in an U value of over 4 W/m²K. Not knowing exactly the performance of the insulating glass, it is safe to say that it would be somewhere between 1.2 and 2 W/m²K. So the wood penetration is a point thermal bridge as each penetration reduces the thermal resistance of the envelope.</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right picture shows a photomontage of a separated balcony. At the layer of the thermal envelop, in this case the window, is a so called “</a:t>
            </a:r>
            <a:r>
              <a:rPr lang="en-CA" sz="1200" kern="1200" dirty="0" err="1">
                <a:solidFill>
                  <a:schemeClr val="tx1"/>
                </a:solidFill>
                <a:effectLst/>
                <a:latin typeface="Times New Roman" pitchFamily="18" charset="0"/>
                <a:ea typeface="MS PGothic" pitchFamily="34" charset="-128"/>
                <a:cs typeface="+mn-cs"/>
              </a:rPr>
              <a:t>Isokorb</a:t>
            </a:r>
            <a:r>
              <a:rPr lang="en-CA" sz="1200" kern="1200" dirty="0">
                <a:solidFill>
                  <a:schemeClr val="tx1"/>
                </a:solidFill>
                <a:effectLst/>
                <a:latin typeface="Times New Roman" pitchFamily="18" charset="0"/>
                <a:ea typeface="MS PGothic" pitchFamily="34" charset="-128"/>
                <a:cs typeface="+mn-cs"/>
              </a:rPr>
              <a:t>”, a device that thermally separates the inside from the outside but structurally connects the balcony to the building. The thermal bridge is reduced by roughly 80% compared to concrete penetrating. But the resulting thermal bridge of a well performing “</a:t>
            </a:r>
            <a:r>
              <a:rPr lang="en-CA" sz="1200" kern="1200" dirty="0" err="1">
                <a:solidFill>
                  <a:schemeClr val="tx1"/>
                </a:solidFill>
                <a:effectLst/>
                <a:latin typeface="Times New Roman" pitchFamily="18" charset="0"/>
                <a:ea typeface="MS PGothic" pitchFamily="34" charset="-128"/>
                <a:cs typeface="+mn-cs"/>
              </a:rPr>
              <a:t>Isokorb</a:t>
            </a:r>
            <a:r>
              <a:rPr lang="en-CA" sz="1200" kern="1200" dirty="0">
                <a:solidFill>
                  <a:schemeClr val="tx1"/>
                </a:solidFill>
                <a:effectLst/>
                <a:latin typeface="Times New Roman" pitchFamily="18" charset="0"/>
                <a:ea typeface="MS PGothic" pitchFamily="34" charset="-128"/>
                <a:cs typeface="+mn-cs"/>
              </a:rPr>
              <a:t>” is still larger than if a solid piece of wood would penetrate the envelope in similar length and size.</a:t>
            </a:r>
            <a:endParaRPr lang="en-US" sz="1200" kern="1200" dirty="0">
              <a:solidFill>
                <a:schemeClr val="tx1"/>
              </a:solidFill>
              <a:effectLst/>
              <a:latin typeface="Times New Roman" pitchFamily="18" charset="0"/>
              <a:ea typeface="MS PGothic" pitchFamily="34" charset="-128"/>
              <a:cs typeface="+mn-cs"/>
            </a:endParaRPr>
          </a:p>
          <a:p>
            <a:endParaRPr lang="en-US" altLang="en-US" dirty="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4D563C9F-5D4F-4892-B83C-5C4E99289A1D}" type="slidenum">
              <a:rPr lang="de-AT" altLang="en-US" smtClean="0"/>
              <a:pPr>
                <a:spcBef>
                  <a:spcPct val="0"/>
                </a:spcBef>
              </a:pPr>
              <a:t>71</a:t>
            </a:fld>
            <a:endParaRPr lang="de-AT" altLang="en-US"/>
          </a:p>
        </p:txBody>
      </p:sp>
      <p:sp>
        <p:nvSpPr>
          <p:cNvPr id="184325"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Times New Roman" pitchFamily="18" charset="0"/>
                <a:ea typeface="MS PGothic" pitchFamily="34" charset="-128"/>
                <a:cs typeface="+mn-cs"/>
              </a:rPr>
              <a:t>Do you know</a:t>
            </a:r>
            <a:r>
              <a:rPr lang="en-CA" sz="1200" kern="1200" baseline="0" dirty="0">
                <a:solidFill>
                  <a:schemeClr val="tx1"/>
                </a:solidFill>
                <a:effectLst/>
                <a:latin typeface="Times New Roman" pitchFamily="18" charset="0"/>
                <a:ea typeface="MS PGothic" pitchFamily="34" charset="-128"/>
                <a:cs typeface="+mn-cs"/>
              </a:rPr>
              <a:t> the numbers? Between all of those present, do we know the rough numbers for each material?</a:t>
            </a:r>
            <a:endParaRPr lang="en-CA" sz="1200" kern="1200" dirty="0">
              <a:solidFill>
                <a:schemeClr val="tx1"/>
              </a:solidFill>
              <a:effectLst/>
              <a:latin typeface="Times New Roman" pitchFamily="18" charset="0"/>
              <a:ea typeface="MS PGothic" pitchFamily="34" charset="-128"/>
              <a:cs typeface="+mn-cs"/>
            </a:endParaRPr>
          </a:p>
          <a:p>
            <a:pPr lvl="0"/>
            <a:endParaRPr lang="en-CA"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Steel ~48-58 W/</a:t>
            </a:r>
            <a:r>
              <a:rPr lang="en-CA" sz="1200" kern="1200" dirty="0" err="1">
                <a:solidFill>
                  <a:schemeClr val="tx1"/>
                </a:solidFill>
                <a:effectLst/>
                <a:latin typeface="Times New Roman" pitchFamily="18" charset="0"/>
                <a:ea typeface="MS PGothic" pitchFamily="34" charset="-128"/>
                <a:cs typeface="+mn-cs"/>
              </a:rPr>
              <a:t>mK</a:t>
            </a:r>
            <a:r>
              <a:rPr lang="en-CA" sz="1200" kern="1200" dirty="0">
                <a:solidFill>
                  <a:schemeClr val="tx1"/>
                </a:solidFill>
                <a:effectLst/>
                <a:latin typeface="Times New Roman" pitchFamily="18" charset="0"/>
                <a:ea typeface="MS PGothic" pitchFamily="34" charset="-128"/>
                <a:cs typeface="+mn-cs"/>
              </a:rPr>
              <a:t>, depending on the exact type, stainless steel as used in </a:t>
            </a:r>
            <a:r>
              <a:rPr lang="en-CA" sz="1200" kern="1200" dirty="0" err="1">
                <a:solidFill>
                  <a:schemeClr val="tx1"/>
                </a:solidFill>
                <a:effectLst/>
                <a:latin typeface="Times New Roman" pitchFamily="18" charset="0"/>
                <a:ea typeface="MS PGothic" pitchFamily="34" charset="-128"/>
                <a:cs typeface="+mn-cs"/>
              </a:rPr>
              <a:t>Isokorb</a:t>
            </a:r>
            <a:r>
              <a:rPr lang="en-CA" sz="1200" kern="1200" dirty="0">
                <a:solidFill>
                  <a:schemeClr val="tx1"/>
                </a:solidFill>
                <a:effectLst/>
                <a:latin typeface="Times New Roman" pitchFamily="18" charset="0"/>
                <a:ea typeface="MS PGothic" pitchFamily="34" charset="-128"/>
                <a:cs typeface="+mn-cs"/>
              </a:rPr>
              <a:t> is around 15 W/</a:t>
            </a:r>
            <a:r>
              <a:rPr lang="en-CA" sz="1200" kern="1200" dirty="0" err="1">
                <a:solidFill>
                  <a:schemeClr val="tx1"/>
                </a:solidFill>
                <a:effectLst/>
                <a:latin typeface="Times New Roman" pitchFamily="18" charset="0"/>
                <a:ea typeface="MS PGothic" pitchFamily="34" charset="-128"/>
                <a:cs typeface="+mn-cs"/>
              </a:rPr>
              <a:t>mK</a:t>
            </a:r>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Concrete ~2.3 W/</a:t>
            </a:r>
            <a:r>
              <a:rPr lang="en-CA" sz="1200" kern="1200" dirty="0" err="1">
                <a:solidFill>
                  <a:schemeClr val="tx1"/>
                </a:solidFill>
                <a:effectLst/>
                <a:latin typeface="Times New Roman" pitchFamily="18" charset="0"/>
                <a:ea typeface="MS PGothic" pitchFamily="34" charset="-128"/>
                <a:cs typeface="+mn-cs"/>
              </a:rPr>
              <a:t>mK</a:t>
            </a:r>
            <a:r>
              <a:rPr lang="en-CA" sz="1200" kern="1200" dirty="0">
                <a:solidFill>
                  <a:schemeClr val="tx1"/>
                </a:solidFill>
                <a:effectLst/>
                <a:latin typeface="Times New Roman" pitchFamily="18" charset="0"/>
                <a:ea typeface="MS PGothic" pitchFamily="34" charset="-128"/>
                <a:cs typeface="+mn-cs"/>
              </a:rPr>
              <a:t> for steel reinforced concrete, pure concrete is around 1.4 to 1.8 W/</a:t>
            </a:r>
            <a:r>
              <a:rPr lang="en-CA" sz="1200" kern="1200" dirty="0" err="1">
                <a:solidFill>
                  <a:schemeClr val="tx1"/>
                </a:solidFill>
                <a:effectLst/>
                <a:latin typeface="Times New Roman" pitchFamily="18" charset="0"/>
                <a:ea typeface="MS PGothic" pitchFamily="34" charset="-128"/>
                <a:cs typeface="+mn-cs"/>
              </a:rPr>
              <a:t>mK</a:t>
            </a:r>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Wood ~0.13 W/</a:t>
            </a:r>
            <a:r>
              <a:rPr lang="en-CA" sz="1200" kern="1200" dirty="0" err="1">
                <a:solidFill>
                  <a:schemeClr val="tx1"/>
                </a:solidFill>
                <a:effectLst/>
                <a:latin typeface="Times New Roman" pitchFamily="18" charset="0"/>
                <a:ea typeface="MS PGothic" pitchFamily="34" charset="-128"/>
                <a:cs typeface="+mn-cs"/>
              </a:rPr>
              <a:t>mK</a:t>
            </a:r>
            <a:r>
              <a:rPr lang="en-CA" sz="1200" kern="1200" dirty="0">
                <a:solidFill>
                  <a:schemeClr val="tx1"/>
                </a:solidFill>
                <a:effectLst/>
                <a:latin typeface="Times New Roman" pitchFamily="18" charset="0"/>
                <a:ea typeface="MS PGothic" pitchFamily="34" charset="-128"/>
                <a:cs typeface="+mn-cs"/>
              </a:rPr>
              <a:t> (NBC 0.12)</a:t>
            </a:r>
            <a:r>
              <a:rPr lang="en-CA" sz="1200" kern="1200" baseline="0" dirty="0">
                <a:solidFill>
                  <a:schemeClr val="tx1"/>
                </a:solidFill>
                <a:effectLst/>
                <a:latin typeface="Times New Roman" pitchFamily="18" charset="0"/>
                <a:ea typeface="MS PGothic" pitchFamily="34" charset="-128"/>
                <a:cs typeface="+mn-cs"/>
              </a:rPr>
              <a:t> </a:t>
            </a:r>
            <a:r>
              <a:rPr lang="en-CA" sz="1200" kern="1200" dirty="0">
                <a:solidFill>
                  <a:schemeClr val="tx1"/>
                </a:solidFill>
                <a:effectLst/>
                <a:latin typeface="Times New Roman" pitchFamily="18" charset="0"/>
                <a:ea typeface="MS PGothic" pitchFamily="34" charset="-128"/>
                <a:cs typeface="+mn-cs"/>
              </a:rPr>
              <a:t>for all typical softwoods and engineered products such as glulam, CLT, OSB and plywood</a:t>
            </a:r>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Insulation ~0.04 W/</a:t>
            </a:r>
            <a:r>
              <a:rPr lang="en-CA" sz="1200" kern="1200" dirty="0" err="1">
                <a:solidFill>
                  <a:schemeClr val="tx1"/>
                </a:solidFill>
                <a:effectLst/>
                <a:latin typeface="Times New Roman" pitchFamily="18" charset="0"/>
                <a:ea typeface="MS PGothic" pitchFamily="34" charset="-128"/>
                <a:cs typeface="+mn-cs"/>
              </a:rPr>
              <a:t>mK</a:t>
            </a:r>
            <a:r>
              <a:rPr lang="en-CA" sz="1200" kern="1200" dirty="0">
                <a:solidFill>
                  <a:schemeClr val="tx1"/>
                </a:solidFill>
                <a:effectLst/>
                <a:latin typeface="Times New Roman" pitchFamily="18" charset="0"/>
                <a:ea typeface="MS PGothic" pitchFamily="34" charset="-128"/>
                <a:cs typeface="+mn-cs"/>
              </a:rPr>
              <a:t> or slightly lower for the most common insulation materials.</a:t>
            </a:r>
          </a:p>
          <a:p>
            <a:pPr lvl="0"/>
            <a:endParaRPr lang="en-CA" sz="1200" kern="1200" dirty="0">
              <a:solidFill>
                <a:schemeClr val="tx1"/>
              </a:solidFill>
              <a:effectLst/>
              <a:latin typeface="Times New Roman" pitchFamily="18"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Test scenarios differ, look carefully for who has tested and which procedure was followed. Published values in Europe usually include the degradation of  performance over time and are typically much more conservative than US values (exemptions apply).</a:t>
            </a:r>
            <a:endParaRPr lang="en-US" sz="1200" kern="1200" dirty="0">
              <a:solidFill>
                <a:schemeClr val="tx1"/>
              </a:solidFill>
              <a:effectLst/>
              <a:latin typeface="Times New Roman" pitchFamily="18" charset="0"/>
              <a:ea typeface="MS PGothic" pitchFamily="34" charset="-128"/>
              <a:cs typeface="+mn-cs"/>
            </a:endParaRPr>
          </a:p>
          <a:p>
            <a:pPr lvl="0"/>
            <a:endParaRPr lang="en-US"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72</a:t>
            </a:fld>
            <a:endParaRPr lang="en-US" altLang="en-US"/>
          </a:p>
        </p:txBody>
      </p:sp>
    </p:spTree>
    <p:extLst>
      <p:ext uri="{BB962C8B-B14F-4D97-AF65-F5344CB8AC3E}">
        <p14:creationId xmlns:p14="http://schemas.microsoft.com/office/powerpoint/2010/main" val="29315816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4"/>
          <p:cNvSpPr>
            <a:spLocks noGrp="1" noRot="1" noChangeAspect="1" noChangeArrowheads="1" noTextEdit="1"/>
          </p:cNvSpPr>
          <p:nvPr>
            <p:ph type="sldImg"/>
          </p:nvPr>
        </p:nvSpPr>
        <p:spPr>
          <a:xfrm>
            <a:off x="457200" y="719138"/>
            <a:ext cx="6400800" cy="3600450"/>
          </a:xfrm>
          <a:ln/>
        </p:spPr>
      </p:sp>
      <p:sp>
        <p:nvSpPr>
          <p:cNvPr id="186372" name="Rectangle 5"/>
          <p:cNvSpPr>
            <a:spLocks noGrp="1" noChangeArrowheads="1"/>
          </p:cNvSpPr>
          <p:nvPr>
            <p:ph type="body" idx="1"/>
          </p:nvPr>
        </p:nvSpPr>
        <p:spPr>
          <a:xfrm>
            <a:off x="738808" y="4592378"/>
            <a:ext cx="4234070" cy="42874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altLang="en-US" dirty="0">
                <a:latin typeface="Arial" panose="020B0604020202020204" pitchFamily="34" charset="0"/>
              </a:rPr>
              <a:t>Calculation of a linear thermal bridge using the example of an external wall edge.</a:t>
            </a:r>
          </a:p>
          <a:p>
            <a:pPr eaLnBrk="1" hangingPunct="1">
              <a:lnSpc>
                <a:spcPct val="90000"/>
              </a:lnSpc>
            </a:pPr>
            <a:endParaRPr lang="en-GB" altLang="en-US" dirty="0">
              <a:latin typeface="Arial" panose="020B0604020202020204" pitchFamily="34" charset="0"/>
            </a:endParaRPr>
          </a:p>
          <a:p>
            <a:r>
              <a:rPr lang="en-CA" sz="1200" kern="1200" dirty="0">
                <a:solidFill>
                  <a:schemeClr val="tx1"/>
                </a:solidFill>
                <a:effectLst/>
                <a:latin typeface="Times New Roman" pitchFamily="18" charset="0"/>
                <a:ea typeface="MS PGothic" pitchFamily="34" charset="-128"/>
                <a:cs typeface="+mn-cs"/>
              </a:rPr>
              <a:t>With FEM (finite element method) the 2D heat flow (Q2D) is calculated, then the 1D (exterior dimension) is subtracted to get to the thermal bridging coefficient Ψ (psi). Is Ψ=0, the overlapping (1D exterior dimension) at the corner was exactly right. Is Ψ&lt;0, you have a “bonus” and is Ψ&gt;0, your energy losses are even larger than the overlapping of 1D exterior dimensions suggests.</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In this example one wall is shown purple and one wall is shown pink. In both cases the energy losses are calculated over the entire length of each wall (exterior dimension). This result in a virtually overlapping of the two calculations. The green area is part of the purple as well as the pink area. If the Q2D is identical to the sum of Q1D purple and Q1D pink, Ψ=0</a:t>
            </a:r>
            <a:endParaRPr lang="en-US" sz="1200" kern="1200" dirty="0">
              <a:solidFill>
                <a:schemeClr val="tx1"/>
              </a:solidFill>
              <a:effectLst/>
              <a:latin typeface="Times New Roman" pitchFamily="18" charset="0"/>
              <a:ea typeface="MS PGothic" pitchFamily="34" charset="-128"/>
              <a:cs typeface="+mn-cs"/>
            </a:endParaRPr>
          </a:p>
        </p:txBody>
      </p:sp>
      <p:sp>
        <p:nvSpPr>
          <p:cNvPr id="18637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4"/>
          <p:cNvSpPr>
            <a:spLocks noGrp="1" noRot="1" noChangeAspect="1" noChangeArrowheads="1" noTextEdit="1"/>
          </p:cNvSpPr>
          <p:nvPr>
            <p:ph type="sldImg"/>
          </p:nvPr>
        </p:nvSpPr>
        <p:spPr>
          <a:xfrm>
            <a:off x="457200" y="719138"/>
            <a:ext cx="6400800" cy="3600450"/>
          </a:xfrm>
          <a:ln/>
        </p:spPr>
      </p:sp>
      <p:sp>
        <p:nvSpPr>
          <p:cNvPr id="186372" name="Rectangle 5"/>
          <p:cNvSpPr>
            <a:spLocks noGrp="1" noChangeArrowheads="1"/>
          </p:cNvSpPr>
          <p:nvPr>
            <p:ph type="body" idx="1"/>
          </p:nvPr>
        </p:nvSpPr>
        <p:spPr>
          <a:xfrm>
            <a:off x="738808" y="4592378"/>
            <a:ext cx="4234070" cy="42874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The Thermal bridge is calculated using the exterior dimensions of the envelope. The last layer of insulation is relevant, all other materials, such as cladding are not part of the equation as they do not contribute the thermal resistance.</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one-dimensional heat flow (U</a:t>
            </a:r>
            <a:r>
              <a:rPr lang="en-CA" sz="1200" kern="1200" baseline="-25000" dirty="0">
                <a:solidFill>
                  <a:schemeClr val="tx1"/>
                </a:solidFill>
                <a:effectLst/>
                <a:latin typeface="Times New Roman" pitchFamily="18" charset="0"/>
                <a:ea typeface="MS PGothic" pitchFamily="34" charset="-128"/>
                <a:cs typeface="+mn-cs"/>
              </a:rPr>
              <a:t>1</a:t>
            </a:r>
            <a:r>
              <a:rPr lang="en-CA" sz="1200" kern="1200" dirty="0">
                <a:solidFill>
                  <a:schemeClr val="tx1"/>
                </a:solidFill>
                <a:effectLst/>
                <a:latin typeface="Times New Roman" pitchFamily="18" charset="0"/>
                <a:ea typeface="MS PGothic" pitchFamily="34" charset="-128"/>
                <a:cs typeface="+mn-cs"/>
              </a:rPr>
              <a:t> * A</a:t>
            </a:r>
            <a:r>
              <a:rPr lang="en-CA" sz="1200" kern="1200" baseline="-25000" dirty="0">
                <a:solidFill>
                  <a:schemeClr val="tx1"/>
                </a:solidFill>
                <a:effectLst/>
                <a:latin typeface="Times New Roman" pitchFamily="18" charset="0"/>
                <a:ea typeface="MS PGothic" pitchFamily="34" charset="-128"/>
                <a:cs typeface="+mn-cs"/>
              </a:rPr>
              <a:t>1</a:t>
            </a:r>
            <a:r>
              <a:rPr lang="en-CA" sz="1200" kern="1200" dirty="0">
                <a:solidFill>
                  <a:schemeClr val="tx1"/>
                </a:solidFill>
                <a:effectLst/>
                <a:latin typeface="Times New Roman" pitchFamily="18" charset="0"/>
                <a:ea typeface="MS PGothic" pitchFamily="34" charset="-128"/>
                <a:cs typeface="+mn-cs"/>
              </a:rPr>
              <a:t> + U</a:t>
            </a:r>
            <a:r>
              <a:rPr lang="en-CA" sz="1200" kern="1200" baseline="-25000" dirty="0">
                <a:solidFill>
                  <a:schemeClr val="tx1"/>
                </a:solidFill>
                <a:effectLst/>
                <a:latin typeface="Times New Roman" pitchFamily="18" charset="0"/>
                <a:ea typeface="MS PGothic" pitchFamily="34" charset="-128"/>
                <a:cs typeface="+mn-cs"/>
              </a:rPr>
              <a:t>2</a:t>
            </a:r>
            <a:r>
              <a:rPr lang="en-CA" sz="1200" kern="1200" dirty="0">
                <a:solidFill>
                  <a:schemeClr val="tx1"/>
                </a:solidFill>
                <a:effectLst/>
                <a:latin typeface="Times New Roman" pitchFamily="18" charset="0"/>
                <a:ea typeface="MS PGothic" pitchFamily="34" charset="-128"/>
                <a:cs typeface="+mn-cs"/>
              </a:rPr>
              <a:t> *A</a:t>
            </a:r>
            <a:r>
              <a:rPr lang="en-CA" sz="1200" kern="1200" baseline="-25000" dirty="0">
                <a:solidFill>
                  <a:schemeClr val="tx1"/>
                </a:solidFill>
                <a:effectLst/>
                <a:latin typeface="Times New Roman" pitchFamily="18" charset="0"/>
                <a:ea typeface="MS PGothic" pitchFamily="34" charset="-128"/>
                <a:cs typeface="+mn-cs"/>
              </a:rPr>
              <a:t>2</a:t>
            </a:r>
            <a:r>
              <a:rPr lang="en-CA" sz="1200" kern="1200" dirty="0">
                <a:solidFill>
                  <a:schemeClr val="tx1"/>
                </a:solidFill>
                <a:effectLst/>
                <a:latin typeface="Times New Roman" pitchFamily="18" charset="0"/>
                <a:ea typeface="MS PGothic" pitchFamily="34" charset="-128"/>
                <a:cs typeface="+mn-cs"/>
              </a:rPr>
              <a:t>) * </a:t>
            </a:r>
            <a:r>
              <a:rPr lang="en-CA" sz="1200" kern="1200" dirty="0">
                <a:solidFill>
                  <a:schemeClr val="tx1"/>
                </a:solidFill>
                <a:effectLst/>
                <a:latin typeface="Times New Roman" pitchFamily="18" charset="0"/>
                <a:ea typeface="MS PGothic" pitchFamily="34" charset="-128"/>
                <a:cs typeface="+mn-cs"/>
                <a:sym typeface="Symbol" panose="05050102010706020507" pitchFamily="18" charset="2"/>
              </a:rPr>
              <a:t></a:t>
            </a:r>
            <a:r>
              <a:rPr lang="en-CA" sz="1200" kern="1200" dirty="0">
                <a:solidFill>
                  <a:schemeClr val="tx1"/>
                </a:solidFill>
                <a:effectLst/>
                <a:latin typeface="Times New Roman" pitchFamily="18" charset="0"/>
                <a:ea typeface="MS PGothic" pitchFamily="34" charset="-128"/>
                <a:cs typeface="+mn-cs"/>
              </a:rPr>
              <a:t>T, as explained earlier, is deducted from the two-dimensional heat flow (calculated with numerical two-dimensional heat flow program).</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result is divided by the length and the used temperature difference which gives the linear thermal bridge loss coefficient </a:t>
            </a:r>
            <a:r>
              <a:rPr lang="en-CA" sz="1200" kern="1200" dirty="0">
                <a:solidFill>
                  <a:schemeClr val="tx1"/>
                </a:solidFill>
                <a:effectLst/>
                <a:latin typeface="Times New Roman" pitchFamily="18" charset="0"/>
                <a:ea typeface="MS PGothic" pitchFamily="34" charset="-128"/>
                <a:cs typeface="+mn-cs"/>
                <a:sym typeface="Symbol" panose="05050102010706020507" pitchFamily="18" charset="2"/>
              </a:rPr>
              <a:t></a:t>
            </a:r>
            <a:r>
              <a:rPr lang="en-CA" sz="1200" kern="1200" dirty="0">
                <a:solidFill>
                  <a:schemeClr val="tx1"/>
                </a:solidFill>
                <a:effectLst/>
                <a:latin typeface="Times New Roman" pitchFamily="18" charset="0"/>
                <a:ea typeface="MS PGothic" pitchFamily="34" charset="-128"/>
                <a:cs typeface="+mn-cs"/>
              </a:rPr>
              <a:t> (Greek letter ‘Psi’). </a:t>
            </a:r>
            <a:endParaRPr lang="en-US" sz="1200" kern="1200" dirty="0">
              <a:solidFill>
                <a:schemeClr val="tx1"/>
              </a:solidFill>
              <a:effectLst/>
              <a:latin typeface="Times New Roman" pitchFamily="18" charset="0"/>
              <a:ea typeface="MS PGothic" pitchFamily="34" charset="-128"/>
              <a:cs typeface="+mn-cs"/>
            </a:endParaRPr>
          </a:p>
        </p:txBody>
      </p:sp>
      <p:sp>
        <p:nvSpPr>
          <p:cNvPr id="18637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32191624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4"/>
          <p:cNvSpPr>
            <a:spLocks noGrp="1" noRot="1" noChangeAspect="1" noChangeArrowheads="1" noTextEdit="1"/>
          </p:cNvSpPr>
          <p:nvPr>
            <p:ph type="sldImg"/>
          </p:nvPr>
        </p:nvSpPr>
        <p:spPr>
          <a:xfrm>
            <a:off x="457200" y="719138"/>
            <a:ext cx="6400800" cy="3600450"/>
          </a:xfrm>
          <a:ln/>
        </p:spPr>
      </p:sp>
      <p:sp>
        <p:nvSpPr>
          <p:cNvPr id="186372" name="Rectangle 5"/>
          <p:cNvSpPr>
            <a:spLocks noGrp="1" noChangeArrowheads="1"/>
          </p:cNvSpPr>
          <p:nvPr>
            <p:ph type="body" idx="1"/>
          </p:nvPr>
        </p:nvSpPr>
        <p:spPr>
          <a:xfrm>
            <a:off x="738808" y="4592378"/>
            <a:ext cx="4234070" cy="42874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Exterior corners are usually the only thermal bridges who can result in a negative </a:t>
            </a:r>
            <a:r>
              <a:rPr lang="en-CA" sz="1200" kern="1200" dirty="0">
                <a:solidFill>
                  <a:schemeClr val="tx1"/>
                </a:solidFill>
                <a:effectLst/>
                <a:latin typeface="Times New Roman" pitchFamily="18" charset="0"/>
                <a:ea typeface="MS PGothic" pitchFamily="34" charset="-128"/>
                <a:cs typeface="+mn-cs"/>
                <a:sym typeface="Symbol" panose="05050102010706020507" pitchFamily="18" charset="2"/>
              </a:rPr>
              <a:t></a:t>
            </a:r>
            <a:r>
              <a:rPr lang="en-CA" sz="1200" kern="1200" dirty="0">
                <a:solidFill>
                  <a:schemeClr val="tx1"/>
                </a:solidFill>
                <a:effectLst/>
                <a:latin typeface="Times New Roman" pitchFamily="18" charset="0"/>
                <a:ea typeface="MS PGothic" pitchFamily="34" charset="-128"/>
                <a:cs typeface="+mn-cs"/>
              </a:rPr>
              <a:t>-value.</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In the Example: </a:t>
            </a:r>
            <a:r>
              <a:rPr lang="en-CA" sz="1200" kern="1200" dirty="0">
                <a:solidFill>
                  <a:schemeClr val="tx1"/>
                </a:solidFill>
                <a:effectLst/>
                <a:latin typeface="Times New Roman" pitchFamily="18" charset="0"/>
                <a:ea typeface="MS PGothic" pitchFamily="34" charset="-128"/>
                <a:cs typeface="+mn-cs"/>
                <a:sym typeface="Symbol" panose="05050102010706020507" pitchFamily="18" charset="2"/>
              </a:rPr>
              <a:t></a:t>
            </a:r>
            <a:r>
              <a:rPr lang="en-CA" sz="1200" kern="1200" baseline="-25000" dirty="0" err="1">
                <a:solidFill>
                  <a:schemeClr val="tx1"/>
                </a:solidFill>
                <a:effectLst/>
                <a:latin typeface="Times New Roman" pitchFamily="18" charset="0"/>
                <a:ea typeface="MS PGothic" pitchFamily="34" charset="-128"/>
                <a:cs typeface="+mn-cs"/>
              </a:rPr>
              <a:t>i</a:t>
            </a:r>
            <a:r>
              <a:rPr lang="en-CA" sz="1200" kern="1200" dirty="0">
                <a:solidFill>
                  <a:schemeClr val="tx1"/>
                </a:solidFill>
                <a:effectLst/>
                <a:latin typeface="Times New Roman" pitchFamily="18" charset="0"/>
                <a:ea typeface="MS PGothic" pitchFamily="34" charset="-128"/>
                <a:cs typeface="+mn-cs"/>
              </a:rPr>
              <a:t> = (8.0275 – 0.129*1.0*2*25 ) W/ 1 m / 25 K = -0.062 W/(</a:t>
            </a:r>
            <a:r>
              <a:rPr lang="en-CA" sz="1200" kern="1200" dirty="0" err="1">
                <a:solidFill>
                  <a:schemeClr val="tx1"/>
                </a:solidFill>
                <a:effectLst/>
                <a:latin typeface="Times New Roman" pitchFamily="18" charset="0"/>
                <a:ea typeface="MS PGothic" pitchFamily="34" charset="-128"/>
                <a:cs typeface="+mn-cs"/>
              </a:rPr>
              <a:t>mK</a:t>
            </a:r>
            <a:r>
              <a:rPr lang="en-CA" sz="1200" kern="1200" dirty="0">
                <a:solidFill>
                  <a:schemeClr val="tx1"/>
                </a:solidFill>
                <a:effectLst/>
                <a:latin typeface="Times New Roman" pitchFamily="18" charset="0"/>
                <a:ea typeface="MS PGothic" pitchFamily="34" charset="-128"/>
                <a:cs typeface="+mn-cs"/>
              </a:rPr>
              <a:t>)</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Assuming a climate with 84,000 heating degree hours equals Q</a:t>
            </a:r>
            <a:r>
              <a:rPr lang="en-CA" sz="1200" kern="1200" baseline="-25000" dirty="0">
                <a:solidFill>
                  <a:schemeClr val="tx1"/>
                </a:solidFill>
                <a:effectLst/>
                <a:latin typeface="Times New Roman" pitchFamily="18" charset="0"/>
                <a:ea typeface="MS PGothic" pitchFamily="34" charset="-128"/>
                <a:cs typeface="+mn-cs"/>
              </a:rPr>
              <a:t>T84</a:t>
            </a:r>
            <a:r>
              <a:rPr lang="en-CA" sz="1200" kern="1200" dirty="0">
                <a:solidFill>
                  <a:schemeClr val="tx1"/>
                </a:solidFill>
                <a:effectLst/>
                <a:latin typeface="Times New Roman" pitchFamily="18" charset="0"/>
                <a:ea typeface="MS PGothic" pitchFamily="34" charset="-128"/>
                <a:cs typeface="+mn-cs"/>
              </a:rPr>
              <a:t> = -5.2 kWh/(ma), which means 5.2 kWh are transferred per m length of the thermal bridge per year less than the sum of the two Q1D calculations for each wall. In this case, a credit is gained.</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As an example, we assume that this is the corner of a single family house (4</a:t>
            </a:r>
            <a:r>
              <a:rPr lang="en-CA" sz="1200" kern="1200" baseline="0" dirty="0">
                <a:solidFill>
                  <a:schemeClr val="tx1"/>
                </a:solidFill>
                <a:effectLst/>
                <a:latin typeface="Times New Roman" pitchFamily="18" charset="0"/>
                <a:ea typeface="MS PGothic" pitchFamily="34" charset="-128"/>
                <a:cs typeface="+mn-cs"/>
              </a:rPr>
              <a:t> corners </a:t>
            </a:r>
            <a:r>
              <a:rPr lang="en-CA" sz="1200" kern="1200" dirty="0">
                <a:solidFill>
                  <a:schemeClr val="tx1"/>
                </a:solidFill>
                <a:effectLst/>
                <a:latin typeface="Times New Roman" pitchFamily="18" charset="0"/>
                <a:ea typeface="MS PGothic" pitchFamily="34" charset="-128"/>
                <a:cs typeface="+mn-cs"/>
              </a:rPr>
              <a:t>x5m high) with a total length of 20 m. If the building has a 200m² floor space, the optimized thermal bridge has a positive impact on the energy density of 0.52kWh/(m²a). This seems to be a small bonus, but if your goal is to achieve Passive House Standard at 15kWh/(m²a), the 0.5 bonus might be the difference between certifiable or not.</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FEM calculation tools also allow to check the temperature of the most critical areas to estimate the risk for increased humidity and consequently rot and mold.</a:t>
            </a:r>
            <a:endParaRPr lang="en-US" sz="1200" kern="1200" dirty="0">
              <a:solidFill>
                <a:schemeClr val="tx1"/>
              </a:solidFill>
              <a:effectLst/>
              <a:latin typeface="Times New Roman" pitchFamily="18" charset="0"/>
              <a:ea typeface="MS PGothic" pitchFamily="34" charset="-128"/>
              <a:cs typeface="+mn-cs"/>
            </a:endParaRPr>
          </a:p>
        </p:txBody>
      </p:sp>
      <p:sp>
        <p:nvSpPr>
          <p:cNvPr id="18637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6219192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4"/>
          <p:cNvSpPr>
            <a:spLocks noGrp="1" noRot="1" noChangeAspect="1" noChangeArrowheads="1" noTextEdit="1"/>
          </p:cNvSpPr>
          <p:nvPr>
            <p:ph type="sldImg"/>
          </p:nvPr>
        </p:nvSpPr>
        <p:spPr>
          <a:xfrm>
            <a:off x="457200" y="719138"/>
            <a:ext cx="6400800" cy="3600450"/>
          </a:xfrm>
          <a:ln/>
        </p:spPr>
      </p:sp>
      <p:sp>
        <p:nvSpPr>
          <p:cNvPr id="188420"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As discussed earlier, studs in the exterior wall in the insulation layer are reducing the overall thermal resistance of a wall. If metal studs are used, the effect is devastating for the thermal performance of a wall and renders the insulation in the cavity in-between virtually useless. A continuous layer of insulation would be a possible solution. </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With wooden studs the consequences are not as drastic, but each stud penetrates the insulation layer and causes a small thermal bridge. Even if this thermal bridge is relatively small ψ &lt; 0.01 W/</a:t>
            </a:r>
            <a:r>
              <a:rPr lang="en-CA" sz="1200" kern="1200" dirty="0" err="1">
                <a:solidFill>
                  <a:schemeClr val="tx1"/>
                </a:solidFill>
                <a:effectLst/>
                <a:latin typeface="Times New Roman" pitchFamily="18" charset="0"/>
                <a:ea typeface="MS PGothic" pitchFamily="34" charset="-128"/>
                <a:cs typeface="+mn-cs"/>
              </a:rPr>
              <a:t>mK</a:t>
            </a:r>
            <a:r>
              <a:rPr lang="en-CA" sz="1200" kern="1200" dirty="0">
                <a:solidFill>
                  <a:schemeClr val="tx1"/>
                </a:solidFill>
                <a:effectLst/>
                <a:latin typeface="Times New Roman" pitchFamily="18" charset="0"/>
                <a:ea typeface="MS PGothic" pitchFamily="34" charset="-128"/>
                <a:cs typeface="+mn-cs"/>
              </a:rPr>
              <a:t>, because it is countless times reoccurring it adds up to a significant thermal bridge. The best way to deal with these reoccurring thermal bridges in walls is to use Passive House Planning Package (PHPP) or similarly capable U value calculation tools to capture these effects in the U value for a envelope component.</a:t>
            </a:r>
            <a:endParaRPr lang="en-US" sz="1200" kern="1200" dirty="0">
              <a:solidFill>
                <a:schemeClr val="tx1"/>
              </a:solidFill>
              <a:effectLst/>
              <a:latin typeface="Times New Roman" pitchFamily="18" charset="0"/>
              <a:ea typeface="MS PGothic" pitchFamily="34" charset="-128"/>
              <a:cs typeface="+mn-cs"/>
            </a:endParaRPr>
          </a:p>
        </p:txBody>
      </p:sp>
      <p:sp>
        <p:nvSpPr>
          <p:cNvPr id="188421"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4"/>
          <p:cNvSpPr>
            <a:spLocks noGrp="1" noRot="1" noChangeAspect="1" noChangeArrowheads="1" noTextEdit="1"/>
          </p:cNvSpPr>
          <p:nvPr>
            <p:ph type="sldImg"/>
          </p:nvPr>
        </p:nvSpPr>
        <p:spPr>
          <a:xfrm>
            <a:off x="457200" y="719138"/>
            <a:ext cx="6400800" cy="3600450"/>
          </a:xfrm>
          <a:ln/>
        </p:spPr>
      </p:sp>
      <p:sp>
        <p:nvSpPr>
          <p:cNvPr id="195588"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The most common form of thermally optimized beams is the I joist which can in some countries also be used as a post. The relatively thin penetration of the OSB layer has a very small impact on the thermal performance. Larson trusses are a popular option for beams and posts, preliminary for projects to be built on site. The third picture shows a proprietary version of an upper and lower chord made of wood with a separating layer of wood fiber insulation. Traditional trusses can also be used horizontally or vertically to accommodate thicker layers of insulation. During the application of insulation attention has to be paid to avoid air pockets.</a:t>
            </a:r>
            <a:endParaRPr lang="en-US" sz="1200" kern="1200" dirty="0">
              <a:solidFill>
                <a:schemeClr val="tx1"/>
              </a:solidFill>
              <a:effectLst/>
              <a:latin typeface="Times New Roman" pitchFamily="18" charset="0"/>
              <a:ea typeface="MS PGothic" pitchFamily="34" charset="-128"/>
              <a:cs typeface="+mn-cs"/>
            </a:endParaRPr>
          </a:p>
          <a:p>
            <a:pPr eaLnBrk="1" hangingPunct="1"/>
            <a:endParaRPr lang="de-DE" altLang="en-US" dirty="0">
              <a:latin typeface="Arial" panose="020B0604020202020204" pitchFamily="34" charset="0"/>
            </a:endParaRPr>
          </a:p>
        </p:txBody>
      </p:sp>
      <p:sp>
        <p:nvSpPr>
          <p:cNvPr id="195589"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To summarize:</a:t>
            </a:r>
            <a:endParaRPr lang="en-US"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Frequently reoccurring thermal bridges such as studs and beams are best included in the U-value (or R-value) calculation with tools which allow several non-homogenous layers, such as PHPP or others.</a:t>
            </a:r>
            <a:endParaRPr lang="en-US" sz="1200" kern="1200" dirty="0">
              <a:solidFill>
                <a:schemeClr val="tx1"/>
              </a:solidFill>
              <a:effectLst/>
              <a:latin typeface="Times New Roman" pitchFamily="18" charset="0"/>
              <a:ea typeface="MS PGothic" pitchFamily="34" charset="-128"/>
              <a:cs typeface="+mn-cs"/>
            </a:endParaRPr>
          </a:p>
          <a:p>
            <a:pPr lvl="0"/>
            <a:endParaRPr lang="en-CA"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For all other details 2D thermal bridge calculators such as FLIXO, Heat or equivalent should be used. The tool THERM is another option and of interest as it is free ware, but expect reduced user-friendliness.</a:t>
            </a:r>
            <a:endParaRPr lang="en-US" sz="1200" kern="1200" dirty="0">
              <a:solidFill>
                <a:schemeClr val="tx1"/>
              </a:solidFill>
              <a:effectLst/>
              <a:latin typeface="Times New Roman" pitchFamily="18" charset="0"/>
              <a:ea typeface="MS PGothic" pitchFamily="34" charset="-128"/>
              <a:cs typeface="+mn-cs"/>
            </a:endParaRPr>
          </a:p>
          <a:p>
            <a:pPr lvl="0"/>
            <a:endParaRPr lang="en-CA" sz="1200" kern="1200" dirty="0">
              <a:solidFill>
                <a:schemeClr val="tx1"/>
              </a:solidFill>
              <a:effectLst/>
              <a:latin typeface="Times New Roman" pitchFamily="18" charset="0"/>
              <a:ea typeface="MS PGothic" pitchFamily="34" charset="-128"/>
              <a:cs typeface="+mn-cs"/>
            </a:endParaRPr>
          </a:p>
          <a:p>
            <a:pPr lvl="0"/>
            <a:r>
              <a:rPr lang="en-CA" sz="1200" kern="1200" dirty="0">
                <a:solidFill>
                  <a:schemeClr val="tx1"/>
                </a:solidFill>
                <a:effectLst/>
                <a:latin typeface="Times New Roman" pitchFamily="18" charset="0"/>
                <a:ea typeface="MS PGothic" pitchFamily="34" charset="-128"/>
                <a:cs typeface="+mn-cs"/>
              </a:rPr>
              <a:t>Resulting </a:t>
            </a:r>
            <a:r>
              <a:rPr lang="en-CA" sz="1200" kern="1200" dirty="0">
                <a:solidFill>
                  <a:schemeClr val="tx1"/>
                </a:solidFill>
                <a:effectLst/>
                <a:latin typeface="Times New Roman" pitchFamily="18" charset="0"/>
                <a:ea typeface="MS PGothic" pitchFamily="34" charset="-128"/>
                <a:cs typeface="+mn-cs"/>
                <a:sym typeface="Symbol" panose="05050102010706020507" pitchFamily="18" charset="2"/>
              </a:rPr>
              <a:t></a:t>
            </a:r>
            <a:r>
              <a:rPr lang="en-CA" sz="1200" kern="1200" dirty="0">
                <a:solidFill>
                  <a:schemeClr val="tx1"/>
                </a:solidFill>
                <a:effectLst/>
                <a:latin typeface="Times New Roman" pitchFamily="18" charset="0"/>
                <a:ea typeface="MS PGothic" pitchFamily="34" charset="-128"/>
                <a:cs typeface="+mn-cs"/>
              </a:rPr>
              <a:t> values have to be included in the energy balance as the relative impact increases with the energy efficiency of a building. Poorly solved thermal bridge details can have a significant impact on the overall energy efficiency of a well insulated building.</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78</a:t>
            </a:fld>
            <a:endParaRPr lang="en-US" altLang="en-US"/>
          </a:p>
        </p:txBody>
      </p:sp>
    </p:spTree>
    <p:extLst>
      <p:ext uri="{BB962C8B-B14F-4D97-AF65-F5344CB8AC3E}">
        <p14:creationId xmlns:p14="http://schemas.microsoft.com/office/powerpoint/2010/main" val="4758656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6"/>
          <p:cNvSpPr txBox="1">
            <a:spLocks noGrp="1" noChangeArrowheads="1"/>
          </p:cNvSpPr>
          <p:nvPr/>
        </p:nvSpPr>
        <p:spPr bwMode="auto">
          <a:xfrm>
            <a:off x="732183" y="9033916"/>
            <a:ext cx="2847561" cy="30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r>
              <a:rPr lang="de-DE" altLang="en-US" sz="800">
                <a:solidFill>
                  <a:srgbClr val="000000"/>
                </a:solidFill>
                <a:latin typeface="Gill Sans MT" panose="020B0502020104020203" pitchFamily="34" charset="0"/>
                <a:cs typeface="Times New Roman" panose="02020603050405020304" pitchFamily="18" charset="0"/>
              </a:rPr>
              <a:t>Certified European Passive House Designer</a:t>
            </a:r>
          </a:p>
        </p:txBody>
      </p:sp>
      <p:sp>
        <p:nvSpPr>
          <p:cNvPr id="191491" name="Rectangle 6"/>
          <p:cNvSpPr txBox="1">
            <a:spLocks noGrp="1" noChangeArrowheads="1"/>
          </p:cNvSpPr>
          <p:nvPr/>
        </p:nvSpPr>
        <p:spPr bwMode="auto">
          <a:xfrm>
            <a:off x="732183" y="9033916"/>
            <a:ext cx="2847561" cy="301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3" rIns="91406" bIns="45703"/>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pPr>
            <a:r>
              <a:rPr lang="de-DE" altLang="en-US" sz="800">
                <a:solidFill>
                  <a:srgbClr val="000000"/>
                </a:solidFill>
                <a:latin typeface="Gill Sans MT" panose="020B0502020104020203" pitchFamily="34" charset="0"/>
                <a:cs typeface="Times New Roman" panose="02020603050405020304" pitchFamily="18" charset="0"/>
              </a:rPr>
              <a:t>Certified European Passive House Designer</a:t>
            </a:r>
          </a:p>
        </p:txBody>
      </p:sp>
      <p:sp>
        <p:nvSpPr>
          <p:cNvPr id="191492" name="Rectangle 2"/>
          <p:cNvSpPr>
            <a:spLocks noGrp="1" noRot="1" noChangeAspect="1" noChangeArrowheads="1" noTextEdit="1"/>
          </p:cNvSpPr>
          <p:nvPr>
            <p:ph type="sldImg"/>
          </p:nvPr>
        </p:nvSpPr>
        <p:spPr>
          <a:xfrm>
            <a:off x="107950" y="412750"/>
            <a:ext cx="7224713" cy="4064000"/>
          </a:xfrm>
          <a:ln/>
        </p:spPr>
      </p:sp>
      <p:sp>
        <p:nvSpPr>
          <p:cNvPr id="191493" name="Rectangle 3"/>
          <p:cNvSpPr>
            <a:spLocks noGrp="1" noChangeArrowheads="1"/>
          </p:cNvSpPr>
          <p:nvPr>
            <p:ph type="body" idx="1"/>
          </p:nvPr>
        </p:nvSpPr>
        <p:spPr>
          <a:xfrm>
            <a:off x="732182" y="4589099"/>
            <a:ext cx="3778527" cy="42988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To showcase the impact of a single, but often reoccurring detail, we compare a thermally good solution with a bad installation of a window. The assumption is a well performing window with a total U-value (including frame, spacer, glass) of </a:t>
            </a:r>
            <a:r>
              <a:rPr lang="en-CA" sz="1200" kern="1200" dirty="0" err="1">
                <a:solidFill>
                  <a:schemeClr val="tx1"/>
                </a:solidFill>
                <a:effectLst/>
                <a:latin typeface="Times New Roman" pitchFamily="18" charset="0"/>
                <a:ea typeface="MS PGothic" pitchFamily="34" charset="-128"/>
                <a:cs typeface="+mn-cs"/>
              </a:rPr>
              <a:t>Uw</a:t>
            </a:r>
            <a:r>
              <a:rPr lang="en-CA" sz="1200" kern="1200" dirty="0">
                <a:solidFill>
                  <a:schemeClr val="tx1"/>
                </a:solidFill>
                <a:effectLst/>
                <a:latin typeface="Times New Roman" pitchFamily="18" charset="0"/>
                <a:ea typeface="MS PGothic" pitchFamily="34" charset="-128"/>
                <a:cs typeface="+mn-cs"/>
              </a:rPr>
              <a:t> = 0.8 W/(m²K), installed in a well insulated concrete wall with 300mm or more insulation. The installation is thermally optimized with Ψ install = 0.005 W/(</a:t>
            </a:r>
            <a:r>
              <a:rPr lang="en-CA" sz="1200" kern="1200" dirty="0" err="1">
                <a:solidFill>
                  <a:schemeClr val="tx1"/>
                </a:solidFill>
                <a:effectLst/>
                <a:latin typeface="Times New Roman" pitchFamily="18" charset="0"/>
                <a:ea typeface="MS PGothic" pitchFamily="34" charset="-128"/>
                <a:cs typeface="+mn-cs"/>
              </a:rPr>
              <a:t>mK</a:t>
            </a:r>
            <a:r>
              <a:rPr lang="en-CA" sz="1200" kern="1200" dirty="0">
                <a:solidFill>
                  <a:schemeClr val="tx1"/>
                </a:solidFill>
                <a:effectLst/>
                <a:latin typeface="Times New Roman" pitchFamily="18" charset="0"/>
                <a:ea typeface="MS PGothic" pitchFamily="34" charset="-128"/>
                <a:cs typeface="+mn-cs"/>
              </a:rPr>
              <a:t>), resulting in an effective thermal performance of </a:t>
            </a:r>
            <a:r>
              <a:rPr lang="en-CA" sz="1200" kern="1200" dirty="0" err="1">
                <a:solidFill>
                  <a:schemeClr val="tx1"/>
                </a:solidFill>
                <a:effectLst/>
                <a:latin typeface="Times New Roman" pitchFamily="18" charset="0"/>
                <a:ea typeface="MS PGothic" pitchFamily="34" charset="-128"/>
                <a:cs typeface="+mn-cs"/>
              </a:rPr>
              <a:t>Uw,eff</a:t>
            </a:r>
            <a:r>
              <a:rPr lang="en-CA" sz="1200" kern="1200" dirty="0">
                <a:solidFill>
                  <a:schemeClr val="tx1"/>
                </a:solidFill>
                <a:effectLst/>
                <a:latin typeface="Times New Roman" pitchFamily="18" charset="0"/>
                <a:ea typeface="MS PGothic" pitchFamily="34" charset="-128"/>
                <a:cs typeface="+mn-cs"/>
              </a:rPr>
              <a:t> = 0.78 W/(m²K). We can see that the isotherms are relatively smoothly funneled from the thin glass layer of 36mm to the thick insulation layer of maybe 300mm. It is important that the window is in line with the insulation layer and that the fixed window frame is covered preferably entirely with insulation. As a rule of thumb the insulation thickness covering the frame should be approx. 6 cm (figure: horizontal thickness).</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same window installed in the same wall, but position inline with the concrete layer creates distortions for the isotherm, resulting in a thermally very poor performing installation Ψ install = 0.015 W/(</a:t>
            </a:r>
            <a:r>
              <a:rPr lang="en-CA" sz="1200" kern="1200" dirty="0" err="1">
                <a:solidFill>
                  <a:schemeClr val="tx1"/>
                </a:solidFill>
                <a:effectLst/>
                <a:latin typeface="Times New Roman" pitchFamily="18" charset="0"/>
                <a:ea typeface="MS PGothic" pitchFamily="34" charset="-128"/>
                <a:cs typeface="+mn-cs"/>
              </a:rPr>
              <a:t>mK</a:t>
            </a:r>
            <a:r>
              <a:rPr lang="en-CA" sz="1200" kern="1200" dirty="0">
                <a:solidFill>
                  <a:schemeClr val="tx1"/>
                </a:solidFill>
                <a:effectLst/>
                <a:latin typeface="Times New Roman" pitchFamily="18" charset="0"/>
                <a:ea typeface="MS PGothic" pitchFamily="34" charset="-128"/>
                <a:cs typeface="+mn-cs"/>
              </a:rPr>
              <a:t>) and an effective U value for the entire window of </a:t>
            </a:r>
            <a:r>
              <a:rPr lang="en-CA" sz="1200" kern="1200" dirty="0" err="1">
                <a:solidFill>
                  <a:schemeClr val="tx1"/>
                </a:solidFill>
                <a:effectLst/>
                <a:latin typeface="Times New Roman" pitchFamily="18" charset="0"/>
                <a:ea typeface="MS PGothic" pitchFamily="34" charset="-128"/>
                <a:cs typeface="+mn-cs"/>
              </a:rPr>
              <a:t>Uw,eff</a:t>
            </a:r>
            <a:r>
              <a:rPr lang="en-CA" sz="1200" kern="1200" dirty="0">
                <a:solidFill>
                  <a:schemeClr val="tx1"/>
                </a:solidFill>
                <a:effectLst/>
                <a:latin typeface="Times New Roman" pitchFamily="18" charset="0"/>
                <a:ea typeface="MS PGothic" pitchFamily="34" charset="-128"/>
                <a:cs typeface="+mn-cs"/>
              </a:rPr>
              <a:t> = 1.19 W/(m²K). </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result is 50% higher energy losses throughout the window. Assuming that windows have already the highest impact on the thermal losses of a building of about 50%, this thermal bridge would result into a potential increase of thermal energy losses for the entire building of 25%.</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Wood buildings have an inherent advantage as the structural material has a relatively low thermal conductivity and it is easier to position the window in the thermally best performing position. Under optimal installation conditions (window in the centre of the main insulation layer) and symmetrical funnelling of the isotherms, installation psi-values of around 0 W/(</a:t>
            </a:r>
            <a:r>
              <a:rPr lang="en-CA" sz="1200" kern="1200" dirty="0" err="1">
                <a:solidFill>
                  <a:schemeClr val="tx1"/>
                </a:solidFill>
                <a:effectLst/>
                <a:latin typeface="Times New Roman" pitchFamily="18" charset="0"/>
                <a:ea typeface="MS PGothic" pitchFamily="34" charset="-128"/>
                <a:cs typeface="+mn-cs"/>
              </a:rPr>
              <a:t>mK</a:t>
            </a:r>
            <a:r>
              <a:rPr lang="en-CA" sz="1200" kern="1200" dirty="0">
                <a:solidFill>
                  <a:schemeClr val="tx1"/>
                </a:solidFill>
                <a:effectLst/>
                <a:latin typeface="Times New Roman" pitchFamily="18" charset="0"/>
                <a:ea typeface="MS PGothic" pitchFamily="34" charset="-128"/>
                <a:cs typeface="+mn-cs"/>
              </a:rPr>
              <a:t>) can be achieved.</a:t>
            </a:r>
            <a:endParaRPr lang="en-US" sz="1200" kern="1200" dirty="0">
              <a:solidFill>
                <a:schemeClr val="tx1"/>
              </a:solidFill>
              <a:effectLst/>
              <a:latin typeface="Times New Roman" pitchFamily="18" charset="0"/>
              <a:ea typeface="MS PGothic" pitchFamily="34" charset="-128"/>
              <a:cs typeface="+mn-cs"/>
            </a:endParaRPr>
          </a:p>
          <a:p>
            <a:pPr eaLnBrk="1" hangingPunct="1"/>
            <a:endParaRPr lang="en-GB" altLang="en-US" dirty="0">
              <a:latin typeface="Arial" panose="020B0604020202020204" pitchFamily="34" charset="0"/>
              <a:cs typeface="Arial" panose="020B0604020202020204" pitchFamily="34" charset="0"/>
            </a:endParaRPr>
          </a:p>
        </p:txBody>
      </p:sp>
      <p:sp>
        <p:nvSpPr>
          <p:cNvPr id="191494"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entire biomass of a tree in the forest before it has been cut is defined here as 100%. Roots</a:t>
            </a:r>
            <a:r>
              <a:rPr lang="en-CA" baseline="0" dirty="0"/>
              <a:t> and</a:t>
            </a:r>
            <a:r>
              <a:rPr lang="en-CA" dirty="0"/>
              <a:t> limbs</a:t>
            </a:r>
            <a:r>
              <a:rPr lang="en-CA" baseline="0" dirty="0"/>
              <a:t> are left in the forest. Often the tree is already cut to 8, 10 or 12 foot pieces, leaving automatically large pieces which are just slightly below the required length in the forest. This leads to a relatively low recovery of only about 60% of the entire tree.</a:t>
            </a:r>
          </a:p>
          <a:p>
            <a:r>
              <a:rPr lang="en-CA" baseline="0" dirty="0"/>
              <a:t>In the following process steps fuel wood (including bark), pulp (mainly including smaller diameter) and primary mill waste (saw dust and small dimensions) are reducing the actually used portion for construction wood down to roughly 15%.</a:t>
            </a:r>
          </a:p>
          <a:p>
            <a:r>
              <a:rPr lang="en-CA" baseline="0" dirty="0"/>
              <a:t>Many engineered wood products are generated from wood fiber which is commonly not used for construction wood in North America.</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8</a:t>
            </a:fld>
            <a:endParaRPr lang="en-US" altLang="en-US"/>
          </a:p>
        </p:txBody>
      </p:sp>
    </p:spTree>
    <p:extLst>
      <p:ext uri="{BB962C8B-B14F-4D97-AF65-F5344CB8AC3E}">
        <p14:creationId xmlns:p14="http://schemas.microsoft.com/office/powerpoint/2010/main" val="11593541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457200" y="719138"/>
            <a:ext cx="6400800" cy="3600450"/>
          </a:xfrm>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This detail, particularly designed for prefabrication, shows the section of the transition of the wall to the roof. The inner layer of 2x4 dimensional lumber is called installation or service cavity and allows all services to be installed on the inside of the main wall, reducing thermal bridges. The wooden content of the eave is relatively low to reduce the thermal bridge. The overhang is structurally carried by the 2x4 which builds the ventilation layer on top of the insulated part and is therefore thermal bridge free.</a:t>
            </a:r>
            <a:endParaRPr lang="en-US" sz="1200" kern="1200" dirty="0">
              <a:solidFill>
                <a:schemeClr val="tx1"/>
              </a:solidFill>
              <a:effectLst/>
              <a:latin typeface="Times New Roman" pitchFamily="18" charset="0"/>
              <a:ea typeface="MS PGothic" pitchFamily="34" charset="-128"/>
              <a:cs typeface="+mn-cs"/>
            </a:endParaRPr>
          </a:p>
          <a:p>
            <a:endParaRPr lang="en-US" altLang="en-US" dirty="0"/>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788C1FF4-A8B8-428B-977C-215B09C99474}" type="slidenum">
              <a:rPr lang="en-US" altLang="en-US" smtClean="0"/>
              <a:pPr>
                <a:spcBef>
                  <a:spcPct val="0"/>
                </a:spcBef>
              </a:pPr>
              <a:t>80</a:t>
            </a:fld>
            <a:endParaRPr lang="en-US" altLang="en-US"/>
          </a:p>
        </p:txBody>
      </p:sp>
      <p:sp>
        <p:nvSpPr>
          <p:cNvPr id="152581"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35161938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xfrm>
            <a:off x="457200" y="719138"/>
            <a:ext cx="6400800" cy="3600450"/>
          </a:xfrm>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This detail shows the installation of two prefabricated panels in the corner. The end piece of each wall is made of LVL and one wall has a second LVL parallel to the wall to allow for a simple installation and connection on site with two (one from the inside, one from the outside) slightly larger screws. At the moment of installation, the service cavity on the inside is still open.</a:t>
            </a:r>
            <a:endParaRPr lang="en-US" sz="1200" kern="1200" dirty="0">
              <a:solidFill>
                <a:schemeClr val="tx1"/>
              </a:solidFill>
              <a:effectLst/>
              <a:latin typeface="Times New Roman" pitchFamily="18" charset="0"/>
              <a:ea typeface="MS PGothic" pitchFamily="34" charset="-128"/>
              <a:cs typeface="+mn-cs"/>
            </a:endParaRPr>
          </a:p>
          <a:p>
            <a:endParaRPr lang="en-US" altLang="en-US" dirty="0"/>
          </a:p>
        </p:txBody>
      </p:sp>
      <p:sp>
        <p:nvSpPr>
          <p:cNvPr id="197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BF8CFAEE-DDD5-4A8E-9BE2-7B221654FD34}" type="slidenum">
              <a:rPr lang="en-US" altLang="en-US" smtClean="0"/>
              <a:pPr>
                <a:spcBef>
                  <a:spcPct val="0"/>
                </a:spcBef>
              </a:pPr>
              <a:t>81</a:t>
            </a:fld>
            <a:endParaRPr lang="en-US" altLang="en-US"/>
          </a:p>
        </p:txBody>
      </p:sp>
      <p:sp>
        <p:nvSpPr>
          <p:cNvPr id="1976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xfrm>
            <a:off x="457200" y="719138"/>
            <a:ext cx="6400800" cy="3600450"/>
          </a:xfrm>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This prefabricated wall panel has a ledger (LVL or similar) screwed through the plywood on the inside to the 2x10 studs. The ledger sits in the service cavity and is on the outside completely covered with the main layer of insulation. The top chord of the prefabricated wall is not on the same level as the ledger, the wall is taller. This reduces the wood content around the ledger to further optimize the thermal bridge. This detail is not only offering a good thermal performance but, has also significant advantages in air tightness as shown later.</a:t>
            </a:r>
            <a:endParaRPr lang="en-US" sz="1200" kern="1200" dirty="0">
              <a:solidFill>
                <a:schemeClr val="tx1"/>
              </a:solidFill>
              <a:effectLst/>
              <a:latin typeface="Times New Roman" pitchFamily="18" charset="0"/>
              <a:ea typeface="MS PGothic" pitchFamily="34" charset="-128"/>
              <a:cs typeface="+mn-cs"/>
            </a:endParaRPr>
          </a:p>
          <a:p>
            <a:endParaRPr lang="en-US" altLang="en-US" dirty="0"/>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B5A8A802-26ED-4E30-98C5-D58DE2E4FF82}" type="slidenum">
              <a:rPr lang="en-US" altLang="en-US" smtClean="0"/>
              <a:pPr>
                <a:spcBef>
                  <a:spcPct val="0"/>
                </a:spcBef>
              </a:pPr>
              <a:t>82</a:t>
            </a:fld>
            <a:endParaRPr lang="en-US" altLang="en-US"/>
          </a:p>
        </p:txBody>
      </p:sp>
      <p:sp>
        <p:nvSpPr>
          <p:cNvPr id="199685"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xfrm>
            <a:off x="457200" y="719138"/>
            <a:ext cx="6400800" cy="3600450"/>
          </a:xfrm>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wall is sitting on a thickened edge slap,</a:t>
            </a:r>
            <a:r>
              <a:rPr lang="en-US" altLang="en-US" baseline="0" dirty="0"/>
              <a:t> allowing the insulation properly being wrapped around the foundation detail.</a:t>
            </a:r>
          </a:p>
          <a:p>
            <a:r>
              <a:rPr lang="en-US" altLang="en-US" baseline="0" dirty="0"/>
              <a:t>The wooden content at the base plate is reduced to the structurally necessary portion to reduce thermal bridge.</a:t>
            </a:r>
            <a:endParaRPr lang="en-US" altLang="en-US" dirty="0"/>
          </a:p>
        </p:txBody>
      </p:sp>
      <p:sp>
        <p:nvSpPr>
          <p:cNvPr id="203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96F280EA-E980-4233-99D3-7106CFC7477E}" type="slidenum">
              <a:rPr lang="en-US" altLang="en-US" smtClean="0"/>
              <a:pPr>
                <a:spcBef>
                  <a:spcPct val="0"/>
                </a:spcBef>
              </a:pPr>
              <a:t>83</a:t>
            </a:fld>
            <a:endParaRPr lang="en-US" altLang="en-US"/>
          </a:p>
        </p:txBody>
      </p:sp>
      <p:sp>
        <p:nvSpPr>
          <p:cNvPr id="203781"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The windows are located close to the centre of the overall insulation depth of the wall, slightly moved towards the outside to reduce the shadow effect of the reveal and increase the potential solar gains. The window is inward opening, therefore an additional layer of insulation over the frame reduces the thermal bridge further. This does not work with windows with aluminium cladding as the aluminium would be perpendicular to the isotherms and eliminate the positive impact of additional insulation. By using just one sturdier stud (e.g. LVL) on each side, doubling up of studs around the window can be avoided.</a:t>
            </a:r>
            <a:endParaRPr lang="en-US"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84</a:t>
            </a:fld>
            <a:endParaRPr lang="en-US" altLang="en-US"/>
          </a:p>
        </p:txBody>
      </p:sp>
    </p:spTree>
    <p:extLst>
      <p:ext uri="{BB962C8B-B14F-4D97-AF65-F5344CB8AC3E}">
        <p14:creationId xmlns:p14="http://schemas.microsoft.com/office/powerpoint/2010/main" val="20335366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 thermal bridge is optimized by adding overlapping insulation at the top. The sash of the window cannot be overlapped with insulation as the drainage channels through the frame have to allow water to flow onto the metal flashing. The header over the window is thermally optimized by including a thick insulation layer.</a:t>
            </a:r>
            <a:endParaRPr lang="en-US" sz="1200" kern="1200" dirty="0">
              <a:solidFill>
                <a:schemeClr val="tx1"/>
              </a:solidFill>
              <a:effectLst/>
              <a:latin typeface="Times New Roman" pitchFamily="18" charset="0"/>
              <a:ea typeface="MS PGothic" pitchFamily="34" charset="-128"/>
              <a:cs typeface="+mn-cs"/>
            </a:endParaRPr>
          </a:p>
          <a:p>
            <a:endParaRPr lang="en-CA" baseline="0"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85</a:t>
            </a:fld>
            <a:endParaRPr lang="en-US" altLang="en-US"/>
          </a:p>
        </p:txBody>
      </p:sp>
    </p:spTree>
    <p:extLst>
      <p:ext uri="{BB962C8B-B14F-4D97-AF65-F5344CB8AC3E}">
        <p14:creationId xmlns:p14="http://schemas.microsoft.com/office/powerpoint/2010/main" val="12874661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Slide Image Placeholder 1"/>
          <p:cNvSpPr>
            <a:spLocks noGrp="1" noRot="1" noChangeAspect="1" noTextEdit="1"/>
          </p:cNvSpPr>
          <p:nvPr>
            <p:ph type="sldImg"/>
          </p:nvPr>
        </p:nvSpPr>
        <p:spPr>
          <a:xfrm>
            <a:off x="457200" y="719138"/>
            <a:ext cx="6400800" cy="3600450"/>
          </a:xfrm>
          <a:ln/>
        </p:spPr>
      </p:sp>
      <p:sp>
        <p:nvSpPr>
          <p:cNvPr id="432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Thermal simulations with Finite</a:t>
            </a:r>
            <a:r>
              <a:rPr lang="en-CA" sz="1200" kern="1200" baseline="0" dirty="0">
                <a:solidFill>
                  <a:schemeClr val="tx1"/>
                </a:solidFill>
                <a:effectLst/>
                <a:latin typeface="Times New Roman" pitchFamily="18" charset="0"/>
                <a:ea typeface="MS PGothic" pitchFamily="34" charset="-128"/>
                <a:cs typeface="+mn-cs"/>
              </a:rPr>
              <a:t> Element Method (</a:t>
            </a:r>
            <a:r>
              <a:rPr lang="en-CA" sz="1200" kern="1200" dirty="0">
                <a:solidFill>
                  <a:schemeClr val="tx1"/>
                </a:solidFill>
                <a:effectLst/>
                <a:latin typeface="Times New Roman" pitchFamily="18" charset="0"/>
                <a:ea typeface="MS PGothic" pitchFamily="34" charset="-128"/>
                <a:cs typeface="+mn-cs"/>
              </a:rPr>
              <a:t>FEM) calculation tools allow to determine the thermally best performing position of the window</a:t>
            </a:r>
            <a:endParaRPr lang="en-US" sz="1200" kern="1200" dirty="0">
              <a:solidFill>
                <a:schemeClr val="tx1"/>
              </a:solidFill>
              <a:effectLst/>
              <a:latin typeface="Times New Roman" pitchFamily="18" charset="0"/>
              <a:ea typeface="MS PGothic" pitchFamily="34" charset="-128"/>
              <a:cs typeface="+mn-cs"/>
            </a:endParaRPr>
          </a:p>
          <a:p>
            <a:endParaRPr lang="en-US" altLang="en-US" dirty="0"/>
          </a:p>
        </p:txBody>
      </p:sp>
      <p:sp>
        <p:nvSpPr>
          <p:cNvPr id="432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E59DA4A9-9289-45DE-98D4-ADDAA22914E8}" type="slidenum">
              <a:rPr lang="en-US" altLang="en-US" smtClean="0"/>
              <a:pPr>
                <a:spcBef>
                  <a:spcPct val="0"/>
                </a:spcBef>
              </a:pPr>
              <a:t>86</a:t>
            </a:fld>
            <a:endParaRPr lang="en-US" altLang="en-US"/>
          </a:p>
        </p:txBody>
      </p:sp>
      <p:sp>
        <p:nvSpPr>
          <p:cNvPr id="43213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14934656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txBox="1">
            <a:spLocks noGrp="1" noChangeArrowheads="1"/>
          </p:cNvSpPr>
          <p:nvPr/>
        </p:nvSpPr>
        <p:spPr bwMode="auto">
          <a:xfrm>
            <a:off x="4144618" y="9120813"/>
            <a:ext cx="3170583" cy="4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8" rIns="91413" bIns="45708" anchor="b"/>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gn="r">
              <a:spcBef>
                <a:spcPct val="0"/>
              </a:spcBef>
            </a:pPr>
            <a:fld id="{ED368549-7A20-4818-8011-62DDA74662E6}" type="slidenum">
              <a:rPr lang="en-US" altLang="en-US">
                <a:latin typeface="Arial" panose="020B0604020202020204" pitchFamily="34" charset="0"/>
              </a:rPr>
              <a:pPr algn="r">
                <a:spcBef>
                  <a:spcPct val="0"/>
                </a:spcBef>
              </a:pPr>
              <a:t>87</a:t>
            </a:fld>
            <a:endParaRPr lang="en-US" altLang="en-US">
              <a:latin typeface="Arial" panose="020B0604020202020204" pitchFamily="34" charset="0"/>
            </a:endParaRPr>
          </a:p>
        </p:txBody>
      </p:sp>
      <p:sp>
        <p:nvSpPr>
          <p:cNvPr id="395267" name="Placeholder 2"/>
          <p:cNvSpPr>
            <a:spLocks noGrp="1" noRot="1" noChangeAspect="1" noChangeArrowheads="1" noTextEdit="1"/>
          </p:cNvSpPr>
          <p:nvPr>
            <p:ph type="sldImg"/>
          </p:nvPr>
        </p:nvSpPr>
        <p:spPr>
          <a:xfrm>
            <a:off x="457200" y="720725"/>
            <a:ext cx="6400800" cy="3600450"/>
          </a:xfrm>
          <a:solidFill>
            <a:srgbClr val="FFFFFF"/>
          </a:solidFill>
          <a:ln/>
        </p:spPr>
      </p:sp>
      <p:sp>
        <p:nvSpPr>
          <p:cNvPr id="395268" name="Placeholder 3"/>
          <p:cNvSpPr>
            <a:spLocks noGrp="1" noChangeArrowheads="1"/>
          </p:cNvSpPr>
          <p:nvPr>
            <p:ph type="body" idx="1"/>
          </p:nvPr>
        </p:nvSpPr>
        <p:spPr>
          <a:xfrm>
            <a:off x="974035" y="4561226"/>
            <a:ext cx="5367130" cy="4318573"/>
          </a:xfrm>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These two pictures show the top cross-section of a thermally optimized window installation into a wood wall. Both examples feature inward opening windows as the overlapping insulation over the wood window frame increases the thermal performance.</a:t>
            </a:r>
            <a:endParaRPr lang="en-US" sz="1200" kern="1200" dirty="0">
              <a:solidFill>
                <a:schemeClr val="tx1"/>
              </a:solidFill>
              <a:effectLst/>
              <a:latin typeface="Times New Roman" pitchFamily="18" charset="0"/>
              <a:ea typeface="MS PGothic" pitchFamily="34" charset="-128"/>
              <a:cs typeface="+mn-cs"/>
            </a:endParaRPr>
          </a:p>
          <a:p>
            <a:pPr eaLnBrk="1" hangingPunct="1"/>
            <a:endParaRPr lang="en-US" altLang="en-US" dirty="0"/>
          </a:p>
        </p:txBody>
      </p:sp>
      <p:sp>
        <p:nvSpPr>
          <p:cNvPr id="395269"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23747330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88</a:t>
            </a:fld>
            <a:endParaRPr lang="en-US" altLang="en-US"/>
          </a:p>
        </p:txBody>
      </p:sp>
    </p:spTree>
    <p:extLst>
      <p:ext uri="{BB962C8B-B14F-4D97-AF65-F5344CB8AC3E}">
        <p14:creationId xmlns:p14="http://schemas.microsoft.com/office/powerpoint/2010/main" val="39193555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457200" y="719138"/>
            <a:ext cx="6400800" cy="3600450"/>
          </a:xfrm>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27C85284-826A-4800-B00A-3EC96E9CA2AD}" type="slidenum">
              <a:rPr lang="en-US" altLang="en-US" smtClean="0"/>
              <a:pPr>
                <a:spcBef>
                  <a:spcPct val="0"/>
                </a:spcBef>
              </a:pPr>
              <a:t>89</a:t>
            </a:fld>
            <a:endParaRPr lang="en-US" altLang="en-US"/>
          </a:p>
        </p:txBody>
      </p:sp>
      <p:sp>
        <p:nvSpPr>
          <p:cNvPr id="16179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extLst>
      <p:ext uri="{BB962C8B-B14F-4D97-AF65-F5344CB8AC3E}">
        <p14:creationId xmlns:p14="http://schemas.microsoft.com/office/powerpoint/2010/main" val="234664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19138"/>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b="0" dirty="0"/>
              <a:t>To understand what the common definition of Building Science is and where it is coming from we have to go back a little further into history.</a:t>
            </a:r>
          </a:p>
          <a:p>
            <a:r>
              <a:rPr lang="en-US" altLang="en-US" b="0" dirty="0"/>
              <a:t>The modern day term Architect dates back to the mid 16th century, from the French </a:t>
            </a:r>
            <a:r>
              <a:rPr lang="en-US" altLang="en-US" b="0" dirty="0" err="1"/>
              <a:t>architecte</a:t>
            </a:r>
            <a:r>
              <a:rPr lang="en-US" altLang="en-US" b="0" dirty="0"/>
              <a:t> and Italian </a:t>
            </a:r>
            <a:r>
              <a:rPr lang="en-US" altLang="en-US" b="0" dirty="0" err="1"/>
              <a:t>architetto</a:t>
            </a:r>
            <a:r>
              <a:rPr lang="en-US" altLang="en-US" b="0" dirty="0"/>
              <a:t>, originating from the Greek </a:t>
            </a:r>
            <a:r>
              <a:rPr lang="en-US" altLang="en-US" b="0" dirty="0" err="1"/>
              <a:t>arkhitektn</a:t>
            </a:r>
            <a:r>
              <a:rPr lang="en-US" altLang="en-US" b="0" dirty="0"/>
              <a:t>, where </a:t>
            </a:r>
            <a:r>
              <a:rPr lang="en-US" altLang="en-US" b="0" dirty="0" err="1"/>
              <a:t>arkhi</a:t>
            </a:r>
            <a:r>
              <a:rPr lang="en-US" altLang="en-US" b="0" dirty="0"/>
              <a:t> means 'chief' and </a:t>
            </a:r>
            <a:r>
              <a:rPr lang="en-US" altLang="en-US" b="0" dirty="0" err="1"/>
              <a:t>tektn</a:t>
            </a:r>
            <a:r>
              <a:rPr lang="en-US" altLang="en-US" b="0" dirty="0"/>
              <a:t> 'builder'. 'Architects' first began to develop as a distinct discipline in Italy during the renaissance period.</a:t>
            </a:r>
            <a:endParaRPr lang="en-CA" altLang="en-US" b="0" dirty="0"/>
          </a:p>
          <a:p>
            <a:r>
              <a:rPr lang="en-US" altLang="en-US" b="0" dirty="0"/>
              <a:t>In the 18</a:t>
            </a:r>
            <a:r>
              <a:rPr lang="en-US" altLang="en-US" b="0" baseline="30000" dirty="0"/>
              <a:t>th</a:t>
            </a:r>
            <a:r>
              <a:rPr lang="en-US" altLang="en-US" b="0" baseline="0" dirty="0"/>
              <a:t> </a:t>
            </a:r>
            <a:r>
              <a:rPr lang="en-US" altLang="en-US" b="0" dirty="0"/>
              <a:t> century, the term civil engineering was coined to incorporate all things civilian as opposed to military engineering. The first engineering school, The National School of Bridges and Highways, France, was opened in 1747.</a:t>
            </a:r>
          </a:p>
          <a:p>
            <a:r>
              <a:rPr lang="en-US" altLang="en-US" b="0" dirty="0"/>
              <a:t>A sub-category of civil engineering, architectural engineering was coined in the 20</a:t>
            </a:r>
            <a:r>
              <a:rPr lang="en-US" altLang="en-US" b="0" baseline="30000" dirty="0"/>
              <a:t>th</a:t>
            </a:r>
            <a:r>
              <a:rPr lang="en-US" altLang="en-US" b="0" dirty="0"/>
              <a:t> century. Architectural</a:t>
            </a:r>
            <a:r>
              <a:rPr lang="en-US" altLang="en-US" b="0" baseline="0" dirty="0"/>
              <a:t> engineering, in North America also referred to as building engineering, </a:t>
            </a:r>
            <a:r>
              <a:rPr lang="en-US" b="0" dirty="0"/>
              <a:t>is an engineering discipline that deals with the technological aspects and multi-disciplinary approach to planning, design, construction and operation of buildings, including integrated project delivery, the integration of environmental,</a:t>
            </a:r>
            <a:r>
              <a:rPr lang="en-US" b="0" baseline="0" dirty="0"/>
              <a:t> </a:t>
            </a:r>
            <a:r>
              <a:rPr lang="en-US" b="0" dirty="0"/>
              <a:t>mechanical and structural systems, the behavior and properties of materials, building components,</a:t>
            </a:r>
            <a:r>
              <a:rPr lang="en-US" b="0" baseline="0" dirty="0"/>
              <a:t> </a:t>
            </a:r>
            <a:r>
              <a:rPr lang="en-US" b="0" dirty="0"/>
              <a:t>construction management and building science. </a:t>
            </a:r>
          </a:p>
          <a:p>
            <a:r>
              <a:rPr lang="en-US" altLang="en-US" b="0" i="0" dirty="0"/>
              <a:t>Building science is </a:t>
            </a:r>
            <a:r>
              <a:rPr lang="en-US" altLang="en-US" b="0" dirty="0"/>
              <a:t>the </a:t>
            </a:r>
            <a:r>
              <a:rPr lang="en-US" altLang="en-US" b="0" i="0" dirty="0"/>
              <a:t>collection of scientific knowledge that focuses on the analysis of the physical phenomena such as heat and mass transfer, sound, light (Electro Magnetic Fields),</a:t>
            </a:r>
            <a:r>
              <a:rPr lang="en-US" altLang="en-US" b="0" i="0" baseline="0" dirty="0"/>
              <a:t> fire dynamics,</a:t>
            </a:r>
            <a:r>
              <a:rPr lang="en-US" altLang="en-US" b="0" i="0" dirty="0"/>
              <a:t> affecting buildings.</a:t>
            </a:r>
            <a:r>
              <a:rPr lang="en-US" altLang="en-US" b="0" i="0" baseline="0" dirty="0"/>
              <a:t> </a:t>
            </a:r>
            <a:r>
              <a:rPr lang="en-US" altLang="en-US" dirty="0"/>
              <a:t>Building</a:t>
            </a:r>
            <a:r>
              <a:rPr lang="en-US" altLang="en-US" baseline="0" dirty="0"/>
              <a:t> science is responsible for the physical functionality of buildings. And </a:t>
            </a:r>
            <a:r>
              <a:rPr lang="en-US" altLang="en-US" b="0" i="0" dirty="0"/>
              <a:t>the knowledge domain </a:t>
            </a:r>
            <a:r>
              <a:rPr lang="en-US" altLang="en-US" baseline="0" dirty="0"/>
              <a:t>is overlapping with the terms building physics, architectural science and applied physics.</a:t>
            </a:r>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DC151D-5CBE-4E98-960D-8E241EDF1C10}" type="slidenum">
              <a:rPr lang="en-US" altLang="en-US" smtClean="0"/>
              <a:pPr>
                <a:spcBef>
                  <a:spcPct val="0"/>
                </a:spcBef>
              </a:pPr>
              <a:t>9</a:t>
            </a:fld>
            <a:endParaRPr lang="en-US" altLang="en-US"/>
          </a:p>
        </p:txBody>
      </p:sp>
      <p:sp>
        <p:nvSpPr>
          <p:cNvPr id="44037"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spcBef>
                <a:spcPct val="30000"/>
              </a:spcBef>
              <a:defRPr sz="1200">
                <a:solidFill>
                  <a:schemeClr val="tx1"/>
                </a:solidFill>
                <a:latin typeface="Times New Roman" panose="02020603050405020304" pitchFamily="18" charset="0"/>
                <a:ea typeface="MS PGothic" panose="020B0600070205080204" pitchFamily="34" charset="-128"/>
              </a:defRPr>
            </a:lvl1pPr>
            <a:lvl2pPr marL="741021" indent="-283235" defTabSz="943567">
              <a:spcBef>
                <a:spcPct val="30000"/>
              </a:spcBef>
              <a:defRPr sz="1200">
                <a:solidFill>
                  <a:schemeClr val="tx1"/>
                </a:solidFill>
                <a:latin typeface="Times New Roman" panose="02020603050405020304" pitchFamily="18" charset="0"/>
                <a:ea typeface="MS PGothic" panose="020B0600070205080204" pitchFamily="34" charset="-128"/>
              </a:defRPr>
            </a:lvl2pPr>
            <a:lvl3pPr marL="1141173"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3pPr>
            <a:lvl4pPr marL="1597312"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4pPr>
            <a:lvl5pPr marL="2055099" indent="-225600" defTabSz="943567">
              <a:spcBef>
                <a:spcPct val="30000"/>
              </a:spcBef>
              <a:defRPr sz="1200">
                <a:solidFill>
                  <a:schemeClr val="tx1"/>
                </a:solidFill>
                <a:latin typeface="Times New Roman" panose="02020603050405020304" pitchFamily="18" charset="0"/>
                <a:ea typeface="MS PGothic" panose="020B0600070205080204" pitchFamily="34" charset="-128"/>
              </a:defRPr>
            </a:lvl5pPr>
            <a:lvl6pPr marL="2529352"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3003606"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77859"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952113" indent="-225600" defTabSz="943567"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r>
              <a:rPr lang="en-US" altLang="en-US"/>
              <a:t>CWC Building Science for Wood Buildings</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Airtight construction is important to avoid warm humid air to travel via convection through some cracks and gaps into the insulation cavity and out of the building. The air would pass through cold material layers and condensation can occur. Airtightness increases thermal comfort as cold floors and drafts are less likely. No contaminated air can enter the building from the outside and HVAC systems can work properly. Furthermore, airtightness is important for sound insulation. In many cases sound waves can travel with the air.</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90</a:t>
            </a:fld>
            <a:endParaRPr lang="en-US" altLang="en-US"/>
          </a:p>
        </p:txBody>
      </p:sp>
    </p:spTree>
    <p:extLst>
      <p:ext uri="{BB962C8B-B14F-4D97-AF65-F5344CB8AC3E}">
        <p14:creationId xmlns:p14="http://schemas.microsoft.com/office/powerpoint/2010/main" val="585058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xfrm>
            <a:off x="457200" y="719138"/>
            <a:ext cx="6400800" cy="3600450"/>
          </a:xfrm>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Airtightness is key to prevent warm humid air of traveling via convection into the wall or roof cavities, and eventually causing condensation.</a:t>
            </a:r>
          </a:p>
          <a:p>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Vapour retarders are located on the inside of the envelope and prevent or slow down humidity traveling into the envelop via diffusion. Very often both functions, airtightness and vapour retarder, are fulfilled with the same material layer to reduce construction costs and to optimize performance.</a:t>
            </a:r>
          </a:p>
          <a:p>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Wind tightness prevents warm or cold exterior air to infiltrate into the envelope from the outside and reduce the effectivity of the insulation layer. This is particularly important with loose fill insulations such as blown in cellulose or mineral fiber or any kind or batt insulation.</a:t>
            </a:r>
            <a:endParaRPr lang="en-US" sz="1200" kern="1200" dirty="0">
              <a:solidFill>
                <a:schemeClr val="tx1"/>
              </a:solidFill>
              <a:effectLst/>
              <a:latin typeface="Times New Roman" pitchFamily="18" charset="0"/>
              <a:ea typeface="MS PGothic" pitchFamily="34" charset="-128"/>
              <a:cs typeface="+mn-cs"/>
            </a:endParaRPr>
          </a:p>
          <a:p>
            <a:endParaRPr lang="en-CA" altLang="en-US" dirty="0"/>
          </a:p>
          <a:p>
            <a:r>
              <a:rPr lang="en-CA" altLang="en-US" dirty="0"/>
              <a:t>WRB</a:t>
            </a:r>
            <a:r>
              <a:rPr lang="en-CA" altLang="en-US" baseline="0" dirty="0"/>
              <a:t> is not homogenously defined in literature. The WRB has to be on the outside.</a:t>
            </a:r>
          </a:p>
          <a:p>
            <a:r>
              <a:rPr lang="en-CA" altLang="en-US" baseline="0" dirty="0"/>
              <a:t>In Canada the WRB is commonly understood as Water Resistance Barrier, aiming at liquid water coming from the outside (</a:t>
            </a:r>
            <a:r>
              <a:rPr lang="en-CA" altLang="en-US" baseline="0" dirty="0" err="1"/>
              <a:t>e.g</a:t>
            </a:r>
            <a:r>
              <a:rPr lang="en-CA" altLang="en-US" baseline="0" dirty="0"/>
              <a:t> rain).</a:t>
            </a:r>
          </a:p>
        </p:txBody>
      </p:sp>
      <p:sp>
        <p:nvSpPr>
          <p:cNvPr id="207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20787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685B6D20-2510-492C-9B86-4EE7125B442B}" type="slidenum">
              <a:rPr lang="en-US" altLang="en-US" sz="1200">
                <a:latin typeface="Times New Roman" panose="02020603050405020304" pitchFamily="18" charset="0"/>
              </a:rPr>
              <a:pPr/>
              <a:t>91</a:t>
            </a:fld>
            <a:endParaRPr lang="en-US" altLang="en-US" sz="1200">
              <a:latin typeface="Times New Roman" panose="02020603050405020304" pitchFamily="18"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Very similar to the discussion about thermal bridges, we can identify the same neuralgic details for airtightness. The undisturbed wall or roof is usually not the challenge, the difficult task are the connections and transitions of components.</a:t>
            </a:r>
            <a:endParaRPr lang="en-US"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92</a:t>
            </a:fld>
            <a:endParaRPr lang="en-US" altLang="en-US"/>
          </a:p>
        </p:txBody>
      </p:sp>
    </p:spTree>
    <p:extLst>
      <p:ext uri="{BB962C8B-B14F-4D97-AF65-F5344CB8AC3E}">
        <p14:creationId xmlns:p14="http://schemas.microsoft.com/office/powerpoint/2010/main" val="26510903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Loose insulation without any wind barrier (similar</a:t>
            </a:r>
            <a:r>
              <a:rPr lang="en-CA" baseline="0" dirty="0"/>
              <a:t> to a knitted sweater) would allow air to flow through. The thermal insulation is severely reduced if wind occurs. The solution would be to either safeguard the loose insulation with a membrane (e.g. Gore-Tex) or use a denser, less permeable insulation layer such as a softshell.</a:t>
            </a:r>
          </a:p>
          <a:p>
            <a:r>
              <a:rPr lang="en-CA" baseline="0" dirty="0"/>
              <a:t>In construction we follow the same principles.</a:t>
            </a:r>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93</a:t>
            </a:fld>
            <a:endParaRPr lang="en-US" altLang="en-US"/>
          </a:p>
        </p:txBody>
      </p:sp>
    </p:spTree>
    <p:extLst>
      <p:ext uri="{BB962C8B-B14F-4D97-AF65-F5344CB8AC3E}">
        <p14:creationId xmlns:p14="http://schemas.microsoft.com/office/powerpoint/2010/main" val="3188040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xfrm>
            <a:off x="457200" y="719138"/>
            <a:ext cx="6400800" cy="3600450"/>
          </a:xfrm>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sz="1200" kern="1200" dirty="0">
                <a:solidFill>
                  <a:schemeClr val="tx1"/>
                </a:solidFill>
                <a:effectLst/>
                <a:latin typeface="Times New Roman" pitchFamily="18" charset="0"/>
                <a:ea typeface="MS PGothic" pitchFamily="34" charset="-128"/>
                <a:cs typeface="+mn-cs"/>
              </a:rPr>
              <a:t>The cross section shows a generic wall assembly with wooden studs, insulation in the cavity, drywall on the inside and plywood or OSB on the outside, followed by some cladding material. The airflow requiring the most attention to is the warm humid air coming from the inside traveling into the wall (heating dominated climate). This airflow traveling from the inside to the outside of the envelope, will cool down and potentially increase the humidity in this area or even cause condensation. </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Predominantly cold air washes the façade and potentially penetrates at least several cm into the insulation layer. This wind washing effectively reduces the efficiency of the insulation layer.</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The air barrier is often in addition the vapour diffusion resistance layer, and the wind barrier can also be the secondary water barrier at the same time.</a:t>
            </a:r>
            <a:endParaRPr lang="en-US" sz="1200" kern="1200" dirty="0">
              <a:solidFill>
                <a:schemeClr val="tx1"/>
              </a:solidFill>
              <a:effectLst/>
              <a:latin typeface="Times New Roman" pitchFamily="18" charset="0"/>
              <a:ea typeface="MS PGothic" pitchFamily="34" charset="-128"/>
              <a:cs typeface="+mn-cs"/>
            </a:endParaRPr>
          </a:p>
        </p:txBody>
      </p:sp>
      <p:sp>
        <p:nvSpPr>
          <p:cNvPr id="21299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2129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378C5738-4CF6-4160-B145-40C6214B7042}" type="slidenum">
              <a:rPr lang="en-US" altLang="en-US" sz="1200">
                <a:latin typeface="Times New Roman" panose="02020603050405020304" pitchFamily="18" charset="0"/>
              </a:rPr>
              <a:pPr/>
              <a:t>94</a:t>
            </a:fld>
            <a:endParaRPr lang="en-US" altLang="en-US" sz="1200">
              <a:latin typeface="Times New Roman" panose="02020603050405020304" pitchFamily="18"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a:solidFill>
                  <a:schemeClr val="tx1"/>
                </a:solidFill>
                <a:effectLst/>
                <a:latin typeface="Times New Roman" pitchFamily="18" charset="0"/>
                <a:ea typeface="MS PGothic" pitchFamily="34" charset="-128"/>
                <a:cs typeface="+mn-cs"/>
              </a:rPr>
              <a:t>A relatively newly discussed phenomenon is convective looping. This is potentially triggered if the air barrier on the inside is not installed and the wind barrier takes over partially the function of stopping air flow from the inside to the outside. Convective looping can increase the moisture levels on the inside of the exterior layers of the wall. </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95</a:t>
            </a:fld>
            <a:endParaRPr lang="en-US" altLang="en-US"/>
          </a:p>
        </p:txBody>
      </p:sp>
    </p:spTree>
    <p:extLst>
      <p:ext uri="{BB962C8B-B14F-4D97-AF65-F5344CB8AC3E}">
        <p14:creationId xmlns:p14="http://schemas.microsoft.com/office/powerpoint/2010/main" val="36838731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xfrm>
            <a:off x="457200" y="719138"/>
            <a:ext cx="6400800" cy="3600450"/>
          </a:xfrm>
          <a:ln/>
        </p:spPr>
      </p:sp>
      <p:sp>
        <p:nvSpPr>
          <p:cNvPr id="215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dirty="0">
                <a:latin typeface="Calibri" panose="020F0502020204030204" pitchFamily="34" charset="0"/>
                <a:cs typeface="Calibri" panose="020F0502020204030204" pitchFamily="34" charset="0"/>
              </a:rPr>
              <a:t>Assembly 1)</a:t>
            </a:r>
          </a:p>
          <a:p>
            <a:r>
              <a:rPr lang="en-CA" dirty="0">
                <a:latin typeface="Calibri" panose="020F0502020204030204" pitchFamily="34" charset="0"/>
                <a:cs typeface="Calibri" panose="020F0502020204030204" pitchFamily="34" charset="0"/>
              </a:rPr>
              <a:t>Wall with poly-mil on inside as the air barrier, plywood towards outside with wind barrier on top of continuous layer of exterior insulation. Airtightness mediocre as layer penetrated by electrical and mechanical services</a:t>
            </a:r>
          </a:p>
          <a:p>
            <a:endParaRPr lang="en-CA" dirty="0">
              <a:latin typeface="Calibri" panose="020F0502020204030204" pitchFamily="34" charset="0"/>
              <a:cs typeface="Calibri" panose="020F0502020204030204" pitchFamily="34" charset="0"/>
            </a:endParaRPr>
          </a:p>
          <a:p>
            <a:r>
              <a:rPr lang="en-CA" dirty="0">
                <a:latin typeface="Calibri" panose="020F0502020204030204" pitchFamily="34" charset="0"/>
                <a:cs typeface="Calibri" panose="020F0502020204030204" pitchFamily="34" charset="0"/>
              </a:rPr>
              <a:t>Assembly 2)</a:t>
            </a:r>
          </a:p>
          <a:p>
            <a:r>
              <a:rPr lang="en-CA" dirty="0">
                <a:latin typeface="Calibri" panose="020F0502020204030204" pitchFamily="34" charset="0"/>
                <a:cs typeface="Calibri" panose="020F0502020204030204" pitchFamily="34" charset="0"/>
              </a:rPr>
              <a:t>Wall with poly-mil on inside, plywood towards outside with wind barrier behind continuous layer of exterior insulation. Airtightness mediocre as layer penetrated by electrical and mechanical services</a:t>
            </a:r>
          </a:p>
          <a:p>
            <a:endParaRPr lang="en-CA" dirty="0">
              <a:latin typeface="Calibri" panose="020F0502020204030204" pitchFamily="34" charset="0"/>
              <a:cs typeface="Calibri" panose="020F0502020204030204" pitchFamily="34" charset="0"/>
            </a:endParaRPr>
          </a:p>
          <a:p>
            <a:r>
              <a:rPr lang="en-CA" dirty="0">
                <a:latin typeface="Calibri" panose="020F0502020204030204" pitchFamily="34" charset="0"/>
                <a:cs typeface="Calibri" panose="020F0502020204030204" pitchFamily="34" charset="0"/>
              </a:rPr>
              <a:t>Assembly 3)</a:t>
            </a:r>
          </a:p>
          <a:p>
            <a:r>
              <a:rPr lang="en-CA" dirty="0">
                <a:latin typeface="Calibri" panose="020F0502020204030204" pitchFamily="34" charset="0"/>
                <a:cs typeface="Calibri" panose="020F0502020204030204" pitchFamily="34" charset="0"/>
              </a:rPr>
              <a:t>Wall with taped plywood towards the inside as air barrier and exterior wind barrier. Airtightness very good as no electrical or mechanical systems penetrate airtight layer</a:t>
            </a:r>
          </a:p>
          <a:p>
            <a:endParaRPr lang="en-CA" dirty="0">
              <a:latin typeface="Calibri" panose="020F0502020204030204" pitchFamily="34" charset="0"/>
              <a:cs typeface="Calibri" panose="020F0502020204030204" pitchFamily="34" charset="0"/>
            </a:endParaRPr>
          </a:p>
          <a:p>
            <a:endParaRPr lang="en-CA" dirty="0">
              <a:latin typeface="Calibri" panose="020F0502020204030204" pitchFamily="34" charset="0"/>
              <a:cs typeface="Calibri" panose="020F0502020204030204" pitchFamily="34" charset="0"/>
            </a:endParaRPr>
          </a:p>
          <a:p>
            <a:endParaRPr lang="en-CA" altLang="en-US" dirty="0"/>
          </a:p>
        </p:txBody>
      </p:sp>
      <p:sp>
        <p:nvSpPr>
          <p:cNvPr id="21504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215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ED7599B6-3C98-4C97-9F65-7B094F6F80CC}" type="slidenum">
              <a:rPr lang="en-US" altLang="en-US" sz="1200">
                <a:latin typeface="Times New Roman" panose="02020603050405020304" pitchFamily="18" charset="0"/>
              </a:rPr>
              <a:pPr/>
              <a:t>96</a:t>
            </a:fld>
            <a:endParaRPr lang="en-US" altLang="en-US" sz="1200">
              <a:latin typeface="Times New Roman" panose="02020603050405020304" pitchFamily="18"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xfrm>
            <a:off x="457200" y="719138"/>
            <a:ext cx="6400800" cy="3600450"/>
          </a:xfrm>
          <a:ln/>
        </p:spPr>
      </p:sp>
      <p:sp>
        <p:nvSpPr>
          <p:cNvPr id="215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dirty="0">
                <a:latin typeface="Calibri" panose="020F0502020204030204" pitchFamily="34" charset="0"/>
                <a:cs typeface="Calibri" panose="020F0502020204030204" pitchFamily="34" charset="0"/>
              </a:rPr>
              <a:t>Assembly 4)</a:t>
            </a:r>
          </a:p>
          <a:p>
            <a:r>
              <a:rPr lang="en-CA" dirty="0">
                <a:latin typeface="Calibri" panose="020F0502020204030204" pitchFamily="34" charset="0"/>
                <a:cs typeface="Calibri" panose="020F0502020204030204" pitchFamily="34" charset="0"/>
              </a:rPr>
              <a:t>Wall with taped plywood on the inside as air barrier and exterior wind barrier on top of exterior layer of insulation. Airtightness mediocre as layer penetrated by electrical and mechanical services</a:t>
            </a:r>
          </a:p>
          <a:p>
            <a:endParaRPr lang="en-CA" dirty="0">
              <a:latin typeface="Calibri" panose="020F0502020204030204" pitchFamily="34" charset="0"/>
              <a:cs typeface="Calibri" panose="020F0502020204030204" pitchFamily="34" charset="0"/>
            </a:endParaRPr>
          </a:p>
          <a:p>
            <a:r>
              <a:rPr lang="en-CA" dirty="0">
                <a:latin typeface="Calibri" panose="020F0502020204030204" pitchFamily="34" charset="0"/>
                <a:cs typeface="Calibri" panose="020F0502020204030204" pitchFamily="34" charset="0"/>
              </a:rPr>
              <a:t>Assembly 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latin typeface="Calibri" panose="020F0502020204030204" pitchFamily="34" charset="0"/>
                <a:cs typeface="Calibri" panose="020F0502020204030204" pitchFamily="34" charset="0"/>
              </a:rPr>
              <a:t>Wall with taped plywood towards the inside as air barrier and exterior wind barrier. Airtightness very good as no electrical or mechanical systems penetrate airtight layer. Exterior insulation layer safeguarded by wind barrier </a:t>
            </a:r>
            <a:r>
              <a:rPr lang="en-CA" sz="1200" kern="1200" dirty="0">
                <a:solidFill>
                  <a:schemeClr val="tx1"/>
                </a:solidFill>
                <a:effectLst/>
                <a:latin typeface="Times New Roman" pitchFamily="18" charset="0"/>
                <a:ea typeface="MS PGothic" pitchFamily="34" charset="-128"/>
                <a:cs typeface="+mn-cs"/>
              </a:rPr>
              <a:t>eliminating wind washing.</a:t>
            </a:r>
            <a:endParaRPr lang="en-US" sz="1200" kern="1200" dirty="0">
              <a:solidFill>
                <a:schemeClr val="tx1"/>
              </a:solidFill>
              <a:effectLst/>
              <a:latin typeface="Times New Roman" pitchFamily="18" charset="0"/>
              <a:ea typeface="MS PGothic" pitchFamily="34" charset="-128"/>
              <a:cs typeface="+mn-cs"/>
            </a:endParaRPr>
          </a:p>
          <a:p>
            <a:endParaRPr lang="en-CA" dirty="0">
              <a:latin typeface="Calibri" panose="020F0502020204030204" pitchFamily="34" charset="0"/>
              <a:cs typeface="Calibri" panose="020F0502020204030204" pitchFamily="34" charset="0"/>
            </a:endParaRPr>
          </a:p>
          <a:p>
            <a:endParaRPr lang="en-CA" dirty="0">
              <a:latin typeface="Calibri" panose="020F0502020204030204" pitchFamily="34" charset="0"/>
              <a:cs typeface="Calibri" panose="020F0502020204030204" pitchFamily="34" charset="0"/>
            </a:endParaRPr>
          </a:p>
          <a:p>
            <a:endParaRPr lang="en-CA" altLang="en-US" dirty="0"/>
          </a:p>
        </p:txBody>
      </p:sp>
      <p:sp>
        <p:nvSpPr>
          <p:cNvPr id="21504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5214">
              <a:defRPr sz="1300">
                <a:solidFill>
                  <a:schemeClr val="tx1"/>
                </a:solidFill>
                <a:latin typeface="Gill Sans MT" panose="020B0502020104020203" pitchFamily="34" charset="0"/>
                <a:ea typeface="MS PGothic" panose="020B0600070205080204" pitchFamily="34" charset="-128"/>
              </a:defRPr>
            </a:lvl1pPr>
            <a:lvl2pPr marL="770662" indent="-296408" defTabSz="945214">
              <a:defRPr sz="1300">
                <a:solidFill>
                  <a:schemeClr val="tx1"/>
                </a:solidFill>
                <a:latin typeface="Gill Sans MT" panose="020B0502020104020203" pitchFamily="34" charset="0"/>
                <a:ea typeface="MS PGothic" panose="020B0600070205080204" pitchFamily="34" charset="-128"/>
              </a:defRPr>
            </a:lvl2pPr>
            <a:lvl3pPr marL="1185634" indent="-237127" defTabSz="945214">
              <a:defRPr sz="1300">
                <a:solidFill>
                  <a:schemeClr val="tx1"/>
                </a:solidFill>
                <a:latin typeface="Gill Sans MT" panose="020B0502020104020203" pitchFamily="34" charset="0"/>
                <a:ea typeface="MS PGothic" panose="020B0600070205080204" pitchFamily="34" charset="-128"/>
              </a:defRPr>
            </a:lvl3pPr>
            <a:lvl4pPr marL="1659887" indent="-237127" defTabSz="945214">
              <a:defRPr sz="1300">
                <a:solidFill>
                  <a:schemeClr val="tx1"/>
                </a:solidFill>
                <a:latin typeface="Gill Sans MT" panose="020B0502020104020203" pitchFamily="34" charset="0"/>
                <a:ea typeface="MS PGothic" panose="020B0600070205080204" pitchFamily="34" charset="-128"/>
              </a:defRPr>
            </a:lvl4pPr>
            <a:lvl5pPr marL="2134141" indent="-237127" defTabSz="945214">
              <a:defRPr sz="1300">
                <a:solidFill>
                  <a:schemeClr val="tx1"/>
                </a:solidFill>
                <a:latin typeface="Gill Sans MT" panose="020B0502020104020203" pitchFamily="34" charset="0"/>
                <a:ea typeface="MS PGothic" panose="020B0600070205080204" pitchFamily="34" charset="-128"/>
              </a:defRPr>
            </a:lvl5pPr>
            <a:lvl6pPr marL="260839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5214"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US" altLang="en-US" sz="1200">
                <a:latin typeface="Times New Roman" panose="02020603050405020304" pitchFamily="18" charset="0"/>
              </a:rPr>
              <a:t>CWC Building Science for Wood Buildings</a:t>
            </a:r>
          </a:p>
        </p:txBody>
      </p:sp>
      <p:sp>
        <p:nvSpPr>
          <p:cNvPr id="215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7">
              <a:defRPr sz="1300">
                <a:solidFill>
                  <a:schemeClr val="tx1"/>
                </a:solidFill>
                <a:latin typeface="Gill Sans MT" panose="020B0502020104020203" pitchFamily="34" charset="0"/>
                <a:ea typeface="MS PGothic" panose="020B0600070205080204" pitchFamily="34" charset="-128"/>
              </a:defRPr>
            </a:lvl1pPr>
            <a:lvl2pPr marL="770662" indent="-296408" defTabSz="943567">
              <a:defRPr sz="1300">
                <a:solidFill>
                  <a:schemeClr val="tx1"/>
                </a:solidFill>
                <a:latin typeface="Gill Sans MT" panose="020B0502020104020203" pitchFamily="34" charset="0"/>
                <a:ea typeface="MS PGothic" panose="020B0600070205080204" pitchFamily="34" charset="-128"/>
              </a:defRPr>
            </a:lvl2pPr>
            <a:lvl3pPr marL="1185634" indent="-237127" defTabSz="943567">
              <a:defRPr sz="1300">
                <a:solidFill>
                  <a:schemeClr val="tx1"/>
                </a:solidFill>
                <a:latin typeface="Gill Sans MT" panose="020B0502020104020203" pitchFamily="34" charset="0"/>
                <a:ea typeface="MS PGothic" panose="020B0600070205080204" pitchFamily="34" charset="-128"/>
              </a:defRPr>
            </a:lvl3pPr>
            <a:lvl4pPr marL="1659887" indent="-237127" defTabSz="943567">
              <a:defRPr sz="1300">
                <a:solidFill>
                  <a:schemeClr val="tx1"/>
                </a:solidFill>
                <a:latin typeface="Gill Sans MT" panose="020B0502020104020203" pitchFamily="34" charset="0"/>
                <a:ea typeface="MS PGothic" panose="020B0600070205080204" pitchFamily="34" charset="-128"/>
              </a:defRPr>
            </a:lvl4pPr>
            <a:lvl5pPr marL="2134141" indent="-237127" defTabSz="943567">
              <a:defRPr sz="1300">
                <a:solidFill>
                  <a:schemeClr val="tx1"/>
                </a:solidFill>
                <a:latin typeface="Gill Sans MT" panose="020B0502020104020203" pitchFamily="34" charset="0"/>
                <a:ea typeface="MS PGothic" panose="020B0600070205080204" pitchFamily="34" charset="-128"/>
              </a:defRPr>
            </a:lvl5pPr>
            <a:lvl6pPr marL="260839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3082648"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556902"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4031155" indent="-237127" defTabSz="943567"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fld id="{ED7599B6-3C98-4C97-9F65-7B094F6F80CC}" type="slidenum">
              <a:rPr lang="en-US" altLang="en-US" sz="1200">
                <a:latin typeface="Times New Roman" panose="02020603050405020304" pitchFamily="18" charset="0"/>
              </a:rPr>
              <a:pPr/>
              <a:t>97</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9761640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Scenario 1)</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Given is general roof structure with drywall on the inside followed by a vapour resistance layer (poly-mil or plywood), joists filled with insulation, a membrane, and strapping with a metal roof. The amount of humidity traveling via vapour diffusion into the cavity might be in the dimension of roughly 3g of water per m² roof area.</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Scenario 2)</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If other materials penetrate the vapour retarder on the inside, e.g. a concrete or CLT wall, moisture can travel through flank diffusion into the insulation cavity of the roof. This can be as much as 30g per m² affected roof area, about 10 times more than typically diffusion.</a:t>
            </a:r>
            <a:endParaRPr lang="en-US" sz="1200" kern="1200" dirty="0">
              <a:solidFill>
                <a:schemeClr val="tx1"/>
              </a:solidFill>
              <a:effectLst/>
              <a:latin typeface="Times New Roman" pitchFamily="18" charset="0"/>
              <a:ea typeface="MS PGothic" pitchFamily="34" charset="-128"/>
              <a:cs typeface="+mn-cs"/>
            </a:endParaRPr>
          </a:p>
          <a:p>
            <a:endParaRPr lang="en-CA" dirty="0"/>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98</a:t>
            </a:fld>
            <a:endParaRPr lang="en-US" altLang="en-US"/>
          </a:p>
        </p:txBody>
      </p:sp>
    </p:spTree>
    <p:extLst>
      <p:ext uri="{BB962C8B-B14F-4D97-AF65-F5344CB8AC3E}">
        <p14:creationId xmlns:p14="http://schemas.microsoft.com/office/powerpoint/2010/main" val="38841622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Times New Roman" pitchFamily="18" charset="0"/>
                <a:ea typeface="MS PGothic" pitchFamily="34" charset="-128"/>
                <a:cs typeface="+mn-cs"/>
              </a:rPr>
              <a:t>Scenario 3)</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If the construction is build with wet lumber or the lumber was exposed to rain during the construction, the excess humidity will eventually dry out of the wood over time. This process is typically only to be monitored over the first year but the resulting values can be around 50g of water per m² envelope.</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Scenario 4)</a:t>
            </a:r>
            <a:endParaRPr lang="en-US"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If there is actual convection triggered by a 1mm gap in the airtight membrane and a temperature difference of 20K from the inside to the outside, an experiment published in 2008 has shown that potentially over 300g of water can travel into the cavity per m² affected roof area. This is roughly 100 times more than what would be expected through diffusion.</a:t>
            </a:r>
            <a:endParaRPr lang="en-US" sz="1200" kern="1200" dirty="0">
              <a:solidFill>
                <a:schemeClr val="tx1"/>
              </a:solidFill>
              <a:effectLst/>
              <a:latin typeface="Times New Roman" pitchFamily="18" charset="0"/>
              <a:ea typeface="MS PGothic" pitchFamily="34" charset="-128"/>
              <a:cs typeface="+mn-cs"/>
            </a:endParaRPr>
          </a:p>
          <a:p>
            <a:endParaRPr lang="en-CA" sz="1200" kern="1200" dirty="0">
              <a:solidFill>
                <a:schemeClr val="tx1"/>
              </a:solidFill>
              <a:effectLst/>
              <a:latin typeface="Times New Roman" pitchFamily="18" charset="0"/>
              <a:ea typeface="MS PGothic" pitchFamily="34" charset="-128"/>
              <a:cs typeface="+mn-cs"/>
            </a:endParaRPr>
          </a:p>
          <a:p>
            <a:r>
              <a:rPr lang="en-CA" sz="1200" kern="1200" dirty="0">
                <a:solidFill>
                  <a:schemeClr val="tx1"/>
                </a:solidFill>
                <a:effectLst/>
                <a:latin typeface="Times New Roman" pitchFamily="18" charset="0"/>
                <a:ea typeface="MS PGothic" pitchFamily="34" charset="-128"/>
                <a:cs typeface="+mn-cs"/>
              </a:rPr>
              <a:t>Airtightness or the lack thereof has a much larger influence on the durability of a building and on healthy living compared to vapour diffusion. </a:t>
            </a:r>
            <a:endParaRPr lang="en-US" sz="1200" kern="1200" dirty="0">
              <a:solidFill>
                <a:schemeClr val="tx1"/>
              </a:solidFill>
              <a:effectLst/>
              <a:latin typeface="Times New Roman" pitchFamily="18" charset="0"/>
              <a:ea typeface="MS PGothic" pitchFamily="34" charset="-128"/>
              <a:cs typeface="+mn-cs"/>
            </a:endParaRPr>
          </a:p>
        </p:txBody>
      </p:sp>
      <p:sp>
        <p:nvSpPr>
          <p:cNvPr id="4" name="Header Placeholder 3"/>
          <p:cNvSpPr>
            <a:spLocks noGrp="1"/>
          </p:cNvSpPr>
          <p:nvPr>
            <p:ph type="hdr" sz="quarter" idx="10"/>
          </p:nvPr>
        </p:nvSpPr>
        <p:spPr/>
        <p:txBody>
          <a:bodyPr/>
          <a:lstStyle/>
          <a:p>
            <a:pPr>
              <a:defRPr/>
            </a:pPr>
            <a:r>
              <a:rPr lang="en-US"/>
              <a:t>CWC Building Science for Wood Buildings</a:t>
            </a:r>
          </a:p>
        </p:txBody>
      </p:sp>
      <p:sp>
        <p:nvSpPr>
          <p:cNvPr id="5" name="Slide Number Placeholder 4"/>
          <p:cNvSpPr>
            <a:spLocks noGrp="1"/>
          </p:cNvSpPr>
          <p:nvPr>
            <p:ph type="sldNum" sz="quarter" idx="11"/>
          </p:nvPr>
        </p:nvSpPr>
        <p:spPr/>
        <p:txBody>
          <a:bodyPr/>
          <a:lstStyle/>
          <a:p>
            <a:pPr>
              <a:defRPr/>
            </a:pPr>
            <a:fld id="{37A63323-F589-4A47-A9B6-D9B76F8CBA3F}" type="slidenum">
              <a:rPr lang="en-US" altLang="en-US" smtClean="0"/>
              <a:pPr>
                <a:defRPr/>
              </a:pPr>
              <a:t>99</a:t>
            </a:fld>
            <a:endParaRPr lang="en-US" altLang="en-US"/>
          </a:p>
        </p:txBody>
      </p:sp>
    </p:spTree>
    <p:extLst>
      <p:ext uri="{BB962C8B-B14F-4D97-AF65-F5344CB8AC3E}">
        <p14:creationId xmlns:p14="http://schemas.microsoft.com/office/powerpoint/2010/main" val="3458945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3002" y="181044"/>
            <a:ext cx="10539185" cy="719137"/>
          </a:xfrm>
        </p:spPr>
        <p:txBody>
          <a:bodyPr/>
          <a:lstStyle/>
          <a:p>
            <a:r>
              <a:rPr lang="en-US" dirty="0"/>
              <a:t>Click to edit Master title style</a:t>
            </a:r>
          </a:p>
        </p:txBody>
      </p:sp>
      <p:sp>
        <p:nvSpPr>
          <p:cNvPr id="3" name="Content Placeholder 2"/>
          <p:cNvSpPr>
            <a:spLocks noGrp="1"/>
          </p:cNvSpPr>
          <p:nvPr>
            <p:ph idx="1"/>
          </p:nvPr>
        </p:nvSpPr>
        <p:spPr>
          <a:xfrm>
            <a:off x="659414" y="1253834"/>
            <a:ext cx="887171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3105318"/>
      </p:ext>
    </p:extLst>
  </p:cSld>
  <p:clrMapOvr>
    <a:masterClrMapping/>
  </p:clrMapOvr>
  <p:transition advClick="0"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664087"/>
      </p:ext>
    </p:extLst>
  </p:cSld>
  <p:clrMapOvr>
    <a:masterClrMapping/>
  </p:clrMapOvr>
  <p:transition advClick="0"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510054" y="188914"/>
            <a:ext cx="10466916" cy="719137"/>
          </a:xfrm>
        </p:spPr>
        <p:txBody>
          <a:bodyPr/>
          <a:lstStyle/>
          <a:p>
            <a:r>
              <a:rPr lang="de-DE"/>
              <a:t>Titelmasterformat durch Klicken bearbeiten</a:t>
            </a:r>
          </a:p>
        </p:txBody>
      </p:sp>
      <p:sp>
        <p:nvSpPr>
          <p:cNvPr id="3" name="Rectangle 4"/>
          <p:cNvSpPr>
            <a:spLocks noGrp="1" noChangeArrowheads="1"/>
          </p:cNvSpPr>
          <p:nvPr>
            <p:ph type="sldNum" sz="quarter" idx="10"/>
          </p:nvPr>
        </p:nvSpPr>
        <p:spPr>
          <a:xfrm>
            <a:off x="5710767" y="6413500"/>
            <a:ext cx="1583267" cy="2921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31131D3-B7F7-44DC-AE74-59514F079D16}" type="slidenum">
              <a:rPr lang="de-DE" altLang="en-US"/>
              <a:pPr>
                <a:defRPr/>
              </a:pPr>
              <a:t>‹#›</a:t>
            </a:fld>
            <a:endParaRPr lang="de-DE" altLang="en-US"/>
          </a:p>
        </p:txBody>
      </p:sp>
      <p:sp>
        <p:nvSpPr>
          <p:cNvPr id="4" name="Footer Placeholder 3"/>
          <p:cNvSpPr>
            <a:spLocks noGrp="1" noChangeArrowheads="1"/>
          </p:cNvSpPr>
          <p:nvPr>
            <p:ph type="ftr" sz="quarter" idx="11"/>
          </p:nvPr>
        </p:nvSpPr>
        <p:spPr>
          <a:xfrm>
            <a:off x="3393018" y="6405563"/>
            <a:ext cx="2324100" cy="336550"/>
          </a:xfrm>
          <a:prstGeom prst="rect">
            <a:avLst/>
          </a:prstGeom>
        </p:spPr>
        <p:txBody>
          <a:bodyPr/>
          <a:lstStyle>
            <a:lvl1pPr eaLnBrk="1" hangingPunct="1">
              <a:defRPr>
                <a:ea typeface="ＭＳ Ｐゴシック" pitchFamily="34" charset="-128"/>
              </a:defRPr>
            </a:lvl1pPr>
          </a:lstStyle>
          <a:p>
            <a:pPr>
              <a:defRPr/>
            </a:pPr>
            <a:endParaRPr lang="en-GB"/>
          </a:p>
        </p:txBody>
      </p:sp>
    </p:spTree>
    <p:extLst>
      <p:ext uri="{BB962C8B-B14F-4D97-AF65-F5344CB8AC3E}">
        <p14:creationId xmlns:p14="http://schemas.microsoft.com/office/powerpoint/2010/main" val="3891117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3271326"/>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itle 1"/>
          <p:cNvSpPr txBox="1">
            <a:spLocks/>
          </p:cNvSpPr>
          <p:nvPr userDrawn="1"/>
        </p:nvSpPr>
        <p:spPr>
          <a:xfrm>
            <a:off x="838200" y="365126"/>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CA" sz="4400" dirty="0">
              <a:latin typeface="Arial Black" panose="020B0A04020102020204" pitchFamily="34" charset="0"/>
            </a:endParaRPr>
          </a:p>
        </p:txBody>
      </p:sp>
      <p:sp>
        <p:nvSpPr>
          <p:cNvPr id="10" name="Text Placeholder 9"/>
          <p:cNvSpPr>
            <a:spLocks noGrp="1"/>
          </p:cNvSpPr>
          <p:nvPr>
            <p:ph type="body" sz="quarter" idx="11"/>
          </p:nvPr>
        </p:nvSpPr>
        <p:spPr>
          <a:xfrm>
            <a:off x="838200" y="1690688"/>
            <a:ext cx="10515600" cy="4710112"/>
          </a:xfrm>
          <a:prstGeom prst="rect">
            <a:avLst/>
          </a:prstGeom>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2"/>
          </p:nvPr>
        </p:nvSpPr>
        <p:spPr>
          <a:xfrm>
            <a:off x="838200" y="365126"/>
            <a:ext cx="10515600" cy="1158875"/>
          </a:xfrm>
          <a:prstGeom prst="rect">
            <a:avLst/>
          </a:prstGeom>
        </p:spPr>
        <p:txBody>
          <a:bodyPr/>
          <a:lstStyle>
            <a:lvl1pPr marL="0" indent="0" algn="ctr">
              <a:buNone/>
              <a:defRPr sz="4200" baseline="0">
                <a:latin typeface="Arial Black" panose="020B0A04020102020204" pitchFamily="34" charset="0"/>
              </a:defRPr>
            </a:lvl1pPr>
          </a:lstStyle>
          <a:p>
            <a:pPr lvl="0"/>
            <a:r>
              <a:rPr lang="en-US"/>
              <a:t>Click to edit Master text styles</a:t>
            </a:r>
          </a:p>
        </p:txBody>
      </p:sp>
    </p:spTree>
    <p:extLst>
      <p:ext uri="{BB962C8B-B14F-4D97-AF65-F5344CB8AC3E}">
        <p14:creationId xmlns:p14="http://schemas.microsoft.com/office/powerpoint/2010/main" val="4122212947"/>
      </p:ext>
    </p:extLst>
  </p:cSld>
  <p:clrMapOvr>
    <a:masterClrMapping/>
  </p:clrMapOvr>
  <p:transition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00263" y="-24276"/>
            <a:ext cx="10972800" cy="1143000"/>
          </a:xfrm>
          <a:prstGeom prst="rect">
            <a:avLst/>
          </a:prstGeom>
        </p:spPr>
        <p:txBody>
          <a:bodyPr/>
          <a:lstStyle/>
          <a:p>
            <a:r>
              <a:rPr lang="en-US"/>
              <a:t>Click to edit Master title style</a:t>
            </a:r>
            <a:endParaRPr lang="en-CA"/>
          </a:p>
        </p:txBody>
      </p:sp>
      <p:sp>
        <p:nvSpPr>
          <p:cNvPr id="3" name="Chart Placeholder 2"/>
          <p:cNvSpPr>
            <a:spLocks noGrp="1"/>
          </p:cNvSpPr>
          <p:nvPr>
            <p:ph type="chart" idx="1"/>
          </p:nvPr>
        </p:nvSpPr>
        <p:spPr>
          <a:xfrm>
            <a:off x="609600" y="1600201"/>
            <a:ext cx="10972800" cy="4525963"/>
          </a:xfrm>
          <a:prstGeom prst="rect">
            <a:avLst/>
          </a:prstGeom>
        </p:spPr>
        <p:txBody>
          <a:bodyPr/>
          <a:lstStyle/>
          <a:p>
            <a:pPr lvl="0"/>
            <a:endParaRPr lang="en-CA" noProof="0"/>
          </a:p>
        </p:txBody>
      </p:sp>
      <p:sp>
        <p:nvSpPr>
          <p:cNvPr id="4" name="Slide Number Placeholder 3"/>
          <p:cNvSpPr>
            <a:spLocks noGrp="1"/>
          </p:cNvSpPr>
          <p:nvPr>
            <p:ph type="sldNum" sz="quarter" idx="10"/>
          </p:nvPr>
        </p:nvSpPr>
        <p:spPr>
          <a:xfrm>
            <a:off x="9347200" y="60960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A960C05-8005-4BBA-9E9A-65200034FE69}" type="slidenum">
              <a:rPr lang="en-GB" altLang="en-US"/>
              <a:pPr>
                <a:defRPr/>
              </a:pPr>
              <a:t>‹#›</a:t>
            </a:fld>
            <a:endParaRPr lang="en-GB" altLang="en-US"/>
          </a:p>
        </p:txBody>
      </p:sp>
    </p:spTree>
    <p:extLst>
      <p:ext uri="{BB962C8B-B14F-4D97-AF65-F5344CB8AC3E}">
        <p14:creationId xmlns:p14="http://schemas.microsoft.com/office/powerpoint/2010/main" val="4096434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Green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5" name="Title 1"/>
          <p:cNvSpPr>
            <a:spLocks noGrp="1"/>
          </p:cNvSpPr>
          <p:nvPr>
            <p:ph type="title"/>
          </p:nvPr>
        </p:nvSpPr>
        <p:spPr>
          <a:xfrm>
            <a:off x="1200691" y="301497"/>
            <a:ext cx="9729423" cy="492443"/>
          </a:xfrm>
          <a:prstGeom prst="rect">
            <a:avLst/>
          </a:prstGeom>
        </p:spPr>
        <p:txBody>
          <a:bodyPr/>
          <a:lstStyle>
            <a:lvl1pPr>
              <a:defRPr/>
            </a:lvl1pPr>
          </a:lstStyle>
          <a:p>
            <a:r>
              <a:rPr lang="en-US" noProof="0" dirty="0"/>
              <a:t>Click to edit Master title style</a:t>
            </a:r>
            <a:endParaRPr lang="en-CA" noProof="0" dirty="0"/>
          </a:p>
        </p:txBody>
      </p:sp>
    </p:spTree>
    <p:extLst>
      <p:ext uri="{BB962C8B-B14F-4D97-AF65-F5344CB8AC3E}">
        <p14:creationId xmlns:p14="http://schemas.microsoft.com/office/powerpoint/2010/main" val="724878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eaLnBrk="1" hangingPunct="1">
              <a:defRPr>
                <a:ea typeface="ＭＳ Ｐゴシック" pitchFamily="34" charset="-128"/>
              </a:defRPr>
            </a:lvl1pPr>
          </a:lstStyle>
          <a:p>
            <a:pPr>
              <a:defRPr/>
            </a:pPr>
            <a:fld id="{3EBE48D0-DE7C-48E4-A01E-A3C186C8B4A4}" type="datetime1">
              <a:rPr lang="en-US"/>
              <a:pPr>
                <a:defRPr/>
              </a:pPr>
              <a:t>8/29/2025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eaLnBrk="1" hangingPunct="1">
              <a:defRPr>
                <a:ea typeface="ＭＳ Ｐゴシック" pitchFamily="34" charset="-128"/>
              </a:defRPr>
            </a:lvl1pPr>
          </a:lstStyle>
          <a:p>
            <a:pPr>
              <a:defRPr/>
            </a:pPr>
            <a:endParaRPr lang="en-US"/>
          </a:p>
        </p:txBody>
      </p:sp>
    </p:spTree>
    <p:extLst>
      <p:ext uri="{BB962C8B-B14F-4D97-AF65-F5344CB8AC3E}">
        <p14:creationId xmlns:p14="http://schemas.microsoft.com/office/powerpoint/2010/main" val="277051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59414" y="1253834"/>
            <a:ext cx="946361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AT" altLang="en-US"/>
              <a:t>Click to edit Master text styles</a:t>
            </a:r>
          </a:p>
          <a:p>
            <a:pPr lvl="1"/>
            <a:r>
              <a:rPr lang="de-AT" altLang="en-US"/>
              <a:t>Second level</a:t>
            </a:r>
          </a:p>
          <a:p>
            <a:pPr lvl="2"/>
            <a:r>
              <a:rPr lang="de-AT" altLang="en-US"/>
              <a:t>Third level</a:t>
            </a:r>
          </a:p>
          <a:p>
            <a:pPr lvl="3"/>
            <a:r>
              <a:rPr lang="de-AT" altLang="en-US"/>
              <a:t>Fourth level</a:t>
            </a:r>
          </a:p>
          <a:p>
            <a:pPr lvl="4"/>
            <a:r>
              <a:rPr lang="de-AT" altLang="en-US"/>
              <a:t>Fifth level</a:t>
            </a:r>
          </a:p>
        </p:txBody>
      </p:sp>
      <p:sp>
        <p:nvSpPr>
          <p:cNvPr id="1027" name="Rectangle 32"/>
          <p:cNvSpPr>
            <a:spLocks noGrp="1" noChangeArrowheads="1"/>
          </p:cNvSpPr>
          <p:nvPr>
            <p:ph type="title"/>
          </p:nvPr>
        </p:nvSpPr>
        <p:spPr bwMode="auto">
          <a:xfrm>
            <a:off x="1197240" y="187325"/>
            <a:ext cx="10466916"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Line 8"/>
          <p:cNvSpPr>
            <a:spLocks noChangeShapeType="1"/>
          </p:cNvSpPr>
          <p:nvPr userDrawn="1"/>
        </p:nvSpPr>
        <p:spPr bwMode="auto">
          <a:xfrm flipH="1" flipV="1">
            <a:off x="0" y="936626"/>
            <a:ext cx="12192000" cy="31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CA" sz="1300"/>
          </a:p>
        </p:txBody>
      </p:sp>
      <p:grpSp>
        <p:nvGrpSpPr>
          <p:cNvPr id="18" name="Group 17">
            <a:extLst>
              <a:ext uri="{FF2B5EF4-FFF2-40B4-BE49-F238E27FC236}">
                <a16:creationId xmlns:a16="http://schemas.microsoft.com/office/drawing/2014/main" id="{64CAFA11-2077-476E-A617-BC4E86E9FB37}"/>
              </a:ext>
            </a:extLst>
          </p:cNvPr>
          <p:cNvGrpSpPr/>
          <p:nvPr userDrawn="1"/>
        </p:nvGrpSpPr>
        <p:grpSpPr>
          <a:xfrm>
            <a:off x="7738393" y="0"/>
            <a:ext cx="4453607" cy="6957521"/>
            <a:chOff x="7738393" y="0"/>
            <a:chExt cx="4453607" cy="6957521"/>
          </a:xfrm>
        </p:grpSpPr>
        <p:grpSp>
          <p:nvGrpSpPr>
            <p:cNvPr id="19" name="Group 18">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24" name="TextBox 23">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25" name="TextBox 24">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6" name="Diagonal Stripe 25">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7" name="Diagonal Stripe 26">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20" name="Group 19">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22" name="Rectangle 21">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3" name="Rectangle 22">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21" name="Picture 20"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Tree>
  </p:cSld>
  <p:clrMap bg1="lt1" tx1="dk1" bg2="lt2" tx2="dk2" accent1="accent1" accent2="accent2" accent3="accent3" accent4="accent4" accent5="accent5" accent6="accent6" hlink="hlink" folHlink="folHlink"/>
  <p:sldLayoutIdLst>
    <p:sldLayoutId id="2147485001" r:id="rId1"/>
    <p:sldLayoutId id="2147485002" r:id="rId2"/>
    <p:sldLayoutId id="2147485003" r:id="rId3"/>
    <p:sldLayoutId id="2147485005" r:id="rId4"/>
    <p:sldLayoutId id="2147485006" r:id="rId5"/>
    <p:sldLayoutId id="2147485011" r:id="rId6"/>
    <p:sldLayoutId id="2147485000" r:id="rId7"/>
    <p:sldLayoutId id="2147485012" r:id="rId8"/>
  </p:sldLayoutIdLst>
  <p:transition advClick="0"/>
  <p:hf hdr="0" ftr="0" dt="0"/>
  <p:txStyles>
    <p:title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p:titleStyle>
    <p:body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10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3.xml"/><Relationship Id="rId1" Type="http://schemas.openxmlformats.org/officeDocument/2006/relationships/slideLayout" Target="../slideLayouts/slideLayout1.xml"/><Relationship Id="rId5" Type="http://schemas.openxmlformats.org/officeDocument/2006/relationships/image" Target="../media/image108.png"/><Relationship Id="rId4" Type="http://schemas.openxmlformats.org/officeDocument/2006/relationships/oleObject" Target="../embeddings/oleObject2.bin"/></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10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05.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png"/></Relationships>
</file>

<file path=ppt/slides/_rels/slide10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1.png"/><Relationship Id="rId4" Type="http://schemas.openxmlformats.org/officeDocument/2006/relationships/image" Target="../media/image940.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microsoft.com/office/2007/relationships/hdphoto" Target="../media/hdphoto1.wdp"/></Relationships>
</file>

<file path=ppt/slides/_rels/slide11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microsoft.com/office/2007/relationships/hdphoto" Target="../media/hdphoto2.wdp"/></Relationships>
</file>

<file path=ppt/slides/_rels/slide11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122.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5.jpeg"/><Relationship Id="rId2" Type="http://schemas.openxmlformats.org/officeDocument/2006/relationships/notesSlide" Target="../notesSlides/notesSlide115.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24.png"/><Relationship Id="rId4" Type="http://schemas.microsoft.com/office/2007/relationships/hdphoto" Target="../media/hdphoto3.wdp"/></Relationships>
</file>

<file path=ppt/slides/_rels/slide11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7.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128.png"/><Relationship Id="rId4" Type="http://schemas.microsoft.com/office/2007/relationships/hdphoto" Target="../media/hdphoto5.wdp"/></Relationships>
</file>

<file path=ppt/slides/_rels/slide11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8.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30.png"/><Relationship Id="rId4" Type="http://schemas.microsoft.com/office/2007/relationships/hdphoto" Target="../media/hdphoto7.wdp"/></Relationships>
</file>

<file path=ppt/slides/_rels/slide11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9.xml"/><Relationship Id="rId1" Type="http://schemas.openxmlformats.org/officeDocument/2006/relationships/slideLayout" Target="../slideLayouts/slideLayout1.xml"/><Relationship Id="rId5" Type="http://schemas.openxmlformats.org/officeDocument/2006/relationships/image" Target="../media/image133.jpeg"/><Relationship Id="rId4" Type="http://schemas.openxmlformats.org/officeDocument/2006/relationships/image" Target="../media/image13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image" Target="../media/image135.jpeg"/></Relationships>
</file>

<file path=ppt/slides/_rels/slide12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1.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137.png"/><Relationship Id="rId4" Type="http://schemas.microsoft.com/office/2007/relationships/hdphoto" Target="../media/hdphoto9.wdp"/></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png"/></Relationships>
</file>

<file path=ppt/slides/_rels/slide1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27.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27.png"/></Relationships>
</file>

<file path=ppt/slides/_rels/slide13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0.xml"/><Relationship Id="rId1" Type="http://schemas.openxmlformats.org/officeDocument/2006/relationships/slideLayout" Target="../slideLayouts/slideLayout1.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141.xml.rels><?xml version="1.0" encoding="UTF-8" standalone="yes"?>
<Relationships xmlns="http://schemas.openxmlformats.org/package/2006/relationships"><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notesSlide" Target="../notesSlides/notesSlide141.xml"/><Relationship Id="rId1" Type="http://schemas.openxmlformats.org/officeDocument/2006/relationships/slideLayout" Target="../slideLayouts/slideLayout1.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14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2.xml"/><Relationship Id="rId1" Type="http://schemas.openxmlformats.org/officeDocument/2006/relationships/slideLayout" Target="../slideLayouts/slideLayout1.xml"/><Relationship Id="rId4" Type="http://schemas.openxmlformats.org/officeDocument/2006/relationships/image" Target="../media/image154.jpeg"/></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4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1.png"/><Relationship Id="rId4" Type="http://schemas.openxmlformats.org/officeDocument/2006/relationships/image" Target="../media/image155.wmf"/></Relationships>
</file>

<file path=ppt/slides/_rels/slide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4.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45.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1.png"/><Relationship Id="rId4" Type="http://schemas.openxmlformats.org/officeDocument/2006/relationships/image" Target="../media/image156.wmf"/></Relationships>
</file>

<file path=ppt/slides/_rels/slide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7" Type="http://schemas.openxmlformats.org/officeDocument/2006/relationships/image" Target="../media/image980.png"/><Relationship Id="rId12" Type="http://schemas.openxmlformats.org/officeDocument/2006/relationships/image" Target="../media/image1010.png"/><Relationship Id="rId2" Type="http://schemas.openxmlformats.org/officeDocument/2006/relationships/notesSlide" Target="../notesSlides/notesSlide148.xml"/><Relationship Id="rId1" Type="http://schemas.openxmlformats.org/officeDocument/2006/relationships/slideLayout" Target="../slideLayouts/slideLayout1.xml"/><Relationship Id="rId11" Type="http://schemas.openxmlformats.org/officeDocument/2006/relationships/image" Target="../media/image1000.png"/><Relationship Id="rId10" Type="http://schemas.openxmlformats.org/officeDocument/2006/relationships/image" Target="../media/image168.png"/></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4.xml"/><Relationship Id="rId1" Type="http://schemas.openxmlformats.org/officeDocument/2006/relationships/slideLayout" Target="../slideLayouts/slideLayout1.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9.xml"/><Relationship Id="rId1" Type="http://schemas.openxmlformats.org/officeDocument/2006/relationships/slideLayout" Target="../slideLayouts/slideLayout1.xml"/><Relationship Id="rId5" Type="http://schemas.microsoft.com/office/2007/relationships/hdphoto" Target="../media/hdphoto11.wdp"/><Relationship Id="rId4" Type="http://schemas.openxmlformats.org/officeDocument/2006/relationships/image" Target="../media/image15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0.xml"/><Relationship Id="rId1" Type="http://schemas.openxmlformats.org/officeDocument/2006/relationships/slideLayout" Target="../slideLayouts/slideLayout1.xml"/><Relationship Id="rId4" Type="http://schemas.openxmlformats.org/officeDocument/2006/relationships/image" Target="../media/image170.png"/></Relationships>
</file>

<file path=ppt/slides/_rels/slide161.xml.rels><?xml version="1.0" encoding="UTF-8" standalone="yes"?>
<Relationships xmlns="http://schemas.openxmlformats.org/package/2006/relationships"><Relationship Id="rId8" Type="http://schemas.openxmlformats.org/officeDocument/2006/relationships/image" Target="../media/image159.jpg"/><Relationship Id="rId3" Type="http://schemas.openxmlformats.org/officeDocument/2006/relationships/image" Target="../media/image9.jpeg"/><Relationship Id="rId7" Type="http://schemas.openxmlformats.org/officeDocument/2006/relationships/hyperlink" Target="https://www.ubakus.com/en/r-value-calculator/" TargetMode="External"/><Relationship Id="rId2" Type="http://schemas.openxmlformats.org/officeDocument/2006/relationships/notesSlide" Target="../notesSlides/notesSlide161.xml"/><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hyperlink" Target="https://wufi.de/en/service/free-wufi-versions/" TargetMode="External"/><Relationship Id="rId4" Type="http://schemas.openxmlformats.org/officeDocument/2006/relationships/image" Target="../media/image1.png"/></Relationships>
</file>

<file path=ppt/slides/_rels/slide162.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60.png"/><Relationship Id="rId7" Type="http://schemas.openxmlformats.org/officeDocument/2006/relationships/oleObject" Target="../embeddings/oleObject7.bin"/><Relationship Id="rId2" Type="http://schemas.openxmlformats.org/officeDocument/2006/relationships/notesSlide" Target="../notesSlides/notesSlide162.xml"/><Relationship Id="rId1" Type="http://schemas.openxmlformats.org/officeDocument/2006/relationships/slideLayout" Target="../slideLayouts/slideLayout1.xml"/><Relationship Id="rId6" Type="http://schemas.openxmlformats.org/officeDocument/2006/relationships/oleObject" Target="../embeddings/oleObject6.bin"/><Relationship Id="rId11" Type="http://schemas.openxmlformats.org/officeDocument/2006/relationships/oleObject" Target="../embeddings/oleObject10.bin"/><Relationship Id="rId5" Type="http://schemas.openxmlformats.org/officeDocument/2006/relationships/image" Target="../media/image161.png"/><Relationship Id="rId10" Type="http://schemas.openxmlformats.org/officeDocument/2006/relationships/oleObject" Target="../embeddings/oleObject9.bin"/><Relationship Id="rId4" Type="http://schemas.openxmlformats.org/officeDocument/2006/relationships/oleObject" Target="../embeddings/oleObject5.bin"/><Relationship Id="rId9" Type="http://schemas.openxmlformats.org/officeDocument/2006/relationships/image" Target="../media/image162.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notesSlide" Target="../notesSlides/notesSlide165.xml"/><Relationship Id="rId1" Type="http://schemas.openxmlformats.org/officeDocument/2006/relationships/slideLayout" Target="../slideLayouts/slideLayout1.xml"/><Relationship Id="rId4" Type="http://schemas.openxmlformats.org/officeDocument/2006/relationships/image" Target="../media/image164.wmf"/></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2.xml"/><Relationship Id="rId1" Type="http://schemas.openxmlformats.org/officeDocument/2006/relationships/slideLayout" Target="../slideLayouts/slideLayout1.xml"/><Relationship Id="rId5" Type="http://schemas.openxmlformats.org/officeDocument/2006/relationships/image" Target="../media/image165.jpeg"/><Relationship Id="rId4" Type="http://schemas.openxmlformats.org/officeDocument/2006/relationships/image" Target="../media/image1.png"/></Relationships>
</file>

<file path=ppt/slides/_rels/slide17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3.xml"/><Relationship Id="rId1" Type="http://schemas.openxmlformats.org/officeDocument/2006/relationships/slideLayout" Target="../slideLayouts/slideLayout1.xml"/><Relationship Id="rId5" Type="http://schemas.openxmlformats.org/officeDocument/2006/relationships/image" Target="../media/image166.jpeg"/><Relationship Id="rId4" Type="http://schemas.openxmlformats.org/officeDocument/2006/relationships/image" Target="../media/image1.png"/></Relationships>
</file>

<file path=ppt/slides/_rels/slide1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4.xml"/><Relationship Id="rId1" Type="http://schemas.openxmlformats.org/officeDocument/2006/relationships/slideLayout" Target="../slideLayouts/slideLayout1.xml"/><Relationship Id="rId5" Type="http://schemas.openxmlformats.org/officeDocument/2006/relationships/image" Target="../media/image167.jpeg"/><Relationship Id="rId4" Type="http://schemas.openxmlformats.org/officeDocument/2006/relationships/image" Target="../media/image1.png"/></Relationships>
</file>

<file path=ppt/slides/_rels/slide17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5.xml"/><Relationship Id="rId1" Type="http://schemas.openxmlformats.org/officeDocument/2006/relationships/slideLayout" Target="../slideLayouts/slideLayout1.xml"/><Relationship Id="rId5" Type="http://schemas.openxmlformats.org/officeDocument/2006/relationships/image" Target="../media/image168.jpeg"/><Relationship Id="rId4" Type="http://schemas.openxmlformats.org/officeDocument/2006/relationships/image" Target="../media/image1.png"/></Relationships>
</file>

<file path=ppt/slides/_rels/slide17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6.xml"/><Relationship Id="rId1" Type="http://schemas.openxmlformats.org/officeDocument/2006/relationships/slideLayout" Target="../slideLayouts/slideLayout1.xml"/><Relationship Id="rId5" Type="http://schemas.openxmlformats.org/officeDocument/2006/relationships/image" Target="../media/image169.jpeg"/><Relationship Id="rId4" Type="http://schemas.openxmlformats.org/officeDocument/2006/relationships/image" Target="../media/image1.png"/></Relationships>
</file>

<file path=ppt/slides/_rels/slide177.xml.rels><?xml version="1.0" encoding="UTF-8" standalone="yes"?>
<Relationships xmlns="http://schemas.openxmlformats.org/package/2006/relationships"><Relationship Id="rId3" Type="http://schemas.openxmlformats.org/officeDocument/2006/relationships/hyperlink" Target="https://www.baubook.info/?SW=6&amp;lng=2" TargetMode="External"/><Relationship Id="rId7" Type="http://schemas.openxmlformats.org/officeDocument/2006/relationships/image" Target="../media/image173.png"/><Relationship Id="rId2" Type="http://schemas.openxmlformats.org/officeDocument/2006/relationships/notesSlide" Target="../notesSlides/notesSlide177.xml"/><Relationship Id="rId1" Type="http://schemas.openxmlformats.org/officeDocument/2006/relationships/slideLayout" Target="../slideLayouts/slideLayout1.xml"/><Relationship Id="rId6" Type="http://schemas.openxmlformats.org/officeDocument/2006/relationships/hyperlink" Target="https://www.dataholz.eu/en.htm" TargetMode="External"/><Relationship Id="rId5" Type="http://schemas.openxmlformats.org/officeDocument/2006/relationships/hyperlink" Target="https://cwc.ca/design-tools/" TargetMode="External"/><Relationship Id="rId4" Type="http://schemas.openxmlformats.org/officeDocument/2006/relationships/image" Target="../media/image171.png"/></Relationships>
</file>

<file path=ppt/slides/_rels/slide17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8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176.jpeg"/></Relationships>
</file>

<file path=ppt/slides/_rels/slide183.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1.png"/><Relationship Id="rId2" Type="http://schemas.openxmlformats.org/officeDocument/2006/relationships/notesSlide" Target="../notesSlides/notesSlide18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179.jpeg"/><Relationship Id="rId4" Type="http://schemas.openxmlformats.org/officeDocument/2006/relationships/image" Target="../media/image178.jpeg"/></Relationships>
</file>

<file path=ppt/slides/_rels/slide18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4.xml"/><Relationship Id="rId1" Type="http://schemas.openxmlformats.org/officeDocument/2006/relationships/slideLayout" Target="../slideLayouts/slideLayout1.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png"/></Relationships>
</file>

<file path=ppt/slides/_rels/slide18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5.xml"/><Relationship Id="rId1" Type="http://schemas.openxmlformats.org/officeDocument/2006/relationships/slideLayout" Target="../slideLayouts/slideLayout1.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png"/></Relationships>
</file>

<file path=ppt/slides/_rels/slide18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185.jpeg"/></Relationships>
</file>

<file path=ppt/slides/_rels/slide18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87.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187.jpeg"/></Relationships>
</file>

<file path=ppt/slides/_rels/slide18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8.xml"/><Relationship Id="rId1" Type="http://schemas.openxmlformats.org/officeDocument/2006/relationships/slideLayout" Target="../slideLayouts/slideLayout1.xml"/><Relationship Id="rId5" Type="http://schemas.openxmlformats.org/officeDocument/2006/relationships/image" Target="../media/image188.jpeg"/><Relationship Id="rId4" Type="http://schemas.openxmlformats.org/officeDocument/2006/relationships/image" Target="../media/image1.png"/></Relationships>
</file>

<file path=ppt/slides/_rels/slide189.xml.rels><?xml version="1.0" encoding="UTF-8" standalone="yes"?>
<Relationships xmlns="http://schemas.openxmlformats.org/package/2006/relationships"><Relationship Id="rId3" Type="http://schemas.openxmlformats.org/officeDocument/2006/relationships/image" Target="../media/image189.jpeg"/><Relationship Id="rId7" Type="http://schemas.openxmlformats.org/officeDocument/2006/relationships/image" Target="../media/image1.png"/><Relationship Id="rId2" Type="http://schemas.openxmlformats.org/officeDocument/2006/relationships/notesSlide" Target="../notesSlides/notesSlide189.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191.jpeg"/><Relationship Id="rId4" Type="http://schemas.openxmlformats.org/officeDocument/2006/relationships/image" Target="../media/image190.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90.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193.jpeg"/></Relationships>
</file>

<file path=ppt/slides/_rels/slide19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9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195.jpeg"/></Relationships>
</file>

<file path=ppt/slides/_rels/slide19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92.xml"/><Relationship Id="rId1" Type="http://schemas.openxmlformats.org/officeDocument/2006/relationships/slideLayout" Target="../slideLayouts/slideLayout1.xml"/><Relationship Id="rId6" Type="http://schemas.openxmlformats.org/officeDocument/2006/relationships/image" Target="../media/image197.jpeg"/><Relationship Id="rId5" Type="http://schemas.openxmlformats.org/officeDocument/2006/relationships/image" Target="../media/image1.png"/><Relationship Id="rId4" Type="http://schemas.openxmlformats.org/officeDocument/2006/relationships/image" Target="../media/image9.jpeg"/></Relationships>
</file>

<file path=ppt/slides/_rels/slide19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97.xml"/><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98.xml"/><Relationship Id="rId1" Type="http://schemas.openxmlformats.org/officeDocument/2006/relationships/slideLayout" Target="../slideLayouts/slideLayout1.xml"/><Relationship Id="rId4" Type="http://schemas.openxmlformats.org/officeDocument/2006/relationships/image" Target="../media/image200.png"/></Relationships>
</file>

<file path=ppt/slides/_rels/slide19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04.xml"/><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media/image208.gif"/></Relationships>
</file>

<file path=ppt/slides/_rels/slide20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08.xml"/><Relationship Id="rId1" Type="http://schemas.openxmlformats.org/officeDocument/2006/relationships/slideLayout" Target="../slideLayouts/slideLayout2.xml"/><Relationship Id="rId4" Type="http://schemas.openxmlformats.org/officeDocument/2006/relationships/image" Target="../media/image208.gif"/></Relationships>
</file>

<file path=ppt/slides/_rels/slide20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1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10.xml"/><Relationship Id="rId1" Type="http://schemas.openxmlformats.org/officeDocument/2006/relationships/slideLayout" Target="../slideLayouts/slideLayout5.xml"/><Relationship Id="rId4" Type="http://schemas.openxmlformats.org/officeDocument/2006/relationships/image" Target="../media/image208.gif"/></Relationships>
</file>

<file path=ppt/slides/_rels/slide21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12.xml"/><Relationship Id="rId1" Type="http://schemas.openxmlformats.org/officeDocument/2006/relationships/slideLayout" Target="../slideLayouts/slideLayout1.xml"/><Relationship Id="rId4" Type="http://schemas.openxmlformats.org/officeDocument/2006/relationships/image" Target="../media/image215.jpeg"/></Relationships>
</file>

<file path=ppt/slides/_rels/slide21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13.xml"/><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14.xml"/><Relationship Id="rId1" Type="http://schemas.openxmlformats.org/officeDocument/2006/relationships/slideLayout" Target="../slideLayouts/slideLayout8.xml"/><Relationship Id="rId4" Type="http://schemas.openxmlformats.org/officeDocument/2006/relationships/image" Target="../media/image218.jpeg"/></Relationships>
</file>

<file path=ppt/slides/_rels/slide21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16.xml"/><Relationship Id="rId1" Type="http://schemas.openxmlformats.org/officeDocument/2006/relationships/slideLayout" Target="../slideLayouts/slideLayout2.xml"/><Relationship Id="rId5" Type="http://schemas.openxmlformats.org/officeDocument/2006/relationships/image" Target="../media/image221.jpeg"/><Relationship Id="rId4" Type="http://schemas.openxmlformats.org/officeDocument/2006/relationships/image" Target="../media/image220.png"/></Relationships>
</file>

<file path=ppt/slides/_rels/slide21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17.xml"/><Relationship Id="rId1" Type="http://schemas.openxmlformats.org/officeDocument/2006/relationships/slideLayout" Target="../slideLayouts/slideLayout8.xml"/></Relationships>
</file>

<file path=ppt/slides/_rels/slide21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18.xml"/><Relationship Id="rId1" Type="http://schemas.openxmlformats.org/officeDocument/2006/relationships/slideLayout" Target="../slideLayouts/slideLayout5.xml"/><Relationship Id="rId4" Type="http://schemas.microsoft.com/office/2007/relationships/hdphoto" Target="../media/hdphoto12.wdp"/></Relationships>
</file>

<file path=ppt/slides/_rels/slide21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20.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27.png"/><Relationship Id="rId4" Type="http://schemas.openxmlformats.org/officeDocument/2006/relationships/image" Target="../media/image226.jpeg"/></Relationships>
</file>

<file path=ppt/slides/_rels/slide22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21.xml"/><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22.xml"/><Relationship Id="rId1" Type="http://schemas.openxmlformats.org/officeDocument/2006/relationships/slideLayout" Target="../slideLayouts/slideLayout8.xml"/><Relationship Id="rId4" Type="http://schemas.openxmlformats.org/officeDocument/2006/relationships/image" Target="../media/image230.png"/></Relationships>
</file>

<file path=ppt/slides/_rels/slide22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23.xml"/><Relationship Id="rId1" Type="http://schemas.openxmlformats.org/officeDocument/2006/relationships/slideLayout" Target="../slideLayouts/slideLayout8.xml"/><Relationship Id="rId4" Type="http://schemas.openxmlformats.org/officeDocument/2006/relationships/image" Target="../media/image232.png"/></Relationships>
</file>

<file path=ppt/slides/_rels/slide224.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25.xml"/><Relationship Id="rId1" Type="http://schemas.openxmlformats.org/officeDocument/2006/relationships/slideLayout" Target="../slideLayouts/slideLayout8.xml"/><Relationship Id="rId6" Type="http://schemas.microsoft.com/office/2007/relationships/hdphoto" Target="../media/hdphoto15.wdp"/><Relationship Id="rId5" Type="http://schemas.openxmlformats.org/officeDocument/2006/relationships/image" Target="../media/image235.png"/><Relationship Id="rId4" Type="http://schemas.microsoft.com/office/2007/relationships/hdphoto" Target="../media/hdphoto14.wdp"/></Relationships>
</file>

<file path=ppt/slides/_rels/slide226.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27.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28.xml"/><Relationship Id="rId1" Type="http://schemas.openxmlformats.org/officeDocument/2006/relationships/slideLayout" Target="../slideLayouts/slideLayout2.xml"/><Relationship Id="rId5" Type="http://schemas.openxmlformats.org/officeDocument/2006/relationships/image" Target="../media/image240.jpeg"/><Relationship Id="rId4" Type="http://schemas.openxmlformats.org/officeDocument/2006/relationships/image" Target="../media/image239.jpeg"/></Relationships>
</file>

<file path=ppt/slides/_rels/slide229.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2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30.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8.xml"/></Relationships>
</file>

<file path=ppt/slides/_rels/slide232.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8" Type="http://schemas.openxmlformats.org/officeDocument/2006/relationships/image" Target="../media/image249.jpeg"/><Relationship Id="rId3" Type="http://schemas.openxmlformats.org/officeDocument/2006/relationships/image" Target="../media/image244.jpeg"/><Relationship Id="rId7" Type="http://schemas.openxmlformats.org/officeDocument/2006/relationships/image" Target="../media/image248.png"/><Relationship Id="rId2" Type="http://schemas.openxmlformats.org/officeDocument/2006/relationships/notesSlide" Target="../notesSlides/notesSlide235.xml"/><Relationship Id="rId1" Type="http://schemas.openxmlformats.org/officeDocument/2006/relationships/slideLayout" Target="../slideLayouts/slideLayout8.xml"/><Relationship Id="rId6" Type="http://schemas.openxmlformats.org/officeDocument/2006/relationships/image" Target="../media/image247.png"/><Relationship Id="rId5" Type="http://schemas.openxmlformats.org/officeDocument/2006/relationships/image" Target="../media/image246.jpeg"/><Relationship Id="rId4" Type="http://schemas.openxmlformats.org/officeDocument/2006/relationships/image" Target="../media/image245.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20.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1.png"/><Relationship Id="rId4" Type="http://schemas.openxmlformats.org/officeDocument/2006/relationships/image" Target="../media/image74.jpe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emf"/></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90.emf"/></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1.png"/><Relationship Id="rId4" Type="http://schemas.openxmlformats.org/officeDocument/2006/relationships/image" Target="../media/image9.jpe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960.png"/></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Image result for bauphysi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63613"/>
            <a:ext cx="11894234"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947950"/>
            <a:ext cx="11894234" cy="412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 name="Arc 1"/>
          <p:cNvSpPr/>
          <p:nvPr/>
        </p:nvSpPr>
        <p:spPr>
          <a:xfrm>
            <a:off x="2271714" y="3349625"/>
            <a:ext cx="1851025" cy="2044700"/>
          </a:xfrm>
          <a:prstGeom prst="arc">
            <a:avLst>
              <a:gd name="adj1" fmla="val 18377754"/>
              <a:gd name="adj2" fmla="val 3275165"/>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CA"/>
          </a:p>
        </p:txBody>
      </p:sp>
      <p:sp>
        <p:nvSpPr>
          <p:cNvPr id="6" name="Arc 5"/>
          <p:cNvSpPr/>
          <p:nvPr/>
        </p:nvSpPr>
        <p:spPr>
          <a:xfrm>
            <a:off x="2298700" y="3452814"/>
            <a:ext cx="1663700" cy="1838325"/>
          </a:xfrm>
          <a:prstGeom prst="arc">
            <a:avLst>
              <a:gd name="adj1" fmla="val 18377754"/>
              <a:gd name="adj2" fmla="val 3275165"/>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CA"/>
          </a:p>
        </p:txBody>
      </p:sp>
      <p:sp>
        <p:nvSpPr>
          <p:cNvPr id="7" name="Arc 6"/>
          <p:cNvSpPr/>
          <p:nvPr/>
        </p:nvSpPr>
        <p:spPr>
          <a:xfrm>
            <a:off x="2308226" y="3546475"/>
            <a:ext cx="1495425" cy="1651000"/>
          </a:xfrm>
          <a:prstGeom prst="arc">
            <a:avLst>
              <a:gd name="adj1" fmla="val 18505351"/>
              <a:gd name="adj2" fmla="val 3121329"/>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CA"/>
          </a:p>
        </p:txBody>
      </p:sp>
      <p:sp>
        <p:nvSpPr>
          <p:cNvPr id="8" name="Arc 7"/>
          <p:cNvSpPr/>
          <p:nvPr/>
        </p:nvSpPr>
        <p:spPr>
          <a:xfrm>
            <a:off x="2411413" y="3724275"/>
            <a:ext cx="1230312" cy="1295400"/>
          </a:xfrm>
          <a:prstGeom prst="arc">
            <a:avLst>
              <a:gd name="adj1" fmla="val 18542052"/>
              <a:gd name="adj2" fmla="val 3111314"/>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CA"/>
          </a:p>
        </p:txBody>
      </p:sp>
      <p:sp>
        <p:nvSpPr>
          <p:cNvPr id="9" name="Arc 8"/>
          <p:cNvSpPr/>
          <p:nvPr/>
        </p:nvSpPr>
        <p:spPr>
          <a:xfrm>
            <a:off x="2603500" y="3884614"/>
            <a:ext cx="882650" cy="974725"/>
          </a:xfrm>
          <a:prstGeom prst="arc">
            <a:avLst>
              <a:gd name="adj1" fmla="val 18377754"/>
              <a:gd name="adj2" fmla="val 3275165"/>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CA"/>
          </a:p>
        </p:txBody>
      </p:sp>
      <p:sp>
        <p:nvSpPr>
          <p:cNvPr id="3" name="TextBox 2"/>
          <p:cNvSpPr txBox="1"/>
          <p:nvPr/>
        </p:nvSpPr>
        <p:spPr>
          <a:xfrm>
            <a:off x="2514600" y="947950"/>
            <a:ext cx="2895600" cy="400050"/>
          </a:xfrm>
          <a:prstGeom prst="rect">
            <a:avLst/>
          </a:prstGeom>
          <a:solidFill>
            <a:schemeClr val="bg2"/>
          </a:solidFill>
        </p:spPr>
        <p:txBody>
          <a:bodyPr>
            <a:spAutoFit/>
          </a:bodyPr>
          <a:lstStyle/>
          <a:p>
            <a:pPr algn="r" eaLnBrk="1" hangingPunct="1">
              <a:defRPr/>
            </a:pPr>
            <a:r>
              <a:rPr lang="en-CA" sz="2000" b="1" dirty="0">
                <a:solidFill>
                  <a:srgbClr val="C00000"/>
                </a:solidFill>
                <a:latin typeface="+mn-lt"/>
                <a:ea typeface="ＭＳ Ｐゴシック" pitchFamily="34" charset="-128"/>
                <a:cs typeface="Arial" panose="020B0604020202020204" pitchFamily="34" charset="0"/>
              </a:rPr>
              <a:t>Different Module</a:t>
            </a:r>
          </a:p>
        </p:txBody>
      </p:sp>
      <p:sp>
        <p:nvSpPr>
          <p:cNvPr id="11" name="TextBox 10"/>
          <p:cNvSpPr txBox="1"/>
          <p:nvPr/>
        </p:nvSpPr>
        <p:spPr>
          <a:xfrm>
            <a:off x="6759575" y="947950"/>
            <a:ext cx="2895600" cy="400050"/>
          </a:xfrm>
          <a:prstGeom prst="rect">
            <a:avLst/>
          </a:prstGeom>
          <a:solidFill>
            <a:schemeClr val="bg2"/>
          </a:solidFill>
        </p:spPr>
        <p:txBody>
          <a:bodyPr>
            <a:spAutoFit/>
          </a:bodyPr>
          <a:lstStyle/>
          <a:p>
            <a:pPr eaLnBrk="1" hangingPunct="1">
              <a:defRPr/>
            </a:pPr>
            <a:r>
              <a:rPr lang="en-CA" sz="2000" b="1" dirty="0">
                <a:solidFill>
                  <a:schemeClr val="bg1">
                    <a:lumMod val="95000"/>
                  </a:schemeClr>
                </a:solidFill>
                <a:latin typeface="+mn-lt"/>
                <a:ea typeface="ＭＳ Ｐゴシック" pitchFamily="34" charset="-128"/>
                <a:cs typeface="Arial" panose="020B0604020202020204" pitchFamily="34" charset="0"/>
              </a:rPr>
              <a:t>In this Module</a:t>
            </a:r>
          </a:p>
        </p:txBody>
      </p:sp>
      <p:sp>
        <p:nvSpPr>
          <p:cNvPr id="16395" name="Title 15"/>
          <p:cNvSpPr>
            <a:spLocks noGrp="1"/>
          </p:cNvSpPr>
          <p:nvPr>
            <p:ph type="title"/>
          </p:nvPr>
        </p:nvSpPr>
        <p:spPr>
          <a:xfrm>
            <a:off x="2689226" y="188914"/>
            <a:ext cx="7904163" cy="719137"/>
          </a:xfrm>
        </p:spPr>
        <p:txBody>
          <a:bodyPr/>
          <a:lstStyle/>
          <a:p>
            <a:r>
              <a:rPr lang="en-CA" altLang="en-US"/>
              <a:t>Building Science for Wood Buildings</a:t>
            </a:r>
          </a:p>
        </p:txBody>
      </p:sp>
      <p:cxnSp>
        <p:nvCxnSpPr>
          <p:cNvPr id="18" name="Straight Connector 17"/>
          <p:cNvCxnSpPr>
            <a:stCxn id="4" idx="2"/>
            <a:endCxn id="4" idx="2"/>
          </p:cNvCxnSpPr>
          <p:nvPr/>
        </p:nvCxnSpPr>
        <p:spPr>
          <a:xfrm>
            <a:off x="5947117" y="136070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7091176" y="3865040"/>
            <a:ext cx="451141" cy="1407626"/>
            <a:chOff x="7091176" y="4039540"/>
            <a:chExt cx="451141" cy="1489450"/>
          </a:xfrm>
        </p:grpSpPr>
        <p:sp>
          <p:nvSpPr>
            <p:cNvPr id="22" name="Arc 21"/>
            <p:cNvSpPr/>
            <p:nvPr/>
          </p:nvSpPr>
          <p:spPr>
            <a:xfrm>
              <a:off x="7091176" y="4039540"/>
              <a:ext cx="366332" cy="355118"/>
            </a:xfrm>
            <a:prstGeom prst="arc">
              <a:avLst>
                <a:gd name="adj1" fmla="val 16200000"/>
                <a:gd name="adj2" fmla="val 5425178"/>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CA"/>
            </a:p>
          </p:txBody>
        </p:sp>
        <p:sp>
          <p:nvSpPr>
            <p:cNvPr id="23" name="Freeform 22"/>
            <p:cNvSpPr/>
            <p:nvPr/>
          </p:nvSpPr>
          <p:spPr>
            <a:xfrm flipH="1">
              <a:off x="7278782" y="4417929"/>
              <a:ext cx="263535" cy="502771"/>
            </a:xfrm>
            <a:custGeom>
              <a:avLst/>
              <a:gdLst>
                <a:gd name="connsiteX0" fmla="*/ 195262 w 195262"/>
                <a:gd name="connsiteY0" fmla="*/ 0 h 421481"/>
                <a:gd name="connsiteX1" fmla="*/ 114300 w 195262"/>
                <a:gd name="connsiteY1" fmla="*/ 2381 h 421481"/>
                <a:gd name="connsiteX2" fmla="*/ 100012 w 195262"/>
                <a:gd name="connsiteY2" fmla="*/ 7143 h 421481"/>
                <a:gd name="connsiteX3" fmla="*/ 92869 w 195262"/>
                <a:gd name="connsiteY3" fmla="*/ 9525 h 421481"/>
                <a:gd name="connsiteX4" fmla="*/ 83344 w 195262"/>
                <a:gd name="connsiteY4" fmla="*/ 23812 h 421481"/>
                <a:gd name="connsiteX5" fmla="*/ 78581 w 195262"/>
                <a:gd name="connsiteY5" fmla="*/ 30956 h 421481"/>
                <a:gd name="connsiteX6" fmla="*/ 71437 w 195262"/>
                <a:gd name="connsiteY6" fmla="*/ 33337 h 421481"/>
                <a:gd name="connsiteX7" fmla="*/ 54769 w 195262"/>
                <a:gd name="connsiteY7" fmla="*/ 52387 h 421481"/>
                <a:gd name="connsiteX8" fmla="*/ 50006 w 195262"/>
                <a:gd name="connsiteY8" fmla="*/ 66675 h 421481"/>
                <a:gd name="connsiteX9" fmla="*/ 45244 w 195262"/>
                <a:gd name="connsiteY9" fmla="*/ 73818 h 421481"/>
                <a:gd name="connsiteX10" fmla="*/ 42862 w 195262"/>
                <a:gd name="connsiteY10" fmla="*/ 80962 h 421481"/>
                <a:gd name="connsiteX11" fmla="*/ 38100 w 195262"/>
                <a:gd name="connsiteY11" fmla="*/ 88106 h 421481"/>
                <a:gd name="connsiteX12" fmla="*/ 33337 w 195262"/>
                <a:gd name="connsiteY12" fmla="*/ 102393 h 421481"/>
                <a:gd name="connsiteX13" fmla="*/ 28575 w 195262"/>
                <a:gd name="connsiteY13" fmla="*/ 116681 h 421481"/>
                <a:gd name="connsiteX14" fmla="*/ 26194 w 195262"/>
                <a:gd name="connsiteY14" fmla="*/ 123825 h 421481"/>
                <a:gd name="connsiteX15" fmla="*/ 21431 w 195262"/>
                <a:gd name="connsiteY15" fmla="*/ 130968 h 421481"/>
                <a:gd name="connsiteX16" fmla="*/ 19050 w 195262"/>
                <a:gd name="connsiteY16" fmla="*/ 145256 h 421481"/>
                <a:gd name="connsiteX17" fmla="*/ 16669 w 195262"/>
                <a:gd name="connsiteY17" fmla="*/ 161925 h 421481"/>
                <a:gd name="connsiteX18" fmla="*/ 14287 w 195262"/>
                <a:gd name="connsiteY18" fmla="*/ 169068 h 421481"/>
                <a:gd name="connsiteX19" fmla="*/ 7144 w 195262"/>
                <a:gd name="connsiteY19" fmla="*/ 211931 h 421481"/>
                <a:gd name="connsiteX20" fmla="*/ 4762 w 195262"/>
                <a:gd name="connsiteY20" fmla="*/ 219075 h 421481"/>
                <a:gd name="connsiteX21" fmla="*/ 0 w 195262"/>
                <a:gd name="connsiteY21" fmla="*/ 421481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5262" h="421481">
                  <a:moveTo>
                    <a:pt x="195262" y="0"/>
                  </a:moveTo>
                  <a:cubicBezTo>
                    <a:pt x="168275" y="794"/>
                    <a:pt x="141223" y="362"/>
                    <a:pt x="114300" y="2381"/>
                  </a:cubicBezTo>
                  <a:cubicBezTo>
                    <a:pt x="109294" y="2756"/>
                    <a:pt x="104775" y="5555"/>
                    <a:pt x="100012" y="7143"/>
                  </a:cubicBezTo>
                  <a:lnTo>
                    <a:pt x="92869" y="9525"/>
                  </a:lnTo>
                  <a:lnTo>
                    <a:pt x="83344" y="23812"/>
                  </a:lnTo>
                  <a:cubicBezTo>
                    <a:pt x="81756" y="26193"/>
                    <a:pt x="81296" y="30051"/>
                    <a:pt x="78581" y="30956"/>
                  </a:cubicBezTo>
                  <a:lnTo>
                    <a:pt x="71437" y="33337"/>
                  </a:lnTo>
                  <a:cubicBezTo>
                    <a:pt x="60325" y="50006"/>
                    <a:pt x="66675" y="44450"/>
                    <a:pt x="54769" y="52387"/>
                  </a:cubicBezTo>
                  <a:cubicBezTo>
                    <a:pt x="53181" y="57150"/>
                    <a:pt x="52791" y="62498"/>
                    <a:pt x="50006" y="66675"/>
                  </a:cubicBezTo>
                  <a:cubicBezTo>
                    <a:pt x="48419" y="69056"/>
                    <a:pt x="46524" y="71259"/>
                    <a:pt x="45244" y="73818"/>
                  </a:cubicBezTo>
                  <a:cubicBezTo>
                    <a:pt x="44121" y="76063"/>
                    <a:pt x="43985" y="78717"/>
                    <a:pt x="42862" y="80962"/>
                  </a:cubicBezTo>
                  <a:cubicBezTo>
                    <a:pt x="41582" y="83522"/>
                    <a:pt x="39262" y="85491"/>
                    <a:pt x="38100" y="88106"/>
                  </a:cubicBezTo>
                  <a:cubicBezTo>
                    <a:pt x="36061" y="92693"/>
                    <a:pt x="34925" y="97631"/>
                    <a:pt x="33337" y="102393"/>
                  </a:cubicBezTo>
                  <a:lnTo>
                    <a:pt x="28575" y="116681"/>
                  </a:lnTo>
                  <a:cubicBezTo>
                    <a:pt x="27781" y="119062"/>
                    <a:pt x="27587" y="121737"/>
                    <a:pt x="26194" y="123825"/>
                  </a:cubicBezTo>
                  <a:lnTo>
                    <a:pt x="21431" y="130968"/>
                  </a:lnTo>
                  <a:cubicBezTo>
                    <a:pt x="20637" y="135731"/>
                    <a:pt x="19784" y="140484"/>
                    <a:pt x="19050" y="145256"/>
                  </a:cubicBezTo>
                  <a:cubicBezTo>
                    <a:pt x="18197" y="150803"/>
                    <a:pt x="17770" y="156421"/>
                    <a:pt x="16669" y="161925"/>
                  </a:cubicBezTo>
                  <a:cubicBezTo>
                    <a:pt x="16177" y="164386"/>
                    <a:pt x="15081" y="166687"/>
                    <a:pt x="14287" y="169068"/>
                  </a:cubicBezTo>
                  <a:cubicBezTo>
                    <a:pt x="11566" y="188119"/>
                    <a:pt x="11517" y="196625"/>
                    <a:pt x="7144" y="211931"/>
                  </a:cubicBezTo>
                  <a:cubicBezTo>
                    <a:pt x="6454" y="214345"/>
                    <a:pt x="5556" y="216694"/>
                    <a:pt x="4762" y="219075"/>
                  </a:cubicBezTo>
                  <a:cubicBezTo>
                    <a:pt x="2063" y="286549"/>
                    <a:pt x="0" y="353896"/>
                    <a:pt x="0" y="421481"/>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4" name="Freeform 23"/>
            <p:cNvSpPr/>
            <p:nvPr/>
          </p:nvSpPr>
          <p:spPr>
            <a:xfrm flipH="1">
              <a:off x="7440981" y="4920700"/>
              <a:ext cx="101336" cy="608290"/>
            </a:xfrm>
            <a:custGeom>
              <a:avLst/>
              <a:gdLst>
                <a:gd name="connsiteX0" fmla="*/ 0 w 73832"/>
                <a:gd name="connsiteY0" fmla="*/ 0 h 488157"/>
                <a:gd name="connsiteX1" fmla="*/ 9525 w 73832"/>
                <a:gd name="connsiteY1" fmla="*/ 26194 h 488157"/>
                <a:gd name="connsiteX2" fmla="*/ 11906 w 73832"/>
                <a:gd name="connsiteY2" fmla="*/ 33338 h 488157"/>
                <a:gd name="connsiteX3" fmla="*/ 14287 w 73832"/>
                <a:gd name="connsiteY3" fmla="*/ 40482 h 488157"/>
                <a:gd name="connsiteX4" fmla="*/ 23812 w 73832"/>
                <a:gd name="connsiteY4" fmla="*/ 54769 h 488157"/>
                <a:gd name="connsiteX5" fmla="*/ 35718 w 73832"/>
                <a:gd name="connsiteY5" fmla="*/ 90488 h 488157"/>
                <a:gd name="connsiteX6" fmla="*/ 38100 w 73832"/>
                <a:gd name="connsiteY6" fmla="*/ 97632 h 488157"/>
                <a:gd name="connsiteX7" fmla="*/ 40481 w 73832"/>
                <a:gd name="connsiteY7" fmla="*/ 104775 h 488157"/>
                <a:gd name="connsiteX8" fmla="*/ 45243 w 73832"/>
                <a:gd name="connsiteY8" fmla="*/ 111919 h 488157"/>
                <a:gd name="connsiteX9" fmla="*/ 50006 w 73832"/>
                <a:gd name="connsiteY9" fmla="*/ 126207 h 488157"/>
                <a:gd name="connsiteX10" fmla="*/ 52387 w 73832"/>
                <a:gd name="connsiteY10" fmla="*/ 133350 h 488157"/>
                <a:gd name="connsiteX11" fmla="*/ 54768 w 73832"/>
                <a:gd name="connsiteY11" fmla="*/ 250032 h 488157"/>
                <a:gd name="connsiteX12" fmla="*/ 57150 w 73832"/>
                <a:gd name="connsiteY12" fmla="*/ 257175 h 488157"/>
                <a:gd name="connsiteX13" fmla="*/ 59531 w 73832"/>
                <a:gd name="connsiteY13" fmla="*/ 340519 h 488157"/>
                <a:gd name="connsiteX14" fmla="*/ 61912 w 73832"/>
                <a:gd name="connsiteY14" fmla="*/ 347663 h 488157"/>
                <a:gd name="connsiteX15" fmla="*/ 64293 w 73832"/>
                <a:gd name="connsiteY15" fmla="*/ 361950 h 488157"/>
                <a:gd name="connsiteX16" fmla="*/ 69056 w 73832"/>
                <a:gd name="connsiteY16" fmla="*/ 423863 h 488157"/>
                <a:gd name="connsiteX17" fmla="*/ 71437 w 73832"/>
                <a:gd name="connsiteY17" fmla="*/ 433388 h 488157"/>
                <a:gd name="connsiteX18" fmla="*/ 73818 w 73832"/>
                <a:gd name="connsiteY18" fmla="*/ 488157 h 48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832" h="488157">
                  <a:moveTo>
                    <a:pt x="0" y="0"/>
                  </a:moveTo>
                  <a:cubicBezTo>
                    <a:pt x="6623" y="16561"/>
                    <a:pt x="3413" y="7860"/>
                    <a:pt x="9525" y="26194"/>
                  </a:cubicBezTo>
                  <a:lnTo>
                    <a:pt x="11906" y="33338"/>
                  </a:lnTo>
                  <a:cubicBezTo>
                    <a:pt x="12700" y="35719"/>
                    <a:pt x="12895" y="38393"/>
                    <a:pt x="14287" y="40482"/>
                  </a:cubicBezTo>
                  <a:cubicBezTo>
                    <a:pt x="17462" y="45244"/>
                    <a:pt x="22002" y="49339"/>
                    <a:pt x="23812" y="54769"/>
                  </a:cubicBezTo>
                  <a:lnTo>
                    <a:pt x="35718" y="90488"/>
                  </a:lnTo>
                  <a:lnTo>
                    <a:pt x="38100" y="97632"/>
                  </a:lnTo>
                  <a:cubicBezTo>
                    <a:pt x="38894" y="100013"/>
                    <a:pt x="39089" y="102687"/>
                    <a:pt x="40481" y="104775"/>
                  </a:cubicBezTo>
                  <a:cubicBezTo>
                    <a:pt x="42068" y="107156"/>
                    <a:pt x="44081" y="109304"/>
                    <a:pt x="45243" y="111919"/>
                  </a:cubicBezTo>
                  <a:cubicBezTo>
                    <a:pt x="47282" y="116507"/>
                    <a:pt x="48418" y="121444"/>
                    <a:pt x="50006" y="126207"/>
                  </a:cubicBezTo>
                  <a:lnTo>
                    <a:pt x="52387" y="133350"/>
                  </a:lnTo>
                  <a:cubicBezTo>
                    <a:pt x="53181" y="172244"/>
                    <a:pt x="53273" y="211159"/>
                    <a:pt x="54768" y="250032"/>
                  </a:cubicBezTo>
                  <a:cubicBezTo>
                    <a:pt x="54864" y="252540"/>
                    <a:pt x="57018" y="254669"/>
                    <a:pt x="57150" y="257175"/>
                  </a:cubicBezTo>
                  <a:cubicBezTo>
                    <a:pt x="58611" y="284929"/>
                    <a:pt x="58070" y="312765"/>
                    <a:pt x="59531" y="340519"/>
                  </a:cubicBezTo>
                  <a:cubicBezTo>
                    <a:pt x="59663" y="343026"/>
                    <a:pt x="61368" y="345213"/>
                    <a:pt x="61912" y="347663"/>
                  </a:cubicBezTo>
                  <a:cubicBezTo>
                    <a:pt x="62959" y="352376"/>
                    <a:pt x="63499" y="357188"/>
                    <a:pt x="64293" y="361950"/>
                  </a:cubicBezTo>
                  <a:cubicBezTo>
                    <a:pt x="65619" y="387135"/>
                    <a:pt x="65042" y="401781"/>
                    <a:pt x="69056" y="423863"/>
                  </a:cubicBezTo>
                  <a:cubicBezTo>
                    <a:pt x="69641" y="427083"/>
                    <a:pt x="70643" y="430213"/>
                    <a:pt x="71437" y="433388"/>
                  </a:cubicBezTo>
                  <a:cubicBezTo>
                    <a:pt x="74165" y="477034"/>
                    <a:pt x="73818" y="458763"/>
                    <a:pt x="73818" y="488157"/>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5" name="Freeform 24"/>
            <p:cNvSpPr/>
            <p:nvPr/>
          </p:nvSpPr>
          <p:spPr>
            <a:xfrm flipH="1">
              <a:off x="7426429" y="4565848"/>
              <a:ext cx="52333" cy="377545"/>
            </a:xfrm>
            <a:custGeom>
              <a:avLst/>
              <a:gdLst>
                <a:gd name="connsiteX0" fmla="*/ 28575 w 38100"/>
                <a:gd name="connsiteY0" fmla="*/ 251 h 305051"/>
                <a:gd name="connsiteX1" fmla="*/ 16668 w 38100"/>
                <a:gd name="connsiteY1" fmla="*/ 2632 h 305051"/>
                <a:gd name="connsiteX2" fmla="*/ 11906 w 38100"/>
                <a:gd name="connsiteY2" fmla="*/ 9776 h 305051"/>
                <a:gd name="connsiteX3" fmla="*/ 9525 w 38100"/>
                <a:gd name="connsiteY3" fmla="*/ 19301 h 305051"/>
                <a:gd name="connsiteX4" fmla="*/ 7143 w 38100"/>
                <a:gd name="connsiteY4" fmla="*/ 26444 h 305051"/>
                <a:gd name="connsiteX5" fmla="*/ 4762 w 38100"/>
                <a:gd name="connsiteY5" fmla="*/ 66926 h 305051"/>
                <a:gd name="connsiteX6" fmla="*/ 0 w 38100"/>
                <a:gd name="connsiteY6" fmla="*/ 97882 h 305051"/>
                <a:gd name="connsiteX7" fmla="*/ 4762 w 38100"/>
                <a:gd name="connsiteY7" fmla="*/ 278857 h 305051"/>
                <a:gd name="connsiteX8" fmla="*/ 11906 w 38100"/>
                <a:gd name="connsiteY8" fmla="*/ 305051 h 305051"/>
                <a:gd name="connsiteX9" fmla="*/ 28575 w 38100"/>
                <a:gd name="connsiteY9" fmla="*/ 295526 h 305051"/>
                <a:gd name="connsiteX10" fmla="*/ 33337 w 38100"/>
                <a:gd name="connsiteY10" fmla="*/ 281238 h 305051"/>
                <a:gd name="connsiteX11" fmla="*/ 30956 w 38100"/>
                <a:gd name="connsiteY11" fmla="*/ 259807 h 305051"/>
                <a:gd name="connsiteX12" fmla="*/ 26193 w 38100"/>
                <a:gd name="connsiteY12" fmla="*/ 150269 h 305051"/>
                <a:gd name="connsiteX13" fmla="*/ 23812 w 38100"/>
                <a:gd name="connsiteY13" fmla="*/ 143126 h 305051"/>
                <a:gd name="connsiteX14" fmla="*/ 26193 w 38100"/>
                <a:gd name="connsiteY14" fmla="*/ 64544 h 305051"/>
                <a:gd name="connsiteX15" fmla="*/ 30956 w 38100"/>
                <a:gd name="connsiteY15" fmla="*/ 50257 h 305051"/>
                <a:gd name="connsiteX16" fmla="*/ 33337 w 38100"/>
                <a:gd name="connsiteY16" fmla="*/ 43113 h 305051"/>
                <a:gd name="connsiteX17" fmla="*/ 35718 w 38100"/>
                <a:gd name="connsiteY17" fmla="*/ 35969 h 305051"/>
                <a:gd name="connsiteX18" fmla="*/ 38100 w 38100"/>
                <a:gd name="connsiteY18" fmla="*/ 28826 h 305051"/>
                <a:gd name="connsiteX19" fmla="*/ 28575 w 38100"/>
                <a:gd name="connsiteY19" fmla="*/ 7394 h 305051"/>
                <a:gd name="connsiteX20" fmla="*/ 28575 w 38100"/>
                <a:gd name="connsiteY20" fmla="*/ 251 h 30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100" h="305051">
                  <a:moveTo>
                    <a:pt x="28575" y="251"/>
                  </a:moveTo>
                  <a:cubicBezTo>
                    <a:pt x="26590" y="-543"/>
                    <a:pt x="20182" y="624"/>
                    <a:pt x="16668" y="2632"/>
                  </a:cubicBezTo>
                  <a:cubicBezTo>
                    <a:pt x="14183" y="4052"/>
                    <a:pt x="13033" y="7145"/>
                    <a:pt x="11906" y="9776"/>
                  </a:cubicBezTo>
                  <a:cubicBezTo>
                    <a:pt x="10617" y="12784"/>
                    <a:pt x="10424" y="16154"/>
                    <a:pt x="9525" y="19301"/>
                  </a:cubicBezTo>
                  <a:cubicBezTo>
                    <a:pt x="8835" y="21714"/>
                    <a:pt x="7937" y="24063"/>
                    <a:pt x="7143" y="26444"/>
                  </a:cubicBezTo>
                  <a:cubicBezTo>
                    <a:pt x="6349" y="39938"/>
                    <a:pt x="5884" y="53455"/>
                    <a:pt x="4762" y="66926"/>
                  </a:cubicBezTo>
                  <a:cubicBezTo>
                    <a:pt x="4252" y="73051"/>
                    <a:pt x="1107" y="91240"/>
                    <a:pt x="0" y="97882"/>
                  </a:cubicBezTo>
                  <a:cubicBezTo>
                    <a:pt x="707" y="131838"/>
                    <a:pt x="2268" y="233960"/>
                    <a:pt x="4762" y="278857"/>
                  </a:cubicBezTo>
                  <a:cubicBezTo>
                    <a:pt x="5840" y="298260"/>
                    <a:pt x="4335" y="293695"/>
                    <a:pt x="11906" y="305051"/>
                  </a:cubicBezTo>
                  <a:cubicBezTo>
                    <a:pt x="22990" y="302833"/>
                    <a:pt x="24132" y="305523"/>
                    <a:pt x="28575" y="295526"/>
                  </a:cubicBezTo>
                  <a:cubicBezTo>
                    <a:pt x="30614" y="290938"/>
                    <a:pt x="33337" y="281238"/>
                    <a:pt x="33337" y="281238"/>
                  </a:cubicBezTo>
                  <a:cubicBezTo>
                    <a:pt x="32543" y="274094"/>
                    <a:pt x="31243" y="266989"/>
                    <a:pt x="30956" y="259807"/>
                  </a:cubicBezTo>
                  <a:cubicBezTo>
                    <a:pt x="29942" y="234447"/>
                    <a:pt x="34779" y="184608"/>
                    <a:pt x="26193" y="150269"/>
                  </a:cubicBezTo>
                  <a:cubicBezTo>
                    <a:pt x="25584" y="147834"/>
                    <a:pt x="24606" y="145507"/>
                    <a:pt x="23812" y="143126"/>
                  </a:cubicBezTo>
                  <a:cubicBezTo>
                    <a:pt x="24606" y="116932"/>
                    <a:pt x="24183" y="90673"/>
                    <a:pt x="26193" y="64544"/>
                  </a:cubicBezTo>
                  <a:cubicBezTo>
                    <a:pt x="26578" y="59539"/>
                    <a:pt x="29368" y="55019"/>
                    <a:pt x="30956" y="50257"/>
                  </a:cubicBezTo>
                  <a:lnTo>
                    <a:pt x="33337" y="43113"/>
                  </a:lnTo>
                  <a:lnTo>
                    <a:pt x="35718" y="35969"/>
                  </a:lnTo>
                  <a:lnTo>
                    <a:pt x="38100" y="28826"/>
                  </a:lnTo>
                  <a:cubicBezTo>
                    <a:pt x="34658" y="1300"/>
                    <a:pt x="42082" y="14148"/>
                    <a:pt x="28575" y="7394"/>
                  </a:cubicBezTo>
                  <a:cubicBezTo>
                    <a:pt x="18171" y="2192"/>
                    <a:pt x="30560" y="1045"/>
                    <a:pt x="28575" y="251"/>
                  </a:cubicBezTo>
                  <a:close/>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pic>
        <p:nvPicPr>
          <p:cNvPr id="16403" name="Picture 35" descr="Image result for transparent water drop clipar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5051" y="2230413"/>
            <a:ext cx="11747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4" name="Picture 35" descr="Image result for transparent water drop clipar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88239" y="2378052"/>
            <a:ext cx="1174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5" name="Picture 35" descr="Image result for transparent water drop clipar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08875" y="2163739"/>
            <a:ext cx="9683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1" y="923714"/>
            <a:ext cx="5937252" cy="5146886"/>
          </a:xfrm>
          <a:prstGeom prst="rect">
            <a:avLst/>
          </a:prstGeom>
          <a:solidFill>
            <a:schemeClr val="bg1">
              <a:lumMod val="6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5" name="Bent Arrow 14"/>
          <p:cNvSpPr/>
          <p:nvPr/>
        </p:nvSpPr>
        <p:spPr>
          <a:xfrm>
            <a:off x="6351589" y="1730215"/>
            <a:ext cx="814386" cy="829003"/>
          </a:xfrm>
          <a:prstGeom prst="bentArrow">
            <a:avLst/>
          </a:prstGeom>
          <a:solidFill>
            <a:srgbClr val="FF99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schemeClr val="tx1"/>
              </a:solidFill>
            </a:endParaRPr>
          </a:p>
        </p:txBody>
      </p:sp>
      <p:sp>
        <p:nvSpPr>
          <p:cNvPr id="30" name="Bent Arrow 29"/>
          <p:cNvSpPr/>
          <p:nvPr/>
        </p:nvSpPr>
        <p:spPr>
          <a:xfrm rot="16200000">
            <a:off x="6323588" y="4990892"/>
            <a:ext cx="837048" cy="847725"/>
          </a:xfrm>
          <a:prstGeom prst="bentArrow">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211260" y="180975"/>
            <a:ext cx="7904163" cy="719138"/>
          </a:xfrm>
        </p:spPr>
        <p:txBody>
          <a:bodyPr/>
          <a:lstStyle/>
          <a:p>
            <a:r>
              <a:rPr lang="en-CA" altLang="en-US"/>
              <a:t>Why is Building Science important?</a:t>
            </a:r>
          </a:p>
        </p:txBody>
      </p:sp>
      <p:sp>
        <p:nvSpPr>
          <p:cNvPr id="47107" name="Content Placeholder 2"/>
          <p:cNvSpPr>
            <a:spLocks noGrp="1"/>
          </p:cNvSpPr>
          <p:nvPr>
            <p:ph idx="1"/>
          </p:nvPr>
        </p:nvSpPr>
        <p:spPr>
          <a:xfrm>
            <a:off x="676266" y="1295400"/>
            <a:ext cx="6653213" cy="4114800"/>
          </a:xfrm>
        </p:spPr>
        <p:txBody>
          <a:bodyPr/>
          <a:lstStyle/>
          <a:p>
            <a:r>
              <a:rPr lang="en-CA" altLang="en-US" dirty="0"/>
              <a:t>Functionality of a Building</a:t>
            </a:r>
          </a:p>
          <a:p>
            <a:r>
              <a:rPr lang="en-CA" altLang="en-US" dirty="0"/>
              <a:t>Performance of a Building</a:t>
            </a:r>
          </a:p>
          <a:p>
            <a:r>
              <a:rPr lang="en-CA" altLang="en-US" dirty="0"/>
              <a:t>Well Being</a:t>
            </a:r>
          </a:p>
          <a:p>
            <a:r>
              <a:rPr lang="en-CA" altLang="en-US" dirty="0"/>
              <a:t>Durability</a:t>
            </a:r>
          </a:p>
          <a:p>
            <a:r>
              <a:rPr lang="en-CA" altLang="en-US" dirty="0"/>
              <a:t>Environmental Impact</a:t>
            </a:r>
          </a:p>
          <a:p>
            <a:r>
              <a:rPr lang="en-CA" altLang="en-US" dirty="0"/>
              <a:t>Construction Costs</a:t>
            </a:r>
          </a:p>
          <a:p>
            <a:r>
              <a:rPr lang="en-CA" altLang="en-US" dirty="0"/>
              <a:t>Operational Costs</a:t>
            </a:r>
          </a:p>
          <a:p>
            <a:r>
              <a:rPr lang="en-CA" altLang="en-US" dirty="0"/>
              <a:t>Satisfaction with the Building</a:t>
            </a:r>
          </a:p>
        </p:txBody>
      </p:sp>
      <p:sp>
        <p:nvSpPr>
          <p:cNvPr id="4" name="Text Box 7"/>
          <p:cNvSpPr txBox="1">
            <a:spLocks noChangeArrowheads="1"/>
          </p:cNvSpPr>
          <p:nvPr/>
        </p:nvSpPr>
        <p:spPr bwMode="auto">
          <a:xfrm>
            <a:off x="1220471" y="6516689"/>
            <a:ext cx="2659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Experiment</a:t>
            </a:r>
          </a:p>
        </p:txBody>
      </p:sp>
      <p:sp>
        <p:nvSpPr>
          <p:cNvPr id="41" name="Text Box 16"/>
          <p:cNvSpPr txBox="1">
            <a:spLocks noChangeArrowheads="1"/>
          </p:cNvSpPr>
          <p:nvPr/>
        </p:nvSpPr>
        <p:spPr bwMode="auto">
          <a:xfrm>
            <a:off x="1304159" y="2047208"/>
            <a:ext cx="2807127" cy="1723549"/>
          </a:xfrm>
          <a:prstGeom prst="rect">
            <a:avLst/>
          </a:prstGeom>
          <a:solidFill>
            <a:schemeClr val="bg1"/>
          </a:solidFill>
          <a:ln>
            <a:noFill/>
          </a:ln>
          <a:extLst>
            <a:ext uri="{91240B29-F687-4F45-9708-019B960494DF}">
              <a14:hiddenLine xmlns:a14="http://schemas.microsoft.com/office/drawing/2010/main" w="38100">
                <a:solidFill>
                  <a:srgbClr val="000000"/>
                </a:solidFill>
                <a:prstDash val="dash"/>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400" dirty="0">
                <a:solidFill>
                  <a:schemeClr val="tx1"/>
                </a:solidFill>
              </a:rPr>
              <a:t>Experimental Setup</a:t>
            </a:r>
          </a:p>
          <a:p>
            <a:pPr eaLnBrk="1" hangingPunct="1">
              <a:spcBef>
                <a:spcPct val="0"/>
              </a:spcBef>
              <a:buClrTx/>
              <a:buFontTx/>
              <a:buNone/>
            </a:pPr>
            <a:r>
              <a:rPr lang="de-DE" altLang="en-US" sz="1400" dirty="0">
                <a:solidFill>
                  <a:schemeClr val="tx1"/>
                </a:solidFill>
              </a:rPr>
              <a:t>Interior Temperature 20°C</a:t>
            </a:r>
          </a:p>
          <a:p>
            <a:pPr eaLnBrk="1" hangingPunct="1">
              <a:spcBef>
                <a:spcPct val="0"/>
              </a:spcBef>
              <a:buClrTx/>
              <a:buFontTx/>
              <a:buNone/>
            </a:pPr>
            <a:r>
              <a:rPr lang="de-DE" altLang="en-US" sz="1400" dirty="0">
                <a:solidFill>
                  <a:schemeClr val="tx1"/>
                </a:solidFill>
              </a:rPr>
              <a:t>Exterior Temperature -10°C</a:t>
            </a:r>
          </a:p>
          <a:p>
            <a:pPr eaLnBrk="1" hangingPunct="1">
              <a:spcBef>
                <a:spcPct val="0"/>
              </a:spcBef>
              <a:buClrTx/>
              <a:buNone/>
            </a:pPr>
            <a:r>
              <a:rPr lang="de-DE" altLang="en-US" sz="1400" dirty="0">
                <a:solidFill>
                  <a:schemeClr val="tx1"/>
                </a:solidFill>
              </a:rPr>
              <a:t>Pressure Difference 20 Pa, </a:t>
            </a:r>
          </a:p>
          <a:p>
            <a:pPr eaLnBrk="1" hangingPunct="1">
              <a:spcBef>
                <a:spcPct val="0"/>
              </a:spcBef>
              <a:buClrTx/>
              <a:buNone/>
            </a:pPr>
            <a:r>
              <a:rPr lang="de-DE" altLang="en-US" sz="1400" dirty="0">
                <a:solidFill>
                  <a:schemeClr val="tx1"/>
                </a:solidFill>
              </a:rPr>
              <a:t>2-3 Beaufort</a:t>
            </a:r>
          </a:p>
          <a:p>
            <a:pPr eaLnBrk="1" hangingPunct="1">
              <a:spcBef>
                <a:spcPct val="0"/>
              </a:spcBef>
              <a:buClrTx/>
              <a:buNone/>
            </a:pPr>
            <a:r>
              <a:rPr lang="de-DE" altLang="en-US" sz="1400" dirty="0">
                <a:solidFill>
                  <a:schemeClr val="tx1"/>
                </a:solidFill>
              </a:rPr>
              <a:t>Vapour Diffusion Resistance Sd 30m</a:t>
            </a:r>
          </a:p>
          <a:p>
            <a:pPr eaLnBrk="1" hangingPunct="1">
              <a:spcBef>
                <a:spcPct val="0"/>
              </a:spcBef>
              <a:buClrTx/>
              <a:buNone/>
            </a:pPr>
            <a:r>
              <a:rPr lang="de-DE" altLang="en-US" sz="1400" dirty="0">
                <a:solidFill>
                  <a:schemeClr val="tx1"/>
                </a:solidFill>
              </a:rPr>
              <a:t>Mineral Fiber Insulation 140mm</a:t>
            </a:r>
          </a:p>
          <a:p>
            <a:pPr eaLnBrk="1" hangingPunct="1">
              <a:spcBef>
                <a:spcPct val="0"/>
              </a:spcBef>
              <a:buClrTx/>
              <a:buFontTx/>
              <a:buNone/>
            </a:pPr>
            <a:endParaRPr lang="de-DE" altLang="en-US" sz="1400" dirty="0">
              <a:solidFill>
                <a:schemeClr val="tx1"/>
              </a:solidFill>
            </a:endParaRPr>
          </a:p>
        </p:txBody>
      </p:sp>
      <p:sp>
        <p:nvSpPr>
          <p:cNvPr id="44" name="Rectangle 43"/>
          <p:cNvSpPr/>
          <p:nvPr/>
        </p:nvSpPr>
        <p:spPr>
          <a:xfrm>
            <a:off x="1203001" y="6588649"/>
            <a:ext cx="6056357" cy="166199"/>
          </a:xfrm>
          <a:prstGeom prst="rect">
            <a:avLst/>
          </a:prstGeom>
        </p:spPr>
        <p:txBody>
          <a:bodyPr wrap="square">
            <a:spAutoFit/>
          </a:bodyPr>
          <a:lstStyle/>
          <a:p>
            <a:pPr>
              <a:lnSpc>
                <a:spcPct val="40000"/>
              </a:lnSpc>
              <a:spcBef>
                <a:spcPct val="50000"/>
              </a:spcBef>
            </a:pPr>
            <a:r>
              <a:rPr lang="de-DE" altLang="en-US" sz="1200" dirty="0">
                <a:latin typeface="Calibri" panose="020F0502020204030204" pitchFamily="34" charset="0"/>
                <a:cs typeface="Calibri" panose="020F0502020204030204" pitchFamily="34" charset="0"/>
              </a:rPr>
              <a:t>Source: Institute of Building Physics, Stuttgart, DBZ 12/89, page 1639ff, Graphic: Wimmers</a:t>
            </a:r>
          </a:p>
        </p:txBody>
      </p:sp>
      <p:grpSp>
        <p:nvGrpSpPr>
          <p:cNvPr id="120" name="Group 119"/>
          <p:cNvGrpSpPr/>
          <p:nvPr/>
        </p:nvGrpSpPr>
        <p:grpSpPr>
          <a:xfrm>
            <a:off x="4512840" y="1142496"/>
            <a:ext cx="3715428" cy="3636295"/>
            <a:chOff x="5010771" y="1584860"/>
            <a:chExt cx="3715428" cy="3636295"/>
          </a:xfrm>
        </p:grpSpPr>
        <p:sp>
          <p:nvSpPr>
            <p:cNvPr id="45" name="Rectangle 44"/>
            <p:cNvSpPr/>
            <p:nvPr/>
          </p:nvSpPr>
          <p:spPr>
            <a:xfrm>
              <a:off x="7969704" y="1634228"/>
              <a:ext cx="410979" cy="3160955"/>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6" name="Rectangle 45"/>
            <p:cNvSpPr/>
            <p:nvPr/>
          </p:nvSpPr>
          <p:spPr>
            <a:xfrm rot="16200000">
              <a:off x="6407963" y="469875"/>
              <a:ext cx="410979" cy="2743685"/>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7" name="Rectangle 46"/>
            <p:cNvSpPr/>
            <p:nvPr/>
          </p:nvSpPr>
          <p:spPr>
            <a:xfrm>
              <a:off x="5231339" y="2047206"/>
              <a:ext cx="1362774" cy="278014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8" name="Rectangle 47"/>
            <p:cNvSpPr/>
            <p:nvPr/>
          </p:nvSpPr>
          <p:spPr>
            <a:xfrm>
              <a:off x="6609703" y="2047207"/>
              <a:ext cx="1360001" cy="278014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50" name="Straight Connector 49"/>
            <p:cNvCxnSpPr/>
            <p:nvPr/>
          </p:nvCxnSpPr>
          <p:spPr>
            <a:xfrm flipV="1">
              <a:off x="7931944" y="1634229"/>
              <a:ext cx="448739" cy="4509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rot="19005869">
              <a:off x="8035164" y="4536918"/>
              <a:ext cx="691035" cy="68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53" name="Rectangle 52"/>
            <p:cNvSpPr/>
            <p:nvPr/>
          </p:nvSpPr>
          <p:spPr>
            <a:xfrm rot="19005869">
              <a:off x="5010771" y="1584860"/>
              <a:ext cx="691035" cy="305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54" name="Straight Connector 53"/>
            <p:cNvCxnSpPr/>
            <p:nvPr/>
          </p:nvCxnSpPr>
          <p:spPr>
            <a:xfrm flipV="1">
              <a:off x="7964498" y="2052496"/>
              <a:ext cx="672" cy="27426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7936153" y="2089404"/>
              <a:ext cx="672" cy="27426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249703" y="2049333"/>
              <a:ext cx="2722791" cy="3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213081" y="2074690"/>
              <a:ext cx="2722791" cy="3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5217567" y="1634228"/>
              <a:ext cx="468238" cy="4523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7931819" y="4416740"/>
              <a:ext cx="448862" cy="4267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593440" y="2081068"/>
              <a:ext cx="672" cy="27426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6611493" y="2083739"/>
              <a:ext cx="672" cy="27426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226403" y="4828766"/>
              <a:ext cx="2722791" cy="3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5228535" y="2084909"/>
              <a:ext cx="0" cy="27493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5673139" y="1785347"/>
            <a:ext cx="437738" cy="2466277"/>
            <a:chOff x="6169752" y="2047806"/>
            <a:chExt cx="437738" cy="2466277"/>
          </a:xfrm>
        </p:grpSpPr>
        <p:cxnSp>
          <p:nvCxnSpPr>
            <p:cNvPr id="108" name="Straight Arrow Connector 107"/>
            <p:cNvCxnSpPr/>
            <p:nvPr/>
          </p:nvCxnSpPr>
          <p:spPr>
            <a:xfrm flipV="1">
              <a:off x="6198637" y="2047806"/>
              <a:ext cx="408853" cy="38382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V="1">
              <a:off x="6183185" y="2721824"/>
              <a:ext cx="408853" cy="38382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6176791" y="3433155"/>
              <a:ext cx="408853" cy="38382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V="1">
              <a:off x="6169752" y="4130254"/>
              <a:ext cx="408853" cy="38382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5672233" y="2113221"/>
            <a:ext cx="437738" cy="2466277"/>
            <a:chOff x="6169752" y="2047806"/>
            <a:chExt cx="437738" cy="2466277"/>
          </a:xfrm>
        </p:grpSpPr>
        <p:cxnSp>
          <p:nvCxnSpPr>
            <p:cNvPr id="115" name="Straight Arrow Connector 114"/>
            <p:cNvCxnSpPr/>
            <p:nvPr/>
          </p:nvCxnSpPr>
          <p:spPr>
            <a:xfrm flipV="1">
              <a:off x="6198637" y="2047806"/>
              <a:ext cx="408853" cy="38382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V="1">
              <a:off x="6183185" y="2721824"/>
              <a:ext cx="408853" cy="38382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V="1">
              <a:off x="6176791" y="3433155"/>
              <a:ext cx="408853" cy="38382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V="1">
              <a:off x="6169752" y="4130254"/>
              <a:ext cx="408853" cy="38382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1" name="Text Box 16"/>
              <p:cNvSpPr txBox="1">
                <a:spLocks noChangeArrowheads="1"/>
              </p:cNvSpPr>
              <p:nvPr/>
            </p:nvSpPr>
            <p:spPr bwMode="auto">
              <a:xfrm>
                <a:off x="1311616" y="4433412"/>
                <a:ext cx="6494527" cy="743217"/>
              </a:xfrm>
              <a:prstGeom prst="rect">
                <a:avLst/>
              </a:prstGeom>
              <a:solidFill>
                <a:schemeClr val="bg1"/>
              </a:solidFill>
              <a:ln>
                <a:noFill/>
              </a:ln>
              <a:extLst>
                <a:ext uri="{91240B29-F687-4F45-9708-019B960494DF}">
                  <a14:hiddenLine w="38100">
                    <a:solidFill>
                      <a:srgbClr val="000000"/>
                    </a:solidFill>
                    <a:prstDash val="dash"/>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400" dirty="0">
                    <a:solidFill>
                      <a:schemeClr val="tx1"/>
                    </a:solidFill>
                  </a:rPr>
                  <a:t>Without Gap</a:t>
                </a:r>
              </a:p>
              <a:p>
                <a:pPr eaLnBrk="1" hangingPunct="1">
                  <a:spcBef>
                    <a:spcPct val="0"/>
                  </a:spcBef>
                  <a:buClrTx/>
                  <a:buFontTx/>
                  <a:buNone/>
                </a:pPr>
                <a:r>
                  <a:rPr lang="de-DE" altLang="en-US" sz="1400" dirty="0">
                    <a:solidFill>
                      <a:schemeClr val="tx1"/>
                    </a:solidFill>
                  </a:rPr>
                  <a:t>U = 0.3 W/mK</a:t>
                </a:r>
              </a:p>
              <a:p>
                <a:pPr eaLnBrk="1" hangingPunct="1">
                  <a:spcBef>
                    <a:spcPct val="0"/>
                  </a:spcBef>
                  <a:buClrTx/>
                  <a:buFontTx/>
                  <a:buNone/>
                </a:pPr>
                <a:r>
                  <a:rPr lang="de-DE" altLang="en-US" sz="1400" dirty="0">
                    <a:solidFill>
                      <a:schemeClr val="tx1"/>
                    </a:solidFill>
                  </a:rPr>
                  <a:t>Water Transport via Diffusion = </a:t>
                </a:r>
                <a14:m>
                  <m:oMath xmlns:m="http://schemas.openxmlformats.org/officeDocument/2006/math">
                    <m:r>
                      <a:rPr lang="en-CA" altLang="en-US" sz="1400" kern="0">
                        <a:latin typeface="Cambria Math" panose="02040503050406030204" pitchFamily="18" charset="0"/>
                        <a:ea typeface="Cambria Math" panose="02040503050406030204" pitchFamily="18" charset="0"/>
                      </a:rPr>
                      <m:t>0.5</m:t>
                    </m:r>
                    <m:f>
                      <m:fPr>
                        <m:ctrlPr>
                          <a:rPr lang="en-CA" altLang="en-US" sz="1400" i="1" kern="0">
                            <a:latin typeface="Cambria Math" panose="02040503050406030204" pitchFamily="18" charset="0"/>
                            <a:ea typeface="Cambria Math" panose="02040503050406030204" pitchFamily="18" charset="0"/>
                          </a:rPr>
                        </m:ctrlPr>
                      </m:fPr>
                      <m:num>
                        <m:r>
                          <a:rPr lang="en-CA" altLang="en-US" sz="1400" i="1" kern="0">
                            <a:latin typeface="Cambria Math" panose="02040503050406030204" pitchFamily="18" charset="0"/>
                            <a:ea typeface="Cambria Math" panose="02040503050406030204" pitchFamily="18" charset="0"/>
                          </a:rPr>
                          <m:t>𝑔</m:t>
                        </m:r>
                      </m:num>
                      <m:den>
                        <m:sSup>
                          <m:sSupPr>
                            <m:ctrlPr>
                              <a:rPr lang="en-CA" altLang="en-US" sz="1400" i="1" kern="0">
                                <a:latin typeface="Cambria Math" panose="02040503050406030204" pitchFamily="18" charset="0"/>
                                <a:ea typeface="Cambria Math" panose="02040503050406030204" pitchFamily="18" charset="0"/>
                              </a:rPr>
                            </m:ctrlPr>
                          </m:sSupPr>
                          <m:e>
                            <m:r>
                              <a:rPr lang="en-CA" altLang="en-US" sz="1400" i="1" kern="0">
                                <a:latin typeface="Cambria Math" panose="02040503050406030204" pitchFamily="18" charset="0"/>
                                <a:ea typeface="Cambria Math" panose="02040503050406030204" pitchFamily="18" charset="0"/>
                              </a:rPr>
                              <m:t>𝑚</m:t>
                            </m:r>
                          </m:e>
                          <m:sup>
                            <m:r>
                              <a:rPr lang="en-CA" altLang="en-US" sz="1400" i="1" kern="0">
                                <a:latin typeface="Cambria Math" panose="02040503050406030204" pitchFamily="18" charset="0"/>
                                <a:ea typeface="Cambria Math" panose="02040503050406030204" pitchFamily="18" charset="0"/>
                              </a:rPr>
                              <m:t>2</m:t>
                            </m:r>
                          </m:sup>
                        </m:sSup>
                        <m:r>
                          <a:rPr lang="en-CA" altLang="en-US" sz="1400" i="1" kern="0">
                            <a:latin typeface="Cambria Math" panose="02040503050406030204" pitchFamily="18" charset="0"/>
                            <a:ea typeface="Cambria Math" panose="02040503050406030204" pitchFamily="18" charset="0"/>
                          </a:rPr>
                          <m:t>𝑑𝑎𝑦</m:t>
                        </m:r>
                      </m:den>
                    </m:f>
                  </m:oMath>
                </a14:m>
                <a:endParaRPr lang="de-DE" altLang="en-US" sz="1400" dirty="0">
                  <a:solidFill>
                    <a:schemeClr val="tx1"/>
                  </a:solidFill>
                </a:endParaRPr>
              </a:p>
            </p:txBody>
          </p:sp>
        </mc:Choice>
        <mc:Fallback xmlns="">
          <p:sp>
            <p:nvSpPr>
              <p:cNvPr id="121" name="Text Box 16"/>
              <p:cNvSpPr txBox="1">
                <a:spLocks noRot="1" noChangeAspect="1" noMove="1" noResize="1" noEditPoints="1" noAdjustHandles="1" noChangeArrowheads="1" noChangeShapeType="1" noTextEdit="1"/>
              </p:cNvSpPr>
              <p:nvPr/>
            </p:nvSpPr>
            <p:spPr bwMode="auto">
              <a:xfrm>
                <a:off x="1311616" y="4433412"/>
                <a:ext cx="6494527" cy="743217"/>
              </a:xfrm>
              <a:prstGeom prst="rect">
                <a:avLst/>
              </a:prstGeom>
              <a:blipFill>
                <a:blip r:embed="rId3"/>
                <a:stretch>
                  <a:fillRect l="-1689" t="-7377" b="-7377"/>
                </a:stretch>
              </a:blipFill>
              <a:ln>
                <a:noFill/>
              </a:ln>
              <a:extLst>
                <a:ext uri="{91240B29-F687-4F45-9708-019B960494DF}">
                  <a14:hiddenLine xmlns:a14="http://schemas.microsoft.com/office/drawing/2010/main" w="38100">
                    <a:solidFill>
                      <a:srgbClr val="000000"/>
                    </a:solidFill>
                    <a:prstDash val="dash"/>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2" name="Text Box 16"/>
              <p:cNvSpPr txBox="1">
                <a:spLocks noChangeArrowheads="1"/>
              </p:cNvSpPr>
              <p:nvPr/>
            </p:nvSpPr>
            <p:spPr bwMode="auto">
              <a:xfrm>
                <a:off x="1311616" y="5197202"/>
                <a:ext cx="5775572" cy="958660"/>
              </a:xfrm>
              <a:prstGeom prst="rect">
                <a:avLst/>
              </a:prstGeom>
              <a:solidFill>
                <a:schemeClr val="bg1"/>
              </a:solidFill>
              <a:ln>
                <a:noFill/>
              </a:ln>
              <a:extLst>
                <a:ext uri="{91240B29-F687-4F45-9708-019B960494DF}">
                  <a14:hiddenLine w="38100">
                    <a:solidFill>
                      <a:srgbClr val="000000"/>
                    </a:solidFill>
                    <a:prstDash val="dash"/>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400" b="1" dirty="0">
                    <a:solidFill>
                      <a:srgbClr val="FF0000"/>
                    </a:solidFill>
                  </a:rPr>
                  <a:t>With Gap</a:t>
                </a:r>
              </a:p>
              <a:p>
                <a:pPr eaLnBrk="1" hangingPunct="1">
                  <a:spcBef>
                    <a:spcPct val="0"/>
                  </a:spcBef>
                  <a:buClrTx/>
                  <a:buFontTx/>
                  <a:buNone/>
                </a:pPr>
                <a:r>
                  <a:rPr lang="de-DE" altLang="en-US" sz="1400" dirty="0">
                    <a:solidFill>
                      <a:schemeClr val="tx1"/>
                    </a:solidFill>
                  </a:rPr>
                  <a:t>U = 1.44 W/mK</a:t>
                </a:r>
              </a:p>
              <a:p>
                <a:pPr eaLnBrk="1" hangingPunct="1">
                  <a:spcBef>
                    <a:spcPct val="0"/>
                  </a:spcBef>
                  <a:buClrTx/>
                  <a:buFontTx/>
                  <a:buNone/>
                </a:pPr>
                <a:r>
                  <a:rPr lang="de-DE" altLang="en-US" sz="1400" dirty="0">
                    <a:solidFill>
                      <a:schemeClr val="tx1"/>
                    </a:solidFill>
                  </a:rPr>
                  <a:t>Water Transport via Convection = </a:t>
                </a:r>
                <a14:m>
                  <m:oMath xmlns:m="http://schemas.openxmlformats.org/officeDocument/2006/math">
                    <m:r>
                      <a:rPr lang="en-CA" altLang="en-US" sz="1400" b="1" i="1" kern="0">
                        <a:solidFill>
                          <a:srgbClr val="FF0000"/>
                        </a:solidFill>
                        <a:latin typeface="Cambria Math" panose="02040503050406030204" pitchFamily="18" charset="0"/>
                        <a:ea typeface="Cambria Math" panose="02040503050406030204" pitchFamily="18" charset="0"/>
                      </a:rPr>
                      <m:t>𝟖</m:t>
                    </m:r>
                    <m:r>
                      <a:rPr lang="en-CA" altLang="en-US" sz="1400" b="1" kern="0">
                        <a:solidFill>
                          <a:srgbClr val="FF0000"/>
                        </a:solidFill>
                        <a:latin typeface="Cambria Math" panose="02040503050406030204" pitchFamily="18" charset="0"/>
                        <a:ea typeface="Cambria Math" panose="02040503050406030204" pitchFamily="18" charset="0"/>
                      </a:rPr>
                      <m:t>𝟎𝟎</m:t>
                    </m:r>
                    <m:f>
                      <m:fPr>
                        <m:ctrlPr>
                          <a:rPr lang="en-CA" altLang="en-US" sz="1400" b="1" i="1" kern="0">
                            <a:solidFill>
                              <a:srgbClr val="FF0000"/>
                            </a:solidFill>
                            <a:latin typeface="Cambria Math" panose="02040503050406030204" pitchFamily="18" charset="0"/>
                            <a:ea typeface="Cambria Math" panose="02040503050406030204" pitchFamily="18" charset="0"/>
                          </a:rPr>
                        </m:ctrlPr>
                      </m:fPr>
                      <m:num>
                        <m:r>
                          <a:rPr lang="en-CA" altLang="en-US" sz="1400" b="1" i="1" kern="0">
                            <a:solidFill>
                              <a:srgbClr val="FF0000"/>
                            </a:solidFill>
                            <a:latin typeface="Cambria Math" panose="02040503050406030204" pitchFamily="18" charset="0"/>
                            <a:ea typeface="Cambria Math" panose="02040503050406030204" pitchFamily="18" charset="0"/>
                          </a:rPr>
                          <m:t>𝒈</m:t>
                        </m:r>
                      </m:num>
                      <m:den>
                        <m:sSup>
                          <m:sSupPr>
                            <m:ctrlPr>
                              <a:rPr lang="en-CA" altLang="en-US" sz="1400" b="1" i="1" kern="0">
                                <a:solidFill>
                                  <a:srgbClr val="FF0000"/>
                                </a:solidFill>
                                <a:latin typeface="Cambria Math" panose="02040503050406030204" pitchFamily="18" charset="0"/>
                                <a:ea typeface="Cambria Math" panose="02040503050406030204" pitchFamily="18" charset="0"/>
                              </a:rPr>
                            </m:ctrlPr>
                          </m:sSupPr>
                          <m:e>
                            <m:r>
                              <a:rPr lang="en-CA" altLang="en-US" sz="1400" b="1" i="1" kern="0">
                                <a:solidFill>
                                  <a:srgbClr val="FF0000"/>
                                </a:solidFill>
                                <a:latin typeface="Cambria Math" panose="02040503050406030204" pitchFamily="18" charset="0"/>
                                <a:ea typeface="Cambria Math" panose="02040503050406030204" pitchFamily="18" charset="0"/>
                              </a:rPr>
                              <m:t>𝒎</m:t>
                            </m:r>
                          </m:e>
                          <m:sup>
                            <m:r>
                              <a:rPr lang="en-CA" altLang="en-US" sz="1400" b="1" i="1" kern="0">
                                <a:solidFill>
                                  <a:srgbClr val="FF0000"/>
                                </a:solidFill>
                                <a:latin typeface="Cambria Math" panose="02040503050406030204" pitchFamily="18" charset="0"/>
                                <a:ea typeface="Cambria Math" panose="02040503050406030204" pitchFamily="18" charset="0"/>
                              </a:rPr>
                              <m:t>𝟐</m:t>
                            </m:r>
                          </m:sup>
                        </m:sSup>
                        <m:r>
                          <a:rPr lang="en-CA" altLang="en-US" sz="1400" b="1" i="1" kern="0">
                            <a:solidFill>
                              <a:srgbClr val="FF0000"/>
                            </a:solidFill>
                            <a:latin typeface="Cambria Math" panose="02040503050406030204" pitchFamily="18" charset="0"/>
                            <a:ea typeface="Cambria Math" panose="02040503050406030204" pitchFamily="18" charset="0"/>
                          </a:rPr>
                          <m:t>𝒅𝒂𝒚</m:t>
                        </m:r>
                      </m:den>
                    </m:f>
                    <m:r>
                      <a:rPr lang="en-CA" altLang="en-US" sz="1400" i="1" kern="0">
                        <a:latin typeface="Cambria Math" panose="02040503050406030204" pitchFamily="18" charset="0"/>
                        <a:ea typeface="Cambria Math" panose="02040503050406030204" pitchFamily="18" charset="0"/>
                      </a:rPr>
                      <m:t> </m:t>
                    </m:r>
                    <m:r>
                      <a:rPr lang="en-CA" altLang="en-US" sz="1400" i="1" kern="0">
                        <a:latin typeface="Cambria Math" panose="02040503050406030204" pitchFamily="18" charset="0"/>
                        <a:ea typeface="Cambria Math" panose="02040503050406030204" pitchFamily="18" charset="0"/>
                      </a:rPr>
                      <m:t>𝑝𝑒𝑟</m:t>
                    </m:r>
                    <m:r>
                      <a:rPr lang="en-CA" altLang="en-US" sz="1400" i="1" kern="0">
                        <a:latin typeface="Cambria Math" panose="02040503050406030204" pitchFamily="18" charset="0"/>
                        <a:ea typeface="Cambria Math" panose="02040503050406030204" pitchFamily="18" charset="0"/>
                      </a:rPr>
                      <m:t> 1</m:t>
                    </m:r>
                    <m:r>
                      <a:rPr lang="en-CA" altLang="en-US" sz="1400" i="1" kern="0">
                        <a:latin typeface="Cambria Math" panose="02040503050406030204" pitchFamily="18" charset="0"/>
                        <a:ea typeface="Cambria Math" panose="02040503050406030204" pitchFamily="18" charset="0"/>
                      </a:rPr>
                      <m:t>𝑚</m:t>
                    </m:r>
                    <m:r>
                      <a:rPr lang="en-CA" altLang="en-US" sz="1400" i="1" kern="0">
                        <a:latin typeface="Cambria Math" panose="02040503050406030204" pitchFamily="18" charset="0"/>
                        <a:ea typeface="Cambria Math" panose="02040503050406030204" pitchFamily="18" charset="0"/>
                      </a:rPr>
                      <m:t> </m:t>
                    </m:r>
                    <m:r>
                      <a:rPr lang="en-CA" altLang="en-US" sz="1400" i="1" kern="0">
                        <a:latin typeface="Cambria Math" panose="02040503050406030204" pitchFamily="18" charset="0"/>
                        <a:ea typeface="Cambria Math" panose="02040503050406030204" pitchFamily="18" charset="0"/>
                      </a:rPr>
                      <m:t>𝑙𝑒𝑛𝑔𝑡h</m:t>
                    </m:r>
                    <m:r>
                      <a:rPr lang="en-CA" altLang="en-US" sz="1400" i="1" kern="0">
                        <a:latin typeface="Cambria Math" panose="02040503050406030204" pitchFamily="18" charset="0"/>
                        <a:ea typeface="Cambria Math" panose="02040503050406030204" pitchFamily="18" charset="0"/>
                      </a:rPr>
                      <m:t> </m:t>
                    </m:r>
                    <m:r>
                      <a:rPr lang="en-CA" altLang="en-US" sz="1400" i="1" kern="0">
                        <a:latin typeface="Cambria Math" panose="02040503050406030204" pitchFamily="18" charset="0"/>
                        <a:ea typeface="Cambria Math" panose="02040503050406030204" pitchFamily="18" charset="0"/>
                      </a:rPr>
                      <m:t>𝑜𝑓</m:t>
                    </m:r>
                    <m:r>
                      <a:rPr lang="en-CA" altLang="en-US" sz="1400" i="1" kern="0">
                        <a:latin typeface="Cambria Math" panose="02040503050406030204" pitchFamily="18" charset="0"/>
                        <a:ea typeface="Cambria Math" panose="02040503050406030204" pitchFamily="18" charset="0"/>
                      </a:rPr>
                      <m:t> 1</m:t>
                    </m:r>
                    <m:r>
                      <a:rPr lang="en-CA" altLang="en-US" sz="1400" i="1" kern="0">
                        <a:latin typeface="Cambria Math" panose="02040503050406030204" pitchFamily="18" charset="0"/>
                        <a:ea typeface="Cambria Math" panose="02040503050406030204" pitchFamily="18" charset="0"/>
                      </a:rPr>
                      <m:t>𝑚𝑚</m:t>
                    </m:r>
                    <m:r>
                      <a:rPr lang="en-CA" altLang="en-US" sz="1400" i="1" kern="0">
                        <a:latin typeface="Cambria Math" panose="02040503050406030204" pitchFamily="18" charset="0"/>
                        <a:ea typeface="Cambria Math" panose="02040503050406030204" pitchFamily="18" charset="0"/>
                      </a:rPr>
                      <m:t> </m:t>
                    </m:r>
                    <m:r>
                      <a:rPr lang="en-CA" altLang="en-US" sz="1400" i="1" kern="0">
                        <a:latin typeface="Cambria Math" panose="02040503050406030204" pitchFamily="18" charset="0"/>
                        <a:ea typeface="Cambria Math" panose="02040503050406030204" pitchFamily="18" charset="0"/>
                      </a:rPr>
                      <m:t>𝑔𝑎𝑝</m:t>
                    </m:r>
                  </m:oMath>
                </a14:m>
                <a:endParaRPr lang="de-DE" altLang="en-US" sz="1400" dirty="0">
                  <a:solidFill>
                    <a:schemeClr val="tx1"/>
                  </a:solidFill>
                </a:endParaRPr>
              </a:p>
              <a:p>
                <a:pPr eaLnBrk="1" hangingPunct="1">
                  <a:spcBef>
                    <a:spcPct val="0"/>
                  </a:spcBef>
                  <a:buClrTx/>
                  <a:buFontTx/>
                  <a:buNone/>
                </a:pPr>
                <a:endParaRPr lang="de-DE" altLang="en-US" sz="1400" dirty="0">
                  <a:solidFill>
                    <a:schemeClr val="tx1"/>
                  </a:solidFill>
                </a:endParaRPr>
              </a:p>
            </p:txBody>
          </p:sp>
        </mc:Choice>
        <mc:Fallback xmlns="">
          <p:sp>
            <p:nvSpPr>
              <p:cNvPr id="122" name="Text Box 16"/>
              <p:cNvSpPr txBox="1">
                <a:spLocks noRot="1" noChangeAspect="1" noMove="1" noResize="1" noEditPoints="1" noAdjustHandles="1" noChangeArrowheads="1" noChangeShapeType="1" noTextEdit="1"/>
              </p:cNvSpPr>
              <p:nvPr/>
            </p:nvSpPr>
            <p:spPr bwMode="auto">
              <a:xfrm>
                <a:off x="1311616" y="5197202"/>
                <a:ext cx="5775572" cy="958660"/>
              </a:xfrm>
              <a:prstGeom prst="rect">
                <a:avLst/>
              </a:prstGeom>
              <a:blipFill>
                <a:blip r:embed="rId4"/>
                <a:stretch>
                  <a:fillRect l="-1899" t="-6369"/>
                </a:stretch>
              </a:blipFill>
              <a:ln>
                <a:noFill/>
              </a:ln>
              <a:extLst>
                <a:ext uri="{91240B29-F687-4F45-9708-019B960494DF}">
                  <a14:hiddenLine xmlns:a14="http://schemas.microsoft.com/office/drawing/2010/main" w="38100">
                    <a:solidFill>
                      <a:srgbClr val="000000"/>
                    </a:solidFill>
                    <a:prstDash val="dash"/>
                    <a:miter lim="800000"/>
                    <a:headEnd/>
                    <a:tailEnd/>
                  </a14:hiddenLine>
                </a:ext>
              </a:extLst>
            </p:spPr>
            <p:txBody>
              <a:bodyPr/>
              <a:lstStyle/>
              <a:p>
                <a:r>
                  <a:rPr lang="en-CA">
                    <a:noFill/>
                  </a:rPr>
                  <a:t> </a:t>
                </a:r>
              </a:p>
            </p:txBody>
          </p:sp>
        </mc:Fallback>
      </mc:AlternateContent>
    </p:spTree>
    <p:extLst>
      <p:ext uri="{BB962C8B-B14F-4D97-AF65-F5344CB8AC3E}">
        <p14:creationId xmlns:p14="http://schemas.microsoft.com/office/powerpoint/2010/main" val="3126284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fade">
                                      <p:cBhvr>
                                        <p:cTn id="10" dur="500"/>
                                        <p:tgtEl>
                                          <p:spTgt spid="1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2"/>
                                        </p:tgtEl>
                                        <p:attrNameLst>
                                          <p:attrName>style.visibility</p:attrName>
                                        </p:attrNameLst>
                                      </p:cBhvr>
                                      <p:to>
                                        <p:strVal val="visible"/>
                                      </p:to>
                                    </p:set>
                                    <p:animEffect transition="in" filter="fade">
                                      <p:cBhvr>
                                        <p:cTn id="15"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0"/>
          <p:cNvSpPr/>
          <p:nvPr/>
        </p:nvSpPr>
        <p:spPr>
          <a:xfrm>
            <a:off x="1344437" y="1389050"/>
            <a:ext cx="5646944" cy="3929826"/>
          </a:xfrm>
          <a:custGeom>
            <a:avLst/>
            <a:gdLst>
              <a:gd name="connsiteX0" fmla="*/ 20940 w 5646944"/>
              <a:gd name="connsiteY0" fmla="*/ 3832104 h 3929826"/>
              <a:gd name="connsiteX1" fmla="*/ 369948 w 5646944"/>
              <a:gd name="connsiteY1" fmla="*/ 3804184 h 3929826"/>
              <a:gd name="connsiteX2" fmla="*/ 725936 w 5646944"/>
              <a:gd name="connsiteY2" fmla="*/ 3762303 h 3929826"/>
              <a:gd name="connsiteX3" fmla="*/ 1144745 w 5646944"/>
              <a:gd name="connsiteY3" fmla="*/ 3685521 h 3929826"/>
              <a:gd name="connsiteX4" fmla="*/ 1598455 w 5646944"/>
              <a:gd name="connsiteY4" fmla="*/ 3566858 h 3929826"/>
              <a:gd name="connsiteX5" fmla="*/ 2121966 w 5646944"/>
              <a:gd name="connsiteY5" fmla="*/ 3392355 h 3929826"/>
              <a:gd name="connsiteX6" fmla="*/ 2673399 w 5646944"/>
              <a:gd name="connsiteY6" fmla="*/ 3134089 h 3929826"/>
              <a:gd name="connsiteX7" fmla="*/ 3336513 w 5646944"/>
              <a:gd name="connsiteY7" fmla="*/ 2729240 h 3929826"/>
              <a:gd name="connsiteX8" fmla="*/ 3943786 w 5646944"/>
              <a:gd name="connsiteY8" fmla="*/ 2296471 h 3929826"/>
              <a:gd name="connsiteX9" fmla="*/ 4327695 w 5646944"/>
              <a:gd name="connsiteY9" fmla="*/ 1898602 h 3929826"/>
              <a:gd name="connsiteX10" fmla="*/ 4795365 w 5646944"/>
              <a:gd name="connsiteY10" fmla="*/ 1326229 h 3929826"/>
              <a:gd name="connsiteX11" fmla="*/ 5263035 w 5646944"/>
              <a:gd name="connsiteY11" fmla="*/ 628214 h 3929826"/>
              <a:gd name="connsiteX12" fmla="*/ 5646944 w 5646944"/>
              <a:gd name="connsiteY12" fmla="*/ 0 h 3929826"/>
              <a:gd name="connsiteX13" fmla="*/ 5646944 w 5646944"/>
              <a:gd name="connsiteY13" fmla="*/ 3929826 h 3929826"/>
              <a:gd name="connsiteX14" fmla="*/ 0 w 5646944"/>
              <a:gd name="connsiteY14" fmla="*/ 3915866 h 3929826"/>
              <a:gd name="connsiteX15" fmla="*/ 20940 w 5646944"/>
              <a:gd name="connsiteY15" fmla="*/ 3832104 h 39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46944" h="3929826">
                <a:moveTo>
                  <a:pt x="20940" y="3832104"/>
                </a:moveTo>
                <a:lnTo>
                  <a:pt x="369948" y="3804184"/>
                </a:lnTo>
                <a:lnTo>
                  <a:pt x="725936" y="3762303"/>
                </a:lnTo>
                <a:lnTo>
                  <a:pt x="1144745" y="3685521"/>
                </a:lnTo>
                <a:lnTo>
                  <a:pt x="1598455" y="3566858"/>
                </a:lnTo>
                <a:lnTo>
                  <a:pt x="2121966" y="3392355"/>
                </a:lnTo>
                <a:lnTo>
                  <a:pt x="2673399" y="3134089"/>
                </a:lnTo>
                <a:lnTo>
                  <a:pt x="3336513" y="2729240"/>
                </a:lnTo>
                <a:lnTo>
                  <a:pt x="3943786" y="2296471"/>
                </a:lnTo>
                <a:lnTo>
                  <a:pt x="4327695" y="1898602"/>
                </a:lnTo>
                <a:lnTo>
                  <a:pt x="4795365" y="1326229"/>
                </a:lnTo>
                <a:lnTo>
                  <a:pt x="5263035" y="628214"/>
                </a:lnTo>
                <a:lnTo>
                  <a:pt x="5646944" y="0"/>
                </a:lnTo>
                <a:lnTo>
                  <a:pt x="5646944" y="3929826"/>
                </a:lnTo>
                <a:lnTo>
                  <a:pt x="0" y="3915866"/>
                </a:lnTo>
                <a:lnTo>
                  <a:pt x="20940" y="3832104"/>
                </a:lnTo>
                <a:close/>
              </a:path>
            </a:pathLst>
          </a:custGeom>
          <a:gradFill flip="none" rotWithShape="1">
            <a:gsLst>
              <a:gs pos="1000">
                <a:srgbClr val="4D4DE9"/>
              </a:gs>
              <a:gs pos="52000">
                <a:schemeClr val="accent2">
                  <a:tint val="44500"/>
                  <a:satMod val="160000"/>
                </a:schemeClr>
              </a:gs>
              <a:gs pos="76000">
                <a:schemeClr val="accent2">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Vapour to liquid Water</a:t>
            </a:r>
          </a:p>
        </p:txBody>
      </p:sp>
      <p:grpSp>
        <p:nvGrpSpPr>
          <p:cNvPr id="40" name="Group 39"/>
          <p:cNvGrpSpPr/>
          <p:nvPr/>
        </p:nvGrpSpPr>
        <p:grpSpPr>
          <a:xfrm>
            <a:off x="1334428" y="1383268"/>
            <a:ext cx="5679845" cy="3929000"/>
            <a:chOff x="1134735" y="1383268"/>
            <a:chExt cx="5679845" cy="3929000"/>
          </a:xfrm>
        </p:grpSpPr>
        <p:cxnSp>
          <p:nvCxnSpPr>
            <p:cNvPr id="5" name="Straight Connector 4"/>
            <p:cNvCxnSpPr/>
            <p:nvPr/>
          </p:nvCxnSpPr>
          <p:spPr>
            <a:xfrm>
              <a:off x="1144744" y="5303558"/>
              <a:ext cx="5657438" cy="54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41862" y="4646794"/>
              <a:ext cx="5657438" cy="54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41862" y="4004910"/>
              <a:ext cx="5657438" cy="54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34735" y="3338861"/>
              <a:ext cx="5657438" cy="54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57142" y="2691511"/>
              <a:ext cx="5657438" cy="54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57142" y="2049627"/>
              <a:ext cx="5657438" cy="54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50015" y="1383578"/>
              <a:ext cx="5657438" cy="54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50015" y="1389005"/>
              <a:ext cx="7127" cy="39145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713638" y="1393490"/>
              <a:ext cx="7127" cy="39145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279424" y="1383599"/>
              <a:ext cx="7127" cy="39145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843047" y="1388084"/>
              <a:ext cx="7127" cy="39145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03787" y="1388674"/>
              <a:ext cx="7127" cy="39145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967410" y="1393159"/>
              <a:ext cx="7127" cy="39145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33196" y="1383268"/>
              <a:ext cx="7127" cy="39145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96819" y="1387753"/>
              <a:ext cx="7127" cy="39145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63462" y="1397715"/>
              <a:ext cx="7127" cy="39145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229248" y="1387824"/>
              <a:ext cx="7127" cy="39145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792871" y="1392309"/>
              <a:ext cx="7127" cy="39145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Freeform 22"/>
          <p:cNvSpPr/>
          <p:nvPr/>
        </p:nvSpPr>
        <p:spPr>
          <a:xfrm>
            <a:off x="1330476" y="1379161"/>
            <a:ext cx="5660904" cy="3832104"/>
          </a:xfrm>
          <a:custGeom>
            <a:avLst/>
            <a:gdLst>
              <a:gd name="connsiteX0" fmla="*/ 0 w 5660904"/>
              <a:gd name="connsiteY0" fmla="*/ 3832104 h 3832104"/>
              <a:gd name="connsiteX1" fmla="*/ 383908 w 5660904"/>
              <a:gd name="connsiteY1" fmla="*/ 3797203 h 3832104"/>
              <a:gd name="connsiteX2" fmla="*/ 802718 w 5660904"/>
              <a:gd name="connsiteY2" fmla="*/ 3741362 h 3832104"/>
              <a:gd name="connsiteX3" fmla="*/ 1235487 w 5660904"/>
              <a:gd name="connsiteY3" fmla="*/ 3650620 h 3832104"/>
              <a:gd name="connsiteX4" fmla="*/ 1793899 w 5660904"/>
              <a:gd name="connsiteY4" fmla="*/ 3511017 h 3832104"/>
              <a:gd name="connsiteX5" fmla="*/ 2345331 w 5660904"/>
              <a:gd name="connsiteY5" fmla="*/ 3294632 h 3832104"/>
              <a:gd name="connsiteX6" fmla="*/ 2896763 w 5660904"/>
              <a:gd name="connsiteY6" fmla="*/ 3015426 h 3832104"/>
              <a:gd name="connsiteX7" fmla="*/ 3483096 w 5660904"/>
              <a:gd name="connsiteY7" fmla="*/ 2645478 h 3832104"/>
              <a:gd name="connsiteX8" fmla="*/ 3978687 w 5660904"/>
              <a:gd name="connsiteY8" fmla="*/ 2254589 h 3832104"/>
              <a:gd name="connsiteX9" fmla="*/ 4544079 w 5660904"/>
              <a:gd name="connsiteY9" fmla="*/ 1654296 h 3832104"/>
              <a:gd name="connsiteX10" fmla="*/ 4990809 w 5660904"/>
              <a:gd name="connsiteY10" fmla="*/ 1060983 h 3832104"/>
              <a:gd name="connsiteX11" fmla="*/ 5660904 w 5660904"/>
              <a:gd name="connsiteY11" fmla="*/ 0 h 3832104"/>
              <a:gd name="connsiteX12" fmla="*/ 5660904 w 5660904"/>
              <a:gd name="connsiteY12" fmla="*/ 0 h 3832104"/>
              <a:gd name="connsiteX13" fmla="*/ 5660904 w 5660904"/>
              <a:gd name="connsiteY13" fmla="*/ 0 h 383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60904" h="3832104">
                <a:moveTo>
                  <a:pt x="0" y="3832104"/>
                </a:moveTo>
                <a:cubicBezTo>
                  <a:pt x="125061" y="3822215"/>
                  <a:pt x="250122" y="3812327"/>
                  <a:pt x="383908" y="3797203"/>
                </a:cubicBezTo>
                <a:cubicBezTo>
                  <a:pt x="517694" y="3782079"/>
                  <a:pt x="660788" y="3765792"/>
                  <a:pt x="802718" y="3741362"/>
                </a:cubicBezTo>
                <a:cubicBezTo>
                  <a:pt x="944648" y="3716932"/>
                  <a:pt x="1070290" y="3689011"/>
                  <a:pt x="1235487" y="3650620"/>
                </a:cubicBezTo>
                <a:cubicBezTo>
                  <a:pt x="1400684" y="3612229"/>
                  <a:pt x="1608925" y="3570348"/>
                  <a:pt x="1793899" y="3511017"/>
                </a:cubicBezTo>
                <a:cubicBezTo>
                  <a:pt x="1978873" y="3451686"/>
                  <a:pt x="2161520" y="3377230"/>
                  <a:pt x="2345331" y="3294632"/>
                </a:cubicBezTo>
                <a:cubicBezTo>
                  <a:pt x="2529142" y="3212034"/>
                  <a:pt x="2707136" y="3123618"/>
                  <a:pt x="2896763" y="3015426"/>
                </a:cubicBezTo>
                <a:cubicBezTo>
                  <a:pt x="3086390" y="2907234"/>
                  <a:pt x="3302775" y="2772284"/>
                  <a:pt x="3483096" y="2645478"/>
                </a:cubicBezTo>
                <a:cubicBezTo>
                  <a:pt x="3663417" y="2518672"/>
                  <a:pt x="3801856" y="2419786"/>
                  <a:pt x="3978687" y="2254589"/>
                </a:cubicBezTo>
                <a:cubicBezTo>
                  <a:pt x="4155518" y="2089392"/>
                  <a:pt x="4375392" y="1853230"/>
                  <a:pt x="4544079" y="1654296"/>
                </a:cubicBezTo>
                <a:cubicBezTo>
                  <a:pt x="4712766" y="1455362"/>
                  <a:pt x="4804672" y="1336699"/>
                  <a:pt x="4990809" y="1060983"/>
                </a:cubicBezTo>
                <a:cubicBezTo>
                  <a:pt x="5176946" y="785267"/>
                  <a:pt x="5660904" y="0"/>
                  <a:pt x="5660904" y="0"/>
                </a:cubicBezTo>
                <a:lnTo>
                  <a:pt x="5660904" y="0"/>
                </a:lnTo>
                <a:lnTo>
                  <a:pt x="5660904" y="0"/>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5" name="TextBox 24"/>
          <p:cNvSpPr txBox="1"/>
          <p:nvPr/>
        </p:nvSpPr>
        <p:spPr>
          <a:xfrm>
            <a:off x="1321788" y="5340401"/>
            <a:ext cx="6360629" cy="338554"/>
          </a:xfrm>
          <a:prstGeom prst="rect">
            <a:avLst/>
          </a:prstGeom>
          <a:noFill/>
        </p:spPr>
        <p:txBody>
          <a:bodyPr wrap="square" rtlCol="0">
            <a:spAutoFit/>
          </a:bodyPr>
          <a:lstStyle/>
          <a:p>
            <a:pPr defTabSz="538163"/>
            <a:r>
              <a:rPr lang="en-CA" sz="1600" dirty="0">
                <a:latin typeface="Calibri" panose="020F0502020204030204" pitchFamily="34" charset="0"/>
                <a:cs typeface="Calibri" panose="020F0502020204030204" pitchFamily="34" charset="0"/>
              </a:rPr>
              <a:t>-20	-15	-10	-5	0	5	10	15	20	25	30</a:t>
            </a:r>
          </a:p>
        </p:txBody>
      </p:sp>
      <p:sp>
        <p:nvSpPr>
          <p:cNvPr id="26" name="TextBox 25"/>
          <p:cNvSpPr txBox="1"/>
          <p:nvPr/>
        </p:nvSpPr>
        <p:spPr>
          <a:xfrm>
            <a:off x="7067471" y="1300393"/>
            <a:ext cx="764339" cy="4124206"/>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30</a:t>
            </a:r>
          </a:p>
          <a:p>
            <a:endParaRPr lang="en-CA" sz="2500" dirty="0">
              <a:latin typeface="Calibri" panose="020F0502020204030204" pitchFamily="34" charset="0"/>
              <a:cs typeface="Calibri" panose="020F0502020204030204" pitchFamily="34" charset="0"/>
            </a:endParaRPr>
          </a:p>
          <a:p>
            <a:r>
              <a:rPr lang="en-CA" sz="1600" dirty="0">
                <a:latin typeface="Calibri" panose="020F0502020204030204" pitchFamily="34" charset="0"/>
                <a:cs typeface="Calibri" panose="020F0502020204030204" pitchFamily="34" charset="0"/>
              </a:rPr>
              <a:t>25</a:t>
            </a:r>
          </a:p>
          <a:p>
            <a:endParaRPr lang="en-CA" sz="2500" dirty="0">
              <a:latin typeface="Calibri" panose="020F0502020204030204" pitchFamily="34" charset="0"/>
              <a:cs typeface="Calibri" panose="020F0502020204030204" pitchFamily="34" charset="0"/>
            </a:endParaRPr>
          </a:p>
          <a:p>
            <a:r>
              <a:rPr lang="en-CA" sz="1600" dirty="0">
                <a:latin typeface="Calibri" panose="020F0502020204030204" pitchFamily="34" charset="0"/>
                <a:cs typeface="Calibri" panose="020F0502020204030204" pitchFamily="34" charset="0"/>
              </a:rPr>
              <a:t>20</a:t>
            </a:r>
          </a:p>
          <a:p>
            <a:endParaRPr lang="en-CA" sz="2500" dirty="0">
              <a:latin typeface="Calibri" panose="020F0502020204030204" pitchFamily="34" charset="0"/>
              <a:cs typeface="Calibri" panose="020F0502020204030204" pitchFamily="34" charset="0"/>
            </a:endParaRPr>
          </a:p>
          <a:p>
            <a:r>
              <a:rPr lang="en-CA" sz="1600" dirty="0">
                <a:latin typeface="Calibri" panose="020F0502020204030204" pitchFamily="34" charset="0"/>
                <a:cs typeface="Calibri" panose="020F0502020204030204" pitchFamily="34" charset="0"/>
              </a:rPr>
              <a:t>15</a:t>
            </a:r>
          </a:p>
          <a:p>
            <a:endParaRPr lang="en-CA" sz="2500" dirty="0">
              <a:latin typeface="Calibri" panose="020F0502020204030204" pitchFamily="34" charset="0"/>
              <a:cs typeface="Calibri" panose="020F0502020204030204" pitchFamily="34" charset="0"/>
            </a:endParaRPr>
          </a:p>
          <a:p>
            <a:r>
              <a:rPr lang="en-CA" sz="1600" dirty="0">
                <a:latin typeface="Calibri" panose="020F0502020204030204" pitchFamily="34" charset="0"/>
                <a:cs typeface="Calibri" panose="020F0502020204030204" pitchFamily="34" charset="0"/>
              </a:rPr>
              <a:t>10</a:t>
            </a:r>
          </a:p>
          <a:p>
            <a:endParaRPr lang="en-CA" sz="2500" dirty="0">
              <a:latin typeface="Calibri" panose="020F0502020204030204" pitchFamily="34" charset="0"/>
              <a:cs typeface="Calibri" panose="020F0502020204030204" pitchFamily="34" charset="0"/>
            </a:endParaRPr>
          </a:p>
          <a:p>
            <a:r>
              <a:rPr lang="en-CA" sz="1600" dirty="0">
                <a:latin typeface="Calibri" panose="020F0502020204030204" pitchFamily="34" charset="0"/>
                <a:cs typeface="Calibri" panose="020F0502020204030204" pitchFamily="34" charset="0"/>
              </a:rPr>
              <a:t>5</a:t>
            </a:r>
          </a:p>
          <a:p>
            <a:endParaRPr lang="en-CA" sz="2500" dirty="0">
              <a:latin typeface="Calibri" panose="020F0502020204030204" pitchFamily="34" charset="0"/>
              <a:cs typeface="Calibri" panose="020F0502020204030204" pitchFamily="34" charset="0"/>
            </a:endParaRPr>
          </a:p>
          <a:p>
            <a:r>
              <a:rPr lang="en-CA" sz="1600" dirty="0">
                <a:latin typeface="Calibri" panose="020F0502020204030204" pitchFamily="34" charset="0"/>
                <a:cs typeface="Calibri" panose="020F0502020204030204" pitchFamily="34" charset="0"/>
              </a:rPr>
              <a:t>0</a:t>
            </a:r>
          </a:p>
        </p:txBody>
      </p:sp>
      <mc:AlternateContent xmlns:mc="http://schemas.openxmlformats.org/markup-compatibility/2006" xmlns:a14="http://schemas.microsoft.com/office/drawing/2010/main">
        <mc:Choice Requires="a14">
          <p:sp>
            <p:nvSpPr>
              <p:cNvPr id="27" name="TextBox 26"/>
              <p:cNvSpPr txBox="1"/>
              <p:nvPr/>
            </p:nvSpPr>
            <p:spPr>
              <a:xfrm>
                <a:off x="3049867" y="5678955"/>
                <a:ext cx="2971273" cy="338554"/>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Air Temperature [</a:t>
                </a:r>
                <a14:m>
                  <m:oMath xmlns:m="http://schemas.openxmlformats.org/officeDocument/2006/math">
                    <m:r>
                      <a:rPr lang="en-CA" sz="1600" i="1">
                        <a:latin typeface="Cambria Math" panose="02040503050406030204" pitchFamily="18" charset="0"/>
                        <a:ea typeface="Cambria Math" panose="02040503050406030204" pitchFamily="18" charset="0"/>
                      </a:rPr>
                      <m:t>℃]</m:t>
                    </m:r>
                  </m:oMath>
                </a14:m>
                <a:endParaRPr lang="en-CA" sz="1600" dirty="0">
                  <a:latin typeface="Calibri" panose="020F0502020204030204" pitchFamily="34" charset="0"/>
                  <a:cs typeface="Calibri" panose="020F050202020403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3049867" y="5678955"/>
                <a:ext cx="2971273" cy="338554"/>
              </a:xfrm>
              <a:prstGeom prst="rect">
                <a:avLst/>
              </a:prstGeom>
              <a:blipFill>
                <a:blip r:embed="rId3"/>
                <a:stretch>
                  <a:fillRect l="-1025" t="-5455"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rot="16200000">
                <a:off x="6203231" y="3193218"/>
                <a:ext cx="2971273" cy="338554"/>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Absolute Humidity in air[g/</a:t>
                </a:r>
                <a14:m>
                  <m:oMath xmlns:m="http://schemas.openxmlformats.org/officeDocument/2006/math">
                    <m:sSup>
                      <m:sSupPr>
                        <m:ctrlPr>
                          <a:rPr lang="en-CA" sz="1600" i="1">
                            <a:latin typeface="Cambria Math" panose="02040503050406030204" pitchFamily="18" charset="0"/>
                            <a:ea typeface="Cambria Math" panose="02040503050406030204" pitchFamily="18" charset="0"/>
                          </a:rPr>
                        </m:ctrlPr>
                      </m:sSupPr>
                      <m:e>
                        <m:r>
                          <a:rPr lang="en-CA" sz="1600" i="1">
                            <a:latin typeface="Cambria Math" panose="02040503050406030204" pitchFamily="18" charset="0"/>
                            <a:ea typeface="Cambria Math" panose="02040503050406030204" pitchFamily="18" charset="0"/>
                          </a:rPr>
                          <m:t>𝑚</m:t>
                        </m:r>
                      </m:e>
                      <m:sup>
                        <m:r>
                          <a:rPr lang="en-CA" sz="1600" i="1">
                            <a:latin typeface="Cambria Math" panose="02040503050406030204" pitchFamily="18" charset="0"/>
                            <a:ea typeface="Cambria Math" panose="02040503050406030204" pitchFamily="18" charset="0"/>
                          </a:rPr>
                          <m:t>3</m:t>
                        </m:r>
                      </m:sup>
                    </m:sSup>
                    <m:r>
                      <a:rPr lang="en-CA" sz="1600" i="1">
                        <a:latin typeface="Cambria Math" panose="02040503050406030204" pitchFamily="18" charset="0"/>
                        <a:ea typeface="Cambria Math" panose="02040503050406030204" pitchFamily="18" charset="0"/>
                      </a:rPr>
                      <m:t>]</m:t>
                    </m:r>
                  </m:oMath>
                </a14:m>
                <a:endParaRPr lang="en-CA" sz="1600" dirty="0">
                  <a:latin typeface="Calibri" panose="020F0502020204030204" pitchFamily="34" charset="0"/>
                  <a:cs typeface="Calibri" panose="020F0502020204030204"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rot="16200000">
                <a:off x="6203231" y="3193218"/>
                <a:ext cx="2971273" cy="338554"/>
              </a:xfrm>
              <a:prstGeom prst="rect">
                <a:avLst/>
              </a:prstGeom>
              <a:blipFill>
                <a:blip r:embed="rId4"/>
                <a:stretch>
                  <a:fillRect l="-5455" r="-23636" b="-12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2997944" y="2031577"/>
                <a:ext cx="3550622" cy="338554"/>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Absolute Humidity at Saturation[g/</a:t>
                </a:r>
                <a14:m>
                  <m:oMath xmlns:m="http://schemas.openxmlformats.org/officeDocument/2006/math">
                    <m:sSup>
                      <m:sSupPr>
                        <m:ctrlPr>
                          <a:rPr lang="en-CA" sz="1600" i="1">
                            <a:latin typeface="Cambria Math" panose="02040503050406030204" pitchFamily="18" charset="0"/>
                            <a:ea typeface="Cambria Math" panose="02040503050406030204" pitchFamily="18" charset="0"/>
                          </a:rPr>
                        </m:ctrlPr>
                      </m:sSupPr>
                      <m:e>
                        <m:r>
                          <a:rPr lang="en-CA" sz="1600" i="1">
                            <a:latin typeface="Cambria Math" panose="02040503050406030204" pitchFamily="18" charset="0"/>
                            <a:ea typeface="Cambria Math" panose="02040503050406030204" pitchFamily="18" charset="0"/>
                          </a:rPr>
                          <m:t>𝑚</m:t>
                        </m:r>
                      </m:e>
                      <m:sup>
                        <m:r>
                          <a:rPr lang="en-CA" sz="1600" i="1">
                            <a:latin typeface="Cambria Math" panose="02040503050406030204" pitchFamily="18" charset="0"/>
                            <a:ea typeface="Cambria Math" panose="02040503050406030204" pitchFamily="18" charset="0"/>
                          </a:rPr>
                          <m:t>3</m:t>
                        </m:r>
                      </m:sup>
                    </m:sSup>
                    <m:r>
                      <a:rPr lang="en-CA" sz="1600" i="1">
                        <a:latin typeface="Cambria Math" panose="02040503050406030204" pitchFamily="18" charset="0"/>
                        <a:ea typeface="Cambria Math" panose="02040503050406030204" pitchFamily="18" charset="0"/>
                      </a:rPr>
                      <m:t>]</m:t>
                    </m:r>
                  </m:oMath>
                </a14:m>
                <a:endParaRPr lang="en-CA" sz="1600" dirty="0">
                  <a:latin typeface="Calibri" panose="020F0502020204030204" pitchFamily="34" charset="0"/>
                  <a:cs typeface="Calibri" panose="020F0502020204030204"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2997944" y="2031577"/>
                <a:ext cx="3550622" cy="338554"/>
              </a:xfrm>
              <a:prstGeom prst="rect">
                <a:avLst/>
              </a:prstGeom>
              <a:blipFill>
                <a:blip r:embed="rId5"/>
                <a:stretch>
                  <a:fillRect l="-1031" t="-5357" b="-21429"/>
                </a:stretch>
              </a:blipFill>
            </p:spPr>
            <p:txBody>
              <a:bodyPr/>
              <a:lstStyle/>
              <a:p>
                <a:r>
                  <a:rPr lang="en-US">
                    <a:noFill/>
                  </a:rPr>
                  <a:t> </a:t>
                </a:r>
              </a:p>
            </p:txBody>
          </p:sp>
        </mc:Fallback>
      </mc:AlternateContent>
      <p:cxnSp>
        <p:nvCxnSpPr>
          <p:cNvPr id="33" name="Straight Connector 32"/>
          <p:cNvCxnSpPr/>
          <p:nvPr/>
        </p:nvCxnSpPr>
        <p:spPr>
          <a:xfrm flipV="1">
            <a:off x="5870281" y="3077097"/>
            <a:ext cx="0" cy="2235385"/>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794472" y="3061984"/>
            <a:ext cx="345083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p:cNvSpPr txBox="1"/>
              <p:nvPr/>
            </p:nvSpPr>
            <p:spPr>
              <a:xfrm>
                <a:off x="3689772" y="2784950"/>
                <a:ext cx="2684075" cy="307777"/>
              </a:xfrm>
              <a:prstGeom prst="rect">
                <a:avLst/>
              </a:prstGeom>
              <a:noFill/>
            </p:spPr>
            <p:txBody>
              <a:bodyPr wrap="square" rtlCol="0">
                <a:spAutoFit/>
              </a:bodyPr>
              <a:lstStyle/>
              <a:p>
                <a:r>
                  <a:rPr lang="en-CA" dirty="0">
                    <a:latin typeface="Calibri" panose="020F0502020204030204" pitchFamily="34" charset="0"/>
                    <a:cs typeface="Calibri" panose="020F0502020204030204" pitchFamily="34" charset="0"/>
                  </a:rPr>
                  <a:t>100% </a:t>
                </a:r>
                <a14:m>
                  <m:oMath xmlns:m="http://schemas.openxmlformats.org/officeDocument/2006/math">
                    <m:sSub>
                      <m:sSubPr>
                        <m:ctrlPr>
                          <a:rPr lang="en-CA" i="1" dirty="0">
                            <a:latin typeface="Cambria Math" panose="02040503050406030204" pitchFamily="18" charset="0"/>
                            <a:cs typeface="Calibri" panose="020F0502020204030204" pitchFamily="34" charset="0"/>
                          </a:rPr>
                        </m:ctrlPr>
                      </m:sSubPr>
                      <m:e>
                        <m:r>
                          <a:rPr lang="en-CA" i="1" dirty="0">
                            <a:latin typeface="Cambria Math" panose="02040503050406030204" pitchFamily="18" charset="0"/>
                            <a:cs typeface="Calibri" panose="020F0502020204030204" pitchFamily="34" charset="0"/>
                          </a:rPr>
                          <m:t>𝐻</m:t>
                        </m:r>
                      </m:e>
                      <m:sub>
                        <m:r>
                          <a:rPr lang="en-CA" i="1" dirty="0">
                            <a:latin typeface="Cambria Math" panose="02040503050406030204" pitchFamily="18" charset="0"/>
                            <a:cs typeface="Calibri" panose="020F0502020204030204" pitchFamily="34" charset="0"/>
                          </a:rPr>
                          <m:t>𝑟𝑒𝑙</m:t>
                        </m:r>
                      </m:sub>
                    </m:sSub>
                  </m:oMath>
                </a14:m>
                <a:r>
                  <a:rPr lang="en-CA" dirty="0">
                    <a:latin typeface="Calibri" panose="020F0502020204030204" pitchFamily="34" charset="0"/>
                    <a:cs typeface="Calibri" panose="020F0502020204030204" pitchFamily="34" charset="0"/>
                  </a:rPr>
                  <a:t>@20 </a:t>
                </a:r>
                <a14:m>
                  <m:oMath xmlns:m="http://schemas.openxmlformats.org/officeDocument/2006/math">
                    <m:r>
                      <a:rPr lang="en-CA" sz="1400" i="1">
                        <a:latin typeface="Cambria Math" panose="02040503050406030204" pitchFamily="18" charset="0"/>
                        <a:ea typeface="Cambria Math" panose="02040503050406030204" pitchFamily="18" charset="0"/>
                      </a:rPr>
                      <m:t>℃</m:t>
                    </m:r>
                  </m:oMath>
                </a14:m>
                <a:r>
                  <a:rPr lang="en-CA" dirty="0">
                    <a:latin typeface="Calibri" panose="020F0502020204030204" pitchFamily="34" charset="0"/>
                    <a:cs typeface="Calibri" panose="020F0502020204030204" pitchFamily="34" charset="0"/>
                  </a:rPr>
                  <a:t> = 17.3 g</a:t>
                </a:r>
                <a:r>
                  <a:rPr lang="en-CA" sz="1400" dirty="0">
                    <a:latin typeface="Calibri" panose="020F0502020204030204" pitchFamily="34" charset="0"/>
                    <a:cs typeface="Calibri" panose="020F0502020204030204" pitchFamily="34" charset="0"/>
                  </a:rPr>
                  <a:t>/</a:t>
                </a:r>
                <a14:m>
                  <m:oMath xmlns:m="http://schemas.openxmlformats.org/officeDocument/2006/math">
                    <m:sSup>
                      <m:sSupPr>
                        <m:ctrlPr>
                          <a:rPr lang="en-CA" sz="1400" i="1">
                            <a:latin typeface="Cambria Math" panose="02040503050406030204" pitchFamily="18" charset="0"/>
                            <a:ea typeface="Cambria Math" panose="02040503050406030204" pitchFamily="18" charset="0"/>
                          </a:rPr>
                        </m:ctrlPr>
                      </m:sSupPr>
                      <m:e>
                        <m:r>
                          <a:rPr lang="en-CA" sz="1400" i="1">
                            <a:latin typeface="Cambria Math" panose="02040503050406030204" pitchFamily="18" charset="0"/>
                            <a:ea typeface="Cambria Math" panose="02040503050406030204" pitchFamily="18" charset="0"/>
                          </a:rPr>
                          <m:t>𝑚</m:t>
                        </m:r>
                      </m:e>
                      <m:sup>
                        <m:r>
                          <a:rPr lang="en-CA" sz="1400" i="1">
                            <a:latin typeface="Cambria Math" panose="02040503050406030204" pitchFamily="18" charset="0"/>
                            <a:ea typeface="Cambria Math" panose="02040503050406030204" pitchFamily="18" charset="0"/>
                          </a:rPr>
                          <m:t>3</m:t>
                        </m:r>
                      </m:sup>
                    </m:sSup>
                  </m:oMath>
                </a14:m>
                <a:endParaRPr lang="en-CA" dirty="0">
                  <a:latin typeface="Calibri" panose="020F0502020204030204" pitchFamily="34" charset="0"/>
                  <a:cs typeface="Calibri" panose="020F0502020204030204" pitchFamily="34"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689772" y="2784950"/>
                <a:ext cx="2684075" cy="307777"/>
              </a:xfrm>
              <a:prstGeom prst="rect">
                <a:avLst/>
              </a:prstGeom>
              <a:blipFill>
                <a:blip r:embed="rId6"/>
                <a:stretch>
                  <a:fillRect l="-227" t="-2000" b="-22000"/>
                </a:stretch>
              </a:blipFill>
            </p:spPr>
            <p:txBody>
              <a:bodyPr/>
              <a:lstStyle/>
              <a:p>
                <a:r>
                  <a:rPr lang="en-US">
                    <a:noFill/>
                  </a:rPr>
                  <a:t> </a:t>
                </a:r>
              </a:p>
            </p:txBody>
          </p:sp>
        </mc:Fallback>
      </mc:AlternateContent>
      <p:sp>
        <p:nvSpPr>
          <p:cNvPr id="41" name="Down Arrow 40"/>
          <p:cNvSpPr/>
          <p:nvPr/>
        </p:nvSpPr>
        <p:spPr>
          <a:xfrm rot="10800000">
            <a:off x="5743544" y="4167394"/>
            <a:ext cx="244306" cy="1132669"/>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mc:AlternateContent xmlns:mc="http://schemas.openxmlformats.org/markup-compatibility/2006" xmlns:a14="http://schemas.microsoft.com/office/drawing/2010/main">
        <mc:Choice Requires="a14">
          <p:sp>
            <p:nvSpPr>
              <p:cNvPr id="42" name="TextBox 41"/>
              <p:cNvSpPr txBox="1"/>
              <p:nvPr/>
            </p:nvSpPr>
            <p:spPr>
              <a:xfrm>
                <a:off x="3219047" y="3859461"/>
                <a:ext cx="2017264" cy="307777"/>
              </a:xfrm>
              <a:prstGeom prst="rect">
                <a:avLst/>
              </a:prstGeom>
              <a:noFill/>
            </p:spPr>
            <p:txBody>
              <a:bodyPr wrap="square" rtlCol="0">
                <a:spAutoFit/>
              </a:bodyPr>
              <a:lstStyle/>
              <a:p>
                <a:r>
                  <a:rPr lang="en-CA" dirty="0">
                    <a:latin typeface="Calibri" panose="020F0502020204030204" pitchFamily="34" charset="0"/>
                    <a:cs typeface="Calibri" panose="020F0502020204030204" pitchFamily="34" charset="0"/>
                  </a:rPr>
                  <a:t>50% </a:t>
                </a:r>
                <a14:m>
                  <m:oMath xmlns:m="http://schemas.openxmlformats.org/officeDocument/2006/math">
                    <m:sSub>
                      <m:sSubPr>
                        <m:ctrlPr>
                          <a:rPr lang="en-CA" i="1" dirty="0">
                            <a:latin typeface="Cambria Math" panose="02040503050406030204" pitchFamily="18" charset="0"/>
                            <a:cs typeface="Calibri" panose="020F0502020204030204" pitchFamily="34" charset="0"/>
                          </a:rPr>
                        </m:ctrlPr>
                      </m:sSubPr>
                      <m:e>
                        <m:r>
                          <a:rPr lang="en-CA" i="1" dirty="0">
                            <a:latin typeface="Cambria Math" panose="02040503050406030204" pitchFamily="18" charset="0"/>
                            <a:cs typeface="Calibri" panose="020F0502020204030204" pitchFamily="34" charset="0"/>
                          </a:rPr>
                          <m:t>𝐻</m:t>
                        </m:r>
                      </m:e>
                      <m:sub>
                        <m:r>
                          <a:rPr lang="en-CA" i="1" dirty="0">
                            <a:latin typeface="Cambria Math" panose="02040503050406030204" pitchFamily="18" charset="0"/>
                            <a:cs typeface="Calibri" panose="020F0502020204030204" pitchFamily="34" charset="0"/>
                          </a:rPr>
                          <m:t>𝑟𝑒𝑙</m:t>
                        </m:r>
                      </m:sub>
                    </m:sSub>
                  </m:oMath>
                </a14:m>
                <a:r>
                  <a:rPr lang="en-CA" dirty="0">
                    <a:latin typeface="Calibri" panose="020F0502020204030204" pitchFamily="34" charset="0"/>
                    <a:cs typeface="Calibri" panose="020F0502020204030204" pitchFamily="34" charset="0"/>
                  </a:rPr>
                  <a:t>= 8.65 g</a:t>
                </a:r>
                <a:r>
                  <a:rPr lang="en-CA" sz="1400" dirty="0">
                    <a:latin typeface="Calibri" panose="020F0502020204030204" pitchFamily="34" charset="0"/>
                    <a:cs typeface="Calibri" panose="020F0502020204030204" pitchFamily="34" charset="0"/>
                  </a:rPr>
                  <a:t>/</a:t>
                </a:r>
                <a14:m>
                  <m:oMath xmlns:m="http://schemas.openxmlformats.org/officeDocument/2006/math">
                    <m:sSup>
                      <m:sSupPr>
                        <m:ctrlPr>
                          <a:rPr lang="en-CA" sz="1400" i="1">
                            <a:latin typeface="Cambria Math" panose="02040503050406030204" pitchFamily="18" charset="0"/>
                            <a:ea typeface="Cambria Math" panose="02040503050406030204" pitchFamily="18" charset="0"/>
                          </a:rPr>
                        </m:ctrlPr>
                      </m:sSupPr>
                      <m:e>
                        <m:r>
                          <a:rPr lang="en-CA" sz="1400" i="1">
                            <a:latin typeface="Cambria Math" panose="02040503050406030204" pitchFamily="18" charset="0"/>
                            <a:ea typeface="Cambria Math" panose="02040503050406030204" pitchFamily="18" charset="0"/>
                          </a:rPr>
                          <m:t>𝑚</m:t>
                        </m:r>
                      </m:e>
                      <m:sup>
                        <m:r>
                          <a:rPr lang="en-CA" sz="1400" i="1">
                            <a:latin typeface="Cambria Math" panose="02040503050406030204" pitchFamily="18" charset="0"/>
                            <a:ea typeface="Cambria Math" panose="02040503050406030204" pitchFamily="18" charset="0"/>
                          </a:rPr>
                          <m:t>3</m:t>
                        </m:r>
                      </m:sup>
                    </m:sSup>
                  </m:oMath>
                </a14:m>
                <a:endParaRPr lang="en-CA" dirty="0">
                  <a:latin typeface="Calibri" panose="020F0502020204030204" pitchFamily="34" charset="0"/>
                  <a:cs typeface="Calibri" panose="020F0502020204030204" pitchFamily="34" charset="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3219047" y="3859461"/>
                <a:ext cx="2017264" cy="307777"/>
              </a:xfrm>
              <a:prstGeom prst="rect">
                <a:avLst/>
              </a:prstGeom>
              <a:blipFill>
                <a:blip r:embed="rId7"/>
                <a:stretch>
                  <a:fillRect l="-302" t="-1961" b="-21569"/>
                </a:stretch>
              </a:blipFill>
            </p:spPr>
            <p:txBody>
              <a:bodyPr/>
              <a:lstStyle/>
              <a:p>
                <a:r>
                  <a:rPr lang="en-US">
                    <a:noFill/>
                  </a:rPr>
                  <a:t> </a:t>
                </a:r>
              </a:p>
            </p:txBody>
          </p:sp>
        </mc:Fallback>
      </mc:AlternateContent>
      <p:cxnSp>
        <p:nvCxnSpPr>
          <p:cNvPr id="43" name="Straight Connector 42"/>
          <p:cNvCxnSpPr/>
          <p:nvPr/>
        </p:nvCxnSpPr>
        <p:spPr>
          <a:xfrm>
            <a:off x="3326801" y="4167237"/>
            <a:ext cx="389702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Down Arrow 45"/>
          <p:cNvSpPr/>
          <p:nvPr/>
        </p:nvSpPr>
        <p:spPr>
          <a:xfrm rot="10800000">
            <a:off x="4067608" y="4417150"/>
            <a:ext cx="244306" cy="891835"/>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mc:AlternateContent xmlns:mc="http://schemas.openxmlformats.org/markup-compatibility/2006" xmlns:a14="http://schemas.microsoft.com/office/drawing/2010/main">
        <mc:Choice Requires="a14">
          <p:sp>
            <p:nvSpPr>
              <p:cNvPr id="47" name="TextBox 46"/>
              <p:cNvSpPr txBox="1"/>
              <p:nvPr/>
            </p:nvSpPr>
            <p:spPr>
              <a:xfrm>
                <a:off x="1774801" y="4380268"/>
                <a:ext cx="2165285" cy="307777"/>
              </a:xfrm>
              <a:prstGeom prst="rect">
                <a:avLst/>
              </a:prstGeom>
              <a:noFill/>
            </p:spPr>
            <p:txBody>
              <a:bodyPr wrap="square" rtlCol="0">
                <a:spAutoFit/>
              </a:bodyPr>
              <a:lstStyle/>
              <a:p>
                <a:r>
                  <a:rPr lang="en-CA" dirty="0">
                    <a:latin typeface="Calibri" panose="020F0502020204030204" pitchFamily="34" charset="0"/>
                    <a:cs typeface="Calibri" panose="020F0502020204030204" pitchFamily="34" charset="0"/>
                  </a:rPr>
                  <a:t>100% </a:t>
                </a:r>
                <a14:m>
                  <m:oMath xmlns:m="http://schemas.openxmlformats.org/officeDocument/2006/math">
                    <m:sSub>
                      <m:sSubPr>
                        <m:ctrlPr>
                          <a:rPr lang="en-CA" i="1" dirty="0">
                            <a:latin typeface="Cambria Math" panose="02040503050406030204" pitchFamily="18" charset="0"/>
                            <a:cs typeface="Calibri" panose="020F0502020204030204" pitchFamily="34" charset="0"/>
                          </a:rPr>
                        </m:ctrlPr>
                      </m:sSubPr>
                      <m:e>
                        <m:r>
                          <a:rPr lang="en-CA" i="1" dirty="0">
                            <a:latin typeface="Cambria Math" panose="02040503050406030204" pitchFamily="18" charset="0"/>
                            <a:cs typeface="Calibri" panose="020F0502020204030204" pitchFamily="34" charset="0"/>
                          </a:rPr>
                          <m:t>𝐻</m:t>
                        </m:r>
                      </m:e>
                      <m:sub>
                        <m:r>
                          <a:rPr lang="en-CA" i="1" dirty="0">
                            <a:latin typeface="Cambria Math" panose="02040503050406030204" pitchFamily="18" charset="0"/>
                            <a:cs typeface="Calibri" panose="020F0502020204030204" pitchFamily="34" charset="0"/>
                          </a:rPr>
                          <m:t>𝑟𝑒𝑙</m:t>
                        </m:r>
                      </m:sub>
                    </m:sSub>
                  </m:oMath>
                </a14:m>
                <a:r>
                  <a:rPr lang="en-CA" dirty="0">
                    <a:latin typeface="Calibri" panose="020F0502020204030204" pitchFamily="34" charset="0"/>
                    <a:cs typeface="Calibri" panose="020F0502020204030204" pitchFamily="34" charset="0"/>
                  </a:rPr>
                  <a:t> @ 5</a:t>
                </a:r>
                <a:r>
                  <a:rPr lang="en-CA" sz="1200" dirty="0">
                    <a:ea typeface="Cambria Math" panose="02040503050406030204" pitchFamily="18" charset="0"/>
                  </a:rPr>
                  <a:t> </a:t>
                </a:r>
                <a14:m>
                  <m:oMath xmlns:m="http://schemas.openxmlformats.org/officeDocument/2006/math">
                    <m:r>
                      <a:rPr lang="en-CA" sz="1200" i="1">
                        <a:latin typeface="Cambria Math" panose="02040503050406030204" pitchFamily="18" charset="0"/>
                        <a:ea typeface="Cambria Math" panose="02040503050406030204" pitchFamily="18" charset="0"/>
                      </a:rPr>
                      <m:t>℃</m:t>
                    </m:r>
                  </m:oMath>
                </a14:m>
                <a:r>
                  <a:rPr lang="en-CA" dirty="0">
                    <a:latin typeface="Calibri" panose="020F0502020204030204" pitchFamily="34" charset="0"/>
                    <a:cs typeface="Calibri" panose="020F0502020204030204" pitchFamily="34" charset="0"/>
                  </a:rPr>
                  <a:t> = 6.8 g</a:t>
                </a:r>
                <a:r>
                  <a:rPr lang="en-CA" sz="1400" dirty="0">
                    <a:latin typeface="Calibri" panose="020F0502020204030204" pitchFamily="34" charset="0"/>
                    <a:cs typeface="Calibri" panose="020F0502020204030204" pitchFamily="34" charset="0"/>
                  </a:rPr>
                  <a:t>/</a:t>
                </a:r>
                <a14:m>
                  <m:oMath xmlns:m="http://schemas.openxmlformats.org/officeDocument/2006/math">
                    <m:sSup>
                      <m:sSupPr>
                        <m:ctrlPr>
                          <a:rPr lang="en-CA" sz="1400" i="1">
                            <a:latin typeface="Cambria Math" panose="02040503050406030204" pitchFamily="18" charset="0"/>
                            <a:ea typeface="Cambria Math" panose="02040503050406030204" pitchFamily="18" charset="0"/>
                          </a:rPr>
                        </m:ctrlPr>
                      </m:sSupPr>
                      <m:e>
                        <m:r>
                          <a:rPr lang="en-CA" sz="1400" i="1">
                            <a:latin typeface="Cambria Math" panose="02040503050406030204" pitchFamily="18" charset="0"/>
                            <a:ea typeface="Cambria Math" panose="02040503050406030204" pitchFamily="18" charset="0"/>
                          </a:rPr>
                          <m:t>𝑚</m:t>
                        </m:r>
                      </m:e>
                      <m:sup>
                        <m:r>
                          <a:rPr lang="en-CA" sz="1400" i="1">
                            <a:latin typeface="Cambria Math" panose="02040503050406030204" pitchFamily="18" charset="0"/>
                            <a:ea typeface="Cambria Math" panose="02040503050406030204" pitchFamily="18" charset="0"/>
                          </a:rPr>
                          <m:t>3</m:t>
                        </m:r>
                      </m:sup>
                    </m:sSup>
                  </m:oMath>
                </a14:m>
                <a:endParaRPr lang="en-CA" dirty="0">
                  <a:latin typeface="Calibri" panose="020F0502020204030204" pitchFamily="34" charset="0"/>
                  <a:cs typeface="Calibri" panose="020F0502020204030204" pitchFamily="34"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1774801" y="4380268"/>
                <a:ext cx="2165285" cy="307777"/>
              </a:xfrm>
              <a:prstGeom prst="rect">
                <a:avLst/>
              </a:prstGeom>
              <a:blipFill>
                <a:blip r:embed="rId8"/>
                <a:stretch>
                  <a:fillRect l="-282" t="-2000" b="-22000"/>
                </a:stretch>
              </a:blipFill>
            </p:spPr>
            <p:txBody>
              <a:bodyPr/>
              <a:lstStyle/>
              <a:p>
                <a:r>
                  <a:rPr lang="en-US">
                    <a:noFill/>
                  </a:rPr>
                  <a:t> </a:t>
                </a:r>
              </a:p>
            </p:txBody>
          </p:sp>
        </mc:Fallback>
      </mc:AlternateContent>
      <p:cxnSp>
        <p:nvCxnSpPr>
          <p:cNvPr id="48" name="Straight Connector 47"/>
          <p:cNvCxnSpPr/>
          <p:nvPr/>
        </p:nvCxnSpPr>
        <p:spPr>
          <a:xfrm>
            <a:off x="1913331" y="4417149"/>
            <a:ext cx="531049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p:cNvSpPr txBox="1"/>
              <p:nvPr/>
            </p:nvSpPr>
            <p:spPr>
              <a:xfrm>
                <a:off x="1276831" y="4092603"/>
                <a:ext cx="2848119" cy="307777"/>
              </a:xfrm>
              <a:prstGeom prst="rect">
                <a:avLst/>
              </a:prstGeom>
              <a:noFill/>
            </p:spPr>
            <p:txBody>
              <a:bodyPr wrap="square" rtlCol="0">
                <a:spAutoFit/>
              </a:bodyPr>
              <a:lstStyle/>
              <a:p>
                <a:r>
                  <a:rPr lang="en-CA" dirty="0">
                    <a:solidFill>
                      <a:srgbClr val="FF0000"/>
                    </a:solidFill>
                    <a:latin typeface="Calibri" panose="020F0502020204030204" pitchFamily="34" charset="0"/>
                    <a:cs typeface="Calibri" panose="020F0502020204030204" pitchFamily="34" charset="0"/>
                  </a:rPr>
                  <a:t>Resulting in 1.85 g</a:t>
                </a:r>
                <a:r>
                  <a:rPr lang="en-CA" sz="1400" dirty="0">
                    <a:solidFill>
                      <a:srgbClr val="FF0000"/>
                    </a:solidFill>
                    <a:latin typeface="Calibri" panose="020F0502020204030204" pitchFamily="34" charset="0"/>
                    <a:cs typeface="Calibri" panose="020F0502020204030204" pitchFamily="34" charset="0"/>
                  </a:rPr>
                  <a:t>/</a:t>
                </a:r>
                <a14:m>
                  <m:oMath xmlns:m="http://schemas.openxmlformats.org/officeDocument/2006/math">
                    <m:sSup>
                      <m:sSupPr>
                        <m:ctrlPr>
                          <a:rPr lang="en-CA" sz="1400" i="1">
                            <a:solidFill>
                              <a:srgbClr val="FF0000"/>
                            </a:solidFill>
                            <a:latin typeface="Cambria Math" panose="02040503050406030204" pitchFamily="18" charset="0"/>
                            <a:ea typeface="Cambria Math" panose="02040503050406030204" pitchFamily="18" charset="0"/>
                          </a:rPr>
                        </m:ctrlPr>
                      </m:sSupPr>
                      <m:e>
                        <m:r>
                          <a:rPr lang="en-CA" sz="1400" i="1">
                            <a:solidFill>
                              <a:srgbClr val="FF0000"/>
                            </a:solidFill>
                            <a:latin typeface="Cambria Math" panose="02040503050406030204" pitchFamily="18" charset="0"/>
                            <a:ea typeface="Cambria Math" panose="02040503050406030204" pitchFamily="18" charset="0"/>
                          </a:rPr>
                          <m:t>𝑚</m:t>
                        </m:r>
                      </m:e>
                      <m:sup>
                        <m:r>
                          <a:rPr lang="en-CA" sz="1400" i="1">
                            <a:solidFill>
                              <a:srgbClr val="FF0000"/>
                            </a:solidFill>
                            <a:latin typeface="Cambria Math" panose="02040503050406030204" pitchFamily="18" charset="0"/>
                            <a:ea typeface="Cambria Math" panose="02040503050406030204" pitchFamily="18" charset="0"/>
                          </a:rPr>
                          <m:t>3</m:t>
                        </m:r>
                      </m:sup>
                    </m:sSup>
                    <m:r>
                      <a:rPr lang="en-CA" sz="1400" i="1">
                        <a:solidFill>
                          <a:srgbClr val="FF0000"/>
                        </a:solidFill>
                        <a:latin typeface="Cambria Math" panose="02040503050406030204" pitchFamily="18" charset="0"/>
                        <a:ea typeface="Cambria Math" panose="02040503050406030204" pitchFamily="18" charset="0"/>
                      </a:rPr>
                      <m:t> </m:t>
                    </m:r>
                    <m:r>
                      <a:rPr lang="en-CA" sz="1400" i="1">
                        <a:solidFill>
                          <a:srgbClr val="FF0000"/>
                        </a:solidFill>
                        <a:latin typeface="Cambria Math" panose="02040503050406030204" pitchFamily="18" charset="0"/>
                        <a:ea typeface="Cambria Math" panose="02040503050406030204" pitchFamily="18" charset="0"/>
                      </a:rPr>
                      <m:t>𝑐𝑜𝑛𝑑𝑒𝑛𝑠𝑎𝑡𝑖𝑜𝑛</m:t>
                    </m:r>
                  </m:oMath>
                </a14:m>
                <a:endParaRPr lang="en-CA" dirty="0">
                  <a:solidFill>
                    <a:srgbClr val="FF0000"/>
                  </a:solidFill>
                  <a:latin typeface="Calibri" panose="020F0502020204030204" pitchFamily="34" charset="0"/>
                  <a:cs typeface="Calibri" panose="020F0502020204030204" pitchFamily="34" charset="0"/>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1276831" y="4092603"/>
                <a:ext cx="2848119" cy="307777"/>
              </a:xfrm>
              <a:prstGeom prst="rect">
                <a:avLst/>
              </a:prstGeom>
              <a:blipFill>
                <a:blip r:embed="rId9"/>
                <a:stretch>
                  <a:fillRect l="-214" b="-21569"/>
                </a:stretch>
              </a:blipFill>
            </p:spPr>
            <p:txBody>
              <a:bodyPr/>
              <a:lstStyle/>
              <a:p>
                <a:r>
                  <a:rPr lang="en-US">
                    <a:noFill/>
                  </a:rPr>
                  <a:t> </a:t>
                </a:r>
              </a:p>
            </p:txBody>
          </p:sp>
        </mc:Fallback>
      </mc:AlternateContent>
      <p:sp>
        <p:nvSpPr>
          <p:cNvPr id="52" name="Down Arrow 51"/>
          <p:cNvSpPr/>
          <p:nvPr/>
        </p:nvSpPr>
        <p:spPr>
          <a:xfrm rot="10800000">
            <a:off x="4059046" y="4184007"/>
            <a:ext cx="244306" cy="223250"/>
          </a:xfrm>
          <a:prstGeom prst="down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44"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Graphic: Wimmers</a:t>
            </a:r>
          </a:p>
        </p:txBody>
      </p:sp>
    </p:spTree>
    <p:extLst>
      <p:ext uri="{BB962C8B-B14F-4D97-AF65-F5344CB8AC3E}">
        <p14:creationId xmlns:p14="http://schemas.microsoft.com/office/powerpoint/2010/main" val="2197818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p:bldP spid="46" grpId="0" animBg="1"/>
      <p:bldP spid="47" grpId="0"/>
      <p:bldP spid="51" grpId="0"/>
      <p:bldP spid="5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Conclusions</a:t>
            </a:r>
          </a:p>
        </p:txBody>
      </p:sp>
      <p:sp>
        <p:nvSpPr>
          <p:cNvPr id="3" name="Content Placeholder 2"/>
          <p:cNvSpPr>
            <a:spLocks noGrp="1"/>
          </p:cNvSpPr>
          <p:nvPr>
            <p:ph idx="1"/>
          </p:nvPr>
        </p:nvSpPr>
        <p:spPr>
          <a:xfrm>
            <a:off x="693022" y="1295400"/>
            <a:ext cx="8053791" cy="4114800"/>
          </a:xfrm>
        </p:spPr>
        <p:txBody>
          <a:bodyPr/>
          <a:lstStyle/>
          <a:p>
            <a:pPr>
              <a:buClr>
                <a:schemeClr val="bg2"/>
              </a:buClr>
              <a:buFont typeface="+mj-lt"/>
              <a:buAutoNum type="arabicPeriod"/>
            </a:pPr>
            <a:r>
              <a:rPr lang="en-CA" dirty="0"/>
              <a:t>There is no absolute protection against moisture</a:t>
            </a:r>
          </a:p>
          <a:p>
            <a:pPr>
              <a:buClr>
                <a:schemeClr val="bg2"/>
              </a:buClr>
              <a:buFont typeface="+mj-lt"/>
              <a:buAutoNum type="arabicPeriod"/>
            </a:pPr>
            <a:r>
              <a:rPr lang="en-CA" dirty="0"/>
              <a:t>Air tightness is of high importance to reduce moisture load</a:t>
            </a:r>
          </a:p>
          <a:p>
            <a:pPr>
              <a:buClr>
                <a:schemeClr val="bg2"/>
              </a:buClr>
              <a:buFont typeface="+mj-lt"/>
              <a:buAutoNum type="arabicPeriod"/>
            </a:pPr>
            <a:r>
              <a:rPr lang="en-CA" dirty="0"/>
              <a:t>For remaining moisture load, low vapour diffusion resistance towards the outside important to allow for drying out.</a:t>
            </a:r>
          </a:p>
        </p:txBody>
      </p:sp>
      <p:sp>
        <p:nvSpPr>
          <p:cNvPr id="4" name="Text Box 9"/>
          <p:cNvSpPr txBox="1">
            <a:spLocks noChangeArrowheads="1"/>
          </p:cNvSpPr>
          <p:nvPr/>
        </p:nvSpPr>
        <p:spPr bwMode="auto">
          <a:xfrm>
            <a:off x="1203002" y="6521334"/>
            <a:ext cx="67521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3678617305"/>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a:xfrm>
            <a:off x="1226820" y="188914"/>
            <a:ext cx="9350693" cy="719137"/>
          </a:xfrm>
        </p:spPr>
        <p:txBody>
          <a:bodyPr/>
          <a:lstStyle/>
          <a:p>
            <a:r>
              <a:rPr lang="de-DE" altLang="en-US" dirty="0"/>
              <a:t>Driving Forces for Air Movement</a:t>
            </a:r>
            <a:endParaRPr lang="en-US" altLang="en-US" dirty="0"/>
          </a:p>
        </p:txBody>
      </p:sp>
      <p:sp>
        <p:nvSpPr>
          <p:cNvPr id="3" name="Content Placeholder 2"/>
          <p:cNvSpPr>
            <a:spLocks noGrp="1"/>
          </p:cNvSpPr>
          <p:nvPr>
            <p:ph idx="1"/>
          </p:nvPr>
        </p:nvSpPr>
        <p:spPr>
          <a:xfrm>
            <a:off x="700251" y="5234782"/>
            <a:ext cx="6632575" cy="1046162"/>
          </a:xfrm>
        </p:spPr>
        <p:txBody>
          <a:bodyPr/>
          <a:lstStyle/>
          <a:p>
            <a:pPr>
              <a:defRPr/>
            </a:pPr>
            <a:r>
              <a:rPr lang="de-DE" dirty="0">
                <a:solidFill>
                  <a:schemeClr val="tx1">
                    <a:lumMod val="65000"/>
                    <a:lumOff val="35000"/>
                  </a:schemeClr>
                </a:solidFill>
                <a:ea typeface="ＭＳ Ｐゴシック" charset="-128"/>
              </a:rPr>
              <a:t>The volume of infiltration and exfiltration due to leakages in the building envelope is identical</a:t>
            </a:r>
          </a:p>
          <a:p>
            <a:pPr>
              <a:defRPr/>
            </a:pPr>
            <a:endParaRPr lang="en-US" dirty="0">
              <a:ea typeface="ＭＳ Ｐゴシック" charset="-128"/>
            </a:endParaRPr>
          </a:p>
        </p:txBody>
      </p:sp>
      <p:pic>
        <p:nvPicPr>
          <p:cNvPr id="208900" name="Picture 2"/>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7064376" y="1079500"/>
            <a:ext cx="3319463"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8901" name="Object 2"/>
          <p:cNvGraphicFramePr>
            <a:graphicFrameLocks noChangeAspect="1"/>
          </p:cNvGraphicFramePr>
          <p:nvPr>
            <p:extLst>
              <p:ext uri="{D42A27DB-BD31-4B8C-83A1-F6EECF244321}">
                <p14:modId xmlns:p14="http://schemas.microsoft.com/office/powerpoint/2010/main" val="3372990269"/>
              </p:ext>
            </p:extLst>
          </p:nvPr>
        </p:nvGraphicFramePr>
        <p:xfrm>
          <a:off x="1308101" y="1090613"/>
          <a:ext cx="4600575" cy="3994150"/>
        </p:xfrm>
        <a:graphic>
          <a:graphicData uri="http://schemas.openxmlformats.org/presentationml/2006/ole">
            <mc:AlternateContent xmlns:mc="http://schemas.openxmlformats.org/markup-compatibility/2006">
              <mc:Choice xmlns:v="urn:schemas-microsoft-com:vml" Requires="v">
                <p:oleObj r:id="rId4" imgW="5022298" imgH="3897631" progId="Word.Picture.8">
                  <p:embed/>
                </p:oleObj>
              </mc:Choice>
              <mc:Fallback>
                <p:oleObj r:id="rId4" imgW="5022298" imgH="3897631" progId="Word.Picture.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2867"/>
                      <a:stretch>
                        <a:fillRect/>
                      </a:stretch>
                    </p:blipFill>
                    <p:spPr bwMode="auto">
                      <a:xfrm>
                        <a:off x="1308101" y="1090613"/>
                        <a:ext cx="4600575"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8902" name="Text Box 7"/>
          <p:cNvSpPr txBox="1">
            <a:spLocks noChangeArrowheads="1"/>
          </p:cNvSpPr>
          <p:nvPr/>
        </p:nvSpPr>
        <p:spPr bwMode="auto">
          <a:xfrm>
            <a:off x="7356475" y="1360489"/>
            <a:ext cx="99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400">
                <a:solidFill>
                  <a:schemeClr val="tx1"/>
                </a:solidFill>
              </a:rPr>
              <a:t>BUOYANCY</a:t>
            </a:r>
          </a:p>
        </p:txBody>
      </p:sp>
      <p:sp>
        <p:nvSpPr>
          <p:cNvPr id="208903" name="Text Box 8"/>
          <p:cNvSpPr txBox="1">
            <a:spLocks noChangeArrowheads="1"/>
          </p:cNvSpPr>
          <p:nvPr/>
        </p:nvSpPr>
        <p:spPr bwMode="auto">
          <a:xfrm>
            <a:off x="1345883" y="1773239"/>
            <a:ext cx="615950" cy="307975"/>
          </a:xfrm>
          <a:prstGeom prst="rect">
            <a:avLst/>
          </a:prstGeom>
          <a:solidFill>
            <a:schemeClr val="bg1"/>
          </a:solidFill>
          <a:ln>
            <a:noFill/>
          </a:ln>
          <a:extLst>
            <a:ext uri="{91240B29-F687-4F45-9708-019B960494DF}">
              <a14:hiddenLine xmlns:a14="http://schemas.microsoft.com/office/drawing/2010/main" w="38100">
                <a:solidFill>
                  <a:srgbClr val="000000"/>
                </a:solidFill>
                <a:prstDash val="dash"/>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400" dirty="0">
                <a:solidFill>
                  <a:schemeClr val="tx1"/>
                </a:solidFill>
              </a:rPr>
              <a:t>WIND</a:t>
            </a:r>
          </a:p>
        </p:txBody>
      </p:sp>
      <p:cxnSp>
        <p:nvCxnSpPr>
          <p:cNvPr id="9" name="Curved Connector 8"/>
          <p:cNvCxnSpPr/>
          <p:nvPr/>
        </p:nvCxnSpPr>
        <p:spPr>
          <a:xfrm rot="5400000" flipH="1" flipV="1">
            <a:off x="7423151" y="4222751"/>
            <a:ext cx="457200" cy="428625"/>
          </a:xfrm>
          <a:prstGeom prst="curvedConnector3">
            <a:avLst>
              <a:gd name="adj1" fmla="val -72582"/>
            </a:avLst>
          </a:prstGeom>
          <a:ln w="28575">
            <a:solidFill>
              <a:srgbClr val="65AFE1"/>
            </a:solidFill>
            <a:tailEnd type="arrow"/>
          </a:ln>
        </p:spPr>
        <p:style>
          <a:lnRef idx="1">
            <a:schemeClr val="accent1"/>
          </a:lnRef>
          <a:fillRef idx="0">
            <a:schemeClr val="accent1"/>
          </a:fillRef>
          <a:effectRef idx="0">
            <a:schemeClr val="accent1"/>
          </a:effectRef>
          <a:fontRef idx="minor">
            <a:schemeClr val="tx1"/>
          </a:fontRef>
        </p:style>
      </p:cxnSp>
      <p:sp>
        <p:nvSpPr>
          <p:cNvPr id="10" name="Text Box 7"/>
          <p:cNvSpPr txBox="1">
            <a:spLocks noChangeArrowheads="1"/>
          </p:cNvSpPr>
          <p:nvPr/>
        </p:nvSpPr>
        <p:spPr bwMode="auto">
          <a:xfrm>
            <a:off x="1211024" y="6519043"/>
            <a:ext cx="31244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Graphic: Schnieders, Wimmers</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2213058" y="3090039"/>
            <a:ext cx="2465972" cy="6875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 name="Title 1"/>
          <p:cNvSpPr>
            <a:spLocks noGrp="1"/>
          </p:cNvSpPr>
          <p:nvPr>
            <p:ph type="title"/>
          </p:nvPr>
        </p:nvSpPr>
        <p:spPr/>
        <p:txBody>
          <a:bodyPr/>
          <a:lstStyle/>
          <a:p>
            <a:r>
              <a:rPr lang="en-CA" dirty="0"/>
              <a:t>Wind</a:t>
            </a:r>
          </a:p>
        </p:txBody>
      </p:sp>
      <p:sp>
        <p:nvSpPr>
          <p:cNvPr id="3" name="Content Placeholder 2"/>
          <p:cNvSpPr>
            <a:spLocks noGrp="1"/>
          </p:cNvSpPr>
          <p:nvPr>
            <p:ph idx="1"/>
          </p:nvPr>
        </p:nvSpPr>
        <p:spPr>
          <a:xfrm>
            <a:off x="1226817" y="1268725"/>
            <a:ext cx="6653784" cy="1487056"/>
          </a:xfrm>
        </p:spPr>
        <p:txBody>
          <a:bodyPr/>
          <a:lstStyle/>
          <a:p>
            <a:pPr marL="0" indent="0">
              <a:buNone/>
            </a:pPr>
            <a:r>
              <a:rPr lang="en-CA" dirty="0"/>
              <a:t>Velocity of Wind reduced to theoretically 0</a:t>
            </a:r>
          </a:p>
          <a:p>
            <a:pPr marL="0" indent="0">
              <a:buNone/>
            </a:pPr>
            <a:r>
              <a:rPr lang="en-CA" dirty="0"/>
              <a:t>After colliding with infinite Obstacle</a:t>
            </a:r>
          </a:p>
          <a:p>
            <a:pPr marL="0" indent="0">
              <a:buNone/>
            </a:pPr>
            <a:r>
              <a:rPr lang="en-CA" dirty="0"/>
              <a:t>(conversion from kinetic to potential energy)</a:t>
            </a:r>
          </a:p>
        </p:txBody>
      </p:sp>
      <p:sp>
        <p:nvSpPr>
          <p:cNvPr id="5" name="Rectangle 4"/>
          <p:cNvSpPr/>
          <p:nvPr/>
        </p:nvSpPr>
        <p:spPr>
          <a:xfrm>
            <a:off x="8197995" y="2717203"/>
            <a:ext cx="1727200" cy="1727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6" name="Straight Arrow Connector 5"/>
          <p:cNvCxnSpPr/>
          <p:nvPr/>
        </p:nvCxnSpPr>
        <p:spPr>
          <a:xfrm>
            <a:off x="6666059" y="3530003"/>
            <a:ext cx="95567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10"/>
          <p:cNvSpPr txBox="1">
            <a:spLocks noChangeArrowheads="1"/>
          </p:cNvSpPr>
          <p:nvPr/>
        </p:nvSpPr>
        <p:spPr bwMode="auto">
          <a:xfrm>
            <a:off x="7786833" y="3228378"/>
            <a:ext cx="95726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dirty="0">
                <a:solidFill>
                  <a:schemeClr val="tx1"/>
                </a:solidFill>
              </a:rPr>
              <a:t>V=0</a:t>
            </a:r>
          </a:p>
        </p:txBody>
      </p:sp>
      <p:sp>
        <p:nvSpPr>
          <p:cNvPr id="8" name="TextBox 11"/>
          <p:cNvSpPr txBox="1">
            <a:spLocks noChangeArrowheads="1"/>
          </p:cNvSpPr>
          <p:nvPr/>
        </p:nvSpPr>
        <p:spPr bwMode="auto">
          <a:xfrm>
            <a:off x="6666059" y="3228378"/>
            <a:ext cx="9556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b="1">
                <a:solidFill>
                  <a:schemeClr val="tx1"/>
                </a:solidFill>
              </a:rPr>
              <a:t>V</a:t>
            </a:r>
          </a:p>
        </p:txBody>
      </p:sp>
      <p:grpSp>
        <p:nvGrpSpPr>
          <p:cNvPr id="9" name="Group 8"/>
          <p:cNvGrpSpPr>
            <a:grpSpLocks/>
          </p:cNvGrpSpPr>
          <p:nvPr/>
        </p:nvGrpSpPr>
        <p:grpSpPr bwMode="auto">
          <a:xfrm>
            <a:off x="7816995" y="2895004"/>
            <a:ext cx="427038" cy="1089025"/>
            <a:chOff x="5588001" y="2810359"/>
            <a:chExt cx="427566" cy="1088829"/>
          </a:xfrm>
        </p:grpSpPr>
        <p:sp>
          <p:nvSpPr>
            <p:cNvPr id="10" name="TextBox 12"/>
            <p:cNvSpPr txBox="1">
              <a:spLocks noChangeArrowheads="1"/>
            </p:cNvSpPr>
            <p:nvPr/>
          </p:nvSpPr>
          <p:spPr bwMode="auto">
            <a:xfrm>
              <a:off x="5588001" y="3454400"/>
              <a:ext cx="2751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latin typeface="Gill Sans MT" panose="020B0502020104020203" pitchFamily="34" charset="0"/>
                </a:rPr>
                <a:t>+</a:t>
              </a:r>
            </a:p>
          </p:txBody>
        </p:sp>
        <p:sp>
          <p:nvSpPr>
            <p:cNvPr id="11" name="TextBox 13"/>
            <p:cNvSpPr txBox="1">
              <a:spLocks noChangeArrowheads="1"/>
            </p:cNvSpPr>
            <p:nvPr/>
          </p:nvSpPr>
          <p:spPr bwMode="auto">
            <a:xfrm>
              <a:off x="5740401" y="3606800"/>
              <a:ext cx="2751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latin typeface="Gill Sans MT" panose="020B0502020104020203" pitchFamily="34" charset="0"/>
                </a:rPr>
                <a:t>+</a:t>
              </a:r>
            </a:p>
          </p:txBody>
        </p:sp>
        <p:sp>
          <p:nvSpPr>
            <p:cNvPr id="12" name="TextBox 14"/>
            <p:cNvSpPr txBox="1">
              <a:spLocks noChangeArrowheads="1"/>
            </p:cNvSpPr>
            <p:nvPr/>
          </p:nvSpPr>
          <p:spPr bwMode="auto">
            <a:xfrm>
              <a:off x="5643035" y="2810359"/>
              <a:ext cx="2751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latin typeface="Gill Sans MT" panose="020B0502020104020203" pitchFamily="34" charset="0"/>
                </a:rPr>
                <a:t>+</a:t>
              </a:r>
            </a:p>
          </p:txBody>
        </p:sp>
        <p:sp>
          <p:nvSpPr>
            <p:cNvPr id="13" name="TextBox 15"/>
            <p:cNvSpPr txBox="1">
              <a:spLocks noChangeArrowheads="1"/>
            </p:cNvSpPr>
            <p:nvPr/>
          </p:nvSpPr>
          <p:spPr bwMode="auto">
            <a:xfrm>
              <a:off x="5710765" y="2962759"/>
              <a:ext cx="2751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latin typeface="Gill Sans MT" panose="020B0502020104020203" pitchFamily="34" charset="0"/>
                </a:rPr>
                <a:t>+</a:t>
              </a:r>
            </a:p>
          </p:txBody>
        </p:sp>
      </p:grpSp>
      <p:grpSp>
        <p:nvGrpSpPr>
          <p:cNvPr id="14" name="Group 13"/>
          <p:cNvGrpSpPr>
            <a:grpSpLocks/>
          </p:cNvGrpSpPr>
          <p:nvPr/>
        </p:nvGrpSpPr>
        <p:grpSpPr bwMode="auto">
          <a:xfrm>
            <a:off x="8663133" y="2313979"/>
            <a:ext cx="1782762" cy="2619375"/>
            <a:chOff x="6434668" y="2186948"/>
            <a:chExt cx="1782232" cy="2620721"/>
          </a:xfrm>
        </p:grpSpPr>
        <p:grpSp>
          <p:nvGrpSpPr>
            <p:cNvPr id="15" name="Group 22"/>
            <p:cNvGrpSpPr>
              <a:grpSpLocks/>
            </p:cNvGrpSpPr>
            <p:nvPr/>
          </p:nvGrpSpPr>
          <p:grpSpPr bwMode="auto">
            <a:xfrm>
              <a:off x="7789334" y="2909985"/>
              <a:ext cx="427566" cy="1088829"/>
              <a:chOff x="5588001" y="2810359"/>
              <a:chExt cx="427566" cy="1088829"/>
            </a:xfrm>
          </p:grpSpPr>
          <p:sp>
            <p:nvSpPr>
              <p:cNvPr id="24" name="TextBox 23"/>
              <p:cNvSpPr txBox="1">
                <a:spLocks noChangeArrowheads="1"/>
              </p:cNvSpPr>
              <p:nvPr/>
            </p:nvSpPr>
            <p:spPr bwMode="auto">
              <a:xfrm>
                <a:off x="5588001" y="3454400"/>
                <a:ext cx="2751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latin typeface="Gill Sans MT" panose="020B0502020104020203" pitchFamily="34" charset="0"/>
                  </a:rPr>
                  <a:t>-</a:t>
                </a:r>
              </a:p>
            </p:txBody>
          </p:sp>
          <p:sp>
            <p:nvSpPr>
              <p:cNvPr id="25" name="TextBox 24"/>
              <p:cNvSpPr txBox="1">
                <a:spLocks noChangeArrowheads="1"/>
              </p:cNvSpPr>
              <p:nvPr/>
            </p:nvSpPr>
            <p:spPr bwMode="auto">
              <a:xfrm>
                <a:off x="5740401" y="3606800"/>
                <a:ext cx="2751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latin typeface="Gill Sans MT" panose="020B0502020104020203" pitchFamily="34" charset="0"/>
                  </a:rPr>
                  <a:t>-</a:t>
                </a:r>
              </a:p>
            </p:txBody>
          </p:sp>
          <p:sp>
            <p:nvSpPr>
              <p:cNvPr id="26" name="TextBox 25"/>
              <p:cNvSpPr txBox="1">
                <a:spLocks noChangeArrowheads="1"/>
              </p:cNvSpPr>
              <p:nvPr/>
            </p:nvSpPr>
            <p:spPr bwMode="auto">
              <a:xfrm>
                <a:off x="5643035" y="2810359"/>
                <a:ext cx="2751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latin typeface="Gill Sans MT" panose="020B0502020104020203" pitchFamily="34" charset="0"/>
                  </a:rPr>
                  <a:t>-</a:t>
                </a:r>
              </a:p>
            </p:txBody>
          </p:sp>
          <p:sp>
            <p:nvSpPr>
              <p:cNvPr id="27" name="TextBox 26"/>
              <p:cNvSpPr txBox="1">
                <a:spLocks noChangeArrowheads="1"/>
              </p:cNvSpPr>
              <p:nvPr/>
            </p:nvSpPr>
            <p:spPr bwMode="auto">
              <a:xfrm>
                <a:off x="5710765" y="2962759"/>
                <a:ext cx="2751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latin typeface="Gill Sans MT" panose="020B0502020104020203" pitchFamily="34" charset="0"/>
                  </a:rPr>
                  <a:t>-</a:t>
                </a:r>
              </a:p>
            </p:txBody>
          </p:sp>
        </p:grpSp>
        <p:sp>
          <p:nvSpPr>
            <p:cNvPr id="16" name="TextBox 27"/>
            <p:cNvSpPr txBox="1">
              <a:spLocks noChangeArrowheads="1"/>
            </p:cNvSpPr>
            <p:nvPr/>
          </p:nvSpPr>
          <p:spPr bwMode="auto">
            <a:xfrm>
              <a:off x="7772390" y="3253453"/>
              <a:ext cx="2751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latin typeface="Gill Sans MT" panose="020B0502020104020203" pitchFamily="34" charset="0"/>
                </a:rPr>
                <a:t>-</a:t>
              </a:r>
            </a:p>
          </p:txBody>
        </p:sp>
        <p:sp>
          <p:nvSpPr>
            <p:cNvPr id="17" name="TextBox 28"/>
            <p:cNvSpPr txBox="1">
              <a:spLocks noChangeArrowheads="1"/>
            </p:cNvSpPr>
            <p:nvPr/>
          </p:nvSpPr>
          <p:spPr bwMode="auto">
            <a:xfrm>
              <a:off x="7785083" y="2761812"/>
              <a:ext cx="2751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latin typeface="Gill Sans MT" panose="020B0502020104020203" pitchFamily="34" charset="0"/>
                </a:rPr>
                <a:t>-</a:t>
              </a:r>
            </a:p>
          </p:txBody>
        </p:sp>
        <p:sp>
          <p:nvSpPr>
            <p:cNvPr id="18" name="TextBox 29"/>
            <p:cNvSpPr txBox="1">
              <a:spLocks noChangeArrowheads="1"/>
            </p:cNvSpPr>
            <p:nvPr/>
          </p:nvSpPr>
          <p:spPr bwMode="auto">
            <a:xfrm>
              <a:off x="6557434" y="4392226"/>
              <a:ext cx="2751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latin typeface="Gill Sans MT" panose="020B0502020104020203" pitchFamily="34" charset="0"/>
                </a:rPr>
                <a:t>-</a:t>
              </a:r>
            </a:p>
          </p:txBody>
        </p:sp>
        <p:sp>
          <p:nvSpPr>
            <p:cNvPr id="19" name="TextBox 30"/>
            <p:cNvSpPr txBox="1">
              <a:spLocks noChangeArrowheads="1"/>
            </p:cNvSpPr>
            <p:nvPr/>
          </p:nvSpPr>
          <p:spPr bwMode="auto">
            <a:xfrm>
              <a:off x="7065434" y="4362881"/>
              <a:ext cx="2751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dirty="0">
                  <a:solidFill>
                    <a:schemeClr val="tx1"/>
                  </a:solidFill>
                  <a:latin typeface="Gill Sans MT" panose="020B0502020104020203" pitchFamily="34" charset="0"/>
                </a:rPr>
                <a:t>-</a:t>
              </a:r>
            </a:p>
          </p:txBody>
        </p:sp>
        <p:sp>
          <p:nvSpPr>
            <p:cNvPr id="20" name="TextBox 31"/>
            <p:cNvSpPr txBox="1">
              <a:spLocks noChangeArrowheads="1"/>
            </p:cNvSpPr>
            <p:nvPr/>
          </p:nvSpPr>
          <p:spPr bwMode="auto">
            <a:xfrm>
              <a:off x="7217834" y="4515281"/>
              <a:ext cx="2751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latin typeface="Gill Sans MT" panose="020B0502020104020203" pitchFamily="34" charset="0"/>
                </a:rPr>
                <a:t>-</a:t>
              </a:r>
            </a:p>
          </p:txBody>
        </p:sp>
        <p:sp>
          <p:nvSpPr>
            <p:cNvPr id="21" name="TextBox 32"/>
            <p:cNvSpPr txBox="1">
              <a:spLocks noChangeArrowheads="1"/>
            </p:cNvSpPr>
            <p:nvPr/>
          </p:nvSpPr>
          <p:spPr bwMode="auto">
            <a:xfrm>
              <a:off x="6434668" y="2216293"/>
              <a:ext cx="2751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latin typeface="Gill Sans MT" panose="020B0502020104020203" pitchFamily="34" charset="0"/>
                </a:rPr>
                <a:t>-</a:t>
              </a:r>
            </a:p>
          </p:txBody>
        </p:sp>
        <p:sp>
          <p:nvSpPr>
            <p:cNvPr id="22" name="TextBox 33"/>
            <p:cNvSpPr txBox="1">
              <a:spLocks noChangeArrowheads="1"/>
            </p:cNvSpPr>
            <p:nvPr/>
          </p:nvSpPr>
          <p:spPr bwMode="auto">
            <a:xfrm>
              <a:off x="6942668" y="2186948"/>
              <a:ext cx="2751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latin typeface="Gill Sans MT" panose="020B0502020104020203" pitchFamily="34" charset="0"/>
                </a:rPr>
                <a:t>-</a:t>
              </a:r>
            </a:p>
          </p:txBody>
        </p:sp>
        <p:sp>
          <p:nvSpPr>
            <p:cNvPr id="23" name="TextBox 34"/>
            <p:cNvSpPr txBox="1">
              <a:spLocks noChangeArrowheads="1"/>
            </p:cNvSpPr>
            <p:nvPr/>
          </p:nvSpPr>
          <p:spPr bwMode="auto">
            <a:xfrm>
              <a:off x="7095068" y="2339348"/>
              <a:ext cx="27516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latin typeface="Gill Sans MT" panose="020B0502020104020203" pitchFamily="34" charset="0"/>
                </a:rPr>
                <a:t>-</a:t>
              </a:r>
            </a:p>
          </p:txBody>
        </p:sp>
      </p:grpSp>
      <mc:AlternateContent xmlns:mc="http://schemas.openxmlformats.org/markup-compatibility/2006" xmlns:a14="http://schemas.microsoft.com/office/drawing/2010/main">
        <mc:Choice Requires="a14">
          <p:sp>
            <p:nvSpPr>
              <p:cNvPr id="31" name="TextBox 30"/>
              <p:cNvSpPr txBox="1"/>
              <p:nvPr/>
            </p:nvSpPr>
            <p:spPr>
              <a:xfrm>
                <a:off x="2473301" y="3217723"/>
                <a:ext cx="1896930" cy="405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𝑝</m:t>
                          </m:r>
                        </m:e>
                        <m:sub>
                          <m:r>
                            <a:rPr lang="en-CA" sz="2400" i="1">
                              <a:latin typeface="Cambria Math" panose="02040503050406030204" pitchFamily="18" charset="0"/>
                            </a:rPr>
                            <m:t>𝑤</m:t>
                          </m:r>
                        </m:sub>
                      </m:sSub>
                      <m:r>
                        <a:rPr lang="en-CA" sz="2400" i="1">
                          <a:latin typeface="Cambria Math" panose="02040503050406030204" pitchFamily="18" charset="0"/>
                          <a:ea typeface="Cambria Math" panose="02040503050406030204" pitchFamily="18" charset="0"/>
                        </a:rPr>
                        <m:t>≈0.6</m:t>
                      </m:r>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𝐶</m:t>
                          </m:r>
                        </m:e>
                        <m:sub>
                          <m:r>
                            <a:rPr lang="en-CA" sz="2400" i="1">
                              <a:latin typeface="Cambria Math" panose="02040503050406030204" pitchFamily="18" charset="0"/>
                              <a:ea typeface="Cambria Math" panose="02040503050406030204" pitchFamily="18" charset="0"/>
                            </a:rPr>
                            <m:t>𝑝</m:t>
                          </m:r>
                        </m:sub>
                      </m:sSub>
                      <m:sSup>
                        <m:sSupPr>
                          <m:ctrlPr>
                            <a:rPr lang="en-CA" sz="2400" i="1">
                              <a:latin typeface="Cambria Math" panose="02040503050406030204" pitchFamily="18" charset="0"/>
                              <a:ea typeface="Cambria Math" panose="02040503050406030204" pitchFamily="18" charset="0"/>
                            </a:rPr>
                          </m:ctrlPr>
                        </m:sSupPr>
                        <m:e>
                          <m:r>
                            <a:rPr lang="en-CA" sz="2400" i="1">
                              <a:latin typeface="Cambria Math" panose="02040503050406030204" pitchFamily="18" charset="0"/>
                              <a:ea typeface="Cambria Math" panose="02040503050406030204" pitchFamily="18" charset="0"/>
                            </a:rPr>
                            <m:t>𝑣</m:t>
                          </m:r>
                        </m:e>
                        <m:sup>
                          <m:r>
                            <a:rPr lang="en-CA" sz="2400" i="1">
                              <a:latin typeface="Cambria Math" panose="02040503050406030204" pitchFamily="18" charset="0"/>
                              <a:ea typeface="Cambria Math" panose="02040503050406030204" pitchFamily="18" charset="0"/>
                            </a:rPr>
                            <m:t>2</m:t>
                          </m:r>
                        </m:sup>
                      </m:sSup>
                    </m:oMath>
                  </m:oMathPara>
                </a14:m>
                <a:endParaRPr lang="en-CA" sz="2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473301" y="3217723"/>
                <a:ext cx="1896930" cy="405304"/>
              </a:xfrm>
              <a:prstGeom prst="rect">
                <a:avLst/>
              </a:prstGeom>
              <a:blipFill>
                <a:blip r:embed="rId3"/>
                <a:stretch>
                  <a:fillRect l="-3215" r="-322" b="-1969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6" name="Content Placeholder 2"/>
              <p:cNvSpPr txBox="1">
                <a:spLocks/>
              </p:cNvSpPr>
              <p:nvPr/>
            </p:nvSpPr>
            <p:spPr bwMode="auto">
              <a:xfrm>
                <a:off x="1168667" y="3998511"/>
                <a:ext cx="6653784" cy="14870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5E405"/>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5E405"/>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14:m>
                  <m:oMath xmlns:m="http://schemas.openxmlformats.org/officeDocument/2006/math">
                    <m:sSub>
                      <m:sSubPr>
                        <m:ctrlPr>
                          <a:rPr lang="en-CA" i="1" kern="0">
                            <a:latin typeface="Cambria Math" panose="02040503050406030204" pitchFamily="18" charset="0"/>
                          </a:rPr>
                        </m:ctrlPr>
                      </m:sSubPr>
                      <m:e>
                        <m:r>
                          <a:rPr lang="en-CA" i="1" kern="0">
                            <a:latin typeface="Cambria Math" panose="02040503050406030204" pitchFamily="18" charset="0"/>
                          </a:rPr>
                          <m:t>𝐶</m:t>
                        </m:r>
                      </m:e>
                      <m:sub>
                        <m:r>
                          <a:rPr lang="en-CA" i="1" kern="0">
                            <a:latin typeface="Cambria Math" panose="02040503050406030204" pitchFamily="18" charset="0"/>
                          </a:rPr>
                          <m:t>𝑝</m:t>
                        </m:r>
                      </m:sub>
                    </m:sSub>
                  </m:oMath>
                </a14:m>
                <a:r>
                  <a:rPr lang="en-CA" kern="0" dirty="0"/>
                  <a:t>= pressure coefficient (negative means depressurized and 0 equals free stream</a:t>
                </a:r>
              </a:p>
              <a:p>
                <a:pPr marL="0" indent="0">
                  <a:buNone/>
                </a:pPr>
                <a:r>
                  <a:rPr lang="en-CA" kern="0" dirty="0"/>
                  <a:t>Please see also 4.1.7.4 and following in NBC</a:t>
                </a:r>
              </a:p>
            </p:txBody>
          </p:sp>
        </mc:Choice>
        <mc:Fallback xmlns="">
          <p:sp>
            <p:nvSpPr>
              <p:cNvPr id="56" name="Content Placeholder 2"/>
              <p:cNvSpPr txBox="1">
                <a:spLocks noRot="1" noChangeAspect="1" noMove="1" noResize="1" noEditPoints="1" noAdjustHandles="1" noChangeArrowheads="1" noChangeShapeType="1" noTextEdit="1"/>
              </p:cNvSpPr>
              <p:nvPr/>
            </p:nvSpPr>
            <p:spPr bwMode="auto">
              <a:xfrm>
                <a:off x="1168667" y="3998511"/>
                <a:ext cx="6653784" cy="1487056"/>
              </a:xfrm>
              <a:prstGeom prst="rect">
                <a:avLst/>
              </a:prstGeom>
              <a:blipFill>
                <a:blip r:embed="rId4"/>
                <a:stretch>
                  <a:fillRect l="-1467" t="-286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58" name="Text Box 9"/>
          <p:cNvSpPr txBox="1">
            <a:spLocks noChangeArrowheads="1"/>
          </p:cNvSpPr>
          <p:nvPr/>
        </p:nvSpPr>
        <p:spPr bwMode="auto">
          <a:xfrm>
            <a:off x="1203002" y="6379442"/>
            <a:ext cx="675216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marL="0" indent="0">
              <a:buNone/>
              <a:defRPr/>
            </a:pPr>
            <a:r>
              <a:rPr lang="en-CA" altLang="en-US" sz="1200" dirty="0">
                <a:solidFill>
                  <a:schemeClr val="tx1"/>
                </a:solidFill>
              </a:rPr>
              <a:t>Source: </a:t>
            </a:r>
            <a:r>
              <a:rPr lang="en-US" sz="1200" dirty="0">
                <a:ea typeface="ＭＳ Ｐゴシック" charset="-128"/>
              </a:rPr>
              <a:t>Applied Building Physics</a:t>
            </a:r>
            <a:r>
              <a:rPr lang="en-US" sz="1200" b="1" dirty="0">
                <a:ea typeface="ＭＳ Ｐゴシック" charset="-128"/>
              </a:rPr>
              <a:t>, </a:t>
            </a:r>
            <a:r>
              <a:rPr lang="en-US" sz="1200" dirty="0">
                <a:ea typeface="ＭＳ Ｐゴシック" charset="-128"/>
              </a:rPr>
              <a:t>Boundary conditions, building performance and material properties</a:t>
            </a:r>
          </a:p>
          <a:p>
            <a:pPr marL="0" indent="0">
              <a:buNone/>
              <a:defRPr/>
            </a:pPr>
            <a:r>
              <a:rPr lang="en-US" sz="1200" dirty="0">
                <a:ea typeface="ＭＳ Ｐゴシック" charset="-128"/>
              </a:rPr>
              <a:t>Author: Hugo Hens</a:t>
            </a:r>
          </a:p>
          <a:p>
            <a:pPr eaLnBrk="1" hangingPunct="1">
              <a:spcBef>
                <a:spcPct val="0"/>
              </a:spcBef>
              <a:buClrTx/>
              <a:buFontTx/>
              <a:buNone/>
            </a:pPr>
            <a:endParaRPr lang="de-DE" altLang="en-US" sz="1200" dirty="0">
              <a:solidFill>
                <a:schemeClr val="tx1"/>
              </a:solidFill>
            </a:endParaRPr>
          </a:p>
        </p:txBody>
      </p:sp>
    </p:spTree>
    <p:extLst>
      <p:ext uri="{BB962C8B-B14F-4D97-AF65-F5344CB8AC3E}">
        <p14:creationId xmlns:p14="http://schemas.microsoft.com/office/powerpoint/2010/main" val="2939099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331520" y="1615877"/>
            <a:ext cx="4394532" cy="68757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 name="Title 1"/>
          <p:cNvSpPr>
            <a:spLocks noGrp="1"/>
          </p:cNvSpPr>
          <p:nvPr>
            <p:ph type="title"/>
          </p:nvPr>
        </p:nvSpPr>
        <p:spPr/>
        <p:txBody>
          <a:bodyPr/>
          <a:lstStyle/>
          <a:p>
            <a:r>
              <a:rPr lang="en-CA" dirty="0"/>
              <a:t>Buoyancy</a:t>
            </a:r>
          </a:p>
        </p:txBody>
      </p:sp>
      <mc:AlternateContent xmlns:mc="http://schemas.openxmlformats.org/markup-compatibility/2006" xmlns:a14="http://schemas.microsoft.com/office/drawing/2010/main">
        <mc:Choice Requires="a14">
          <p:sp>
            <p:nvSpPr>
              <p:cNvPr id="4" name="TextBox 3"/>
              <p:cNvSpPr txBox="1"/>
              <p:nvPr/>
            </p:nvSpPr>
            <p:spPr>
              <a:xfrm>
                <a:off x="1421807" y="1710137"/>
                <a:ext cx="4205189" cy="4010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𝑝</m:t>
                          </m:r>
                        </m:e>
                        <m:sub>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1−2</m:t>
                              </m:r>
                            </m:sub>
                          </m:sSub>
                        </m:sub>
                      </m:sSub>
                      <m:r>
                        <a:rPr lang="en-CA" sz="2400" i="1">
                          <a:latin typeface="Cambria Math" panose="02040503050406030204" pitchFamily="18" charset="0"/>
                          <a:ea typeface="Cambria Math" panose="02040503050406030204" pitchFamily="18" charset="0"/>
                        </a:rPr>
                        <m:t>≈ </m:t>
                      </m:r>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𝑝</m:t>
                          </m:r>
                        </m:e>
                        <m:sub>
                          <m:r>
                            <a:rPr lang="en-CA" sz="2400" i="1">
                              <a:latin typeface="Cambria Math" panose="02040503050406030204" pitchFamily="18" charset="0"/>
                              <a:ea typeface="Cambria Math" panose="02040503050406030204" pitchFamily="18" charset="0"/>
                            </a:rPr>
                            <m:t>𝑎</m:t>
                          </m:r>
                        </m:sub>
                      </m:sSub>
                      <m:r>
                        <a:rPr lang="en-CA" sz="2400" i="1">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𝑔</m:t>
                      </m:r>
                      <m:r>
                        <a:rPr lang="en-CA" sz="2400" i="1">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𝛽</m:t>
                      </m:r>
                      <m:r>
                        <a:rPr lang="en-CA" sz="2400" i="1">
                          <a:latin typeface="Cambria Math" panose="02040503050406030204" pitchFamily="18" charset="0"/>
                          <a:ea typeface="Cambria Math" panose="02040503050406030204" pitchFamily="18" charset="0"/>
                        </a:rPr>
                        <m:t>∗</m:t>
                      </m:r>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𝜃</m:t>
                          </m:r>
                        </m:e>
                        <m:sub>
                          <m:r>
                            <a:rPr lang="en-CA" sz="2400" i="1">
                              <a:latin typeface="Cambria Math" panose="02040503050406030204" pitchFamily="18" charset="0"/>
                              <a:ea typeface="Cambria Math" panose="02040503050406030204" pitchFamily="18" charset="0"/>
                            </a:rPr>
                            <m:t>1</m:t>
                          </m:r>
                        </m:sub>
                      </m:sSub>
                      <m:r>
                        <a:rPr lang="en-CA" sz="2400" i="1">
                          <a:latin typeface="Cambria Math" panose="02040503050406030204" pitchFamily="18" charset="0"/>
                          <a:ea typeface="Cambria Math" panose="02040503050406030204" pitchFamily="18" charset="0"/>
                        </a:rPr>
                        <m:t>−</m:t>
                      </m:r>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𝜃</m:t>
                          </m:r>
                        </m:e>
                        <m:sub>
                          <m:r>
                            <a:rPr lang="en-CA" sz="2400" i="1">
                              <a:latin typeface="Cambria Math" panose="02040503050406030204" pitchFamily="18" charset="0"/>
                              <a:ea typeface="Cambria Math" panose="02040503050406030204" pitchFamily="18" charset="0"/>
                            </a:rPr>
                            <m:t>2</m:t>
                          </m:r>
                        </m:sub>
                      </m:sSub>
                      <m:r>
                        <a:rPr lang="en-CA" sz="2400" i="1">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h</m:t>
                      </m:r>
                    </m:oMath>
                  </m:oMathPara>
                </a14:m>
                <a:endParaRPr lang="en-CA"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1421807" y="1710137"/>
                <a:ext cx="4205189" cy="401072"/>
              </a:xfrm>
              <a:prstGeom prst="rect">
                <a:avLst/>
              </a:prstGeom>
              <a:blipFill>
                <a:blip r:embed="rId3"/>
                <a:stretch>
                  <a:fillRect l="-1159" r="-1014" b="-2615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310589" y="2588856"/>
                <a:ext cx="7331302" cy="4010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𝑝</m:t>
                          </m:r>
                        </m:e>
                        <m:sub>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1−2</m:t>
                              </m:r>
                            </m:sub>
                          </m:sSub>
                        </m:sub>
                      </m:sSub>
                      <m:r>
                        <a:rPr lang="en-CA" sz="2400" i="1">
                          <a:latin typeface="Cambria Math" panose="02040503050406030204" pitchFamily="18" charset="0"/>
                        </a:rPr>
                        <m:t> </m:t>
                      </m:r>
                      <m:r>
                        <a:rPr lang="en-CA" sz="2400" i="1">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𝑝𝑟𝑒𝑠𝑠𝑢𝑟𝑒</m:t>
                      </m:r>
                      <m:r>
                        <a:rPr lang="en-CA" sz="2400" i="1">
                          <a:latin typeface="Cambria Math" panose="02040503050406030204" pitchFamily="18" charset="0"/>
                          <a:ea typeface="Cambria Math" panose="02040503050406030204" pitchFamily="18" charset="0"/>
                        </a:rPr>
                        <m:t> </m:t>
                      </m:r>
                      <m:r>
                        <a:rPr lang="en-CA" sz="2400" i="1">
                          <a:latin typeface="Cambria Math" panose="02040503050406030204" pitchFamily="18" charset="0"/>
                          <a:ea typeface="Cambria Math" panose="02040503050406030204" pitchFamily="18" charset="0"/>
                        </a:rPr>
                        <m:t>𝑑𝑟𝑖𝑣𝑒𝑛</m:t>
                      </m:r>
                      <m:r>
                        <a:rPr lang="en-CA" sz="2400" i="1">
                          <a:latin typeface="Cambria Math" panose="02040503050406030204" pitchFamily="18" charset="0"/>
                          <a:ea typeface="Cambria Math" panose="02040503050406030204" pitchFamily="18" charset="0"/>
                        </a:rPr>
                        <m:t> </m:t>
                      </m:r>
                      <m:r>
                        <a:rPr lang="en-CA" sz="2400" i="1">
                          <a:latin typeface="Cambria Math" panose="02040503050406030204" pitchFamily="18" charset="0"/>
                          <a:ea typeface="Cambria Math" panose="02040503050406030204" pitchFamily="18" charset="0"/>
                        </a:rPr>
                        <m:t>𝑏𝑦</m:t>
                      </m:r>
                      <m:r>
                        <a:rPr lang="en-CA" sz="2400" i="1">
                          <a:latin typeface="Cambria Math" panose="02040503050406030204" pitchFamily="18" charset="0"/>
                          <a:ea typeface="Cambria Math" panose="02040503050406030204" pitchFamily="18" charset="0"/>
                        </a:rPr>
                        <m:t> </m:t>
                      </m:r>
                      <m:r>
                        <a:rPr lang="en-CA" sz="2400" i="1">
                          <a:latin typeface="Cambria Math" panose="02040503050406030204" pitchFamily="18" charset="0"/>
                          <a:ea typeface="Cambria Math" panose="02040503050406030204" pitchFamily="18" charset="0"/>
                        </a:rPr>
                        <m:t>𝑡𝑒𝑚𝑝𝑒𝑟𝑎𝑡𝑢𝑟𝑒</m:t>
                      </m:r>
                      <m:r>
                        <a:rPr lang="en-CA" sz="2400" i="1">
                          <a:latin typeface="Cambria Math" panose="02040503050406030204" pitchFamily="18" charset="0"/>
                          <a:ea typeface="Cambria Math" panose="02040503050406030204" pitchFamily="18" charset="0"/>
                        </a:rPr>
                        <m:t> </m:t>
                      </m:r>
                      <m:r>
                        <a:rPr lang="en-CA" sz="2400" i="1">
                          <a:latin typeface="Cambria Math" panose="02040503050406030204" pitchFamily="18" charset="0"/>
                          <a:ea typeface="Cambria Math" panose="02040503050406030204" pitchFamily="18" charset="0"/>
                        </a:rPr>
                        <m:t>𝑑𝑖𝑓𝑓𝑒𝑟𝑒𝑛𝑐𝑒</m:t>
                      </m:r>
                    </m:oMath>
                  </m:oMathPara>
                </a14:m>
                <a:endParaRPr lang="en-CA"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1310589" y="2588856"/>
                <a:ext cx="7331302" cy="401072"/>
              </a:xfrm>
              <a:prstGeom prst="rect">
                <a:avLst/>
              </a:prstGeom>
              <a:blipFill>
                <a:blip r:embed="rId4"/>
                <a:stretch>
                  <a:fillRect l="-249" r="-582" b="-2615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311720" y="3052718"/>
                <a:ext cx="259692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𝑝</m:t>
                          </m:r>
                        </m:e>
                        <m:sub>
                          <m:r>
                            <a:rPr lang="en-CA" sz="2400" i="1">
                              <a:latin typeface="Cambria Math" panose="02040503050406030204" pitchFamily="18" charset="0"/>
                              <a:ea typeface="Cambria Math" panose="02040503050406030204" pitchFamily="18" charset="0"/>
                            </a:rPr>
                            <m:t>𝑎</m:t>
                          </m:r>
                        </m:sub>
                      </m:sSub>
                      <m:r>
                        <a:rPr lang="en-CA" sz="2400" i="1">
                          <a:latin typeface="Cambria Math" panose="02040503050406030204" pitchFamily="18" charset="0"/>
                          <a:ea typeface="Cambria Math" panose="02040503050406030204" pitchFamily="18" charset="0"/>
                        </a:rPr>
                        <m:t>      =1.2 </m:t>
                      </m:r>
                      <m:r>
                        <a:rPr lang="en-CA" sz="2400" i="1">
                          <a:latin typeface="Cambria Math" panose="02040503050406030204" pitchFamily="18" charset="0"/>
                          <a:ea typeface="Cambria Math" panose="02040503050406030204" pitchFamily="18" charset="0"/>
                        </a:rPr>
                        <m:t>𝑘𝑔</m:t>
                      </m:r>
                      <m:r>
                        <a:rPr lang="en-CA" sz="2400" i="1">
                          <a:latin typeface="Cambria Math" panose="02040503050406030204" pitchFamily="18" charset="0"/>
                          <a:ea typeface="Cambria Math" panose="02040503050406030204" pitchFamily="18" charset="0"/>
                        </a:rPr>
                        <m:t>/</m:t>
                      </m:r>
                      <m:sSup>
                        <m:sSupPr>
                          <m:ctrlPr>
                            <a:rPr lang="en-CA" sz="2400" i="1">
                              <a:latin typeface="Cambria Math" panose="02040503050406030204" pitchFamily="18" charset="0"/>
                              <a:ea typeface="Cambria Math" panose="02040503050406030204" pitchFamily="18" charset="0"/>
                            </a:rPr>
                          </m:ctrlPr>
                        </m:sSupPr>
                        <m:e>
                          <m:r>
                            <a:rPr lang="en-CA" sz="2400" i="1">
                              <a:latin typeface="Cambria Math" panose="02040503050406030204" pitchFamily="18" charset="0"/>
                              <a:ea typeface="Cambria Math" panose="02040503050406030204" pitchFamily="18" charset="0"/>
                            </a:rPr>
                            <m:t>𝑚</m:t>
                          </m:r>
                        </m:e>
                        <m:sup>
                          <m:r>
                            <a:rPr lang="en-CA" sz="2400" i="1">
                              <a:latin typeface="Cambria Math" panose="02040503050406030204" pitchFamily="18" charset="0"/>
                              <a:ea typeface="Cambria Math" panose="02040503050406030204" pitchFamily="18" charset="0"/>
                            </a:rPr>
                            <m:t>2</m:t>
                          </m:r>
                        </m:sup>
                      </m:sSup>
                    </m:oMath>
                  </m:oMathPara>
                </a14:m>
                <a:endParaRPr lang="en-CA"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1311720" y="3052718"/>
                <a:ext cx="2596929" cy="369332"/>
              </a:xfrm>
              <a:prstGeom prst="rect">
                <a:avLst/>
              </a:prstGeom>
              <a:blipFill>
                <a:blip r:embed="rId5"/>
                <a:stretch>
                  <a:fillRect l="-2113" r="-469" b="-3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311720" y="3509247"/>
                <a:ext cx="250267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400" i="1">
                          <a:latin typeface="Cambria Math" panose="02040503050406030204" pitchFamily="18" charset="0"/>
                          <a:ea typeface="Cambria Math" panose="02040503050406030204" pitchFamily="18" charset="0"/>
                        </a:rPr>
                        <m:t>𝑔</m:t>
                      </m:r>
                      <m:r>
                        <a:rPr lang="en-CA" sz="2400" i="1">
                          <a:latin typeface="Cambria Math" panose="02040503050406030204" pitchFamily="18" charset="0"/>
                          <a:ea typeface="Cambria Math" panose="02040503050406030204" pitchFamily="18" charset="0"/>
                        </a:rPr>
                        <m:t>        =9.81</m:t>
                      </m:r>
                      <m:r>
                        <a:rPr lang="en-CA" sz="2400" i="1">
                          <a:latin typeface="Cambria Math" panose="02040503050406030204" pitchFamily="18" charset="0"/>
                          <a:ea typeface="Cambria Math" panose="02040503050406030204" pitchFamily="18" charset="0"/>
                        </a:rPr>
                        <m:t>𝑚</m:t>
                      </m:r>
                      <m:r>
                        <a:rPr lang="en-CA" sz="2400" i="1">
                          <a:latin typeface="Cambria Math" panose="02040503050406030204" pitchFamily="18" charset="0"/>
                          <a:ea typeface="Cambria Math" panose="02040503050406030204" pitchFamily="18" charset="0"/>
                        </a:rPr>
                        <m:t>/</m:t>
                      </m:r>
                      <m:sSup>
                        <m:sSupPr>
                          <m:ctrlPr>
                            <a:rPr lang="en-CA" sz="2400" i="1">
                              <a:latin typeface="Cambria Math" panose="02040503050406030204" pitchFamily="18" charset="0"/>
                              <a:ea typeface="Cambria Math" panose="02040503050406030204" pitchFamily="18" charset="0"/>
                            </a:rPr>
                          </m:ctrlPr>
                        </m:sSupPr>
                        <m:e>
                          <m:r>
                            <a:rPr lang="en-CA" sz="2400" i="1">
                              <a:latin typeface="Cambria Math" panose="02040503050406030204" pitchFamily="18" charset="0"/>
                              <a:ea typeface="Cambria Math" panose="02040503050406030204" pitchFamily="18" charset="0"/>
                            </a:rPr>
                            <m:t>𝑠</m:t>
                          </m:r>
                        </m:e>
                        <m:sup>
                          <m:r>
                            <a:rPr lang="en-CA" sz="2400" i="1">
                              <a:latin typeface="Cambria Math" panose="02040503050406030204" pitchFamily="18" charset="0"/>
                              <a:ea typeface="Cambria Math" panose="02040503050406030204" pitchFamily="18" charset="0"/>
                            </a:rPr>
                            <m:t>2</m:t>
                          </m:r>
                        </m:sup>
                      </m:sSup>
                    </m:oMath>
                  </m:oMathPara>
                </a14:m>
                <a:endParaRPr lang="en-CA"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1311720" y="3509247"/>
                <a:ext cx="2502673" cy="369332"/>
              </a:xfrm>
              <a:prstGeom prst="rect">
                <a:avLst/>
              </a:prstGeom>
              <a:blipFill>
                <a:blip r:embed="rId6"/>
                <a:stretch>
                  <a:fillRect l="-2190" r="-243" b="-3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311720" y="3998173"/>
                <a:ext cx="258628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400" i="1">
                          <a:latin typeface="Cambria Math" panose="02040503050406030204" pitchFamily="18" charset="0"/>
                          <a:ea typeface="Cambria Math" panose="02040503050406030204" pitchFamily="18" charset="0"/>
                        </a:rPr>
                        <m:t>𝛽</m:t>
                      </m:r>
                      <m:r>
                        <a:rPr lang="en-CA" sz="2400" i="1">
                          <a:latin typeface="Cambria Math" panose="02040503050406030204" pitchFamily="18" charset="0"/>
                          <a:ea typeface="Cambria Math" panose="02040503050406030204" pitchFamily="18" charset="0"/>
                        </a:rPr>
                        <m:t>        =1/</m:t>
                      </m:r>
                      <m:sSup>
                        <m:sSupPr>
                          <m:ctrlPr>
                            <a:rPr lang="en-CA" sz="2400" i="1">
                              <a:latin typeface="Cambria Math" panose="02040503050406030204" pitchFamily="18" charset="0"/>
                              <a:ea typeface="Cambria Math" panose="02040503050406030204" pitchFamily="18" charset="0"/>
                            </a:rPr>
                          </m:ctrlPr>
                        </m:sSupPr>
                        <m:e>
                          <m:r>
                            <a:rPr lang="en-CA" sz="2400" i="1">
                              <a:latin typeface="Cambria Math" panose="02040503050406030204" pitchFamily="18" charset="0"/>
                              <a:ea typeface="Cambria Math" panose="02040503050406030204" pitchFamily="18" charset="0"/>
                            </a:rPr>
                            <m:t>273</m:t>
                          </m:r>
                          <m:r>
                            <a:rPr lang="en-CA" sz="2400" i="1">
                              <a:latin typeface="Cambria Math" panose="02040503050406030204" pitchFamily="18" charset="0"/>
                              <a:ea typeface="Cambria Math" panose="02040503050406030204" pitchFamily="18" charset="0"/>
                            </a:rPr>
                            <m:t>𝐾</m:t>
                          </m:r>
                        </m:e>
                        <m:sup>
                          <m:r>
                            <a:rPr lang="en-CA" sz="2400" i="1">
                              <a:latin typeface="Cambria Math" panose="02040503050406030204" pitchFamily="18" charset="0"/>
                              <a:ea typeface="Cambria Math" panose="02040503050406030204" pitchFamily="18" charset="0"/>
                            </a:rPr>
                            <m:t>−1</m:t>
                          </m:r>
                        </m:sup>
                      </m:sSup>
                    </m:oMath>
                  </m:oMathPara>
                </a14:m>
                <a:endParaRPr lang="en-CA"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1311720" y="3998173"/>
                <a:ext cx="2586285" cy="369332"/>
              </a:xfrm>
              <a:prstGeom prst="rect">
                <a:avLst/>
              </a:prstGeom>
              <a:blipFill>
                <a:blip r:embed="rId7"/>
                <a:stretch>
                  <a:fillRect l="-3302" r="-472" b="-3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311720" y="4444080"/>
                <a:ext cx="69486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𝜃</m:t>
                          </m:r>
                        </m:e>
                        <m:sub>
                          <m:r>
                            <a:rPr lang="en-CA" sz="2400" i="1">
                              <a:latin typeface="Cambria Math" panose="02040503050406030204" pitchFamily="18" charset="0"/>
                              <a:ea typeface="Cambria Math" panose="02040503050406030204" pitchFamily="18" charset="0"/>
                            </a:rPr>
                            <m:t>1</m:t>
                          </m:r>
                        </m:sub>
                      </m:sSub>
                      <m:r>
                        <a:rPr lang="en-CA" sz="2400" i="1">
                          <a:latin typeface="Cambria Math" panose="02040503050406030204" pitchFamily="18" charset="0"/>
                          <a:ea typeface="Cambria Math" panose="02040503050406030204" pitchFamily="18" charset="0"/>
                        </a:rPr>
                        <m:t>−</m:t>
                      </m:r>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𝜃</m:t>
                          </m:r>
                        </m:e>
                        <m:sub>
                          <m:r>
                            <a:rPr lang="en-CA" sz="2400" i="1">
                              <a:latin typeface="Cambria Math" panose="02040503050406030204" pitchFamily="18" charset="0"/>
                              <a:ea typeface="Cambria Math" panose="02040503050406030204" pitchFamily="18" charset="0"/>
                            </a:rPr>
                            <m:t>2</m:t>
                          </m:r>
                        </m:sub>
                      </m:sSub>
                      <m:r>
                        <a:rPr lang="en-CA" sz="2400" i="1">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𝑡𝑒𝑚𝑝𝑒𝑟𝑎𝑡𝑢𝑟𝑒</m:t>
                      </m:r>
                      <m:r>
                        <a:rPr lang="en-CA" sz="2400" i="1">
                          <a:latin typeface="Cambria Math" panose="02040503050406030204" pitchFamily="18" charset="0"/>
                          <a:ea typeface="Cambria Math" panose="02040503050406030204" pitchFamily="18" charset="0"/>
                        </a:rPr>
                        <m:t> </m:t>
                      </m:r>
                      <m:r>
                        <a:rPr lang="en-CA" sz="2400" i="1">
                          <a:latin typeface="Cambria Math" panose="02040503050406030204" pitchFamily="18" charset="0"/>
                          <a:ea typeface="Cambria Math" panose="02040503050406030204" pitchFamily="18" charset="0"/>
                        </a:rPr>
                        <m:t>𝑑𝑖𝑓𝑓𝑒𝑟𝑒𝑛𝑐𝑒</m:t>
                      </m:r>
                      <m:r>
                        <a:rPr lang="en-CA" sz="2400" i="1">
                          <a:latin typeface="Cambria Math" panose="02040503050406030204" pitchFamily="18" charset="0"/>
                          <a:ea typeface="Cambria Math" panose="02040503050406030204" pitchFamily="18" charset="0"/>
                        </a:rPr>
                        <m:t> </m:t>
                      </m:r>
                      <m:r>
                        <a:rPr lang="en-CA" sz="2400" i="1">
                          <a:latin typeface="Cambria Math" panose="02040503050406030204" pitchFamily="18" charset="0"/>
                          <a:ea typeface="Cambria Math" panose="02040503050406030204" pitchFamily="18" charset="0"/>
                        </a:rPr>
                        <m:t>𝑖𝑛𝑠𝑖𝑑𝑒</m:t>
                      </m:r>
                      <m:r>
                        <a:rPr lang="en-CA" sz="2400" i="1">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𝑜𝑢𝑡𝑠𝑖𝑑𝑒</m:t>
                      </m:r>
                    </m:oMath>
                  </m:oMathPara>
                </a14:m>
                <a:endParaRPr lang="en-CA"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1311720" y="4444080"/>
                <a:ext cx="6948633" cy="369332"/>
              </a:xfrm>
              <a:prstGeom prst="rect">
                <a:avLst/>
              </a:prstGeom>
              <a:blipFill>
                <a:blip r:embed="rId8"/>
                <a:stretch>
                  <a:fillRect l="-439" r="-439" b="-3606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314682" y="4984369"/>
                <a:ext cx="597368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400" i="1">
                          <a:latin typeface="Cambria Math" panose="02040503050406030204" pitchFamily="18" charset="0"/>
                          <a:ea typeface="Cambria Math" panose="02040503050406030204" pitchFamily="18" charset="0"/>
                        </a:rPr>
                        <m:t>h</m:t>
                      </m:r>
                      <m:r>
                        <a:rPr lang="en-CA" sz="2400" i="1">
                          <a:latin typeface="Cambria Math" panose="02040503050406030204" pitchFamily="18" charset="0"/>
                          <a:ea typeface="Cambria Math" panose="02040503050406030204" pitchFamily="18" charset="0"/>
                        </a:rPr>
                        <m:t>        =</m:t>
                      </m:r>
                      <m:r>
                        <a:rPr lang="en-CA" sz="2400" i="1">
                          <a:latin typeface="Cambria Math" panose="02040503050406030204" pitchFamily="18" charset="0"/>
                          <a:ea typeface="Cambria Math" panose="02040503050406030204" pitchFamily="18" charset="0"/>
                        </a:rPr>
                        <m:t>h𝑖𝑔h𝑡</m:t>
                      </m:r>
                      <m:r>
                        <a:rPr lang="en-CA" sz="2400" i="1">
                          <a:latin typeface="Cambria Math" panose="02040503050406030204" pitchFamily="18" charset="0"/>
                          <a:ea typeface="Cambria Math" panose="02040503050406030204" pitchFamily="18" charset="0"/>
                        </a:rPr>
                        <m:t> </m:t>
                      </m:r>
                      <m:r>
                        <a:rPr lang="en-CA" sz="2400" i="1">
                          <a:latin typeface="Cambria Math" panose="02040503050406030204" pitchFamily="18" charset="0"/>
                          <a:ea typeface="Cambria Math" panose="02040503050406030204" pitchFamily="18" charset="0"/>
                        </a:rPr>
                        <m:t>𝑑𝑖𝑓𝑓𝑒𝑟𝑒𝑛𝑐𝑒</m:t>
                      </m:r>
                      <m:r>
                        <a:rPr lang="en-CA" sz="2400" i="1">
                          <a:latin typeface="Cambria Math" panose="02040503050406030204" pitchFamily="18" charset="0"/>
                          <a:ea typeface="Cambria Math" panose="02040503050406030204" pitchFamily="18" charset="0"/>
                        </a:rPr>
                        <m:t> </m:t>
                      </m:r>
                      <m:r>
                        <a:rPr lang="en-CA" sz="2400" i="1">
                          <a:latin typeface="Cambria Math" panose="02040503050406030204" pitchFamily="18" charset="0"/>
                          <a:ea typeface="Cambria Math" panose="02040503050406030204" pitchFamily="18" charset="0"/>
                        </a:rPr>
                        <m:t>𝑜𝑓</m:t>
                      </m:r>
                      <m:r>
                        <a:rPr lang="en-CA" sz="2400" i="1">
                          <a:latin typeface="Cambria Math" panose="02040503050406030204" pitchFamily="18" charset="0"/>
                          <a:ea typeface="Cambria Math" panose="02040503050406030204" pitchFamily="18" charset="0"/>
                        </a:rPr>
                        <m:t> </m:t>
                      </m:r>
                      <m:r>
                        <a:rPr lang="en-CA" sz="2400" i="1">
                          <a:latin typeface="Cambria Math" panose="02040503050406030204" pitchFamily="18" charset="0"/>
                          <a:ea typeface="Cambria Math" panose="02040503050406030204" pitchFamily="18" charset="0"/>
                        </a:rPr>
                        <m:t>𝑡𝑤𝑜</m:t>
                      </m:r>
                      <m:r>
                        <a:rPr lang="en-CA" sz="2400" i="1">
                          <a:latin typeface="Cambria Math" panose="02040503050406030204" pitchFamily="18" charset="0"/>
                          <a:ea typeface="Cambria Math" panose="02040503050406030204" pitchFamily="18" charset="0"/>
                        </a:rPr>
                        <m:t> </m:t>
                      </m:r>
                      <m:r>
                        <a:rPr lang="en-CA" sz="2400" i="1">
                          <a:latin typeface="Cambria Math" panose="02040503050406030204" pitchFamily="18" charset="0"/>
                          <a:ea typeface="Cambria Math" panose="02040503050406030204" pitchFamily="18" charset="0"/>
                        </a:rPr>
                        <m:t>𝑜𝑝𝑒𝑛𝑖𝑛𝑔𝑠</m:t>
                      </m:r>
                    </m:oMath>
                  </m:oMathPara>
                </a14:m>
                <a:endParaRPr lang="en-CA"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1314682" y="4984369"/>
                <a:ext cx="5973687" cy="369332"/>
              </a:xfrm>
              <a:prstGeom prst="rect">
                <a:avLst/>
              </a:prstGeom>
              <a:blipFill>
                <a:blip r:embed="rId9"/>
                <a:stretch>
                  <a:fillRect l="-102" r="-612" b="-36667"/>
                </a:stretch>
              </a:blipFill>
            </p:spPr>
            <p:txBody>
              <a:bodyPr/>
              <a:lstStyle/>
              <a:p>
                <a:r>
                  <a:rPr lang="en-CA">
                    <a:noFill/>
                  </a:rPr>
                  <a:t> </a:t>
                </a:r>
              </a:p>
            </p:txBody>
          </p:sp>
        </mc:Fallback>
      </mc:AlternateContent>
      <p:sp>
        <p:nvSpPr>
          <p:cNvPr id="13" name="Text Box 9"/>
          <p:cNvSpPr txBox="1">
            <a:spLocks noChangeArrowheads="1"/>
          </p:cNvSpPr>
          <p:nvPr/>
        </p:nvSpPr>
        <p:spPr bwMode="auto">
          <a:xfrm>
            <a:off x="1203002" y="6379442"/>
            <a:ext cx="6752164"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marL="0" indent="0">
              <a:buNone/>
              <a:defRPr/>
            </a:pPr>
            <a:r>
              <a:rPr lang="en-CA" altLang="en-US" sz="1200" dirty="0">
                <a:solidFill>
                  <a:schemeClr val="tx1"/>
                </a:solidFill>
              </a:rPr>
              <a:t>Source: </a:t>
            </a:r>
            <a:r>
              <a:rPr lang="en-US" sz="1200" dirty="0">
                <a:ea typeface="ＭＳ Ｐゴシック" charset="-128"/>
              </a:rPr>
              <a:t>Applied Building Physics</a:t>
            </a:r>
            <a:r>
              <a:rPr lang="en-US" sz="1200" b="1" dirty="0">
                <a:ea typeface="ＭＳ Ｐゴシック" charset="-128"/>
              </a:rPr>
              <a:t>, </a:t>
            </a:r>
            <a:r>
              <a:rPr lang="en-US" sz="1200" dirty="0">
                <a:ea typeface="ＭＳ Ｐゴシック" charset="-128"/>
              </a:rPr>
              <a:t>Boundary conditions, building performance and material properties</a:t>
            </a:r>
          </a:p>
          <a:p>
            <a:pPr marL="0" indent="0">
              <a:buNone/>
              <a:defRPr/>
            </a:pPr>
            <a:r>
              <a:rPr lang="en-US" sz="1200" dirty="0">
                <a:ea typeface="ＭＳ Ｐゴシック" charset="-128"/>
              </a:rPr>
              <a:t>Author: Hugo Hens</a:t>
            </a:r>
          </a:p>
          <a:p>
            <a:pPr eaLnBrk="1" hangingPunct="1">
              <a:spcBef>
                <a:spcPct val="0"/>
              </a:spcBef>
              <a:buClrTx/>
              <a:buFontTx/>
              <a:buNone/>
            </a:pPr>
            <a:endParaRPr lang="de-DE" altLang="en-US" sz="1200" dirty="0">
              <a:solidFill>
                <a:schemeClr val="tx1"/>
              </a:solidFill>
            </a:endParaRPr>
          </a:p>
        </p:txBody>
      </p:sp>
    </p:spTree>
    <p:extLst>
      <p:ext uri="{BB962C8B-B14F-4D97-AF65-F5344CB8AC3E}">
        <p14:creationId xmlns:p14="http://schemas.microsoft.com/office/powerpoint/2010/main" val="370814060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29378" name="Title 1"/>
          <p:cNvSpPr>
            <a:spLocks noGrp="1"/>
          </p:cNvSpPr>
          <p:nvPr>
            <p:ph type="title"/>
          </p:nvPr>
        </p:nvSpPr>
        <p:spPr>
          <a:xfrm>
            <a:off x="1226871" y="188914"/>
            <a:ext cx="7905750" cy="719137"/>
          </a:xfrm>
        </p:spPr>
        <p:txBody>
          <a:bodyPr/>
          <a:lstStyle/>
          <a:p>
            <a:r>
              <a:rPr lang="en-CA" altLang="en-US" dirty="0"/>
              <a:t>Exercise</a:t>
            </a:r>
          </a:p>
        </p:txBody>
      </p:sp>
      <p:sp>
        <p:nvSpPr>
          <p:cNvPr id="229381" name="Text Box 7"/>
          <p:cNvSpPr txBox="1">
            <a:spLocks noChangeArrowheads="1"/>
          </p:cNvSpPr>
          <p:nvPr/>
        </p:nvSpPr>
        <p:spPr bwMode="auto">
          <a:xfrm>
            <a:off x="5486400" y="5995989"/>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r" eaLnBrk="1" hangingPunct="1">
              <a:spcBef>
                <a:spcPct val="50000"/>
              </a:spcBef>
              <a:buClrTx/>
              <a:buFontTx/>
              <a:buNone/>
            </a:pPr>
            <a:r>
              <a:rPr lang="de-DE" altLang="en-US" sz="1200">
                <a:solidFill>
                  <a:schemeClr val="tx1"/>
                </a:solidFill>
              </a:rPr>
              <a:t>	Author: Wim</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1226871" y="2639792"/>
                <a:ext cx="5256055" cy="1938992"/>
              </a:xfrm>
              <a:prstGeom prst="rect">
                <a:avLst/>
              </a:prstGeom>
              <a:noFill/>
            </p:spPr>
            <p:txBody>
              <a:bodyPr wrap="square" rtlCol="0">
                <a:spAutoFit/>
              </a:bodyPr>
              <a:lstStyle/>
              <a:p>
                <a:r>
                  <a:rPr lang="en-CA" altLang="en-US" sz="2400" dirty="0">
                    <a:latin typeface="Calibri" panose="020F0502020204030204" pitchFamily="34" charset="0"/>
                    <a:cs typeface="Calibri" panose="020F0502020204030204" pitchFamily="34" charset="0"/>
                  </a:rPr>
                  <a:t>What is the pressure difference?</a:t>
                </a:r>
              </a:p>
              <a:p>
                <a:pPr marL="342900" indent="-342900">
                  <a:buAutoNum type="alphaLcParenR"/>
                </a:pPr>
                <a:r>
                  <a:rPr lang="en-CA" sz="2400" dirty="0">
                    <a:latin typeface="Calibri" panose="020F0502020204030204" pitchFamily="34" charset="0"/>
                    <a:cs typeface="Calibri" panose="020F0502020204030204" pitchFamily="34" charset="0"/>
                  </a:rPr>
                  <a:t>Assumption 20</a:t>
                </a:r>
                <a14:m>
                  <m:oMath xmlns:m="http://schemas.openxmlformats.org/officeDocument/2006/math">
                    <m:r>
                      <a:rPr lang="en-CA" sz="2400" i="1">
                        <a:latin typeface="Cambria Math" panose="02040503050406030204" pitchFamily="18" charset="0"/>
                        <a:ea typeface="Cambria Math" panose="02040503050406030204" pitchFamily="18" charset="0"/>
                      </a:rPr>
                      <m:t>℃</m:t>
                    </m:r>
                  </m:oMath>
                </a14:m>
                <a:r>
                  <a:rPr lang="en-CA" sz="2400" dirty="0">
                    <a:latin typeface="Calibri" panose="020F0502020204030204" pitchFamily="34" charset="0"/>
                    <a:cs typeface="Calibri" panose="020F0502020204030204" pitchFamily="34" charset="0"/>
                  </a:rPr>
                  <a:t> inside and 0</a:t>
                </a:r>
                <a14:m>
                  <m:oMath xmlns:m="http://schemas.openxmlformats.org/officeDocument/2006/math">
                    <m:r>
                      <a:rPr lang="en-CA" sz="2400" i="1">
                        <a:latin typeface="Cambria Math" panose="02040503050406030204" pitchFamily="18" charset="0"/>
                        <a:ea typeface="Cambria Math" panose="02040503050406030204" pitchFamily="18" charset="0"/>
                      </a:rPr>
                      <m:t>℃</m:t>
                    </m:r>
                  </m:oMath>
                </a14:m>
                <a:endParaRPr lang="en-CA" sz="2400" dirty="0">
                  <a:latin typeface="Calibri" panose="020F0502020204030204" pitchFamily="34" charset="0"/>
                  <a:ea typeface="Cambria Math" panose="02040503050406030204" pitchFamily="18" charset="0"/>
                  <a:cs typeface="Calibri" panose="020F0502020204030204" pitchFamily="34" charset="0"/>
                </a:endParaRPr>
              </a:p>
              <a:p>
                <a:pPr marL="355600"/>
                <a:r>
                  <a:rPr lang="en-CA" sz="2400" dirty="0">
                    <a:latin typeface="Calibri" panose="020F0502020204030204" pitchFamily="34" charset="0"/>
                    <a:ea typeface="Cambria Math" panose="02040503050406030204" pitchFamily="18" charset="0"/>
                    <a:cs typeface="Calibri" panose="020F0502020204030204" pitchFamily="34" charset="0"/>
                  </a:rPr>
                  <a:t>Height difference of openings 2.5m</a:t>
                </a:r>
              </a:p>
              <a:p>
                <a:r>
                  <a:rPr lang="en-CA" sz="2400" dirty="0">
                    <a:latin typeface="Calibri" panose="020F0502020204030204" pitchFamily="34" charset="0"/>
                    <a:cs typeface="Calibri" panose="020F0502020204030204" pitchFamily="34" charset="0"/>
                  </a:rPr>
                  <a:t>b) Assumption 20</a:t>
                </a:r>
                <a14:m>
                  <m:oMath xmlns:m="http://schemas.openxmlformats.org/officeDocument/2006/math">
                    <m:r>
                      <a:rPr lang="en-CA" sz="2400" i="1">
                        <a:latin typeface="Cambria Math" panose="02040503050406030204" pitchFamily="18" charset="0"/>
                        <a:ea typeface="Cambria Math" panose="02040503050406030204" pitchFamily="18" charset="0"/>
                      </a:rPr>
                      <m:t>℃</m:t>
                    </m:r>
                  </m:oMath>
                </a14:m>
                <a:r>
                  <a:rPr lang="en-CA" sz="2400" dirty="0">
                    <a:latin typeface="Calibri" panose="020F0502020204030204" pitchFamily="34" charset="0"/>
                    <a:cs typeface="Calibri" panose="020F0502020204030204" pitchFamily="34" charset="0"/>
                  </a:rPr>
                  <a:t> inside and -20</a:t>
                </a:r>
                <a14:m>
                  <m:oMath xmlns:m="http://schemas.openxmlformats.org/officeDocument/2006/math">
                    <m:r>
                      <a:rPr lang="en-CA" sz="2400" i="1">
                        <a:latin typeface="Cambria Math" panose="02040503050406030204" pitchFamily="18" charset="0"/>
                        <a:ea typeface="Cambria Math" panose="02040503050406030204" pitchFamily="18" charset="0"/>
                      </a:rPr>
                      <m:t>℃</m:t>
                    </m:r>
                  </m:oMath>
                </a14:m>
                <a:endParaRPr lang="en-CA" sz="2400" dirty="0">
                  <a:latin typeface="Calibri" panose="020F0502020204030204" pitchFamily="34" charset="0"/>
                  <a:ea typeface="Cambria Math" panose="02040503050406030204" pitchFamily="18" charset="0"/>
                  <a:cs typeface="Calibri" panose="020F0502020204030204" pitchFamily="34" charset="0"/>
                </a:endParaRPr>
              </a:p>
              <a:p>
                <a:pPr marL="355600"/>
                <a:r>
                  <a:rPr lang="en-CA" sz="2400" dirty="0">
                    <a:latin typeface="Calibri" panose="020F0502020204030204" pitchFamily="34" charset="0"/>
                    <a:ea typeface="Cambria Math" panose="02040503050406030204" pitchFamily="18" charset="0"/>
                    <a:cs typeface="Calibri" panose="020F0502020204030204" pitchFamily="34" charset="0"/>
                  </a:rPr>
                  <a:t>Height difference of openings 10m</a:t>
                </a:r>
                <a:endParaRPr lang="en-CA" sz="2400" dirty="0">
                  <a:latin typeface="Calibri" panose="020F0502020204030204" pitchFamily="34" charset="0"/>
                  <a:cs typeface="Calibri" panose="020F050202020403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226871" y="2639792"/>
                <a:ext cx="5256055" cy="1938992"/>
              </a:xfrm>
              <a:prstGeom prst="rect">
                <a:avLst/>
              </a:prstGeom>
              <a:blipFill>
                <a:blip r:embed="rId4"/>
                <a:stretch>
                  <a:fillRect l="-1856" t="-2516" b="-6289"/>
                </a:stretch>
              </a:blipFill>
            </p:spPr>
            <p:txBody>
              <a:bodyPr/>
              <a:lstStyle/>
              <a:p>
                <a:r>
                  <a:rPr lang="en-CA">
                    <a:noFill/>
                  </a:rPr>
                  <a:t> </a:t>
                </a:r>
              </a:p>
            </p:txBody>
          </p:sp>
        </mc:Fallback>
      </mc:AlternateContent>
      <p:sp>
        <p:nvSpPr>
          <p:cNvPr id="10" name="Rounded Rectangle 9"/>
          <p:cNvSpPr/>
          <p:nvPr/>
        </p:nvSpPr>
        <p:spPr>
          <a:xfrm>
            <a:off x="1317563" y="1615874"/>
            <a:ext cx="4394532" cy="687574"/>
          </a:xfrm>
          <a:prstGeom prst="round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mc:AlternateContent xmlns:mc="http://schemas.openxmlformats.org/markup-compatibility/2006" xmlns:a14="http://schemas.microsoft.com/office/drawing/2010/main">
        <mc:Choice Requires="a14">
          <p:sp>
            <p:nvSpPr>
              <p:cNvPr id="11" name="TextBox 10"/>
              <p:cNvSpPr txBox="1"/>
              <p:nvPr/>
            </p:nvSpPr>
            <p:spPr>
              <a:xfrm>
                <a:off x="1386910" y="1710134"/>
                <a:ext cx="4205189" cy="4010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400" i="1">
                              <a:latin typeface="Cambria Math" panose="02040503050406030204" pitchFamily="18" charset="0"/>
                            </a:rPr>
                          </m:ctrlPr>
                        </m:sSubPr>
                        <m:e>
                          <m:r>
                            <a:rPr lang="en-CA" sz="2400" i="1">
                              <a:latin typeface="Cambria Math" panose="02040503050406030204" pitchFamily="18" charset="0"/>
                            </a:rPr>
                            <m:t>𝑝</m:t>
                          </m:r>
                        </m:e>
                        <m:sub>
                          <m:sSub>
                            <m:sSubPr>
                              <m:ctrlPr>
                                <a:rPr lang="en-CA" sz="2400" i="1">
                                  <a:latin typeface="Cambria Math" panose="02040503050406030204" pitchFamily="18" charset="0"/>
                                </a:rPr>
                              </m:ctrlPr>
                            </m:sSubPr>
                            <m:e>
                              <m:r>
                                <a:rPr lang="en-CA" sz="2400" i="1">
                                  <a:latin typeface="Cambria Math" panose="02040503050406030204" pitchFamily="18" charset="0"/>
                                </a:rPr>
                                <m:t>𝑇</m:t>
                              </m:r>
                            </m:e>
                            <m:sub>
                              <m:r>
                                <a:rPr lang="en-CA" sz="2400" i="1">
                                  <a:latin typeface="Cambria Math" panose="02040503050406030204" pitchFamily="18" charset="0"/>
                                </a:rPr>
                                <m:t>1−2</m:t>
                              </m:r>
                            </m:sub>
                          </m:sSub>
                        </m:sub>
                      </m:sSub>
                      <m:r>
                        <a:rPr lang="en-CA" sz="2400" i="1">
                          <a:latin typeface="Cambria Math" panose="02040503050406030204" pitchFamily="18" charset="0"/>
                          <a:ea typeface="Cambria Math" panose="02040503050406030204" pitchFamily="18" charset="0"/>
                        </a:rPr>
                        <m:t>≈ </m:t>
                      </m:r>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𝑝</m:t>
                          </m:r>
                        </m:e>
                        <m:sub>
                          <m:r>
                            <a:rPr lang="en-CA" sz="2400" i="1">
                              <a:latin typeface="Cambria Math" panose="02040503050406030204" pitchFamily="18" charset="0"/>
                              <a:ea typeface="Cambria Math" panose="02040503050406030204" pitchFamily="18" charset="0"/>
                            </a:rPr>
                            <m:t>𝑎</m:t>
                          </m:r>
                        </m:sub>
                      </m:sSub>
                      <m:r>
                        <a:rPr lang="en-CA" sz="2400" i="1">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𝑔</m:t>
                      </m:r>
                      <m:r>
                        <a:rPr lang="en-CA" sz="2400" i="1">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𝛽</m:t>
                      </m:r>
                      <m:r>
                        <a:rPr lang="en-CA" sz="2400" i="1">
                          <a:latin typeface="Cambria Math" panose="02040503050406030204" pitchFamily="18" charset="0"/>
                          <a:ea typeface="Cambria Math" panose="02040503050406030204" pitchFamily="18" charset="0"/>
                        </a:rPr>
                        <m:t>∗</m:t>
                      </m:r>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𝜃</m:t>
                          </m:r>
                        </m:e>
                        <m:sub>
                          <m:r>
                            <a:rPr lang="en-CA" sz="2400" i="1">
                              <a:latin typeface="Cambria Math" panose="02040503050406030204" pitchFamily="18" charset="0"/>
                              <a:ea typeface="Cambria Math" panose="02040503050406030204" pitchFamily="18" charset="0"/>
                            </a:rPr>
                            <m:t>1</m:t>
                          </m:r>
                        </m:sub>
                      </m:sSub>
                      <m:r>
                        <a:rPr lang="en-CA" sz="2400" i="1">
                          <a:latin typeface="Cambria Math" panose="02040503050406030204" pitchFamily="18" charset="0"/>
                          <a:ea typeface="Cambria Math" panose="02040503050406030204" pitchFamily="18" charset="0"/>
                        </a:rPr>
                        <m:t>−</m:t>
                      </m:r>
                      <m:sSub>
                        <m:sSubPr>
                          <m:ctrlPr>
                            <a:rPr lang="en-CA" sz="2400" i="1">
                              <a:latin typeface="Cambria Math" panose="02040503050406030204" pitchFamily="18" charset="0"/>
                              <a:ea typeface="Cambria Math" panose="02040503050406030204" pitchFamily="18" charset="0"/>
                            </a:rPr>
                          </m:ctrlPr>
                        </m:sSubPr>
                        <m:e>
                          <m:r>
                            <a:rPr lang="en-CA" sz="2400" i="1">
                              <a:latin typeface="Cambria Math" panose="02040503050406030204" pitchFamily="18" charset="0"/>
                              <a:ea typeface="Cambria Math" panose="02040503050406030204" pitchFamily="18" charset="0"/>
                            </a:rPr>
                            <m:t>𝜃</m:t>
                          </m:r>
                        </m:e>
                        <m:sub>
                          <m:r>
                            <a:rPr lang="en-CA" sz="2400" i="1">
                              <a:latin typeface="Cambria Math" panose="02040503050406030204" pitchFamily="18" charset="0"/>
                              <a:ea typeface="Cambria Math" panose="02040503050406030204" pitchFamily="18" charset="0"/>
                            </a:rPr>
                            <m:t>2</m:t>
                          </m:r>
                        </m:sub>
                      </m:sSub>
                      <m:r>
                        <a:rPr lang="en-CA" sz="2400" i="1">
                          <a:latin typeface="Cambria Math" panose="02040503050406030204" pitchFamily="18" charset="0"/>
                          <a:ea typeface="Cambria Math" panose="02040503050406030204" pitchFamily="18" charset="0"/>
                        </a:rPr>
                        <m:t>∗</m:t>
                      </m:r>
                      <m:r>
                        <a:rPr lang="en-CA" sz="2400" i="1">
                          <a:latin typeface="Cambria Math" panose="02040503050406030204" pitchFamily="18" charset="0"/>
                          <a:ea typeface="Cambria Math" panose="02040503050406030204" pitchFamily="18" charset="0"/>
                        </a:rPr>
                        <m:t>h</m:t>
                      </m:r>
                    </m:oMath>
                  </m:oMathPara>
                </a14:m>
                <a:endParaRPr lang="en-CA"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386910" y="1710134"/>
                <a:ext cx="4205189" cy="401072"/>
              </a:xfrm>
              <a:prstGeom prst="rect">
                <a:avLst/>
              </a:prstGeom>
              <a:blipFill>
                <a:blip r:embed="rId5"/>
                <a:stretch>
                  <a:fillRect l="-1161" r="-1161" b="-26154"/>
                </a:stretch>
              </a:blipFill>
            </p:spPr>
            <p:txBody>
              <a:bodyPr/>
              <a:lstStyle/>
              <a:p>
                <a:r>
                  <a:rPr lang="en-CA">
                    <a:noFill/>
                  </a:rPr>
                  <a:t> </a:t>
                </a:r>
              </a:p>
            </p:txBody>
          </p:sp>
        </mc:Fallback>
      </mc:AlternateContent>
      <p:grpSp>
        <p:nvGrpSpPr>
          <p:cNvPr id="12" name="Group 11">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3" name="Group 12">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8" name="TextBox 17">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9" name="TextBox 18">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0" name="Diagonal Stripe 19">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1" name="Diagonal Stripe 20">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4" name="Group 13">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6" name="Rectangle 15">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7" name="Rectangle 16">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5" name="Picture 14"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le 1"/>
          <p:cNvSpPr>
            <a:spLocks noGrp="1"/>
          </p:cNvSpPr>
          <p:nvPr>
            <p:ph type="title"/>
          </p:nvPr>
        </p:nvSpPr>
        <p:spPr>
          <a:xfrm>
            <a:off x="1207566" y="188914"/>
            <a:ext cx="9308035" cy="719137"/>
          </a:xfrm>
        </p:spPr>
        <p:txBody>
          <a:bodyPr/>
          <a:lstStyle/>
          <a:p>
            <a:r>
              <a:rPr lang="de-DE" altLang="en-US" dirty="0"/>
              <a:t>Airtightness as a Design Task</a:t>
            </a:r>
            <a:endParaRPr lang="en-US" altLang="en-US" dirty="0"/>
          </a:p>
        </p:txBody>
      </p:sp>
      <p:sp>
        <p:nvSpPr>
          <p:cNvPr id="235523" name="Rectangle 3"/>
          <p:cNvSpPr>
            <a:spLocks noGrp="1" noChangeArrowheads="1"/>
          </p:cNvSpPr>
          <p:nvPr>
            <p:ph idx="1"/>
          </p:nvPr>
        </p:nvSpPr>
        <p:spPr>
          <a:xfrm>
            <a:off x="6174944" y="1058863"/>
            <a:ext cx="5491276" cy="4114800"/>
          </a:xfrm>
        </p:spPr>
        <p:txBody>
          <a:bodyPr vert="horz" wrap="square" lIns="180000" tIns="180000" rIns="91440" bIns="45720" numCol="1" anchor="t" anchorCtr="0" compatLnSpc="1">
            <a:prstTxWarp prst="textNoShape">
              <a:avLst/>
            </a:prstTxWarp>
          </a:bodyPr>
          <a:lstStyle/>
          <a:p>
            <a:pPr marL="285750" indent="-285750" eaLnBrk="1" hangingPunct="1"/>
            <a:r>
              <a:rPr lang="de-DE" altLang="en-US" dirty="0"/>
              <a:t>Decide where the airtight layer should be</a:t>
            </a:r>
          </a:p>
          <a:p>
            <a:pPr marL="285750" indent="-285750" eaLnBrk="1" hangingPunct="1"/>
            <a:r>
              <a:rPr lang="de-DE" altLang="en-US" dirty="0"/>
              <a:t>Avoid penetrations</a:t>
            </a:r>
          </a:p>
          <a:p>
            <a:pPr marL="285750" indent="-285750" eaLnBrk="1" hangingPunct="1"/>
            <a:r>
              <a:rPr lang="de-DE" altLang="en-US" dirty="0"/>
              <a:t>Define materials and connections</a:t>
            </a:r>
          </a:p>
          <a:p>
            <a:pPr marL="285750" indent="-285750" eaLnBrk="1" hangingPunct="1"/>
            <a:r>
              <a:rPr lang="de-DE" altLang="en-US" dirty="0"/>
              <a:t>Draw out details on plans </a:t>
            </a:r>
          </a:p>
          <a:p>
            <a:pPr marL="285750" indent="-285750" eaLnBrk="1" hangingPunct="1"/>
            <a:r>
              <a:rPr lang="de-DE" altLang="en-US" dirty="0"/>
              <a:t>Consider the durability of materials and connections</a:t>
            </a:r>
          </a:p>
          <a:p>
            <a:pPr marL="285750" indent="-285750" eaLnBrk="1" hangingPunct="1"/>
            <a:r>
              <a:rPr lang="de-DE" altLang="en-US" dirty="0"/>
              <a:t>Check construction drawings (continuous airtight envelope)</a:t>
            </a:r>
          </a:p>
          <a:p>
            <a:pPr marL="285750" indent="-285750" eaLnBrk="1" hangingPunct="1"/>
            <a:r>
              <a:rPr lang="de-DE" altLang="en-US" dirty="0"/>
              <a:t>Communicate the deails and give instructions </a:t>
            </a:r>
          </a:p>
          <a:p>
            <a:pPr marL="285750" indent="-285750" eaLnBrk="1" hangingPunct="1">
              <a:buNone/>
            </a:pPr>
            <a:endParaRPr lang="de-DE" altLang="en-US" dirty="0"/>
          </a:p>
        </p:txBody>
      </p:sp>
      <p:cxnSp>
        <p:nvCxnSpPr>
          <p:cNvPr id="41" name="Straight Connector 40"/>
          <p:cNvCxnSpPr/>
          <p:nvPr/>
        </p:nvCxnSpPr>
        <p:spPr>
          <a:xfrm>
            <a:off x="1351970" y="1453115"/>
            <a:ext cx="4268788" cy="108982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459311" y="4948354"/>
            <a:ext cx="1666959" cy="56644"/>
          </a:xfrm>
          <a:custGeom>
            <a:avLst/>
            <a:gdLst>
              <a:gd name="connsiteX0" fmla="*/ 1666959 w 1666959"/>
              <a:gd name="connsiteY0" fmla="*/ 56644 h 56644"/>
              <a:gd name="connsiteX1" fmla="*/ 1618407 w 1666959"/>
              <a:gd name="connsiteY1" fmla="*/ 48552 h 56644"/>
              <a:gd name="connsiteX2" fmla="*/ 1594131 w 1666959"/>
              <a:gd name="connsiteY2" fmla="*/ 32368 h 56644"/>
              <a:gd name="connsiteX3" fmla="*/ 1529395 w 1666959"/>
              <a:gd name="connsiteY3" fmla="*/ 16184 h 56644"/>
              <a:gd name="connsiteX4" fmla="*/ 1472751 w 1666959"/>
              <a:gd name="connsiteY4" fmla="*/ 0 h 56644"/>
              <a:gd name="connsiteX5" fmla="*/ 1335186 w 1666959"/>
              <a:gd name="connsiteY5" fmla="*/ 8092 h 56644"/>
              <a:gd name="connsiteX6" fmla="*/ 1108609 w 1666959"/>
              <a:gd name="connsiteY6" fmla="*/ 16184 h 56644"/>
              <a:gd name="connsiteX7" fmla="*/ 1084333 w 1666959"/>
              <a:gd name="connsiteY7" fmla="*/ 32368 h 56644"/>
              <a:gd name="connsiteX8" fmla="*/ 1060057 w 1666959"/>
              <a:gd name="connsiteY8" fmla="*/ 40460 h 56644"/>
              <a:gd name="connsiteX9" fmla="*/ 906308 w 1666959"/>
              <a:gd name="connsiteY9" fmla="*/ 32368 h 56644"/>
              <a:gd name="connsiteX10" fmla="*/ 817296 w 1666959"/>
              <a:gd name="connsiteY10" fmla="*/ 8092 h 56644"/>
              <a:gd name="connsiteX11" fmla="*/ 509798 w 1666959"/>
              <a:gd name="connsiteY11" fmla="*/ 16184 h 56644"/>
              <a:gd name="connsiteX12" fmla="*/ 485522 w 1666959"/>
              <a:gd name="connsiteY12" fmla="*/ 32368 h 56644"/>
              <a:gd name="connsiteX13" fmla="*/ 364142 w 1666959"/>
              <a:gd name="connsiteY13" fmla="*/ 16184 h 56644"/>
              <a:gd name="connsiteX14" fmla="*/ 226577 w 1666959"/>
              <a:gd name="connsiteY14" fmla="*/ 24276 h 56644"/>
              <a:gd name="connsiteX15" fmla="*/ 105197 w 1666959"/>
              <a:gd name="connsiteY15" fmla="*/ 40460 h 56644"/>
              <a:gd name="connsiteX16" fmla="*/ 64736 w 1666959"/>
              <a:gd name="connsiteY16" fmla="*/ 32368 h 56644"/>
              <a:gd name="connsiteX17" fmla="*/ 32368 w 1666959"/>
              <a:gd name="connsiteY17" fmla="*/ 24276 h 56644"/>
              <a:gd name="connsiteX18" fmla="*/ 0 w 1666959"/>
              <a:gd name="connsiteY18" fmla="*/ 24276 h 5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6959" h="56644">
                <a:moveTo>
                  <a:pt x="1666959" y="56644"/>
                </a:moveTo>
                <a:cubicBezTo>
                  <a:pt x="1650775" y="53947"/>
                  <a:pt x="1633972" y="53740"/>
                  <a:pt x="1618407" y="48552"/>
                </a:cubicBezTo>
                <a:cubicBezTo>
                  <a:pt x="1609181" y="45477"/>
                  <a:pt x="1603271" y="35692"/>
                  <a:pt x="1594131" y="32368"/>
                </a:cubicBezTo>
                <a:cubicBezTo>
                  <a:pt x="1573227" y="24767"/>
                  <a:pt x="1550974" y="21579"/>
                  <a:pt x="1529395" y="16184"/>
                </a:cubicBezTo>
                <a:cubicBezTo>
                  <a:pt x="1488752" y="6023"/>
                  <a:pt x="1507578" y="11609"/>
                  <a:pt x="1472751" y="0"/>
                </a:cubicBezTo>
                <a:lnTo>
                  <a:pt x="1335186" y="8092"/>
                </a:lnTo>
                <a:cubicBezTo>
                  <a:pt x="1259687" y="11448"/>
                  <a:pt x="1183831" y="8904"/>
                  <a:pt x="1108609" y="16184"/>
                </a:cubicBezTo>
                <a:cubicBezTo>
                  <a:pt x="1098929" y="17121"/>
                  <a:pt x="1093032" y="28019"/>
                  <a:pt x="1084333" y="32368"/>
                </a:cubicBezTo>
                <a:cubicBezTo>
                  <a:pt x="1076704" y="36183"/>
                  <a:pt x="1068149" y="37763"/>
                  <a:pt x="1060057" y="40460"/>
                </a:cubicBezTo>
                <a:cubicBezTo>
                  <a:pt x="1008807" y="37763"/>
                  <a:pt x="957315" y="38035"/>
                  <a:pt x="906308" y="32368"/>
                </a:cubicBezTo>
                <a:cubicBezTo>
                  <a:pt x="878929" y="29326"/>
                  <a:pt x="845174" y="17385"/>
                  <a:pt x="817296" y="8092"/>
                </a:cubicBezTo>
                <a:cubicBezTo>
                  <a:pt x="714797" y="10789"/>
                  <a:pt x="612059" y="8702"/>
                  <a:pt x="509798" y="16184"/>
                </a:cubicBezTo>
                <a:cubicBezTo>
                  <a:pt x="500099" y="16894"/>
                  <a:pt x="495207" y="31488"/>
                  <a:pt x="485522" y="32368"/>
                </a:cubicBezTo>
                <a:cubicBezTo>
                  <a:pt x="479131" y="32949"/>
                  <a:pt x="374543" y="17670"/>
                  <a:pt x="364142" y="16184"/>
                </a:cubicBezTo>
                <a:lnTo>
                  <a:pt x="226577" y="24276"/>
                </a:lnTo>
                <a:cubicBezTo>
                  <a:pt x="137408" y="30645"/>
                  <a:pt x="162393" y="26161"/>
                  <a:pt x="105197" y="40460"/>
                </a:cubicBezTo>
                <a:cubicBezTo>
                  <a:pt x="91710" y="37763"/>
                  <a:pt x="78163" y="35352"/>
                  <a:pt x="64736" y="32368"/>
                </a:cubicBezTo>
                <a:cubicBezTo>
                  <a:pt x="53879" y="29955"/>
                  <a:pt x="43404" y="25655"/>
                  <a:pt x="32368" y="24276"/>
                </a:cubicBezTo>
                <a:cubicBezTo>
                  <a:pt x="21662" y="22938"/>
                  <a:pt x="10789" y="24276"/>
                  <a:pt x="0" y="2427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43" name="Freeform 42"/>
          <p:cNvSpPr/>
          <p:nvPr/>
        </p:nvSpPr>
        <p:spPr>
          <a:xfrm>
            <a:off x="5739188" y="4964539"/>
            <a:ext cx="500843" cy="77913"/>
          </a:xfrm>
          <a:custGeom>
            <a:avLst/>
            <a:gdLst>
              <a:gd name="connsiteX0" fmla="*/ 0 w 1019597"/>
              <a:gd name="connsiteY0" fmla="*/ 16184 h 49263"/>
              <a:gd name="connsiteX1" fmla="*/ 40460 w 1019597"/>
              <a:gd name="connsiteY1" fmla="*/ 24276 h 49263"/>
              <a:gd name="connsiteX2" fmla="*/ 331774 w 1019597"/>
              <a:gd name="connsiteY2" fmla="*/ 40460 h 49263"/>
              <a:gd name="connsiteX3" fmla="*/ 436970 w 1019597"/>
              <a:gd name="connsiteY3" fmla="*/ 32368 h 49263"/>
              <a:gd name="connsiteX4" fmla="*/ 461246 w 1019597"/>
              <a:gd name="connsiteY4" fmla="*/ 24276 h 49263"/>
              <a:gd name="connsiteX5" fmla="*/ 509799 w 1019597"/>
              <a:gd name="connsiteY5" fmla="*/ 32368 h 49263"/>
              <a:gd name="connsiteX6" fmla="*/ 712099 w 1019597"/>
              <a:gd name="connsiteY6" fmla="*/ 24276 h 49263"/>
              <a:gd name="connsiteX7" fmla="*/ 744468 w 1019597"/>
              <a:gd name="connsiteY7" fmla="*/ 8092 h 49263"/>
              <a:gd name="connsiteX8" fmla="*/ 768744 w 1019597"/>
              <a:gd name="connsiteY8" fmla="*/ 0 h 49263"/>
              <a:gd name="connsiteX9" fmla="*/ 833480 w 1019597"/>
              <a:gd name="connsiteY9" fmla="*/ 16184 h 49263"/>
              <a:gd name="connsiteX10" fmla="*/ 857756 w 1019597"/>
              <a:gd name="connsiteY10" fmla="*/ 32368 h 49263"/>
              <a:gd name="connsiteX11" fmla="*/ 954860 w 1019597"/>
              <a:gd name="connsiteY11" fmla="*/ 40460 h 49263"/>
              <a:gd name="connsiteX12" fmla="*/ 1019597 w 1019597"/>
              <a:gd name="connsiteY12" fmla="*/ 48552 h 4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597" h="49263">
                <a:moveTo>
                  <a:pt x="0" y="16184"/>
                </a:moveTo>
                <a:cubicBezTo>
                  <a:pt x="13487" y="18881"/>
                  <a:pt x="26726" y="23534"/>
                  <a:pt x="40460" y="24276"/>
                </a:cubicBezTo>
                <a:cubicBezTo>
                  <a:pt x="341951" y="40573"/>
                  <a:pt x="211579" y="10411"/>
                  <a:pt x="331774" y="40460"/>
                </a:cubicBezTo>
                <a:cubicBezTo>
                  <a:pt x="366839" y="37763"/>
                  <a:pt x="402073" y="36730"/>
                  <a:pt x="436970" y="32368"/>
                </a:cubicBezTo>
                <a:cubicBezTo>
                  <a:pt x="445434" y="31310"/>
                  <a:pt x="452716" y="24276"/>
                  <a:pt x="461246" y="24276"/>
                </a:cubicBezTo>
                <a:cubicBezTo>
                  <a:pt x="477654" y="24276"/>
                  <a:pt x="493615" y="29671"/>
                  <a:pt x="509799" y="32368"/>
                </a:cubicBezTo>
                <a:cubicBezTo>
                  <a:pt x="577232" y="29671"/>
                  <a:pt x="644970" y="31220"/>
                  <a:pt x="712099" y="24276"/>
                </a:cubicBezTo>
                <a:cubicBezTo>
                  <a:pt x="724098" y="23035"/>
                  <a:pt x="733380" y="12844"/>
                  <a:pt x="744468" y="8092"/>
                </a:cubicBezTo>
                <a:cubicBezTo>
                  <a:pt x="752308" y="4732"/>
                  <a:pt x="760652" y="2697"/>
                  <a:pt x="768744" y="0"/>
                </a:cubicBezTo>
                <a:cubicBezTo>
                  <a:pt x="784133" y="3078"/>
                  <a:pt x="816892" y="7890"/>
                  <a:pt x="833480" y="16184"/>
                </a:cubicBezTo>
                <a:cubicBezTo>
                  <a:pt x="842179" y="20533"/>
                  <a:pt x="848219" y="30461"/>
                  <a:pt x="857756" y="32368"/>
                </a:cubicBezTo>
                <a:cubicBezTo>
                  <a:pt x="889605" y="38738"/>
                  <a:pt x="922492" y="37763"/>
                  <a:pt x="954860" y="40460"/>
                </a:cubicBezTo>
                <a:cubicBezTo>
                  <a:pt x="991932" y="52817"/>
                  <a:pt x="970607" y="48552"/>
                  <a:pt x="1019597" y="4855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44" name="Straight Connector 43"/>
          <p:cNvCxnSpPr/>
          <p:nvPr/>
        </p:nvCxnSpPr>
        <p:spPr>
          <a:xfrm>
            <a:off x="5668382" y="4880527"/>
            <a:ext cx="0" cy="1714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237670" y="1343577"/>
            <a:ext cx="4468812" cy="11430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237670" y="4999591"/>
            <a:ext cx="4468812" cy="1428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237670" y="1343577"/>
            <a:ext cx="0" cy="53498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677907" y="2486578"/>
            <a:ext cx="0" cy="15589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294821" y="4915452"/>
            <a:ext cx="4325937" cy="127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577895" y="4905927"/>
            <a:ext cx="11112" cy="123348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1334508" y="5029752"/>
            <a:ext cx="11113" cy="107473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294821" y="6087027"/>
            <a:ext cx="4325937" cy="127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598158" y="5031341"/>
            <a:ext cx="11113" cy="107632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610858" y="3829603"/>
            <a:ext cx="9525" cy="107632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294821" y="3842302"/>
            <a:ext cx="4325937" cy="127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294821" y="2767566"/>
            <a:ext cx="2884487" cy="793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620383" y="2777091"/>
            <a:ext cx="11113" cy="107473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499858" y="5042452"/>
            <a:ext cx="11113" cy="107473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512558" y="3840716"/>
            <a:ext cx="9525" cy="107473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3522083" y="2786616"/>
            <a:ext cx="11113" cy="107473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237670" y="2696127"/>
            <a:ext cx="0" cy="30003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1329745" y="1415015"/>
            <a:ext cx="4762" cy="500062"/>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237670" y="3581952"/>
            <a:ext cx="0" cy="38258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237670" y="4832903"/>
            <a:ext cx="0" cy="20161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1324982" y="2696127"/>
            <a:ext cx="0" cy="29368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1318632" y="3581952"/>
            <a:ext cx="1588" cy="39528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533196" y="1988103"/>
            <a:ext cx="9525" cy="107632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602394" y="2526265"/>
            <a:ext cx="0" cy="14859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1294820" y="2989816"/>
            <a:ext cx="50800" cy="592137"/>
          </a:xfrm>
          <a:prstGeom prst="rect">
            <a:avLst/>
          </a:prstGeom>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0" name="Rectangle 69"/>
          <p:cNvSpPr/>
          <p:nvPr/>
        </p:nvSpPr>
        <p:spPr>
          <a:xfrm>
            <a:off x="1305932" y="1926191"/>
            <a:ext cx="46038" cy="769937"/>
          </a:xfrm>
          <a:prstGeom prst="rect">
            <a:avLst/>
          </a:prstGeom>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1" name="Rectangle 70"/>
          <p:cNvSpPr/>
          <p:nvPr/>
        </p:nvSpPr>
        <p:spPr>
          <a:xfrm>
            <a:off x="1302758" y="3980415"/>
            <a:ext cx="49213" cy="900112"/>
          </a:xfrm>
          <a:prstGeom prst="rect">
            <a:avLst/>
          </a:prstGeom>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2" name="Rectangle 71"/>
          <p:cNvSpPr/>
          <p:nvPr/>
        </p:nvSpPr>
        <p:spPr>
          <a:xfrm>
            <a:off x="5554083" y="3986765"/>
            <a:ext cx="49213" cy="900112"/>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nvGrpSpPr>
          <p:cNvPr id="84" name="Group 83"/>
          <p:cNvGrpSpPr/>
          <p:nvPr/>
        </p:nvGrpSpPr>
        <p:grpSpPr>
          <a:xfrm>
            <a:off x="1351970" y="1521377"/>
            <a:ext cx="4202113" cy="3374969"/>
            <a:chOff x="1351970" y="1371600"/>
            <a:chExt cx="4202113" cy="3374969"/>
          </a:xfrm>
        </p:grpSpPr>
        <p:cxnSp>
          <p:nvCxnSpPr>
            <p:cNvPr id="7" name="Straight Connector 6"/>
            <p:cNvCxnSpPr/>
            <p:nvPr/>
          </p:nvCxnSpPr>
          <p:spPr>
            <a:xfrm>
              <a:off x="1351970" y="1371600"/>
              <a:ext cx="4202113" cy="107663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382434" y="1371600"/>
              <a:ext cx="0" cy="336550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526126" y="2413560"/>
              <a:ext cx="0" cy="2333009"/>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357400" y="4707367"/>
              <a:ext cx="4168726" cy="10683"/>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73"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Graphic: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54284" y="715677"/>
            <a:ext cx="10858656"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Airtight Materials</a:t>
            </a:r>
          </a:p>
          <a:p>
            <a:pPr lvl="1">
              <a:buClr>
                <a:srgbClr val="FEF202"/>
              </a:buClr>
              <a:defRPr/>
            </a:pPr>
            <a:r>
              <a:rPr lang="en-CA" sz="2400" b="1" kern="0" dirty="0">
                <a:solidFill>
                  <a:schemeClr val="tx1">
                    <a:lumMod val="65000"/>
                    <a:lumOff val="35000"/>
                  </a:schemeClr>
                </a:solidFill>
                <a:ea typeface="ＭＳ Ｐゴシック" pitchFamily="34" charset="-128"/>
              </a:rPr>
              <a:t>Membranes </a:t>
            </a:r>
          </a:p>
          <a:p>
            <a:pPr lvl="1">
              <a:buClr>
                <a:srgbClr val="FEF202"/>
              </a:buClr>
              <a:defRPr/>
            </a:pPr>
            <a:r>
              <a:rPr lang="en-CA" sz="2400" b="1" kern="0" dirty="0">
                <a:solidFill>
                  <a:schemeClr val="tx1">
                    <a:lumMod val="65000"/>
                    <a:lumOff val="35000"/>
                  </a:schemeClr>
                </a:solidFill>
                <a:ea typeface="ＭＳ Ｐゴシック" pitchFamily="34" charset="-128"/>
              </a:rPr>
              <a:t>Tapes</a:t>
            </a:r>
          </a:p>
          <a:p>
            <a:pPr lvl="1">
              <a:buClr>
                <a:srgbClr val="FEF202"/>
              </a:buClr>
              <a:defRPr/>
            </a:pPr>
            <a:r>
              <a:rPr lang="en-CA" sz="2400" b="1" kern="0" dirty="0">
                <a:solidFill>
                  <a:schemeClr val="tx1">
                    <a:lumMod val="65000"/>
                    <a:lumOff val="35000"/>
                  </a:schemeClr>
                </a:solidFill>
                <a:ea typeface="ＭＳ Ｐゴシック" pitchFamily="34" charset="-128"/>
              </a:rPr>
              <a:t>Gaskets</a:t>
            </a:r>
          </a:p>
        </p:txBody>
      </p:sp>
    </p:spTree>
    <p:extLst>
      <p:ext uri="{BB962C8B-B14F-4D97-AF65-F5344CB8AC3E}">
        <p14:creationId xmlns:p14="http://schemas.microsoft.com/office/powerpoint/2010/main" val="83082068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Airtight Materials</a:t>
            </a:r>
          </a:p>
        </p:txBody>
      </p:sp>
      <p:sp>
        <p:nvSpPr>
          <p:cNvPr id="3" name="Content Placeholder 2"/>
          <p:cNvSpPr>
            <a:spLocks noGrp="1"/>
          </p:cNvSpPr>
          <p:nvPr>
            <p:ph idx="1"/>
          </p:nvPr>
        </p:nvSpPr>
        <p:spPr/>
        <p:txBody>
          <a:bodyPr/>
          <a:lstStyle/>
          <a:p>
            <a:r>
              <a:rPr lang="en-CA" dirty="0"/>
              <a:t>Concrete*</a:t>
            </a:r>
          </a:p>
          <a:p>
            <a:r>
              <a:rPr lang="en-CA" dirty="0"/>
              <a:t>Plywood and OSB** </a:t>
            </a:r>
          </a:p>
          <a:p>
            <a:r>
              <a:rPr lang="en-CA" dirty="0"/>
              <a:t>Airtight membranes</a:t>
            </a:r>
          </a:p>
          <a:p>
            <a:r>
              <a:rPr lang="en-CA" dirty="0"/>
              <a:t>Airtightness Tapes</a:t>
            </a:r>
          </a:p>
          <a:p>
            <a:endParaRPr lang="en-CA" dirty="0"/>
          </a:p>
        </p:txBody>
      </p:sp>
      <p:sp>
        <p:nvSpPr>
          <p:cNvPr id="4" name="TextBox 3"/>
          <p:cNvSpPr txBox="1"/>
          <p:nvPr/>
        </p:nvSpPr>
        <p:spPr>
          <a:xfrm>
            <a:off x="1203002" y="5318877"/>
            <a:ext cx="9504641" cy="892552"/>
          </a:xfrm>
          <a:prstGeom prst="rect">
            <a:avLst/>
          </a:prstGeom>
          <a:noFill/>
        </p:spPr>
        <p:txBody>
          <a:bodyPr wrap="square" rtlCol="0">
            <a:spAutoFit/>
          </a:bodyPr>
          <a:lstStyle/>
          <a:p>
            <a:r>
              <a:rPr lang="en-CA" dirty="0">
                <a:latin typeface="Calibri" panose="020F0502020204030204" pitchFamily="34" charset="0"/>
                <a:cs typeface="Calibri" panose="020F0502020204030204" pitchFamily="34" charset="0"/>
              </a:rPr>
              <a:t>*Concrete has to be free of air pockets</a:t>
            </a:r>
          </a:p>
          <a:p>
            <a:r>
              <a:rPr lang="en-CA" dirty="0">
                <a:latin typeface="Calibri" panose="020F0502020204030204" pitchFamily="34" charset="0"/>
                <a:cs typeface="Calibri" panose="020F0502020204030204" pitchFamily="34" charset="0"/>
              </a:rPr>
              <a:t>**B Grade plywood according to </a:t>
            </a:r>
            <a:r>
              <a:rPr lang="pt-BR" dirty="0">
                <a:latin typeface="Calibri" panose="020F0502020204030204" pitchFamily="34" charset="0"/>
                <a:cs typeface="Calibri" panose="020F0502020204030204" pitchFamily="34" charset="0"/>
              </a:rPr>
              <a:t>CSA O121 and CSA O151, grade C has often small air pockets in low grade veneer layers and is less airtight</a:t>
            </a:r>
            <a:r>
              <a:rPr lang="en-CA" dirty="0">
                <a:latin typeface="Calibri" panose="020F0502020204030204" pitchFamily="34" charset="0"/>
                <a:cs typeface="Calibri" panose="020F0502020204030204" pitchFamily="34" charset="0"/>
              </a:rPr>
              <a:t>; OSB is also not 100% airtight but leakage is extremely small and &lt;0.6 ach@50Pa will not be a problem.</a:t>
            </a:r>
          </a:p>
          <a:p>
            <a:r>
              <a:rPr lang="en-CA" dirty="0">
                <a:latin typeface="Calibri" panose="020F0502020204030204" pitchFamily="34" charset="0"/>
                <a:cs typeface="Calibri" panose="020F0502020204030204" pitchFamily="34" charset="0"/>
              </a:rPr>
              <a:t>Plywood and OSB have to be taped with appropriate material.</a:t>
            </a:r>
          </a:p>
        </p:txBody>
      </p:sp>
      <p:sp>
        <p:nvSpPr>
          <p:cNvPr id="6" name="Text Box 5"/>
          <p:cNvSpPr txBox="1">
            <a:spLocks noChangeArrowheads="1"/>
          </p:cNvSpPr>
          <p:nvPr/>
        </p:nvSpPr>
        <p:spPr bwMode="auto">
          <a:xfrm>
            <a:off x="1203002" y="6511036"/>
            <a:ext cx="55800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Source: PHI/ Kaufmann, Author: Schnieders, Wimmers</a:t>
            </a:r>
          </a:p>
        </p:txBody>
      </p:sp>
    </p:spTree>
    <p:extLst>
      <p:ext uri="{BB962C8B-B14F-4D97-AF65-F5344CB8AC3E}">
        <p14:creationId xmlns:p14="http://schemas.microsoft.com/office/powerpoint/2010/main" val="144996071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1204118" y="180975"/>
            <a:ext cx="7904163" cy="719138"/>
          </a:xfrm>
        </p:spPr>
        <p:txBody>
          <a:bodyPr/>
          <a:lstStyle/>
          <a:p>
            <a:r>
              <a:rPr lang="en-CA" altLang="en-US"/>
              <a:t>Fields in Building Science</a:t>
            </a:r>
          </a:p>
        </p:txBody>
      </p:sp>
      <p:sp>
        <p:nvSpPr>
          <p:cNvPr id="3" name="Content Placeholder 2"/>
          <p:cNvSpPr>
            <a:spLocks noGrp="1"/>
          </p:cNvSpPr>
          <p:nvPr>
            <p:ph idx="1"/>
          </p:nvPr>
        </p:nvSpPr>
        <p:spPr>
          <a:xfrm>
            <a:off x="661980" y="1295400"/>
            <a:ext cx="6653213" cy="4114800"/>
          </a:xfrm>
        </p:spPr>
        <p:txBody>
          <a:bodyPr/>
          <a:lstStyle/>
          <a:p>
            <a:pPr>
              <a:defRPr/>
            </a:pPr>
            <a:r>
              <a:rPr lang="en-CA" dirty="0"/>
              <a:t>Heat and Mass Transfer </a:t>
            </a:r>
          </a:p>
          <a:p>
            <a:pPr lvl="1">
              <a:defRPr/>
            </a:pPr>
            <a:r>
              <a:rPr lang="en-CA" dirty="0"/>
              <a:t>Thermal performance</a:t>
            </a:r>
          </a:p>
          <a:p>
            <a:pPr lvl="1">
              <a:defRPr/>
            </a:pPr>
            <a:r>
              <a:rPr lang="en-CA" dirty="0"/>
              <a:t>Airtightness</a:t>
            </a:r>
          </a:p>
          <a:p>
            <a:pPr lvl="1">
              <a:defRPr/>
            </a:pPr>
            <a:r>
              <a:rPr lang="en-CA" dirty="0"/>
              <a:t>Vapour diffusion</a:t>
            </a:r>
          </a:p>
          <a:p>
            <a:pPr>
              <a:defRPr/>
            </a:pPr>
            <a:r>
              <a:rPr lang="en-CA" dirty="0">
                <a:solidFill>
                  <a:schemeClr val="bg1">
                    <a:lumMod val="65000"/>
                  </a:schemeClr>
                </a:solidFill>
              </a:rPr>
              <a:t>Acoustics</a:t>
            </a:r>
          </a:p>
          <a:p>
            <a:pPr lvl="1">
              <a:defRPr/>
            </a:pPr>
            <a:r>
              <a:rPr lang="en-CA" dirty="0">
                <a:solidFill>
                  <a:schemeClr val="bg1">
                    <a:lumMod val="65000"/>
                  </a:schemeClr>
                </a:solidFill>
              </a:rPr>
              <a:t>Building Acoustics</a:t>
            </a:r>
          </a:p>
          <a:p>
            <a:pPr lvl="1">
              <a:defRPr/>
            </a:pPr>
            <a:r>
              <a:rPr lang="en-CA" dirty="0">
                <a:solidFill>
                  <a:schemeClr val="bg1">
                    <a:lumMod val="65000"/>
                  </a:schemeClr>
                </a:solidFill>
              </a:rPr>
              <a:t>Room Acoustics</a:t>
            </a:r>
          </a:p>
          <a:p>
            <a:pPr>
              <a:defRPr/>
            </a:pPr>
            <a:r>
              <a:rPr lang="en-CA" dirty="0">
                <a:solidFill>
                  <a:schemeClr val="bg1">
                    <a:lumMod val="65000"/>
                  </a:schemeClr>
                </a:solidFill>
              </a:rPr>
              <a:t>Fire Dynamics</a:t>
            </a:r>
          </a:p>
          <a:p>
            <a:pPr lvl="1">
              <a:defRPr/>
            </a:pPr>
            <a:r>
              <a:rPr lang="en-CA" dirty="0">
                <a:solidFill>
                  <a:schemeClr val="bg1">
                    <a:lumMod val="65000"/>
                  </a:schemeClr>
                </a:solidFill>
              </a:rPr>
              <a:t>Control</a:t>
            </a:r>
          </a:p>
          <a:p>
            <a:pPr lvl="1">
              <a:defRPr/>
            </a:pPr>
            <a:r>
              <a:rPr lang="en-CA" dirty="0">
                <a:solidFill>
                  <a:schemeClr val="bg1">
                    <a:lumMod val="65000"/>
                  </a:schemeClr>
                </a:solidFill>
              </a:rPr>
              <a:t>Suppression</a:t>
            </a:r>
          </a:p>
          <a:p>
            <a:pPr lvl="1">
              <a:defRPr/>
            </a:pPr>
            <a:r>
              <a:rPr lang="en-CA" dirty="0">
                <a:solidFill>
                  <a:schemeClr val="bg1">
                    <a:lumMod val="65000"/>
                  </a:schemeClr>
                </a:solidFill>
              </a:rPr>
              <a:t>Materials</a:t>
            </a:r>
          </a:p>
          <a:p>
            <a:pPr lvl="1">
              <a:defRPr/>
            </a:pPr>
            <a:r>
              <a:rPr lang="en-CA" dirty="0">
                <a:solidFill>
                  <a:schemeClr val="bg1">
                    <a:lumMod val="65000"/>
                  </a:schemeClr>
                </a:solidFill>
              </a:rPr>
              <a:t>Egress</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Non Durable Materials for Airtightness</a:t>
            </a:r>
          </a:p>
        </p:txBody>
      </p:sp>
      <p:sp>
        <p:nvSpPr>
          <p:cNvPr id="3" name="Content Placeholder 2"/>
          <p:cNvSpPr>
            <a:spLocks noGrp="1"/>
          </p:cNvSpPr>
          <p:nvPr>
            <p:ph idx="1"/>
          </p:nvPr>
        </p:nvSpPr>
        <p:spPr/>
        <p:txBody>
          <a:bodyPr/>
          <a:lstStyle/>
          <a:p>
            <a:r>
              <a:rPr lang="en-CA" dirty="0"/>
              <a:t>Masking Tape, Duct Tape, Tuck Tape</a:t>
            </a:r>
          </a:p>
          <a:p>
            <a:r>
              <a:rPr lang="en-CA" dirty="0"/>
              <a:t>Adhesion to Concrete without Primer</a:t>
            </a:r>
          </a:p>
          <a:p>
            <a:r>
              <a:rPr lang="en-CA" dirty="0"/>
              <a:t>Application on Humid Surfaces</a:t>
            </a:r>
          </a:p>
          <a:p>
            <a:r>
              <a:rPr lang="en-CA" dirty="0"/>
              <a:t>Polyurethane Foam*</a:t>
            </a:r>
          </a:p>
          <a:p>
            <a:r>
              <a:rPr lang="en-CA" dirty="0"/>
              <a:t>Caulking and Jointing with Silicone or Acrylic</a:t>
            </a:r>
          </a:p>
          <a:p>
            <a:r>
              <a:rPr lang="en-CA" dirty="0"/>
              <a:t>Polyethylene (Poly-mil) plastic foil**</a:t>
            </a:r>
          </a:p>
        </p:txBody>
      </p:sp>
      <p:pic>
        <p:nvPicPr>
          <p:cNvPr id="6" name="Picture 6" descr="https://www.homehardware.ca/products/300/2611258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24847" y="1083148"/>
            <a:ext cx="28384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03002" y="5318877"/>
            <a:ext cx="9504641" cy="492443"/>
          </a:xfrm>
          <a:prstGeom prst="rect">
            <a:avLst/>
          </a:prstGeom>
          <a:noFill/>
        </p:spPr>
        <p:txBody>
          <a:bodyPr wrap="square" rtlCol="0">
            <a:spAutoFit/>
          </a:bodyPr>
          <a:lstStyle/>
          <a:p>
            <a:r>
              <a:rPr lang="en-CA" dirty="0">
                <a:latin typeface="Calibri" panose="020F0502020204030204" pitchFamily="34" charset="0"/>
                <a:cs typeface="Calibri" panose="020F0502020204030204" pitchFamily="34" charset="0"/>
              </a:rPr>
              <a:t>*there are exemption: specialty foams with improved elasticity, such as </a:t>
            </a:r>
            <a:r>
              <a:rPr lang="en-CA" dirty="0" err="1">
                <a:latin typeface="Calibri" panose="020F0502020204030204" pitchFamily="34" charset="0"/>
                <a:cs typeface="Calibri" panose="020F0502020204030204" pitchFamily="34" charset="0"/>
              </a:rPr>
              <a:t>Rothoblaas</a:t>
            </a:r>
            <a:r>
              <a:rPr lang="en-CA" dirty="0">
                <a:latin typeface="Calibri" panose="020F0502020204030204" pitchFamily="34" charset="0"/>
                <a:cs typeface="Calibri" panose="020F0502020204030204" pitchFamily="34" charset="0"/>
              </a:rPr>
              <a:t> Sealing Foam</a:t>
            </a:r>
          </a:p>
          <a:p>
            <a:r>
              <a:rPr lang="en-CA" dirty="0">
                <a:latin typeface="Calibri" panose="020F0502020204030204" pitchFamily="34" charset="0"/>
                <a:cs typeface="Calibri" panose="020F0502020204030204" pitchFamily="34" charset="0"/>
              </a:rPr>
              <a:t>** the connections are the problem, not the foil itself</a:t>
            </a:r>
          </a:p>
        </p:txBody>
      </p:sp>
      <p:sp>
        <p:nvSpPr>
          <p:cNvPr id="8" name="Text Box 5"/>
          <p:cNvSpPr txBox="1">
            <a:spLocks noChangeArrowheads="1"/>
          </p:cNvSpPr>
          <p:nvPr/>
        </p:nvSpPr>
        <p:spPr bwMode="auto">
          <a:xfrm>
            <a:off x="1203002" y="6511036"/>
            <a:ext cx="55800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Source: PHI/ Kaufmann, Author: J. Schnieders, G. Wimmers</a:t>
            </a:r>
          </a:p>
        </p:txBody>
      </p:sp>
    </p:spTree>
    <p:extLst>
      <p:ext uri="{BB962C8B-B14F-4D97-AF65-F5344CB8AC3E}">
        <p14:creationId xmlns:p14="http://schemas.microsoft.com/office/powerpoint/2010/main" val="1761068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Leaky Materials for Airtightness</a:t>
            </a:r>
          </a:p>
        </p:txBody>
      </p:sp>
      <p:sp>
        <p:nvSpPr>
          <p:cNvPr id="3" name="Content Placeholder 2"/>
          <p:cNvSpPr>
            <a:spLocks noGrp="1"/>
          </p:cNvSpPr>
          <p:nvPr>
            <p:ph idx="1"/>
          </p:nvPr>
        </p:nvSpPr>
        <p:spPr/>
        <p:txBody>
          <a:bodyPr/>
          <a:lstStyle/>
          <a:p>
            <a:r>
              <a:rPr lang="en-CA" dirty="0"/>
              <a:t>“Airtight Drywall” Approach </a:t>
            </a:r>
          </a:p>
          <a:p>
            <a:r>
              <a:rPr lang="en-CA" dirty="0"/>
              <a:t>Spray Foam Insulation</a:t>
            </a:r>
          </a:p>
          <a:p>
            <a:r>
              <a:rPr lang="en-CA" dirty="0"/>
              <a:t>Perforated Membranes (staples)</a:t>
            </a:r>
          </a:p>
          <a:p>
            <a:r>
              <a:rPr lang="en-CA" dirty="0"/>
              <a:t>EPS or XPS Foam Boards</a:t>
            </a:r>
          </a:p>
          <a:p>
            <a:r>
              <a:rPr lang="en-CA" dirty="0"/>
              <a:t>Brick Walls (Plaster is airtight layer)</a:t>
            </a:r>
          </a:p>
        </p:txBody>
      </p:sp>
      <p:sp>
        <p:nvSpPr>
          <p:cNvPr id="6" name="Text Box 5"/>
          <p:cNvSpPr txBox="1">
            <a:spLocks noChangeArrowheads="1"/>
          </p:cNvSpPr>
          <p:nvPr/>
        </p:nvSpPr>
        <p:spPr bwMode="auto">
          <a:xfrm>
            <a:off x="1203002" y="6518917"/>
            <a:ext cx="55800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Source: PHI/ Kaufmann, Author: J. Schnieders, G. Wimmers</a:t>
            </a:r>
          </a:p>
        </p:txBody>
      </p:sp>
    </p:spTree>
    <p:extLst>
      <p:ext uri="{BB962C8B-B14F-4D97-AF65-F5344CB8AC3E}">
        <p14:creationId xmlns:p14="http://schemas.microsoft.com/office/powerpoint/2010/main" val="161465690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Specialty Membranes</a:t>
            </a:r>
          </a:p>
        </p:txBody>
      </p:sp>
      <p:pic>
        <p:nvPicPr>
          <p:cNvPr id="6" name="Picture 5"/>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1308100" y="1376363"/>
            <a:ext cx="6288326" cy="4195947"/>
          </a:xfrm>
          <a:prstGeom prst="rect">
            <a:avLst/>
          </a:prstGeom>
        </p:spPr>
      </p:pic>
      <p:sp>
        <p:nvSpPr>
          <p:cNvPr id="8" name="Rectangle 12"/>
          <p:cNvSpPr>
            <a:spLocks noChangeArrowheads="1"/>
          </p:cNvSpPr>
          <p:nvPr/>
        </p:nvSpPr>
        <p:spPr bwMode="auto">
          <a:xfrm>
            <a:off x="8313738" y="1619251"/>
            <a:ext cx="3471862"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en-CA" altLang="en-US" sz="1800" dirty="0">
                <a:solidFill>
                  <a:schemeClr val="tx1"/>
                </a:solidFill>
              </a:rPr>
              <a:t>Wide range of Membranes available for interior use, from very high vapour diffusion resistance to relative low resistance. </a:t>
            </a:r>
          </a:p>
          <a:p>
            <a:pPr eaLnBrk="1" hangingPunct="1">
              <a:spcBef>
                <a:spcPct val="50000"/>
              </a:spcBef>
              <a:buClrTx/>
              <a:buFontTx/>
              <a:buNone/>
            </a:pPr>
            <a:endParaRPr lang="en-CA" altLang="en-US" sz="1800" dirty="0">
              <a:solidFill>
                <a:schemeClr val="tx1"/>
              </a:solidFill>
            </a:endParaRPr>
          </a:p>
        </p:txBody>
      </p:sp>
      <p:sp>
        <p:nvSpPr>
          <p:cNvPr id="7"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Photo: Wimmers</a:t>
            </a:r>
          </a:p>
        </p:txBody>
      </p:sp>
    </p:spTree>
    <p:extLst>
      <p:ext uri="{BB962C8B-B14F-4D97-AF65-F5344CB8AC3E}">
        <p14:creationId xmlns:p14="http://schemas.microsoft.com/office/powerpoint/2010/main" val="3844727984"/>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Specialty Tapes</a:t>
            </a:r>
          </a:p>
        </p:txBody>
      </p:sp>
      <p:pic>
        <p:nvPicPr>
          <p:cNvPr id="5" name="Content Placeholder 4"/>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l="6768" r="15469"/>
          <a:stretch/>
        </p:blipFill>
        <p:spPr>
          <a:xfrm>
            <a:off x="1308100" y="1376363"/>
            <a:ext cx="5595143" cy="4801072"/>
          </a:xfrm>
        </p:spPr>
      </p:pic>
      <p:sp>
        <p:nvSpPr>
          <p:cNvPr id="7" name="Rectangle 12"/>
          <p:cNvSpPr>
            <a:spLocks noChangeArrowheads="1"/>
          </p:cNvSpPr>
          <p:nvPr/>
        </p:nvSpPr>
        <p:spPr bwMode="auto">
          <a:xfrm>
            <a:off x="8313738" y="1619251"/>
            <a:ext cx="3471862"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en-US" altLang="en-US" sz="1800" dirty="0">
                <a:solidFill>
                  <a:schemeClr val="tx1"/>
                </a:solidFill>
              </a:rPr>
              <a:t>Wide range of Tapes available, tailored to very specific tasks and to adhere to different surfaces.</a:t>
            </a:r>
          </a:p>
          <a:p>
            <a:pPr eaLnBrk="1" hangingPunct="1">
              <a:spcBef>
                <a:spcPct val="50000"/>
              </a:spcBef>
              <a:buClrTx/>
              <a:buFontTx/>
              <a:buNone/>
            </a:pPr>
            <a:endParaRPr lang="en-US" altLang="en-US" sz="1800" dirty="0">
              <a:solidFill>
                <a:schemeClr val="tx1"/>
              </a:solidFill>
            </a:endParaRPr>
          </a:p>
        </p:txBody>
      </p:sp>
      <p:sp>
        <p:nvSpPr>
          <p:cNvPr id="9"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Photo: Wimmers</a:t>
            </a:r>
          </a:p>
        </p:txBody>
      </p:sp>
    </p:spTree>
    <p:extLst>
      <p:ext uri="{BB962C8B-B14F-4D97-AF65-F5344CB8AC3E}">
        <p14:creationId xmlns:p14="http://schemas.microsoft.com/office/powerpoint/2010/main" val="236180869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Corner Tapes</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10953" r="25637" b="18620"/>
          <a:stretch/>
        </p:blipFill>
        <p:spPr>
          <a:xfrm>
            <a:off x="1305289" y="1391851"/>
            <a:ext cx="4781404" cy="4094550"/>
          </a:xfr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l="32048" t="17099" r="15405" b="15521"/>
          <a:stretch/>
        </p:blipFill>
        <p:spPr>
          <a:xfrm>
            <a:off x="6277970" y="1391851"/>
            <a:ext cx="4785572" cy="4094550"/>
          </a:xfrm>
          <a:prstGeom prst="rect">
            <a:avLst/>
          </a:prstGeom>
        </p:spPr>
      </p:pic>
      <p:sp>
        <p:nvSpPr>
          <p:cNvPr id="7" name="Rectangle 12"/>
          <p:cNvSpPr>
            <a:spLocks noChangeArrowheads="1"/>
          </p:cNvSpPr>
          <p:nvPr/>
        </p:nvSpPr>
        <p:spPr bwMode="auto">
          <a:xfrm>
            <a:off x="1203002" y="5486401"/>
            <a:ext cx="6572888"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en-US" altLang="en-US" sz="1400" dirty="0">
                <a:solidFill>
                  <a:schemeClr val="tx1"/>
                </a:solidFill>
              </a:rPr>
              <a:t>Corner tapes have two strip backing, so that one can be pulled of and glued down and then the second backing can be removed to finish the seal.</a:t>
            </a:r>
          </a:p>
          <a:p>
            <a:pPr eaLnBrk="1" hangingPunct="1">
              <a:spcBef>
                <a:spcPct val="50000"/>
              </a:spcBef>
              <a:buClrTx/>
              <a:buFontTx/>
              <a:buNone/>
            </a:pPr>
            <a:endParaRPr lang="en-US" altLang="en-US" sz="1400" dirty="0">
              <a:solidFill>
                <a:schemeClr val="tx1"/>
              </a:solidFill>
            </a:endParaRPr>
          </a:p>
        </p:txBody>
      </p:sp>
      <p:sp>
        <p:nvSpPr>
          <p:cNvPr id="9"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Photo: Wimmers</a:t>
            </a:r>
          </a:p>
        </p:txBody>
      </p:sp>
    </p:spTree>
    <p:extLst>
      <p:ext uri="{BB962C8B-B14F-4D97-AF65-F5344CB8AC3E}">
        <p14:creationId xmlns:p14="http://schemas.microsoft.com/office/powerpoint/2010/main" val="154610848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Combine the right Membranes and Tapes</a:t>
            </a:r>
          </a:p>
        </p:txBody>
      </p:sp>
      <p:pic>
        <p:nvPicPr>
          <p:cNvPr id="4" name="Content Placeholder 3"/>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l="17914" t="-343" r="26540"/>
          <a:stretch/>
        </p:blipFill>
        <p:spPr>
          <a:xfrm>
            <a:off x="623888" y="1368746"/>
            <a:ext cx="3424444" cy="4127785"/>
          </a:xfrm>
        </p:spPr>
      </p:pic>
      <p:pic>
        <p:nvPicPr>
          <p:cNvPr id="5" name="Picture 4"/>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l="11374" r="33170"/>
          <a:stretch/>
        </p:blipFill>
        <p:spPr>
          <a:xfrm>
            <a:off x="7882022" y="1368746"/>
            <a:ext cx="3417948" cy="4112552"/>
          </a:xfrm>
          <a:prstGeom prst="rect">
            <a:avLst/>
          </a:prstGeom>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l="17403" r="27045"/>
          <a:stretch/>
        </p:blipFill>
        <p:spPr>
          <a:xfrm>
            <a:off x="4253240" y="1368746"/>
            <a:ext cx="3423874" cy="4112552"/>
          </a:xfrm>
          <a:prstGeom prst="rect">
            <a:avLst/>
          </a:prstGeom>
        </p:spPr>
      </p:pic>
      <p:sp>
        <p:nvSpPr>
          <p:cNvPr id="3" name="TextBox 2"/>
          <p:cNvSpPr txBox="1"/>
          <p:nvPr/>
        </p:nvSpPr>
        <p:spPr>
          <a:xfrm>
            <a:off x="4177187" y="5481298"/>
            <a:ext cx="2764633" cy="400110"/>
          </a:xfrm>
          <a:prstGeom prst="rect">
            <a:avLst/>
          </a:prstGeom>
          <a:noFill/>
        </p:spPr>
        <p:txBody>
          <a:bodyPr wrap="square" rtlCol="0">
            <a:spAutoFit/>
          </a:bodyPr>
          <a:lstStyle/>
          <a:p>
            <a:r>
              <a:rPr lang="en-CA" sz="2000" dirty="0">
                <a:latin typeface="Calibri" panose="020F0502020204030204" pitchFamily="34" charset="0"/>
                <a:cs typeface="Calibri" panose="020F0502020204030204" pitchFamily="34" charset="0"/>
              </a:rPr>
              <a:t>Spot the mistake</a:t>
            </a:r>
          </a:p>
        </p:txBody>
      </p:sp>
      <p:sp>
        <p:nvSpPr>
          <p:cNvPr id="10"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Photo: Wimmers</a:t>
            </a:r>
          </a:p>
        </p:txBody>
      </p:sp>
    </p:spTree>
    <p:extLst>
      <p:ext uri="{BB962C8B-B14F-4D97-AF65-F5344CB8AC3E}">
        <p14:creationId xmlns:p14="http://schemas.microsoft.com/office/powerpoint/2010/main" val="3537829140"/>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p:cNvSpPr>
            <a:spLocks noGrp="1"/>
          </p:cNvSpPr>
          <p:nvPr>
            <p:ph type="title"/>
          </p:nvPr>
        </p:nvSpPr>
        <p:spPr>
          <a:xfrm>
            <a:off x="1228507" y="188914"/>
            <a:ext cx="9349006" cy="719137"/>
          </a:xfrm>
        </p:spPr>
        <p:txBody>
          <a:bodyPr/>
          <a:lstStyle/>
          <a:p>
            <a:r>
              <a:rPr lang="en-US" altLang="en-US" dirty="0"/>
              <a:t>Specialty OSB Tape</a:t>
            </a:r>
          </a:p>
        </p:txBody>
      </p:sp>
      <p:pic>
        <p:nvPicPr>
          <p:cNvPr id="250883" name="Content Placeholder 3" descr="IMG_1324"/>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308100" y="1376363"/>
            <a:ext cx="5483589" cy="4113004"/>
          </a:xfrm>
        </p:spPr>
      </p:pic>
      <p:sp>
        <p:nvSpPr>
          <p:cNvPr id="4" name="Rectangle 12"/>
          <p:cNvSpPr>
            <a:spLocks noChangeArrowheads="1"/>
          </p:cNvSpPr>
          <p:nvPr/>
        </p:nvSpPr>
        <p:spPr bwMode="auto">
          <a:xfrm>
            <a:off x="1205565" y="5489367"/>
            <a:ext cx="5586124"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en-US" altLang="en-US" sz="1400" dirty="0">
                <a:solidFill>
                  <a:schemeClr val="tx1"/>
                </a:solidFill>
              </a:rPr>
              <a:t>OSP has a relatively rough surface and need specific tapes with a relatively thick adhesive layer and flexible consistency to properly seal all micro gaps</a:t>
            </a:r>
          </a:p>
          <a:p>
            <a:pPr eaLnBrk="1" hangingPunct="1">
              <a:spcBef>
                <a:spcPct val="50000"/>
              </a:spcBef>
              <a:buClrTx/>
              <a:buFontTx/>
              <a:buNone/>
            </a:pPr>
            <a:endParaRPr lang="en-US" altLang="en-US" sz="1400" dirty="0">
              <a:solidFill>
                <a:schemeClr val="tx1"/>
              </a:solidFill>
            </a:endParaRPr>
          </a:p>
        </p:txBody>
      </p:sp>
      <p:sp>
        <p:nvSpPr>
          <p:cNvPr id="7"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Photo: Wimmers</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Specialty Foundation Tape</a:t>
            </a:r>
          </a:p>
        </p:txBody>
      </p:sp>
      <p:pic>
        <p:nvPicPr>
          <p:cNvPr id="4" name="Content Placeholder 3"/>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l="15578" r="32379"/>
          <a:stretch/>
        </p:blipFill>
        <p:spPr>
          <a:xfrm rot="16200000">
            <a:off x="1835726" y="848736"/>
            <a:ext cx="3740089" cy="4795342"/>
          </a:xfrm>
        </p:spPr>
      </p:pic>
      <p:pic>
        <p:nvPicPr>
          <p:cNvPr id="6" name="Content Placeholder 3"/>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r="14746"/>
          <a:stretch/>
        </p:blipFill>
        <p:spPr bwMode="auto">
          <a:xfrm>
            <a:off x="6347770" y="1376361"/>
            <a:ext cx="4778593" cy="374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p:cNvSpPr>
            <a:spLocks noChangeArrowheads="1"/>
          </p:cNvSpPr>
          <p:nvPr/>
        </p:nvSpPr>
        <p:spPr bwMode="auto">
          <a:xfrm>
            <a:off x="1213006" y="5116450"/>
            <a:ext cx="489043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en-US" altLang="en-US" sz="1400" dirty="0">
                <a:solidFill>
                  <a:schemeClr val="tx1"/>
                </a:solidFill>
              </a:rPr>
              <a:t>Tape to block moisture from below (typically concrete) and two expanding polyurethane foams to achieve airtightness on uneven ground.</a:t>
            </a:r>
          </a:p>
          <a:p>
            <a:pPr eaLnBrk="1" hangingPunct="1">
              <a:spcBef>
                <a:spcPct val="50000"/>
              </a:spcBef>
              <a:buClrTx/>
              <a:buFontTx/>
              <a:buNone/>
            </a:pPr>
            <a:endParaRPr lang="en-US" altLang="en-US" sz="1400" dirty="0">
              <a:solidFill>
                <a:schemeClr val="tx1"/>
              </a:solidFill>
            </a:endParaRPr>
          </a:p>
        </p:txBody>
      </p:sp>
      <p:sp>
        <p:nvSpPr>
          <p:cNvPr id="9" name="Rectangle 12"/>
          <p:cNvSpPr>
            <a:spLocks noChangeArrowheads="1"/>
          </p:cNvSpPr>
          <p:nvPr/>
        </p:nvSpPr>
        <p:spPr bwMode="auto">
          <a:xfrm>
            <a:off x="6235928" y="5116449"/>
            <a:ext cx="48904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en-US" altLang="en-US" sz="1400" dirty="0">
                <a:solidFill>
                  <a:schemeClr val="tx1"/>
                </a:solidFill>
              </a:rPr>
              <a:t>Tape with two hollow rubber hoses to seal gap between floor and walls, staples on wood to achieve airtightness.</a:t>
            </a:r>
          </a:p>
        </p:txBody>
      </p:sp>
      <p:sp>
        <p:nvSpPr>
          <p:cNvPr id="10"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Photo: Wimmers</a:t>
            </a:r>
          </a:p>
        </p:txBody>
      </p:sp>
    </p:spTree>
    <p:extLst>
      <p:ext uri="{BB962C8B-B14F-4D97-AF65-F5344CB8AC3E}">
        <p14:creationId xmlns:p14="http://schemas.microsoft.com/office/powerpoint/2010/main" val="303189537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Butyl Tapes</a:t>
            </a:r>
          </a:p>
        </p:txBody>
      </p:sp>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l="36878" t="15775" r="12669" b="19318"/>
          <a:stretch/>
        </p:blipFill>
        <p:spPr>
          <a:xfrm>
            <a:off x="6701143" y="1376364"/>
            <a:ext cx="4787900" cy="4110036"/>
          </a:xfrm>
          <a:prstGeom prst="rect">
            <a:avLst/>
          </a:prstGeom>
        </p:spPr>
      </p:pic>
      <p:pic>
        <p:nvPicPr>
          <p:cNvPr id="7" name="Picture 6"/>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1295651" y="1376363"/>
            <a:ext cx="5176943" cy="4110037"/>
          </a:xfrm>
          <a:prstGeom prst="rect">
            <a:avLst/>
          </a:prstGeom>
        </p:spPr>
      </p:pic>
      <p:sp>
        <p:nvSpPr>
          <p:cNvPr id="9" name="Rectangle 12"/>
          <p:cNvSpPr>
            <a:spLocks noChangeArrowheads="1"/>
          </p:cNvSpPr>
          <p:nvPr/>
        </p:nvSpPr>
        <p:spPr bwMode="auto">
          <a:xfrm>
            <a:off x="1203001" y="5486400"/>
            <a:ext cx="6510067"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en-US" altLang="en-US" sz="1400" dirty="0">
                <a:solidFill>
                  <a:schemeClr val="tx1"/>
                </a:solidFill>
              </a:rPr>
              <a:t>Butyl tapes are used to adhere to concrete or other porous materials (primer might be needed) and if movement is to be expected. Careful: Very Sticky!</a:t>
            </a:r>
          </a:p>
          <a:p>
            <a:pPr eaLnBrk="1" hangingPunct="1">
              <a:spcBef>
                <a:spcPct val="50000"/>
              </a:spcBef>
              <a:buClrTx/>
              <a:buFontTx/>
              <a:buNone/>
            </a:pPr>
            <a:endParaRPr lang="en-US" altLang="en-US" sz="1400" dirty="0">
              <a:solidFill>
                <a:schemeClr val="tx1"/>
              </a:solidFill>
            </a:endParaRPr>
          </a:p>
        </p:txBody>
      </p:sp>
      <p:sp>
        <p:nvSpPr>
          <p:cNvPr id="10"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Photo: Wimmers</a:t>
            </a:r>
          </a:p>
        </p:txBody>
      </p:sp>
    </p:spTree>
    <p:extLst>
      <p:ext uri="{BB962C8B-B14F-4D97-AF65-F5344CB8AC3E}">
        <p14:creationId xmlns:p14="http://schemas.microsoft.com/office/powerpoint/2010/main" val="304639755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Grummets, Collars, Gaskets…</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39367" t="24078" r="12867" b="24362"/>
          <a:stretch/>
        </p:blipFill>
        <p:spPr>
          <a:xfrm>
            <a:off x="8504154" y="1380944"/>
            <a:ext cx="2845576" cy="2049550"/>
          </a:xfr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l="25462" t="19521" r="19466" b="20890"/>
          <a:stretch/>
        </p:blipFill>
        <p:spPr>
          <a:xfrm>
            <a:off x="5405450" y="1376363"/>
            <a:ext cx="2845090" cy="2054131"/>
          </a:xfrm>
          <a:prstGeom prst="rect">
            <a:avLst/>
          </a:prstGeom>
        </p:spPr>
      </p:pic>
      <p:pic>
        <p:nvPicPr>
          <p:cNvPr id="6" name="Picture 3" descr="IMG_07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08101" y="1376363"/>
            <a:ext cx="3731570" cy="482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ChangeArrowheads="1"/>
          </p:cNvSpPr>
          <p:nvPr/>
        </p:nvSpPr>
        <p:spPr bwMode="auto">
          <a:xfrm>
            <a:off x="5379857" y="3787891"/>
            <a:ext cx="5083392"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en-US" altLang="en-US" sz="1800" dirty="0">
                <a:solidFill>
                  <a:schemeClr val="tx1"/>
                </a:solidFill>
              </a:rPr>
              <a:t>Various Sizes for Cables, Conduit and Plumbing Lines</a:t>
            </a:r>
          </a:p>
          <a:p>
            <a:pPr eaLnBrk="1" hangingPunct="1">
              <a:spcBef>
                <a:spcPct val="50000"/>
              </a:spcBef>
              <a:buClrTx/>
              <a:buFontTx/>
              <a:buNone/>
            </a:pPr>
            <a:endParaRPr lang="en-US" altLang="en-US" sz="1800" dirty="0">
              <a:solidFill>
                <a:schemeClr val="tx1"/>
              </a:solidFill>
            </a:endParaRPr>
          </a:p>
        </p:txBody>
      </p:sp>
      <p:sp>
        <p:nvSpPr>
          <p:cNvPr id="9"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Photo: Wimmers</a:t>
            </a:r>
          </a:p>
        </p:txBody>
      </p:sp>
    </p:spTree>
    <p:extLst>
      <p:ext uri="{BB962C8B-B14F-4D97-AF65-F5344CB8AC3E}">
        <p14:creationId xmlns:p14="http://schemas.microsoft.com/office/powerpoint/2010/main" val="170345057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205701" y="180975"/>
            <a:ext cx="7904163" cy="719138"/>
          </a:xfrm>
        </p:spPr>
        <p:txBody>
          <a:bodyPr/>
          <a:lstStyle/>
          <a:p>
            <a:r>
              <a:rPr lang="en-US" altLang="en-US"/>
              <a:t>We use Building Science to</a:t>
            </a:r>
          </a:p>
        </p:txBody>
      </p:sp>
      <p:sp>
        <p:nvSpPr>
          <p:cNvPr id="54275" name="Content Placeholder 2"/>
          <p:cNvSpPr>
            <a:spLocks noGrp="1"/>
          </p:cNvSpPr>
          <p:nvPr>
            <p:ph idx="1"/>
          </p:nvPr>
        </p:nvSpPr>
        <p:spPr>
          <a:xfrm>
            <a:off x="654837" y="1295400"/>
            <a:ext cx="7767638" cy="4114800"/>
          </a:xfrm>
        </p:spPr>
        <p:txBody>
          <a:bodyPr/>
          <a:lstStyle/>
          <a:p>
            <a:r>
              <a:rPr lang="en-US" altLang="en-US" dirty="0"/>
              <a:t>Increase the Energy Efficiency  </a:t>
            </a:r>
          </a:p>
          <a:p>
            <a:r>
              <a:rPr lang="en-US" altLang="en-US" dirty="0"/>
              <a:t>Increase durability</a:t>
            </a:r>
          </a:p>
          <a:p>
            <a:r>
              <a:rPr lang="en-US" altLang="en-US" dirty="0"/>
              <a:t>Reduce the environmental impact</a:t>
            </a:r>
          </a:p>
          <a:p>
            <a:r>
              <a:rPr lang="en-US" altLang="en-US" dirty="0"/>
              <a:t>Select best sequence of materials in envelope</a:t>
            </a:r>
          </a:p>
          <a:p>
            <a:r>
              <a:rPr lang="en-US" altLang="en-US" dirty="0"/>
              <a:t>Select best performing materials</a:t>
            </a:r>
          </a:p>
          <a:p>
            <a:r>
              <a:rPr lang="en-US" altLang="en-US" dirty="0"/>
              <a:t>Increase healthy living </a:t>
            </a:r>
          </a:p>
          <a:p>
            <a:r>
              <a:rPr lang="en-US" altLang="en-US" dirty="0"/>
              <a:t>Optimize the long-term structural performance</a:t>
            </a:r>
          </a:p>
          <a:p>
            <a:r>
              <a:rPr lang="en-US" altLang="en-US" dirty="0"/>
              <a:t>Optimize economic performance</a:t>
            </a:r>
          </a:p>
        </p:txBody>
      </p:sp>
      <p:sp>
        <p:nvSpPr>
          <p:cNvPr id="4" name="Text Box 7"/>
          <p:cNvSpPr txBox="1">
            <a:spLocks noChangeArrowheads="1"/>
          </p:cNvSpPr>
          <p:nvPr/>
        </p:nvSpPr>
        <p:spPr bwMode="auto">
          <a:xfrm>
            <a:off x="1220471" y="6516689"/>
            <a:ext cx="2659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1"/>
          <p:cNvSpPr>
            <a:spLocks noGrp="1"/>
          </p:cNvSpPr>
          <p:nvPr>
            <p:ph type="title"/>
          </p:nvPr>
        </p:nvSpPr>
        <p:spPr>
          <a:xfrm>
            <a:off x="1221527" y="188914"/>
            <a:ext cx="9355986" cy="719137"/>
          </a:xfrm>
        </p:spPr>
        <p:txBody>
          <a:bodyPr/>
          <a:lstStyle/>
          <a:p>
            <a:r>
              <a:rPr lang="en-US" altLang="en-US" dirty="0"/>
              <a:t>Sealing without gaskets</a:t>
            </a:r>
          </a:p>
        </p:txBody>
      </p:sp>
      <p:pic>
        <p:nvPicPr>
          <p:cNvPr id="251908" name="Picture 12" descr="Luftdicht_Haus_Wuppertal_Bosmann_Bild 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8100" y="1368425"/>
            <a:ext cx="4306887"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9" name="Picture 13" descr="Luftdicht_Durchfuehrung_abgeklebt_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1368425"/>
            <a:ext cx="301783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10" name="Text Box 35"/>
          <p:cNvSpPr txBox="1">
            <a:spLocks noChangeArrowheads="1"/>
          </p:cNvSpPr>
          <p:nvPr/>
        </p:nvSpPr>
        <p:spPr bwMode="auto">
          <a:xfrm>
            <a:off x="1221527" y="6519172"/>
            <a:ext cx="55800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Source: PHI, Author: G.Wimmers</a:t>
            </a:r>
          </a:p>
        </p:txBody>
      </p:sp>
      <p:sp>
        <p:nvSpPr>
          <p:cNvPr id="9" name="Rectangle 12"/>
          <p:cNvSpPr>
            <a:spLocks noChangeArrowheads="1"/>
          </p:cNvSpPr>
          <p:nvPr/>
        </p:nvSpPr>
        <p:spPr bwMode="auto">
          <a:xfrm>
            <a:off x="6008071" y="4907509"/>
            <a:ext cx="5083392"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en-US" altLang="en-US" sz="1800" dirty="0">
                <a:solidFill>
                  <a:schemeClr val="tx1"/>
                </a:solidFill>
              </a:rPr>
              <a:t>The material costs for appropriate Gaskets might be higher than for the tape but if possible, proper Gaskets should be used.</a:t>
            </a:r>
          </a:p>
          <a:p>
            <a:pPr eaLnBrk="1" hangingPunct="1">
              <a:spcBef>
                <a:spcPct val="50000"/>
              </a:spcBef>
              <a:buClrTx/>
              <a:buFontTx/>
              <a:buNone/>
            </a:pPr>
            <a:endParaRPr lang="en-US" altLang="en-US" sz="1800" dirty="0">
              <a:solidFill>
                <a:schemeClr val="tx1"/>
              </a:solidFill>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002" y="-50176"/>
            <a:ext cx="10539185" cy="719137"/>
          </a:xfrm>
        </p:spPr>
        <p:txBody>
          <a:bodyPr/>
          <a:lstStyle/>
          <a:p>
            <a:r>
              <a:rPr lang="en-CA" dirty="0"/>
              <a:t>Specialty Window Tapes, double sided or expanding Foam</a:t>
            </a:r>
          </a:p>
        </p:txBody>
      </p:sp>
      <p:pic>
        <p:nvPicPr>
          <p:cNvPr id="8" name="Picture 7"/>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1312269" y="1145144"/>
            <a:ext cx="4620862" cy="3972982"/>
          </a:xfrm>
          <a:prstGeom prst="rect">
            <a:avLst/>
          </a:prstGeom>
        </p:spPr>
      </p:pic>
      <p:pic>
        <p:nvPicPr>
          <p:cNvPr id="10" name="Content Placeholder 9"/>
          <p:cNvPicPr>
            <a:picLocks noGrp="1" noChangeAspect="1"/>
          </p:cNvPicPr>
          <p:nvPr>
            <p:ph idx="1"/>
          </p:nvPr>
        </p:nvPicPr>
        <p:blipFill rotWithShape="1">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b="-97"/>
          <a:stretch/>
        </p:blipFill>
        <p:spPr>
          <a:xfrm rot="16200000">
            <a:off x="6870221" y="821032"/>
            <a:ext cx="3960740" cy="4634334"/>
          </a:xfrm>
        </p:spPr>
      </p:pic>
      <p:sp>
        <p:nvSpPr>
          <p:cNvPr id="11" name="Rectangle 12"/>
          <p:cNvSpPr>
            <a:spLocks noChangeArrowheads="1"/>
          </p:cNvSpPr>
          <p:nvPr/>
        </p:nvSpPr>
        <p:spPr bwMode="auto">
          <a:xfrm>
            <a:off x="1233646" y="5122560"/>
            <a:ext cx="50833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en-US" altLang="en-US" sz="1400" dirty="0">
                <a:solidFill>
                  <a:schemeClr val="tx1"/>
                </a:solidFill>
              </a:rPr>
              <a:t>Double sides tape with butyl layer for wall (wood, concrete </a:t>
            </a:r>
            <a:r>
              <a:rPr lang="en-US" altLang="en-US" sz="1400" dirty="0" err="1">
                <a:solidFill>
                  <a:schemeClr val="tx1"/>
                </a:solidFill>
              </a:rPr>
              <a:t>etc</a:t>
            </a:r>
            <a:r>
              <a:rPr lang="en-US" altLang="en-US" sz="1400" dirty="0">
                <a:solidFill>
                  <a:schemeClr val="tx1"/>
                </a:solidFill>
              </a:rPr>
              <a:t>) and adhesive layer for wood or PVC windows. This tape allows to be “S” shapes to overcome the distance between wall and frame (rough opening) of 10-12mm.</a:t>
            </a:r>
          </a:p>
        </p:txBody>
      </p:sp>
      <p:sp>
        <p:nvSpPr>
          <p:cNvPr id="12" name="Rectangle 12"/>
          <p:cNvSpPr>
            <a:spLocks noChangeArrowheads="1"/>
          </p:cNvSpPr>
          <p:nvPr/>
        </p:nvSpPr>
        <p:spPr bwMode="auto">
          <a:xfrm>
            <a:off x="6472594" y="5122560"/>
            <a:ext cx="508339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en-US" altLang="en-US" sz="1400" dirty="0">
                <a:solidFill>
                  <a:schemeClr val="tx1"/>
                </a:solidFill>
              </a:rPr>
              <a:t>Compressed Foam tape self expands after installation (30-90min, depending on temperature), achieving airtightness with defined </a:t>
            </a:r>
            <a:r>
              <a:rPr lang="en-US" altLang="en-US" sz="1400" dirty="0" err="1">
                <a:solidFill>
                  <a:schemeClr val="tx1"/>
                </a:solidFill>
              </a:rPr>
              <a:t>vapour</a:t>
            </a:r>
            <a:r>
              <a:rPr lang="en-US" altLang="en-US" sz="1400" dirty="0">
                <a:solidFill>
                  <a:schemeClr val="tx1"/>
                </a:solidFill>
              </a:rPr>
              <a:t> diffusion resistance.</a:t>
            </a:r>
          </a:p>
          <a:p>
            <a:pPr eaLnBrk="1" hangingPunct="1">
              <a:spcBef>
                <a:spcPct val="50000"/>
              </a:spcBef>
              <a:buClrTx/>
              <a:buFontTx/>
              <a:buNone/>
            </a:pPr>
            <a:endParaRPr lang="en-US" altLang="en-US" sz="1400" dirty="0">
              <a:solidFill>
                <a:schemeClr val="tx1"/>
              </a:solidFill>
            </a:endParaRPr>
          </a:p>
        </p:txBody>
      </p:sp>
      <p:sp>
        <p:nvSpPr>
          <p:cNvPr id="3" name="TextBox 2"/>
          <p:cNvSpPr txBox="1"/>
          <p:nvPr/>
        </p:nvSpPr>
        <p:spPr>
          <a:xfrm>
            <a:off x="296222" y="2892980"/>
            <a:ext cx="1813560"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Adhesive to Window</a:t>
            </a:r>
          </a:p>
        </p:txBody>
      </p:sp>
      <p:sp>
        <p:nvSpPr>
          <p:cNvPr id="9" name="TextBox 8"/>
          <p:cNvSpPr txBox="1"/>
          <p:nvPr/>
        </p:nvSpPr>
        <p:spPr>
          <a:xfrm>
            <a:off x="296222" y="3301556"/>
            <a:ext cx="1619551"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Adhesive to Wall</a:t>
            </a:r>
          </a:p>
        </p:txBody>
      </p:sp>
      <p:cxnSp>
        <p:nvCxnSpPr>
          <p:cNvPr id="6" name="Straight Arrow Connector 5"/>
          <p:cNvCxnSpPr/>
          <p:nvPr/>
        </p:nvCxnSpPr>
        <p:spPr>
          <a:xfrm>
            <a:off x="1915773" y="3036920"/>
            <a:ext cx="1147467" cy="284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642186" y="3241923"/>
            <a:ext cx="697154" cy="2135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Photo: Wimmers</a:t>
            </a:r>
          </a:p>
        </p:txBody>
      </p:sp>
    </p:spTree>
    <p:extLst>
      <p:ext uri="{BB962C8B-B14F-4D97-AF65-F5344CB8AC3E}">
        <p14:creationId xmlns:p14="http://schemas.microsoft.com/office/powerpoint/2010/main" val="50011842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 name="Content Placeholder 2"/>
          <p:cNvSpPr txBox="1">
            <a:spLocks/>
          </p:cNvSpPr>
          <p:nvPr/>
        </p:nvSpPr>
        <p:spPr bwMode="auto">
          <a:xfrm>
            <a:off x="623887" y="836016"/>
            <a:ext cx="11161713"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altLang="en-US" sz="5400" b="1" kern="0" dirty="0">
                <a:solidFill>
                  <a:schemeClr val="tx1">
                    <a:lumMod val="65000"/>
                    <a:lumOff val="35000"/>
                  </a:schemeClr>
                </a:solidFill>
              </a:rPr>
              <a:t>Lesson 5: Airtightness Details and Test</a:t>
            </a:r>
          </a:p>
          <a:p>
            <a:pPr marL="0" indent="0">
              <a:buNone/>
              <a:tabLst>
                <a:tab pos="538163" algn="l"/>
              </a:tabLst>
            </a:pPr>
            <a:r>
              <a:rPr lang="en-CA" altLang="en-US" dirty="0"/>
              <a:t>	(5min summary + 40min + 5min Q&amp;A)</a:t>
            </a:r>
            <a:endParaRPr lang="en-CA" altLang="en-US" sz="2000" dirty="0"/>
          </a:p>
          <a:p>
            <a:r>
              <a:rPr lang="en-CA" altLang="en-US" b="1" i="1" kern="0" dirty="0">
                <a:solidFill>
                  <a:schemeClr val="tx1">
                    <a:lumMod val="65000"/>
                    <a:lumOff val="35000"/>
                  </a:schemeClr>
                </a:solidFill>
              </a:rPr>
              <a:t>Objectives:</a:t>
            </a:r>
            <a:endParaRPr lang="en-CA" altLang="en-US" sz="2000" kern="0" dirty="0">
              <a:solidFill>
                <a:schemeClr val="tx1">
                  <a:lumMod val="65000"/>
                  <a:lumOff val="35000"/>
                </a:schemeClr>
              </a:solidFill>
            </a:endParaRPr>
          </a:p>
          <a:p>
            <a:pPr lvl="1"/>
            <a:r>
              <a:rPr lang="en-CA" dirty="0"/>
              <a:t>Analyze the principle challenges of airtightness in detail</a:t>
            </a:r>
          </a:p>
          <a:p>
            <a:pPr lvl="1"/>
            <a:r>
              <a:rPr lang="en-CA" dirty="0"/>
              <a:t>Develop potential methods and solutions </a:t>
            </a:r>
          </a:p>
          <a:p>
            <a:pPr lvl="1"/>
            <a:r>
              <a:rPr lang="en-CA" dirty="0"/>
              <a:t>Investigate the basics of the airtightness test (Blower Door Test)</a:t>
            </a:r>
          </a:p>
        </p:txBody>
      </p:sp>
      <p:grpSp>
        <p:nvGrpSpPr>
          <p:cNvPr id="7" name="Group 6">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8" name="Group 7">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3" name="TextBox 12">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4" name="TextBox 13">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5" name="Diagonal Stripe 14">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6" name="Diagonal Stripe 15">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9" name="Group 8">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1" name="Rectangle 10">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2" name="Rectangle 11">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0" name="Picture 9"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Tree>
    <p:extLst>
      <p:ext uri="{BB962C8B-B14F-4D97-AF65-F5344CB8AC3E}">
        <p14:creationId xmlns:p14="http://schemas.microsoft.com/office/powerpoint/2010/main" val="1700068188"/>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54284" y="707793"/>
            <a:ext cx="10858656"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Airtightness Details </a:t>
            </a:r>
          </a:p>
          <a:p>
            <a:pPr lvl="1">
              <a:buClr>
                <a:srgbClr val="FEF202"/>
              </a:buClr>
              <a:defRPr/>
            </a:pPr>
            <a:r>
              <a:rPr lang="en-CA" sz="2400" b="1" kern="0" dirty="0">
                <a:solidFill>
                  <a:schemeClr val="tx1">
                    <a:lumMod val="65000"/>
                    <a:lumOff val="35000"/>
                  </a:schemeClr>
                </a:solidFill>
                <a:ea typeface="ＭＳ Ｐゴシック" pitchFamily="34" charset="-128"/>
              </a:rPr>
              <a:t>Various Details to improve Airtightness</a:t>
            </a:r>
          </a:p>
        </p:txBody>
      </p:sp>
    </p:spTree>
    <p:extLst>
      <p:ext uri="{BB962C8B-B14F-4D97-AF65-F5344CB8AC3E}">
        <p14:creationId xmlns:p14="http://schemas.microsoft.com/office/powerpoint/2010/main" val="234824064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Basic Problem with Airtightness in Platform Framing</a:t>
            </a:r>
            <a:endParaRPr lang="en-CA" dirty="0"/>
          </a:p>
        </p:txBody>
      </p:sp>
      <p:sp>
        <p:nvSpPr>
          <p:cNvPr id="9" name="Rectangle 8"/>
          <p:cNvSpPr/>
          <p:nvPr/>
        </p:nvSpPr>
        <p:spPr>
          <a:xfrm>
            <a:off x="1914401" y="2109462"/>
            <a:ext cx="53627" cy="64307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a:off x="1386923" y="3937950"/>
            <a:ext cx="494500" cy="501785"/>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Rectangle 10"/>
          <p:cNvSpPr/>
          <p:nvPr/>
        </p:nvSpPr>
        <p:spPr>
          <a:xfrm rot="5400000">
            <a:off x="1139209" y="3189094"/>
            <a:ext cx="739166" cy="234950"/>
          </a:xfrm>
          <a:prstGeom prst="rect">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 name="Rectangle 12"/>
          <p:cNvSpPr/>
          <p:nvPr/>
        </p:nvSpPr>
        <p:spPr>
          <a:xfrm>
            <a:off x="1331489" y="2109265"/>
            <a:ext cx="45719" cy="2330470"/>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 name="Rectangle 13"/>
          <p:cNvSpPr/>
          <p:nvPr/>
        </p:nvSpPr>
        <p:spPr>
          <a:xfrm rot="10800000">
            <a:off x="1388050" y="3694227"/>
            <a:ext cx="494499" cy="234950"/>
          </a:xfrm>
          <a:prstGeom prst="rect">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 name="Rectangle 14"/>
          <p:cNvSpPr/>
          <p:nvPr/>
        </p:nvSpPr>
        <p:spPr>
          <a:xfrm rot="10800000">
            <a:off x="1386924" y="2621174"/>
            <a:ext cx="494499" cy="234950"/>
          </a:xfrm>
          <a:prstGeom prst="rect">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6" name="Rectangle 15"/>
          <p:cNvSpPr/>
          <p:nvPr/>
        </p:nvSpPr>
        <p:spPr>
          <a:xfrm>
            <a:off x="1388108" y="2109462"/>
            <a:ext cx="493315" cy="501785"/>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7" name="Rectangle 16"/>
          <p:cNvSpPr/>
          <p:nvPr/>
        </p:nvSpPr>
        <p:spPr>
          <a:xfrm>
            <a:off x="1641088" y="2935330"/>
            <a:ext cx="484883" cy="74082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 name="Rectangle 17"/>
          <p:cNvSpPr/>
          <p:nvPr/>
        </p:nvSpPr>
        <p:spPr>
          <a:xfrm rot="5400000">
            <a:off x="2449442" y="2867798"/>
            <a:ext cx="484883" cy="1131826"/>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 name="Rectangle 18"/>
          <p:cNvSpPr/>
          <p:nvPr/>
        </p:nvSpPr>
        <p:spPr>
          <a:xfrm rot="5400000">
            <a:off x="2291106" y="1959866"/>
            <a:ext cx="57905" cy="1875476"/>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21" name="Straight Connector 20"/>
          <p:cNvCxnSpPr/>
          <p:nvPr/>
        </p:nvCxnSpPr>
        <p:spPr>
          <a:xfrm flipH="1">
            <a:off x="1891138" y="3684646"/>
            <a:ext cx="11927" cy="75508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887387" y="2109462"/>
            <a:ext cx="3751" cy="75918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914401" y="3694227"/>
            <a:ext cx="53627" cy="7455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 name="Rectangle 26"/>
          <p:cNvSpPr/>
          <p:nvPr/>
        </p:nvSpPr>
        <p:spPr>
          <a:xfrm rot="5400000">
            <a:off x="2585754" y="3087836"/>
            <a:ext cx="65652" cy="12784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28" name="Picture 35" descr="Image result for transparent water drop clip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49020" y="3031945"/>
            <a:ext cx="1174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5" descr="Image result for transparent water drop clipar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069" y="2944632"/>
            <a:ext cx="9683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5" descr="Image result for transparent water drop clipar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1385" y="3274500"/>
            <a:ext cx="9683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Curved Connector 34"/>
          <p:cNvCxnSpPr/>
          <p:nvPr/>
        </p:nvCxnSpPr>
        <p:spPr>
          <a:xfrm rot="16200000" flipV="1">
            <a:off x="1160958" y="3071652"/>
            <a:ext cx="1065236" cy="1048111"/>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5" descr="Image result for transparent water drop clipar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60057" y="3158568"/>
            <a:ext cx="9683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5"/>
          <p:cNvSpPr/>
          <p:nvPr/>
        </p:nvSpPr>
        <p:spPr>
          <a:xfrm>
            <a:off x="4259555" y="3937950"/>
            <a:ext cx="494500" cy="501785"/>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7" name="Rectangle 46"/>
          <p:cNvSpPr/>
          <p:nvPr/>
        </p:nvSpPr>
        <p:spPr>
          <a:xfrm>
            <a:off x="4204121" y="3676151"/>
            <a:ext cx="45719" cy="763583"/>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8" name="Rectangle 47"/>
          <p:cNvSpPr/>
          <p:nvPr/>
        </p:nvSpPr>
        <p:spPr>
          <a:xfrm rot="10800000">
            <a:off x="4260682" y="3694227"/>
            <a:ext cx="494499" cy="234950"/>
          </a:xfrm>
          <a:prstGeom prst="rect">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49" name="Straight Connector 48"/>
          <p:cNvCxnSpPr/>
          <p:nvPr/>
        </p:nvCxnSpPr>
        <p:spPr>
          <a:xfrm flipH="1">
            <a:off x="4763770" y="3684646"/>
            <a:ext cx="11927" cy="75508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3" name="Curved Connector 52"/>
          <p:cNvCxnSpPr/>
          <p:nvPr/>
        </p:nvCxnSpPr>
        <p:spPr>
          <a:xfrm rot="16200000" flipV="1">
            <a:off x="1219223" y="3008893"/>
            <a:ext cx="1065236" cy="1048111"/>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Freeform 53"/>
          <p:cNvSpPr/>
          <p:nvPr/>
        </p:nvSpPr>
        <p:spPr>
          <a:xfrm>
            <a:off x="3935494" y="3559764"/>
            <a:ext cx="845500" cy="887226"/>
          </a:xfrm>
          <a:custGeom>
            <a:avLst/>
            <a:gdLst>
              <a:gd name="connsiteX0" fmla="*/ 836951 w 845500"/>
              <a:gd name="connsiteY0" fmla="*/ 175190 h 887226"/>
              <a:gd name="connsiteX1" fmla="*/ 826022 w 845500"/>
              <a:gd name="connsiteY1" fmla="*/ 69542 h 887226"/>
              <a:gd name="connsiteX2" fmla="*/ 665729 w 845500"/>
              <a:gd name="connsiteY2" fmla="*/ 3968 h 887226"/>
              <a:gd name="connsiteX3" fmla="*/ 239495 w 845500"/>
              <a:gd name="connsiteY3" fmla="*/ 51327 h 887226"/>
              <a:gd name="connsiteX4" fmla="*/ 39128 w 845500"/>
              <a:gd name="connsiteY4" fmla="*/ 404701 h 887226"/>
              <a:gd name="connsiteX5" fmla="*/ 2698 w 845500"/>
              <a:gd name="connsiteY5" fmla="*/ 852793 h 887226"/>
              <a:gd name="connsiteX6" fmla="*/ 2698 w 845500"/>
              <a:gd name="connsiteY6" fmla="*/ 856436 h 887226"/>
              <a:gd name="connsiteX7" fmla="*/ 2698 w 845500"/>
              <a:gd name="connsiteY7" fmla="*/ 856436 h 88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5500" h="887226">
                <a:moveTo>
                  <a:pt x="836951" y="175190"/>
                </a:moveTo>
                <a:cubicBezTo>
                  <a:pt x="845755" y="136634"/>
                  <a:pt x="854559" y="98079"/>
                  <a:pt x="826022" y="69542"/>
                </a:cubicBezTo>
                <a:cubicBezTo>
                  <a:pt x="797485" y="41005"/>
                  <a:pt x="763483" y="7004"/>
                  <a:pt x="665729" y="3968"/>
                </a:cubicBezTo>
                <a:cubicBezTo>
                  <a:pt x="567975" y="932"/>
                  <a:pt x="343928" y="-15462"/>
                  <a:pt x="239495" y="51327"/>
                </a:cubicBezTo>
                <a:cubicBezTo>
                  <a:pt x="135062" y="118116"/>
                  <a:pt x="78594" y="271123"/>
                  <a:pt x="39128" y="404701"/>
                </a:cubicBezTo>
                <a:cubicBezTo>
                  <a:pt x="-338" y="538279"/>
                  <a:pt x="2698" y="852793"/>
                  <a:pt x="2698" y="852793"/>
                </a:cubicBezTo>
                <a:cubicBezTo>
                  <a:pt x="-3374" y="928082"/>
                  <a:pt x="2698" y="856436"/>
                  <a:pt x="2698" y="856436"/>
                </a:cubicBezTo>
                <a:lnTo>
                  <a:pt x="2698" y="856436"/>
                </a:lnTo>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Rectangle 54"/>
          <p:cNvSpPr/>
          <p:nvPr/>
        </p:nvSpPr>
        <p:spPr>
          <a:xfrm>
            <a:off x="5958443" y="3933701"/>
            <a:ext cx="494500" cy="501785"/>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6" name="Rectangle 55"/>
          <p:cNvSpPr/>
          <p:nvPr/>
        </p:nvSpPr>
        <p:spPr>
          <a:xfrm>
            <a:off x="5903009" y="3671902"/>
            <a:ext cx="45719" cy="763583"/>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7" name="Rectangle 56"/>
          <p:cNvSpPr/>
          <p:nvPr/>
        </p:nvSpPr>
        <p:spPr>
          <a:xfrm rot="10800000">
            <a:off x="5959570" y="3689978"/>
            <a:ext cx="494499" cy="234950"/>
          </a:xfrm>
          <a:prstGeom prst="rect">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58" name="Straight Connector 57"/>
          <p:cNvCxnSpPr/>
          <p:nvPr/>
        </p:nvCxnSpPr>
        <p:spPr>
          <a:xfrm flipH="1">
            <a:off x="6462658" y="3680397"/>
            <a:ext cx="11927" cy="75508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rot="5400000">
            <a:off x="5712961" y="3183358"/>
            <a:ext cx="739166" cy="234950"/>
          </a:xfrm>
          <a:prstGeom prst="rect">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0" name="Rectangle 59"/>
          <p:cNvSpPr/>
          <p:nvPr/>
        </p:nvSpPr>
        <p:spPr>
          <a:xfrm>
            <a:off x="6214840" y="2929594"/>
            <a:ext cx="484883" cy="74082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1" name="Rectangle 60"/>
          <p:cNvSpPr/>
          <p:nvPr/>
        </p:nvSpPr>
        <p:spPr>
          <a:xfrm rot="5400000">
            <a:off x="7023194" y="2862062"/>
            <a:ext cx="484883" cy="1131826"/>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2" name="Rectangle 61"/>
          <p:cNvSpPr/>
          <p:nvPr/>
        </p:nvSpPr>
        <p:spPr>
          <a:xfrm rot="5400000">
            <a:off x="6864858" y="1954130"/>
            <a:ext cx="57905" cy="1875476"/>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63" name="Straight Connector 62"/>
          <p:cNvCxnSpPr/>
          <p:nvPr/>
        </p:nvCxnSpPr>
        <p:spPr>
          <a:xfrm flipH="1">
            <a:off x="5953146" y="3681345"/>
            <a:ext cx="504136"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5947060" y="2862725"/>
            <a:ext cx="9013" cy="81751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0" name="Freeform 69"/>
          <p:cNvSpPr/>
          <p:nvPr/>
        </p:nvSpPr>
        <p:spPr>
          <a:xfrm rot="16358298" flipV="1">
            <a:off x="5996283" y="2014577"/>
            <a:ext cx="845500" cy="869933"/>
          </a:xfrm>
          <a:custGeom>
            <a:avLst/>
            <a:gdLst>
              <a:gd name="connsiteX0" fmla="*/ 836951 w 845500"/>
              <a:gd name="connsiteY0" fmla="*/ 175190 h 887226"/>
              <a:gd name="connsiteX1" fmla="*/ 826022 w 845500"/>
              <a:gd name="connsiteY1" fmla="*/ 69542 h 887226"/>
              <a:gd name="connsiteX2" fmla="*/ 665729 w 845500"/>
              <a:gd name="connsiteY2" fmla="*/ 3968 h 887226"/>
              <a:gd name="connsiteX3" fmla="*/ 239495 w 845500"/>
              <a:gd name="connsiteY3" fmla="*/ 51327 h 887226"/>
              <a:gd name="connsiteX4" fmla="*/ 39128 w 845500"/>
              <a:gd name="connsiteY4" fmla="*/ 404701 h 887226"/>
              <a:gd name="connsiteX5" fmla="*/ 2698 w 845500"/>
              <a:gd name="connsiteY5" fmla="*/ 852793 h 887226"/>
              <a:gd name="connsiteX6" fmla="*/ 2698 w 845500"/>
              <a:gd name="connsiteY6" fmla="*/ 856436 h 887226"/>
              <a:gd name="connsiteX7" fmla="*/ 2698 w 845500"/>
              <a:gd name="connsiteY7" fmla="*/ 856436 h 88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5500" h="887226">
                <a:moveTo>
                  <a:pt x="836951" y="175190"/>
                </a:moveTo>
                <a:cubicBezTo>
                  <a:pt x="845755" y="136634"/>
                  <a:pt x="854559" y="98079"/>
                  <a:pt x="826022" y="69542"/>
                </a:cubicBezTo>
                <a:cubicBezTo>
                  <a:pt x="797485" y="41005"/>
                  <a:pt x="763483" y="7004"/>
                  <a:pt x="665729" y="3968"/>
                </a:cubicBezTo>
                <a:cubicBezTo>
                  <a:pt x="567975" y="932"/>
                  <a:pt x="343928" y="-15462"/>
                  <a:pt x="239495" y="51327"/>
                </a:cubicBezTo>
                <a:cubicBezTo>
                  <a:pt x="135062" y="118116"/>
                  <a:pt x="78594" y="271123"/>
                  <a:pt x="39128" y="404701"/>
                </a:cubicBezTo>
                <a:cubicBezTo>
                  <a:pt x="-338" y="538279"/>
                  <a:pt x="2698" y="852793"/>
                  <a:pt x="2698" y="852793"/>
                </a:cubicBezTo>
                <a:cubicBezTo>
                  <a:pt x="-3374" y="928082"/>
                  <a:pt x="2698" y="856436"/>
                  <a:pt x="2698" y="856436"/>
                </a:cubicBezTo>
                <a:lnTo>
                  <a:pt x="2698" y="856436"/>
                </a:lnTo>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Rectangle 70"/>
          <p:cNvSpPr/>
          <p:nvPr/>
        </p:nvSpPr>
        <p:spPr>
          <a:xfrm>
            <a:off x="8829240" y="3932215"/>
            <a:ext cx="494500" cy="501785"/>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2" name="Rectangle 71"/>
          <p:cNvSpPr/>
          <p:nvPr/>
        </p:nvSpPr>
        <p:spPr>
          <a:xfrm>
            <a:off x="8773806" y="3670416"/>
            <a:ext cx="45719" cy="763583"/>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3" name="Rectangle 72"/>
          <p:cNvSpPr/>
          <p:nvPr/>
        </p:nvSpPr>
        <p:spPr>
          <a:xfrm rot="10800000">
            <a:off x="8830367" y="3688492"/>
            <a:ext cx="494499" cy="234950"/>
          </a:xfrm>
          <a:prstGeom prst="rect">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74" name="Straight Connector 73"/>
          <p:cNvCxnSpPr/>
          <p:nvPr/>
        </p:nvCxnSpPr>
        <p:spPr>
          <a:xfrm flipH="1">
            <a:off x="9333455" y="3678911"/>
            <a:ext cx="11927" cy="75508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rot="5400000">
            <a:off x="8583758" y="3181872"/>
            <a:ext cx="739166" cy="234950"/>
          </a:xfrm>
          <a:prstGeom prst="rect">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6" name="Rectangle 75"/>
          <p:cNvSpPr/>
          <p:nvPr/>
        </p:nvSpPr>
        <p:spPr>
          <a:xfrm>
            <a:off x="9085637" y="2928108"/>
            <a:ext cx="484883" cy="74082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7" name="Rectangle 76"/>
          <p:cNvSpPr/>
          <p:nvPr/>
        </p:nvSpPr>
        <p:spPr>
          <a:xfrm rot="5400000">
            <a:off x="9893991" y="2860576"/>
            <a:ext cx="484883" cy="1131826"/>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8" name="Rectangle 77"/>
          <p:cNvSpPr/>
          <p:nvPr/>
        </p:nvSpPr>
        <p:spPr>
          <a:xfrm rot="5400000">
            <a:off x="9735655" y="1952644"/>
            <a:ext cx="57905" cy="1875476"/>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79" name="Straight Connector 78"/>
          <p:cNvCxnSpPr/>
          <p:nvPr/>
        </p:nvCxnSpPr>
        <p:spPr>
          <a:xfrm flipH="1">
            <a:off x="8823943" y="3679859"/>
            <a:ext cx="504136"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8817857" y="2861239"/>
            <a:ext cx="9013" cy="81751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9345334" y="2099535"/>
            <a:ext cx="53627" cy="64307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3" name="Rectangle 82"/>
          <p:cNvSpPr/>
          <p:nvPr/>
        </p:nvSpPr>
        <p:spPr>
          <a:xfrm>
            <a:off x="8762422" y="2099338"/>
            <a:ext cx="45719" cy="2330470"/>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4" name="Rectangle 83"/>
          <p:cNvSpPr/>
          <p:nvPr/>
        </p:nvSpPr>
        <p:spPr>
          <a:xfrm rot="10800000">
            <a:off x="8817857" y="2611247"/>
            <a:ext cx="494499" cy="234950"/>
          </a:xfrm>
          <a:prstGeom prst="rect">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5" name="Rectangle 84"/>
          <p:cNvSpPr/>
          <p:nvPr/>
        </p:nvSpPr>
        <p:spPr>
          <a:xfrm>
            <a:off x="8819041" y="2099535"/>
            <a:ext cx="493315" cy="501785"/>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86" name="Straight Connector 85"/>
          <p:cNvCxnSpPr/>
          <p:nvPr/>
        </p:nvCxnSpPr>
        <p:spPr>
          <a:xfrm>
            <a:off x="9318320" y="2143251"/>
            <a:ext cx="3751" cy="75918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8773806" y="2856124"/>
            <a:ext cx="504136"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89" name="Picture 35" descr="Image result for transparent water drop clipar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98367" y="3158568"/>
            <a:ext cx="9683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 name="Group 89"/>
          <p:cNvGrpSpPr/>
          <p:nvPr/>
        </p:nvGrpSpPr>
        <p:grpSpPr>
          <a:xfrm>
            <a:off x="9428171" y="2364263"/>
            <a:ext cx="1156320" cy="1636458"/>
            <a:chOff x="1443135" y="1631164"/>
            <a:chExt cx="1156320" cy="1636458"/>
          </a:xfrm>
        </p:grpSpPr>
        <p:sp>
          <p:nvSpPr>
            <p:cNvPr id="91" name="Freeform 90"/>
            <p:cNvSpPr/>
            <p:nvPr/>
          </p:nvSpPr>
          <p:spPr>
            <a:xfrm>
              <a:off x="1443135" y="1697902"/>
              <a:ext cx="1131737" cy="1569720"/>
            </a:xfrm>
            <a:custGeom>
              <a:avLst/>
              <a:gdLst>
                <a:gd name="connsiteX0" fmla="*/ 788837 w 1131737"/>
                <a:gd name="connsiteY0" fmla="*/ 1569720 h 1569720"/>
                <a:gd name="connsiteX1" fmla="*/ 628817 w 1131737"/>
                <a:gd name="connsiteY1" fmla="*/ 1226820 h 1569720"/>
                <a:gd name="connsiteX2" fmla="*/ 217337 w 1131737"/>
                <a:gd name="connsiteY2" fmla="*/ 1181100 h 1569720"/>
                <a:gd name="connsiteX3" fmla="*/ 11597 w 1131737"/>
                <a:gd name="connsiteY3" fmla="*/ 952500 h 1569720"/>
                <a:gd name="connsiteX4" fmla="*/ 87797 w 1131737"/>
                <a:gd name="connsiteY4" fmla="*/ 655320 h 1569720"/>
                <a:gd name="connsiteX5" fmla="*/ 598337 w 1131737"/>
                <a:gd name="connsiteY5" fmla="*/ 541020 h 1569720"/>
                <a:gd name="connsiteX6" fmla="*/ 964097 w 1131737"/>
                <a:gd name="connsiteY6" fmla="*/ 434340 h 1569720"/>
                <a:gd name="connsiteX7" fmla="*/ 1124117 w 1131737"/>
                <a:gd name="connsiteY7" fmla="*/ 0 h 1569720"/>
                <a:gd name="connsiteX8" fmla="*/ 1124117 w 1131737"/>
                <a:gd name="connsiteY8" fmla="*/ 0 h 1569720"/>
                <a:gd name="connsiteX9" fmla="*/ 1131737 w 1131737"/>
                <a:gd name="connsiteY9" fmla="*/ 7620 h 156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1737" h="1569720">
                  <a:moveTo>
                    <a:pt x="788837" y="1569720"/>
                  </a:moveTo>
                  <a:cubicBezTo>
                    <a:pt x="756452" y="1430655"/>
                    <a:pt x="724067" y="1291590"/>
                    <a:pt x="628817" y="1226820"/>
                  </a:cubicBezTo>
                  <a:cubicBezTo>
                    <a:pt x="533567" y="1162050"/>
                    <a:pt x="320207" y="1226820"/>
                    <a:pt x="217337" y="1181100"/>
                  </a:cubicBezTo>
                  <a:cubicBezTo>
                    <a:pt x="114467" y="1135380"/>
                    <a:pt x="33187" y="1040130"/>
                    <a:pt x="11597" y="952500"/>
                  </a:cubicBezTo>
                  <a:cubicBezTo>
                    <a:pt x="-9993" y="864870"/>
                    <a:pt x="-9993" y="723900"/>
                    <a:pt x="87797" y="655320"/>
                  </a:cubicBezTo>
                  <a:cubicBezTo>
                    <a:pt x="185587" y="586740"/>
                    <a:pt x="452287" y="577850"/>
                    <a:pt x="598337" y="541020"/>
                  </a:cubicBezTo>
                  <a:cubicBezTo>
                    <a:pt x="744387" y="504190"/>
                    <a:pt x="876467" y="524510"/>
                    <a:pt x="964097" y="434340"/>
                  </a:cubicBezTo>
                  <a:cubicBezTo>
                    <a:pt x="1051727" y="344170"/>
                    <a:pt x="1124117" y="0"/>
                    <a:pt x="1124117" y="0"/>
                  </a:cubicBezTo>
                  <a:lnTo>
                    <a:pt x="1124117" y="0"/>
                  </a:lnTo>
                  <a:lnTo>
                    <a:pt x="1131737" y="762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2" name="Straight Arrow Connector 91"/>
            <p:cNvCxnSpPr>
              <a:stCxn id="91" idx="9"/>
            </p:cNvCxnSpPr>
            <p:nvPr/>
          </p:nvCxnSpPr>
          <p:spPr>
            <a:xfrm flipV="1">
              <a:off x="2574872" y="1631164"/>
              <a:ext cx="24583" cy="743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3" name="Rectangle 92"/>
          <p:cNvSpPr/>
          <p:nvPr/>
        </p:nvSpPr>
        <p:spPr>
          <a:xfrm>
            <a:off x="9360209" y="3686818"/>
            <a:ext cx="53627" cy="7455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4" name="Rectangle 93"/>
          <p:cNvSpPr/>
          <p:nvPr/>
        </p:nvSpPr>
        <p:spPr>
          <a:xfrm rot="5400000">
            <a:off x="10031562" y="3080427"/>
            <a:ext cx="65652" cy="12784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4"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Graphic: Wimmers</a:t>
            </a:r>
          </a:p>
        </p:txBody>
      </p:sp>
    </p:spTree>
    <p:extLst>
      <p:ext uri="{BB962C8B-B14F-4D97-AF65-F5344CB8AC3E}">
        <p14:creationId xmlns:p14="http://schemas.microsoft.com/office/powerpoint/2010/main" val="3199342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2750"/>
                                        <p:tgtEl>
                                          <p:spTgt spid="38"/>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2750"/>
                                        <p:tgtEl>
                                          <p:spTgt spid="30"/>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275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275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par>
                                <p:cTn id="36" presetID="10" presetClass="entr" presetSubtype="0" fill="hold"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par>
                                <p:cTn id="53" presetID="10" presetClass="entr" presetSubtype="0"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500"/>
                                        <p:tgtEl>
                                          <p:spTgt spid="5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500"/>
                                        <p:tgtEl>
                                          <p:spTgt spid="5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fade">
                                      <p:cBhvr>
                                        <p:cTn id="61" dur="500"/>
                                        <p:tgtEl>
                                          <p:spTgt spid="6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fade">
                                      <p:cBhvr>
                                        <p:cTn id="64" dur="500"/>
                                        <p:tgtEl>
                                          <p:spTgt spid="6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500"/>
                                        <p:tgtEl>
                                          <p:spTgt spid="62"/>
                                        </p:tgtEl>
                                      </p:cBhvr>
                                    </p:animEffect>
                                  </p:childTnLst>
                                </p:cTn>
                              </p:par>
                              <p:par>
                                <p:cTn id="68" presetID="10" presetClass="entr" presetSubtype="0" fill="hold" nodeType="withEffect">
                                  <p:stCondLst>
                                    <p:cond delay="0"/>
                                  </p:stCondLst>
                                  <p:childTnLst>
                                    <p:set>
                                      <p:cBhvr>
                                        <p:cTn id="69" dur="1" fill="hold">
                                          <p:stCondLst>
                                            <p:cond delay="0"/>
                                          </p:stCondLst>
                                        </p:cTn>
                                        <p:tgtEl>
                                          <p:spTgt spid="63"/>
                                        </p:tgtEl>
                                        <p:attrNameLst>
                                          <p:attrName>style.visibility</p:attrName>
                                        </p:attrNameLst>
                                      </p:cBhvr>
                                      <p:to>
                                        <p:strVal val="visible"/>
                                      </p:to>
                                    </p:set>
                                    <p:animEffect transition="in" filter="fade">
                                      <p:cBhvr>
                                        <p:cTn id="70" dur="500"/>
                                        <p:tgtEl>
                                          <p:spTgt spid="63"/>
                                        </p:tgtEl>
                                      </p:cBhvr>
                                    </p:animEffect>
                                  </p:childTnLst>
                                </p:cTn>
                              </p:par>
                              <p:par>
                                <p:cTn id="71" presetID="10" presetClass="entr" presetSubtype="0" fill="hold"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fade">
                                      <p:cBhvr>
                                        <p:cTn id="73" dur="500"/>
                                        <p:tgtEl>
                                          <p:spTgt spid="6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0"/>
                                        </p:tgtEl>
                                        <p:attrNameLst>
                                          <p:attrName>style.visibility</p:attrName>
                                        </p:attrNameLst>
                                      </p:cBhvr>
                                      <p:to>
                                        <p:strVal val="visible"/>
                                      </p:to>
                                    </p:set>
                                    <p:animEffect transition="in" filter="fade">
                                      <p:cBhvr>
                                        <p:cTn id="76" dur="500"/>
                                        <p:tgtEl>
                                          <p:spTgt spid="7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fade">
                                      <p:cBhvr>
                                        <p:cTn id="81" dur="500"/>
                                        <p:tgtEl>
                                          <p:spTgt spid="7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72"/>
                                        </p:tgtEl>
                                        <p:attrNameLst>
                                          <p:attrName>style.visibility</p:attrName>
                                        </p:attrNameLst>
                                      </p:cBhvr>
                                      <p:to>
                                        <p:strVal val="visible"/>
                                      </p:to>
                                    </p:set>
                                    <p:animEffect transition="in" filter="fade">
                                      <p:cBhvr>
                                        <p:cTn id="84" dur="500"/>
                                        <p:tgtEl>
                                          <p:spTgt spid="7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3"/>
                                        </p:tgtEl>
                                        <p:attrNameLst>
                                          <p:attrName>style.visibility</p:attrName>
                                        </p:attrNameLst>
                                      </p:cBhvr>
                                      <p:to>
                                        <p:strVal val="visible"/>
                                      </p:to>
                                    </p:set>
                                    <p:animEffect transition="in" filter="fade">
                                      <p:cBhvr>
                                        <p:cTn id="87" dur="500"/>
                                        <p:tgtEl>
                                          <p:spTgt spid="73"/>
                                        </p:tgtEl>
                                      </p:cBhvr>
                                    </p:animEffect>
                                  </p:childTnLst>
                                </p:cTn>
                              </p:par>
                              <p:par>
                                <p:cTn id="88" presetID="10" presetClass="entr" presetSubtype="0" fill="hold" nodeType="with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fade">
                                      <p:cBhvr>
                                        <p:cTn id="90" dur="500"/>
                                        <p:tgtEl>
                                          <p:spTgt spid="7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5"/>
                                        </p:tgtEl>
                                        <p:attrNameLst>
                                          <p:attrName>style.visibility</p:attrName>
                                        </p:attrNameLst>
                                      </p:cBhvr>
                                      <p:to>
                                        <p:strVal val="visible"/>
                                      </p:to>
                                    </p:set>
                                    <p:animEffect transition="in" filter="fade">
                                      <p:cBhvr>
                                        <p:cTn id="93" dur="500"/>
                                        <p:tgtEl>
                                          <p:spTgt spid="7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6"/>
                                        </p:tgtEl>
                                        <p:attrNameLst>
                                          <p:attrName>style.visibility</p:attrName>
                                        </p:attrNameLst>
                                      </p:cBhvr>
                                      <p:to>
                                        <p:strVal val="visible"/>
                                      </p:to>
                                    </p:set>
                                    <p:animEffect transition="in" filter="fade">
                                      <p:cBhvr>
                                        <p:cTn id="96" dur="500"/>
                                        <p:tgtEl>
                                          <p:spTgt spid="76"/>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7"/>
                                        </p:tgtEl>
                                        <p:attrNameLst>
                                          <p:attrName>style.visibility</p:attrName>
                                        </p:attrNameLst>
                                      </p:cBhvr>
                                      <p:to>
                                        <p:strVal val="visible"/>
                                      </p:to>
                                    </p:set>
                                    <p:animEffect transition="in" filter="fade">
                                      <p:cBhvr>
                                        <p:cTn id="99" dur="500"/>
                                        <p:tgtEl>
                                          <p:spTgt spid="7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78"/>
                                        </p:tgtEl>
                                        <p:attrNameLst>
                                          <p:attrName>style.visibility</p:attrName>
                                        </p:attrNameLst>
                                      </p:cBhvr>
                                      <p:to>
                                        <p:strVal val="visible"/>
                                      </p:to>
                                    </p:set>
                                    <p:animEffect transition="in" filter="fade">
                                      <p:cBhvr>
                                        <p:cTn id="102" dur="500"/>
                                        <p:tgtEl>
                                          <p:spTgt spid="78"/>
                                        </p:tgtEl>
                                      </p:cBhvr>
                                    </p:animEffect>
                                  </p:childTnLst>
                                </p:cTn>
                              </p:par>
                              <p:par>
                                <p:cTn id="103" presetID="10" presetClass="entr" presetSubtype="0" fill="hold" nodeType="with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fade">
                                      <p:cBhvr>
                                        <p:cTn id="105" dur="500"/>
                                        <p:tgtEl>
                                          <p:spTgt spid="79"/>
                                        </p:tgtEl>
                                      </p:cBhvr>
                                    </p:animEffect>
                                  </p:childTnLst>
                                </p:cTn>
                              </p:par>
                              <p:par>
                                <p:cTn id="106" presetID="10" presetClass="entr" presetSubtype="0" fill="hold" nodeType="withEffect">
                                  <p:stCondLst>
                                    <p:cond delay="0"/>
                                  </p:stCondLst>
                                  <p:childTnLst>
                                    <p:set>
                                      <p:cBhvr>
                                        <p:cTn id="107" dur="1" fill="hold">
                                          <p:stCondLst>
                                            <p:cond delay="0"/>
                                          </p:stCondLst>
                                        </p:cTn>
                                        <p:tgtEl>
                                          <p:spTgt spid="80"/>
                                        </p:tgtEl>
                                        <p:attrNameLst>
                                          <p:attrName>style.visibility</p:attrName>
                                        </p:attrNameLst>
                                      </p:cBhvr>
                                      <p:to>
                                        <p:strVal val="visible"/>
                                      </p:to>
                                    </p:set>
                                    <p:animEffect transition="in" filter="fade">
                                      <p:cBhvr>
                                        <p:cTn id="108" dur="500"/>
                                        <p:tgtEl>
                                          <p:spTgt spid="8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2"/>
                                        </p:tgtEl>
                                        <p:attrNameLst>
                                          <p:attrName>style.visibility</p:attrName>
                                        </p:attrNameLst>
                                      </p:cBhvr>
                                      <p:to>
                                        <p:strVal val="visible"/>
                                      </p:to>
                                    </p:set>
                                    <p:animEffect transition="in" filter="fade">
                                      <p:cBhvr>
                                        <p:cTn id="111" dur="500"/>
                                        <p:tgtEl>
                                          <p:spTgt spid="82"/>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83"/>
                                        </p:tgtEl>
                                        <p:attrNameLst>
                                          <p:attrName>style.visibility</p:attrName>
                                        </p:attrNameLst>
                                      </p:cBhvr>
                                      <p:to>
                                        <p:strVal val="visible"/>
                                      </p:to>
                                    </p:set>
                                    <p:animEffect transition="in" filter="fade">
                                      <p:cBhvr>
                                        <p:cTn id="114" dur="500"/>
                                        <p:tgtEl>
                                          <p:spTgt spid="8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84"/>
                                        </p:tgtEl>
                                        <p:attrNameLst>
                                          <p:attrName>style.visibility</p:attrName>
                                        </p:attrNameLst>
                                      </p:cBhvr>
                                      <p:to>
                                        <p:strVal val="visible"/>
                                      </p:to>
                                    </p:set>
                                    <p:animEffect transition="in" filter="fade">
                                      <p:cBhvr>
                                        <p:cTn id="117" dur="500"/>
                                        <p:tgtEl>
                                          <p:spTgt spid="84"/>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85"/>
                                        </p:tgtEl>
                                        <p:attrNameLst>
                                          <p:attrName>style.visibility</p:attrName>
                                        </p:attrNameLst>
                                      </p:cBhvr>
                                      <p:to>
                                        <p:strVal val="visible"/>
                                      </p:to>
                                    </p:set>
                                    <p:animEffect transition="in" filter="fade">
                                      <p:cBhvr>
                                        <p:cTn id="120" dur="500"/>
                                        <p:tgtEl>
                                          <p:spTgt spid="85"/>
                                        </p:tgtEl>
                                      </p:cBhvr>
                                    </p:animEffect>
                                  </p:childTnLst>
                                </p:cTn>
                              </p:par>
                              <p:par>
                                <p:cTn id="121" presetID="10" presetClass="entr" presetSubtype="0" fill="hold" nodeType="withEffect">
                                  <p:stCondLst>
                                    <p:cond delay="0"/>
                                  </p:stCondLst>
                                  <p:childTnLst>
                                    <p:set>
                                      <p:cBhvr>
                                        <p:cTn id="122" dur="1" fill="hold">
                                          <p:stCondLst>
                                            <p:cond delay="0"/>
                                          </p:stCondLst>
                                        </p:cTn>
                                        <p:tgtEl>
                                          <p:spTgt spid="86"/>
                                        </p:tgtEl>
                                        <p:attrNameLst>
                                          <p:attrName>style.visibility</p:attrName>
                                        </p:attrNameLst>
                                      </p:cBhvr>
                                      <p:to>
                                        <p:strVal val="visible"/>
                                      </p:to>
                                    </p:set>
                                    <p:animEffect transition="in" filter="fade">
                                      <p:cBhvr>
                                        <p:cTn id="123" dur="500"/>
                                        <p:tgtEl>
                                          <p:spTgt spid="86"/>
                                        </p:tgtEl>
                                      </p:cBhvr>
                                    </p:animEffect>
                                  </p:childTnLst>
                                </p:cTn>
                              </p:par>
                              <p:par>
                                <p:cTn id="124" presetID="10" presetClass="entr" presetSubtype="0" fill="hold" nodeType="withEffect">
                                  <p:stCondLst>
                                    <p:cond delay="0"/>
                                  </p:stCondLst>
                                  <p:childTnLst>
                                    <p:set>
                                      <p:cBhvr>
                                        <p:cTn id="125" dur="1" fill="hold">
                                          <p:stCondLst>
                                            <p:cond delay="0"/>
                                          </p:stCondLst>
                                        </p:cTn>
                                        <p:tgtEl>
                                          <p:spTgt spid="87"/>
                                        </p:tgtEl>
                                        <p:attrNameLst>
                                          <p:attrName>style.visibility</p:attrName>
                                        </p:attrNameLst>
                                      </p:cBhvr>
                                      <p:to>
                                        <p:strVal val="visible"/>
                                      </p:to>
                                    </p:set>
                                    <p:animEffect transition="in" filter="fade">
                                      <p:cBhvr>
                                        <p:cTn id="126" dur="500"/>
                                        <p:tgtEl>
                                          <p:spTgt spid="87"/>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93"/>
                                        </p:tgtEl>
                                        <p:attrNameLst>
                                          <p:attrName>style.visibility</p:attrName>
                                        </p:attrNameLst>
                                      </p:cBhvr>
                                      <p:to>
                                        <p:strVal val="visible"/>
                                      </p:to>
                                    </p:set>
                                    <p:animEffect transition="in" filter="fade">
                                      <p:cBhvr>
                                        <p:cTn id="129" dur="500"/>
                                        <p:tgtEl>
                                          <p:spTgt spid="93"/>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94"/>
                                        </p:tgtEl>
                                        <p:attrNameLst>
                                          <p:attrName>style.visibility</p:attrName>
                                        </p:attrNameLst>
                                      </p:cBhvr>
                                      <p:to>
                                        <p:strVal val="visible"/>
                                      </p:to>
                                    </p:set>
                                    <p:animEffect transition="in" filter="fade">
                                      <p:cBhvr>
                                        <p:cTn id="132" dur="500"/>
                                        <p:tgtEl>
                                          <p:spTgt spid="94"/>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90"/>
                                        </p:tgtEl>
                                        <p:attrNameLst>
                                          <p:attrName>style.visibility</p:attrName>
                                        </p:attrNameLst>
                                      </p:cBhvr>
                                      <p:to>
                                        <p:strVal val="visible"/>
                                      </p:to>
                                    </p:set>
                                    <p:animEffect transition="in" filter="fade">
                                      <p:cBhvr>
                                        <p:cTn id="137" dur="500"/>
                                        <p:tgtEl>
                                          <p:spTgt spid="9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89"/>
                                        </p:tgtEl>
                                        <p:attrNameLst>
                                          <p:attrName>style.visibility</p:attrName>
                                        </p:attrNameLst>
                                      </p:cBhvr>
                                      <p:to>
                                        <p:strVal val="visible"/>
                                      </p:to>
                                    </p:set>
                                    <p:animEffect transition="in" filter="fade">
                                      <p:cBhvr>
                                        <p:cTn id="14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54" grpId="0" animBg="1"/>
      <p:bldP spid="55" grpId="0" animBg="1"/>
      <p:bldP spid="56" grpId="0" animBg="1"/>
      <p:bldP spid="57" grpId="0" animBg="1"/>
      <p:bldP spid="59" grpId="0" animBg="1"/>
      <p:bldP spid="60" grpId="0" animBg="1"/>
      <p:bldP spid="61" grpId="0" animBg="1"/>
      <p:bldP spid="62" grpId="0" animBg="1"/>
      <p:bldP spid="70" grpId="0" animBg="1"/>
      <p:bldP spid="71" grpId="0" animBg="1"/>
      <p:bldP spid="72" grpId="0" animBg="1"/>
      <p:bldP spid="73" grpId="0" animBg="1"/>
      <p:bldP spid="75" grpId="0" animBg="1"/>
      <p:bldP spid="76" grpId="0" animBg="1"/>
      <p:bldP spid="77" grpId="0" animBg="1"/>
      <p:bldP spid="78" grpId="0" animBg="1"/>
      <p:bldP spid="82" grpId="0" animBg="1"/>
      <p:bldP spid="83" grpId="0" animBg="1"/>
      <p:bldP spid="84" grpId="0" animBg="1"/>
      <p:bldP spid="85" grpId="0" animBg="1"/>
      <p:bldP spid="93" grpId="0" animBg="1"/>
      <p:bldP spid="9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2442" y="1006475"/>
            <a:ext cx="64135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2053"/>
          <p:cNvSpPr>
            <a:spLocks noChangeArrowheads="1"/>
          </p:cNvSpPr>
          <p:nvPr/>
        </p:nvSpPr>
        <p:spPr bwMode="auto">
          <a:xfrm>
            <a:off x="1204671" y="134939"/>
            <a:ext cx="746760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dirty="0">
                <a:solidFill>
                  <a:srgbClr val="404040"/>
                </a:solidFill>
              </a:rPr>
              <a:t>Airtight Floor Connection (Prefab)</a:t>
            </a:r>
          </a:p>
        </p:txBody>
      </p:sp>
      <p:sp>
        <p:nvSpPr>
          <p:cNvPr id="5" name="Rectangle 4"/>
          <p:cNvSpPr/>
          <p:nvPr/>
        </p:nvSpPr>
        <p:spPr>
          <a:xfrm rot="5400000">
            <a:off x="5883440" y="1862876"/>
            <a:ext cx="235897" cy="561496"/>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181115" y="1055083"/>
            <a:ext cx="1451870" cy="4905980"/>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a:off x="5632984" y="1055083"/>
            <a:ext cx="87656" cy="4905980"/>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rot="5400000">
            <a:off x="5806077" y="4095944"/>
            <a:ext cx="390623" cy="561496"/>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741580" y="1051606"/>
            <a:ext cx="540557" cy="974069"/>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a:off x="5731109" y="4572004"/>
            <a:ext cx="540557" cy="1389059"/>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3" name="Straight Connector 2"/>
          <p:cNvCxnSpPr>
            <a:stCxn id="7" idx="2"/>
            <a:endCxn id="7" idx="0"/>
          </p:cNvCxnSpPr>
          <p:nvPr/>
        </p:nvCxnSpPr>
        <p:spPr>
          <a:xfrm flipV="1">
            <a:off x="5676812" y="1055083"/>
            <a:ext cx="0" cy="4905980"/>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098135" y="1051606"/>
            <a:ext cx="0" cy="4905980"/>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4" name="Text Box 7"/>
          <p:cNvSpPr txBox="1">
            <a:spLocks noChangeArrowheads="1"/>
          </p:cNvSpPr>
          <p:nvPr/>
        </p:nvSpPr>
        <p:spPr bwMode="auto">
          <a:xfrm>
            <a:off x="1214044" y="6513002"/>
            <a:ext cx="1991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Wimmers</a:t>
            </a:r>
          </a:p>
        </p:txBody>
      </p:sp>
    </p:spTree>
    <p:extLst>
      <p:ext uri="{BB962C8B-B14F-4D97-AF65-F5344CB8AC3E}">
        <p14:creationId xmlns:p14="http://schemas.microsoft.com/office/powerpoint/2010/main" val="13115279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2442" y="1006475"/>
            <a:ext cx="64135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2053"/>
          <p:cNvSpPr>
            <a:spLocks noChangeArrowheads="1"/>
          </p:cNvSpPr>
          <p:nvPr/>
        </p:nvSpPr>
        <p:spPr bwMode="auto">
          <a:xfrm>
            <a:off x="1204671" y="134939"/>
            <a:ext cx="746760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dirty="0">
                <a:solidFill>
                  <a:srgbClr val="404040"/>
                </a:solidFill>
              </a:rPr>
              <a:t>Airtight Floor Connection to CLT</a:t>
            </a:r>
          </a:p>
        </p:txBody>
      </p:sp>
      <p:sp>
        <p:nvSpPr>
          <p:cNvPr id="5" name="Rectangle 4"/>
          <p:cNvSpPr/>
          <p:nvPr/>
        </p:nvSpPr>
        <p:spPr>
          <a:xfrm rot="5400000">
            <a:off x="5883440" y="1862876"/>
            <a:ext cx="235897" cy="561496"/>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181115" y="1055083"/>
            <a:ext cx="1451870" cy="4905980"/>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a:off x="5632984" y="1055083"/>
            <a:ext cx="87656" cy="4905980"/>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rot="5400000">
            <a:off x="5806077" y="4095944"/>
            <a:ext cx="390623" cy="561496"/>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p:cNvCxnSpPr/>
          <p:nvPr/>
        </p:nvCxnSpPr>
        <p:spPr>
          <a:xfrm flipV="1">
            <a:off x="4098135" y="1051606"/>
            <a:ext cx="0" cy="4905980"/>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60427" y="2252290"/>
            <a:ext cx="1656693" cy="19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5741580" y="1051606"/>
            <a:ext cx="540557" cy="974069"/>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9" name="Rectangle 28"/>
          <p:cNvSpPr/>
          <p:nvPr/>
        </p:nvSpPr>
        <p:spPr>
          <a:xfrm>
            <a:off x="5731109" y="4572004"/>
            <a:ext cx="540557" cy="1389059"/>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nvGrpSpPr>
          <p:cNvPr id="2" name="Group 1"/>
          <p:cNvGrpSpPr/>
          <p:nvPr/>
        </p:nvGrpSpPr>
        <p:grpSpPr>
          <a:xfrm>
            <a:off x="5717231" y="1051606"/>
            <a:ext cx="624407" cy="4905980"/>
            <a:chOff x="8617264" y="1051606"/>
            <a:chExt cx="624407" cy="4905980"/>
          </a:xfrm>
        </p:grpSpPr>
        <p:sp>
          <p:nvSpPr>
            <p:cNvPr id="14" name="Rectangle 13"/>
            <p:cNvSpPr/>
            <p:nvPr/>
          </p:nvSpPr>
          <p:spPr>
            <a:xfrm>
              <a:off x="8617264" y="1051606"/>
              <a:ext cx="203179" cy="4905980"/>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9038492" y="1051606"/>
              <a:ext cx="203179" cy="4905980"/>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8827878" y="1051606"/>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8835313" y="1491175"/>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a:off x="8827877" y="1965914"/>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8835313" y="2405483"/>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8827876" y="2852276"/>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a:off x="8827875" y="3271018"/>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8827877" y="3733057"/>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8835313" y="4172626"/>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8827876" y="4619419"/>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8827875" y="5038161"/>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8835312" y="5518017"/>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3" name="Straight Connector 2"/>
          <p:cNvCxnSpPr/>
          <p:nvPr/>
        </p:nvCxnSpPr>
        <p:spPr>
          <a:xfrm flipV="1">
            <a:off x="5594234" y="1051606"/>
            <a:ext cx="0" cy="4905980"/>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589058" y="1538640"/>
            <a:ext cx="3672129" cy="1169551"/>
          </a:xfrm>
          <a:prstGeom prst="rect">
            <a:avLst/>
          </a:prstGeom>
          <a:noFill/>
        </p:spPr>
        <p:txBody>
          <a:bodyPr wrap="square" rtlCol="0">
            <a:spAutoFit/>
          </a:bodyPr>
          <a:lstStyle/>
          <a:p>
            <a:r>
              <a:rPr lang="en-CA" sz="1400" dirty="0">
                <a:solidFill>
                  <a:srgbClr val="FF0000"/>
                </a:solidFill>
                <a:latin typeface="Calibri" panose="020F0502020204030204" pitchFamily="34" charset="0"/>
                <a:cs typeface="Calibri" panose="020F0502020204030204" pitchFamily="34" charset="0"/>
              </a:rPr>
              <a:t>CLT is not Airtight!</a:t>
            </a:r>
          </a:p>
          <a:p>
            <a:r>
              <a:rPr lang="en-CA" sz="1400" dirty="0">
                <a:solidFill>
                  <a:srgbClr val="FF0000"/>
                </a:solidFill>
                <a:latin typeface="Calibri" panose="020F0502020204030204" pitchFamily="34" charset="0"/>
                <a:cs typeface="Calibri" panose="020F0502020204030204" pitchFamily="34" charset="0"/>
              </a:rPr>
              <a:t>Additional Membrane or Plywood necessary.</a:t>
            </a:r>
          </a:p>
          <a:p>
            <a:r>
              <a:rPr lang="en-CA" sz="1400" dirty="0">
                <a:solidFill>
                  <a:srgbClr val="FF0000"/>
                </a:solidFill>
                <a:latin typeface="Calibri" panose="020F0502020204030204" pitchFamily="34" charset="0"/>
                <a:cs typeface="Calibri" panose="020F0502020204030204" pitchFamily="34" charset="0"/>
              </a:rPr>
              <a:t>Careful with Penetrations for Electrical.</a:t>
            </a:r>
          </a:p>
          <a:p>
            <a:r>
              <a:rPr lang="en-CA" sz="1400" dirty="0">
                <a:solidFill>
                  <a:srgbClr val="FF0000"/>
                </a:solidFill>
                <a:latin typeface="Calibri" panose="020F0502020204030204" pitchFamily="34" charset="0"/>
                <a:cs typeface="Calibri" panose="020F0502020204030204" pitchFamily="34" charset="0"/>
              </a:rPr>
              <a:t>Ideally use CLT only for Interior Walls as airtightness is challenging.</a:t>
            </a:r>
          </a:p>
        </p:txBody>
      </p:sp>
      <p:sp>
        <p:nvSpPr>
          <p:cNvPr id="30" name="Text Box 7"/>
          <p:cNvSpPr txBox="1">
            <a:spLocks noChangeArrowheads="1"/>
          </p:cNvSpPr>
          <p:nvPr/>
        </p:nvSpPr>
        <p:spPr bwMode="auto">
          <a:xfrm>
            <a:off x="1211024" y="6510986"/>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Wimmers</a:t>
            </a:r>
          </a:p>
        </p:txBody>
      </p:sp>
    </p:spTree>
    <p:extLst>
      <p:ext uri="{BB962C8B-B14F-4D97-AF65-F5344CB8AC3E}">
        <p14:creationId xmlns:p14="http://schemas.microsoft.com/office/powerpoint/2010/main" val="3562575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425" y="1376363"/>
            <a:ext cx="7548563"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Rectangle 2053"/>
          <p:cNvSpPr>
            <a:spLocks noChangeArrowheads="1"/>
          </p:cNvSpPr>
          <p:nvPr/>
        </p:nvSpPr>
        <p:spPr bwMode="auto">
          <a:xfrm>
            <a:off x="1211651" y="134939"/>
            <a:ext cx="10015494"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dirty="0">
                <a:solidFill>
                  <a:srgbClr val="404040"/>
                </a:solidFill>
              </a:rPr>
              <a:t>Airtight Eaves, Wall to Roof (Prefab)</a:t>
            </a:r>
          </a:p>
        </p:txBody>
      </p:sp>
      <p:sp>
        <p:nvSpPr>
          <p:cNvPr id="5" name="Rectangle 4"/>
          <p:cNvSpPr/>
          <p:nvPr/>
        </p:nvSpPr>
        <p:spPr>
          <a:xfrm rot="5400000">
            <a:off x="2647093" y="3117371"/>
            <a:ext cx="1033614"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3111071" y="3792665"/>
            <a:ext cx="697208" cy="2554161"/>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rot="5400000">
            <a:off x="2311073" y="4802902"/>
            <a:ext cx="3042129" cy="45719"/>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3111071" y="3687007"/>
            <a:ext cx="696208"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3856856" y="3548214"/>
            <a:ext cx="249780"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3856856" y="4408185"/>
            <a:ext cx="249780"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3856856" y="5107592"/>
            <a:ext cx="249780"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3856856" y="6133569"/>
            <a:ext cx="249780" cy="18558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3865881" y="4527453"/>
            <a:ext cx="240755" cy="580138"/>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 name="Rectangle 14"/>
          <p:cNvSpPr/>
          <p:nvPr/>
        </p:nvSpPr>
        <p:spPr>
          <a:xfrm>
            <a:off x="3865881" y="3667482"/>
            <a:ext cx="240755" cy="732534"/>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6" name="Rectangle 15"/>
          <p:cNvSpPr/>
          <p:nvPr/>
        </p:nvSpPr>
        <p:spPr>
          <a:xfrm rot="3311204">
            <a:off x="4614467" y="1967949"/>
            <a:ext cx="240755" cy="1749481"/>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7" name="Rectangle 16"/>
          <p:cNvSpPr/>
          <p:nvPr/>
        </p:nvSpPr>
        <p:spPr>
          <a:xfrm rot="3214443">
            <a:off x="3844049" y="3335859"/>
            <a:ext cx="249780"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rot="3214443">
            <a:off x="5373136" y="2250457"/>
            <a:ext cx="249780"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rot="3311204">
            <a:off x="6139679" y="911996"/>
            <a:ext cx="240755" cy="1723850"/>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 name="Rectangle 19"/>
          <p:cNvSpPr/>
          <p:nvPr/>
        </p:nvSpPr>
        <p:spPr>
          <a:xfrm rot="3311204">
            <a:off x="4364001" y="588481"/>
            <a:ext cx="732176" cy="3108985"/>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 name="Rectangle 1"/>
          <p:cNvSpPr/>
          <p:nvPr/>
        </p:nvSpPr>
        <p:spPr>
          <a:xfrm>
            <a:off x="4914900" y="963613"/>
            <a:ext cx="2452007" cy="412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Freeform 2"/>
          <p:cNvSpPr/>
          <p:nvPr/>
        </p:nvSpPr>
        <p:spPr>
          <a:xfrm>
            <a:off x="3230335" y="2733905"/>
            <a:ext cx="463918" cy="927001"/>
          </a:xfrm>
          <a:custGeom>
            <a:avLst/>
            <a:gdLst>
              <a:gd name="connsiteX0" fmla="*/ 0 w 386443"/>
              <a:gd name="connsiteY0" fmla="*/ 805543 h 805543"/>
              <a:gd name="connsiteX1" fmla="*/ 386443 w 386443"/>
              <a:gd name="connsiteY1" fmla="*/ 525236 h 805543"/>
              <a:gd name="connsiteX2" fmla="*/ 10885 w 386443"/>
              <a:gd name="connsiteY2" fmla="*/ 0 h 805543"/>
              <a:gd name="connsiteX3" fmla="*/ 0 w 386443"/>
              <a:gd name="connsiteY3" fmla="*/ 805543 h 805543"/>
            </a:gdLst>
            <a:ahLst/>
            <a:cxnLst>
              <a:cxn ang="0">
                <a:pos x="connsiteX0" y="connsiteY0"/>
              </a:cxn>
              <a:cxn ang="0">
                <a:pos x="connsiteX1" y="connsiteY1"/>
              </a:cxn>
              <a:cxn ang="0">
                <a:pos x="connsiteX2" y="connsiteY2"/>
              </a:cxn>
              <a:cxn ang="0">
                <a:pos x="connsiteX3" y="connsiteY3"/>
              </a:cxn>
            </a:cxnLst>
            <a:rect l="l" t="t" r="r" b="b"/>
            <a:pathLst>
              <a:path w="386443" h="805543">
                <a:moveTo>
                  <a:pt x="0" y="805543"/>
                </a:moveTo>
                <a:lnTo>
                  <a:pt x="386443" y="525236"/>
                </a:lnTo>
                <a:lnTo>
                  <a:pt x="10885" y="0"/>
                </a:lnTo>
                <a:cubicBezTo>
                  <a:pt x="8164" y="266700"/>
                  <a:pt x="5442" y="533400"/>
                  <a:pt x="0" y="805543"/>
                </a:cubicBezTo>
                <a:close/>
              </a:path>
            </a:pathLst>
          </a:custGeom>
          <a:solidFill>
            <a:srgbClr val="B9AE1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reeform 22"/>
          <p:cNvSpPr/>
          <p:nvPr/>
        </p:nvSpPr>
        <p:spPr>
          <a:xfrm rot="16200000">
            <a:off x="3541305" y="3079502"/>
            <a:ext cx="386443" cy="805543"/>
          </a:xfrm>
          <a:custGeom>
            <a:avLst/>
            <a:gdLst>
              <a:gd name="connsiteX0" fmla="*/ 0 w 386443"/>
              <a:gd name="connsiteY0" fmla="*/ 805543 h 805543"/>
              <a:gd name="connsiteX1" fmla="*/ 386443 w 386443"/>
              <a:gd name="connsiteY1" fmla="*/ 525236 h 805543"/>
              <a:gd name="connsiteX2" fmla="*/ 10885 w 386443"/>
              <a:gd name="connsiteY2" fmla="*/ 0 h 805543"/>
              <a:gd name="connsiteX3" fmla="*/ 0 w 386443"/>
              <a:gd name="connsiteY3" fmla="*/ 805543 h 805543"/>
            </a:gdLst>
            <a:ahLst/>
            <a:cxnLst>
              <a:cxn ang="0">
                <a:pos x="connsiteX0" y="connsiteY0"/>
              </a:cxn>
              <a:cxn ang="0">
                <a:pos x="connsiteX1" y="connsiteY1"/>
              </a:cxn>
              <a:cxn ang="0">
                <a:pos x="connsiteX2" y="connsiteY2"/>
              </a:cxn>
              <a:cxn ang="0">
                <a:pos x="connsiteX3" y="connsiteY3"/>
              </a:cxn>
            </a:cxnLst>
            <a:rect l="l" t="t" r="r" b="b"/>
            <a:pathLst>
              <a:path w="386443" h="805543">
                <a:moveTo>
                  <a:pt x="0" y="805543"/>
                </a:moveTo>
                <a:lnTo>
                  <a:pt x="386443" y="525236"/>
                </a:lnTo>
                <a:lnTo>
                  <a:pt x="10885" y="0"/>
                </a:lnTo>
                <a:cubicBezTo>
                  <a:pt x="8164" y="266700"/>
                  <a:pt x="5442" y="533400"/>
                  <a:pt x="0" y="805543"/>
                </a:cubicBezTo>
                <a:close/>
              </a:path>
            </a:pathLst>
          </a:custGeom>
          <a:solidFill>
            <a:srgbClr val="B9AE1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6943135" y="5069745"/>
            <a:ext cx="2452007" cy="1128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6" name="Group 25">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27" name="Group 26">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32" name="TextBox 31">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33" name="TextBox 32">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34" name="Diagonal Stripe 33">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35" name="Diagonal Stripe 34">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28" name="Group 27">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30" name="Rectangle 29">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1" name="Rectangle 30">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29" name="Picture 28"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cxnSp>
        <p:nvCxnSpPr>
          <p:cNvPr id="36" name="Straight Connector 35"/>
          <p:cNvCxnSpPr>
            <a:endCxn id="23" idx="1"/>
          </p:cNvCxnSpPr>
          <p:nvPr/>
        </p:nvCxnSpPr>
        <p:spPr>
          <a:xfrm flipH="1" flipV="1">
            <a:off x="3856991" y="3289052"/>
            <a:ext cx="8890" cy="3072158"/>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051113" y="2653393"/>
            <a:ext cx="59958" cy="3707817"/>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111071" y="1376363"/>
            <a:ext cx="2047262" cy="1422678"/>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872320" y="1386627"/>
            <a:ext cx="2725604" cy="1923373"/>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rot="19494043">
            <a:off x="2916293" y="2506503"/>
            <a:ext cx="3965930" cy="45719"/>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Text Box 7"/>
          <p:cNvSpPr txBox="1">
            <a:spLocks noChangeArrowheads="1"/>
          </p:cNvSpPr>
          <p:nvPr/>
        </p:nvSpPr>
        <p:spPr bwMode="auto">
          <a:xfrm>
            <a:off x="1211024" y="6510986"/>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Wimmers</a:t>
            </a:r>
          </a:p>
        </p:txBody>
      </p:sp>
    </p:spTree>
    <p:extLst>
      <p:ext uri="{BB962C8B-B14F-4D97-AF65-F5344CB8AC3E}">
        <p14:creationId xmlns:p14="http://schemas.microsoft.com/office/powerpoint/2010/main" val="449987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425" y="1376363"/>
            <a:ext cx="7548563"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Rectangle 2053"/>
          <p:cNvSpPr>
            <a:spLocks noChangeArrowheads="1"/>
          </p:cNvSpPr>
          <p:nvPr/>
        </p:nvSpPr>
        <p:spPr bwMode="auto">
          <a:xfrm>
            <a:off x="1211651" y="134939"/>
            <a:ext cx="10015494"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dirty="0">
                <a:solidFill>
                  <a:srgbClr val="404040"/>
                </a:solidFill>
              </a:rPr>
              <a:t>Airtight Eaves, Wall to Roof (CLT)</a:t>
            </a:r>
          </a:p>
        </p:txBody>
      </p:sp>
      <p:sp>
        <p:nvSpPr>
          <p:cNvPr id="5" name="Rectangle 4"/>
          <p:cNvSpPr/>
          <p:nvPr/>
        </p:nvSpPr>
        <p:spPr>
          <a:xfrm rot="5400000">
            <a:off x="2647093" y="3117371"/>
            <a:ext cx="1033614"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3111071" y="3792665"/>
            <a:ext cx="697208" cy="2554161"/>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rot="5400000">
            <a:off x="2311073" y="4802902"/>
            <a:ext cx="3042129" cy="45719"/>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3111071" y="3687007"/>
            <a:ext cx="696208"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3856856" y="3548214"/>
            <a:ext cx="249780"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3856856" y="4408185"/>
            <a:ext cx="249780"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3856856" y="5107592"/>
            <a:ext cx="249780"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3856856" y="6133569"/>
            <a:ext cx="249780" cy="18558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3865881" y="4527453"/>
            <a:ext cx="240755" cy="580138"/>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 name="Rectangle 14"/>
          <p:cNvSpPr/>
          <p:nvPr/>
        </p:nvSpPr>
        <p:spPr>
          <a:xfrm>
            <a:off x="3865881" y="3667482"/>
            <a:ext cx="240755" cy="732534"/>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6" name="Rectangle 15"/>
          <p:cNvSpPr/>
          <p:nvPr/>
        </p:nvSpPr>
        <p:spPr>
          <a:xfrm rot="3311204">
            <a:off x="4614467" y="1967949"/>
            <a:ext cx="240755" cy="1749481"/>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7" name="Rectangle 16"/>
          <p:cNvSpPr/>
          <p:nvPr/>
        </p:nvSpPr>
        <p:spPr>
          <a:xfrm rot="3214443">
            <a:off x="3844049" y="3335859"/>
            <a:ext cx="249780"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rot="3214443">
            <a:off x="5373136" y="2250457"/>
            <a:ext cx="249780"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rot="3311204">
            <a:off x="6139679" y="911996"/>
            <a:ext cx="240755" cy="1723850"/>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 name="Rectangle 19"/>
          <p:cNvSpPr/>
          <p:nvPr/>
        </p:nvSpPr>
        <p:spPr>
          <a:xfrm rot="3311204">
            <a:off x="4364001" y="588481"/>
            <a:ext cx="732176" cy="3108985"/>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 name="Rectangle 1"/>
          <p:cNvSpPr/>
          <p:nvPr/>
        </p:nvSpPr>
        <p:spPr>
          <a:xfrm>
            <a:off x="4914900" y="963613"/>
            <a:ext cx="2452007" cy="412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Freeform 2"/>
          <p:cNvSpPr/>
          <p:nvPr/>
        </p:nvSpPr>
        <p:spPr>
          <a:xfrm>
            <a:off x="3230335" y="2733905"/>
            <a:ext cx="463918" cy="927001"/>
          </a:xfrm>
          <a:custGeom>
            <a:avLst/>
            <a:gdLst>
              <a:gd name="connsiteX0" fmla="*/ 0 w 386443"/>
              <a:gd name="connsiteY0" fmla="*/ 805543 h 805543"/>
              <a:gd name="connsiteX1" fmla="*/ 386443 w 386443"/>
              <a:gd name="connsiteY1" fmla="*/ 525236 h 805543"/>
              <a:gd name="connsiteX2" fmla="*/ 10885 w 386443"/>
              <a:gd name="connsiteY2" fmla="*/ 0 h 805543"/>
              <a:gd name="connsiteX3" fmla="*/ 0 w 386443"/>
              <a:gd name="connsiteY3" fmla="*/ 805543 h 805543"/>
            </a:gdLst>
            <a:ahLst/>
            <a:cxnLst>
              <a:cxn ang="0">
                <a:pos x="connsiteX0" y="connsiteY0"/>
              </a:cxn>
              <a:cxn ang="0">
                <a:pos x="connsiteX1" y="connsiteY1"/>
              </a:cxn>
              <a:cxn ang="0">
                <a:pos x="connsiteX2" y="connsiteY2"/>
              </a:cxn>
              <a:cxn ang="0">
                <a:pos x="connsiteX3" y="connsiteY3"/>
              </a:cxn>
            </a:cxnLst>
            <a:rect l="l" t="t" r="r" b="b"/>
            <a:pathLst>
              <a:path w="386443" h="805543">
                <a:moveTo>
                  <a:pt x="0" y="805543"/>
                </a:moveTo>
                <a:lnTo>
                  <a:pt x="386443" y="525236"/>
                </a:lnTo>
                <a:lnTo>
                  <a:pt x="10885" y="0"/>
                </a:lnTo>
                <a:cubicBezTo>
                  <a:pt x="8164" y="266700"/>
                  <a:pt x="5442" y="533400"/>
                  <a:pt x="0" y="805543"/>
                </a:cubicBezTo>
                <a:close/>
              </a:path>
            </a:pathLst>
          </a:custGeom>
          <a:solidFill>
            <a:srgbClr val="B9AE1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reeform 22"/>
          <p:cNvSpPr/>
          <p:nvPr/>
        </p:nvSpPr>
        <p:spPr>
          <a:xfrm rot="16200000">
            <a:off x="3541305" y="3079502"/>
            <a:ext cx="386443" cy="805543"/>
          </a:xfrm>
          <a:custGeom>
            <a:avLst/>
            <a:gdLst>
              <a:gd name="connsiteX0" fmla="*/ 0 w 386443"/>
              <a:gd name="connsiteY0" fmla="*/ 805543 h 805543"/>
              <a:gd name="connsiteX1" fmla="*/ 386443 w 386443"/>
              <a:gd name="connsiteY1" fmla="*/ 525236 h 805543"/>
              <a:gd name="connsiteX2" fmla="*/ 10885 w 386443"/>
              <a:gd name="connsiteY2" fmla="*/ 0 h 805543"/>
              <a:gd name="connsiteX3" fmla="*/ 0 w 386443"/>
              <a:gd name="connsiteY3" fmla="*/ 805543 h 805543"/>
            </a:gdLst>
            <a:ahLst/>
            <a:cxnLst>
              <a:cxn ang="0">
                <a:pos x="connsiteX0" y="connsiteY0"/>
              </a:cxn>
              <a:cxn ang="0">
                <a:pos x="connsiteX1" y="connsiteY1"/>
              </a:cxn>
              <a:cxn ang="0">
                <a:pos x="connsiteX2" y="connsiteY2"/>
              </a:cxn>
              <a:cxn ang="0">
                <a:pos x="connsiteX3" y="connsiteY3"/>
              </a:cxn>
            </a:cxnLst>
            <a:rect l="l" t="t" r="r" b="b"/>
            <a:pathLst>
              <a:path w="386443" h="805543">
                <a:moveTo>
                  <a:pt x="0" y="805543"/>
                </a:moveTo>
                <a:lnTo>
                  <a:pt x="386443" y="525236"/>
                </a:lnTo>
                <a:lnTo>
                  <a:pt x="10885" y="0"/>
                </a:lnTo>
                <a:cubicBezTo>
                  <a:pt x="8164" y="266700"/>
                  <a:pt x="5442" y="533400"/>
                  <a:pt x="0" y="805543"/>
                </a:cubicBezTo>
                <a:close/>
              </a:path>
            </a:pathLst>
          </a:custGeom>
          <a:solidFill>
            <a:srgbClr val="B9AE1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6943135" y="5069745"/>
            <a:ext cx="2452007" cy="1128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6" name="Group 25">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27" name="Group 26">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32" name="TextBox 31">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33" name="TextBox 32">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34" name="Diagonal Stripe 33">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35" name="Diagonal Stripe 34">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28" name="Group 27">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30" name="Rectangle 29">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1" name="Rectangle 30">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29" name="Picture 28"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cxnSp>
        <p:nvCxnSpPr>
          <p:cNvPr id="36" name="Straight Connector 35"/>
          <p:cNvCxnSpPr/>
          <p:nvPr/>
        </p:nvCxnSpPr>
        <p:spPr>
          <a:xfrm flipH="1" flipV="1">
            <a:off x="3831287" y="3289052"/>
            <a:ext cx="8890" cy="3072158"/>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051113" y="2653393"/>
            <a:ext cx="59958" cy="3707817"/>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111071" y="1376363"/>
            <a:ext cx="2047262" cy="1422678"/>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872320" y="1386627"/>
            <a:ext cx="2725604" cy="1923373"/>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rot="19494043">
            <a:off x="2916293" y="2506503"/>
            <a:ext cx="3965930" cy="45719"/>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9"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072868" y="5222479"/>
            <a:ext cx="417525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3857150" y="3315899"/>
            <a:ext cx="329170" cy="3030926"/>
            <a:chOff x="4533984" y="3418427"/>
            <a:chExt cx="329170" cy="2938662"/>
          </a:xfrm>
        </p:grpSpPr>
        <p:sp>
          <p:nvSpPr>
            <p:cNvPr id="40" name="Rectangle 39"/>
            <p:cNvSpPr/>
            <p:nvPr/>
          </p:nvSpPr>
          <p:spPr>
            <a:xfrm rot="5400000">
              <a:off x="4577431" y="3497776"/>
              <a:ext cx="249780" cy="105658"/>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Rectangle 40"/>
            <p:cNvSpPr/>
            <p:nvPr/>
          </p:nvSpPr>
          <p:spPr>
            <a:xfrm rot="5400000">
              <a:off x="3120885" y="4831526"/>
              <a:ext cx="2938662" cy="112464"/>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Rectangle 42"/>
            <p:cNvSpPr/>
            <p:nvPr/>
          </p:nvSpPr>
          <p:spPr>
            <a:xfrm rot="5400000">
              <a:off x="3337591" y="4831526"/>
              <a:ext cx="2938662" cy="112464"/>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ectangle 44"/>
            <p:cNvSpPr/>
            <p:nvPr/>
          </p:nvSpPr>
          <p:spPr>
            <a:xfrm rot="5400000">
              <a:off x="4578893" y="3745614"/>
              <a:ext cx="249780" cy="105658"/>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Rectangle 45"/>
            <p:cNvSpPr/>
            <p:nvPr/>
          </p:nvSpPr>
          <p:spPr>
            <a:xfrm rot="5400000">
              <a:off x="4575969" y="4019637"/>
              <a:ext cx="249780" cy="105658"/>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Rectangle 46"/>
            <p:cNvSpPr/>
            <p:nvPr/>
          </p:nvSpPr>
          <p:spPr>
            <a:xfrm rot="5400000">
              <a:off x="4577431" y="4267475"/>
              <a:ext cx="249780" cy="105658"/>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Rectangle 47"/>
            <p:cNvSpPr/>
            <p:nvPr/>
          </p:nvSpPr>
          <p:spPr>
            <a:xfrm rot="5400000">
              <a:off x="4575221" y="4523764"/>
              <a:ext cx="249780" cy="105658"/>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Rectangle 48"/>
            <p:cNvSpPr/>
            <p:nvPr/>
          </p:nvSpPr>
          <p:spPr>
            <a:xfrm rot="5400000">
              <a:off x="4576683" y="4771602"/>
              <a:ext cx="249780" cy="105658"/>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Rectangle 49"/>
            <p:cNvSpPr/>
            <p:nvPr/>
          </p:nvSpPr>
          <p:spPr>
            <a:xfrm rot="5400000">
              <a:off x="4573158" y="5048462"/>
              <a:ext cx="249780" cy="105658"/>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Rectangle 50"/>
            <p:cNvSpPr/>
            <p:nvPr/>
          </p:nvSpPr>
          <p:spPr>
            <a:xfrm rot="5400000">
              <a:off x="4574620" y="5296300"/>
              <a:ext cx="249780" cy="105658"/>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Rectangle 51"/>
            <p:cNvSpPr/>
            <p:nvPr/>
          </p:nvSpPr>
          <p:spPr>
            <a:xfrm rot="5400000">
              <a:off x="4575843" y="5536986"/>
              <a:ext cx="249780" cy="105658"/>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Rectangle 52"/>
            <p:cNvSpPr/>
            <p:nvPr/>
          </p:nvSpPr>
          <p:spPr>
            <a:xfrm rot="5400000">
              <a:off x="4577305" y="5784824"/>
              <a:ext cx="249780" cy="105658"/>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Rectangle 53"/>
            <p:cNvSpPr/>
            <p:nvPr/>
          </p:nvSpPr>
          <p:spPr>
            <a:xfrm rot="5400000">
              <a:off x="4579139" y="6032662"/>
              <a:ext cx="249780" cy="105658"/>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5" name="Rectangle 54"/>
            <p:cNvSpPr/>
            <p:nvPr/>
          </p:nvSpPr>
          <p:spPr>
            <a:xfrm rot="5400000">
              <a:off x="4631166" y="6229935"/>
              <a:ext cx="148650" cy="105658"/>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6" name="Text Box 7"/>
          <p:cNvSpPr txBox="1">
            <a:spLocks noChangeArrowheads="1"/>
          </p:cNvSpPr>
          <p:nvPr/>
        </p:nvSpPr>
        <p:spPr bwMode="auto">
          <a:xfrm>
            <a:off x="1211024" y="6510986"/>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Wimmers</a:t>
            </a:r>
          </a:p>
        </p:txBody>
      </p:sp>
    </p:spTree>
    <p:extLst>
      <p:ext uri="{BB962C8B-B14F-4D97-AF65-F5344CB8AC3E}">
        <p14:creationId xmlns:p14="http://schemas.microsoft.com/office/powerpoint/2010/main" val="1114947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2053"/>
          <p:cNvSpPr>
            <a:spLocks noChangeArrowheads="1"/>
          </p:cNvSpPr>
          <p:nvPr/>
        </p:nvSpPr>
        <p:spPr bwMode="auto">
          <a:xfrm>
            <a:off x="1186626" y="134939"/>
            <a:ext cx="10598974"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dirty="0">
                <a:solidFill>
                  <a:srgbClr val="404040"/>
                </a:solidFill>
              </a:rPr>
              <a:t>Airtight Footing Detail, no Basement </a:t>
            </a:r>
          </a:p>
        </p:txBody>
      </p:sp>
      <p:pic>
        <p:nvPicPr>
          <p:cNvPr id="1146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6380" y="954088"/>
            <a:ext cx="6556375"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643864" y="1067687"/>
            <a:ext cx="1534040" cy="1240866"/>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rot="5400000">
            <a:off x="7387725" y="2431813"/>
            <a:ext cx="231759" cy="446861"/>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7191733" y="1067686"/>
            <a:ext cx="74612" cy="1780216"/>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7284267" y="1067686"/>
            <a:ext cx="456597" cy="1471677"/>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a:off x="6290707" y="2847902"/>
            <a:ext cx="1450157" cy="2003304"/>
          </a:xfrm>
          <a:prstGeom prst="rect">
            <a:avLst/>
          </a:prstGeom>
          <a:solidFill>
            <a:schemeClr val="bg1">
              <a:lumMod val="6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Rectangle 10"/>
          <p:cNvSpPr/>
          <p:nvPr/>
        </p:nvSpPr>
        <p:spPr>
          <a:xfrm>
            <a:off x="5544754" y="2573739"/>
            <a:ext cx="745953" cy="3398437"/>
          </a:xfrm>
          <a:prstGeom prst="rect">
            <a:avLst/>
          </a:prstGeom>
          <a:solidFill>
            <a:srgbClr val="FF99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 name="Rectangle 11"/>
          <p:cNvSpPr/>
          <p:nvPr/>
        </p:nvSpPr>
        <p:spPr>
          <a:xfrm>
            <a:off x="6283792" y="4851206"/>
            <a:ext cx="1443243" cy="1115689"/>
          </a:xfrm>
          <a:prstGeom prst="rect">
            <a:avLst/>
          </a:prstGeom>
          <a:solidFill>
            <a:srgbClr val="FF99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 name="Rectangle 12"/>
          <p:cNvSpPr/>
          <p:nvPr/>
        </p:nvSpPr>
        <p:spPr>
          <a:xfrm>
            <a:off x="5144381" y="3045080"/>
            <a:ext cx="400374" cy="2921815"/>
          </a:xfrm>
          <a:prstGeom prst="rect">
            <a:avLst/>
          </a:prstGeom>
          <a:solidFill>
            <a:srgbClr val="FF99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 name="Rectangle 13"/>
          <p:cNvSpPr/>
          <p:nvPr/>
        </p:nvSpPr>
        <p:spPr>
          <a:xfrm rot="5400000">
            <a:off x="6291382" y="1656675"/>
            <a:ext cx="231759" cy="1568941"/>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rot="5400000">
            <a:off x="6606248" y="2241482"/>
            <a:ext cx="269939" cy="901025"/>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6" name="Straight Connector 15"/>
          <p:cNvCxnSpPr/>
          <p:nvPr/>
        </p:nvCxnSpPr>
        <p:spPr>
          <a:xfrm flipV="1">
            <a:off x="7270919" y="1067686"/>
            <a:ext cx="0" cy="1780216"/>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5531579" y="1067686"/>
            <a:ext cx="13175" cy="1766256"/>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7329167" y="2359292"/>
            <a:ext cx="411829" cy="474650"/>
          </a:xfrm>
          <a:custGeom>
            <a:avLst/>
            <a:gdLst>
              <a:gd name="connsiteX0" fmla="*/ 0 w 411829"/>
              <a:gd name="connsiteY0" fmla="*/ 0 h 474650"/>
              <a:gd name="connsiteX1" fmla="*/ 6980 w 411829"/>
              <a:gd name="connsiteY1" fmla="*/ 474650 h 474650"/>
              <a:gd name="connsiteX2" fmla="*/ 411829 w 411829"/>
              <a:gd name="connsiteY2" fmla="*/ 467670 h 474650"/>
            </a:gdLst>
            <a:ahLst/>
            <a:cxnLst>
              <a:cxn ang="0">
                <a:pos x="connsiteX0" y="connsiteY0"/>
              </a:cxn>
              <a:cxn ang="0">
                <a:pos x="connsiteX1" y="connsiteY1"/>
              </a:cxn>
              <a:cxn ang="0">
                <a:pos x="connsiteX2" y="connsiteY2"/>
              </a:cxn>
            </a:cxnLst>
            <a:rect l="l" t="t" r="r" b="b"/>
            <a:pathLst>
              <a:path w="411829" h="474650">
                <a:moveTo>
                  <a:pt x="0" y="0"/>
                </a:moveTo>
                <a:lnTo>
                  <a:pt x="6980" y="474650"/>
                </a:lnTo>
                <a:lnTo>
                  <a:pt x="411829" y="467670"/>
                </a:lnTo>
              </a:path>
            </a:pathLst>
          </a:cu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0" name="Straight Connector 19"/>
          <p:cNvCxnSpPr/>
          <p:nvPr/>
        </p:nvCxnSpPr>
        <p:spPr>
          <a:xfrm flipV="1">
            <a:off x="7015785" y="2792082"/>
            <a:ext cx="0" cy="69763"/>
          </a:xfrm>
          <a:prstGeom prst="line">
            <a:avLst/>
          </a:prstGeom>
          <a:ln w="327025" cmpd="tri">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Content Placeholder 3"/>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l="15578" r="32379"/>
          <a:stretch/>
        </p:blipFill>
        <p:spPr>
          <a:xfrm rot="16200000">
            <a:off x="8817385" y="2583121"/>
            <a:ext cx="1975753" cy="2533204"/>
          </a:xfrm>
          <a:prstGeom prst="rect">
            <a:avLst/>
          </a:prstGeom>
        </p:spPr>
      </p:pic>
      <p:cxnSp>
        <p:nvCxnSpPr>
          <p:cNvPr id="21" name="Straight Arrow Connector 20"/>
          <p:cNvCxnSpPr/>
          <p:nvPr/>
        </p:nvCxnSpPr>
        <p:spPr>
          <a:xfrm flipH="1" flipV="1">
            <a:off x="7217163" y="2847902"/>
            <a:ext cx="1949698" cy="885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 Box 7"/>
          <p:cNvSpPr txBox="1">
            <a:spLocks noChangeArrowheads="1"/>
          </p:cNvSpPr>
          <p:nvPr/>
        </p:nvSpPr>
        <p:spPr bwMode="auto">
          <a:xfrm>
            <a:off x="1211024" y="6510986"/>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&amp; Photo: Wimmers</a:t>
            </a:r>
          </a:p>
        </p:txBody>
      </p:sp>
    </p:spTree>
    <p:extLst>
      <p:ext uri="{BB962C8B-B14F-4D97-AF65-F5344CB8AC3E}">
        <p14:creationId xmlns:p14="http://schemas.microsoft.com/office/powerpoint/2010/main" val="213228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a:xfrm>
            <a:off x="884334" y="5510212"/>
            <a:ext cx="6814774" cy="1347788"/>
          </a:xfrm>
        </p:spPr>
        <p:txBody>
          <a:bodyPr/>
          <a:lstStyle/>
          <a:p>
            <a:pPr marL="0" indent="0">
              <a:buNone/>
            </a:pPr>
            <a:r>
              <a:rPr lang="en-US" altLang="en-US" sz="1200" dirty="0"/>
              <a:t>¹ “The energy that buildings use for heating, lighting and cooling is the major component of their environmental impact – approximately 85% of the total life cycle impact for typical office buildings.”</a:t>
            </a:r>
          </a:p>
          <a:p>
            <a:pPr marL="0" indent="0">
              <a:buClr>
                <a:srgbClr val="C00000"/>
              </a:buClr>
              <a:buNone/>
            </a:pPr>
            <a:r>
              <a:rPr lang="en-US" altLang="en-US" sz="1200" dirty="0"/>
              <a:t>[LEED; Cole &amp; </a:t>
            </a:r>
            <a:r>
              <a:rPr lang="en-US" altLang="en-US" sz="1200" dirty="0" err="1"/>
              <a:t>Kernan</a:t>
            </a:r>
            <a:r>
              <a:rPr lang="en-US" altLang="en-US" sz="1200" dirty="0"/>
              <a:t>, 1996; </a:t>
            </a:r>
            <a:r>
              <a:rPr lang="en-US" altLang="en-US" sz="1200" dirty="0" err="1"/>
              <a:t>Winistorfer</a:t>
            </a:r>
            <a:r>
              <a:rPr lang="en-US" altLang="en-US" sz="1200" dirty="0"/>
              <a:t> and Chen, 2004; Trusty &amp; </a:t>
            </a:r>
            <a:r>
              <a:rPr lang="en-US" altLang="en-US" sz="1200" dirty="0" err="1"/>
              <a:t>Meil</a:t>
            </a:r>
            <a:r>
              <a:rPr lang="en-US" altLang="en-US" sz="1200" dirty="0"/>
              <a:t>, 2000; CORRIM, 2004]</a:t>
            </a:r>
          </a:p>
          <a:p>
            <a:pPr marL="0" indent="0">
              <a:buClr>
                <a:srgbClr val="C00000"/>
              </a:buClr>
              <a:buNone/>
            </a:pPr>
            <a:r>
              <a:rPr lang="en-US" altLang="en-US" sz="1200" dirty="0"/>
              <a:t>² “The building materials for the Passive House are in total responsible for approximately 38% of the Global Warming Potential.” [A. Wall, G. Wimmers, A comparative LCA of the Wood Innovation Research Laboratory, IPC Munich 2018]</a:t>
            </a:r>
          </a:p>
          <a:p>
            <a:pPr marL="0" indent="0">
              <a:buClr>
                <a:srgbClr val="C00000"/>
              </a:buClr>
              <a:buNone/>
            </a:pPr>
            <a:endParaRPr lang="en-US" altLang="en-US" sz="1200" dirty="0"/>
          </a:p>
        </p:txBody>
      </p:sp>
      <p:sp>
        <p:nvSpPr>
          <p:cNvPr id="56323" name="Title 5"/>
          <p:cNvSpPr>
            <a:spLocks noGrp="1"/>
          </p:cNvSpPr>
          <p:nvPr>
            <p:ph type="title"/>
          </p:nvPr>
        </p:nvSpPr>
        <p:spPr>
          <a:xfrm>
            <a:off x="1206494" y="188914"/>
            <a:ext cx="8602662" cy="719137"/>
          </a:xfrm>
        </p:spPr>
        <p:txBody>
          <a:bodyPr/>
          <a:lstStyle/>
          <a:p>
            <a:r>
              <a:rPr lang="en-CA" altLang="en-US"/>
              <a:t>Operational Energy vs Embodied Energy</a:t>
            </a:r>
            <a:endParaRPr lang="en-US" altLang="en-US"/>
          </a:p>
        </p:txBody>
      </p:sp>
      <p:pic>
        <p:nvPicPr>
          <p:cNvPr id="56324" name="Picture 7" descr="footpri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8100" y="1376363"/>
            <a:ext cx="1908175"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3409487" y="1260633"/>
            <a:ext cx="8505633"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8163" indent="-538163" algn="l" rtl="0" eaLnBrk="0" fontAlgn="base" hangingPunct="0">
              <a:spcBef>
                <a:spcPct val="20000"/>
              </a:spcBef>
              <a:spcAft>
                <a:spcPct val="0"/>
              </a:spcAft>
              <a:buClr>
                <a:srgbClr val="F5E405"/>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5E405"/>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defRPr/>
            </a:pPr>
            <a:r>
              <a:rPr lang="en-US" altLang="en-US" kern="0" dirty="0"/>
              <a:t>Traditionally Operational Energy was responsible for 80-90% ¹ of the environmental impact of buildings and Embodied Energy played an insignificant role.</a:t>
            </a:r>
          </a:p>
          <a:p>
            <a:pPr>
              <a:defRPr/>
            </a:pPr>
            <a:r>
              <a:rPr lang="en-US" altLang="en-US" kern="0" dirty="0"/>
              <a:t>Passive House Standard and similar initiatives radically reduce the Operational Energy Consumption.</a:t>
            </a:r>
          </a:p>
          <a:p>
            <a:pPr>
              <a:defRPr/>
            </a:pPr>
            <a:r>
              <a:rPr lang="en-US" altLang="en-US" kern="0" dirty="0"/>
              <a:t>Recent study shows reduction to roughly 60% ² of the Operational Energy Share of the total lifetime GWP is possible.</a:t>
            </a:r>
          </a:p>
          <a:p>
            <a:pPr>
              <a:defRPr/>
            </a:pPr>
            <a:r>
              <a:rPr lang="en-US" altLang="en-US" kern="0" dirty="0"/>
              <a:t>Embodied Energy Consumption gains relative importance, as the Building becomes more energy efficient.</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2053"/>
          <p:cNvSpPr>
            <a:spLocks noChangeArrowheads="1"/>
          </p:cNvSpPr>
          <p:nvPr/>
        </p:nvSpPr>
        <p:spPr bwMode="auto">
          <a:xfrm>
            <a:off x="1186626" y="134939"/>
            <a:ext cx="10598974"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dirty="0">
                <a:solidFill>
                  <a:srgbClr val="404040"/>
                </a:solidFill>
              </a:rPr>
              <a:t>Thermally Optimized CLT Detail, no Basement </a:t>
            </a:r>
          </a:p>
        </p:txBody>
      </p:sp>
      <p:pic>
        <p:nvPicPr>
          <p:cNvPr id="1146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332" y="954088"/>
            <a:ext cx="6556375"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643864" y="1067687"/>
            <a:ext cx="1534040" cy="1240866"/>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rot="5400000">
            <a:off x="7387725" y="2431813"/>
            <a:ext cx="231759" cy="446861"/>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7191733" y="1067686"/>
            <a:ext cx="74612" cy="1780216"/>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7284267" y="1067686"/>
            <a:ext cx="456597" cy="1471677"/>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a:off x="6290707" y="2847902"/>
            <a:ext cx="1852911" cy="2003304"/>
          </a:xfrm>
          <a:prstGeom prst="rect">
            <a:avLst/>
          </a:prstGeom>
          <a:solidFill>
            <a:schemeClr val="bg1">
              <a:lumMod val="6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Rectangle 10"/>
          <p:cNvSpPr/>
          <p:nvPr/>
        </p:nvSpPr>
        <p:spPr>
          <a:xfrm>
            <a:off x="5544754" y="2573739"/>
            <a:ext cx="745953" cy="3398437"/>
          </a:xfrm>
          <a:prstGeom prst="rect">
            <a:avLst/>
          </a:prstGeom>
          <a:solidFill>
            <a:srgbClr val="FF99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 name="Rectangle 11"/>
          <p:cNvSpPr/>
          <p:nvPr/>
        </p:nvSpPr>
        <p:spPr>
          <a:xfrm>
            <a:off x="6283792" y="4851206"/>
            <a:ext cx="1859826" cy="1115689"/>
          </a:xfrm>
          <a:prstGeom prst="rect">
            <a:avLst/>
          </a:prstGeom>
          <a:solidFill>
            <a:srgbClr val="FF99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 name="Rectangle 12"/>
          <p:cNvSpPr/>
          <p:nvPr/>
        </p:nvSpPr>
        <p:spPr>
          <a:xfrm>
            <a:off x="5144381" y="3045080"/>
            <a:ext cx="400374" cy="2921815"/>
          </a:xfrm>
          <a:prstGeom prst="rect">
            <a:avLst/>
          </a:prstGeom>
          <a:solidFill>
            <a:srgbClr val="FF99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 name="Rectangle 13"/>
          <p:cNvSpPr/>
          <p:nvPr/>
        </p:nvSpPr>
        <p:spPr>
          <a:xfrm rot="5400000">
            <a:off x="6291382" y="1656675"/>
            <a:ext cx="231759" cy="1568941"/>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rot="5400000">
            <a:off x="6606248" y="2241482"/>
            <a:ext cx="269939" cy="901025"/>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6" name="Straight Connector 15"/>
          <p:cNvCxnSpPr/>
          <p:nvPr/>
        </p:nvCxnSpPr>
        <p:spPr>
          <a:xfrm flipV="1">
            <a:off x="7165409" y="1067686"/>
            <a:ext cx="0" cy="1780216"/>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5531579" y="1067686"/>
            <a:ext cx="13175" cy="1766256"/>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7265861" y="2366326"/>
            <a:ext cx="411829" cy="474650"/>
          </a:xfrm>
          <a:custGeom>
            <a:avLst/>
            <a:gdLst>
              <a:gd name="connsiteX0" fmla="*/ 0 w 411829"/>
              <a:gd name="connsiteY0" fmla="*/ 0 h 474650"/>
              <a:gd name="connsiteX1" fmla="*/ 6980 w 411829"/>
              <a:gd name="connsiteY1" fmla="*/ 474650 h 474650"/>
              <a:gd name="connsiteX2" fmla="*/ 411829 w 411829"/>
              <a:gd name="connsiteY2" fmla="*/ 467670 h 474650"/>
            </a:gdLst>
            <a:ahLst/>
            <a:cxnLst>
              <a:cxn ang="0">
                <a:pos x="connsiteX0" y="connsiteY0"/>
              </a:cxn>
              <a:cxn ang="0">
                <a:pos x="connsiteX1" y="connsiteY1"/>
              </a:cxn>
              <a:cxn ang="0">
                <a:pos x="connsiteX2" y="connsiteY2"/>
              </a:cxn>
            </a:cxnLst>
            <a:rect l="l" t="t" r="r" b="b"/>
            <a:pathLst>
              <a:path w="411829" h="474650">
                <a:moveTo>
                  <a:pt x="0" y="0"/>
                </a:moveTo>
                <a:lnTo>
                  <a:pt x="6980" y="474650"/>
                </a:lnTo>
                <a:lnTo>
                  <a:pt x="411829" y="467670"/>
                </a:lnTo>
              </a:path>
            </a:pathLst>
          </a:cu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0" name="Straight Connector 19"/>
          <p:cNvCxnSpPr/>
          <p:nvPr/>
        </p:nvCxnSpPr>
        <p:spPr>
          <a:xfrm flipV="1">
            <a:off x="7015785" y="2792082"/>
            <a:ext cx="0" cy="69763"/>
          </a:xfrm>
          <a:prstGeom prst="line">
            <a:avLst/>
          </a:prstGeom>
          <a:ln w="327025" cmpd="tri">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7269890" y="1099298"/>
            <a:ext cx="624407" cy="1731168"/>
            <a:chOff x="8625090" y="1060915"/>
            <a:chExt cx="624407" cy="1731168"/>
          </a:xfrm>
        </p:grpSpPr>
        <p:sp>
          <p:nvSpPr>
            <p:cNvPr id="22" name="Rectangle 21"/>
            <p:cNvSpPr/>
            <p:nvPr/>
          </p:nvSpPr>
          <p:spPr>
            <a:xfrm>
              <a:off x="8625090" y="1060915"/>
              <a:ext cx="203179" cy="1731167"/>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9046318" y="1060915"/>
              <a:ext cx="203179" cy="1710208"/>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8835704" y="1060915"/>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8843139" y="1500484"/>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8835703" y="1975223"/>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p:cNvSpPr/>
            <p:nvPr/>
          </p:nvSpPr>
          <p:spPr>
            <a:xfrm>
              <a:off x="8843139" y="2414793"/>
              <a:ext cx="203179" cy="377290"/>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6" name="TextBox 35"/>
          <p:cNvSpPr txBox="1"/>
          <p:nvPr/>
        </p:nvSpPr>
        <p:spPr>
          <a:xfrm>
            <a:off x="8097476" y="1089060"/>
            <a:ext cx="3672129" cy="1384995"/>
          </a:xfrm>
          <a:prstGeom prst="rect">
            <a:avLst/>
          </a:prstGeom>
          <a:noFill/>
        </p:spPr>
        <p:txBody>
          <a:bodyPr wrap="square" rtlCol="0">
            <a:spAutoFit/>
          </a:bodyPr>
          <a:lstStyle/>
          <a:p>
            <a:r>
              <a:rPr lang="en-CA" sz="1400" dirty="0">
                <a:solidFill>
                  <a:srgbClr val="FF0000"/>
                </a:solidFill>
                <a:latin typeface="Calibri" panose="020F0502020204030204" pitchFamily="34" charset="0"/>
                <a:cs typeface="Calibri" panose="020F0502020204030204" pitchFamily="34" charset="0"/>
              </a:rPr>
              <a:t>CLT is not Airtight!</a:t>
            </a:r>
          </a:p>
          <a:p>
            <a:r>
              <a:rPr lang="en-CA" sz="1400" dirty="0">
                <a:solidFill>
                  <a:srgbClr val="FF0000"/>
                </a:solidFill>
                <a:latin typeface="Calibri" panose="020F0502020204030204" pitchFamily="34" charset="0"/>
                <a:cs typeface="Calibri" panose="020F0502020204030204" pitchFamily="34" charset="0"/>
              </a:rPr>
              <a:t>Additional Membrane or Plywood necessary.</a:t>
            </a:r>
          </a:p>
          <a:p>
            <a:r>
              <a:rPr lang="en-CA" sz="1400" dirty="0">
                <a:solidFill>
                  <a:srgbClr val="FF0000"/>
                </a:solidFill>
                <a:latin typeface="Calibri" panose="020F0502020204030204" pitchFamily="34" charset="0"/>
                <a:cs typeface="Calibri" panose="020F0502020204030204" pitchFamily="34" charset="0"/>
              </a:rPr>
              <a:t>Careful with Penetrations for Electrical.</a:t>
            </a:r>
          </a:p>
          <a:p>
            <a:r>
              <a:rPr lang="en-CA" sz="1400" dirty="0">
                <a:solidFill>
                  <a:srgbClr val="FF0000"/>
                </a:solidFill>
                <a:latin typeface="Calibri" panose="020F0502020204030204" pitchFamily="34" charset="0"/>
                <a:cs typeface="Calibri" panose="020F0502020204030204" pitchFamily="34" charset="0"/>
              </a:rPr>
              <a:t>Ideally use Mass Timber only in the Interior as Thermal Bridges and Problems with Airtightness more likely if Exterior use.</a:t>
            </a:r>
          </a:p>
        </p:txBody>
      </p:sp>
      <p:pic>
        <p:nvPicPr>
          <p:cNvPr id="29" name="Content Placeholder 3"/>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l="15578" r="32379"/>
          <a:stretch/>
        </p:blipFill>
        <p:spPr>
          <a:xfrm rot="16200000">
            <a:off x="8817385" y="2583121"/>
            <a:ext cx="1975753" cy="2533204"/>
          </a:xfrm>
          <a:prstGeom prst="rect">
            <a:avLst/>
          </a:prstGeom>
        </p:spPr>
      </p:pic>
      <p:cxnSp>
        <p:nvCxnSpPr>
          <p:cNvPr id="5" name="Straight Arrow Connector 4"/>
          <p:cNvCxnSpPr>
            <a:endCxn id="10" idx="0"/>
          </p:cNvCxnSpPr>
          <p:nvPr/>
        </p:nvCxnSpPr>
        <p:spPr>
          <a:xfrm flipH="1" flipV="1">
            <a:off x="7217163" y="2847902"/>
            <a:ext cx="1949698" cy="885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 Box 7"/>
          <p:cNvSpPr txBox="1">
            <a:spLocks noChangeArrowheads="1"/>
          </p:cNvSpPr>
          <p:nvPr/>
        </p:nvSpPr>
        <p:spPr bwMode="auto">
          <a:xfrm>
            <a:off x="1211024" y="6510986"/>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&amp; Photo: Wimmers</a:t>
            </a:r>
          </a:p>
        </p:txBody>
      </p:sp>
    </p:spTree>
    <p:extLst>
      <p:ext uri="{BB962C8B-B14F-4D97-AF65-F5344CB8AC3E}">
        <p14:creationId xmlns:p14="http://schemas.microsoft.com/office/powerpoint/2010/main" val="128098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79479" y="1660526"/>
            <a:ext cx="7620000"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Rectangle 2053"/>
          <p:cNvSpPr>
            <a:spLocks noChangeArrowheads="1"/>
          </p:cNvSpPr>
          <p:nvPr/>
        </p:nvSpPr>
        <p:spPr bwMode="auto">
          <a:xfrm>
            <a:off x="1225617" y="134939"/>
            <a:ext cx="746760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dirty="0">
                <a:solidFill>
                  <a:srgbClr val="404040"/>
                </a:solidFill>
              </a:rPr>
              <a:t>Airtight Penetration</a:t>
            </a:r>
          </a:p>
        </p:txBody>
      </p:sp>
      <p:cxnSp>
        <p:nvCxnSpPr>
          <p:cNvPr id="6" name="Straight Connector 5"/>
          <p:cNvCxnSpPr/>
          <p:nvPr/>
        </p:nvCxnSpPr>
        <p:spPr>
          <a:xfrm flipH="1" flipV="1">
            <a:off x="4342443" y="1719978"/>
            <a:ext cx="20155" cy="1518813"/>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491162" y="1745913"/>
            <a:ext cx="1616474" cy="1492878"/>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 name="Rectangle 7"/>
          <p:cNvSpPr/>
          <p:nvPr/>
        </p:nvSpPr>
        <p:spPr>
          <a:xfrm>
            <a:off x="6227499" y="1767275"/>
            <a:ext cx="582373" cy="1213186"/>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 name="Rectangle 8"/>
          <p:cNvSpPr/>
          <p:nvPr/>
        </p:nvSpPr>
        <p:spPr>
          <a:xfrm rot="5400000">
            <a:off x="6390818" y="2823958"/>
            <a:ext cx="265245" cy="564421"/>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p:cNvSpPr/>
          <p:nvPr/>
        </p:nvSpPr>
        <p:spPr>
          <a:xfrm>
            <a:off x="4491162" y="4033221"/>
            <a:ext cx="1626443" cy="1746344"/>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Rectangle 10"/>
          <p:cNvSpPr/>
          <p:nvPr/>
        </p:nvSpPr>
        <p:spPr>
          <a:xfrm>
            <a:off x="6223279" y="4305590"/>
            <a:ext cx="582371" cy="1473975"/>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 name="Rectangle 17"/>
          <p:cNvSpPr/>
          <p:nvPr/>
        </p:nvSpPr>
        <p:spPr>
          <a:xfrm rot="5400000">
            <a:off x="5420524" y="2437954"/>
            <a:ext cx="1494795" cy="110711"/>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rot="5400000">
            <a:off x="6390817" y="3890758"/>
            <a:ext cx="265245" cy="564421"/>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rot="5400000">
            <a:off x="5296686" y="4852974"/>
            <a:ext cx="1747509" cy="105673"/>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5" name="Straight Connector 14"/>
          <p:cNvCxnSpPr/>
          <p:nvPr/>
        </p:nvCxnSpPr>
        <p:spPr>
          <a:xfrm flipV="1">
            <a:off x="6223279" y="4033427"/>
            <a:ext cx="1" cy="1746139"/>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flipV="1">
            <a:off x="6223280" y="1746119"/>
            <a:ext cx="17949" cy="1492672"/>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6294704" y="2743137"/>
            <a:ext cx="411829" cy="474650"/>
          </a:xfrm>
          <a:custGeom>
            <a:avLst/>
            <a:gdLst>
              <a:gd name="connsiteX0" fmla="*/ 0 w 411829"/>
              <a:gd name="connsiteY0" fmla="*/ 0 h 474650"/>
              <a:gd name="connsiteX1" fmla="*/ 6980 w 411829"/>
              <a:gd name="connsiteY1" fmla="*/ 474650 h 474650"/>
              <a:gd name="connsiteX2" fmla="*/ 411829 w 411829"/>
              <a:gd name="connsiteY2" fmla="*/ 467670 h 474650"/>
            </a:gdLst>
            <a:ahLst/>
            <a:cxnLst>
              <a:cxn ang="0">
                <a:pos x="connsiteX0" y="connsiteY0"/>
              </a:cxn>
              <a:cxn ang="0">
                <a:pos x="connsiteX1" y="connsiteY1"/>
              </a:cxn>
              <a:cxn ang="0">
                <a:pos x="connsiteX2" y="connsiteY2"/>
              </a:cxn>
            </a:cxnLst>
            <a:rect l="l" t="t" r="r" b="b"/>
            <a:pathLst>
              <a:path w="411829" h="474650">
                <a:moveTo>
                  <a:pt x="0" y="0"/>
                </a:moveTo>
                <a:lnTo>
                  <a:pt x="6980" y="474650"/>
                </a:lnTo>
                <a:lnTo>
                  <a:pt x="411829" y="467670"/>
                </a:lnTo>
              </a:path>
            </a:pathLst>
          </a:cu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Freeform 19"/>
          <p:cNvSpPr/>
          <p:nvPr/>
        </p:nvSpPr>
        <p:spPr>
          <a:xfrm flipV="1">
            <a:off x="6280743" y="4068363"/>
            <a:ext cx="411829" cy="446666"/>
          </a:xfrm>
          <a:custGeom>
            <a:avLst/>
            <a:gdLst>
              <a:gd name="connsiteX0" fmla="*/ 0 w 411829"/>
              <a:gd name="connsiteY0" fmla="*/ 0 h 474650"/>
              <a:gd name="connsiteX1" fmla="*/ 6980 w 411829"/>
              <a:gd name="connsiteY1" fmla="*/ 474650 h 474650"/>
              <a:gd name="connsiteX2" fmla="*/ 411829 w 411829"/>
              <a:gd name="connsiteY2" fmla="*/ 467670 h 474650"/>
            </a:gdLst>
            <a:ahLst/>
            <a:cxnLst>
              <a:cxn ang="0">
                <a:pos x="connsiteX0" y="connsiteY0"/>
              </a:cxn>
              <a:cxn ang="0">
                <a:pos x="connsiteX1" y="connsiteY1"/>
              </a:cxn>
              <a:cxn ang="0">
                <a:pos x="connsiteX2" y="connsiteY2"/>
              </a:cxn>
            </a:cxnLst>
            <a:rect l="l" t="t" r="r" b="b"/>
            <a:pathLst>
              <a:path w="411829" h="474650">
                <a:moveTo>
                  <a:pt x="0" y="0"/>
                </a:moveTo>
                <a:lnTo>
                  <a:pt x="6980" y="474650"/>
                </a:lnTo>
                <a:lnTo>
                  <a:pt x="411829" y="467670"/>
                </a:lnTo>
              </a:path>
            </a:pathLst>
          </a:cu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Connector 21"/>
          <p:cNvCxnSpPr/>
          <p:nvPr/>
        </p:nvCxnSpPr>
        <p:spPr>
          <a:xfrm flipV="1">
            <a:off x="4352520" y="4032057"/>
            <a:ext cx="22892" cy="1747508"/>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21"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l="39367" t="24078" r="12867" b="24362"/>
          <a:stretch/>
        </p:blipFill>
        <p:spPr>
          <a:xfrm>
            <a:off x="9044940" y="1770450"/>
            <a:ext cx="2304790" cy="1660044"/>
          </a:xfrm>
          <a:prstGeom prst="rect">
            <a:avLst/>
          </a:prstGeom>
        </p:spPr>
      </p:pic>
      <p:cxnSp>
        <p:nvCxnSpPr>
          <p:cNvPr id="23" name="Straight Arrow Connector 22"/>
          <p:cNvCxnSpPr/>
          <p:nvPr/>
        </p:nvCxnSpPr>
        <p:spPr>
          <a:xfrm flipH="1">
            <a:off x="6362701" y="2674620"/>
            <a:ext cx="3398519" cy="4724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 Box 7"/>
          <p:cNvSpPr txBox="1">
            <a:spLocks noChangeArrowheads="1"/>
          </p:cNvSpPr>
          <p:nvPr/>
        </p:nvSpPr>
        <p:spPr bwMode="auto">
          <a:xfrm>
            <a:off x="1211024" y="6510986"/>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&amp; Photo: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9323" y="1034367"/>
            <a:ext cx="7207250"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2053"/>
          <p:cNvSpPr>
            <a:spLocks noChangeArrowheads="1"/>
          </p:cNvSpPr>
          <p:nvPr/>
        </p:nvSpPr>
        <p:spPr bwMode="auto">
          <a:xfrm>
            <a:off x="1225611" y="134939"/>
            <a:ext cx="746760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dirty="0">
                <a:solidFill>
                  <a:srgbClr val="404040"/>
                </a:solidFill>
              </a:rPr>
              <a:t>Airtight Corner (Prefab)</a:t>
            </a:r>
          </a:p>
        </p:txBody>
      </p:sp>
      <p:sp>
        <p:nvSpPr>
          <p:cNvPr id="2" name="Rectangle 1"/>
          <p:cNvSpPr/>
          <p:nvPr/>
        </p:nvSpPr>
        <p:spPr>
          <a:xfrm>
            <a:off x="3224833" y="3124292"/>
            <a:ext cx="1668256" cy="233161"/>
          </a:xfrm>
          <a:prstGeom prst="rect">
            <a:avLst/>
          </a:prstGeom>
          <a:solidFill>
            <a:srgbClr val="85714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rot="5400000">
            <a:off x="4175541" y="2406745"/>
            <a:ext cx="1668256" cy="233161"/>
          </a:xfrm>
          <a:prstGeom prst="rect">
            <a:avLst/>
          </a:prstGeom>
          <a:solidFill>
            <a:srgbClr val="85714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rot="5400000">
            <a:off x="2251101" y="2374745"/>
            <a:ext cx="1668256" cy="265247"/>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3341413" y="3425716"/>
            <a:ext cx="1668256" cy="233161"/>
          </a:xfrm>
          <a:prstGeom prst="rect">
            <a:avLst/>
          </a:prstGeom>
          <a:solidFill>
            <a:srgbClr val="85714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3224834" y="1689197"/>
            <a:ext cx="1668253" cy="1420893"/>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a:off x="1329200" y="1673240"/>
            <a:ext cx="1613343" cy="1684213"/>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Rectangle 10"/>
          <p:cNvSpPr/>
          <p:nvPr/>
        </p:nvSpPr>
        <p:spPr>
          <a:xfrm>
            <a:off x="3341414" y="3658877"/>
            <a:ext cx="1668256" cy="2434796"/>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 name="Rectangle 11"/>
          <p:cNvSpPr/>
          <p:nvPr/>
        </p:nvSpPr>
        <p:spPr>
          <a:xfrm>
            <a:off x="2645479" y="4334678"/>
            <a:ext cx="607273" cy="1758994"/>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 name="Rectangle 12"/>
          <p:cNvSpPr/>
          <p:nvPr/>
        </p:nvSpPr>
        <p:spPr>
          <a:xfrm rot="16200000">
            <a:off x="1535579" y="3226315"/>
            <a:ext cx="607273" cy="1033991"/>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 name="Rectangle 13"/>
          <p:cNvSpPr/>
          <p:nvPr/>
        </p:nvSpPr>
        <p:spPr>
          <a:xfrm rot="5400000">
            <a:off x="2185197" y="3603709"/>
            <a:ext cx="621231" cy="265247"/>
          </a:xfrm>
          <a:prstGeom prst="rect">
            <a:avLst/>
          </a:prstGeom>
          <a:solidFill>
            <a:srgbClr val="85714D">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rot="5400000">
            <a:off x="2320538" y="3747574"/>
            <a:ext cx="908961" cy="265247"/>
          </a:xfrm>
          <a:prstGeom prst="rect">
            <a:avLst/>
          </a:prstGeom>
          <a:solidFill>
            <a:srgbClr val="85714D">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2900663" y="3435932"/>
            <a:ext cx="342025" cy="898745"/>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4" name="Straight Connector 3"/>
          <p:cNvCxnSpPr/>
          <p:nvPr/>
        </p:nvCxnSpPr>
        <p:spPr>
          <a:xfrm flipV="1">
            <a:off x="2356212" y="3446150"/>
            <a:ext cx="272224" cy="6007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2363188" y="3435932"/>
            <a:ext cx="272225" cy="609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642390" y="3446150"/>
            <a:ext cx="265256" cy="898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2642400" y="3435931"/>
            <a:ext cx="258262" cy="898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rot="5400000">
            <a:off x="3180507" y="1490189"/>
            <a:ext cx="94433" cy="3797051"/>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p:cNvSpPr/>
          <p:nvPr/>
        </p:nvSpPr>
        <p:spPr>
          <a:xfrm rot="5400000">
            <a:off x="1981336" y="4717567"/>
            <a:ext cx="2631490" cy="88659"/>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Text Box 7"/>
          <p:cNvSpPr txBox="1">
            <a:spLocks noChangeArrowheads="1"/>
          </p:cNvSpPr>
          <p:nvPr/>
        </p:nvSpPr>
        <p:spPr bwMode="auto">
          <a:xfrm>
            <a:off x="1211024" y="651886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Wimmers</a:t>
            </a:r>
          </a:p>
        </p:txBody>
      </p:sp>
      <p:cxnSp>
        <p:nvCxnSpPr>
          <p:cNvPr id="25" name="Straight Connector 24"/>
          <p:cNvCxnSpPr/>
          <p:nvPr/>
        </p:nvCxnSpPr>
        <p:spPr>
          <a:xfrm flipV="1">
            <a:off x="3407422" y="3411268"/>
            <a:ext cx="0" cy="69763"/>
          </a:xfrm>
          <a:prstGeom prst="line">
            <a:avLst/>
          </a:prstGeom>
          <a:ln w="327025" cmpd="tri">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918925" y="3411268"/>
            <a:ext cx="0" cy="69763"/>
          </a:xfrm>
          <a:prstGeom prst="line">
            <a:avLst/>
          </a:prstGeom>
          <a:ln w="327025" cmpd="tri">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328144" y="3444373"/>
            <a:ext cx="1832972" cy="1"/>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356387" y="1557536"/>
            <a:ext cx="3769862" cy="10339"/>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34578" y="3574659"/>
            <a:ext cx="16093" cy="2566429"/>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162843" y="1631036"/>
            <a:ext cx="24305" cy="4511615"/>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4541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itle 1"/>
          <p:cNvSpPr>
            <a:spLocks noGrp="1"/>
          </p:cNvSpPr>
          <p:nvPr>
            <p:ph type="title"/>
          </p:nvPr>
        </p:nvSpPr>
        <p:spPr>
          <a:xfrm>
            <a:off x="1219891" y="188914"/>
            <a:ext cx="7905750" cy="719137"/>
          </a:xfrm>
        </p:spPr>
        <p:txBody>
          <a:bodyPr/>
          <a:lstStyle/>
          <a:p>
            <a:r>
              <a:rPr lang="en-US" altLang="en-US" dirty="0"/>
              <a:t>Airtight Window Installation, sides  </a:t>
            </a:r>
          </a:p>
        </p:txBody>
      </p:sp>
      <p:pic>
        <p:nvPicPr>
          <p:cNvPr id="26931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4520" y="1127125"/>
            <a:ext cx="883920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flipV="1">
            <a:off x="7203852" y="2060575"/>
            <a:ext cx="6834" cy="919825"/>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6431581" y="3067142"/>
            <a:ext cx="1872977" cy="229321"/>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rot="5400000">
            <a:off x="7756368" y="3563121"/>
            <a:ext cx="694452" cy="2024985"/>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 name="Rectangle 8"/>
          <p:cNvSpPr/>
          <p:nvPr/>
        </p:nvSpPr>
        <p:spPr>
          <a:xfrm>
            <a:off x="7211987" y="4118290"/>
            <a:ext cx="1904100" cy="96592"/>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p:cNvCxnSpPr/>
          <p:nvPr/>
        </p:nvCxnSpPr>
        <p:spPr>
          <a:xfrm flipH="1" flipV="1">
            <a:off x="7194877" y="2715230"/>
            <a:ext cx="17949" cy="1492672"/>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flipH="1" flipV="1">
            <a:off x="6872160" y="3482440"/>
            <a:ext cx="300890" cy="446666"/>
          </a:xfrm>
          <a:custGeom>
            <a:avLst/>
            <a:gdLst>
              <a:gd name="connsiteX0" fmla="*/ 0 w 411829"/>
              <a:gd name="connsiteY0" fmla="*/ 0 h 474650"/>
              <a:gd name="connsiteX1" fmla="*/ 6980 w 411829"/>
              <a:gd name="connsiteY1" fmla="*/ 474650 h 474650"/>
              <a:gd name="connsiteX2" fmla="*/ 411829 w 411829"/>
              <a:gd name="connsiteY2" fmla="*/ 467670 h 474650"/>
            </a:gdLst>
            <a:ahLst/>
            <a:cxnLst>
              <a:cxn ang="0">
                <a:pos x="connsiteX0" y="connsiteY0"/>
              </a:cxn>
              <a:cxn ang="0">
                <a:pos x="connsiteX1" y="connsiteY1"/>
              </a:cxn>
              <a:cxn ang="0">
                <a:pos x="connsiteX2" y="connsiteY2"/>
              </a:cxn>
            </a:cxnLst>
            <a:rect l="l" t="t" r="r" b="b"/>
            <a:pathLst>
              <a:path w="411829" h="474650">
                <a:moveTo>
                  <a:pt x="0" y="0"/>
                </a:moveTo>
                <a:lnTo>
                  <a:pt x="6980" y="474650"/>
                </a:lnTo>
                <a:lnTo>
                  <a:pt x="411829" y="467670"/>
                </a:lnTo>
              </a:path>
            </a:pathLst>
          </a:cu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rot="5400000">
            <a:off x="1952154" y="3595943"/>
            <a:ext cx="694452" cy="1960249"/>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2" name="Straight Connector 11"/>
          <p:cNvCxnSpPr/>
          <p:nvPr/>
        </p:nvCxnSpPr>
        <p:spPr>
          <a:xfrm>
            <a:off x="7260390" y="4207902"/>
            <a:ext cx="1939458" cy="0"/>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221802" y="2070688"/>
            <a:ext cx="1894285" cy="1"/>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146407" y="1911659"/>
            <a:ext cx="392709" cy="863913"/>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1" name="Freeform 20"/>
          <p:cNvSpPr/>
          <p:nvPr/>
        </p:nvSpPr>
        <p:spPr>
          <a:xfrm flipV="1">
            <a:off x="3181307" y="3488855"/>
            <a:ext cx="357809" cy="446666"/>
          </a:xfrm>
          <a:custGeom>
            <a:avLst/>
            <a:gdLst>
              <a:gd name="connsiteX0" fmla="*/ 0 w 411829"/>
              <a:gd name="connsiteY0" fmla="*/ 0 h 474650"/>
              <a:gd name="connsiteX1" fmla="*/ 6980 w 411829"/>
              <a:gd name="connsiteY1" fmla="*/ 474650 h 474650"/>
              <a:gd name="connsiteX2" fmla="*/ 411829 w 411829"/>
              <a:gd name="connsiteY2" fmla="*/ 467670 h 474650"/>
            </a:gdLst>
            <a:ahLst/>
            <a:cxnLst>
              <a:cxn ang="0">
                <a:pos x="connsiteX0" y="connsiteY0"/>
              </a:cxn>
              <a:cxn ang="0">
                <a:pos x="connsiteX1" y="connsiteY1"/>
              </a:cxn>
              <a:cxn ang="0">
                <a:pos x="connsiteX2" y="connsiteY2"/>
              </a:cxn>
            </a:cxnLst>
            <a:rect l="l" t="t" r="r" b="b"/>
            <a:pathLst>
              <a:path w="411829" h="474650">
                <a:moveTo>
                  <a:pt x="0" y="0"/>
                </a:moveTo>
                <a:lnTo>
                  <a:pt x="6980" y="474650"/>
                </a:lnTo>
                <a:lnTo>
                  <a:pt x="411829" y="467670"/>
                </a:lnTo>
              </a:path>
            </a:pathLst>
          </a:cu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Connector 21"/>
          <p:cNvCxnSpPr/>
          <p:nvPr/>
        </p:nvCxnSpPr>
        <p:spPr>
          <a:xfrm flipH="1" flipV="1">
            <a:off x="3145534" y="3468546"/>
            <a:ext cx="13946" cy="759841"/>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319256" y="4228387"/>
            <a:ext cx="1832972" cy="1"/>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148811" y="2086285"/>
            <a:ext cx="6834" cy="919825"/>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287022" y="2129546"/>
            <a:ext cx="1894285" cy="1"/>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149553" y="2752437"/>
            <a:ext cx="431273" cy="46271"/>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769696" y="2724605"/>
            <a:ext cx="432017" cy="50967"/>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rot="5400000">
            <a:off x="2082529" y="3076526"/>
            <a:ext cx="1872977" cy="229321"/>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p:cNvSpPr/>
          <p:nvPr/>
        </p:nvSpPr>
        <p:spPr>
          <a:xfrm>
            <a:off x="1287021" y="4118290"/>
            <a:ext cx="1847599" cy="89612"/>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p:cNvSpPr/>
          <p:nvPr/>
        </p:nvSpPr>
        <p:spPr>
          <a:xfrm>
            <a:off x="6839338" y="1925619"/>
            <a:ext cx="392709" cy="863913"/>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9" name="Rectangle 38"/>
          <p:cNvSpPr/>
          <p:nvPr/>
        </p:nvSpPr>
        <p:spPr>
          <a:xfrm>
            <a:off x="7075746" y="3461464"/>
            <a:ext cx="168769" cy="766923"/>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0" name="Rectangle 39"/>
          <p:cNvSpPr/>
          <p:nvPr/>
        </p:nvSpPr>
        <p:spPr>
          <a:xfrm>
            <a:off x="3136533" y="3482403"/>
            <a:ext cx="168769" cy="766923"/>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8" name="Text Box 7"/>
          <p:cNvSpPr txBox="1">
            <a:spLocks noChangeArrowheads="1"/>
          </p:cNvSpPr>
          <p:nvPr/>
        </p:nvSpPr>
        <p:spPr bwMode="auto">
          <a:xfrm>
            <a:off x="1211024" y="651886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Wimmers</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p:cNvSpPr>
            <a:spLocks noGrp="1"/>
          </p:cNvSpPr>
          <p:nvPr>
            <p:ph type="title"/>
          </p:nvPr>
        </p:nvSpPr>
        <p:spPr>
          <a:xfrm>
            <a:off x="6522590" y="195967"/>
            <a:ext cx="5466210" cy="719137"/>
          </a:xfrm>
        </p:spPr>
        <p:txBody>
          <a:bodyPr/>
          <a:lstStyle/>
          <a:p>
            <a:r>
              <a:rPr lang="en-US" altLang="en-US" dirty="0"/>
              <a:t>Airtight Window Installation</a:t>
            </a:r>
          </a:p>
        </p:txBody>
      </p:sp>
      <p:pic>
        <p:nvPicPr>
          <p:cNvPr id="27034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9081"/>
          <a:stretch/>
        </p:blipFill>
        <p:spPr bwMode="auto">
          <a:xfrm>
            <a:off x="1113978" y="-83760"/>
            <a:ext cx="5170487" cy="694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23458" y="2255290"/>
            <a:ext cx="1424738" cy="168759"/>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rot="10800000">
            <a:off x="1423949" y="6170988"/>
            <a:ext cx="552292" cy="751815"/>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 name="Freeform 8"/>
          <p:cNvSpPr/>
          <p:nvPr/>
        </p:nvSpPr>
        <p:spPr>
          <a:xfrm rot="5400000" flipH="1" flipV="1">
            <a:off x="1907080" y="5545334"/>
            <a:ext cx="328581" cy="401374"/>
          </a:xfrm>
          <a:custGeom>
            <a:avLst/>
            <a:gdLst>
              <a:gd name="connsiteX0" fmla="*/ 0 w 411829"/>
              <a:gd name="connsiteY0" fmla="*/ 0 h 474650"/>
              <a:gd name="connsiteX1" fmla="*/ 6980 w 411829"/>
              <a:gd name="connsiteY1" fmla="*/ 474650 h 474650"/>
              <a:gd name="connsiteX2" fmla="*/ 411829 w 411829"/>
              <a:gd name="connsiteY2" fmla="*/ 467670 h 474650"/>
            </a:gdLst>
            <a:ahLst/>
            <a:cxnLst>
              <a:cxn ang="0">
                <a:pos x="connsiteX0" y="connsiteY0"/>
              </a:cxn>
              <a:cxn ang="0">
                <a:pos x="connsiteX1" y="connsiteY1"/>
              </a:cxn>
              <a:cxn ang="0">
                <a:pos x="connsiteX2" y="connsiteY2"/>
              </a:cxn>
            </a:cxnLst>
            <a:rect l="l" t="t" r="r" b="b"/>
            <a:pathLst>
              <a:path w="411829" h="474650">
                <a:moveTo>
                  <a:pt x="0" y="0"/>
                </a:moveTo>
                <a:lnTo>
                  <a:pt x="6980" y="474650"/>
                </a:lnTo>
                <a:lnTo>
                  <a:pt x="411829" y="467670"/>
                </a:lnTo>
              </a:path>
            </a:pathLst>
          </a:cu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p:cNvCxnSpPr/>
          <p:nvPr/>
        </p:nvCxnSpPr>
        <p:spPr>
          <a:xfrm flipV="1">
            <a:off x="1897815" y="5922854"/>
            <a:ext cx="0" cy="967366"/>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rot="5400000">
            <a:off x="3039409" y="2194812"/>
            <a:ext cx="322179" cy="774598"/>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4" name="Straight Connector 13"/>
          <p:cNvCxnSpPr/>
          <p:nvPr/>
        </p:nvCxnSpPr>
        <p:spPr>
          <a:xfrm flipV="1">
            <a:off x="2623644" y="2444125"/>
            <a:ext cx="912647" cy="12359"/>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rot="5400000">
            <a:off x="1801187" y="5406723"/>
            <a:ext cx="126352" cy="880827"/>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 name="Rectangle 18"/>
          <p:cNvSpPr/>
          <p:nvPr/>
        </p:nvSpPr>
        <p:spPr>
          <a:xfrm rot="5400000">
            <a:off x="1771253" y="2066888"/>
            <a:ext cx="126352" cy="880827"/>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 name="Rectangle 19"/>
          <p:cNvSpPr/>
          <p:nvPr/>
        </p:nvSpPr>
        <p:spPr>
          <a:xfrm rot="5400000">
            <a:off x="1436781" y="1410966"/>
            <a:ext cx="1424738" cy="251385"/>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rot="5400000">
            <a:off x="2613821" y="1410967"/>
            <a:ext cx="1424738" cy="251385"/>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2023457" y="5922854"/>
            <a:ext cx="1424738" cy="168759"/>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rot="5400000">
            <a:off x="3044473" y="5428393"/>
            <a:ext cx="80467" cy="908457"/>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4" name="Rectangle 23"/>
          <p:cNvSpPr/>
          <p:nvPr/>
        </p:nvSpPr>
        <p:spPr>
          <a:xfrm rot="5400000">
            <a:off x="772654" y="1189483"/>
            <a:ext cx="2415655" cy="78575"/>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rot="5400000">
            <a:off x="1486289" y="6356740"/>
            <a:ext cx="979905" cy="87052"/>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rot="10800000">
            <a:off x="1394015" y="20943"/>
            <a:ext cx="538700" cy="2200243"/>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 name="Rectangle 26"/>
          <p:cNvSpPr/>
          <p:nvPr/>
        </p:nvSpPr>
        <p:spPr>
          <a:xfrm rot="10800000">
            <a:off x="2028631" y="6115787"/>
            <a:ext cx="1419564" cy="751815"/>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8" name="Rectangle 27"/>
          <p:cNvSpPr/>
          <p:nvPr/>
        </p:nvSpPr>
        <p:spPr>
          <a:xfrm rot="10800000">
            <a:off x="2288638" y="20943"/>
            <a:ext cx="908170" cy="2216962"/>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9" name="Rectangle 28"/>
          <p:cNvSpPr/>
          <p:nvPr/>
        </p:nvSpPr>
        <p:spPr>
          <a:xfrm rot="10800000">
            <a:off x="2028631" y="20942"/>
            <a:ext cx="276146" cy="797230"/>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0" name="Rectangle 29"/>
          <p:cNvSpPr/>
          <p:nvPr/>
        </p:nvSpPr>
        <p:spPr>
          <a:xfrm rot="10800000">
            <a:off x="3200397" y="25683"/>
            <a:ext cx="276146" cy="791357"/>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34" name="Straight Connector 33"/>
          <p:cNvCxnSpPr/>
          <p:nvPr/>
        </p:nvCxnSpPr>
        <p:spPr>
          <a:xfrm flipH="1" flipV="1">
            <a:off x="1897815" y="335047"/>
            <a:ext cx="6528" cy="2101551"/>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rot="5400000" flipV="1">
            <a:off x="1905746" y="2393141"/>
            <a:ext cx="314468" cy="384595"/>
          </a:xfrm>
          <a:custGeom>
            <a:avLst/>
            <a:gdLst>
              <a:gd name="connsiteX0" fmla="*/ 0 w 411829"/>
              <a:gd name="connsiteY0" fmla="*/ 0 h 474650"/>
              <a:gd name="connsiteX1" fmla="*/ 6980 w 411829"/>
              <a:gd name="connsiteY1" fmla="*/ 474650 h 474650"/>
              <a:gd name="connsiteX2" fmla="*/ 411829 w 411829"/>
              <a:gd name="connsiteY2" fmla="*/ 467670 h 474650"/>
            </a:gdLst>
            <a:ahLst/>
            <a:cxnLst>
              <a:cxn ang="0">
                <a:pos x="connsiteX0" y="connsiteY0"/>
              </a:cxn>
              <a:cxn ang="0">
                <a:pos x="connsiteX1" y="connsiteY1"/>
              </a:cxn>
              <a:cxn ang="0">
                <a:pos x="connsiteX2" y="connsiteY2"/>
              </a:cxn>
            </a:cxnLst>
            <a:rect l="l" t="t" r="r" b="b"/>
            <a:pathLst>
              <a:path w="411829" h="474650">
                <a:moveTo>
                  <a:pt x="0" y="0"/>
                </a:moveTo>
                <a:lnTo>
                  <a:pt x="6980" y="474650"/>
                </a:lnTo>
                <a:lnTo>
                  <a:pt x="411829" y="467670"/>
                </a:lnTo>
              </a:path>
            </a:pathLst>
          </a:cu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8" name="Straight Connector 37"/>
          <p:cNvCxnSpPr/>
          <p:nvPr/>
        </p:nvCxnSpPr>
        <p:spPr>
          <a:xfrm>
            <a:off x="2510183" y="5882621"/>
            <a:ext cx="1077615" cy="16060"/>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587798" y="5890651"/>
            <a:ext cx="0" cy="967349"/>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599474" y="335048"/>
            <a:ext cx="21013" cy="2338350"/>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5870308" y="3037063"/>
            <a:ext cx="816823" cy="3828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Text Box 7"/>
          <p:cNvSpPr txBox="1">
            <a:spLocks noChangeArrowheads="1"/>
          </p:cNvSpPr>
          <p:nvPr/>
        </p:nvSpPr>
        <p:spPr bwMode="auto">
          <a:xfrm>
            <a:off x="3718497" y="6386874"/>
            <a:ext cx="1991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r" eaLnBrk="1" hangingPunct="1">
              <a:spcBef>
                <a:spcPct val="50000"/>
              </a:spcBef>
              <a:buClrTx/>
              <a:buFontTx/>
              <a:buNone/>
            </a:pPr>
            <a:r>
              <a:rPr lang="de-DE" altLang="en-US" sz="1200" dirty="0">
                <a:solidFill>
                  <a:schemeClr val="tx1"/>
                </a:solidFill>
              </a:rPr>
              <a:t>Graphic: Wimmers</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54284" y="715678"/>
            <a:ext cx="10858656"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Airtightness Test </a:t>
            </a:r>
          </a:p>
          <a:p>
            <a:pPr lvl="1">
              <a:buClr>
                <a:srgbClr val="FEF202"/>
              </a:buClr>
              <a:defRPr/>
            </a:pPr>
            <a:r>
              <a:rPr lang="en-CA" sz="2400" b="1" kern="0" dirty="0">
                <a:solidFill>
                  <a:schemeClr val="tx1">
                    <a:lumMod val="65000"/>
                    <a:lumOff val="35000"/>
                  </a:schemeClr>
                </a:solidFill>
                <a:ea typeface="ＭＳ Ｐゴシック" pitchFamily="34" charset="-128"/>
              </a:rPr>
              <a:t>Blower Door Test Standards</a:t>
            </a:r>
          </a:p>
          <a:p>
            <a:pPr lvl="1">
              <a:buClr>
                <a:srgbClr val="FEF202"/>
              </a:buClr>
              <a:defRPr/>
            </a:pPr>
            <a:r>
              <a:rPr lang="en-CA" sz="2400" b="1" kern="0" dirty="0">
                <a:solidFill>
                  <a:schemeClr val="tx1">
                    <a:lumMod val="65000"/>
                    <a:lumOff val="35000"/>
                  </a:schemeClr>
                </a:solidFill>
                <a:ea typeface="ＭＳ Ｐゴシック" pitchFamily="34" charset="-128"/>
              </a:rPr>
              <a:t>Airtightness Milestones</a:t>
            </a:r>
          </a:p>
          <a:p>
            <a:pPr lvl="1">
              <a:buClr>
                <a:srgbClr val="FEF202"/>
              </a:buClr>
              <a:defRPr/>
            </a:pPr>
            <a:r>
              <a:rPr lang="en-CA" sz="2400" b="1" kern="0" dirty="0">
                <a:solidFill>
                  <a:schemeClr val="tx1">
                    <a:lumMod val="65000"/>
                    <a:lumOff val="35000"/>
                  </a:schemeClr>
                </a:solidFill>
                <a:ea typeface="ＭＳ Ｐゴシック" pitchFamily="34" charset="-128"/>
              </a:rPr>
              <a:t>Volume calculation</a:t>
            </a:r>
          </a:p>
        </p:txBody>
      </p:sp>
    </p:spTree>
    <p:extLst>
      <p:ext uri="{BB962C8B-B14F-4D97-AF65-F5344CB8AC3E}">
        <p14:creationId xmlns:p14="http://schemas.microsoft.com/office/powerpoint/2010/main" val="4288908726"/>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Blower Door Test (BDT)</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3888" y="1016800"/>
            <a:ext cx="4114800" cy="4114800"/>
          </a:xfrm>
        </p:spPr>
      </p:pic>
      <p:sp>
        <p:nvSpPr>
          <p:cNvPr id="5" name="Text Box 7"/>
          <p:cNvSpPr txBox="1">
            <a:spLocks noChangeArrowheads="1"/>
          </p:cNvSpPr>
          <p:nvPr/>
        </p:nvSpPr>
        <p:spPr bwMode="auto">
          <a:xfrm>
            <a:off x="1203002" y="6514808"/>
            <a:ext cx="29748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Retrotec.com Author: Wimmers</a:t>
            </a:r>
          </a:p>
        </p:txBody>
      </p:sp>
      <p:sp>
        <p:nvSpPr>
          <p:cNvPr id="6" name="Content Placeholder 2"/>
          <p:cNvSpPr txBox="1">
            <a:spLocks/>
          </p:cNvSpPr>
          <p:nvPr/>
        </p:nvSpPr>
        <p:spPr bwMode="auto">
          <a:xfrm>
            <a:off x="4446357" y="1253834"/>
            <a:ext cx="729583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Font typeface="Arial" panose="020B0604020202020204" pitchFamily="34" charset="0"/>
              <a:buChar char="•"/>
            </a:pPr>
            <a:r>
              <a:rPr lang="en-CA" kern="0" dirty="0"/>
              <a:t>Blower Door Test Fan installed in opening </a:t>
            </a:r>
          </a:p>
          <a:p>
            <a:pPr>
              <a:buFont typeface="Arial" panose="020B0604020202020204" pitchFamily="34" charset="0"/>
              <a:buChar char="•"/>
            </a:pPr>
            <a:r>
              <a:rPr lang="en-CA" kern="0" dirty="0"/>
              <a:t>Pressurization and depressurization in 10 Pa increments</a:t>
            </a:r>
          </a:p>
          <a:p>
            <a:pPr>
              <a:buFont typeface="Arial" panose="020B0604020202020204" pitchFamily="34" charset="0"/>
              <a:buChar char="•"/>
            </a:pPr>
            <a:r>
              <a:rPr lang="en-CA" kern="0" dirty="0"/>
              <a:t>50 Pa is the important value in several codes</a:t>
            </a:r>
          </a:p>
          <a:p>
            <a:pPr>
              <a:buFont typeface="Arial" panose="020B0604020202020204" pitchFamily="34" charset="0"/>
              <a:buChar char="•"/>
            </a:pPr>
            <a:r>
              <a:rPr lang="en-CA" kern="0" dirty="0"/>
              <a:t>Hot 2000 (mid 80’s) ≤1.5 ach@50Pa</a:t>
            </a:r>
          </a:p>
          <a:p>
            <a:pPr>
              <a:buFont typeface="Arial" panose="020B0604020202020204" pitchFamily="34" charset="0"/>
              <a:buChar char="•"/>
            </a:pPr>
            <a:r>
              <a:rPr lang="en-CA" kern="0" dirty="0"/>
              <a:t>Passive House (beginning 90’s) ≤0.6 ach@50Pa</a:t>
            </a:r>
          </a:p>
          <a:p>
            <a:pPr marL="0" indent="0">
              <a:buNone/>
            </a:pPr>
            <a:endParaRPr lang="en-CA" kern="0" dirty="0"/>
          </a:p>
        </p:txBody>
      </p:sp>
    </p:spTree>
    <p:extLst>
      <p:ext uri="{BB962C8B-B14F-4D97-AF65-F5344CB8AC3E}">
        <p14:creationId xmlns:p14="http://schemas.microsoft.com/office/powerpoint/2010/main" val="1824698209"/>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1"/>
          <p:cNvSpPr>
            <a:spLocks noGrp="1"/>
          </p:cNvSpPr>
          <p:nvPr>
            <p:ph type="title"/>
          </p:nvPr>
        </p:nvSpPr>
        <p:spPr>
          <a:xfrm>
            <a:off x="1196420" y="188914"/>
            <a:ext cx="7905750" cy="719137"/>
          </a:xfrm>
        </p:spPr>
        <p:txBody>
          <a:bodyPr/>
          <a:lstStyle/>
          <a:p>
            <a:r>
              <a:rPr lang="en-US" altLang="en-US" dirty="0"/>
              <a:t>BDT Standards</a:t>
            </a:r>
          </a:p>
        </p:txBody>
      </p:sp>
      <p:sp>
        <p:nvSpPr>
          <p:cNvPr id="279555" name="Rectangle 5"/>
          <p:cNvSpPr>
            <a:spLocks noGrp="1"/>
          </p:cNvSpPr>
          <p:nvPr>
            <p:ph idx="1"/>
          </p:nvPr>
        </p:nvSpPr>
        <p:spPr>
          <a:xfrm>
            <a:off x="1308100" y="1290164"/>
            <a:ext cx="7529512" cy="4114800"/>
          </a:xfrm>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vert="horz" wrap="square" lIns="0" tIns="0" rIns="40639" bIns="0" numCol="1" anchor="t" anchorCtr="0" compatLnSpc="1">
            <a:prstTxWarp prst="textNoShape">
              <a:avLst/>
            </a:prstTxWarp>
          </a:bodyPr>
          <a:lstStyle/>
          <a:p>
            <a:pPr marL="0" indent="0">
              <a:spcBef>
                <a:spcPts val="1750"/>
              </a:spcBef>
              <a:buNone/>
            </a:pPr>
            <a:endParaRPr lang="en-US" altLang="en-US" dirty="0">
              <a:solidFill>
                <a:srgbClr val="595959"/>
              </a:solidFill>
              <a:cs typeface="Calibri" panose="020F0502020204030204" pitchFamily="34" charset="0"/>
              <a:sym typeface="Calibri" panose="020F0502020204030204" pitchFamily="34" charset="0"/>
            </a:endParaRPr>
          </a:p>
          <a:p>
            <a:pPr marL="355600" indent="-355600">
              <a:buClr>
                <a:srgbClr val="FFC000"/>
              </a:buClr>
            </a:pPr>
            <a:r>
              <a:rPr lang="en-US" altLang="en-US" dirty="0">
                <a:solidFill>
                  <a:srgbClr val="595959"/>
                </a:solidFill>
                <a:cs typeface="Calibri" panose="020F0502020204030204" pitchFamily="34" charset="0"/>
                <a:sym typeface="Calibri" panose="020F0502020204030204" pitchFamily="34" charset="0"/>
              </a:rPr>
              <a:t>CAN / CGSB 149.10 - M86</a:t>
            </a:r>
          </a:p>
          <a:p>
            <a:pPr marL="355600" indent="-355600">
              <a:buClr>
                <a:srgbClr val="FFC000"/>
              </a:buClr>
            </a:pPr>
            <a:r>
              <a:rPr lang="en-US" altLang="en-US" dirty="0">
                <a:solidFill>
                  <a:srgbClr val="595959"/>
                </a:solidFill>
                <a:cs typeface="Calibri" panose="020F0502020204030204" pitchFamily="34" charset="0"/>
                <a:sym typeface="Calibri" panose="020F0502020204030204" pitchFamily="34" charset="0"/>
              </a:rPr>
              <a:t>ISO 9972</a:t>
            </a:r>
          </a:p>
          <a:p>
            <a:pPr marL="355600" indent="-355600">
              <a:buClr>
                <a:srgbClr val="FFC000"/>
              </a:buClr>
            </a:pPr>
            <a:r>
              <a:rPr lang="en-US" altLang="en-US" dirty="0">
                <a:solidFill>
                  <a:srgbClr val="595959"/>
                </a:solidFill>
                <a:cs typeface="Calibri" panose="020F0502020204030204" pitchFamily="34" charset="0"/>
                <a:sym typeface="Calibri" panose="020F0502020204030204" pitchFamily="34" charset="0"/>
              </a:rPr>
              <a:t>EN 13829 - 2001 [Method A &amp; B]</a:t>
            </a:r>
          </a:p>
          <a:p>
            <a:pPr marL="355600" indent="-355600">
              <a:buClr>
                <a:srgbClr val="FFC000"/>
              </a:buClr>
            </a:pPr>
            <a:r>
              <a:rPr lang="en-US" altLang="en-US" dirty="0">
                <a:solidFill>
                  <a:srgbClr val="595959"/>
                </a:solidFill>
                <a:cs typeface="Calibri" panose="020F0502020204030204" pitchFamily="34" charset="0"/>
                <a:sym typeface="Calibri" panose="020F0502020204030204" pitchFamily="34" charset="0"/>
              </a:rPr>
              <a:t>Passive House Standard, Guidelines and Best Practices</a:t>
            </a:r>
            <a:br>
              <a:rPr lang="en-US" altLang="en-US" sz="2800" dirty="0">
                <a:solidFill>
                  <a:srgbClr val="595959"/>
                </a:solidFill>
                <a:cs typeface="Calibri" panose="020F0502020204030204" pitchFamily="34" charset="0"/>
                <a:sym typeface="MS PGothic" panose="020B0600070205080204" pitchFamily="34" charset="-128"/>
              </a:rPr>
            </a:br>
            <a:endParaRPr lang="en-US" altLang="en-US" sz="2800" dirty="0">
              <a:solidFill>
                <a:srgbClr val="595959"/>
              </a:solidFill>
              <a:cs typeface="Calibri" panose="020F0502020204030204" pitchFamily="34" charset="0"/>
              <a:sym typeface="MS PGothic" panose="020B0600070205080204" pitchFamily="34" charset="-128"/>
            </a:endParaRPr>
          </a:p>
        </p:txBody>
      </p:sp>
      <p:sp>
        <p:nvSpPr>
          <p:cNvPr id="279556" name="Rectangle 6"/>
          <p:cNvSpPr>
            <a:spLocks/>
          </p:cNvSpPr>
          <p:nvPr/>
        </p:nvSpPr>
        <p:spPr bwMode="auto">
          <a:xfrm>
            <a:off x="1284451" y="6561138"/>
            <a:ext cx="559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ts val="700"/>
              </a:spcBef>
              <a:buClrTx/>
              <a:buNone/>
            </a:pPr>
            <a:r>
              <a:rPr lang="en-US" altLang="en-US" sz="1200" dirty="0">
                <a:solidFill>
                  <a:schemeClr val="tx1"/>
                </a:solidFill>
              </a:rPr>
              <a:t>Author: H&amp;H</a:t>
            </a:r>
          </a:p>
        </p:txBody>
      </p:sp>
      <p:sp>
        <p:nvSpPr>
          <p:cNvPr id="2" name="TextBox 1"/>
          <p:cNvSpPr txBox="1"/>
          <p:nvPr/>
        </p:nvSpPr>
        <p:spPr>
          <a:xfrm>
            <a:off x="1196420" y="3804186"/>
            <a:ext cx="9334420" cy="1569660"/>
          </a:xfrm>
          <a:prstGeom prst="rect">
            <a:avLst/>
          </a:prstGeom>
          <a:noFill/>
        </p:spPr>
        <p:txBody>
          <a:bodyPr wrap="square" rtlCol="0">
            <a:spAutoFit/>
          </a:bodyPr>
          <a:lstStyle/>
          <a:p>
            <a:r>
              <a:rPr lang="en-CA" sz="2400" dirty="0">
                <a:solidFill>
                  <a:srgbClr val="FF0000"/>
                </a:solidFill>
                <a:latin typeface="Calibri" panose="020F0502020204030204" pitchFamily="34" charset="0"/>
                <a:cs typeface="Calibri" panose="020F0502020204030204" pitchFamily="34" charset="0"/>
              </a:rPr>
              <a:t>Important: </a:t>
            </a:r>
          </a:p>
          <a:p>
            <a:r>
              <a:rPr lang="en-CA" sz="2400" dirty="0">
                <a:solidFill>
                  <a:srgbClr val="FF0000"/>
                </a:solidFill>
                <a:latin typeface="Calibri" panose="020F0502020204030204" pitchFamily="34" charset="0"/>
                <a:cs typeface="Calibri" panose="020F0502020204030204" pitchFamily="34" charset="0"/>
              </a:rPr>
              <a:t>Regardless the Standard used, BDT has to be tested in both direction, pressurization and depressurization to be conclusive! Just testing one direction can conceal significant leakage through valve effect.</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itle 1"/>
          <p:cNvSpPr>
            <a:spLocks noGrp="1"/>
          </p:cNvSpPr>
          <p:nvPr>
            <p:ph type="title"/>
          </p:nvPr>
        </p:nvSpPr>
        <p:spPr>
          <a:xfrm>
            <a:off x="1184991" y="188914"/>
            <a:ext cx="7905750" cy="719137"/>
          </a:xfrm>
        </p:spPr>
        <p:txBody>
          <a:bodyPr/>
          <a:lstStyle/>
          <a:p>
            <a:r>
              <a:rPr lang="en-US" altLang="en-US" dirty="0"/>
              <a:t>BDT Volume in Passive House Standard</a:t>
            </a:r>
          </a:p>
        </p:txBody>
      </p:sp>
      <p:sp>
        <p:nvSpPr>
          <p:cNvPr id="4" name="Rectangle 5"/>
          <p:cNvSpPr>
            <a:spLocks/>
          </p:cNvSpPr>
          <p:nvPr/>
        </p:nvSpPr>
        <p:spPr bwMode="auto">
          <a:xfrm>
            <a:off x="1308101" y="1295399"/>
            <a:ext cx="6228080" cy="4593273"/>
          </a:xfrm>
          <a:prstGeom prst="rect">
            <a:avLst/>
          </a:prstGeom>
          <a:noFill/>
          <a:ln w="12700" cap="flat">
            <a:noFill/>
            <a:miter lim="800000"/>
            <a:headEnd type="none" w="med" len="med"/>
            <a:tailEnd type="none" w="med" len="med"/>
          </a:ln>
        </p:spPr>
        <p:txBody>
          <a:bodyPr lIns="0" tIns="0" rIns="0" bIns="0"/>
          <a:lstStyle/>
          <a:p>
            <a:pPr eaLnBrk="1" hangingPunct="1">
              <a:defRPr/>
            </a:pPr>
            <a:r>
              <a:rPr lang="en-US" sz="2400" dirty="0">
                <a:solidFill>
                  <a:srgbClr val="595959"/>
                </a:solidFill>
                <a:latin typeface="Calibri" panose="020F0502020204030204" pitchFamily="34" charset="0"/>
                <a:ea typeface="ＭＳ Ｐゴシック" pitchFamily="34" charset="-128"/>
                <a:cs typeface="Calibri" panose="020F0502020204030204" pitchFamily="34" charset="0"/>
                <a:sym typeface="Calibri Bold" charset="0"/>
              </a:rPr>
              <a:t>Calculation of the building volume [V</a:t>
            </a:r>
            <a:r>
              <a:rPr lang="en-US" sz="2400" baseline="-6000" dirty="0">
                <a:solidFill>
                  <a:srgbClr val="595959"/>
                </a:solidFill>
                <a:latin typeface="Calibri" panose="020F0502020204030204" pitchFamily="34" charset="0"/>
                <a:ea typeface="ＭＳ Ｐゴシック" pitchFamily="34" charset="-128"/>
                <a:cs typeface="Calibri" panose="020F0502020204030204" pitchFamily="34" charset="0"/>
                <a:sym typeface="Calibri Bold" charset="0"/>
              </a:rPr>
              <a:t>n50</a:t>
            </a:r>
            <a:r>
              <a:rPr lang="en-US" sz="2400" dirty="0">
                <a:solidFill>
                  <a:srgbClr val="595959"/>
                </a:solidFill>
                <a:latin typeface="Calibri" panose="020F0502020204030204" pitchFamily="34" charset="0"/>
                <a:ea typeface="ＭＳ Ｐゴシック" pitchFamily="34" charset="-128"/>
                <a:cs typeface="Calibri" panose="020F0502020204030204" pitchFamily="34" charset="0"/>
                <a:sym typeface="Calibri Bold" charset="0"/>
              </a:rPr>
              <a:t>]</a:t>
            </a:r>
          </a:p>
          <a:p>
            <a:pPr eaLnBrk="1" hangingPunct="1">
              <a:defRPr/>
            </a:pPr>
            <a:endParaRPr lang="en-US" sz="2400" dirty="0">
              <a:solidFill>
                <a:srgbClr val="595959"/>
              </a:solidFill>
              <a:latin typeface="Calibri" panose="020F0502020204030204" pitchFamily="34" charset="0"/>
              <a:ea typeface="ＭＳ Ｐゴシック" pitchFamily="34" charset="-128"/>
              <a:cs typeface="Calibri" panose="020F0502020204030204" pitchFamily="34" charset="0"/>
              <a:sym typeface="Calibri" charset="0"/>
            </a:endParaRPr>
          </a:p>
          <a:p>
            <a:pPr marL="357188" indent="-357188" eaLnBrk="1" hangingPunct="1">
              <a:buClr>
                <a:srgbClr val="FFC000"/>
              </a:buClr>
              <a:buSzPct val="100000"/>
              <a:buFont typeface="Wingdings" pitchFamily="2" charset="2"/>
              <a:buChar char="§"/>
              <a:defRPr/>
            </a:pPr>
            <a:r>
              <a:rPr lang="en-US" sz="2400" dirty="0">
                <a:solidFill>
                  <a:srgbClr val="595959"/>
                </a:solidFill>
                <a:latin typeface="Calibri" panose="020F0502020204030204" pitchFamily="34" charset="0"/>
                <a:ea typeface="ＭＳ Ｐゴシック" pitchFamily="34" charset="-128"/>
                <a:cs typeface="Calibri" panose="020F0502020204030204" pitchFamily="34" charset="0"/>
                <a:sym typeface="Calibri" charset="0"/>
              </a:rPr>
              <a:t>Room by Room [ width x length x height ]</a:t>
            </a:r>
          </a:p>
          <a:p>
            <a:pPr marL="357188" indent="-357188" eaLnBrk="1" hangingPunct="1">
              <a:buClr>
                <a:srgbClr val="FFC000"/>
              </a:buClr>
              <a:buSzPct val="100000"/>
              <a:buFont typeface="Wingdings" pitchFamily="2" charset="2"/>
              <a:buChar char="§"/>
              <a:defRPr/>
            </a:pPr>
            <a:r>
              <a:rPr lang="en-US" sz="2400" dirty="0">
                <a:solidFill>
                  <a:srgbClr val="595959"/>
                </a:solidFill>
                <a:latin typeface="Calibri" panose="020F0502020204030204" pitchFamily="34" charset="0"/>
                <a:ea typeface="ＭＳ Ｐゴシック" pitchFamily="34" charset="-128"/>
                <a:cs typeface="Calibri" panose="020F0502020204030204" pitchFamily="34" charset="0"/>
                <a:sym typeface="Calibri" charset="0"/>
              </a:rPr>
              <a:t>Roof inclined, width x length x medium height</a:t>
            </a:r>
          </a:p>
          <a:p>
            <a:pPr marL="357188" indent="-357188" eaLnBrk="1" hangingPunct="1">
              <a:buClr>
                <a:srgbClr val="FFC000"/>
              </a:buClr>
              <a:buSzPct val="100000"/>
              <a:buFont typeface="Wingdings" pitchFamily="2" charset="2"/>
              <a:buChar char="§"/>
              <a:defRPr/>
            </a:pPr>
            <a:r>
              <a:rPr lang="en-US" sz="2400" dirty="0">
                <a:solidFill>
                  <a:srgbClr val="595959"/>
                </a:solidFill>
                <a:latin typeface="Calibri" panose="020F0502020204030204" pitchFamily="34" charset="0"/>
                <a:ea typeface="ＭＳ Ｐゴシック" pitchFamily="34" charset="-128"/>
                <a:cs typeface="Calibri" panose="020F0502020204030204" pitchFamily="34" charset="0"/>
                <a:sym typeface="Calibri" charset="0"/>
              </a:rPr>
              <a:t>Volumes excluded :</a:t>
            </a:r>
          </a:p>
          <a:p>
            <a:pPr marL="355600" lvl="1" indent="-355600" defTabSz="355600" eaLnBrk="1" hangingPunct="1">
              <a:buClr>
                <a:srgbClr val="FFC000"/>
              </a:buClr>
              <a:buFont typeface="Wingdings" pitchFamily="2" charset="2"/>
              <a:buChar char="§"/>
              <a:defRPr/>
            </a:pPr>
            <a:r>
              <a:rPr lang="en-US" sz="2400" dirty="0">
                <a:solidFill>
                  <a:srgbClr val="595959"/>
                </a:solidFill>
                <a:latin typeface="Calibri" panose="020F0502020204030204" pitchFamily="34" charset="0"/>
                <a:ea typeface="ＭＳ Ｐゴシック" pitchFamily="34" charset="-128"/>
                <a:cs typeface="Calibri" panose="020F0502020204030204" pitchFamily="34" charset="0"/>
                <a:sym typeface="Calibri" charset="0"/>
              </a:rPr>
              <a:t>Partition Walls, Floor Cavities, Bulkheads, Dropped Ceilings</a:t>
            </a:r>
          </a:p>
          <a:p>
            <a:pPr eaLnBrk="1" hangingPunct="1">
              <a:defRPr/>
            </a:pPr>
            <a:endParaRPr lang="en-US" sz="2400" dirty="0">
              <a:solidFill>
                <a:srgbClr val="595959"/>
              </a:solidFill>
              <a:latin typeface="Calibri" panose="020F0502020204030204" pitchFamily="34" charset="0"/>
              <a:ea typeface="ＭＳ Ｐゴシック" pitchFamily="34" charset="-128"/>
              <a:cs typeface="Calibri" panose="020F0502020204030204" pitchFamily="34" charset="0"/>
              <a:sym typeface="Calibri" charset="0"/>
            </a:endParaRPr>
          </a:p>
          <a:p>
            <a:pPr eaLnBrk="1" hangingPunct="1">
              <a:defRPr/>
            </a:pPr>
            <a:r>
              <a:rPr lang="en-US" sz="2400" dirty="0">
                <a:solidFill>
                  <a:srgbClr val="595959"/>
                </a:solidFill>
                <a:latin typeface="Calibri" panose="020F0502020204030204" pitchFamily="34" charset="0"/>
                <a:ea typeface="ＭＳ Ｐゴシック" pitchFamily="34" charset="-128"/>
                <a:cs typeface="Calibri" panose="020F0502020204030204" pitchFamily="34" charset="0"/>
                <a:sym typeface="Calibri" charset="0"/>
              </a:rPr>
              <a:t> </a:t>
            </a: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19683" y="1376363"/>
            <a:ext cx="3865917" cy="2569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Rectangle 5"/>
          <p:cNvSpPr>
            <a:spLocks/>
          </p:cNvSpPr>
          <p:nvPr/>
        </p:nvSpPr>
        <p:spPr bwMode="auto">
          <a:xfrm>
            <a:off x="1308100" y="4373965"/>
            <a:ext cx="9994939" cy="1295078"/>
          </a:xfrm>
          <a:prstGeom prst="rect">
            <a:avLst/>
          </a:prstGeom>
          <a:noFill/>
          <a:ln w="12700" cap="flat">
            <a:noFill/>
            <a:miter lim="800000"/>
            <a:headEnd type="none" w="med" len="med"/>
            <a:tailEnd type="none" w="med" len="med"/>
          </a:ln>
        </p:spPr>
        <p:txBody>
          <a:bodyPr lIns="0" tIns="0" rIns="0" bIns="0"/>
          <a:lstStyle/>
          <a:p>
            <a:pPr eaLnBrk="1" hangingPunct="1">
              <a:defRPr/>
            </a:pPr>
            <a:r>
              <a:rPr lang="en-US" sz="2400" dirty="0">
                <a:solidFill>
                  <a:srgbClr val="595959"/>
                </a:solidFill>
                <a:latin typeface="Calibri" panose="020F0502020204030204" pitchFamily="34" charset="0"/>
                <a:ea typeface="ＭＳ Ｐゴシック" pitchFamily="34" charset="-128"/>
                <a:cs typeface="Calibri" panose="020F0502020204030204" pitchFamily="34" charset="0"/>
                <a:sym typeface="Calibri" charset="0"/>
              </a:rPr>
              <a:t>PH uses a standardized calculation method for the </a:t>
            </a:r>
            <a:r>
              <a:rPr lang="en-US" sz="2400" u="sng" dirty="0">
                <a:solidFill>
                  <a:srgbClr val="595959"/>
                </a:solidFill>
                <a:latin typeface="Calibri" panose="020F0502020204030204" pitchFamily="34" charset="0"/>
                <a:ea typeface="ＭＳ Ｐゴシック" pitchFamily="34" charset="-128"/>
                <a:cs typeface="Calibri" panose="020F0502020204030204" pitchFamily="34" charset="0"/>
                <a:sym typeface="Calibri" charset="0"/>
              </a:rPr>
              <a:t>internal air volume across all jurisdictions</a:t>
            </a:r>
            <a:r>
              <a:rPr lang="en-US" sz="2400" dirty="0">
                <a:solidFill>
                  <a:srgbClr val="595959"/>
                </a:solidFill>
                <a:latin typeface="Calibri" panose="020F0502020204030204" pitchFamily="34" charset="0"/>
                <a:ea typeface="ＭＳ Ｐゴシック" pitchFamily="34" charset="-128"/>
                <a:cs typeface="Calibri" panose="020F0502020204030204" pitchFamily="34" charset="0"/>
                <a:sym typeface="Calibri" charset="0"/>
              </a:rPr>
              <a:t>. This makes the 0.6 ach@50Pa significantly more difficult to achieve, compared to </a:t>
            </a:r>
            <a:r>
              <a:rPr lang="en-US" altLang="en-US" sz="2400" dirty="0">
                <a:solidFill>
                  <a:srgbClr val="595959"/>
                </a:solidFill>
                <a:latin typeface="Calibri" panose="020F0502020204030204" pitchFamily="34" charset="0"/>
                <a:cs typeface="Calibri" panose="020F0502020204030204" pitchFamily="34" charset="0"/>
                <a:sym typeface="Calibri" panose="020F0502020204030204" pitchFamily="34" charset="0"/>
              </a:rPr>
              <a:t>CAN / CGSB 149.10 - M86</a:t>
            </a:r>
          </a:p>
          <a:p>
            <a:pPr eaLnBrk="1" hangingPunct="1">
              <a:defRPr/>
            </a:pPr>
            <a:r>
              <a:rPr lang="en-US" sz="2400" dirty="0">
                <a:solidFill>
                  <a:srgbClr val="595959"/>
                </a:solidFill>
                <a:latin typeface="Calibri" panose="020F0502020204030204" pitchFamily="34" charset="0"/>
                <a:ea typeface="ＭＳ Ｐゴシック" pitchFamily="34" charset="-128"/>
                <a:cs typeface="Calibri" panose="020F0502020204030204" pitchFamily="34" charset="0"/>
                <a:sym typeface="Calibri" charset="0"/>
              </a:rPr>
              <a:t> </a:t>
            </a:r>
          </a:p>
        </p:txBody>
      </p:sp>
      <p:sp>
        <p:nvSpPr>
          <p:cNvPr id="7" name="Rectangle 6"/>
          <p:cNvSpPr>
            <a:spLocks/>
          </p:cNvSpPr>
          <p:nvPr/>
        </p:nvSpPr>
        <p:spPr bwMode="auto">
          <a:xfrm>
            <a:off x="1284451" y="6561138"/>
            <a:ext cx="559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ts val="700"/>
              </a:spcBef>
              <a:buClrTx/>
              <a:buNone/>
            </a:pPr>
            <a:r>
              <a:rPr lang="en-US" altLang="en-US" sz="1200" dirty="0">
                <a:solidFill>
                  <a:schemeClr val="tx1"/>
                </a:solidFill>
              </a:rPr>
              <a:t>Author: H&amp;H</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1"/>
          <p:cNvSpPr>
            <a:spLocks noGrp="1"/>
          </p:cNvSpPr>
          <p:nvPr>
            <p:ph type="title"/>
          </p:nvPr>
        </p:nvSpPr>
        <p:spPr>
          <a:xfrm>
            <a:off x="1205937" y="188914"/>
            <a:ext cx="7905750" cy="719137"/>
          </a:xfrm>
        </p:spPr>
        <p:txBody>
          <a:bodyPr/>
          <a:lstStyle/>
          <a:p>
            <a:r>
              <a:rPr lang="en-CA" dirty="0"/>
              <a:t>Saskatchewan Conservation House 1978</a:t>
            </a:r>
            <a:endParaRPr lang="en-US" altLang="en-US" dirty="0"/>
          </a:p>
        </p:txBody>
      </p:sp>
      <p:sp>
        <p:nvSpPr>
          <p:cNvPr id="290819" name="Content Placeholder 2"/>
          <p:cNvSpPr>
            <a:spLocks noGrp="1"/>
          </p:cNvSpPr>
          <p:nvPr>
            <p:ph idx="1"/>
          </p:nvPr>
        </p:nvSpPr>
        <p:spPr>
          <a:xfrm>
            <a:off x="3328988" y="1981200"/>
            <a:ext cx="6653212" cy="4114800"/>
          </a:xfrm>
        </p:spPr>
        <p:txBody>
          <a:bodyPr/>
          <a:lstStyle/>
          <a:p>
            <a:endParaRPr lang="en-US" altLang="en-US"/>
          </a:p>
        </p:txBody>
      </p:sp>
      <p:pic>
        <p:nvPicPr>
          <p:cNvPr id="290820" name="Picture 10" descr="F:\CanPHI PassiveHouseNorth 2013\Canadian Passive House photos\SaskHouseHoriz.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888" y="1376363"/>
            <a:ext cx="6851854" cy="443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7671188" y="1242240"/>
            <a:ext cx="42160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kern="0" dirty="0"/>
              <a:t>Harold Orr and a Team of Scientists from NRCAN </a:t>
            </a:r>
            <a:r>
              <a:rPr lang="en-CA" b="1" kern="0" dirty="0"/>
              <a:t>invented</a:t>
            </a:r>
            <a:r>
              <a:rPr lang="en-CA" kern="0" dirty="0"/>
              <a:t> </a:t>
            </a:r>
            <a:r>
              <a:rPr lang="en-CA" b="1" kern="0" dirty="0"/>
              <a:t>the Blower Door Test</a:t>
            </a:r>
            <a:r>
              <a:rPr lang="en-CA" kern="0" dirty="0"/>
              <a:t> in 1977-79</a:t>
            </a:r>
          </a:p>
          <a:p>
            <a:r>
              <a:rPr lang="en-CA" kern="0" dirty="0"/>
              <a:t>0.8 ach@50Pa (pressurization)</a:t>
            </a:r>
          </a:p>
        </p:txBody>
      </p:sp>
      <p:sp>
        <p:nvSpPr>
          <p:cNvPr id="7" name="Text Box 7"/>
          <p:cNvSpPr txBox="1">
            <a:spLocks noChangeArrowheads="1"/>
          </p:cNvSpPr>
          <p:nvPr/>
        </p:nvSpPr>
        <p:spPr bwMode="auto">
          <a:xfrm>
            <a:off x="1203482" y="6511052"/>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H. Orr, Author: G. Wimmers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197206" y="188914"/>
            <a:ext cx="7905750" cy="719137"/>
          </a:xfrm>
        </p:spPr>
        <p:txBody>
          <a:bodyPr/>
          <a:lstStyle/>
          <a:p>
            <a:r>
              <a:rPr lang="en-US" altLang="en-US"/>
              <a:t>Energy Consumption in Canada</a:t>
            </a:r>
          </a:p>
        </p:txBody>
      </p:sp>
      <p:sp>
        <p:nvSpPr>
          <p:cNvPr id="3" name="Content Placeholder 2"/>
          <p:cNvSpPr>
            <a:spLocks noGrp="1"/>
          </p:cNvSpPr>
          <p:nvPr>
            <p:ph idx="1"/>
          </p:nvPr>
        </p:nvSpPr>
        <p:spPr>
          <a:xfrm>
            <a:off x="5299076" y="1219201"/>
            <a:ext cx="6486524" cy="1897063"/>
          </a:xfrm>
        </p:spPr>
        <p:txBody>
          <a:bodyPr/>
          <a:lstStyle/>
          <a:p>
            <a:pPr marL="361950" indent="-361950"/>
            <a:r>
              <a:rPr lang="en-US" altLang="en-US" dirty="0"/>
              <a:t>36.8 % of Canada’s energy consumption in 2009 was for heating and cooling of buildings </a:t>
            </a:r>
          </a:p>
          <a:p>
            <a:pPr marL="361950" indent="-361950"/>
            <a:r>
              <a:rPr lang="en-US" altLang="en-US" dirty="0"/>
              <a:t>In 2016 this value sank to about 25% </a:t>
            </a:r>
          </a:p>
          <a:p>
            <a:pPr marL="361950" indent="-361950"/>
            <a:r>
              <a:rPr lang="en-US" altLang="en-US" dirty="0"/>
              <a:t>Average energy density for residential space around 146 kWh/m² </a:t>
            </a:r>
          </a:p>
          <a:p>
            <a:pPr marL="361950" indent="-361950"/>
            <a:r>
              <a:rPr lang="en-US" altLang="en-US" dirty="0"/>
              <a:t>Average energy density for commercial space around 231 kWh/m² </a:t>
            </a:r>
          </a:p>
          <a:p>
            <a:pPr marL="361950" indent="-361950"/>
            <a:r>
              <a:rPr lang="en-US" altLang="en-US" dirty="0"/>
              <a:t>Passive House is limited to 15 kWh/m²</a:t>
            </a:r>
          </a:p>
        </p:txBody>
      </p:sp>
      <p:pic>
        <p:nvPicPr>
          <p:cNvPr id="58372" name="Picture 2" descr="https://oee.nrcan.gc.ca/publications/statistics/ice09/images/fig1.gif"/>
          <p:cNvPicPr>
            <a:picLocks noChangeAspect="1" noChangeArrowheads="1"/>
          </p:cNvPicPr>
          <p:nvPr/>
        </p:nvPicPr>
        <p:blipFill>
          <a:blip r:embed="rId3" cstate="screen">
            <a:extLst>
              <a:ext uri="{28A0092B-C50C-407E-A947-70E740481C1C}">
                <a14:useLocalDpi xmlns:a14="http://schemas.microsoft.com/office/drawing/2010/main"/>
              </a:ext>
            </a:extLst>
          </a:blip>
          <a:srcRect r="33554"/>
          <a:stretch>
            <a:fillRect/>
          </a:stretch>
        </p:blipFill>
        <p:spPr bwMode="auto">
          <a:xfrm>
            <a:off x="1260476" y="1481139"/>
            <a:ext cx="3465513"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e 3"/>
          <p:cNvSpPr/>
          <p:nvPr/>
        </p:nvSpPr>
        <p:spPr>
          <a:xfrm rot="10394093">
            <a:off x="1938339" y="1916114"/>
            <a:ext cx="2066925" cy="2039937"/>
          </a:xfrm>
          <a:prstGeom prst="pie">
            <a:avLst>
              <a:gd name="adj1" fmla="val 0"/>
              <a:gd name="adj2" fmla="val 8146242"/>
            </a:avLst>
          </a:prstGeom>
          <a:solidFill>
            <a:srgbClr val="FF0000"/>
          </a:solidFill>
          <a:ln>
            <a:solidFill>
              <a:srgbClr val="EF030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5" name="Rectangle 4"/>
          <p:cNvSpPr/>
          <p:nvPr/>
        </p:nvSpPr>
        <p:spPr>
          <a:xfrm>
            <a:off x="3640139" y="1900238"/>
            <a:ext cx="1042987"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rot="21294642">
            <a:off x="3632201" y="3665538"/>
            <a:ext cx="1198563" cy="265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76" name="Rectangle 1"/>
          <p:cNvSpPr>
            <a:spLocks noChangeArrowheads="1"/>
          </p:cNvSpPr>
          <p:nvPr/>
        </p:nvSpPr>
        <p:spPr bwMode="auto">
          <a:xfrm>
            <a:off x="1212427" y="6359084"/>
            <a:ext cx="59515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US" altLang="en-US" sz="1200" dirty="0">
                <a:solidFill>
                  <a:schemeClr val="tx1"/>
                </a:solidFill>
                <a:ea typeface="Calibri" panose="020F0502020204030204" pitchFamily="34" charset="0"/>
                <a:cs typeface="Times New Roman" panose="02020603050405020304" pitchFamily="18" charset="0"/>
              </a:rPr>
              <a:t>Source: NRCAN Energy Use Data Handbook 2010, National Energy Board, 2017</a:t>
            </a:r>
            <a:endParaRPr lang="en-US" altLang="en-US" sz="1200" dirty="0">
              <a:solidFill>
                <a:schemeClr val="tx1"/>
              </a:solidFill>
              <a:latin typeface="Gill Sans MT" panose="020B0502020104020203" pitchFamily="34" charset="0"/>
              <a:ea typeface="Calibri" panose="020F0502020204030204" pitchFamily="34"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itle 1"/>
          <p:cNvSpPr>
            <a:spLocks noGrp="1"/>
          </p:cNvSpPr>
          <p:nvPr>
            <p:ph type="title"/>
          </p:nvPr>
        </p:nvSpPr>
        <p:spPr>
          <a:xfrm>
            <a:off x="1203482" y="188914"/>
            <a:ext cx="7905750" cy="719137"/>
          </a:xfrm>
        </p:spPr>
        <p:txBody>
          <a:bodyPr/>
          <a:lstStyle/>
          <a:p>
            <a:r>
              <a:rPr lang="en-US" altLang="en-US" dirty="0"/>
              <a:t>Austria House, Whistler 2009</a:t>
            </a:r>
          </a:p>
        </p:txBody>
      </p:sp>
      <p:sp>
        <p:nvSpPr>
          <p:cNvPr id="4" name="Rectangle 17"/>
          <p:cNvSpPr txBox="1">
            <a:spLocks noChangeArrowheads="1"/>
          </p:cNvSpPr>
          <p:nvPr/>
        </p:nvSpPr>
        <p:spPr bwMode="auto">
          <a:xfrm>
            <a:off x="663305" y="4902201"/>
            <a:ext cx="1000469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8163" indent="-538163" algn="l" rtl="0" eaLnBrk="0" fontAlgn="base" hangingPunct="0">
              <a:spcBef>
                <a:spcPct val="20000"/>
              </a:spcBef>
              <a:spcAft>
                <a:spcPct val="0"/>
              </a:spcAft>
              <a:buClr>
                <a:srgbClr val="F5E405"/>
              </a:buClr>
              <a:buFont typeface="Wingdings" pitchFamily="2" charset="2"/>
              <a:buChar char="§"/>
              <a:defRPr sz="2400">
                <a:solidFill>
                  <a:srgbClr val="4D4D4D"/>
                </a:solidFill>
                <a:latin typeface="Calibri" pitchFamily="34" charset="0"/>
                <a:ea typeface="ＭＳ Ｐゴシック" charset="-128"/>
                <a:cs typeface="+mn-cs"/>
              </a:defRPr>
            </a:lvl1pPr>
            <a:lvl2pPr marL="742950" indent="-285750" algn="l" rtl="0" eaLnBrk="0" fontAlgn="base" hangingPunct="0">
              <a:spcBef>
                <a:spcPct val="20000"/>
              </a:spcBef>
              <a:spcAft>
                <a:spcPct val="0"/>
              </a:spcAft>
              <a:buClr>
                <a:srgbClr val="F5E405"/>
              </a:buClr>
              <a:buSzPct val="70000"/>
              <a:buFont typeface="Wingdings" pitchFamily="2" charset="2"/>
              <a:buChar char="§"/>
              <a:defRPr sz="2000">
                <a:solidFill>
                  <a:srgbClr val="4D4D4D"/>
                </a:solidFill>
                <a:latin typeface="Calibri" pitchFamily="34" charset="0"/>
                <a:ea typeface="ＭＳ Ｐゴシック"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eaLnBrk="1" hangingPunct="1">
              <a:buClr>
                <a:srgbClr val="FFFF00"/>
              </a:buClr>
              <a:defRPr/>
            </a:pPr>
            <a:r>
              <a:rPr lang="en-US" kern="0" dirty="0">
                <a:solidFill>
                  <a:schemeClr val="tx1">
                    <a:lumMod val="65000"/>
                    <a:lumOff val="35000"/>
                  </a:schemeClr>
                </a:solidFill>
              </a:rPr>
              <a:t>pressurization @ 50 Pa = 0.26 air changes/hour</a:t>
            </a:r>
          </a:p>
          <a:p>
            <a:pPr eaLnBrk="1" hangingPunct="1">
              <a:buClr>
                <a:srgbClr val="FFFF00"/>
              </a:buClr>
              <a:defRPr/>
            </a:pPr>
            <a:r>
              <a:rPr lang="en-US" kern="0" dirty="0">
                <a:solidFill>
                  <a:schemeClr val="tx1">
                    <a:lumMod val="65000"/>
                    <a:lumOff val="35000"/>
                  </a:schemeClr>
                </a:solidFill>
              </a:rPr>
              <a:t>depressurization @ 50 Pa = 0.30 air changes/hour</a:t>
            </a:r>
          </a:p>
        </p:txBody>
      </p:sp>
      <p:pic>
        <p:nvPicPr>
          <p:cNvPr id="254981" name="Picture 15" descr="DSC023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21573" y="2068497"/>
            <a:ext cx="183832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2" name="Picture 12" descr="DSC0230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038160" y="2081196"/>
            <a:ext cx="41005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3" name="Picture 9" descr="D:\3_pictures\Whistler Sept 09\DSC02307.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26573" y="2068496"/>
            <a:ext cx="1839913"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4" name="Picture 11" descr="D:\3_pictures\Whistler Sept 09\DSC02303.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33161" y="2068497"/>
            <a:ext cx="1836737"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5" name="Text Box 7"/>
          <p:cNvSpPr txBox="1">
            <a:spLocks noChangeArrowheads="1"/>
          </p:cNvSpPr>
          <p:nvPr/>
        </p:nvSpPr>
        <p:spPr bwMode="auto">
          <a:xfrm>
            <a:off x="1203482" y="6384926"/>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Photos: Wimmers</a:t>
            </a:r>
          </a:p>
        </p:txBody>
      </p:sp>
      <p:sp>
        <p:nvSpPr>
          <p:cNvPr id="10" name="Content Placeholder 2"/>
          <p:cNvSpPr txBox="1">
            <a:spLocks/>
          </p:cNvSpPr>
          <p:nvPr/>
        </p:nvSpPr>
        <p:spPr bwMode="auto">
          <a:xfrm>
            <a:off x="663305" y="1058080"/>
            <a:ext cx="8871712" cy="1022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kern="0" dirty="0"/>
              <a:t>0.28 ach@50Pa, First Certified Passive House in Canada</a:t>
            </a: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3" name="Picture 4" descr="F:\Powerpoints-Presentations\CanPHI-LooseHistoryAirTightness\square passivehouse exteriors\KenworthyPassiveHous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98839" y="2076451"/>
            <a:ext cx="19446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4" name="Picture 8" descr="F:\Powerpoints-Presentations\CanPHI-LooseHistoryAirTightness\square passivehouse exteriors\MontebelloPasssiveHouse (640x64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0803" y="2060575"/>
            <a:ext cx="19446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6" name="TextBox 8"/>
          <p:cNvSpPr txBox="1">
            <a:spLocks noChangeArrowheads="1"/>
          </p:cNvSpPr>
          <p:nvPr/>
        </p:nvSpPr>
        <p:spPr bwMode="auto">
          <a:xfrm>
            <a:off x="3397252" y="3968750"/>
            <a:ext cx="2044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400" dirty="0">
                <a:solidFill>
                  <a:schemeClr val="tx1"/>
                </a:solidFill>
              </a:rPr>
              <a:t>0.43</a:t>
            </a:r>
          </a:p>
          <a:p>
            <a:pPr eaLnBrk="1" hangingPunct="1">
              <a:spcBef>
                <a:spcPct val="0"/>
              </a:spcBef>
              <a:buClrTx/>
              <a:buFontTx/>
              <a:buNone/>
            </a:pPr>
            <a:r>
              <a:rPr lang="en-CA" altLang="en-US" sz="1400" dirty="0">
                <a:solidFill>
                  <a:schemeClr val="tx1"/>
                </a:solidFill>
              </a:rPr>
              <a:t>ACH@50</a:t>
            </a:r>
          </a:p>
          <a:p>
            <a:pPr eaLnBrk="1" hangingPunct="1">
              <a:spcBef>
                <a:spcPct val="0"/>
              </a:spcBef>
              <a:buClrTx/>
              <a:buFontTx/>
              <a:buNone/>
            </a:pPr>
            <a:r>
              <a:rPr lang="en-CA" altLang="en-US" sz="1400" dirty="0" err="1">
                <a:solidFill>
                  <a:schemeClr val="tx1"/>
                </a:solidFill>
              </a:rPr>
              <a:t>Kenworthy</a:t>
            </a:r>
            <a:r>
              <a:rPr lang="en-CA" altLang="en-US" sz="1400" dirty="0">
                <a:solidFill>
                  <a:schemeClr val="tx1"/>
                </a:solidFill>
              </a:rPr>
              <a:t> Passive House</a:t>
            </a:r>
          </a:p>
        </p:txBody>
      </p:sp>
      <p:sp>
        <p:nvSpPr>
          <p:cNvPr id="291847" name="TextBox 9"/>
          <p:cNvSpPr txBox="1">
            <a:spLocks noChangeArrowheads="1"/>
          </p:cNvSpPr>
          <p:nvPr/>
        </p:nvSpPr>
        <p:spPr bwMode="auto">
          <a:xfrm>
            <a:off x="1292227" y="3968750"/>
            <a:ext cx="21066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400" dirty="0">
                <a:solidFill>
                  <a:schemeClr val="tx1"/>
                </a:solidFill>
              </a:rPr>
              <a:t>0.35</a:t>
            </a:r>
          </a:p>
          <a:p>
            <a:pPr eaLnBrk="1" hangingPunct="1">
              <a:spcBef>
                <a:spcPct val="0"/>
              </a:spcBef>
              <a:buClrTx/>
              <a:buFontTx/>
              <a:buNone/>
            </a:pPr>
            <a:r>
              <a:rPr lang="en-CA" altLang="en-US" sz="1400" dirty="0">
                <a:solidFill>
                  <a:schemeClr val="tx1"/>
                </a:solidFill>
              </a:rPr>
              <a:t>ACH@50</a:t>
            </a:r>
          </a:p>
          <a:p>
            <a:pPr eaLnBrk="1" hangingPunct="1">
              <a:spcBef>
                <a:spcPct val="0"/>
              </a:spcBef>
              <a:buClrTx/>
              <a:buFontTx/>
              <a:buNone/>
            </a:pPr>
            <a:r>
              <a:rPr lang="en-CA" altLang="en-US" sz="1400" dirty="0">
                <a:solidFill>
                  <a:schemeClr val="tx1"/>
                </a:solidFill>
              </a:rPr>
              <a:t>Montebello Passive House</a:t>
            </a:r>
          </a:p>
        </p:txBody>
      </p:sp>
      <p:pic>
        <p:nvPicPr>
          <p:cNvPr id="291848" name="Picture 2" descr="F:\Powerpoints-Presentations\CanPHI-LooseHistoryAirTightness\square passivehouse exteriors\NauglerHouse.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61263" y="2071058"/>
            <a:ext cx="19446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9" name="Picture 7" descr="F:\Powerpoints-Presentations\CanPHI-LooseHistoryAirTightness\square passivehouse exteriors\BedfordRoadHouse (640x64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40887" y="2067883"/>
            <a:ext cx="19446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50" name="Picture 9" descr="F:\Powerpoints-Presentations\CanPHI-LooseHistoryAirTightness\square passivehouse exteriors\RainbowPassiveHouse.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83226" y="2060575"/>
            <a:ext cx="19431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51" name="TextBox 13"/>
          <p:cNvSpPr txBox="1">
            <a:spLocks noChangeArrowheads="1"/>
          </p:cNvSpPr>
          <p:nvPr/>
        </p:nvSpPr>
        <p:spPr bwMode="auto">
          <a:xfrm>
            <a:off x="7513637" y="3995738"/>
            <a:ext cx="12620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400">
                <a:solidFill>
                  <a:schemeClr val="tx1"/>
                </a:solidFill>
              </a:rPr>
              <a:t>0.20</a:t>
            </a:r>
          </a:p>
          <a:p>
            <a:pPr eaLnBrk="1" hangingPunct="1">
              <a:spcBef>
                <a:spcPct val="0"/>
              </a:spcBef>
              <a:buClrTx/>
              <a:buFontTx/>
              <a:buNone/>
            </a:pPr>
            <a:r>
              <a:rPr lang="en-CA" altLang="en-US" sz="1400">
                <a:solidFill>
                  <a:schemeClr val="tx1"/>
                </a:solidFill>
              </a:rPr>
              <a:t>ACH@50</a:t>
            </a:r>
          </a:p>
          <a:p>
            <a:pPr eaLnBrk="1" hangingPunct="1">
              <a:spcBef>
                <a:spcPct val="0"/>
              </a:spcBef>
              <a:buClrTx/>
              <a:buFontTx/>
              <a:buNone/>
            </a:pPr>
            <a:r>
              <a:rPr lang="en-CA" altLang="en-US" sz="1400">
                <a:solidFill>
                  <a:schemeClr val="tx1"/>
                </a:solidFill>
              </a:rPr>
              <a:t>Naugler House</a:t>
            </a:r>
          </a:p>
        </p:txBody>
      </p:sp>
      <p:sp>
        <p:nvSpPr>
          <p:cNvPr id="291852" name="TextBox 14"/>
          <p:cNvSpPr txBox="1">
            <a:spLocks noChangeArrowheads="1"/>
          </p:cNvSpPr>
          <p:nvPr/>
        </p:nvSpPr>
        <p:spPr bwMode="auto">
          <a:xfrm>
            <a:off x="5453063" y="3978275"/>
            <a:ext cx="18923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400">
                <a:solidFill>
                  <a:schemeClr val="tx1"/>
                </a:solidFill>
              </a:rPr>
              <a:t>0.25</a:t>
            </a:r>
          </a:p>
          <a:p>
            <a:pPr eaLnBrk="1" hangingPunct="1">
              <a:spcBef>
                <a:spcPct val="0"/>
              </a:spcBef>
              <a:buClrTx/>
              <a:buFontTx/>
              <a:buNone/>
            </a:pPr>
            <a:r>
              <a:rPr lang="en-CA" altLang="en-US" sz="1400">
                <a:solidFill>
                  <a:schemeClr val="tx1"/>
                </a:solidFill>
              </a:rPr>
              <a:t>ACH@50</a:t>
            </a:r>
          </a:p>
          <a:p>
            <a:pPr eaLnBrk="1" hangingPunct="1">
              <a:spcBef>
                <a:spcPct val="0"/>
              </a:spcBef>
              <a:buClrTx/>
              <a:buFontTx/>
              <a:buNone/>
            </a:pPr>
            <a:r>
              <a:rPr lang="en-CA" altLang="en-US" sz="1400">
                <a:solidFill>
                  <a:schemeClr val="tx1"/>
                </a:solidFill>
              </a:rPr>
              <a:t>Rainbow Passive House</a:t>
            </a:r>
          </a:p>
        </p:txBody>
      </p:sp>
      <p:sp>
        <p:nvSpPr>
          <p:cNvPr id="291853" name="TextBox 15"/>
          <p:cNvSpPr txBox="1">
            <a:spLocks noChangeArrowheads="1"/>
          </p:cNvSpPr>
          <p:nvPr/>
        </p:nvSpPr>
        <p:spPr bwMode="auto">
          <a:xfrm>
            <a:off x="9593262" y="3988758"/>
            <a:ext cx="16779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400" dirty="0">
                <a:solidFill>
                  <a:schemeClr val="tx1"/>
                </a:solidFill>
              </a:rPr>
              <a:t>0.5</a:t>
            </a:r>
          </a:p>
          <a:p>
            <a:pPr eaLnBrk="1" hangingPunct="1">
              <a:spcBef>
                <a:spcPct val="0"/>
              </a:spcBef>
              <a:buClrTx/>
              <a:buFontTx/>
              <a:buNone/>
            </a:pPr>
            <a:r>
              <a:rPr lang="en-CA" altLang="en-US" sz="1400" dirty="0">
                <a:solidFill>
                  <a:schemeClr val="tx1"/>
                </a:solidFill>
              </a:rPr>
              <a:t>ACH@50</a:t>
            </a:r>
          </a:p>
          <a:p>
            <a:pPr eaLnBrk="1" hangingPunct="1">
              <a:spcBef>
                <a:spcPct val="0"/>
              </a:spcBef>
              <a:buClrTx/>
              <a:buFontTx/>
              <a:buNone/>
            </a:pPr>
            <a:r>
              <a:rPr lang="en-CA" altLang="en-US" sz="1400" dirty="0">
                <a:solidFill>
                  <a:schemeClr val="tx1"/>
                </a:solidFill>
              </a:rPr>
              <a:t>Bedford Road House</a:t>
            </a:r>
          </a:p>
        </p:txBody>
      </p:sp>
      <p:sp>
        <p:nvSpPr>
          <p:cNvPr id="15" name="Title 1"/>
          <p:cNvSpPr>
            <a:spLocks noGrp="1"/>
          </p:cNvSpPr>
          <p:nvPr>
            <p:ph type="title"/>
          </p:nvPr>
        </p:nvSpPr>
        <p:spPr>
          <a:xfrm>
            <a:off x="1204538" y="181044"/>
            <a:ext cx="10539185" cy="719137"/>
          </a:xfrm>
        </p:spPr>
        <p:txBody>
          <a:bodyPr/>
          <a:lstStyle/>
          <a:p>
            <a:r>
              <a:rPr lang="en-US" altLang="en-US" dirty="0"/>
              <a:t>Canadian Milestones in Airtightness 2010-2011</a:t>
            </a:r>
            <a:endParaRPr lang="en-CA" dirty="0"/>
          </a:p>
        </p:txBody>
      </p:sp>
      <p:sp>
        <p:nvSpPr>
          <p:cNvPr id="16" name="Text Box 7"/>
          <p:cNvSpPr txBox="1">
            <a:spLocks noChangeArrowheads="1"/>
          </p:cNvSpPr>
          <p:nvPr/>
        </p:nvSpPr>
        <p:spPr bwMode="auto">
          <a:xfrm>
            <a:off x="1203482" y="6518935"/>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cs typeface="Calibri" panose="020F0502020204030204" pitchFamily="34" charset="0"/>
              </a:rPr>
              <a:t>Source: passivehousecanada.com, Author: G. Wimmers</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538" y="181044"/>
            <a:ext cx="10539185" cy="719137"/>
          </a:xfrm>
        </p:spPr>
        <p:txBody>
          <a:bodyPr/>
          <a:lstStyle/>
          <a:p>
            <a:r>
              <a:rPr lang="en-CA" dirty="0"/>
              <a:t>Wood Innovation Research Laboratory, Prince George 2018</a:t>
            </a:r>
          </a:p>
        </p:txBody>
      </p:sp>
      <p:sp>
        <p:nvSpPr>
          <p:cNvPr id="3" name="Content Placeholder 2"/>
          <p:cNvSpPr>
            <a:spLocks noGrp="1"/>
          </p:cNvSpPr>
          <p:nvPr>
            <p:ph idx="1"/>
          </p:nvPr>
        </p:nvSpPr>
        <p:spPr>
          <a:xfrm>
            <a:off x="677268" y="1376916"/>
            <a:ext cx="9830712" cy="4114800"/>
          </a:xfrm>
        </p:spPr>
        <p:txBody>
          <a:bodyPr/>
          <a:lstStyle/>
          <a:p>
            <a:r>
              <a:rPr lang="en-CA" dirty="0"/>
              <a:t>0.07 ach@50Pa, North America’s most Airtight Building </a:t>
            </a:r>
            <a:r>
              <a:rPr lang="en-CA" sz="1400" dirty="0"/>
              <a:t>(as of Dec 2020)</a:t>
            </a:r>
          </a:p>
        </p:txBody>
      </p:sp>
      <p:pic>
        <p:nvPicPr>
          <p:cNvPr id="4" name="Picture 3">
            <a:extLst>
              <a:ext uri="{FF2B5EF4-FFF2-40B4-BE49-F238E27FC236}">
                <a16:creationId xmlns:a16="http://schemas.microsoft.com/office/drawing/2014/main" id="{2EC23178-F0E7-4DAC-9D59-4F2867C998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5575" y="2066127"/>
            <a:ext cx="2378688" cy="3567681"/>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28573" y="2066127"/>
            <a:ext cx="3969126" cy="3573839"/>
          </a:xfrm>
          <a:prstGeom prst="rect">
            <a:avLst/>
          </a:prstGeom>
        </p:spPr>
      </p:pic>
      <p:sp>
        <p:nvSpPr>
          <p:cNvPr id="6" name="Text Box 7"/>
          <p:cNvSpPr txBox="1">
            <a:spLocks noChangeArrowheads="1"/>
          </p:cNvSpPr>
          <p:nvPr/>
        </p:nvSpPr>
        <p:spPr bwMode="auto">
          <a:xfrm>
            <a:off x="1203482" y="6511054"/>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Photos: Wimmers</a:t>
            </a:r>
          </a:p>
        </p:txBody>
      </p:sp>
    </p:spTree>
    <p:extLst>
      <p:ext uri="{BB962C8B-B14F-4D97-AF65-F5344CB8AC3E}">
        <p14:creationId xmlns:p14="http://schemas.microsoft.com/office/powerpoint/2010/main" val="1239787786"/>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94914" name="Title 1"/>
          <p:cNvSpPr>
            <a:spLocks noGrp="1"/>
          </p:cNvSpPr>
          <p:nvPr>
            <p:ph type="title"/>
          </p:nvPr>
        </p:nvSpPr>
        <p:spPr>
          <a:xfrm>
            <a:off x="1213738" y="188914"/>
            <a:ext cx="9342755" cy="719137"/>
          </a:xfrm>
        </p:spPr>
        <p:txBody>
          <a:bodyPr/>
          <a:lstStyle/>
          <a:p>
            <a:r>
              <a:rPr lang="en-US" altLang="en-US" dirty="0"/>
              <a:t>Exercise</a:t>
            </a:r>
          </a:p>
        </p:txBody>
      </p:sp>
      <p:sp>
        <p:nvSpPr>
          <p:cNvPr id="294916" name="Rechteck 7"/>
          <p:cNvSpPr>
            <a:spLocks noChangeArrowheads="1"/>
          </p:cNvSpPr>
          <p:nvPr/>
        </p:nvSpPr>
        <p:spPr bwMode="auto">
          <a:xfrm>
            <a:off x="1234758" y="1285876"/>
            <a:ext cx="102790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GB" altLang="en-US" dirty="0">
                <a:solidFill>
                  <a:schemeClr val="tx1"/>
                </a:solidFill>
              </a:rPr>
              <a:t>In a Passive House with a net air volume of 500 m³, an air flow rate of 420 m³/ h was determined with a differential pressure measurement at 50 Pa. Was the requirement for Passive Houses of  n</a:t>
            </a:r>
            <a:r>
              <a:rPr lang="en-GB" altLang="en-US" baseline="-25000" dirty="0">
                <a:solidFill>
                  <a:schemeClr val="tx1"/>
                </a:solidFill>
              </a:rPr>
              <a:t>50 </a:t>
            </a:r>
            <a:r>
              <a:rPr lang="en-GB" altLang="en-US" dirty="0">
                <a:solidFill>
                  <a:schemeClr val="tx1"/>
                </a:solidFill>
              </a:rPr>
              <a:t>&lt; 0.6 1/h met in this measurement?</a:t>
            </a:r>
            <a:br>
              <a:rPr lang="en-GB" altLang="en-US" dirty="0">
                <a:solidFill>
                  <a:schemeClr val="tx1"/>
                </a:solidFill>
              </a:rPr>
            </a:br>
            <a:endParaRPr lang="en-GB" altLang="en-US" dirty="0">
              <a:solidFill>
                <a:schemeClr val="tx1"/>
              </a:solidFill>
            </a:endParaRPr>
          </a:p>
        </p:txBody>
      </p:sp>
      <p:graphicFrame>
        <p:nvGraphicFramePr>
          <p:cNvPr id="294917" name="Object 2"/>
          <p:cNvGraphicFramePr>
            <a:graphicFrameLocks noChangeAspect="1"/>
          </p:cNvGraphicFramePr>
          <p:nvPr/>
        </p:nvGraphicFramePr>
        <p:xfrm>
          <a:off x="3948113" y="2611438"/>
          <a:ext cx="1992312" cy="1377950"/>
        </p:xfrm>
        <a:graphic>
          <a:graphicData uri="http://schemas.openxmlformats.org/presentationml/2006/ole">
            <mc:AlternateContent xmlns:mc="http://schemas.openxmlformats.org/markup-compatibility/2006">
              <mc:Choice xmlns:v="urn:schemas-microsoft-com:vml" Requires="v">
                <p:oleObj name="Equation" r:id="rId3" imgW="622030" imgH="431613" progId="Equation.3">
                  <p:embed/>
                </p:oleObj>
              </mc:Choice>
              <mc:Fallback>
                <p:oleObj name="Equation" r:id="rId3" imgW="622030" imgH="431613"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113" y="2611438"/>
                        <a:ext cx="1992312"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1"/>
          <p:cNvGrpSpPr/>
          <p:nvPr/>
        </p:nvGrpSpPr>
        <p:grpSpPr>
          <a:xfrm>
            <a:off x="1234758" y="4084638"/>
            <a:ext cx="8183562" cy="1739900"/>
            <a:chOff x="2027238" y="4084638"/>
            <a:chExt cx="8183562" cy="1739900"/>
          </a:xfrm>
        </p:grpSpPr>
        <p:sp>
          <p:nvSpPr>
            <p:cNvPr id="294918" name="Rechteck 9"/>
            <p:cNvSpPr>
              <a:spLocks noChangeArrowheads="1"/>
            </p:cNvSpPr>
            <p:nvPr/>
          </p:nvSpPr>
          <p:spPr bwMode="auto">
            <a:xfrm>
              <a:off x="2027238" y="4084638"/>
              <a:ext cx="71437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GB" altLang="en-US" sz="1800" dirty="0">
                  <a:solidFill>
                    <a:schemeClr val="tx1"/>
                  </a:solidFill>
                </a:rPr>
                <a:t>Calculation: 	measured air flow rate</a:t>
              </a:r>
            </a:p>
            <a:p>
              <a:pPr eaLnBrk="1" hangingPunct="1">
                <a:spcBef>
                  <a:spcPct val="0"/>
                </a:spcBef>
                <a:buClrTx/>
                <a:buFontTx/>
                <a:buNone/>
              </a:pPr>
              <a:r>
                <a:rPr lang="en-GB" altLang="en-US" sz="1800" dirty="0">
                  <a:solidFill>
                    <a:schemeClr val="tx1"/>
                  </a:solidFill>
                </a:rPr>
                <a:t>		net interior air volume</a:t>
              </a:r>
            </a:p>
            <a:p>
              <a:pPr eaLnBrk="1" hangingPunct="1">
                <a:spcBef>
                  <a:spcPct val="0"/>
                </a:spcBef>
                <a:buClrTx/>
                <a:buFontTx/>
                <a:buNone/>
              </a:pPr>
              <a:endParaRPr lang="en-GB" altLang="en-US" sz="1800" dirty="0">
                <a:solidFill>
                  <a:schemeClr val="tx1"/>
                </a:solidFill>
              </a:endParaRPr>
            </a:p>
            <a:p>
              <a:pPr eaLnBrk="1" hangingPunct="1">
                <a:spcBef>
                  <a:spcPct val="0"/>
                </a:spcBef>
                <a:buClrTx/>
                <a:buFontTx/>
                <a:buNone/>
              </a:pPr>
              <a:r>
                <a:rPr lang="en-GB" altLang="en-US" sz="1800" dirty="0">
                  <a:solidFill>
                    <a:schemeClr val="tx1"/>
                  </a:solidFill>
                </a:rPr>
                <a:t>		420 m³/h </a:t>
              </a:r>
            </a:p>
            <a:p>
              <a:pPr eaLnBrk="1" hangingPunct="1">
                <a:spcBef>
                  <a:spcPct val="0"/>
                </a:spcBef>
                <a:buClrTx/>
                <a:buFontTx/>
                <a:buNone/>
              </a:pPr>
              <a:r>
                <a:rPr lang="en-GB" altLang="en-US" sz="1800" dirty="0">
                  <a:solidFill>
                    <a:schemeClr val="tx1"/>
                  </a:solidFill>
                </a:rPr>
                <a:t>		500 m³</a:t>
              </a:r>
            </a:p>
            <a:p>
              <a:pPr eaLnBrk="1" hangingPunct="1">
                <a:spcBef>
                  <a:spcPct val="0"/>
                </a:spcBef>
                <a:buClrTx/>
                <a:buFontTx/>
                <a:buNone/>
              </a:pPr>
              <a:r>
                <a:rPr lang="en-GB" altLang="en-US" sz="1800" dirty="0">
                  <a:solidFill>
                    <a:schemeClr val="tx1"/>
                  </a:solidFill>
                </a:rPr>
                <a:t>		</a:t>
              </a:r>
            </a:p>
          </p:txBody>
        </p:sp>
        <p:sp>
          <p:nvSpPr>
            <p:cNvPr id="294919" name="Rechteck 10"/>
            <p:cNvSpPr>
              <a:spLocks noChangeArrowheads="1"/>
            </p:cNvSpPr>
            <p:nvPr/>
          </p:nvSpPr>
          <p:spPr bwMode="auto">
            <a:xfrm>
              <a:off x="4852988" y="5027614"/>
              <a:ext cx="5357812"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GB" altLang="en-US" sz="1700" dirty="0">
                  <a:solidFill>
                    <a:schemeClr val="tx1"/>
                  </a:solidFill>
                </a:rPr>
                <a:t>= </a:t>
              </a:r>
              <a:r>
                <a:rPr lang="en-GB" altLang="en-US" sz="1700" b="1" dirty="0">
                  <a:solidFill>
                    <a:schemeClr val="tx1"/>
                  </a:solidFill>
                </a:rPr>
                <a:t>0,84</a:t>
              </a:r>
              <a:r>
                <a:rPr lang="en-GB" altLang="en-US" sz="1700" dirty="0">
                  <a:solidFill>
                    <a:schemeClr val="tx1"/>
                  </a:solidFill>
                </a:rPr>
                <a:t> </a:t>
              </a:r>
              <a:r>
                <a:rPr lang="en-GB" altLang="en-US" sz="1700" baseline="30000" dirty="0">
                  <a:solidFill>
                    <a:schemeClr val="tx1"/>
                  </a:solidFill>
                </a:rPr>
                <a:t>1</a:t>
              </a:r>
              <a:r>
                <a:rPr lang="en-GB" altLang="en-US" sz="1700" dirty="0">
                  <a:solidFill>
                    <a:schemeClr val="tx1"/>
                  </a:solidFill>
                </a:rPr>
                <a:t>/</a:t>
              </a:r>
              <a:r>
                <a:rPr lang="en-GB" altLang="en-US" sz="1700" baseline="-25000" dirty="0">
                  <a:solidFill>
                    <a:schemeClr val="tx1"/>
                  </a:solidFill>
                </a:rPr>
                <a:t>h </a:t>
              </a:r>
              <a:r>
                <a:rPr lang="en-GB" altLang="en-US" sz="1700" dirty="0">
                  <a:solidFill>
                    <a:schemeClr val="tx1"/>
                  </a:solidFill>
                </a:rPr>
                <a:t>(n</a:t>
              </a:r>
              <a:r>
                <a:rPr lang="en-GB" altLang="en-US" sz="1700" baseline="-25000" dirty="0">
                  <a:solidFill>
                    <a:schemeClr val="tx1"/>
                  </a:solidFill>
                </a:rPr>
                <a:t>50</a:t>
              </a:r>
              <a:r>
                <a:rPr lang="en-GB" altLang="en-US" sz="1700" dirty="0">
                  <a:solidFill>
                    <a:schemeClr val="tx1"/>
                  </a:solidFill>
                </a:rPr>
                <a:t>)              (&gt; 0,6 </a:t>
              </a:r>
              <a:r>
                <a:rPr lang="en-GB" altLang="en-US" sz="1700" baseline="30000" dirty="0">
                  <a:solidFill>
                    <a:schemeClr val="tx1"/>
                  </a:solidFill>
                </a:rPr>
                <a:t>1</a:t>
              </a:r>
              <a:r>
                <a:rPr lang="en-GB" altLang="en-US" sz="1700" dirty="0">
                  <a:solidFill>
                    <a:schemeClr val="tx1"/>
                  </a:solidFill>
                </a:rPr>
                <a:t>/</a:t>
              </a:r>
              <a:r>
                <a:rPr lang="en-GB" altLang="en-US" sz="1700" baseline="-25000" dirty="0">
                  <a:solidFill>
                    <a:schemeClr val="tx1"/>
                  </a:solidFill>
                </a:rPr>
                <a:t>h </a:t>
              </a:r>
              <a:r>
                <a:rPr lang="en-GB" altLang="en-US" sz="1700" dirty="0">
                  <a:solidFill>
                    <a:schemeClr val="tx1"/>
                  </a:solidFill>
                </a:rPr>
                <a:t>requirement not met)</a:t>
              </a:r>
              <a:r>
                <a:rPr lang="en-GB" altLang="en-US" sz="1700" baseline="-25000" dirty="0">
                  <a:solidFill>
                    <a:schemeClr val="tx1"/>
                  </a:solidFill>
                </a:rPr>
                <a:t> </a:t>
              </a:r>
              <a:r>
                <a:rPr lang="en-GB" altLang="en-US" sz="1700" dirty="0">
                  <a:solidFill>
                    <a:schemeClr val="tx1"/>
                  </a:solidFill>
                </a:rPr>
                <a:t> </a:t>
              </a:r>
            </a:p>
            <a:p>
              <a:pPr eaLnBrk="1" hangingPunct="1">
                <a:spcBef>
                  <a:spcPct val="0"/>
                </a:spcBef>
                <a:buClrTx/>
                <a:buFontTx/>
                <a:buNone/>
              </a:pPr>
              <a:r>
                <a:rPr lang="en-GB" altLang="en-US" sz="2000" dirty="0">
                  <a:solidFill>
                    <a:schemeClr val="tx1"/>
                  </a:solidFill>
                </a:rPr>
                <a:t>		</a:t>
              </a:r>
            </a:p>
          </p:txBody>
        </p:sp>
        <p:cxnSp>
          <p:nvCxnSpPr>
            <p:cNvPr id="13" name="Straight Connector 12"/>
            <p:cNvCxnSpPr/>
            <p:nvPr/>
          </p:nvCxnSpPr>
          <p:spPr>
            <a:xfrm>
              <a:off x="3910013" y="5219700"/>
              <a:ext cx="8699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5" name="Group 14">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20" name="TextBox 19">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21" name="TextBox 20">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2" name="Diagonal Stripe 21">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3" name="Diagonal Stripe 22">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6" name="Group 15">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8" name="Rectangle 17">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9" name="Rectangle 18">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7" name="Picture 16"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24" name="Picture 23"/>
          <p:cNvPicPr>
            <a:picLocks noChangeAspect="1"/>
          </p:cNvPicPr>
          <p:nvPr/>
        </p:nvPicPr>
        <p:blipFill rotWithShape="1">
          <a:blip r:embed="rId6"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cxnSp>
        <p:nvCxnSpPr>
          <p:cNvPr id="25" name="Straight Connector 24"/>
          <p:cNvCxnSpPr/>
          <p:nvPr/>
        </p:nvCxnSpPr>
        <p:spPr>
          <a:xfrm>
            <a:off x="3117533" y="4404360"/>
            <a:ext cx="21478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6"/>
          <p:cNvSpPr>
            <a:spLocks/>
          </p:cNvSpPr>
          <p:nvPr/>
        </p:nvSpPr>
        <p:spPr bwMode="auto">
          <a:xfrm>
            <a:off x="1284451" y="6561138"/>
            <a:ext cx="559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ts val="700"/>
              </a:spcBef>
              <a:buClrTx/>
              <a:buNone/>
            </a:pPr>
            <a:r>
              <a:rPr lang="en-US" altLang="en-US" sz="1200" dirty="0">
                <a:solidFill>
                  <a:schemeClr val="tx1"/>
                </a:solidFill>
              </a:rPr>
              <a:t>Author: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95938" name="Title 1"/>
          <p:cNvSpPr>
            <a:spLocks noGrp="1"/>
          </p:cNvSpPr>
          <p:nvPr>
            <p:ph type="title"/>
          </p:nvPr>
        </p:nvSpPr>
        <p:spPr>
          <a:xfrm>
            <a:off x="1213421" y="188914"/>
            <a:ext cx="9343072" cy="719137"/>
          </a:xfrm>
        </p:spPr>
        <p:txBody>
          <a:bodyPr/>
          <a:lstStyle/>
          <a:p>
            <a:r>
              <a:rPr lang="en-US" altLang="en-US" dirty="0"/>
              <a:t>Exercise </a:t>
            </a:r>
          </a:p>
        </p:txBody>
      </p:sp>
      <p:sp>
        <p:nvSpPr>
          <p:cNvPr id="11" name="Rechteck 9"/>
          <p:cNvSpPr>
            <a:spLocks noChangeArrowheads="1"/>
          </p:cNvSpPr>
          <p:nvPr/>
        </p:nvSpPr>
        <p:spPr bwMode="auto">
          <a:xfrm>
            <a:off x="3236913" y="4229100"/>
            <a:ext cx="71437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GB" altLang="en-US" sz="1800" dirty="0">
                <a:solidFill>
                  <a:schemeClr val="tx1"/>
                </a:solidFill>
              </a:rPr>
              <a:t>Calculation: 	500 m³ x 0.6 </a:t>
            </a:r>
            <a:r>
              <a:rPr lang="en-GB" altLang="en-US" sz="1800" baseline="30000" dirty="0">
                <a:solidFill>
                  <a:schemeClr val="tx1"/>
                </a:solidFill>
              </a:rPr>
              <a:t>1</a:t>
            </a:r>
            <a:r>
              <a:rPr lang="en-GB" altLang="en-US" sz="1800" dirty="0">
                <a:solidFill>
                  <a:schemeClr val="tx1"/>
                </a:solidFill>
              </a:rPr>
              <a:t>/</a:t>
            </a:r>
            <a:r>
              <a:rPr lang="en-GB" altLang="en-US" sz="1800" baseline="-25000" dirty="0">
                <a:solidFill>
                  <a:schemeClr val="tx1"/>
                </a:solidFill>
              </a:rPr>
              <a:t>h </a:t>
            </a:r>
            <a:r>
              <a:rPr lang="en-GB" altLang="en-US" sz="1800" dirty="0">
                <a:solidFill>
                  <a:schemeClr val="tx1"/>
                </a:solidFill>
              </a:rPr>
              <a:t>= </a:t>
            </a:r>
            <a:r>
              <a:rPr lang="en-GB" altLang="en-US" sz="1800" b="1" dirty="0">
                <a:solidFill>
                  <a:schemeClr val="tx1"/>
                </a:solidFill>
              </a:rPr>
              <a:t>300m³/h</a:t>
            </a:r>
            <a:endParaRPr lang="en-GB" altLang="en-US" sz="1800" dirty="0">
              <a:solidFill>
                <a:schemeClr val="tx1"/>
              </a:solidFill>
            </a:endParaRPr>
          </a:p>
          <a:p>
            <a:pPr eaLnBrk="1" hangingPunct="1">
              <a:spcBef>
                <a:spcPct val="0"/>
              </a:spcBef>
              <a:buClrTx/>
              <a:buFontTx/>
              <a:buNone/>
            </a:pPr>
            <a:endParaRPr lang="en-GB" altLang="en-US" sz="1800" dirty="0">
              <a:solidFill>
                <a:schemeClr val="tx1"/>
              </a:solidFill>
            </a:endParaRPr>
          </a:p>
          <a:p>
            <a:pPr eaLnBrk="1" hangingPunct="1">
              <a:spcBef>
                <a:spcPct val="0"/>
              </a:spcBef>
              <a:buClrTx/>
              <a:buFontTx/>
              <a:buNone/>
            </a:pPr>
            <a:r>
              <a:rPr lang="en-GB" altLang="en-US" sz="1800" dirty="0">
                <a:solidFill>
                  <a:schemeClr val="tx1"/>
                </a:solidFill>
              </a:rPr>
              <a:t>		</a:t>
            </a:r>
          </a:p>
        </p:txBody>
      </p:sp>
      <p:sp>
        <p:nvSpPr>
          <p:cNvPr id="12" name="Textfeld 11"/>
          <p:cNvSpPr txBox="1">
            <a:spLocks noChangeArrowheads="1"/>
          </p:cNvSpPr>
          <p:nvPr/>
        </p:nvSpPr>
        <p:spPr bwMode="auto">
          <a:xfrm>
            <a:off x="4981576" y="3005138"/>
            <a:ext cx="2606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GB" altLang="en-US" sz="3600" i="1">
                <a:solidFill>
                  <a:schemeClr val="tx1"/>
                </a:solidFill>
              </a:rPr>
              <a:t>V</a:t>
            </a:r>
            <a:r>
              <a:rPr lang="en-GB" altLang="en-US" sz="2000" i="1">
                <a:solidFill>
                  <a:schemeClr val="tx1"/>
                </a:solidFill>
              </a:rPr>
              <a:t>50</a:t>
            </a:r>
            <a:r>
              <a:rPr lang="en-GB" altLang="en-US" sz="3600" i="1">
                <a:solidFill>
                  <a:schemeClr val="tx1"/>
                </a:solidFill>
              </a:rPr>
              <a:t> = V</a:t>
            </a:r>
            <a:r>
              <a:rPr lang="en-GB" altLang="en-US" sz="2000" i="1">
                <a:solidFill>
                  <a:schemeClr val="tx1"/>
                </a:solidFill>
              </a:rPr>
              <a:t>Air</a:t>
            </a:r>
            <a:r>
              <a:rPr lang="en-GB" altLang="en-US" sz="3600" i="1">
                <a:solidFill>
                  <a:schemeClr val="tx1"/>
                </a:solidFill>
              </a:rPr>
              <a:t> x n</a:t>
            </a:r>
            <a:r>
              <a:rPr lang="en-GB" altLang="en-US" sz="2000" i="1">
                <a:solidFill>
                  <a:schemeClr val="tx1"/>
                </a:solidFill>
              </a:rPr>
              <a:t>50</a:t>
            </a:r>
          </a:p>
        </p:txBody>
      </p:sp>
      <p:sp>
        <p:nvSpPr>
          <p:cNvPr id="295941" name="Textfeld 13"/>
          <p:cNvSpPr txBox="1">
            <a:spLocks noChangeArrowheads="1"/>
          </p:cNvSpPr>
          <p:nvPr/>
        </p:nvSpPr>
        <p:spPr bwMode="auto">
          <a:xfrm>
            <a:off x="1234441" y="1275745"/>
            <a:ext cx="91017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GB" altLang="en-US" dirty="0">
                <a:solidFill>
                  <a:schemeClr val="tx1"/>
                </a:solidFill>
              </a:rPr>
              <a:t>For a Passive House with a net air volume of  500 m³: How big </a:t>
            </a:r>
            <a:br>
              <a:rPr lang="en-GB" altLang="en-US" dirty="0">
                <a:solidFill>
                  <a:schemeClr val="tx1"/>
                </a:solidFill>
              </a:rPr>
            </a:br>
            <a:r>
              <a:rPr lang="en-GB" altLang="en-US" dirty="0">
                <a:solidFill>
                  <a:schemeClr val="tx1"/>
                </a:solidFill>
              </a:rPr>
              <a:t>is the maximum permissible air flow rate at 50 Pa pressure difference, so that the limit of &lt;0.6 1/h is not exceeded?</a:t>
            </a:r>
          </a:p>
          <a:p>
            <a:pPr eaLnBrk="1" hangingPunct="1">
              <a:spcBef>
                <a:spcPct val="0"/>
              </a:spcBef>
              <a:buClrTx/>
              <a:buFontTx/>
              <a:buNone/>
            </a:pPr>
            <a:endParaRPr lang="en-GB" altLang="en-US" dirty="0">
              <a:solidFill>
                <a:schemeClr val="tx1"/>
              </a:solidFill>
            </a:endParaRPr>
          </a:p>
        </p:txBody>
      </p:sp>
      <p:grpSp>
        <p:nvGrpSpPr>
          <p:cNvPr id="10" name="Group 9">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3" name="Group 12">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20" name="TextBox 19">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21" name="TextBox 20">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2" name="Diagonal Stripe 21">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3" name="Diagonal Stripe 22">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6" name="Group 15">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8" name="Rectangle 17">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9" name="Rectangle 18">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7" name="Picture 16"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24" name="Picture 23"/>
          <p:cNvPicPr>
            <a:picLocks noChangeAspect="1"/>
          </p:cNvPicPr>
          <p:nvPr/>
        </p:nvPicPr>
        <p:blipFill rotWithShape="1">
          <a:blip r:embed="rId4"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sp>
        <p:nvSpPr>
          <p:cNvPr id="26" name="Rectangle 6"/>
          <p:cNvSpPr>
            <a:spLocks/>
          </p:cNvSpPr>
          <p:nvPr/>
        </p:nvSpPr>
        <p:spPr bwMode="auto">
          <a:xfrm>
            <a:off x="1284451" y="6561138"/>
            <a:ext cx="559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ts val="700"/>
              </a:spcBef>
              <a:buClrTx/>
              <a:buNone/>
            </a:pPr>
            <a:r>
              <a:rPr lang="en-US" altLang="en-US" sz="1200" dirty="0">
                <a:solidFill>
                  <a:schemeClr val="tx1"/>
                </a:solidFill>
              </a:rPr>
              <a:t>Author: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2"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96962" name="Title 1"/>
          <p:cNvSpPr>
            <a:spLocks noGrp="1"/>
          </p:cNvSpPr>
          <p:nvPr>
            <p:ph type="title"/>
          </p:nvPr>
        </p:nvSpPr>
        <p:spPr>
          <a:xfrm>
            <a:off x="1187669" y="188914"/>
            <a:ext cx="9389844" cy="719137"/>
          </a:xfrm>
        </p:spPr>
        <p:txBody>
          <a:bodyPr/>
          <a:lstStyle/>
          <a:p>
            <a:r>
              <a:rPr lang="en-US" altLang="en-US" dirty="0"/>
              <a:t>Exercise</a:t>
            </a:r>
          </a:p>
        </p:txBody>
      </p:sp>
      <p:sp>
        <p:nvSpPr>
          <p:cNvPr id="296963" name="Rechteck 7"/>
          <p:cNvSpPr>
            <a:spLocks noChangeArrowheads="1"/>
          </p:cNvSpPr>
          <p:nvPr/>
        </p:nvSpPr>
        <p:spPr bwMode="auto">
          <a:xfrm>
            <a:off x="1308100" y="1285875"/>
            <a:ext cx="91694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GB" altLang="en-US" dirty="0">
                <a:solidFill>
                  <a:schemeClr val="tx1"/>
                </a:solidFill>
              </a:rPr>
              <a:t>How big is the rough equivalent leakage area of a Passive House with a measured n</a:t>
            </a:r>
            <a:r>
              <a:rPr lang="en-GB" altLang="en-US" baseline="-25000" dirty="0">
                <a:solidFill>
                  <a:schemeClr val="tx1"/>
                </a:solidFill>
              </a:rPr>
              <a:t>50</a:t>
            </a:r>
            <a:r>
              <a:rPr lang="en-GB" altLang="en-US" dirty="0">
                <a:solidFill>
                  <a:schemeClr val="tx1"/>
                </a:solidFill>
              </a:rPr>
              <a:t> value of 0.35 1/h and a resulting volumetric air flow V</a:t>
            </a:r>
            <a:r>
              <a:rPr lang="en-GB" altLang="en-US" baseline="-25000" dirty="0">
                <a:solidFill>
                  <a:schemeClr val="tx1"/>
                </a:solidFill>
              </a:rPr>
              <a:t>50</a:t>
            </a:r>
            <a:r>
              <a:rPr lang="en-GB" altLang="en-US" dirty="0">
                <a:solidFill>
                  <a:schemeClr val="tx1"/>
                </a:solidFill>
              </a:rPr>
              <a:t> </a:t>
            </a:r>
            <a:br>
              <a:rPr lang="en-GB" altLang="en-US" dirty="0">
                <a:solidFill>
                  <a:schemeClr val="tx1"/>
                </a:solidFill>
              </a:rPr>
            </a:br>
            <a:r>
              <a:rPr lang="en-GB" altLang="en-US" dirty="0">
                <a:solidFill>
                  <a:schemeClr val="tx1"/>
                </a:solidFill>
              </a:rPr>
              <a:t>of 300 m³/h? </a:t>
            </a:r>
          </a:p>
        </p:txBody>
      </p:sp>
      <p:graphicFrame>
        <p:nvGraphicFramePr>
          <p:cNvPr id="6" name="Object 2"/>
          <p:cNvGraphicFramePr>
            <a:graphicFrameLocks noChangeAspect="1"/>
          </p:cNvGraphicFramePr>
          <p:nvPr>
            <p:extLst>
              <p:ext uri="{D42A27DB-BD31-4B8C-83A1-F6EECF244321}">
                <p14:modId xmlns:p14="http://schemas.microsoft.com/office/powerpoint/2010/main" val="1035678988"/>
              </p:ext>
            </p:extLst>
          </p:nvPr>
        </p:nvGraphicFramePr>
        <p:xfrm>
          <a:off x="3573463" y="2382838"/>
          <a:ext cx="5930900" cy="1336675"/>
        </p:xfrm>
        <a:graphic>
          <a:graphicData uri="http://schemas.openxmlformats.org/presentationml/2006/ole">
            <mc:AlternateContent xmlns:mc="http://schemas.openxmlformats.org/markup-compatibility/2006">
              <mc:Choice xmlns:v="urn:schemas-microsoft-com:vml" Requires="v">
                <p:oleObj name="Equation" r:id="rId3" imgW="1854000" imgH="419040" progId="Equation.3">
                  <p:embed/>
                </p:oleObj>
              </mc:Choice>
              <mc:Fallback>
                <p:oleObj name="Equation" r:id="rId3" imgW="1854000" imgH="419040" progId="Equation.3">
                  <p:embed/>
                  <p:pic>
                    <p:nvPicPr>
                      <p:cNvPr id="0" name="Object 2"/>
                      <p:cNvPicPr>
                        <a:picLocks noChangeAspect="1" noChangeArrowheads="1"/>
                      </p:cNvPicPr>
                      <p:nvPr/>
                    </p:nvPicPr>
                    <p:blipFill>
                      <a:blip r:embed="rId4"/>
                      <a:srcRect/>
                      <a:stretch>
                        <a:fillRect/>
                      </a:stretch>
                    </p:blipFill>
                    <p:spPr bwMode="auto">
                      <a:xfrm>
                        <a:off x="3573463" y="2382838"/>
                        <a:ext cx="59309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1"/>
          <p:cNvGrpSpPr/>
          <p:nvPr/>
        </p:nvGrpSpPr>
        <p:grpSpPr>
          <a:xfrm>
            <a:off x="3248025" y="3906839"/>
            <a:ext cx="7419975" cy="1101725"/>
            <a:chOff x="3248025" y="3906839"/>
            <a:chExt cx="7419975" cy="1101725"/>
          </a:xfrm>
        </p:grpSpPr>
        <p:grpSp>
          <p:nvGrpSpPr>
            <p:cNvPr id="7" name="Group 6"/>
            <p:cNvGrpSpPr>
              <a:grpSpLocks/>
            </p:cNvGrpSpPr>
            <p:nvPr/>
          </p:nvGrpSpPr>
          <p:grpSpPr bwMode="auto">
            <a:xfrm>
              <a:off x="3248025" y="3906839"/>
              <a:ext cx="7419975" cy="1101725"/>
              <a:chOff x="1782103" y="3906838"/>
              <a:chExt cx="7143750" cy="1101725"/>
            </a:xfrm>
          </p:grpSpPr>
          <p:sp>
            <p:nvSpPr>
              <p:cNvPr id="296972" name="Rechteck 9"/>
              <p:cNvSpPr>
                <a:spLocks noChangeArrowheads="1"/>
              </p:cNvSpPr>
              <p:nvPr/>
            </p:nvSpPr>
            <p:spPr bwMode="auto">
              <a:xfrm>
                <a:off x="1782103" y="3906838"/>
                <a:ext cx="7143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GB" altLang="en-US" sz="1800" dirty="0">
                    <a:solidFill>
                      <a:schemeClr val="tx1"/>
                    </a:solidFill>
                  </a:rPr>
                  <a:t>Calculation: 	300m³/h</a:t>
                </a:r>
              </a:p>
              <a:p>
                <a:pPr eaLnBrk="1" hangingPunct="1">
                  <a:spcBef>
                    <a:spcPct val="0"/>
                  </a:spcBef>
                  <a:buClrTx/>
                  <a:buFontTx/>
                  <a:buNone/>
                </a:pPr>
                <a:r>
                  <a:rPr lang="en-GB" altLang="en-US" sz="1800" dirty="0">
                    <a:solidFill>
                      <a:schemeClr val="tx1"/>
                    </a:solidFill>
                  </a:rPr>
                  <a:t>		2 m³/(h*cm²)</a:t>
                </a:r>
              </a:p>
              <a:p>
                <a:pPr eaLnBrk="1" hangingPunct="1">
                  <a:spcBef>
                    <a:spcPct val="0"/>
                  </a:spcBef>
                  <a:buClrTx/>
                  <a:buFontTx/>
                  <a:buNone/>
                </a:pPr>
                <a:endParaRPr lang="en-GB" altLang="en-US" sz="1800" dirty="0">
                  <a:solidFill>
                    <a:schemeClr val="tx1"/>
                  </a:solidFill>
                </a:endParaRPr>
              </a:p>
            </p:txBody>
          </p:sp>
          <p:sp>
            <p:nvSpPr>
              <p:cNvPr id="296973" name="Rechteck 10"/>
              <p:cNvSpPr>
                <a:spLocks noChangeArrowheads="1"/>
              </p:cNvSpPr>
              <p:nvPr/>
            </p:nvSpPr>
            <p:spPr bwMode="auto">
              <a:xfrm>
                <a:off x="4843494" y="4048125"/>
                <a:ext cx="3764453"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GB" altLang="en-US" sz="1700">
                    <a:solidFill>
                      <a:schemeClr val="tx1"/>
                    </a:solidFill>
                  </a:rPr>
                  <a:t>= </a:t>
                </a:r>
                <a:r>
                  <a:rPr lang="en-GB" altLang="en-US" sz="1700" b="1">
                    <a:solidFill>
                      <a:schemeClr val="tx1"/>
                    </a:solidFill>
                  </a:rPr>
                  <a:t>150cm²</a:t>
                </a:r>
                <a:endParaRPr lang="en-GB" altLang="en-US" sz="1700">
                  <a:solidFill>
                    <a:schemeClr val="tx1"/>
                  </a:solidFill>
                </a:endParaRPr>
              </a:p>
              <a:p>
                <a:pPr eaLnBrk="1" hangingPunct="1">
                  <a:spcBef>
                    <a:spcPct val="0"/>
                  </a:spcBef>
                  <a:buClrTx/>
                  <a:buFontTx/>
                  <a:buNone/>
                </a:pPr>
                <a:r>
                  <a:rPr lang="en-GB" altLang="en-US" sz="2000" baseline="-25000">
                    <a:solidFill>
                      <a:schemeClr val="tx1"/>
                    </a:solidFill>
                  </a:rPr>
                  <a:t> </a:t>
                </a:r>
                <a:r>
                  <a:rPr lang="en-GB" altLang="en-US" sz="2000">
                    <a:solidFill>
                      <a:schemeClr val="tx1"/>
                    </a:solidFill>
                  </a:rPr>
                  <a:t> </a:t>
                </a:r>
              </a:p>
              <a:p>
                <a:pPr eaLnBrk="1" hangingPunct="1">
                  <a:spcBef>
                    <a:spcPct val="0"/>
                  </a:spcBef>
                  <a:buClrTx/>
                  <a:buFontTx/>
                  <a:buNone/>
                </a:pPr>
                <a:r>
                  <a:rPr lang="en-GB" altLang="en-US" sz="2000">
                    <a:solidFill>
                      <a:schemeClr val="tx1"/>
                    </a:solidFill>
                  </a:rPr>
                  <a:t>		</a:t>
                </a:r>
              </a:p>
            </p:txBody>
          </p:sp>
        </p:grpSp>
        <p:cxnSp>
          <p:nvCxnSpPr>
            <p:cNvPr id="296966" name="Gerade Verbindung 11"/>
            <p:cNvCxnSpPr>
              <a:cxnSpLocks noChangeShapeType="1"/>
            </p:cNvCxnSpPr>
            <p:nvPr/>
          </p:nvCxnSpPr>
          <p:spPr bwMode="auto">
            <a:xfrm>
              <a:off x="5106988" y="4208464"/>
              <a:ext cx="1143000" cy="15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14" name="TextBox 13"/>
          <p:cNvSpPr txBox="1">
            <a:spLocks noChangeArrowheads="1"/>
          </p:cNvSpPr>
          <p:nvPr/>
        </p:nvSpPr>
        <p:spPr bwMode="auto">
          <a:xfrm>
            <a:off x="3175001" y="4830763"/>
            <a:ext cx="7002463"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GB" altLang="en-US" sz="1400">
                <a:solidFill>
                  <a:schemeClr val="tx1"/>
                </a:solidFill>
              </a:rPr>
              <a:t>150 cm² = 15cm x 10 cm</a:t>
            </a:r>
          </a:p>
          <a:p>
            <a:pPr eaLnBrk="1" hangingPunct="1">
              <a:spcBef>
                <a:spcPct val="0"/>
              </a:spcBef>
              <a:buClrTx/>
              <a:buFontTx/>
              <a:buNone/>
            </a:pPr>
            <a:endParaRPr lang="en-GB" altLang="en-US" sz="1400">
              <a:solidFill>
                <a:schemeClr val="tx1"/>
              </a:solidFill>
            </a:endParaRPr>
          </a:p>
          <a:p>
            <a:pPr eaLnBrk="1" hangingPunct="1">
              <a:spcBef>
                <a:spcPct val="0"/>
              </a:spcBef>
              <a:buClrTx/>
              <a:buFontTx/>
              <a:buNone/>
            </a:pPr>
            <a:r>
              <a:rPr lang="en-GB" altLang="en-US" sz="1400">
                <a:solidFill>
                  <a:schemeClr val="tx1"/>
                </a:solidFill>
              </a:rPr>
              <a:t>The result for the equivalent leakage area (A</a:t>
            </a:r>
            <a:r>
              <a:rPr lang="en-GB" altLang="en-US" sz="1400" baseline="-25000">
                <a:solidFill>
                  <a:schemeClr val="tx1"/>
                </a:solidFill>
              </a:rPr>
              <a:t>50</a:t>
            </a:r>
            <a:r>
              <a:rPr lang="en-GB" altLang="en-US" sz="1400">
                <a:solidFill>
                  <a:schemeClr val="tx1"/>
                </a:solidFill>
              </a:rPr>
              <a:t>) is expressed in cm² and represents an approximate value for illustrative purposes! </a:t>
            </a:r>
          </a:p>
          <a:p>
            <a:pPr eaLnBrk="1" hangingPunct="1">
              <a:spcBef>
                <a:spcPct val="0"/>
              </a:spcBef>
              <a:buClrTx/>
              <a:buFontTx/>
              <a:buNone/>
            </a:pPr>
            <a:endParaRPr lang="en-CA" altLang="en-US" sz="1300">
              <a:solidFill>
                <a:schemeClr val="tx1"/>
              </a:solidFill>
            </a:endParaRPr>
          </a:p>
        </p:txBody>
      </p:sp>
      <p:grpSp>
        <p:nvGrpSpPr>
          <p:cNvPr id="16" name="Group 15">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7" name="Group 16">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22" name="TextBox 21">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23" name="TextBox 22">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4" name="Diagonal Stripe 23">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5" name="Diagonal Stripe 24">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8" name="Group 17">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20" name="Rectangle 19">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1" name="Rectangle 20">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9" name="Picture 18"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26" name="Picture 25"/>
          <p:cNvPicPr>
            <a:picLocks noChangeAspect="1"/>
          </p:cNvPicPr>
          <p:nvPr/>
        </p:nvPicPr>
        <p:blipFill rotWithShape="1">
          <a:blip r:embed="rId6"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sp>
        <p:nvSpPr>
          <p:cNvPr id="27" name="Rectangle 6"/>
          <p:cNvSpPr>
            <a:spLocks/>
          </p:cNvSpPr>
          <p:nvPr/>
        </p:nvSpPr>
        <p:spPr bwMode="auto">
          <a:xfrm>
            <a:off x="1284451" y="6561138"/>
            <a:ext cx="559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ts val="700"/>
              </a:spcBef>
              <a:buClrTx/>
              <a:buNone/>
            </a:pPr>
            <a:r>
              <a:rPr lang="en-US" altLang="en-US" sz="1200" dirty="0">
                <a:solidFill>
                  <a:schemeClr val="tx1"/>
                </a:solidFill>
              </a:rPr>
              <a:t>Author: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allAtOnce"/>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 name="Content Placeholder 2"/>
          <p:cNvSpPr txBox="1">
            <a:spLocks/>
          </p:cNvSpPr>
          <p:nvPr/>
        </p:nvSpPr>
        <p:spPr bwMode="auto">
          <a:xfrm>
            <a:off x="623887" y="836017"/>
            <a:ext cx="10593217"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altLang="en-US" sz="5400" b="1" kern="0" dirty="0">
                <a:solidFill>
                  <a:schemeClr val="tx1">
                    <a:lumMod val="65000"/>
                    <a:lumOff val="35000"/>
                  </a:schemeClr>
                </a:solidFill>
              </a:rPr>
              <a:t>Lesson 6: </a:t>
            </a:r>
            <a:r>
              <a:rPr lang="en-CA" altLang="en-US" sz="5400" b="1" dirty="0"/>
              <a:t>Vapour Diffusion and Moisture Management</a:t>
            </a:r>
            <a:r>
              <a:rPr lang="en-CA" altLang="en-US" sz="5400" b="1" kern="0" dirty="0">
                <a:solidFill>
                  <a:schemeClr val="tx1">
                    <a:lumMod val="65000"/>
                    <a:lumOff val="35000"/>
                  </a:schemeClr>
                </a:solidFill>
              </a:rPr>
              <a:t> </a:t>
            </a:r>
          </a:p>
          <a:p>
            <a:pPr marL="0" indent="0">
              <a:buNone/>
              <a:tabLst>
                <a:tab pos="538163" algn="l"/>
              </a:tabLst>
            </a:pPr>
            <a:r>
              <a:rPr lang="en-CA" altLang="en-US" dirty="0"/>
              <a:t>	(5min summary + 40min + 5min Q&amp;A)</a:t>
            </a:r>
            <a:endParaRPr lang="en-CA" altLang="en-US" sz="2000" dirty="0"/>
          </a:p>
          <a:p>
            <a:r>
              <a:rPr lang="en-CA" altLang="en-US" b="1" i="1" kern="0" dirty="0">
                <a:solidFill>
                  <a:schemeClr val="tx1">
                    <a:lumMod val="65000"/>
                    <a:lumOff val="35000"/>
                  </a:schemeClr>
                </a:solidFill>
              </a:rPr>
              <a:t>Objectives:</a:t>
            </a:r>
            <a:endParaRPr lang="en-CA" altLang="en-US" sz="2000" kern="0" dirty="0">
              <a:solidFill>
                <a:schemeClr val="tx1">
                  <a:lumMod val="65000"/>
                  <a:lumOff val="35000"/>
                </a:schemeClr>
              </a:solidFill>
            </a:endParaRPr>
          </a:p>
          <a:p>
            <a:pPr lvl="1"/>
            <a:r>
              <a:rPr lang="en-CA" dirty="0"/>
              <a:t>Analyze the principles of vapor diffusion</a:t>
            </a:r>
          </a:p>
          <a:p>
            <a:pPr lvl="1"/>
            <a:r>
              <a:rPr lang="en-CA" dirty="0"/>
              <a:t>Investigating the potential for associated problems within super-insulated building components (e.g. WUFI) </a:t>
            </a:r>
          </a:p>
          <a:p>
            <a:pPr lvl="1"/>
            <a:r>
              <a:rPr lang="en-CA" dirty="0"/>
              <a:t>Evaluate available materials</a:t>
            </a:r>
          </a:p>
          <a:p>
            <a:pPr lvl="1"/>
            <a:r>
              <a:rPr lang="en-CA" dirty="0"/>
              <a:t>Generate strategies for addressing vapor management in buildings with high thermal insulation performance</a:t>
            </a:r>
          </a:p>
        </p:txBody>
      </p:sp>
      <p:grpSp>
        <p:nvGrpSpPr>
          <p:cNvPr id="7" name="Group 6">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8" name="Group 7">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3" name="TextBox 12">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4" name="TextBox 13">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5" name="Diagonal Stripe 14">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6" name="Diagonal Stripe 15">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9" name="Group 8">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1" name="Rectangle 10">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2" name="Rectangle 11">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0" name="Picture 9"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54284" y="715676"/>
            <a:ext cx="10858656"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Moisture Sources</a:t>
            </a:r>
          </a:p>
          <a:p>
            <a:pPr lvl="1">
              <a:buClr>
                <a:srgbClr val="FEF202"/>
              </a:buClr>
              <a:defRPr/>
            </a:pPr>
            <a:r>
              <a:rPr lang="en-CA" sz="2400" b="1" kern="0" dirty="0">
                <a:solidFill>
                  <a:schemeClr val="tx1">
                    <a:lumMod val="65000"/>
                    <a:lumOff val="35000"/>
                  </a:schemeClr>
                </a:solidFill>
                <a:ea typeface="ＭＳ Ｐゴシック" pitchFamily="34" charset="-128"/>
              </a:rPr>
              <a:t>Rain</a:t>
            </a:r>
          </a:p>
          <a:p>
            <a:pPr lvl="1">
              <a:buClr>
                <a:srgbClr val="FEF202"/>
              </a:buClr>
              <a:defRPr/>
            </a:pPr>
            <a:r>
              <a:rPr lang="en-CA" sz="2400" b="1" kern="0" dirty="0">
                <a:solidFill>
                  <a:schemeClr val="tx1">
                    <a:lumMod val="65000"/>
                    <a:lumOff val="35000"/>
                  </a:schemeClr>
                </a:solidFill>
                <a:ea typeface="ＭＳ Ｐゴシック" pitchFamily="34" charset="-128"/>
              </a:rPr>
              <a:t>Diffusion</a:t>
            </a:r>
          </a:p>
          <a:p>
            <a:pPr lvl="1">
              <a:buClr>
                <a:srgbClr val="FEF202"/>
              </a:buClr>
              <a:defRPr/>
            </a:pPr>
            <a:r>
              <a:rPr lang="en-CA" sz="2400" b="1" kern="0" dirty="0">
                <a:solidFill>
                  <a:schemeClr val="tx1">
                    <a:lumMod val="65000"/>
                    <a:lumOff val="35000"/>
                  </a:schemeClr>
                </a:solidFill>
                <a:ea typeface="ＭＳ Ｐゴシック" pitchFamily="34" charset="-128"/>
              </a:rPr>
              <a:t>Flank Diffusion</a:t>
            </a:r>
          </a:p>
          <a:p>
            <a:pPr lvl="1">
              <a:buClr>
                <a:srgbClr val="FEF202"/>
              </a:buClr>
              <a:defRPr/>
            </a:pPr>
            <a:r>
              <a:rPr lang="en-CA" sz="2400" b="1" kern="0" dirty="0">
                <a:solidFill>
                  <a:schemeClr val="tx1">
                    <a:lumMod val="65000"/>
                    <a:lumOff val="35000"/>
                  </a:schemeClr>
                </a:solidFill>
                <a:ea typeface="ＭＳ Ｐゴシック" pitchFamily="34" charset="-128"/>
              </a:rPr>
              <a:t>Drying of Materials</a:t>
            </a:r>
          </a:p>
          <a:p>
            <a:pPr lvl="1">
              <a:buClr>
                <a:srgbClr val="FEF202"/>
              </a:buClr>
              <a:defRPr/>
            </a:pPr>
            <a:r>
              <a:rPr lang="en-CA" sz="2400" b="1" kern="0" dirty="0">
                <a:solidFill>
                  <a:schemeClr val="tx1">
                    <a:lumMod val="65000"/>
                    <a:lumOff val="35000"/>
                  </a:schemeClr>
                </a:solidFill>
                <a:ea typeface="ＭＳ Ｐゴシック" pitchFamily="34" charset="-128"/>
              </a:rPr>
              <a:t>Convection</a:t>
            </a:r>
          </a:p>
        </p:txBody>
      </p:sp>
      <p:sp>
        <p:nvSpPr>
          <p:cNvPr id="16" name="Rectangle 6"/>
          <p:cNvSpPr>
            <a:spLocks/>
          </p:cNvSpPr>
          <p:nvPr/>
        </p:nvSpPr>
        <p:spPr bwMode="auto">
          <a:xfrm>
            <a:off x="1284451" y="6561138"/>
            <a:ext cx="559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ts val="700"/>
              </a:spcBef>
              <a:buClrTx/>
              <a:buNone/>
            </a:pPr>
            <a:r>
              <a:rPr lang="en-US" altLang="en-US" sz="1200" dirty="0">
                <a:solidFill>
                  <a:schemeClr val="tx1"/>
                </a:solidFill>
              </a:rPr>
              <a:t>Author: Wimmers</a:t>
            </a:r>
          </a:p>
        </p:txBody>
      </p:sp>
    </p:spTree>
    <p:extLst>
      <p:ext uri="{BB962C8B-B14F-4D97-AF65-F5344CB8AC3E}">
        <p14:creationId xmlns:p14="http://schemas.microsoft.com/office/powerpoint/2010/main" val="128926461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898" y="181044"/>
            <a:ext cx="8785048" cy="719137"/>
          </a:xfrm>
        </p:spPr>
        <p:txBody>
          <a:bodyPr/>
          <a:lstStyle/>
          <a:p>
            <a:r>
              <a:rPr lang="en-CA" dirty="0"/>
              <a:t>Possible Moisture Loads in Construction Assemblies</a:t>
            </a:r>
          </a:p>
        </p:txBody>
      </p:sp>
      <p:sp>
        <p:nvSpPr>
          <p:cNvPr id="5" name="Rectangle 4"/>
          <p:cNvSpPr/>
          <p:nvPr/>
        </p:nvSpPr>
        <p:spPr>
          <a:xfrm rot="16200000">
            <a:off x="3055404" y="710431"/>
            <a:ext cx="65087" cy="35480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Rectangle 5"/>
          <p:cNvSpPr/>
          <p:nvPr/>
        </p:nvSpPr>
        <p:spPr>
          <a:xfrm rot="16200000">
            <a:off x="2583123" y="106295"/>
            <a:ext cx="1000125" cy="354806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rot="16200000">
            <a:off x="1145061" y="1765233"/>
            <a:ext cx="990600"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 name="Rectangle 7"/>
          <p:cNvSpPr/>
          <p:nvPr/>
        </p:nvSpPr>
        <p:spPr>
          <a:xfrm rot="16200000">
            <a:off x="3504665" y="1762851"/>
            <a:ext cx="9906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 name="Rectangle 8"/>
          <p:cNvSpPr/>
          <p:nvPr/>
        </p:nvSpPr>
        <p:spPr>
          <a:xfrm rot="16200000">
            <a:off x="1564740" y="1172479"/>
            <a:ext cx="1524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rot="16200000">
            <a:off x="3925354" y="1171480"/>
            <a:ext cx="153987"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1" name="Straight Connector 10"/>
          <p:cNvCxnSpPr/>
          <p:nvPr/>
        </p:nvCxnSpPr>
        <p:spPr>
          <a:xfrm rot="16200000">
            <a:off x="3100647" y="600286"/>
            <a:ext cx="0" cy="355441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a:off x="3100648" y="-401679"/>
            <a:ext cx="0" cy="355441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rot="16200000">
            <a:off x="3053815" y="640489"/>
            <a:ext cx="65088" cy="3548062"/>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27" name="Straight Connector 26"/>
          <p:cNvCxnSpPr/>
          <p:nvPr/>
        </p:nvCxnSpPr>
        <p:spPr>
          <a:xfrm>
            <a:off x="1282168" y="1199729"/>
            <a:ext cx="358773"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32" name="Freeform 31"/>
          <p:cNvSpPr/>
          <p:nvPr/>
        </p:nvSpPr>
        <p:spPr>
          <a:xfrm>
            <a:off x="2306086" y="1038828"/>
            <a:ext cx="66282" cy="160016"/>
          </a:xfrm>
          <a:custGeom>
            <a:avLst/>
            <a:gdLst>
              <a:gd name="connsiteX0" fmla="*/ 7496 w 66282"/>
              <a:gd name="connsiteY0" fmla="*/ 160016 h 160016"/>
              <a:gd name="connsiteX1" fmla="*/ 4418 w 66282"/>
              <a:gd name="connsiteY1" fmla="*/ 15313 h 160016"/>
              <a:gd name="connsiteX2" fmla="*/ 59836 w 66282"/>
              <a:gd name="connsiteY2" fmla="*/ 12234 h 160016"/>
              <a:gd name="connsiteX3" fmla="*/ 62915 w 66282"/>
              <a:gd name="connsiteY3" fmla="*/ 86125 h 160016"/>
            </a:gdLst>
            <a:ahLst/>
            <a:cxnLst>
              <a:cxn ang="0">
                <a:pos x="connsiteX0" y="connsiteY0"/>
              </a:cxn>
              <a:cxn ang="0">
                <a:pos x="connsiteX1" y="connsiteY1"/>
              </a:cxn>
              <a:cxn ang="0">
                <a:pos x="connsiteX2" y="connsiteY2"/>
              </a:cxn>
              <a:cxn ang="0">
                <a:pos x="connsiteX3" y="connsiteY3"/>
              </a:cxn>
            </a:cxnLst>
            <a:rect l="l" t="t" r="r" b="b"/>
            <a:pathLst>
              <a:path w="66282" h="160016">
                <a:moveTo>
                  <a:pt x="7496" y="160016"/>
                </a:moveTo>
                <a:cubicBezTo>
                  <a:pt x="1595" y="99979"/>
                  <a:pt x="-4305" y="39943"/>
                  <a:pt x="4418" y="15313"/>
                </a:cubicBezTo>
                <a:cubicBezTo>
                  <a:pt x="13141" y="-9317"/>
                  <a:pt x="50087" y="432"/>
                  <a:pt x="59836" y="12234"/>
                </a:cubicBezTo>
                <a:cubicBezTo>
                  <a:pt x="69586" y="24036"/>
                  <a:pt x="66250" y="55080"/>
                  <a:pt x="62915" y="86125"/>
                </a:cubicBezTo>
              </a:path>
            </a:pathLst>
          </a:custGeom>
          <a:noFill/>
          <a:ln w="19050">
            <a:solidFill>
              <a:srgbClr val="7381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33" name="Straight Connector 32"/>
          <p:cNvCxnSpPr/>
          <p:nvPr/>
        </p:nvCxnSpPr>
        <p:spPr>
          <a:xfrm>
            <a:off x="1668311" y="1068904"/>
            <a:ext cx="0" cy="12994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662153" y="1198844"/>
            <a:ext cx="2314234"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4639638" y="1038828"/>
            <a:ext cx="66282" cy="160016"/>
          </a:xfrm>
          <a:custGeom>
            <a:avLst/>
            <a:gdLst>
              <a:gd name="connsiteX0" fmla="*/ 7496 w 66282"/>
              <a:gd name="connsiteY0" fmla="*/ 160016 h 160016"/>
              <a:gd name="connsiteX1" fmla="*/ 4418 w 66282"/>
              <a:gd name="connsiteY1" fmla="*/ 15313 h 160016"/>
              <a:gd name="connsiteX2" fmla="*/ 59836 w 66282"/>
              <a:gd name="connsiteY2" fmla="*/ 12234 h 160016"/>
              <a:gd name="connsiteX3" fmla="*/ 62915 w 66282"/>
              <a:gd name="connsiteY3" fmla="*/ 86125 h 160016"/>
            </a:gdLst>
            <a:ahLst/>
            <a:cxnLst>
              <a:cxn ang="0">
                <a:pos x="connsiteX0" y="connsiteY0"/>
              </a:cxn>
              <a:cxn ang="0">
                <a:pos x="connsiteX1" y="connsiteY1"/>
              </a:cxn>
              <a:cxn ang="0">
                <a:pos x="connsiteX2" y="connsiteY2"/>
              </a:cxn>
              <a:cxn ang="0">
                <a:pos x="connsiteX3" y="connsiteY3"/>
              </a:cxn>
            </a:cxnLst>
            <a:rect l="l" t="t" r="r" b="b"/>
            <a:pathLst>
              <a:path w="66282" h="160016">
                <a:moveTo>
                  <a:pt x="7496" y="160016"/>
                </a:moveTo>
                <a:cubicBezTo>
                  <a:pt x="1595" y="99979"/>
                  <a:pt x="-4305" y="39943"/>
                  <a:pt x="4418" y="15313"/>
                </a:cubicBezTo>
                <a:cubicBezTo>
                  <a:pt x="13141" y="-9317"/>
                  <a:pt x="50087" y="432"/>
                  <a:pt x="59836" y="12234"/>
                </a:cubicBezTo>
                <a:cubicBezTo>
                  <a:pt x="69586" y="24036"/>
                  <a:pt x="66250" y="55080"/>
                  <a:pt x="62915" y="86125"/>
                </a:cubicBezTo>
              </a:path>
            </a:pathLst>
          </a:custGeom>
          <a:noFill/>
          <a:ln w="19050">
            <a:solidFill>
              <a:srgbClr val="7381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38" name="Straight Connector 37"/>
          <p:cNvCxnSpPr/>
          <p:nvPr/>
        </p:nvCxnSpPr>
        <p:spPr>
          <a:xfrm>
            <a:off x="4001863" y="1068904"/>
            <a:ext cx="0" cy="12994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995706" y="1198844"/>
            <a:ext cx="861511"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1516443" y="251700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1845677" y="251700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2174911" y="251700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2504145" y="251700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2833379" y="251700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3162613" y="251700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3491847" y="251700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3821081" y="251700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135562" y="251700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464796" y="251700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4794030" y="251700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845676" y="2036144"/>
            <a:ext cx="0" cy="3378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1516443" y="2036145"/>
            <a:ext cx="3405" cy="337807"/>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2500740" y="2066673"/>
            <a:ext cx="3405" cy="30727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174910" y="2009103"/>
            <a:ext cx="0" cy="36484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3162612" y="2009103"/>
            <a:ext cx="932" cy="36484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flipV="1">
            <a:off x="2833379" y="1983293"/>
            <a:ext cx="4337" cy="390659"/>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3821080" y="2009103"/>
            <a:ext cx="332" cy="36484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3491846" y="1983293"/>
            <a:ext cx="932" cy="390659"/>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135561" y="2009103"/>
            <a:ext cx="0" cy="369916"/>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4793429" y="1983293"/>
            <a:ext cx="600" cy="395727"/>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464795" y="2026131"/>
            <a:ext cx="0" cy="352889"/>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rot="16200000">
            <a:off x="3058579" y="3618094"/>
            <a:ext cx="65087" cy="35480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0" name="Rectangle 109"/>
          <p:cNvSpPr/>
          <p:nvPr/>
        </p:nvSpPr>
        <p:spPr>
          <a:xfrm rot="16200000">
            <a:off x="2586298" y="3013958"/>
            <a:ext cx="1000125" cy="354806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1" name="Rectangle 110"/>
          <p:cNvSpPr/>
          <p:nvPr/>
        </p:nvSpPr>
        <p:spPr>
          <a:xfrm rot="16200000">
            <a:off x="1148236" y="4672896"/>
            <a:ext cx="990600"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2" name="Rectangle 111"/>
          <p:cNvSpPr/>
          <p:nvPr/>
        </p:nvSpPr>
        <p:spPr>
          <a:xfrm rot="16200000">
            <a:off x="3507840" y="4670514"/>
            <a:ext cx="9906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3" name="Rectangle 112"/>
          <p:cNvSpPr/>
          <p:nvPr/>
        </p:nvSpPr>
        <p:spPr>
          <a:xfrm rot="16200000">
            <a:off x="1567915" y="4080142"/>
            <a:ext cx="1524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4" name="Rectangle 113"/>
          <p:cNvSpPr/>
          <p:nvPr/>
        </p:nvSpPr>
        <p:spPr>
          <a:xfrm rot="16200000">
            <a:off x="3928529" y="4079143"/>
            <a:ext cx="153987"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15" name="Straight Connector 114"/>
          <p:cNvCxnSpPr/>
          <p:nvPr/>
        </p:nvCxnSpPr>
        <p:spPr>
          <a:xfrm rot="16200000">
            <a:off x="3103822" y="3507949"/>
            <a:ext cx="0" cy="355441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a:off x="3103823" y="2505985"/>
            <a:ext cx="0" cy="355441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rot="16200000">
            <a:off x="3056990" y="3548152"/>
            <a:ext cx="65088" cy="3548062"/>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18" name="Straight Connector 117"/>
          <p:cNvCxnSpPr/>
          <p:nvPr/>
        </p:nvCxnSpPr>
        <p:spPr>
          <a:xfrm>
            <a:off x="1285343" y="4107392"/>
            <a:ext cx="358773"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119" name="Freeform 118"/>
          <p:cNvSpPr/>
          <p:nvPr/>
        </p:nvSpPr>
        <p:spPr>
          <a:xfrm>
            <a:off x="1632187" y="3946491"/>
            <a:ext cx="66282" cy="160016"/>
          </a:xfrm>
          <a:custGeom>
            <a:avLst/>
            <a:gdLst>
              <a:gd name="connsiteX0" fmla="*/ 7496 w 66282"/>
              <a:gd name="connsiteY0" fmla="*/ 160016 h 160016"/>
              <a:gd name="connsiteX1" fmla="*/ 4418 w 66282"/>
              <a:gd name="connsiteY1" fmla="*/ 15313 h 160016"/>
              <a:gd name="connsiteX2" fmla="*/ 59836 w 66282"/>
              <a:gd name="connsiteY2" fmla="*/ 12234 h 160016"/>
              <a:gd name="connsiteX3" fmla="*/ 62915 w 66282"/>
              <a:gd name="connsiteY3" fmla="*/ 86125 h 160016"/>
            </a:gdLst>
            <a:ahLst/>
            <a:cxnLst>
              <a:cxn ang="0">
                <a:pos x="connsiteX0" y="connsiteY0"/>
              </a:cxn>
              <a:cxn ang="0">
                <a:pos x="connsiteX1" y="connsiteY1"/>
              </a:cxn>
              <a:cxn ang="0">
                <a:pos x="connsiteX2" y="connsiteY2"/>
              </a:cxn>
              <a:cxn ang="0">
                <a:pos x="connsiteX3" y="connsiteY3"/>
              </a:cxn>
            </a:cxnLst>
            <a:rect l="l" t="t" r="r" b="b"/>
            <a:pathLst>
              <a:path w="66282" h="160016">
                <a:moveTo>
                  <a:pt x="7496" y="160016"/>
                </a:moveTo>
                <a:cubicBezTo>
                  <a:pt x="1595" y="99979"/>
                  <a:pt x="-4305" y="39943"/>
                  <a:pt x="4418" y="15313"/>
                </a:cubicBezTo>
                <a:cubicBezTo>
                  <a:pt x="13141" y="-9317"/>
                  <a:pt x="50087" y="432"/>
                  <a:pt x="59836" y="12234"/>
                </a:cubicBezTo>
                <a:cubicBezTo>
                  <a:pt x="69586" y="24036"/>
                  <a:pt x="66250" y="55080"/>
                  <a:pt x="62915" y="86125"/>
                </a:cubicBezTo>
              </a:path>
            </a:pathLst>
          </a:custGeom>
          <a:noFill/>
          <a:ln w="19050">
            <a:solidFill>
              <a:srgbClr val="7381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120" name="Straight Connector 119"/>
          <p:cNvCxnSpPr/>
          <p:nvPr/>
        </p:nvCxnSpPr>
        <p:spPr>
          <a:xfrm>
            <a:off x="1671486" y="3976567"/>
            <a:ext cx="0" cy="12994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665328" y="4106507"/>
            <a:ext cx="2314234"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122" name="Freeform 121"/>
          <p:cNvSpPr/>
          <p:nvPr/>
        </p:nvSpPr>
        <p:spPr>
          <a:xfrm>
            <a:off x="3965739" y="3946491"/>
            <a:ext cx="66282" cy="160016"/>
          </a:xfrm>
          <a:custGeom>
            <a:avLst/>
            <a:gdLst>
              <a:gd name="connsiteX0" fmla="*/ 7496 w 66282"/>
              <a:gd name="connsiteY0" fmla="*/ 160016 h 160016"/>
              <a:gd name="connsiteX1" fmla="*/ 4418 w 66282"/>
              <a:gd name="connsiteY1" fmla="*/ 15313 h 160016"/>
              <a:gd name="connsiteX2" fmla="*/ 59836 w 66282"/>
              <a:gd name="connsiteY2" fmla="*/ 12234 h 160016"/>
              <a:gd name="connsiteX3" fmla="*/ 62915 w 66282"/>
              <a:gd name="connsiteY3" fmla="*/ 86125 h 160016"/>
            </a:gdLst>
            <a:ahLst/>
            <a:cxnLst>
              <a:cxn ang="0">
                <a:pos x="connsiteX0" y="connsiteY0"/>
              </a:cxn>
              <a:cxn ang="0">
                <a:pos x="connsiteX1" y="connsiteY1"/>
              </a:cxn>
              <a:cxn ang="0">
                <a:pos x="connsiteX2" y="connsiteY2"/>
              </a:cxn>
              <a:cxn ang="0">
                <a:pos x="connsiteX3" y="connsiteY3"/>
              </a:cxn>
            </a:cxnLst>
            <a:rect l="l" t="t" r="r" b="b"/>
            <a:pathLst>
              <a:path w="66282" h="160016">
                <a:moveTo>
                  <a:pt x="7496" y="160016"/>
                </a:moveTo>
                <a:cubicBezTo>
                  <a:pt x="1595" y="99979"/>
                  <a:pt x="-4305" y="39943"/>
                  <a:pt x="4418" y="15313"/>
                </a:cubicBezTo>
                <a:cubicBezTo>
                  <a:pt x="13141" y="-9317"/>
                  <a:pt x="50087" y="432"/>
                  <a:pt x="59836" y="12234"/>
                </a:cubicBezTo>
                <a:cubicBezTo>
                  <a:pt x="69586" y="24036"/>
                  <a:pt x="66250" y="55080"/>
                  <a:pt x="62915" y="86125"/>
                </a:cubicBezTo>
              </a:path>
            </a:pathLst>
          </a:custGeom>
          <a:noFill/>
          <a:ln w="19050">
            <a:solidFill>
              <a:srgbClr val="7381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123" name="Straight Connector 122"/>
          <p:cNvCxnSpPr/>
          <p:nvPr/>
        </p:nvCxnSpPr>
        <p:spPr>
          <a:xfrm>
            <a:off x="4005038" y="3976567"/>
            <a:ext cx="0" cy="12994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998881" y="4106507"/>
            <a:ext cx="861511"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rot="16200000">
            <a:off x="7843590" y="710432"/>
            <a:ext cx="65087" cy="35480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8" name="Rectangle 147"/>
          <p:cNvSpPr/>
          <p:nvPr/>
        </p:nvSpPr>
        <p:spPr>
          <a:xfrm rot="16200000">
            <a:off x="7371309" y="106296"/>
            <a:ext cx="1000125" cy="354806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9" name="Rectangle 148"/>
          <p:cNvSpPr/>
          <p:nvPr/>
        </p:nvSpPr>
        <p:spPr>
          <a:xfrm rot="16200000">
            <a:off x="5933247" y="1765234"/>
            <a:ext cx="990600"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0" name="Rectangle 149"/>
          <p:cNvSpPr/>
          <p:nvPr/>
        </p:nvSpPr>
        <p:spPr>
          <a:xfrm rot="16200000">
            <a:off x="8292851" y="1762852"/>
            <a:ext cx="9906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1" name="Rectangle 150"/>
          <p:cNvSpPr/>
          <p:nvPr/>
        </p:nvSpPr>
        <p:spPr>
          <a:xfrm rot="16200000">
            <a:off x="6352926" y="1172480"/>
            <a:ext cx="1524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2" name="Rectangle 151"/>
          <p:cNvSpPr/>
          <p:nvPr/>
        </p:nvSpPr>
        <p:spPr>
          <a:xfrm rot="16200000">
            <a:off x="8713540" y="1171481"/>
            <a:ext cx="153987"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53" name="Straight Connector 152"/>
          <p:cNvCxnSpPr/>
          <p:nvPr/>
        </p:nvCxnSpPr>
        <p:spPr>
          <a:xfrm rot="16200000">
            <a:off x="7888833" y="600287"/>
            <a:ext cx="0" cy="355441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rot="16200000">
            <a:off x="7888834" y="-401678"/>
            <a:ext cx="0" cy="355441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55" name="Rectangle 154"/>
          <p:cNvSpPr/>
          <p:nvPr/>
        </p:nvSpPr>
        <p:spPr>
          <a:xfrm rot="16200000">
            <a:off x="7842001" y="640490"/>
            <a:ext cx="65088" cy="3548062"/>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56" name="Straight Connector 155"/>
          <p:cNvCxnSpPr/>
          <p:nvPr/>
        </p:nvCxnSpPr>
        <p:spPr>
          <a:xfrm>
            <a:off x="6070354" y="1199730"/>
            <a:ext cx="358773"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157" name="Freeform 156"/>
          <p:cNvSpPr/>
          <p:nvPr/>
        </p:nvSpPr>
        <p:spPr>
          <a:xfrm>
            <a:off x="6417198" y="1038829"/>
            <a:ext cx="66282" cy="160016"/>
          </a:xfrm>
          <a:custGeom>
            <a:avLst/>
            <a:gdLst>
              <a:gd name="connsiteX0" fmla="*/ 7496 w 66282"/>
              <a:gd name="connsiteY0" fmla="*/ 160016 h 160016"/>
              <a:gd name="connsiteX1" fmla="*/ 4418 w 66282"/>
              <a:gd name="connsiteY1" fmla="*/ 15313 h 160016"/>
              <a:gd name="connsiteX2" fmla="*/ 59836 w 66282"/>
              <a:gd name="connsiteY2" fmla="*/ 12234 h 160016"/>
              <a:gd name="connsiteX3" fmla="*/ 62915 w 66282"/>
              <a:gd name="connsiteY3" fmla="*/ 86125 h 160016"/>
            </a:gdLst>
            <a:ahLst/>
            <a:cxnLst>
              <a:cxn ang="0">
                <a:pos x="connsiteX0" y="connsiteY0"/>
              </a:cxn>
              <a:cxn ang="0">
                <a:pos x="connsiteX1" y="connsiteY1"/>
              </a:cxn>
              <a:cxn ang="0">
                <a:pos x="connsiteX2" y="connsiteY2"/>
              </a:cxn>
              <a:cxn ang="0">
                <a:pos x="connsiteX3" y="connsiteY3"/>
              </a:cxn>
            </a:cxnLst>
            <a:rect l="l" t="t" r="r" b="b"/>
            <a:pathLst>
              <a:path w="66282" h="160016">
                <a:moveTo>
                  <a:pt x="7496" y="160016"/>
                </a:moveTo>
                <a:cubicBezTo>
                  <a:pt x="1595" y="99979"/>
                  <a:pt x="-4305" y="39943"/>
                  <a:pt x="4418" y="15313"/>
                </a:cubicBezTo>
                <a:cubicBezTo>
                  <a:pt x="13141" y="-9317"/>
                  <a:pt x="50087" y="432"/>
                  <a:pt x="59836" y="12234"/>
                </a:cubicBezTo>
                <a:cubicBezTo>
                  <a:pt x="69586" y="24036"/>
                  <a:pt x="66250" y="55080"/>
                  <a:pt x="62915" y="86125"/>
                </a:cubicBezTo>
              </a:path>
            </a:pathLst>
          </a:custGeom>
          <a:noFill/>
          <a:ln w="19050">
            <a:solidFill>
              <a:srgbClr val="7381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158" name="Straight Connector 157"/>
          <p:cNvCxnSpPr/>
          <p:nvPr/>
        </p:nvCxnSpPr>
        <p:spPr>
          <a:xfrm>
            <a:off x="6456497" y="1068905"/>
            <a:ext cx="0" cy="12994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6450339" y="1198845"/>
            <a:ext cx="2314234"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160" name="Freeform 159"/>
          <p:cNvSpPr/>
          <p:nvPr/>
        </p:nvSpPr>
        <p:spPr>
          <a:xfrm>
            <a:off x="8750750" y="1038829"/>
            <a:ext cx="66282" cy="160016"/>
          </a:xfrm>
          <a:custGeom>
            <a:avLst/>
            <a:gdLst>
              <a:gd name="connsiteX0" fmla="*/ 7496 w 66282"/>
              <a:gd name="connsiteY0" fmla="*/ 160016 h 160016"/>
              <a:gd name="connsiteX1" fmla="*/ 4418 w 66282"/>
              <a:gd name="connsiteY1" fmla="*/ 15313 h 160016"/>
              <a:gd name="connsiteX2" fmla="*/ 59836 w 66282"/>
              <a:gd name="connsiteY2" fmla="*/ 12234 h 160016"/>
              <a:gd name="connsiteX3" fmla="*/ 62915 w 66282"/>
              <a:gd name="connsiteY3" fmla="*/ 86125 h 160016"/>
            </a:gdLst>
            <a:ahLst/>
            <a:cxnLst>
              <a:cxn ang="0">
                <a:pos x="connsiteX0" y="connsiteY0"/>
              </a:cxn>
              <a:cxn ang="0">
                <a:pos x="connsiteX1" y="connsiteY1"/>
              </a:cxn>
              <a:cxn ang="0">
                <a:pos x="connsiteX2" y="connsiteY2"/>
              </a:cxn>
              <a:cxn ang="0">
                <a:pos x="connsiteX3" y="connsiteY3"/>
              </a:cxn>
            </a:cxnLst>
            <a:rect l="l" t="t" r="r" b="b"/>
            <a:pathLst>
              <a:path w="66282" h="160016">
                <a:moveTo>
                  <a:pt x="7496" y="160016"/>
                </a:moveTo>
                <a:cubicBezTo>
                  <a:pt x="1595" y="99979"/>
                  <a:pt x="-4305" y="39943"/>
                  <a:pt x="4418" y="15313"/>
                </a:cubicBezTo>
                <a:cubicBezTo>
                  <a:pt x="13141" y="-9317"/>
                  <a:pt x="50087" y="432"/>
                  <a:pt x="59836" y="12234"/>
                </a:cubicBezTo>
                <a:cubicBezTo>
                  <a:pt x="69586" y="24036"/>
                  <a:pt x="66250" y="55080"/>
                  <a:pt x="62915" y="86125"/>
                </a:cubicBezTo>
              </a:path>
            </a:pathLst>
          </a:custGeom>
          <a:noFill/>
          <a:ln w="19050">
            <a:solidFill>
              <a:srgbClr val="7381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161" name="Straight Connector 160"/>
          <p:cNvCxnSpPr/>
          <p:nvPr/>
        </p:nvCxnSpPr>
        <p:spPr>
          <a:xfrm>
            <a:off x="8790049" y="1068905"/>
            <a:ext cx="0" cy="12994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8783892" y="1198845"/>
            <a:ext cx="861511"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185" name="Rectangle 184"/>
          <p:cNvSpPr/>
          <p:nvPr/>
        </p:nvSpPr>
        <p:spPr>
          <a:xfrm rot="16200000">
            <a:off x="6951664" y="4524809"/>
            <a:ext cx="70572" cy="17386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6" name="Rectangle 185"/>
          <p:cNvSpPr/>
          <p:nvPr/>
        </p:nvSpPr>
        <p:spPr>
          <a:xfrm rot="16200000">
            <a:off x="7386846" y="3018695"/>
            <a:ext cx="1000125" cy="354806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7" name="Rectangle 186"/>
          <p:cNvSpPr/>
          <p:nvPr/>
        </p:nvSpPr>
        <p:spPr>
          <a:xfrm rot="16200000">
            <a:off x="5948784" y="4677633"/>
            <a:ext cx="990600"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8" name="Rectangle 187"/>
          <p:cNvSpPr/>
          <p:nvPr/>
        </p:nvSpPr>
        <p:spPr>
          <a:xfrm rot="16200000">
            <a:off x="8308388" y="4675251"/>
            <a:ext cx="9906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9" name="Rectangle 188"/>
          <p:cNvSpPr/>
          <p:nvPr/>
        </p:nvSpPr>
        <p:spPr>
          <a:xfrm rot="16200000">
            <a:off x="6368463" y="4084879"/>
            <a:ext cx="1524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0" name="Rectangle 189"/>
          <p:cNvSpPr/>
          <p:nvPr/>
        </p:nvSpPr>
        <p:spPr>
          <a:xfrm rot="16200000">
            <a:off x="8729077" y="4083880"/>
            <a:ext cx="153987"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91" name="Straight Connector 190"/>
          <p:cNvCxnSpPr/>
          <p:nvPr/>
        </p:nvCxnSpPr>
        <p:spPr>
          <a:xfrm rot="16200000">
            <a:off x="7904370" y="3512686"/>
            <a:ext cx="0" cy="355441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7904371" y="2510722"/>
            <a:ext cx="0" cy="355441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93" name="Rectangle 192"/>
          <p:cNvSpPr/>
          <p:nvPr/>
        </p:nvSpPr>
        <p:spPr>
          <a:xfrm rot="16200000">
            <a:off x="6955145" y="4452665"/>
            <a:ext cx="67707" cy="1745890"/>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94" name="Straight Connector 193"/>
          <p:cNvCxnSpPr/>
          <p:nvPr/>
        </p:nvCxnSpPr>
        <p:spPr>
          <a:xfrm>
            <a:off x="6085891" y="4112129"/>
            <a:ext cx="358773"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195" name="Freeform 194"/>
          <p:cNvSpPr/>
          <p:nvPr/>
        </p:nvSpPr>
        <p:spPr>
          <a:xfrm>
            <a:off x="6432735" y="3951228"/>
            <a:ext cx="66282" cy="160016"/>
          </a:xfrm>
          <a:custGeom>
            <a:avLst/>
            <a:gdLst>
              <a:gd name="connsiteX0" fmla="*/ 7496 w 66282"/>
              <a:gd name="connsiteY0" fmla="*/ 160016 h 160016"/>
              <a:gd name="connsiteX1" fmla="*/ 4418 w 66282"/>
              <a:gd name="connsiteY1" fmla="*/ 15313 h 160016"/>
              <a:gd name="connsiteX2" fmla="*/ 59836 w 66282"/>
              <a:gd name="connsiteY2" fmla="*/ 12234 h 160016"/>
              <a:gd name="connsiteX3" fmla="*/ 62915 w 66282"/>
              <a:gd name="connsiteY3" fmla="*/ 86125 h 160016"/>
            </a:gdLst>
            <a:ahLst/>
            <a:cxnLst>
              <a:cxn ang="0">
                <a:pos x="connsiteX0" y="connsiteY0"/>
              </a:cxn>
              <a:cxn ang="0">
                <a:pos x="connsiteX1" y="connsiteY1"/>
              </a:cxn>
              <a:cxn ang="0">
                <a:pos x="connsiteX2" y="connsiteY2"/>
              </a:cxn>
              <a:cxn ang="0">
                <a:pos x="connsiteX3" y="connsiteY3"/>
              </a:cxn>
            </a:cxnLst>
            <a:rect l="l" t="t" r="r" b="b"/>
            <a:pathLst>
              <a:path w="66282" h="160016">
                <a:moveTo>
                  <a:pt x="7496" y="160016"/>
                </a:moveTo>
                <a:cubicBezTo>
                  <a:pt x="1595" y="99979"/>
                  <a:pt x="-4305" y="39943"/>
                  <a:pt x="4418" y="15313"/>
                </a:cubicBezTo>
                <a:cubicBezTo>
                  <a:pt x="13141" y="-9317"/>
                  <a:pt x="50087" y="432"/>
                  <a:pt x="59836" y="12234"/>
                </a:cubicBezTo>
                <a:cubicBezTo>
                  <a:pt x="69586" y="24036"/>
                  <a:pt x="66250" y="55080"/>
                  <a:pt x="62915" y="86125"/>
                </a:cubicBezTo>
              </a:path>
            </a:pathLst>
          </a:custGeom>
          <a:noFill/>
          <a:ln w="19050">
            <a:solidFill>
              <a:srgbClr val="7381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196" name="Straight Connector 195"/>
          <p:cNvCxnSpPr/>
          <p:nvPr/>
        </p:nvCxnSpPr>
        <p:spPr>
          <a:xfrm>
            <a:off x="6472034" y="3981304"/>
            <a:ext cx="0" cy="12994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6465876" y="4111244"/>
            <a:ext cx="2314234"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198" name="Freeform 197"/>
          <p:cNvSpPr/>
          <p:nvPr/>
        </p:nvSpPr>
        <p:spPr>
          <a:xfrm>
            <a:off x="8766287" y="3951228"/>
            <a:ext cx="66282" cy="160016"/>
          </a:xfrm>
          <a:custGeom>
            <a:avLst/>
            <a:gdLst>
              <a:gd name="connsiteX0" fmla="*/ 7496 w 66282"/>
              <a:gd name="connsiteY0" fmla="*/ 160016 h 160016"/>
              <a:gd name="connsiteX1" fmla="*/ 4418 w 66282"/>
              <a:gd name="connsiteY1" fmla="*/ 15313 h 160016"/>
              <a:gd name="connsiteX2" fmla="*/ 59836 w 66282"/>
              <a:gd name="connsiteY2" fmla="*/ 12234 h 160016"/>
              <a:gd name="connsiteX3" fmla="*/ 62915 w 66282"/>
              <a:gd name="connsiteY3" fmla="*/ 86125 h 160016"/>
            </a:gdLst>
            <a:ahLst/>
            <a:cxnLst>
              <a:cxn ang="0">
                <a:pos x="connsiteX0" y="connsiteY0"/>
              </a:cxn>
              <a:cxn ang="0">
                <a:pos x="connsiteX1" y="connsiteY1"/>
              </a:cxn>
              <a:cxn ang="0">
                <a:pos x="connsiteX2" y="connsiteY2"/>
              </a:cxn>
              <a:cxn ang="0">
                <a:pos x="connsiteX3" y="connsiteY3"/>
              </a:cxn>
            </a:cxnLst>
            <a:rect l="l" t="t" r="r" b="b"/>
            <a:pathLst>
              <a:path w="66282" h="160016">
                <a:moveTo>
                  <a:pt x="7496" y="160016"/>
                </a:moveTo>
                <a:cubicBezTo>
                  <a:pt x="1595" y="99979"/>
                  <a:pt x="-4305" y="39943"/>
                  <a:pt x="4418" y="15313"/>
                </a:cubicBezTo>
                <a:cubicBezTo>
                  <a:pt x="13141" y="-9317"/>
                  <a:pt x="50087" y="432"/>
                  <a:pt x="59836" y="12234"/>
                </a:cubicBezTo>
                <a:cubicBezTo>
                  <a:pt x="69586" y="24036"/>
                  <a:pt x="66250" y="55080"/>
                  <a:pt x="62915" y="86125"/>
                </a:cubicBezTo>
              </a:path>
            </a:pathLst>
          </a:custGeom>
          <a:noFill/>
          <a:ln w="19050">
            <a:solidFill>
              <a:srgbClr val="7381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199" name="Straight Connector 198"/>
          <p:cNvCxnSpPr/>
          <p:nvPr/>
        </p:nvCxnSpPr>
        <p:spPr>
          <a:xfrm>
            <a:off x="8805586" y="3981304"/>
            <a:ext cx="0" cy="12994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8799429" y="4111244"/>
            <a:ext cx="861511"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grpSp>
        <p:nvGrpSpPr>
          <p:cNvPr id="387" name="Group 386"/>
          <p:cNvGrpSpPr/>
          <p:nvPr/>
        </p:nvGrpSpPr>
        <p:grpSpPr>
          <a:xfrm>
            <a:off x="1382445" y="4351657"/>
            <a:ext cx="2866612" cy="841227"/>
            <a:chOff x="535519" y="4351656"/>
            <a:chExt cx="2866612" cy="841227"/>
          </a:xfrm>
        </p:grpSpPr>
        <p:grpSp>
          <p:nvGrpSpPr>
            <p:cNvPr id="238" name="Group 237"/>
            <p:cNvGrpSpPr/>
            <p:nvPr/>
          </p:nvGrpSpPr>
          <p:grpSpPr>
            <a:xfrm>
              <a:off x="842363" y="4411354"/>
              <a:ext cx="208333" cy="781529"/>
              <a:chOff x="5427646" y="1461824"/>
              <a:chExt cx="208333" cy="781529"/>
            </a:xfrm>
          </p:grpSpPr>
          <p:cxnSp>
            <p:nvCxnSpPr>
              <p:cNvPr id="136" name="Straight Connector 135"/>
              <p:cNvCxnSpPr/>
              <p:nvPr/>
            </p:nvCxnSpPr>
            <p:spPr>
              <a:xfrm flipH="1" flipV="1">
                <a:off x="5435999" y="1535634"/>
                <a:ext cx="199980" cy="385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5428806" y="1461824"/>
                <a:ext cx="172558" cy="40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5435998" y="1705754"/>
                <a:ext cx="173014" cy="13462"/>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5435999" y="1622373"/>
                <a:ext cx="169578" cy="928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flipV="1">
                <a:off x="5435998" y="1800884"/>
                <a:ext cx="154923" cy="1086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H="1" flipV="1">
                <a:off x="5434839" y="1967235"/>
                <a:ext cx="199980" cy="385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5427646" y="1893425"/>
                <a:ext cx="172558" cy="40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H="1">
                <a:off x="5434838" y="2137355"/>
                <a:ext cx="173014" cy="13462"/>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H="1">
                <a:off x="5434839" y="2053974"/>
                <a:ext cx="169578" cy="928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flipH="1" flipV="1">
                <a:off x="5434838" y="2232485"/>
                <a:ext cx="154923" cy="1086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p:nvGrpSpPr>
          <p:grpSpPr>
            <a:xfrm rot="10800000">
              <a:off x="535519" y="4353355"/>
              <a:ext cx="208333" cy="781529"/>
              <a:chOff x="5427646" y="1461824"/>
              <a:chExt cx="208333" cy="781529"/>
            </a:xfrm>
          </p:grpSpPr>
          <p:cxnSp>
            <p:nvCxnSpPr>
              <p:cNvPr id="240" name="Straight Connector 239"/>
              <p:cNvCxnSpPr/>
              <p:nvPr/>
            </p:nvCxnSpPr>
            <p:spPr>
              <a:xfrm flipH="1" flipV="1">
                <a:off x="5435999" y="1535634"/>
                <a:ext cx="199980" cy="385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5428806" y="1461824"/>
                <a:ext cx="172558" cy="40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a:off x="5435998" y="1705754"/>
                <a:ext cx="173014" cy="13462"/>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H="1">
                <a:off x="5435999" y="1622373"/>
                <a:ext cx="169578" cy="928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flipV="1">
                <a:off x="5435998" y="1800884"/>
                <a:ext cx="154923" cy="1086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flipV="1">
                <a:off x="5434839" y="1967235"/>
                <a:ext cx="199980" cy="385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H="1">
                <a:off x="5427646" y="1893425"/>
                <a:ext cx="172558" cy="40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H="1">
                <a:off x="5434838" y="2137355"/>
                <a:ext cx="173014" cy="13462"/>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H="1">
                <a:off x="5434839" y="2053974"/>
                <a:ext cx="169578" cy="928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H="1" flipV="1">
                <a:off x="5434838" y="2232485"/>
                <a:ext cx="154923" cy="1086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p:nvGrpSpPr>
          <p:grpSpPr>
            <a:xfrm rot="10800000">
              <a:off x="3193798" y="4409655"/>
              <a:ext cx="208333" cy="781529"/>
              <a:chOff x="5427646" y="1461824"/>
              <a:chExt cx="208333" cy="781529"/>
            </a:xfrm>
          </p:grpSpPr>
          <p:cxnSp>
            <p:nvCxnSpPr>
              <p:cNvPr id="251" name="Straight Connector 250"/>
              <p:cNvCxnSpPr/>
              <p:nvPr/>
            </p:nvCxnSpPr>
            <p:spPr>
              <a:xfrm flipH="1" flipV="1">
                <a:off x="5435999" y="1535634"/>
                <a:ext cx="199980" cy="385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H="1">
                <a:off x="5428806" y="1461824"/>
                <a:ext cx="172558" cy="40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a:off x="5435998" y="1705754"/>
                <a:ext cx="173014" cy="13462"/>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H="1">
                <a:off x="5435999" y="1622373"/>
                <a:ext cx="169578" cy="928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H="1" flipV="1">
                <a:off x="5435998" y="1800884"/>
                <a:ext cx="154923" cy="1086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flipV="1">
                <a:off x="5434839" y="1967235"/>
                <a:ext cx="199980" cy="385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5427646" y="1893425"/>
                <a:ext cx="172558" cy="40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H="1">
                <a:off x="5434838" y="2137355"/>
                <a:ext cx="173014" cy="13462"/>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a:off x="5434839" y="2053974"/>
                <a:ext cx="169578" cy="928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flipV="1">
                <a:off x="5434838" y="2232485"/>
                <a:ext cx="154923" cy="1086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p:nvGrpSpPr>
          <p:grpSpPr>
            <a:xfrm>
              <a:off x="2897974" y="4351656"/>
              <a:ext cx="208333" cy="781529"/>
              <a:chOff x="5427646" y="1461824"/>
              <a:chExt cx="208333" cy="781529"/>
            </a:xfrm>
          </p:grpSpPr>
          <p:cxnSp>
            <p:nvCxnSpPr>
              <p:cNvPr id="262" name="Straight Connector 261"/>
              <p:cNvCxnSpPr/>
              <p:nvPr/>
            </p:nvCxnSpPr>
            <p:spPr>
              <a:xfrm flipH="1" flipV="1">
                <a:off x="5435999" y="1535634"/>
                <a:ext cx="199980" cy="385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H="1">
                <a:off x="5428806" y="1461824"/>
                <a:ext cx="172558" cy="40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H="1">
                <a:off x="5435998" y="1705754"/>
                <a:ext cx="173014" cy="13462"/>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5435999" y="1622373"/>
                <a:ext cx="169578" cy="928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H="1" flipV="1">
                <a:off x="5435998" y="1800884"/>
                <a:ext cx="154923" cy="1086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flipH="1" flipV="1">
                <a:off x="5434839" y="1967235"/>
                <a:ext cx="199980" cy="385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H="1">
                <a:off x="5427646" y="1893425"/>
                <a:ext cx="172558" cy="40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flipH="1">
                <a:off x="5434838" y="2137355"/>
                <a:ext cx="173014" cy="13462"/>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flipH="1">
                <a:off x="5434839" y="2053974"/>
                <a:ext cx="169578" cy="928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H="1" flipV="1">
                <a:off x="5434838" y="2232485"/>
                <a:ext cx="154923" cy="1086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sp>
        <p:nvSpPr>
          <p:cNvPr id="272" name="Rectangle 271"/>
          <p:cNvSpPr/>
          <p:nvPr/>
        </p:nvSpPr>
        <p:spPr>
          <a:xfrm rot="16200000">
            <a:off x="7103000" y="1991888"/>
            <a:ext cx="990600" cy="128930"/>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3" name="Rectangle 272"/>
          <p:cNvSpPr/>
          <p:nvPr/>
        </p:nvSpPr>
        <p:spPr>
          <a:xfrm rot="16200000">
            <a:off x="7367309" y="1991888"/>
            <a:ext cx="990600" cy="128930"/>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4" name="Rectangle 273"/>
          <p:cNvSpPr/>
          <p:nvPr/>
        </p:nvSpPr>
        <p:spPr>
          <a:xfrm rot="16200000">
            <a:off x="7345362" y="2749773"/>
            <a:ext cx="512040" cy="129056"/>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5" name="Rectangle 274"/>
          <p:cNvSpPr/>
          <p:nvPr/>
        </p:nvSpPr>
        <p:spPr>
          <a:xfrm rot="16200000">
            <a:off x="7606561" y="2752883"/>
            <a:ext cx="520180" cy="130976"/>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6" name="Rectangle 275"/>
          <p:cNvSpPr/>
          <p:nvPr/>
        </p:nvSpPr>
        <p:spPr>
          <a:xfrm rot="16200000">
            <a:off x="7631389" y="1983748"/>
            <a:ext cx="990600" cy="128930"/>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7" name="Rectangle 276"/>
          <p:cNvSpPr/>
          <p:nvPr/>
        </p:nvSpPr>
        <p:spPr>
          <a:xfrm rot="16200000">
            <a:off x="7864039" y="2751346"/>
            <a:ext cx="528320" cy="125911"/>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8" name="Rectangle 277"/>
          <p:cNvSpPr/>
          <p:nvPr/>
        </p:nvSpPr>
        <p:spPr>
          <a:xfrm rot="16200000">
            <a:off x="7235718" y="2493816"/>
            <a:ext cx="990600" cy="128930"/>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9" name="Rectangle 278"/>
          <p:cNvSpPr/>
          <p:nvPr/>
        </p:nvSpPr>
        <p:spPr>
          <a:xfrm rot="16200000">
            <a:off x="7499901" y="2510556"/>
            <a:ext cx="990600" cy="128930"/>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80" name="Rectangle 279"/>
          <p:cNvSpPr/>
          <p:nvPr/>
        </p:nvSpPr>
        <p:spPr>
          <a:xfrm rot="16200000">
            <a:off x="7476031" y="1743723"/>
            <a:ext cx="512040" cy="129056"/>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81" name="Rectangle 280"/>
          <p:cNvSpPr/>
          <p:nvPr/>
        </p:nvSpPr>
        <p:spPr>
          <a:xfrm rot="16200000">
            <a:off x="7738004" y="1745928"/>
            <a:ext cx="520180" cy="130976"/>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91" name="Rectangle 290"/>
          <p:cNvSpPr/>
          <p:nvPr/>
        </p:nvSpPr>
        <p:spPr>
          <a:xfrm rot="16200000">
            <a:off x="8760769" y="4524237"/>
            <a:ext cx="75113" cy="174430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92" name="Rectangle 291"/>
          <p:cNvSpPr/>
          <p:nvPr/>
        </p:nvSpPr>
        <p:spPr>
          <a:xfrm rot="16200000">
            <a:off x="8763679" y="4457205"/>
            <a:ext cx="67707" cy="1745890"/>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nvGrpSpPr>
          <p:cNvPr id="386" name="Group 385"/>
          <p:cNvGrpSpPr/>
          <p:nvPr/>
        </p:nvGrpSpPr>
        <p:grpSpPr>
          <a:xfrm>
            <a:off x="6559851" y="1515881"/>
            <a:ext cx="2612746" cy="1693311"/>
            <a:chOff x="5035851" y="1474012"/>
            <a:chExt cx="2612746" cy="1693311"/>
          </a:xfrm>
        </p:grpSpPr>
        <p:grpSp>
          <p:nvGrpSpPr>
            <p:cNvPr id="286" name="Group 285"/>
            <p:cNvGrpSpPr/>
            <p:nvPr/>
          </p:nvGrpSpPr>
          <p:grpSpPr>
            <a:xfrm>
              <a:off x="5035851" y="1500326"/>
              <a:ext cx="1280812" cy="1666997"/>
              <a:chOff x="1049219" y="4189352"/>
              <a:chExt cx="1280812" cy="1666997"/>
            </a:xfrm>
          </p:grpSpPr>
          <p:sp>
            <p:nvSpPr>
              <p:cNvPr id="282" name="Arc 281"/>
              <p:cNvSpPr/>
              <p:nvPr/>
            </p:nvSpPr>
            <p:spPr>
              <a:xfrm>
                <a:off x="1049219" y="4431944"/>
                <a:ext cx="1087692" cy="1184247"/>
              </a:xfrm>
              <a:prstGeom prst="arc">
                <a:avLst>
                  <a:gd name="adj1" fmla="val 17494520"/>
                  <a:gd name="adj2" fmla="val 4207881"/>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84" name="Arc 283"/>
              <p:cNvSpPr/>
              <p:nvPr/>
            </p:nvSpPr>
            <p:spPr>
              <a:xfrm>
                <a:off x="1145779" y="4330656"/>
                <a:ext cx="1087692" cy="1370083"/>
              </a:xfrm>
              <a:prstGeom prst="arc">
                <a:avLst>
                  <a:gd name="adj1" fmla="val 16918420"/>
                  <a:gd name="adj2" fmla="val 4635356"/>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85" name="Arc 284"/>
              <p:cNvSpPr/>
              <p:nvPr/>
            </p:nvSpPr>
            <p:spPr>
              <a:xfrm>
                <a:off x="1242339" y="4189352"/>
                <a:ext cx="1087692" cy="1666997"/>
              </a:xfrm>
              <a:prstGeom prst="arc">
                <a:avLst>
                  <a:gd name="adj1" fmla="val 16700549"/>
                  <a:gd name="adj2" fmla="val 5013047"/>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grpSp>
        <p:grpSp>
          <p:nvGrpSpPr>
            <p:cNvPr id="287" name="Group 286"/>
            <p:cNvGrpSpPr/>
            <p:nvPr/>
          </p:nvGrpSpPr>
          <p:grpSpPr>
            <a:xfrm rot="10800000">
              <a:off x="6367785" y="1493172"/>
              <a:ext cx="1280812" cy="1666997"/>
              <a:chOff x="1049219" y="4189352"/>
              <a:chExt cx="1280812" cy="1666997"/>
            </a:xfrm>
          </p:grpSpPr>
          <p:sp>
            <p:nvSpPr>
              <p:cNvPr id="288" name="Arc 287"/>
              <p:cNvSpPr/>
              <p:nvPr/>
            </p:nvSpPr>
            <p:spPr>
              <a:xfrm>
                <a:off x="1049219" y="4431944"/>
                <a:ext cx="1087692" cy="1184247"/>
              </a:xfrm>
              <a:prstGeom prst="arc">
                <a:avLst>
                  <a:gd name="adj1" fmla="val 17494520"/>
                  <a:gd name="adj2" fmla="val 4207881"/>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89" name="Arc 288"/>
              <p:cNvSpPr/>
              <p:nvPr/>
            </p:nvSpPr>
            <p:spPr>
              <a:xfrm>
                <a:off x="1145779" y="4330656"/>
                <a:ext cx="1087692" cy="1370083"/>
              </a:xfrm>
              <a:prstGeom prst="arc">
                <a:avLst>
                  <a:gd name="adj1" fmla="val 16918420"/>
                  <a:gd name="adj2" fmla="val 4635356"/>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90" name="Arc 289"/>
              <p:cNvSpPr/>
              <p:nvPr/>
            </p:nvSpPr>
            <p:spPr>
              <a:xfrm>
                <a:off x="1242339" y="4189352"/>
                <a:ext cx="1087692" cy="1666997"/>
              </a:xfrm>
              <a:prstGeom prst="arc">
                <a:avLst>
                  <a:gd name="adj1" fmla="val 16700549"/>
                  <a:gd name="adj2" fmla="val 5013047"/>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grpSp>
        <p:cxnSp>
          <p:nvCxnSpPr>
            <p:cNvPr id="299" name="Straight Arrow Connector 298"/>
            <p:cNvCxnSpPr/>
            <p:nvPr/>
          </p:nvCxnSpPr>
          <p:spPr>
            <a:xfrm flipH="1" flipV="1">
              <a:off x="5701591" y="1731902"/>
              <a:ext cx="88135" cy="55593"/>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Straight Arrow Connector 299"/>
            <p:cNvCxnSpPr/>
            <p:nvPr/>
          </p:nvCxnSpPr>
          <p:spPr>
            <a:xfrm flipH="1" flipV="1">
              <a:off x="5708690" y="1613839"/>
              <a:ext cx="97131" cy="4412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flipH="1" flipV="1">
              <a:off x="5789069" y="1477006"/>
              <a:ext cx="97131" cy="4412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3" name="Straight Arrow Connector 302"/>
            <p:cNvCxnSpPr/>
            <p:nvPr/>
          </p:nvCxnSpPr>
          <p:spPr>
            <a:xfrm flipV="1">
              <a:off x="6822277" y="1474012"/>
              <a:ext cx="102179" cy="2631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5" name="Straight Arrow Connector 304"/>
            <p:cNvCxnSpPr/>
            <p:nvPr/>
          </p:nvCxnSpPr>
          <p:spPr>
            <a:xfrm flipV="1">
              <a:off x="6868538" y="1642779"/>
              <a:ext cx="102179" cy="2631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a:xfrm flipV="1">
              <a:off x="6900748" y="1748353"/>
              <a:ext cx="102179" cy="2631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8" name="Group 387"/>
          <p:cNvGrpSpPr/>
          <p:nvPr/>
        </p:nvGrpSpPr>
        <p:grpSpPr>
          <a:xfrm>
            <a:off x="7148594" y="4292663"/>
            <a:ext cx="1414006" cy="1258506"/>
            <a:chOff x="5624594" y="4292663"/>
            <a:chExt cx="1414006" cy="1258506"/>
          </a:xfrm>
        </p:grpSpPr>
        <p:cxnSp>
          <p:nvCxnSpPr>
            <p:cNvPr id="309" name="Curved Connector 308"/>
            <p:cNvCxnSpPr/>
            <p:nvPr/>
          </p:nvCxnSpPr>
          <p:spPr>
            <a:xfrm rot="16200000" flipV="1">
              <a:off x="5486456" y="4625405"/>
              <a:ext cx="1059535" cy="783260"/>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6" name="Curved Connector 315"/>
            <p:cNvCxnSpPr/>
            <p:nvPr/>
          </p:nvCxnSpPr>
          <p:spPr>
            <a:xfrm rot="5400000" flipH="1" flipV="1">
              <a:off x="6169979" y="4649424"/>
              <a:ext cx="1044594" cy="692649"/>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9" name="Curved Connector 318"/>
            <p:cNvCxnSpPr/>
            <p:nvPr/>
          </p:nvCxnSpPr>
          <p:spPr>
            <a:xfrm rot="16200000" flipV="1">
              <a:off x="5519359" y="4639882"/>
              <a:ext cx="1101739" cy="702632"/>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0" name="Curved Connector 319"/>
            <p:cNvCxnSpPr/>
            <p:nvPr/>
          </p:nvCxnSpPr>
          <p:spPr>
            <a:xfrm rot="5400000" flipH="1" flipV="1">
              <a:off x="6088000" y="4682499"/>
              <a:ext cx="1074088" cy="589747"/>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5" name="Curved Connector 324"/>
            <p:cNvCxnSpPr/>
            <p:nvPr/>
          </p:nvCxnSpPr>
          <p:spPr>
            <a:xfrm rot="16200000" flipV="1">
              <a:off x="5507433" y="4658016"/>
              <a:ext cx="1189566" cy="596740"/>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Curved Connector 326"/>
            <p:cNvCxnSpPr/>
            <p:nvPr/>
          </p:nvCxnSpPr>
          <p:spPr>
            <a:xfrm rot="16200000" flipV="1">
              <a:off x="5540806" y="4680672"/>
              <a:ext cx="1179550" cy="487939"/>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9" name="Curved Connector 328"/>
            <p:cNvCxnSpPr/>
            <p:nvPr/>
          </p:nvCxnSpPr>
          <p:spPr>
            <a:xfrm rot="16200000" flipV="1">
              <a:off x="5571494" y="4721962"/>
              <a:ext cx="1205340" cy="379569"/>
            </a:xfrm>
            <a:prstGeom prst="curvedConnector3">
              <a:avLst>
                <a:gd name="adj1" fmla="val 52437"/>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2" name="Curved Connector 331"/>
            <p:cNvCxnSpPr/>
            <p:nvPr/>
          </p:nvCxnSpPr>
          <p:spPr>
            <a:xfrm rot="16200000" flipV="1">
              <a:off x="5655816" y="4751438"/>
              <a:ext cx="1160140" cy="301205"/>
            </a:xfrm>
            <a:prstGeom prst="curvedConnector3">
              <a:avLst>
                <a:gd name="adj1" fmla="val 53798"/>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Curved Connector 334"/>
            <p:cNvCxnSpPr/>
            <p:nvPr/>
          </p:nvCxnSpPr>
          <p:spPr>
            <a:xfrm rot="16200000" flipV="1">
              <a:off x="5704436" y="4814903"/>
              <a:ext cx="1153099" cy="178414"/>
            </a:xfrm>
            <a:prstGeom prst="curvedConnector3">
              <a:avLst>
                <a:gd name="adj1" fmla="val 57325"/>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9" name="Curved Connector 338"/>
            <p:cNvCxnSpPr/>
            <p:nvPr/>
          </p:nvCxnSpPr>
          <p:spPr>
            <a:xfrm rot="5400000" flipH="1" flipV="1">
              <a:off x="6035718" y="4699435"/>
              <a:ext cx="1086169" cy="510182"/>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2" name="Curved Connector 341"/>
            <p:cNvCxnSpPr/>
            <p:nvPr/>
          </p:nvCxnSpPr>
          <p:spPr>
            <a:xfrm rot="5400000" flipH="1" flipV="1">
              <a:off x="5992165" y="4713418"/>
              <a:ext cx="1119202" cy="415571"/>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Curved Connector 344"/>
            <p:cNvCxnSpPr/>
            <p:nvPr/>
          </p:nvCxnSpPr>
          <p:spPr>
            <a:xfrm rot="5400000" flipH="1" flipV="1">
              <a:off x="5933966" y="4798919"/>
              <a:ext cx="1166631" cy="291999"/>
            </a:xfrm>
            <a:prstGeom prst="curvedConnector3">
              <a:avLst>
                <a:gd name="adj1" fmla="val 55037"/>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Curved Connector 348"/>
            <p:cNvCxnSpPr/>
            <p:nvPr/>
          </p:nvCxnSpPr>
          <p:spPr>
            <a:xfrm rot="5400000" flipH="1" flipV="1">
              <a:off x="5888055" y="4822209"/>
              <a:ext cx="1173632" cy="238419"/>
            </a:xfrm>
            <a:prstGeom prst="curvedConnector3">
              <a:avLst>
                <a:gd name="adj1" fmla="val 57197"/>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Curved Connector 352"/>
            <p:cNvCxnSpPr/>
            <p:nvPr/>
          </p:nvCxnSpPr>
          <p:spPr>
            <a:xfrm rot="5400000" flipH="1" flipV="1">
              <a:off x="5849589" y="4805917"/>
              <a:ext cx="1146748" cy="182776"/>
            </a:xfrm>
            <a:prstGeom prst="curvedConnector3">
              <a:avLst>
                <a:gd name="adj1" fmla="val 56405"/>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Curved Connector 355"/>
            <p:cNvCxnSpPr/>
            <p:nvPr/>
          </p:nvCxnSpPr>
          <p:spPr>
            <a:xfrm rot="5400000" flipH="1" flipV="1">
              <a:off x="5813067" y="4886819"/>
              <a:ext cx="1178690" cy="57506"/>
            </a:xfrm>
            <a:prstGeom prst="curvedConnector3">
              <a:avLst>
                <a:gd name="adj1" fmla="val 65266"/>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0" name="Curved Connector 359"/>
            <p:cNvCxnSpPr/>
            <p:nvPr/>
          </p:nvCxnSpPr>
          <p:spPr>
            <a:xfrm rot="16200000" flipV="1">
              <a:off x="5753012" y="4845898"/>
              <a:ext cx="1163080" cy="106444"/>
            </a:xfrm>
            <a:prstGeom prst="curvedConnector3">
              <a:avLst>
                <a:gd name="adj1" fmla="val 5663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p:cNvCxnSpPr>
              <a:endCxn id="186" idx="3"/>
            </p:cNvCxnSpPr>
            <p:nvPr/>
          </p:nvCxnSpPr>
          <p:spPr>
            <a:xfrm flipV="1">
              <a:off x="6356086" y="4292663"/>
              <a:ext cx="6822" cy="122906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80" name="Content Placeholder 1"/>
              <p:cNvSpPr txBox="1">
                <a:spLocks/>
              </p:cNvSpPr>
              <p:nvPr/>
            </p:nvSpPr>
            <p:spPr bwMode="auto">
              <a:xfrm>
                <a:off x="1201772" y="3070885"/>
                <a:ext cx="3620545" cy="5159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5E405"/>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5E405"/>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altLang="en-US" kern="0" dirty="0"/>
                  <a:t>Diffusion </a:t>
                </a:r>
                <a:r>
                  <a:rPr lang="en-CA" altLang="en-US" kern="0" dirty="0" err="1"/>
                  <a:t> </a:t>
                </a:r>
                <a14:m>
                  <m:oMath xmlns:m="http://schemas.openxmlformats.org/officeDocument/2006/math">
                    <m:r>
                      <a:rPr lang="en-CA" altLang="en-US" i="1" kern="0">
                        <a:latin typeface="Cambria Math" panose="02040503050406030204" pitchFamily="18" charset="0"/>
                        <a:ea typeface="Cambria Math" panose="02040503050406030204" pitchFamily="18" charset="0"/>
                      </a:rPr>
                      <m:t>≈</m:t>
                    </m:r>
                    <m:r>
                      <a:rPr lang="en-CA" altLang="en-US" kern="0">
                        <a:latin typeface="Cambria Math" panose="02040503050406030204" pitchFamily="18" charset="0"/>
                        <a:ea typeface="Cambria Math" panose="02040503050406030204" pitchFamily="18" charset="0"/>
                      </a:rPr>
                      <m:t>3</m:t>
                    </m:r>
                    <m:f>
                      <m:fPr>
                        <m:ctrlPr>
                          <a:rPr lang="en-CA" altLang="en-US" i="1" kern="0">
                            <a:latin typeface="Cambria Math" panose="02040503050406030204" pitchFamily="18" charset="0"/>
                            <a:ea typeface="Cambria Math" panose="02040503050406030204" pitchFamily="18" charset="0"/>
                          </a:rPr>
                        </m:ctrlPr>
                      </m:fPr>
                      <m:num>
                        <m:r>
                          <a:rPr lang="en-CA" altLang="en-US" i="1" kern="0">
                            <a:latin typeface="Cambria Math" panose="02040503050406030204" pitchFamily="18" charset="0"/>
                            <a:ea typeface="Cambria Math" panose="02040503050406030204" pitchFamily="18" charset="0"/>
                          </a:rPr>
                          <m:t>𝑔</m:t>
                        </m:r>
                      </m:num>
                      <m:den>
                        <m:sSup>
                          <m:sSupPr>
                            <m:ctrlPr>
                              <a:rPr lang="en-CA" altLang="en-US" i="1" kern="0">
                                <a:latin typeface="Cambria Math" panose="02040503050406030204" pitchFamily="18" charset="0"/>
                                <a:ea typeface="Cambria Math" panose="02040503050406030204" pitchFamily="18" charset="0"/>
                              </a:rPr>
                            </m:ctrlPr>
                          </m:sSupPr>
                          <m:e>
                            <m:r>
                              <a:rPr lang="en-CA" altLang="en-US" i="1" kern="0">
                                <a:latin typeface="Cambria Math" panose="02040503050406030204" pitchFamily="18" charset="0"/>
                                <a:ea typeface="Cambria Math" panose="02040503050406030204" pitchFamily="18" charset="0"/>
                              </a:rPr>
                              <m:t>𝑚</m:t>
                            </m:r>
                          </m:e>
                          <m:sup>
                            <m:r>
                              <a:rPr lang="en-CA" altLang="en-US" i="1" kern="0">
                                <a:latin typeface="Cambria Math" panose="02040503050406030204" pitchFamily="18" charset="0"/>
                                <a:ea typeface="Cambria Math" panose="02040503050406030204" pitchFamily="18" charset="0"/>
                              </a:rPr>
                              <m:t>2</m:t>
                            </m:r>
                          </m:sup>
                        </m:sSup>
                        <m:r>
                          <a:rPr lang="en-CA" altLang="en-US" i="1" kern="0">
                            <a:latin typeface="Cambria Math" panose="02040503050406030204" pitchFamily="18" charset="0"/>
                            <a:ea typeface="Cambria Math" panose="02040503050406030204" pitchFamily="18" charset="0"/>
                          </a:rPr>
                          <m:t>𝑑𝑎𝑦</m:t>
                        </m:r>
                      </m:den>
                    </m:f>
                  </m:oMath>
                </a14:m>
                <a:endParaRPr lang="en-CA" altLang="en-US" kern="0" dirty="0"/>
              </a:p>
            </p:txBody>
          </p:sp>
        </mc:Choice>
        <mc:Fallback xmlns="">
          <p:sp>
            <p:nvSpPr>
              <p:cNvPr id="380" name="Content Placeholder 1"/>
              <p:cNvSpPr txBox="1">
                <a:spLocks noRot="1" noChangeAspect="1" noMove="1" noResize="1" noEditPoints="1" noAdjustHandles="1" noChangeArrowheads="1" noChangeShapeType="1" noTextEdit="1"/>
              </p:cNvSpPr>
              <p:nvPr/>
            </p:nvSpPr>
            <p:spPr bwMode="auto">
              <a:xfrm>
                <a:off x="1201772" y="3070885"/>
                <a:ext cx="3620545" cy="515938"/>
              </a:xfrm>
              <a:prstGeom prst="rect">
                <a:avLst/>
              </a:prstGeom>
              <a:blipFill>
                <a:blip r:embed="rId7"/>
                <a:stretch>
                  <a:fillRect l="-2525" b="-261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82" name="Content Placeholder 1"/>
              <p:cNvSpPr txBox="1">
                <a:spLocks/>
              </p:cNvSpPr>
              <p:nvPr/>
            </p:nvSpPr>
            <p:spPr bwMode="auto">
              <a:xfrm>
                <a:off x="1199492" y="5467840"/>
                <a:ext cx="4183414" cy="5159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5E405"/>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5E405"/>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altLang="en-US" kern="0" dirty="0"/>
                  <a:t>Drying of Wood  </a:t>
                </a:r>
                <a14:m>
                  <m:oMath xmlns:m="http://schemas.openxmlformats.org/officeDocument/2006/math">
                    <m:r>
                      <a:rPr lang="en-CA" altLang="en-US" i="1" kern="0">
                        <a:latin typeface="Cambria Math" panose="02040503050406030204" pitchFamily="18" charset="0"/>
                        <a:ea typeface="Cambria Math" panose="02040503050406030204" pitchFamily="18" charset="0"/>
                      </a:rPr>
                      <m:t>≈</m:t>
                    </m:r>
                    <m:r>
                      <a:rPr lang="en-CA" altLang="en-US" kern="0">
                        <a:latin typeface="Cambria Math" panose="02040503050406030204" pitchFamily="18" charset="0"/>
                        <a:ea typeface="Cambria Math" panose="02040503050406030204" pitchFamily="18" charset="0"/>
                      </a:rPr>
                      <m:t>50</m:t>
                    </m:r>
                    <m:f>
                      <m:fPr>
                        <m:ctrlPr>
                          <a:rPr lang="en-CA" altLang="en-US" i="1" kern="0">
                            <a:latin typeface="Cambria Math" panose="02040503050406030204" pitchFamily="18" charset="0"/>
                            <a:ea typeface="Cambria Math" panose="02040503050406030204" pitchFamily="18" charset="0"/>
                          </a:rPr>
                        </m:ctrlPr>
                      </m:fPr>
                      <m:num>
                        <m:r>
                          <a:rPr lang="en-CA" altLang="en-US" i="1" kern="0">
                            <a:latin typeface="Cambria Math" panose="02040503050406030204" pitchFamily="18" charset="0"/>
                            <a:ea typeface="Cambria Math" panose="02040503050406030204" pitchFamily="18" charset="0"/>
                          </a:rPr>
                          <m:t>𝑔</m:t>
                        </m:r>
                      </m:num>
                      <m:den>
                        <m:sSup>
                          <m:sSupPr>
                            <m:ctrlPr>
                              <a:rPr lang="en-CA" altLang="en-US" i="1" kern="0">
                                <a:latin typeface="Cambria Math" panose="02040503050406030204" pitchFamily="18" charset="0"/>
                                <a:ea typeface="Cambria Math" panose="02040503050406030204" pitchFamily="18" charset="0"/>
                              </a:rPr>
                            </m:ctrlPr>
                          </m:sSupPr>
                          <m:e>
                            <m:r>
                              <a:rPr lang="en-CA" altLang="en-US" i="1" kern="0">
                                <a:latin typeface="Cambria Math" panose="02040503050406030204" pitchFamily="18" charset="0"/>
                                <a:ea typeface="Cambria Math" panose="02040503050406030204" pitchFamily="18" charset="0"/>
                              </a:rPr>
                              <m:t>𝑚</m:t>
                            </m:r>
                          </m:e>
                          <m:sup>
                            <m:r>
                              <a:rPr lang="en-CA" altLang="en-US" i="1" kern="0">
                                <a:latin typeface="Cambria Math" panose="02040503050406030204" pitchFamily="18" charset="0"/>
                                <a:ea typeface="Cambria Math" panose="02040503050406030204" pitchFamily="18" charset="0"/>
                              </a:rPr>
                              <m:t>2</m:t>
                            </m:r>
                          </m:sup>
                        </m:sSup>
                        <m:r>
                          <a:rPr lang="en-CA" altLang="en-US" i="1" kern="0">
                            <a:latin typeface="Cambria Math" panose="02040503050406030204" pitchFamily="18" charset="0"/>
                            <a:ea typeface="Cambria Math" panose="02040503050406030204" pitchFamily="18" charset="0"/>
                          </a:rPr>
                          <m:t>𝑑𝑎𝑦</m:t>
                        </m:r>
                      </m:den>
                    </m:f>
                  </m:oMath>
                </a14:m>
                <a:endParaRPr lang="en-CA" altLang="en-US" kern="0" dirty="0"/>
              </a:p>
            </p:txBody>
          </p:sp>
        </mc:Choice>
        <mc:Fallback xmlns="">
          <p:sp>
            <p:nvSpPr>
              <p:cNvPr id="382" name="Content Placeholder 1"/>
              <p:cNvSpPr txBox="1">
                <a:spLocks noRot="1" noChangeAspect="1" noMove="1" noResize="1" noEditPoints="1" noAdjustHandles="1" noChangeArrowheads="1" noChangeShapeType="1" noTextEdit="1"/>
              </p:cNvSpPr>
              <p:nvPr/>
            </p:nvSpPr>
            <p:spPr bwMode="auto">
              <a:xfrm>
                <a:off x="1199492" y="5467840"/>
                <a:ext cx="4183414" cy="515938"/>
              </a:xfrm>
              <a:prstGeom prst="rect">
                <a:avLst/>
              </a:prstGeom>
              <a:blipFill>
                <a:blip r:embed="rId10"/>
                <a:stretch>
                  <a:fillRect l="-2332" b="-2470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83" name="Content Placeholder 1"/>
              <p:cNvSpPr txBox="1">
                <a:spLocks/>
              </p:cNvSpPr>
              <p:nvPr/>
            </p:nvSpPr>
            <p:spPr bwMode="auto">
              <a:xfrm>
                <a:off x="5999123" y="3070787"/>
                <a:ext cx="4106636" cy="5159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5E405"/>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5E405"/>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altLang="en-US" kern="0" dirty="0"/>
                  <a:t>Flank Diffusion  </a:t>
                </a:r>
                <a14:m>
                  <m:oMath xmlns:m="http://schemas.openxmlformats.org/officeDocument/2006/math">
                    <m:r>
                      <a:rPr lang="en-CA" altLang="en-US" i="1" kern="0">
                        <a:latin typeface="Cambria Math" panose="02040503050406030204" pitchFamily="18" charset="0"/>
                        <a:ea typeface="Cambria Math" panose="02040503050406030204" pitchFamily="18" charset="0"/>
                      </a:rPr>
                      <m:t>≈</m:t>
                    </m:r>
                    <m:r>
                      <a:rPr lang="en-CA" altLang="en-US" kern="0">
                        <a:latin typeface="Cambria Math" panose="02040503050406030204" pitchFamily="18" charset="0"/>
                        <a:ea typeface="Cambria Math" panose="02040503050406030204" pitchFamily="18" charset="0"/>
                      </a:rPr>
                      <m:t>3</m:t>
                    </m:r>
                    <m:r>
                      <a:rPr lang="en-CA" altLang="en-US" i="1" kern="0">
                        <a:latin typeface="Cambria Math" panose="02040503050406030204" pitchFamily="18" charset="0"/>
                        <a:ea typeface="Cambria Math" panose="02040503050406030204" pitchFamily="18" charset="0"/>
                      </a:rPr>
                      <m:t>0</m:t>
                    </m:r>
                    <m:f>
                      <m:fPr>
                        <m:ctrlPr>
                          <a:rPr lang="en-CA" altLang="en-US" i="1" kern="0">
                            <a:latin typeface="Cambria Math" panose="02040503050406030204" pitchFamily="18" charset="0"/>
                            <a:ea typeface="Cambria Math" panose="02040503050406030204" pitchFamily="18" charset="0"/>
                          </a:rPr>
                        </m:ctrlPr>
                      </m:fPr>
                      <m:num>
                        <m:r>
                          <a:rPr lang="en-CA" altLang="en-US" i="1" kern="0">
                            <a:latin typeface="Cambria Math" panose="02040503050406030204" pitchFamily="18" charset="0"/>
                            <a:ea typeface="Cambria Math" panose="02040503050406030204" pitchFamily="18" charset="0"/>
                          </a:rPr>
                          <m:t>𝑔</m:t>
                        </m:r>
                      </m:num>
                      <m:den>
                        <m:sSup>
                          <m:sSupPr>
                            <m:ctrlPr>
                              <a:rPr lang="en-CA" altLang="en-US" i="1" kern="0">
                                <a:latin typeface="Cambria Math" panose="02040503050406030204" pitchFamily="18" charset="0"/>
                                <a:ea typeface="Cambria Math" panose="02040503050406030204" pitchFamily="18" charset="0"/>
                              </a:rPr>
                            </m:ctrlPr>
                          </m:sSupPr>
                          <m:e>
                            <m:r>
                              <a:rPr lang="en-CA" altLang="en-US" i="1" kern="0">
                                <a:latin typeface="Cambria Math" panose="02040503050406030204" pitchFamily="18" charset="0"/>
                                <a:ea typeface="Cambria Math" panose="02040503050406030204" pitchFamily="18" charset="0"/>
                              </a:rPr>
                              <m:t>𝑚</m:t>
                            </m:r>
                          </m:e>
                          <m:sup>
                            <m:r>
                              <a:rPr lang="en-CA" altLang="en-US" i="1" kern="0">
                                <a:latin typeface="Cambria Math" panose="02040503050406030204" pitchFamily="18" charset="0"/>
                                <a:ea typeface="Cambria Math" panose="02040503050406030204" pitchFamily="18" charset="0"/>
                              </a:rPr>
                              <m:t>2</m:t>
                            </m:r>
                          </m:sup>
                        </m:sSup>
                        <m:r>
                          <a:rPr lang="en-CA" altLang="en-US" i="1" kern="0">
                            <a:latin typeface="Cambria Math" panose="02040503050406030204" pitchFamily="18" charset="0"/>
                            <a:ea typeface="Cambria Math" panose="02040503050406030204" pitchFamily="18" charset="0"/>
                          </a:rPr>
                          <m:t>𝑑𝑎𝑦</m:t>
                        </m:r>
                        <m:r>
                          <a:rPr lang="en-CA" altLang="en-US" i="1" kern="0">
                            <a:latin typeface="Cambria Math" panose="02040503050406030204" pitchFamily="18" charset="0"/>
                            <a:ea typeface="Cambria Math" panose="02040503050406030204" pitchFamily="18" charset="0"/>
                          </a:rPr>
                          <m:t> </m:t>
                        </m:r>
                      </m:den>
                    </m:f>
                  </m:oMath>
                </a14:m>
                <a:endParaRPr lang="en-CA" altLang="en-US" kern="0" dirty="0"/>
              </a:p>
            </p:txBody>
          </p:sp>
        </mc:Choice>
        <mc:Fallback xmlns="">
          <p:sp>
            <p:nvSpPr>
              <p:cNvPr id="383" name="Content Placeholder 1"/>
              <p:cNvSpPr txBox="1">
                <a:spLocks noRot="1" noChangeAspect="1" noMove="1" noResize="1" noEditPoints="1" noAdjustHandles="1" noChangeArrowheads="1" noChangeShapeType="1" noTextEdit="1"/>
              </p:cNvSpPr>
              <p:nvPr/>
            </p:nvSpPr>
            <p:spPr bwMode="auto">
              <a:xfrm>
                <a:off x="5999123" y="3070787"/>
                <a:ext cx="4106636" cy="515938"/>
              </a:xfrm>
              <a:prstGeom prst="rect">
                <a:avLst/>
              </a:prstGeom>
              <a:blipFill>
                <a:blip r:embed="rId11"/>
                <a:stretch>
                  <a:fillRect l="-2226" b="-261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84" name="Content Placeholder 1"/>
              <p:cNvSpPr txBox="1">
                <a:spLocks/>
              </p:cNvSpPr>
              <p:nvPr/>
            </p:nvSpPr>
            <p:spPr bwMode="auto">
              <a:xfrm>
                <a:off x="6008412" y="5462413"/>
                <a:ext cx="4641319" cy="5159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5E405"/>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5E405"/>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altLang="en-US" kern="0" dirty="0"/>
                  <a:t>Convection 1mm gap  </a:t>
                </a:r>
                <a14:m>
                  <m:oMath xmlns:m="http://schemas.openxmlformats.org/officeDocument/2006/math">
                    <m:r>
                      <a:rPr lang="en-CA" altLang="en-US" i="1" kern="0">
                        <a:latin typeface="Cambria Math" panose="02040503050406030204" pitchFamily="18" charset="0"/>
                        <a:ea typeface="Cambria Math" panose="02040503050406030204" pitchFamily="18" charset="0"/>
                      </a:rPr>
                      <m:t>&gt;</m:t>
                    </m:r>
                    <m:r>
                      <a:rPr lang="en-CA" altLang="en-US" kern="0">
                        <a:latin typeface="Cambria Math" panose="02040503050406030204" pitchFamily="18" charset="0"/>
                        <a:ea typeface="Cambria Math" panose="02040503050406030204" pitchFamily="18" charset="0"/>
                      </a:rPr>
                      <m:t>300</m:t>
                    </m:r>
                    <m:f>
                      <m:fPr>
                        <m:ctrlPr>
                          <a:rPr lang="en-CA" altLang="en-US" i="1" kern="0">
                            <a:latin typeface="Cambria Math" panose="02040503050406030204" pitchFamily="18" charset="0"/>
                            <a:ea typeface="Cambria Math" panose="02040503050406030204" pitchFamily="18" charset="0"/>
                          </a:rPr>
                        </m:ctrlPr>
                      </m:fPr>
                      <m:num>
                        <m:r>
                          <a:rPr lang="en-CA" altLang="en-US" i="1" kern="0">
                            <a:latin typeface="Cambria Math" panose="02040503050406030204" pitchFamily="18" charset="0"/>
                            <a:ea typeface="Cambria Math" panose="02040503050406030204" pitchFamily="18" charset="0"/>
                          </a:rPr>
                          <m:t>𝑔</m:t>
                        </m:r>
                      </m:num>
                      <m:den>
                        <m:sSup>
                          <m:sSupPr>
                            <m:ctrlPr>
                              <a:rPr lang="en-CA" altLang="en-US" i="1" kern="0">
                                <a:latin typeface="Cambria Math" panose="02040503050406030204" pitchFamily="18" charset="0"/>
                                <a:ea typeface="Cambria Math" panose="02040503050406030204" pitchFamily="18" charset="0"/>
                              </a:rPr>
                            </m:ctrlPr>
                          </m:sSupPr>
                          <m:e>
                            <m:r>
                              <a:rPr lang="en-CA" altLang="en-US" i="1" kern="0">
                                <a:latin typeface="Cambria Math" panose="02040503050406030204" pitchFamily="18" charset="0"/>
                                <a:ea typeface="Cambria Math" panose="02040503050406030204" pitchFamily="18" charset="0"/>
                              </a:rPr>
                              <m:t>𝑚</m:t>
                            </m:r>
                          </m:e>
                          <m:sup>
                            <m:r>
                              <a:rPr lang="en-CA" altLang="en-US" i="1" kern="0">
                                <a:latin typeface="Cambria Math" panose="02040503050406030204" pitchFamily="18" charset="0"/>
                                <a:ea typeface="Cambria Math" panose="02040503050406030204" pitchFamily="18" charset="0"/>
                              </a:rPr>
                              <m:t>2</m:t>
                            </m:r>
                          </m:sup>
                        </m:sSup>
                        <m:r>
                          <a:rPr lang="en-CA" altLang="en-US" i="1" kern="0">
                            <a:latin typeface="Cambria Math" panose="02040503050406030204" pitchFamily="18" charset="0"/>
                            <a:ea typeface="Cambria Math" panose="02040503050406030204" pitchFamily="18" charset="0"/>
                          </a:rPr>
                          <m:t>𝑑𝑎𝑦</m:t>
                        </m:r>
                      </m:den>
                    </m:f>
                  </m:oMath>
                </a14:m>
                <a:endParaRPr lang="en-CA" altLang="en-US" kern="0" dirty="0"/>
              </a:p>
            </p:txBody>
          </p:sp>
        </mc:Choice>
        <mc:Fallback xmlns="">
          <p:sp>
            <p:nvSpPr>
              <p:cNvPr id="384" name="Content Placeholder 1"/>
              <p:cNvSpPr txBox="1">
                <a:spLocks noRot="1" noChangeAspect="1" noMove="1" noResize="1" noEditPoints="1" noAdjustHandles="1" noChangeArrowheads="1" noChangeShapeType="1" noTextEdit="1"/>
              </p:cNvSpPr>
              <p:nvPr/>
            </p:nvSpPr>
            <p:spPr bwMode="auto">
              <a:xfrm>
                <a:off x="6008412" y="5462413"/>
                <a:ext cx="4641319" cy="515938"/>
              </a:xfrm>
              <a:prstGeom prst="rect">
                <a:avLst/>
              </a:prstGeom>
              <a:blipFill>
                <a:blip r:embed="rId12"/>
                <a:stretch>
                  <a:fillRect l="-2102" b="-2470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385" name="Content Placeholder 1"/>
          <p:cNvSpPr txBox="1">
            <a:spLocks/>
          </p:cNvSpPr>
          <p:nvPr/>
        </p:nvSpPr>
        <p:spPr bwMode="auto">
          <a:xfrm>
            <a:off x="3907015" y="6024207"/>
            <a:ext cx="1428168" cy="28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5E405"/>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5E405"/>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altLang="en-US" sz="1000" kern="0" dirty="0"/>
              <a:t>(only short term)</a:t>
            </a:r>
          </a:p>
        </p:txBody>
      </p:sp>
      <p:sp>
        <p:nvSpPr>
          <p:cNvPr id="389" name="Text Box 9"/>
          <p:cNvSpPr txBox="1">
            <a:spLocks noChangeArrowheads="1"/>
          </p:cNvSpPr>
          <p:nvPr/>
        </p:nvSpPr>
        <p:spPr bwMode="auto">
          <a:xfrm>
            <a:off x="522651" y="6379442"/>
            <a:ext cx="74325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200" dirty="0">
                <a:solidFill>
                  <a:schemeClr val="tx1"/>
                </a:solidFill>
              </a:rPr>
              <a:t>Source</a:t>
            </a:r>
            <a:r>
              <a:rPr lang="en-US" altLang="en-US" sz="1200" dirty="0">
                <a:solidFill>
                  <a:schemeClr val="tx1"/>
                </a:solidFill>
              </a:rPr>
              <a:t>: S. </a:t>
            </a:r>
            <a:r>
              <a:rPr lang="en-US" altLang="en-US" sz="1200" dirty="0" err="1">
                <a:solidFill>
                  <a:schemeClr val="tx1"/>
                </a:solidFill>
              </a:rPr>
              <a:t>Peper</a:t>
            </a:r>
            <a:r>
              <a:rPr lang="en-US" altLang="en-US" sz="1200" dirty="0">
                <a:solidFill>
                  <a:schemeClr val="tx1"/>
                </a:solidFill>
              </a:rPr>
              <a:t>, W. Feist, V. </a:t>
            </a:r>
            <a:r>
              <a:rPr lang="en-US" altLang="en-US" sz="1200" dirty="0" err="1">
                <a:solidFill>
                  <a:schemeClr val="tx1"/>
                </a:solidFill>
              </a:rPr>
              <a:t>Sariri</a:t>
            </a:r>
            <a:r>
              <a:rPr lang="en-US" altLang="en-US" sz="1200" dirty="0">
                <a:solidFill>
                  <a:schemeClr val="tx1"/>
                </a:solidFill>
              </a:rPr>
              <a:t>: </a:t>
            </a:r>
            <a:r>
              <a:rPr lang="en-US" altLang="en-US" sz="1200" dirty="0" err="1">
                <a:solidFill>
                  <a:schemeClr val="tx1"/>
                </a:solidFill>
              </a:rPr>
              <a:t>Luftdichte</a:t>
            </a:r>
            <a:r>
              <a:rPr lang="en-US" altLang="en-US" sz="1200" dirty="0">
                <a:solidFill>
                  <a:schemeClr val="tx1"/>
                </a:solidFill>
              </a:rPr>
              <a:t> </a:t>
            </a:r>
            <a:r>
              <a:rPr lang="en-US" altLang="en-US" sz="1200" dirty="0" err="1">
                <a:solidFill>
                  <a:schemeClr val="tx1"/>
                </a:solidFill>
              </a:rPr>
              <a:t>Projektierung</a:t>
            </a:r>
            <a:r>
              <a:rPr lang="en-US" altLang="en-US" sz="1200" dirty="0">
                <a:solidFill>
                  <a:schemeClr val="tx1"/>
                </a:solidFill>
              </a:rPr>
              <a:t> von </a:t>
            </a:r>
            <a:r>
              <a:rPr lang="en-US" altLang="en-US" sz="1200" dirty="0" err="1">
                <a:solidFill>
                  <a:schemeClr val="tx1"/>
                </a:solidFill>
              </a:rPr>
              <a:t>Passivhäusern</a:t>
            </a:r>
            <a:r>
              <a:rPr lang="en-US" altLang="en-US" sz="1200" dirty="0">
                <a:solidFill>
                  <a:schemeClr val="tx1"/>
                </a:solidFill>
              </a:rPr>
              <a:t> – </a:t>
            </a:r>
            <a:r>
              <a:rPr lang="en-US" altLang="en-US" sz="1200" dirty="0" err="1">
                <a:solidFill>
                  <a:schemeClr val="tx1"/>
                </a:solidFill>
              </a:rPr>
              <a:t>eine</a:t>
            </a:r>
            <a:r>
              <a:rPr lang="en-US" altLang="en-US" sz="1200" dirty="0">
                <a:solidFill>
                  <a:schemeClr val="tx1"/>
                </a:solidFill>
              </a:rPr>
              <a:t> </a:t>
            </a:r>
            <a:r>
              <a:rPr lang="en-US" altLang="en-US" sz="1200" dirty="0" err="1">
                <a:solidFill>
                  <a:schemeClr val="tx1"/>
                </a:solidFill>
              </a:rPr>
              <a:t>Planungshilfe</a:t>
            </a:r>
            <a:r>
              <a:rPr lang="en-US" altLang="en-US" sz="1200" dirty="0">
                <a:solidFill>
                  <a:schemeClr val="tx1"/>
                </a:solidFill>
              </a:rPr>
              <a:t>. </a:t>
            </a:r>
          </a:p>
          <a:p>
            <a:pPr eaLnBrk="1" hangingPunct="1">
              <a:spcBef>
                <a:spcPct val="0"/>
              </a:spcBef>
              <a:buClrTx/>
              <a:buFontTx/>
              <a:buNone/>
            </a:pPr>
            <a:r>
              <a:rPr lang="en-US" altLang="en-US" sz="1200" dirty="0" err="1">
                <a:solidFill>
                  <a:schemeClr val="tx1"/>
                </a:solidFill>
              </a:rPr>
              <a:t>Fachinformation</a:t>
            </a:r>
            <a:r>
              <a:rPr lang="en-US" altLang="en-US" sz="1200" dirty="0">
                <a:solidFill>
                  <a:schemeClr val="tx1"/>
                </a:solidFill>
              </a:rPr>
              <a:t> PHI 1999/6, </a:t>
            </a:r>
            <a:r>
              <a:rPr lang="en-US" altLang="en-US" sz="1200" dirty="0" err="1">
                <a:solidFill>
                  <a:schemeClr val="tx1"/>
                </a:solidFill>
              </a:rPr>
              <a:t>Passivhaus</a:t>
            </a:r>
            <a:r>
              <a:rPr lang="en-US" altLang="en-US" sz="1200" dirty="0">
                <a:solidFill>
                  <a:schemeClr val="tx1"/>
                </a:solidFill>
              </a:rPr>
              <a:t> </a:t>
            </a:r>
            <a:r>
              <a:rPr lang="en-US" altLang="en-US" sz="1200" dirty="0" err="1">
                <a:solidFill>
                  <a:schemeClr val="tx1"/>
                </a:solidFill>
              </a:rPr>
              <a:t>Institut</a:t>
            </a:r>
            <a:r>
              <a:rPr lang="en-US" altLang="en-US" sz="1200" dirty="0">
                <a:solidFill>
                  <a:schemeClr val="tx1"/>
                </a:solidFill>
              </a:rPr>
              <a:t>, Darmstadt 1999/ 9. </a:t>
            </a:r>
            <a:r>
              <a:rPr lang="en-US" altLang="en-US" sz="1200" dirty="0" err="1">
                <a:solidFill>
                  <a:schemeClr val="tx1"/>
                </a:solidFill>
              </a:rPr>
              <a:t>Auflage</a:t>
            </a:r>
            <a:r>
              <a:rPr lang="en-US" altLang="en-US" sz="1200" dirty="0">
                <a:solidFill>
                  <a:schemeClr val="tx1"/>
                </a:solidFill>
              </a:rPr>
              <a:t> 2008, Graphic: G. Wimmers</a:t>
            </a:r>
            <a:endParaRPr lang="de-DE" altLang="en-US" sz="1200" dirty="0">
              <a:solidFill>
                <a:schemeClr val="tx1"/>
              </a:solidFill>
            </a:endParaRPr>
          </a:p>
        </p:txBody>
      </p:sp>
      <p:sp>
        <p:nvSpPr>
          <p:cNvPr id="390" name="Text Box 15"/>
          <p:cNvSpPr txBox="1">
            <a:spLocks noChangeArrowheads="1"/>
          </p:cNvSpPr>
          <p:nvPr/>
        </p:nvSpPr>
        <p:spPr bwMode="auto">
          <a:xfrm>
            <a:off x="6087710" y="3760413"/>
            <a:ext cx="2692400" cy="184666"/>
          </a:xfrm>
          <a:prstGeom prst="rect">
            <a:avLst/>
          </a:prstGeom>
          <a:solidFill>
            <a:schemeClr val="bg1"/>
          </a:solidFill>
          <a:ln>
            <a:noFill/>
          </a:ln>
          <a:extLst>
            <a:ext uri="{91240B29-F687-4F45-9708-019B960494DF}">
              <a14:hiddenLine xmlns:a14="http://schemas.microsoft.com/office/drawing/2010/main" w="38100">
                <a:solidFill>
                  <a:srgbClr val="000000"/>
                </a:solidFill>
                <a:prstDash val="dash"/>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200" dirty="0">
                <a:solidFill>
                  <a:schemeClr val="tx1"/>
                </a:solidFill>
              </a:rPr>
              <a:t>Outside 0°C; 80%  relative humidity</a:t>
            </a:r>
          </a:p>
        </p:txBody>
      </p:sp>
      <p:sp>
        <p:nvSpPr>
          <p:cNvPr id="391" name="Text Box 16"/>
          <p:cNvSpPr txBox="1">
            <a:spLocks noChangeArrowheads="1"/>
          </p:cNvSpPr>
          <p:nvPr/>
        </p:nvSpPr>
        <p:spPr bwMode="auto">
          <a:xfrm>
            <a:off x="6105131" y="5912376"/>
            <a:ext cx="2692400" cy="184666"/>
          </a:xfrm>
          <a:prstGeom prst="rect">
            <a:avLst/>
          </a:prstGeom>
          <a:solidFill>
            <a:schemeClr val="bg1"/>
          </a:solidFill>
          <a:ln>
            <a:noFill/>
          </a:ln>
          <a:extLst>
            <a:ext uri="{91240B29-F687-4F45-9708-019B960494DF}">
              <a14:hiddenLine xmlns:a14="http://schemas.microsoft.com/office/drawing/2010/main" w="38100">
                <a:solidFill>
                  <a:srgbClr val="000000"/>
                </a:solidFill>
                <a:prstDash val="dash"/>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200" dirty="0">
                <a:solidFill>
                  <a:schemeClr val="tx1"/>
                </a:solidFill>
              </a:rPr>
              <a:t>Inside 20°C; 50%  relative humidity</a:t>
            </a:r>
          </a:p>
        </p:txBody>
      </p:sp>
    </p:spTree>
    <p:extLst>
      <p:ext uri="{BB962C8B-B14F-4D97-AF65-F5344CB8AC3E}">
        <p14:creationId xmlns:p14="http://schemas.microsoft.com/office/powerpoint/2010/main" val="41966084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wipe(down)">
                                      <p:cBhvr>
                                        <p:cTn id="7" dur="2000"/>
                                        <p:tgtEl>
                                          <p:spTgt spid="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3"/>
                                        </p:tgtEl>
                                        <p:attrNameLst>
                                          <p:attrName>style.visibility</p:attrName>
                                        </p:attrNameLst>
                                      </p:cBhvr>
                                      <p:to>
                                        <p:strVal val="visible"/>
                                      </p:to>
                                    </p:set>
                                    <p:animEffect transition="in" filter="fade">
                                      <p:cBhvr>
                                        <p:cTn id="12" dur="500"/>
                                        <p:tgtEl>
                                          <p:spTgt spid="3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7"/>
                                        </p:tgtEl>
                                        <p:attrNameLst>
                                          <p:attrName>style.visibility</p:attrName>
                                        </p:attrNameLst>
                                      </p:cBhvr>
                                      <p:to>
                                        <p:strVal val="visible"/>
                                      </p:to>
                                    </p:set>
                                    <p:animEffect transition="in" filter="fade">
                                      <p:cBhvr>
                                        <p:cTn id="17" dur="4000"/>
                                        <p:tgtEl>
                                          <p:spTgt spid="3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2"/>
                                        </p:tgtEl>
                                        <p:attrNameLst>
                                          <p:attrName>style.visibility</p:attrName>
                                        </p:attrNameLst>
                                      </p:cBhvr>
                                      <p:to>
                                        <p:strVal val="visible"/>
                                      </p:to>
                                    </p:set>
                                    <p:animEffect transition="in" filter="fade">
                                      <p:cBhvr>
                                        <p:cTn id="22" dur="500"/>
                                        <p:tgtEl>
                                          <p:spTgt spid="38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5"/>
                                        </p:tgtEl>
                                        <p:attrNameLst>
                                          <p:attrName>style.visibility</p:attrName>
                                        </p:attrNameLst>
                                      </p:cBhvr>
                                      <p:to>
                                        <p:strVal val="visible"/>
                                      </p:to>
                                    </p:set>
                                    <p:animEffect transition="in" filter="fade">
                                      <p:cBhvr>
                                        <p:cTn id="25" dur="500"/>
                                        <p:tgtEl>
                                          <p:spTgt spid="38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88"/>
                                        </p:tgtEl>
                                        <p:attrNameLst>
                                          <p:attrName>style.visibility</p:attrName>
                                        </p:attrNameLst>
                                      </p:cBhvr>
                                      <p:to>
                                        <p:strVal val="visible"/>
                                      </p:to>
                                    </p:set>
                                    <p:animEffect transition="in" filter="wipe(down)">
                                      <p:cBhvr>
                                        <p:cTn id="30" dur="2000"/>
                                        <p:tgtEl>
                                          <p:spTgt spid="38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84"/>
                                        </p:tgtEl>
                                        <p:attrNameLst>
                                          <p:attrName>style.visibility</p:attrName>
                                        </p:attrNameLst>
                                      </p:cBhvr>
                                      <p:to>
                                        <p:strVal val="visible"/>
                                      </p:to>
                                    </p:set>
                                    <p:animEffect transition="in" filter="fade">
                                      <p:cBhvr>
                                        <p:cTn id="35" dur="5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0"/>
      <p:bldP spid="383" grpId="0"/>
      <p:bldP spid="384" grpId="0"/>
      <p:bldP spid="38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54284" y="715676"/>
            <a:ext cx="10858656"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Vapour Diffusion</a:t>
            </a:r>
          </a:p>
          <a:p>
            <a:pPr lvl="1">
              <a:buClr>
                <a:srgbClr val="FEF202"/>
              </a:buClr>
              <a:defRPr/>
            </a:pPr>
            <a:r>
              <a:rPr lang="en-CA" sz="2400" b="1" kern="0" dirty="0">
                <a:solidFill>
                  <a:schemeClr val="tx1">
                    <a:lumMod val="65000"/>
                    <a:lumOff val="35000"/>
                  </a:schemeClr>
                </a:solidFill>
                <a:ea typeface="ＭＳ Ｐゴシック" pitchFamily="34" charset="-128"/>
              </a:rPr>
              <a:t>Permeability</a:t>
            </a:r>
          </a:p>
          <a:p>
            <a:pPr lvl="1">
              <a:buClr>
                <a:srgbClr val="FEF202"/>
              </a:buClr>
              <a:defRPr/>
            </a:pPr>
            <a:r>
              <a:rPr lang="en-CA" sz="2400" b="1" kern="0" dirty="0">
                <a:solidFill>
                  <a:schemeClr val="tx1">
                    <a:lumMod val="65000"/>
                    <a:lumOff val="35000"/>
                  </a:schemeClr>
                </a:solidFill>
                <a:ea typeface="ＭＳ Ｐゴシック" pitchFamily="34" charset="-128"/>
              </a:rPr>
              <a:t>Resistance</a:t>
            </a:r>
          </a:p>
          <a:p>
            <a:pPr lvl="1">
              <a:buClr>
                <a:srgbClr val="FEF202"/>
              </a:buClr>
              <a:defRPr/>
            </a:pPr>
            <a:r>
              <a:rPr lang="en-CA" sz="2400" b="1" kern="0" dirty="0" err="1">
                <a:solidFill>
                  <a:schemeClr val="tx1">
                    <a:lumMod val="65000"/>
                    <a:lumOff val="35000"/>
                  </a:schemeClr>
                </a:solidFill>
                <a:ea typeface="ＭＳ Ｐゴシック" pitchFamily="34" charset="-128"/>
              </a:rPr>
              <a:t>Sd</a:t>
            </a:r>
            <a:r>
              <a:rPr lang="en-CA" sz="2400" b="1" kern="0" dirty="0">
                <a:solidFill>
                  <a:schemeClr val="tx1">
                    <a:lumMod val="65000"/>
                    <a:lumOff val="35000"/>
                  </a:schemeClr>
                </a:solidFill>
                <a:ea typeface="ＭＳ Ｐゴシック" pitchFamily="34" charset="-128"/>
              </a:rPr>
              <a:t> Value</a:t>
            </a:r>
          </a:p>
          <a:p>
            <a:pPr lvl="1">
              <a:buClr>
                <a:srgbClr val="FEF202"/>
              </a:buClr>
              <a:defRPr/>
            </a:pPr>
            <a:r>
              <a:rPr lang="en-CA" sz="2400" b="1" kern="0" dirty="0">
                <a:solidFill>
                  <a:schemeClr val="tx1">
                    <a:lumMod val="65000"/>
                    <a:lumOff val="35000"/>
                  </a:schemeClr>
                </a:solidFill>
                <a:ea typeface="ＭＳ Ｐゴシック" pitchFamily="34" charset="-128"/>
              </a:rPr>
              <a:t>Rules of Thumb</a:t>
            </a:r>
          </a:p>
          <a:p>
            <a:pPr lvl="1">
              <a:buClr>
                <a:srgbClr val="FEF202"/>
              </a:buClr>
              <a:defRPr/>
            </a:pPr>
            <a:r>
              <a:rPr lang="en-CA" sz="2400" b="1" kern="0" dirty="0">
                <a:solidFill>
                  <a:schemeClr val="tx1">
                    <a:lumMod val="65000"/>
                    <a:lumOff val="35000"/>
                  </a:schemeClr>
                </a:solidFill>
                <a:ea typeface="ＭＳ Ｐゴシック" pitchFamily="34" charset="-128"/>
              </a:rPr>
              <a:t>Glaser Diagram</a:t>
            </a:r>
          </a:p>
          <a:p>
            <a:pPr lvl="1">
              <a:buClr>
                <a:srgbClr val="FEF202"/>
              </a:buClr>
              <a:defRPr/>
            </a:pPr>
            <a:r>
              <a:rPr lang="en-CA" sz="2400" b="1" kern="0" dirty="0">
                <a:solidFill>
                  <a:schemeClr val="tx1">
                    <a:lumMod val="65000"/>
                    <a:lumOff val="35000"/>
                  </a:schemeClr>
                </a:solidFill>
                <a:ea typeface="ＭＳ Ｐゴシック" pitchFamily="34" charset="-128"/>
              </a:rPr>
              <a:t>Drying Out Potential</a:t>
            </a:r>
          </a:p>
          <a:p>
            <a:pPr lvl="1">
              <a:buClr>
                <a:srgbClr val="FEF202"/>
              </a:buClr>
              <a:defRPr/>
            </a:pPr>
            <a:endParaRPr lang="en-CA" sz="2400" b="1" kern="0" dirty="0">
              <a:solidFill>
                <a:schemeClr val="tx1">
                  <a:lumMod val="65000"/>
                  <a:lumOff val="35000"/>
                </a:schemeClr>
              </a:solidFill>
              <a:ea typeface="ＭＳ Ｐゴシック" pitchFamily="34" charset="-128"/>
            </a:endParaRPr>
          </a:p>
        </p:txBody>
      </p:sp>
      <p:sp>
        <p:nvSpPr>
          <p:cNvPr id="16" name="Rectangle 6"/>
          <p:cNvSpPr>
            <a:spLocks/>
          </p:cNvSpPr>
          <p:nvPr/>
        </p:nvSpPr>
        <p:spPr bwMode="auto">
          <a:xfrm>
            <a:off x="1284451" y="6561138"/>
            <a:ext cx="559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ts val="700"/>
              </a:spcBef>
              <a:buClrTx/>
              <a:buNone/>
            </a:pPr>
            <a:r>
              <a:rPr lang="en-US" altLang="en-US" sz="1200" dirty="0">
                <a:solidFill>
                  <a:schemeClr val="tx1"/>
                </a:solidFill>
              </a:rPr>
              <a:t>Author: Wimmers</a:t>
            </a:r>
          </a:p>
        </p:txBody>
      </p:sp>
    </p:spTree>
    <p:extLst>
      <p:ext uri="{BB962C8B-B14F-4D97-AF65-F5344CB8AC3E}">
        <p14:creationId xmlns:p14="http://schemas.microsoft.com/office/powerpoint/2010/main" val="71207939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196968" y="180975"/>
            <a:ext cx="7904163" cy="719138"/>
          </a:xfrm>
        </p:spPr>
        <p:txBody>
          <a:bodyPr/>
          <a:lstStyle/>
          <a:p>
            <a:r>
              <a:rPr lang="en-US" altLang="en-US" dirty="0"/>
              <a:t>5 Steps to Energy Efficient Buildings</a:t>
            </a:r>
          </a:p>
        </p:txBody>
      </p:sp>
      <p:sp>
        <p:nvSpPr>
          <p:cNvPr id="5" name="Rectangle 14"/>
          <p:cNvSpPr>
            <a:spLocks noChangeArrowheads="1"/>
          </p:cNvSpPr>
          <p:nvPr/>
        </p:nvSpPr>
        <p:spPr bwMode="auto">
          <a:xfrm>
            <a:off x="688168" y="1163638"/>
            <a:ext cx="88931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marL="514350" indent="-514350" eaLnBrk="1" hangingPunct="1">
              <a:buClr>
                <a:schemeClr val="bg1">
                  <a:lumMod val="50000"/>
                </a:schemeClr>
              </a:buClr>
              <a:buFont typeface="+mj-lt"/>
              <a:buAutoNum type="arabicPeriod"/>
            </a:pPr>
            <a:r>
              <a:rPr lang="en-US" altLang="en-US" sz="2800" dirty="0">
                <a:solidFill>
                  <a:srgbClr val="404040"/>
                </a:solidFill>
              </a:rPr>
              <a:t>compact architecture  </a:t>
            </a:r>
          </a:p>
          <a:p>
            <a:pPr marL="514350" indent="-514350" eaLnBrk="1" hangingPunct="1">
              <a:buClr>
                <a:schemeClr val="bg1">
                  <a:lumMod val="50000"/>
                </a:schemeClr>
              </a:buClr>
              <a:buFont typeface="+mj-lt"/>
              <a:buAutoNum type="arabicPeriod"/>
            </a:pPr>
            <a:r>
              <a:rPr lang="en-US" altLang="en-US" sz="2800" dirty="0">
                <a:solidFill>
                  <a:srgbClr val="404040"/>
                </a:solidFill>
              </a:rPr>
              <a:t>right orientation</a:t>
            </a:r>
          </a:p>
          <a:p>
            <a:pPr marL="514350" indent="-514350" eaLnBrk="1" hangingPunct="1">
              <a:buClr>
                <a:schemeClr val="bg1">
                  <a:lumMod val="50000"/>
                </a:schemeClr>
              </a:buClr>
              <a:buFont typeface="+mj-lt"/>
              <a:buAutoNum type="arabicPeriod"/>
            </a:pPr>
            <a:r>
              <a:rPr lang="en-US" altLang="en-US" sz="2800" dirty="0">
                <a:solidFill>
                  <a:srgbClr val="404040"/>
                </a:solidFill>
              </a:rPr>
              <a:t>excellent insulation</a:t>
            </a:r>
          </a:p>
          <a:p>
            <a:pPr marL="514350" indent="-514350" eaLnBrk="1" hangingPunct="1">
              <a:buClr>
                <a:schemeClr val="bg1">
                  <a:lumMod val="50000"/>
                </a:schemeClr>
              </a:buClr>
              <a:buFont typeface="+mj-lt"/>
              <a:buAutoNum type="arabicPeriod"/>
            </a:pPr>
            <a:r>
              <a:rPr lang="en-US" altLang="en-US" sz="2800" dirty="0">
                <a:solidFill>
                  <a:srgbClr val="404040"/>
                </a:solidFill>
              </a:rPr>
              <a:t>no thermal bridges</a:t>
            </a:r>
            <a:endParaRPr lang="el-GR" altLang="en-US" sz="2800" dirty="0">
              <a:solidFill>
                <a:srgbClr val="404040"/>
              </a:solidFill>
            </a:endParaRPr>
          </a:p>
          <a:p>
            <a:pPr marL="514350" indent="-514350" eaLnBrk="1" hangingPunct="1">
              <a:buClr>
                <a:schemeClr val="bg1">
                  <a:lumMod val="50000"/>
                </a:schemeClr>
              </a:buClr>
              <a:buFont typeface="+mj-lt"/>
              <a:buAutoNum type="arabicPeriod"/>
            </a:pPr>
            <a:r>
              <a:rPr lang="en-US" altLang="en-US" sz="2800" dirty="0">
                <a:solidFill>
                  <a:srgbClr val="404040"/>
                </a:solidFill>
              </a:rPr>
              <a:t>air tightness</a:t>
            </a:r>
          </a:p>
          <a:p>
            <a:pPr eaLnBrk="1" hangingPunct="1"/>
            <a:endParaRPr lang="en-US" altLang="en-US" sz="2800" b="1" dirty="0">
              <a:solidFill>
                <a:srgbClr val="404040"/>
              </a:solidFill>
            </a:endParaRPr>
          </a:p>
          <a:p>
            <a:pPr eaLnBrk="1" hangingPunct="1">
              <a:buFontTx/>
              <a:buNone/>
            </a:pPr>
            <a:r>
              <a:rPr lang="en-US" altLang="en-US" sz="2800" b="1" dirty="0">
                <a:solidFill>
                  <a:srgbClr val="404040"/>
                </a:solidFill>
              </a:rPr>
              <a:t>	</a:t>
            </a:r>
          </a:p>
          <a:p>
            <a:pPr eaLnBrk="1" hangingPunct="1">
              <a:spcBef>
                <a:spcPct val="0"/>
              </a:spcBef>
              <a:buFontTx/>
              <a:buNone/>
            </a:pPr>
            <a:endParaRPr lang="en-US" altLang="en-US" sz="2800" b="1" dirty="0">
              <a:solidFill>
                <a:srgbClr val="404040"/>
              </a:solidFill>
            </a:endParaRPr>
          </a:p>
        </p:txBody>
      </p:sp>
      <p:sp>
        <p:nvSpPr>
          <p:cNvPr id="4" name="Text Box 7"/>
          <p:cNvSpPr txBox="1">
            <a:spLocks noChangeArrowheads="1"/>
          </p:cNvSpPr>
          <p:nvPr/>
        </p:nvSpPr>
        <p:spPr bwMode="auto">
          <a:xfrm>
            <a:off x="1220471" y="6516689"/>
            <a:ext cx="2659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1527" y="188914"/>
            <a:ext cx="9355986" cy="719137"/>
          </a:xfrm>
        </p:spPr>
        <p:txBody>
          <a:bodyPr/>
          <a:lstStyle/>
          <a:p>
            <a:pPr>
              <a:defRPr/>
            </a:pPr>
            <a:r>
              <a:rPr lang="de-DE" dirty="0">
                <a:solidFill>
                  <a:schemeClr val="tx1">
                    <a:lumMod val="75000"/>
                    <a:lumOff val="25000"/>
                  </a:schemeClr>
                </a:solidFill>
                <a:ea typeface="ＭＳ Ｐゴシック" charset="-128"/>
                <a:cs typeface="Calibri" pitchFamily="34" charset="0"/>
              </a:rPr>
              <a:t>Vapour Diffusion Resistance factors: perms and Sd </a:t>
            </a:r>
            <a:endParaRPr lang="en-US" dirty="0">
              <a:ea typeface="ＭＳ Ｐゴシック" charset="-128"/>
            </a:endParaRPr>
          </a:p>
        </p:txBody>
      </p:sp>
      <p:sp>
        <p:nvSpPr>
          <p:cNvPr id="302083" name="TextBox 1"/>
          <p:cNvSpPr txBox="1">
            <a:spLocks noChangeArrowheads="1"/>
          </p:cNvSpPr>
          <p:nvPr/>
        </p:nvSpPr>
        <p:spPr bwMode="auto">
          <a:xfrm>
            <a:off x="860429" y="1706463"/>
            <a:ext cx="10819236"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
                <a:srgbClr val="FFF467"/>
              </a:buClr>
            </a:pPr>
            <a:r>
              <a:rPr lang="en-US" altLang="en-US" dirty="0">
                <a:solidFill>
                  <a:srgbClr val="404040"/>
                </a:solidFill>
              </a:rPr>
              <a:t>Metric perm (used in Canada, SI unit </a:t>
            </a:r>
            <a:r>
              <a:rPr lang="en-CA" altLang="en-US" dirty="0"/>
              <a:t>k</a:t>
            </a:r>
            <a:r>
              <a:rPr lang="en-CA" dirty="0"/>
              <a:t>g/(s·m</a:t>
            </a:r>
            <a:r>
              <a:rPr lang="en-CA" baseline="30000" dirty="0"/>
              <a:t>2</a:t>
            </a:r>
            <a:r>
              <a:rPr lang="en-CA" dirty="0"/>
              <a:t>·Pa)</a:t>
            </a:r>
            <a:r>
              <a:rPr lang="en-US" altLang="en-US" dirty="0">
                <a:solidFill>
                  <a:srgbClr val="404040"/>
                </a:solidFill>
              </a:rPr>
              <a:t>) </a:t>
            </a:r>
          </a:p>
          <a:p>
            <a:pPr lvl="1" eaLnBrk="1" hangingPunct="1">
              <a:spcBef>
                <a:spcPct val="0"/>
              </a:spcBef>
              <a:buClr>
                <a:srgbClr val="FFF467"/>
              </a:buClr>
            </a:pPr>
            <a:r>
              <a:rPr lang="en-US" dirty="0">
                <a:solidFill>
                  <a:srgbClr val="404040"/>
                </a:solidFill>
              </a:rPr>
              <a:t>Unit [</a:t>
            </a:r>
            <a:r>
              <a:rPr lang="en-CA" dirty="0"/>
              <a:t>ng/(s·m</a:t>
            </a:r>
            <a:r>
              <a:rPr lang="en-CA" baseline="30000" dirty="0"/>
              <a:t>2</a:t>
            </a:r>
            <a:r>
              <a:rPr lang="en-CA" dirty="0"/>
              <a:t>·Pa)] (ASTM E96)</a:t>
            </a:r>
          </a:p>
          <a:p>
            <a:pPr lvl="1" eaLnBrk="1" hangingPunct="1">
              <a:spcBef>
                <a:spcPct val="0"/>
              </a:spcBef>
              <a:buClr>
                <a:srgbClr val="FFF467"/>
              </a:buClr>
            </a:pPr>
            <a:r>
              <a:rPr lang="en-CA" altLang="en-US" dirty="0">
                <a:solidFill>
                  <a:srgbClr val="404040"/>
                </a:solidFill>
              </a:rPr>
              <a:t>Metric perm = 60</a:t>
            </a:r>
            <a:r>
              <a:rPr lang="en-CA" dirty="0"/>
              <a:t>ng/(s·m</a:t>
            </a:r>
            <a:r>
              <a:rPr lang="en-CA" baseline="30000" dirty="0"/>
              <a:t>2</a:t>
            </a:r>
            <a:r>
              <a:rPr lang="en-CA" dirty="0"/>
              <a:t>·Pa) defined as </a:t>
            </a:r>
            <a:r>
              <a:rPr lang="en-CA" altLang="en-US" dirty="0">
                <a:solidFill>
                  <a:srgbClr val="404040"/>
                </a:solidFill>
              </a:rPr>
              <a:t>vapour barrier (by NBC)</a:t>
            </a:r>
            <a:endParaRPr lang="en-US" altLang="en-US" dirty="0">
              <a:solidFill>
                <a:srgbClr val="404040"/>
              </a:solidFill>
            </a:endParaRPr>
          </a:p>
          <a:p>
            <a:pPr eaLnBrk="1" hangingPunct="1">
              <a:spcBef>
                <a:spcPct val="0"/>
              </a:spcBef>
              <a:buClr>
                <a:srgbClr val="FFF467"/>
              </a:buClr>
            </a:pPr>
            <a:r>
              <a:rPr lang="en-US" altLang="en-US" dirty="0">
                <a:solidFill>
                  <a:srgbClr val="404040"/>
                </a:solidFill>
              </a:rPr>
              <a:t>Water Vapor Diffusion Thickness (used in Europe)</a:t>
            </a:r>
          </a:p>
          <a:p>
            <a:pPr lvl="1" eaLnBrk="1" hangingPunct="1">
              <a:spcBef>
                <a:spcPct val="0"/>
              </a:spcBef>
              <a:buClr>
                <a:srgbClr val="FFF467"/>
              </a:buClr>
            </a:pPr>
            <a:r>
              <a:rPr lang="en-US" altLang="en-US" dirty="0" err="1">
                <a:solidFill>
                  <a:srgbClr val="404040"/>
                </a:solidFill>
              </a:rPr>
              <a:t>Sd</a:t>
            </a:r>
            <a:r>
              <a:rPr lang="en-US" altLang="en-US" dirty="0">
                <a:solidFill>
                  <a:srgbClr val="404040"/>
                </a:solidFill>
              </a:rPr>
              <a:t> = μ x d</a:t>
            </a:r>
          </a:p>
          <a:p>
            <a:pPr lvl="1" eaLnBrk="1" hangingPunct="1">
              <a:spcBef>
                <a:spcPct val="0"/>
              </a:spcBef>
              <a:buClr>
                <a:srgbClr val="FFF467"/>
              </a:buClr>
            </a:pPr>
            <a:r>
              <a:rPr lang="en-US" altLang="en-US" dirty="0">
                <a:solidFill>
                  <a:srgbClr val="404040"/>
                </a:solidFill>
              </a:rPr>
              <a:t>μ = specific </a:t>
            </a:r>
            <a:r>
              <a:rPr lang="en-US" altLang="en-US" dirty="0" err="1">
                <a:solidFill>
                  <a:srgbClr val="404040"/>
                </a:solidFill>
              </a:rPr>
              <a:t>Vapour</a:t>
            </a:r>
            <a:r>
              <a:rPr lang="en-US" altLang="en-US" dirty="0">
                <a:solidFill>
                  <a:srgbClr val="404040"/>
                </a:solidFill>
              </a:rPr>
              <a:t> Diffusion Resistance of any given Material</a:t>
            </a:r>
          </a:p>
          <a:p>
            <a:pPr lvl="1" eaLnBrk="1" hangingPunct="1">
              <a:spcBef>
                <a:spcPct val="0"/>
              </a:spcBef>
              <a:buClr>
                <a:srgbClr val="FFF467"/>
              </a:buClr>
            </a:pPr>
            <a:r>
              <a:rPr lang="en-US" altLang="en-US" dirty="0">
                <a:solidFill>
                  <a:srgbClr val="404040"/>
                </a:solidFill>
              </a:rPr>
              <a:t>d = Thickness of Material</a:t>
            </a:r>
          </a:p>
          <a:p>
            <a:pPr lvl="1" eaLnBrk="1" hangingPunct="1">
              <a:spcBef>
                <a:spcPct val="0"/>
              </a:spcBef>
              <a:buClr>
                <a:srgbClr val="FFF467"/>
              </a:buClr>
            </a:pPr>
            <a:r>
              <a:rPr lang="en-US" altLang="en-US" dirty="0" err="1">
                <a:solidFill>
                  <a:srgbClr val="404040"/>
                </a:solidFill>
              </a:rPr>
              <a:t>Sd</a:t>
            </a:r>
            <a:r>
              <a:rPr lang="en-US" altLang="en-US" dirty="0">
                <a:solidFill>
                  <a:srgbClr val="404040"/>
                </a:solidFill>
              </a:rPr>
              <a:t> = 1 is the equivalent of the vapor diffusion resistance of 1m of air (EN 1931)</a:t>
            </a:r>
          </a:p>
          <a:p>
            <a:pPr eaLnBrk="1" hangingPunct="1">
              <a:spcBef>
                <a:spcPct val="0"/>
              </a:spcBef>
              <a:buClr>
                <a:srgbClr val="FFF467"/>
              </a:buClr>
            </a:pPr>
            <a:r>
              <a:rPr lang="en-US" altLang="en-US" dirty="0">
                <a:solidFill>
                  <a:schemeClr val="bg1">
                    <a:lumMod val="65000"/>
                  </a:schemeClr>
                </a:solidFill>
              </a:rPr>
              <a:t>US perm (used in U.S.)</a:t>
            </a:r>
          </a:p>
          <a:p>
            <a:pPr lvl="1" eaLnBrk="1" hangingPunct="1">
              <a:spcBef>
                <a:spcPct val="0"/>
              </a:spcBef>
              <a:buClr>
                <a:srgbClr val="FFF467"/>
              </a:buClr>
            </a:pPr>
            <a:r>
              <a:rPr lang="en-CA" dirty="0">
                <a:solidFill>
                  <a:schemeClr val="bg1">
                    <a:lumMod val="65000"/>
                  </a:schemeClr>
                </a:solidFill>
                <a:ea typeface="ＭＳ Ｐゴシック" pitchFamily="34" charset="-128"/>
                <a:cs typeface="Calibri" pitchFamily="34" charset="0"/>
              </a:rPr>
              <a:t>1.0 US perm = </a:t>
            </a:r>
            <a:r>
              <a:rPr lang="en-CA" dirty="0">
                <a:solidFill>
                  <a:schemeClr val="bg1">
                    <a:lumMod val="65000"/>
                  </a:schemeClr>
                </a:solidFill>
              </a:rPr>
              <a:t>gr/(h·ft</a:t>
            </a:r>
            <a:r>
              <a:rPr lang="en-CA" baseline="30000" dirty="0">
                <a:solidFill>
                  <a:schemeClr val="bg1">
                    <a:lumMod val="65000"/>
                  </a:schemeClr>
                </a:solidFill>
              </a:rPr>
              <a:t>2</a:t>
            </a:r>
            <a:r>
              <a:rPr lang="en-CA" dirty="0">
                <a:solidFill>
                  <a:schemeClr val="bg1">
                    <a:lumMod val="65000"/>
                  </a:schemeClr>
                </a:solidFill>
              </a:rPr>
              <a:t>·in. Hg) defined as </a:t>
            </a:r>
            <a:r>
              <a:rPr lang="en-CA" altLang="en-US" dirty="0">
                <a:solidFill>
                  <a:schemeClr val="bg1">
                    <a:lumMod val="65000"/>
                  </a:schemeClr>
                </a:solidFill>
              </a:rPr>
              <a:t>vapour retarder</a:t>
            </a:r>
          </a:p>
          <a:p>
            <a:pPr lvl="1" eaLnBrk="1" hangingPunct="1">
              <a:spcBef>
                <a:spcPct val="0"/>
              </a:spcBef>
              <a:buClr>
                <a:srgbClr val="FFF467"/>
              </a:buClr>
            </a:pPr>
            <a:r>
              <a:rPr lang="en-CA" altLang="en-US" dirty="0">
                <a:solidFill>
                  <a:schemeClr val="bg1">
                    <a:lumMod val="65000"/>
                  </a:schemeClr>
                </a:solidFill>
              </a:rPr>
              <a:t>The units grain of water (64.8mg) and inch of mercury seemed to come from a different time</a:t>
            </a:r>
          </a:p>
          <a:p>
            <a:pPr marL="457200" lvl="1" indent="0" eaLnBrk="1" hangingPunct="1">
              <a:spcBef>
                <a:spcPct val="0"/>
              </a:spcBef>
              <a:buClr>
                <a:srgbClr val="FFF467"/>
              </a:buClr>
              <a:buNone/>
            </a:pPr>
            <a:endParaRPr lang="en-CA" altLang="en-US" dirty="0">
              <a:solidFill>
                <a:schemeClr val="bg1">
                  <a:lumMod val="65000"/>
                </a:schemeClr>
              </a:solidFill>
            </a:endParaRPr>
          </a:p>
          <a:p>
            <a:pPr marL="0" indent="0" eaLnBrk="1" hangingPunct="1">
              <a:spcBef>
                <a:spcPct val="0"/>
              </a:spcBef>
              <a:buClr>
                <a:srgbClr val="FFF467"/>
              </a:buClr>
              <a:buNone/>
            </a:pPr>
            <a:endParaRPr lang="en-US" altLang="en-US" dirty="0">
              <a:solidFill>
                <a:srgbClr val="404040"/>
              </a:solidFill>
            </a:endParaRPr>
          </a:p>
          <a:p>
            <a:pPr eaLnBrk="1" hangingPunct="1">
              <a:spcBef>
                <a:spcPct val="0"/>
              </a:spcBef>
              <a:buClr>
                <a:srgbClr val="FFF467"/>
              </a:buClr>
            </a:pPr>
            <a:endParaRPr lang="en-US" altLang="en-US" sz="2000" dirty="0">
              <a:solidFill>
                <a:srgbClr val="404040"/>
              </a:solidFill>
            </a:endParaRPr>
          </a:p>
        </p:txBody>
      </p:sp>
      <p:sp>
        <p:nvSpPr>
          <p:cNvPr id="5" name="Rectangle 6"/>
          <p:cNvSpPr>
            <a:spLocks/>
          </p:cNvSpPr>
          <p:nvPr/>
        </p:nvSpPr>
        <p:spPr bwMode="auto">
          <a:xfrm>
            <a:off x="1284451" y="6561138"/>
            <a:ext cx="559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ts val="700"/>
              </a:spcBef>
              <a:buClrTx/>
              <a:buNone/>
            </a:pPr>
            <a:r>
              <a:rPr lang="en-US" altLang="en-US" sz="1200" dirty="0">
                <a:solidFill>
                  <a:schemeClr val="tx1"/>
                </a:solidFill>
              </a:rPr>
              <a:t>Author: Wimmers</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 Perm</a:t>
            </a:r>
          </a:p>
        </p:txBody>
      </p:sp>
      <p:sp>
        <p:nvSpPr>
          <p:cNvPr id="3" name="Content Placeholder 2"/>
          <p:cNvSpPr>
            <a:spLocks noGrp="1"/>
          </p:cNvSpPr>
          <p:nvPr>
            <p:ph idx="1"/>
          </p:nvPr>
        </p:nvSpPr>
        <p:spPr>
          <a:xfrm>
            <a:off x="659413" y="1695273"/>
            <a:ext cx="11082774" cy="4114800"/>
          </a:xfrm>
        </p:spPr>
        <p:txBody>
          <a:bodyPr/>
          <a:lstStyle/>
          <a:p>
            <a:pPr>
              <a:buFont typeface="Arial" panose="020B0604020202020204" pitchFamily="34" charset="0"/>
              <a:buChar char="•"/>
            </a:pPr>
            <a:r>
              <a:rPr lang="en-CA" dirty="0"/>
              <a:t>Vapor impermeable: &lt;0.1 perms or less</a:t>
            </a:r>
          </a:p>
          <a:p>
            <a:pPr lvl="1">
              <a:buFont typeface="Arial" panose="020B0604020202020204" pitchFamily="34" charset="0"/>
              <a:buChar char="•"/>
            </a:pPr>
            <a:r>
              <a:rPr lang="en-CA" dirty="0"/>
              <a:t>Example: 6-mil polypropylene</a:t>
            </a:r>
          </a:p>
          <a:p>
            <a:pPr>
              <a:buFont typeface="Arial" panose="020B0604020202020204" pitchFamily="34" charset="0"/>
              <a:buChar char="•"/>
            </a:pPr>
            <a:r>
              <a:rPr lang="en-CA" dirty="0"/>
              <a:t>Vapor semi-impermeable: 0.1 - 1.0 perms </a:t>
            </a:r>
          </a:p>
          <a:p>
            <a:pPr lvl="1">
              <a:buFont typeface="Arial" panose="020B0604020202020204" pitchFamily="34" charset="0"/>
              <a:buChar char="•"/>
            </a:pPr>
            <a:r>
              <a:rPr lang="en-CA" dirty="0"/>
              <a:t>Example: Bitumen-coated Paper, ½”Plywood (dry) = 0.5-1.0 U.S. perms </a:t>
            </a:r>
          </a:p>
          <a:p>
            <a:pPr>
              <a:buFont typeface="Arial" panose="020B0604020202020204" pitchFamily="34" charset="0"/>
              <a:buChar char="•"/>
            </a:pPr>
            <a:r>
              <a:rPr lang="en-CA" dirty="0"/>
              <a:t>Vapor semi-permeable: 1.0 - 10 perms </a:t>
            </a:r>
          </a:p>
          <a:p>
            <a:pPr lvl="1">
              <a:buFont typeface="Arial" panose="020B0604020202020204" pitchFamily="34" charset="0"/>
              <a:buChar char="•"/>
            </a:pPr>
            <a:r>
              <a:rPr lang="en-CA" dirty="0"/>
              <a:t>Example: ½”Plywood (wet) = 9-10 U.S. perms</a:t>
            </a:r>
          </a:p>
          <a:p>
            <a:pPr>
              <a:buFont typeface="Arial" panose="020B0604020202020204" pitchFamily="34" charset="0"/>
              <a:buChar char="•"/>
            </a:pPr>
            <a:r>
              <a:rPr lang="en-CA" dirty="0"/>
              <a:t>Vapor permeable: greater than 10 perms</a:t>
            </a:r>
          </a:p>
          <a:p>
            <a:pPr lvl="1">
              <a:buFont typeface="Arial" panose="020B0604020202020204" pitchFamily="34" charset="0"/>
              <a:buChar char="•"/>
            </a:pPr>
            <a:r>
              <a:rPr lang="en-CA" dirty="0"/>
              <a:t>Example: Most common house wraps e.g. Tyvek = 58 U.S. perms</a:t>
            </a:r>
          </a:p>
          <a:p>
            <a:endParaRPr lang="en-CA" dirty="0"/>
          </a:p>
        </p:txBody>
      </p:sp>
      <p:sp>
        <p:nvSpPr>
          <p:cNvPr id="4" name="Rectangle 6"/>
          <p:cNvSpPr>
            <a:spLocks/>
          </p:cNvSpPr>
          <p:nvPr/>
        </p:nvSpPr>
        <p:spPr bwMode="auto">
          <a:xfrm>
            <a:off x="1284451" y="6561138"/>
            <a:ext cx="559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ts val="700"/>
              </a:spcBef>
              <a:buClrTx/>
              <a:buNone/>
            </a:pPr>
            <a:r>
              <a:rPr lang="en-US" altLang="en-US" sz="1200" dirty="0">
                <a:solidFill>
                  <a:schemeClr val="tx1"/>
                </a:solidFill>
              </a:rPr>
              <a:t>Author: Wimmers</a:t>
            </a:r>
          </a:p>
        </p:txBody>
      </p:sp>
    </p:spTree>
    <p:extLst>
      <p:ext uri="{BB962C8B-B14F-4D97-AF65-F5344CB8AC3E}">
        <p14:creationId xmlns:p14="http://schemas.microsoft.com/office/powerpoint/2010/main" val="238507191"/>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40" name="TextBox 10"/>
          <p:cNvSpPr txBox="1">
            <a:spLocks noChangeArrowheads="1"/>
          </p:cNvSpPr>
          <p:nvPr/>
        </p:nvSpPr>
        <p:spPr bwMode="auto">
          <a:xfrm>
            <a:off x="998817" y="258763"/>
            <a:ext cx="655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1008063">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defTabSz="1008063">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defTabSz="1008063">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defTabSz="1008063">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defTabSz="1008063">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defTabSz="10080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defTabSz="10080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defTabSz="10080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defTabSz="10080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fr-FR" altLang="en-US" sz="3200" dirty="0">
                <a:solidFill>
                  <a:schemeClr val="tx1"/>
                </a:solidFill>
                <a:ea typeface="MS Gothic" panose="020B0609070205080204" pitchFamily="49" charset="-128"/>
                <a:cs typeface="Arial" panose="020B0604020202020204" pitchFamily="34" charset="0"/>
              </a:rPr>
              <a:t>  </a:t>
            </a:r>
            <a:r>
              <a:rPr lang="en-CA" altLang="en-US" sz="3200" dirty="0">
                <a:solidFill>
                  <a:schemeClr val="tx1"/>
                </a:solidFill>
                <a:ea typeface="MS Gothic" panose="020B0609070205080204" pitchFamily="49" charset="-128"/>
                <a:cs typeface="Arial" panose="020B0604020202020204" pitchFamily="34" charset="0"/>
              </a:rPr>
              <a:t>Vapour</a:t>
            </a:r>
            <a:r>
              <a:rPr lang="fr-FR" altLang="en-US" sz="3200" dirty="0">
                <a:solidFill>
                  <a:schemeClr val="tx1"/>
                </a:solidFill>
                <a:ea typeface="MS Gothic" panose="020B0609070205080204" pitchFamily="49" charset="-128"/>
                <a:cs typeface="Arial" panose="020B0604020202020204" pitchFamily="34" charset="0"/>
              </a:rPr>
              <a:t> Diffusion </a:t>
            </a:r>
            <a:r>
              <a:rPr lang="en-CA" altLang="en-US" sz="3200" dirty="0">
                <a:solidFill>
                  <a:schemeClr val="tx1"/>
                </a:solidFill>
                <a:ea typeface="MS Gothic" panose="020B0609070205080204" pitchFamily="49" charset="-128"/>
                <a:cs typeface="Arial" panose="020B0604020202020204" pitchFamily="34" charset="0"/>
              </a:rPr>
              <a:t>Resistance</a:t>
            </a:r>
            <a:r>
              <a:rPr lang="fr-FR" altLang="en-US" sz="3200" dirty="0">
                <a:solidFill>
                  <a:schemeClr val="tx1"/>
                </a:solidFill>
                <a:ea typeface="MS Gothic" panose="020B0609070205080204" pitchFamily="49" charset="-128"/>
                <a:cs typeface="Arial" panose="020B0604020202020204" pitchFamily="34" charset="0"/>
              </a:rPr>
              <a:t> </a:t>
            </a:r>
            <a:r>
              <a:rPr lang="de-CH" altLang="en-US" sz="3200" dirty="0">
                <a:solidFill>
                  <a:schemeClr val="tx1"/>
                </a:solidFill>
                <a:ea typeface="MS Gothic" panose="020B0609070205080204" pitchFamily="49" charset="-128"/>
                <a:cs typeface="Arial" panose="020B0604020202020204" pitchFamily="34" charset="0"/>
              </a:rPr>
              <a:t>µ - Value</a:t>
            </a:r>
            <a:r>
              <a:rPr lang="fr-FR" altLang="en-US" sz="3200" dirty="0">
                <a:solidFill>
                  <a:schemeClr val="tx1"/>
                </a:solidFill>
                <a:ea typeface="MS Gothic" panose="020B0609070205080204" pitchFamily="49" charset="-128"/>
                <a:cs typeface="Arial" panose="020B0604020202020204" pitchFamily="34" charset="0"/>
              </a:rPr>
              <a:t> </a:t>
            </a:r>
          </a:p>
        </p:txBody>
      </p:sp>
      <p:sp>
        <p:nvSpPr>
          <p:cNvPr id="2" name="Rectangle 1"/>
          <p:cNvSpPr/>
          <p:nvPr/>
        </p:nvSpPr>
        <p:spPr>
          <a:xfrm>
            <a:off x="1324523" y="1375090"/>
            <a:ext cx="711975" cy="698281"/>
          </a:xfrm>
          <a:prstGeom prst="rect">
            <a:avLst/>
          </a:prstGeom>
          <a:gradFill flip="none" rotWithShape="1">
            <a:gsLst>
              <a:gs pos="0">
                <a:srgbClr val="2FC9FF">
                  <a:tint val="66000"/>
                  <a:satMod val="160000"/>
                </a:srgbClr>
              </a:gs>
              <a:gs pos="50000">
                <a:srgbClr val="2FC9FF">
                  <a:tint val="44500"/>
                  <a:satMod val="160000"/>
                </a:srgbClr>
              </a:gs>
              <a:gs pos="100000">
                <a:srgbClr val="2FC9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49" name="Rectangle 848"/>
          <p:cNvSpPr/>
          <p:nvPr/>
        </p:nvSpPr>
        <p:spPr>
          <a:xfrm rot="16200000">
            <a:off x="1345682" y="2152435"/>
            <a:ext cx="666751" cy="714886"/>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50" name="Rectangle 849"/>
          <p:cNvSpPr/>
          <p:nvPr/>
        </p:nvSpPr>
        <p:spPr>
          <a:xfrm rot="16200000">
            <a:off x="1051057" y="3216630"/>
            <a:ext cx="669664" cy="128552"/>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851" name="Straight Connector 850"/>
          <p:cNvCxnSpPr/>
          <p:nvPr/>
        </p:nvCxnSpPr>
        <p:spPr>
          <a:xfrm flipH="1">
            <a:off x="1380635" y="3745148"/>
            <a:ext cx="5254" cy="657801"/>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853" name="Rectangle 19"/>
          <p:cNvSpPr txBox="1">
            <a:spLocks noChangeArrowheads="1"/>
          </p:cNvSpPr>
          <p:nvPr/>
        </p:nvSpPr>
        <p:spPr bwMode="auto">
          <a:xfrm>
            <a:off x="3257268" y="1240927"/>
            <a:ext cx="6351376" cy="2254500"/>
          </a:xfrm>
          <a:prstGeom prst="rect">
            <a:avLst/>
          </a:prstGeom>
          <a:noFill/>
          <a:ln w="9525">
            <a:noFill/>
            <a:miter lim="800000"/>
            <a:headEnd/>
            <a:tailEnd/>
          </a:ln>
        </p:spPr>
        <p:txBody>
          <a:bodyPr lIns="91430" tIns="45715" rIns="91430" bIns="45715"/>
          <a:lstStyle/>
          <a:p>
            <a:pPr defTabSz="776288">
              <a:lnSpc>
                <a:spcPct val="110000"/>
              </a:lnSpc>
              <a:spcAft>
                <a:spcPts val="600"/>
              </a:spcAft>
              <a:buClr>
                <a:srgbClr val="FF0000"/>
              </a:buClr>
              <a:defRPr/>
            </a:pPr>
            <a:r>
              <a:rPr lang="de-CH" sz="2400" dirty="0">
                <a:solidFill>
                  <a:schemeClr val="tx1">
                    <a:lumMod val="75000"/>
                    <a:lumOff val="25000"/>
                  </a:schemeClr>
                </a:solidFill>
                <a:latin typeface="Calibri" pitchFamily="34" charset="0"/>
                <a:ea typeface="ＭＳ Ｐゴシック" pitchFamily="34" charset="-128"/>
                <a:cs typeface="Arial" pitchFamily="34" charset="0"/>
              </a:rPr>
              <a:t>Air 			µ = 1</a:t>
            </a:r>
          </a:p>
          <a:p>
            <a:pPr defTabSz="776288">
              <a:lnSpc>
                <a:spcPct val="110000"/>
              </a:lnSpc>
              <a:spcAft>
                <a:spcPts val="600"/>
              </a:spcAft>
              <a:buClr>
                <a:srgbClr val="FF0000"/>
              </a:buClr>
              <a:defRPr/>
            </a:pPr>
            <a:endParaRPr lang="de-CH" sz="1600" dirty="0">
              <a:solidFill>
                <a:schemeClr val="tx1">
                  <a:lumMod val="75000"/>
                  <a:lumOff val="25000"/>
                </a:schemeClr>
              </a:solidFill>
              <a:latin typeface="Calibri" pitchFamily="34" charset="0"/>
              <a:ea typeface="ＭＳ Ｐゴシック" pitchFamily="34" charset="-128"/>
              <a:cs typeface="Arial" pitchFamily="34" charset="0"/>
            </a:endParaRPr>
          </a:p>
          <a:p>
            <a:pPr defTabSz="776288">
              <a:lnSpc>
                <a:spcPct val="110000"/>
              </a:lnSpc>
              <a:spcAft>
                <a:spcPts val="600"/>
              </a:spcAft>
              <a:buClr>
                <a:srgbClr val="FF0000"/>
              </a:buClr>
              <a:defRPr/>
            </a:pPr>
            <a:r>
              <a:rPr lang="de-CH" sz="2400" dirty="0">
                <a:solidFill>
                  <a:schemeClr val="tx1">
                    <a:lumMod val="75000"/>
                    <a:lumOff val="25000"/>
                  </a:schemeClr>
                </a:solidFill>
                <a:latin typeface="Calibri" pitchFamily="34" charset="0"/>
                <a:ea typeface="ＭＳ Ｐゴシック" pitchFamily="34" charset="-128"/>
                <a:cs typeface="Arial" pitchFamily="34" charset="0"/>
              </a:rPr>
              <a:t>Insulation		µ = 1-10</a:t>
            </a:r>
          </a:p>
          <a:p>
            <a:pPr defTabSz="776288">
              <a:lnSpc>
                <a:spcPct val="110000"/>
              </a:lnSpc>
              <a:spcAft>
                <a:spcPts val="600"/>
              </a:spcAft>
              <a:buClr>
                <a:srgbClr val="FF0000"/>
              </a:buClr>
              <a:defRPr/>
            </a:pPr>
            <a:r>
              <a:rPr lang="de-CH" sz="1600" dirty="0">
                <a:solidFill>
                  <a:schemeClr val="tx1">
                    <a:lumMod val="75000"/>
                    <a:lumOff val="25000"/>
                  </a:schemeClr>
                </a:solidFill>
                <a:latin typeface="Calibri" pitchFamily="34" charset="0"/>
                <a:ea typeface="ＭＳ Ｐゴシック" pitchFamily="34" charset="-128"/>
                <a:cs typeface="Arial" pitchFamily="34" charset="0"/>
              </a:rPr>
              <a:t>e.G Mineral/Glass Wool, Cellulose Fiber, ...</a:t>
            </a:r>
          </a:p>
          <a:p>
            <a:pPr defTabSz="776288">
              <a:lnSpc>
                <a:spcPct val="110000"/>
              </a:lnSpc>
              <a:spcAft>
                <a:spcPts val="600"/>
              </a:spcAft>
              <a:buClr>
                <a:srgbClr val="FF0000"/>
              </a:buClr>
              <a:defRPr/>
            </a:pPr>
            <a:r>
              <a:rPr lang="en-CA" sz="2400" dirty="0">
                <a:solidFill>
                  <a:schemeClr val="tx1">
                    <a:lumMod val="75000"/>
                    <a:lumOff val="25000"/>
                  </a:schemeClr>
                </a:solidFill>
                <a:latin typeface="Calibri" pitchFamily="34" charset="0"/>
                <a:ea typeface="ＭＳ Ｐゴシック" pitchFamily="34" charset="-128"/>
                <a:cs typeface="Calibri" pitchFamily="34" charset="0"/>
              </a:rPr>
              <a:t>Vapour Retarder	</a:t>
            </a:r>
            <a:r>
              <a:rPr lang="de-CH" sz="2400" dirty="0">
                <a:solidFill>
                  <a:schemeClr val="tx1">
                    <a:lumMod val="75000"/>
                    <a:lumOff val="25000"/>
                  </a:schemeClr>
                </a:solidFill>
                <a:latin typeface="Calibri" pitchFamily="34" charset="0"/>
                <a:ea typeface="ＭＳ Ｐゴシック" pitchFamily="34" charset="-128"/>
                <a:cs typeface="Arial" pitchFamily="34" charset="0"/>
              </a:rPr>
              <a:t>µ &gt; 10,000</a:t>
            </a:r>
          </a:p>
          <a:p>
            <a:pPr defTabSz="776288">
              <a:lnSpc>
                <a:spcPct val="110000"/>
              </a:lnSpc>
              <a:spcAft>
                <a:spcPts val="600"/>
              </a:spcAft>
              <a:buClr>
                <a:srgbClr val="FF0000"/>
              </a:buClr>
              <a:defRPr/>
            </a:pPr>
            <a:r>
              <a:rPr lang="de-CH" sz="1600" dirty="0">
                <a:solidFill>
                  <a:schemeClr val="tx1">
                    <a:lumMod val="75000"/>
                    <a:lumOff val="25000"/>
                  </a:schemeClr>
                </a:solidFill>
                <a:latin typeface="Calibri" pitchFamily="34" charset="0"/>
                <a:ea typeface="ＭＳ Ｐゴシック" pitchFamily="34" charset="-128"/>
                <a:cs typeface="Arial" pitchFamily="34" charset="0"/>
              </a:rPr>
              <a:t>Membranes</a:t>
            </a:r>
          </a:p>
          <a:p>
            <a:pPr defTabSz="776288">
              <a:lnSpc>
                <a:spcPct val="110000"/>
              </a:lnSpc>
              <a:spcAft>
                <a:spcPts val="600"/>
              </a:spcAft>
              <a:buClr>
                <a:srgbClr val="FF0000"/>
              </a:buClr>
              <a:defRPr/>
            </a:pPr>
            <a:r>
              <a:rPr lang="en-CA" sz="2400" dirty="0">
                <a:solidFill>
                  <a:schemeClr val="tx1">
                    <a:lumMod val="75000"/>
                    <a:lumOff val="25000"/>
                  </a:schemeClr>
                </a:solidFill>
                <a:latin typeface="Calibri" pitchFamily="34" charset="0"/>
                <a:ea typeface="ＭＳ Ｐゴシック" pitchFamily="34" charset="-128"/>
                <a:cs typeface="Calibri" pitchFamily="34" charset="0"/>
              </a:rPr>
              <a:t>Vapour Barrier	</a:t>
            </a:r>
            <a:r>
              <a:rPr lang="de-CH" sz="2400" dirty="0">
                <a:solidFill>
                  <a:schemeClr val="tx1">
                    <a:lumMod val="75000"/>
                    <a:lumOff val="25000"/>
                  </a:schemeClr>
                </a:solidFill>
                <a:latin typeface="Calibri" pitchFamily="34" charset="0"/>
                <a:ea typeface="ＭＳ Ｐゴシック" pitchFamily="34" charset="-128"/>
                <a:cs typeface="Arial" pitchFamily="34" charset="0"/>
              </a:rPr>
              <a:t>µ &gt; 100,000</a:t>
            </a:r>
          </a:p>
          <a:p>
            <a:pPr defTabSz="776288">
              <a:lnSpc>
                <a:spcPct val="110000"/>
              </a:lnSpc>
              <a:spcAft>
                <a:spcPts val="600"/>
              </a:spcAft>
              <a:buClr>
                <a:srgbClr val="FF0000"/>
              </a:buClr>
              <a:defRPr/>
            </a:pPr>
            <a:r>
              <a:rPr lang="de-CH" sz="1600" dirty="0">
                <a:solidFill>
                  <a:schemeClr val="tx1">
                    <a:lumMod val="75000"/>
                    <a:lumOff val="25000"/>
                  </a:schemeClr>
                </a:solidFill>
                <a:latin typeface="Calibri" pitchFamily="34" charset="0"/>
                <a:ea typeface="ＭＳ Ｐゴシック" pitchFamily="34" charset="-128"/>
                <a:cs typeface="Arial" pitchFamily="34" charset="0"/>
              </a:rPr>
              <a:t>Bituminous Membranes, Foils</a:t>
            </a:r>
          </a:p>
          <a:p>
            <a:pPr>
              <a:lnSpc>
                <a:spcPct val="110000"/>
              </a:lnSpc>
              <a:spcAft>
                <a:spcPts val="600"/>
              </a:spcAft>
              <a:buClr>
                <a:srgbClr val="FF0000"/>
              </a:buClr>
              <a:defRPr/>
            </a:pPr>
            <a:endParaRPr lang="en-CA" sz="2400" dirty="0">
              <a:solidFill>
                <a:schemeClr val="tx1">
                  <a:lumMod val="75000"/>
                  <a:lumOff val="25000"/>
                </a:schemeClr>
              </a:solidFill>
              <a:latin typeface="Calibri" pitchFamily="34" charset="0"/>
              <a:ea typeface="ＭＳ Ｐゴシック" pitchFamily="34" charset="-128"/>
              <a:cs typeface="Calibri" pitchFamily="34" charset="0"/>
            </a:endParaRPr>
          </a:p>
          <a:p>
            <a:pPr marL="742950" lvl="1" indent="-285750">
              <a:lnSpc>
                <a:spcPct val="110000"/>
              </a:lnSpc>
              <a:spcAft>
                <a:spcPct val="60000"/>
              </a:spcAft>
              <a:buClr>
                <a:srgbClr val="FF0000"/>
              </a:buClr>
              <a:defRPr/>
            </a:pPr>
            <a:endParaRPr lang="de-CH" sz="2400" dirty="0">
              <a:solidFill>
                <a:schemeClr val="tx1">
                  <a:lumMod val="75000"/>
                  <a:lumOff val="25000"/>
                </a:schemeClr>
              </a:solidFill>
              <a:latin typeface="Calibri" pitchFamily="34" charset="0"/>
              <a:ea typeface="ＭＳ Ｐゴシック" pitchFamily="34" charset="-128"/>
              <a:cs typeface="Arial" pitchFamily="34" charset="0"/>
            </a:endParaRPr>
          </a:p>
        </p:txBody>
      </p:sp>
      <p:sp>
        <p:nvSpPr>
          <p:cNvPr id="854" name="Rectangle 19"/>
          <p:cNvSpPr txBox="1">
            <a:spLocks noChangeArrowheads="1"/>
          </p:cNvSpPr>
          <p:nvPr/>
        </p:nvSpPr>
        <p:spPr bwMode="auto">
          <a:xfrm>
            <a:off x="1202460" y="4576588"/>
            <a:ext cx="9943754" cy="1331346"/>
          </a:xfrm>
          <a:prstGeom prst="rect">
            <a:avLst/>
          </a:prstGeom>
          <a:noFill/>
          <a:ln w="9525">
            <a:noFill/>
            <a:miter lim="800000"/>
            <a:headEnd/>
            <a:tailEnd/>
          </a:ln>
        </p:spPr>
        <p:txBody>
          <a:bodyPr lIns="91430" tIns="45715" rIns="91430" bIns="45715"/>
          <a:lstStyle/>
          <a:p>
            <a:pPr>
              <a:lnSpc>
                <a:spcPct val="110000"/>
              </a:lnSpc>
              <a:spcAft>
                <a:spcPts val="600"/>
              </a:spcAft>
              <a:buClr>
                <a:srgbClr val="FF0000"/>
              </a:buClr>
              <a:defRPr/>
            </a:pPr>
            <a:r>
              <a:rPr lang="de-CH" sz="2400" dirty="0">
                <a:solidFill>
                  <a:schemeClr val="tx1">
                    <a:lumMod val="75000"/>
                    <a:lumOff val="25000"/>
                  </a:schemeClr>
                </a:solidFill>
                <a:latin typeface="Calibri" pitchFamily="34" charset="0"/>
                <a:ea typeface="ＭＳ Ｐゴシック" pitchFamily="34" charset="-128"/>
                <a:cs typeface="Arial" pitchFamily="34" charset="0"/>
              </a:rPr>
              <a:t>µ</a:t>
            </a:r>
            <a:r>
              <a:rPr lang="en-CA" sz="2400" dirty="0">
                <a:solidFill>
                  <a:schemeClr val="tx1">
                    <a:lumMod val="75000"/>
                    <a:lumOff val="25000"/>
                  </a:schemeClr>
                </a:solidFill>
                <a:latin typeface="Calibri" pitchFamily="34" charset="0"/>
                <a:ea typeface="ＭＳ Ｐゴシック" pitchFamily="34" charset="-128"/>
                <a:cs typeface="Arial" pitchFamily="34" charset="0"/>
              </a:rPr>
              <a:t> is the specific Vapour Diffusion Resistance of a specific material</a:t>
            </a:r>
          </a:p>
          <a:p>
            <a:pPr>
              <a:lnSpc>
                <a:spcPct val="110000"/>
              </a:lnSpc>
              <a:spcAft>
                <a:spcPts val="600"/>
              </a:spcAft>
              <a:buClr>
                <a:srgbClr val="FF0000"/>
              </a:buClr>
              <a:defRPr/>
            </a:pPr>
            <a:r>
              <a:rPr lang="de-CH" sz="2400" dirty="0">
                <a:solidFill>
                  <a:schemeClr val="tx1">
                    <a:lumMod val="75000"/>
                    <a:lumOff val="25000"/>
                  </a:schemeClr>
                </a:solidFill>
                <a:latin typeface="Calibri" pitchFamily="34" charset="0"/>
                <a:ea typeface="ＭＳ Ｐゴシック" pitchFamily="34" charset="-128"/>
                <a:cs typeface="Arial" pitchFamily="34" charset="0"/>
              </a:rPr>
              <a:t>µ has to be set into ratio to the thickness of the material in question to get the Vapour Diffusion Thickness, expressed as </a:t>
            </a:r>
            <a:r>
              <a:rPr lang="en-CA" sz="2400" dirty="0">
                <a:solidFill>
                  <a:schemeClr val="tx1">
                    <a:lumMod val="75000"/>
                    <a:lumOff val="25000"/>
                  </a:schemeClr>
                </a:solidFill>
                <a:latin typeface="Calibri" pitchFamily="34" charset="0"/>
                <a:ea typeface="ＭＳ Ｐゴシック" pitchFamily="34" charset="-128"/>
                <a:cs typeface="Arial" pitchFamily="34" charset="0"/>
              </a:rPr>
              <a:t>Vapour Diffusion equivalent Air Layer </a:t>
            </a:r>
            <a:r>
              <a:rPr lang="de-CH" sz="2400" dirty="0">
                <a:solidFill>
                  <a:schemeClr val="tx1">
                    <a:lumMod val="75000"/>
                    <a:lumOff val="25000"/>
                  </a:schemeClr>
                </a:solidFill>
                <a:latin typeface="Calibri" pitchFamily="34" charset="0"/>
                <a:ea typeface="ＭＳ Ｐゴシック" pitchFamily="34" charset="-128"/>
                <a:cs typeface="Arial" pitchFamily="34" charset="0"/>
              </a:rPr>
              <a:t>s</a:t>
            </a:r>
            <a:r>
              <a:rPr lang="de-CH" sz="2400" baseline="-25000" dirty="0">
                <a:solidFill>
                  <a:schemeClr val="tx1">
                    <a:lumMod val="75000"/>
                    <a:lumOff val="25000"/>
                  </a:schemeClr>
                </a:solidFill>
                <a:latin typeface="Calibri" pitchFamily="34" charset="0"/>
                <a:ea typeface="ＭＳ Ｐゴシック" pitchFamily="34" charset="-128"/>
                <a:cs typeface="Arial" pitchFamily="34" charset="0"/>
              </a:rPr>
              <a:t>d</a:t>
            </a:r>
            <a:r>
              <a:rPr lang="en-CA" sz="2400" dirty="0">
                <a:solidFill>
                  <a:schemeClr val="tx1">
                    <a:lumMod val="75000"/>
                    <a:lumOff val="25000"/>
                  </a:schemeClr>
                </a:solidFill>
                <a:latin typeface="Calibri" pitchFamily="34" charset="0"/>
                <a:ea typeface="ＭＳ Ｐゴシック" pitchFamily="34" charset="-128"/>
                <a:cs typeface="Arial" pitchFamily="34" charset="0"/>
              </a:rPr>
              <a:t> in m</a:t>
            </a:r>
            <a:r>
              <a:rPr lang="de-CH" sz="2400" dirty="0">
                <a:solidFill>
                  <a:schemeClr val="tx1">
                    <a:lumMod val="75000"/>
                    <a:lumOff val="25000"/>
                  </a:schemeClr>
                </a:solidFill>
                <a:latin typeface="Calibri" pitchFamily="34" charset="0"/>
                <a:ea typeface="ＭＳ Ｐゴシック" pitchFamily="34" charset="-128"/>
                <a:cs typeface="Arial" pitchFamily="34" charset="0"/>
              </a:rPr>
              <a:t> for the component in question</a:t>
            </a:r>
          </a:p>
          <a:p>
            <a:pPr marL="742950" lvl="1" indent="-285750">
              <a:lnSpc>
                <a:spcPct val="110000"/>
              </a:lnSpc>
              <a:spcAft>
                <a:spcPct val="60000"/>
              </a:spcAft>
              <a:buClr>
                <a:srgbClr val="FF0000"/>
              </a:buClr>
              <a:defRPr/>
            </a:pPr>
            <a:endParaRPr lang="en-CA" sz="1800" dirty="0">
              <a:solidFill>
                <a:schemeClr val="tx1">
                  <a:lumMod val="75000"/>
                  <a:lumOff val="25000"/>
                </a:schemeClr>
              </a:solidFill>
              <a:latin typeface="Calibri" pitchFamily="34" charset="0"/>
              <a:ea typeface="ＭＳ Ｐゴシック" pitchFamily="34" charset="-128"/>
              <a:cs typeface="Calibri" pitchFamily="34" charset="0"/>
            </a:endParaRPr>
          </a:p>
          <a:p>
            <a:pPr marL="742950" lvl="1" indent="-285750">
              <a:lnSpc>
                <a:spcPct val="110000"/>
              </a:lnSpc>
              <a:spcAft>
                <a:spcPct val="60000"/>
              </a:spcAft>
              <a:buClr>
                <a:srgbClr val="FF0000"/>
              </a:buClr>
              <a:defRPr/>
            </a:pPr>
            <a:endParaRPr lang="de-CH" sz="2400" dirty="0">
              <a:solidFill>
                <a:schemeClr val="tx1">
                  <a:lumMod val="75000"/>
                  <a:lumOff val="25000"/>
                </a:schemeClr>
              </a:solidFill>
              <a:latin typeface="Calibri" pitchFamily="34" charset="0"/>
              <a:ea typeface="ＭＳ Ｐゴシック" pitchFamily="34" charset="-128"/>
              <a:cs typeface="Arial" pitchFamily="34" charset="0"/>
            </a:endParaRPr>
          </a:p>
        </p:txBody>
      </p:sp>
      <p:sp>
        <p:nvSpPr>
          <p:cNvPr id="10" name="Rectangle 6"/>
          <p:cNvSpPr>
            <a:spLocks/>
          </p:cNvSpPr>
          <p:nvPr/>
        </p:nvSpPr>
        <p:spPr bwMode="auto">
          <a:xfrm>
            <a:off x="1284451" y="6561138"/>
            <a:ext cx="559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ts val="700"/>
              </a:spcBef>
              <a:buClrTx/>
              <a:buNone/>
            </a:pPr>
            <a:r>
              <a:rPr lang="en-US" altLang="en-US" sz="1200" dirty="0">
                <a:solidFill>
                  <a:schemeClr val="tx1"/>
                </a:solidFill>
              </a:rPr>
              <a:t>Author: Wimmers</a:t>
            </a: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119"/>
          <p:cNvSpPr>
            <a:spLocks noChangeArrowheads="1"/>
          </p:cNvSpPr>
          <p:nvPr/>
        </p:nvSpPr>
        <p:spPr bwMode="auto">
          <a:xfrm>
            <a:off x="1313062" y="4848396"/>
            <a:ext cx="10257383" cy="226038"/>
          </a:xfrm>
          <a:prstGeom prst="rect">
            <a:avLst/>
          </a:prstGeom>
          <a:solidFill>
            <a:srgbClr val="4D485C"/>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endParaRPr>
          </a:p>
        </p:txBody>
      </p:sp>
      <p:sp>
        <p:nvSpPr>
          <p:cNvPr id="306178" name="Title 1"/>
          <p:cNvSpPr>
            <a:spLocks noGrp="1"/>
          </p:cNvSpPr>
          <p:nvPr>
            <p:ph type="title"/>
          </p:nvPr>
        </p:nvSpPr>
        <p:spPr>
          <a:xfrm>
            <a:off x="1233742" y="210835"/>
            <a:ext cx="10958257" cy="719138"/>
          </a:xfrm>
        </p:spPr>
        <p:txBody>
          <a:bodyPr/>
          <a:lstStyle/>
          <a:p>
            <a:r>
              <a:rPr lang="de-DE" altLang="en-US" sz="2900" dirty="0">
                <a:solidFill>
                  <a:srgbClr val="404040"/>
                </a:solidFill>
              </a:rPr>
              <a:t>Vapour Diffusion Resistance of various Insulating Materials = </a:t>
            </a:r>
            <a:r>
              <a:rPr lang="de-DE" altLang="en-US" sz="2900" dirty="0">
                <a:solidFill>
                  <a:srgbClr val="404040"/>
                </a:solidFill>
                <a:sym typeface="Symbol" panose="05050102010706020507" pitchFamily="18" charset="2"/>
              </a:rPr>
              <a:t></a:t>
            </a:r>
            <a:r>
              <a:rPr lang="de-DE" altLang="en-US" sz="2900" dirty="0">
                <a:solidFill>
                  <a:srgbClr val="404040"/>
                </a:solidFill>
              </a:rPr>
              <a:t> - Value</a:t>
            </a:r>
            <a:endParaRPr lang="en-US" altLang="en-US" sz="2900" dirty="0"/>
          </a:p>
        </p:txBody>
      </p:sp>
      <p:sp>
        <p:nvSpPr>
          <p:cNvPr id="306212" name="Line 97"/>
          <p:cNvSpPr>
            <a:spLocks noChangeShapeType="1"/>
          </p:cNvSpPr>
          <p:nvPr/>
        </p:nvSpPr>
        <p:spPr bwMode="auto">
          <a:xfrm>
            <a:off x="1263232" y="3051528"/>
            <a:ext cx="7503" cy="1345"/>
          </a:xfrm>
          <a:prstGeom prst="line">
            <a:avLst/>
          </a:prstGeom>
          <a:noFill/>
          <a:ln w="0">
            <a:solidFill>
              <a:srgbClr val="1F1A1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306213" name="Rectangle 98"/>
          <p:cNvSpPr>
            <a:spLocks noChangeArrowheads="1"/>
          </p:cNvSpPr>
          <p:nvPr/>
        </p:nvSpPr>
        <p:spPr bwMode="auto">
          <a:xfrm>
            <a:off x="1315753" y="3459204"/>
            <a:ext cx="5355613" cy="226038"/>
          </a:xfrm>
          <a:prstGeom prst="rect">
            <a:avLst/>
          </a:prstGeom>
          <a:solidFill>
            <a:srgbClr val="5C4F87"/>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endParaRPr>
          </a:p>
        </p:txBody>
      </p:sp>
      <p:sp>
        <p:nvSpPr>
          <p:cNvPr id="306214" name="Rectangle 99"/>
          <p:cNvSpPr>
            <a:spLocks noChangeArrowheads="1"/>
          </p:cNvSpPr>
          <p:nvPr/>
        </p:nvSpPr>
        <p:spPr bwMode="auto">
          <a:xfrm>
            <a:off x="1315753" y="3112074"/>
            <a:ext cx="3292299" cy="226038"/>
          </a:xfrm>
          <a:prstGeom prst="rect">
            <a:avLst/>
          </a:prstGeom>
          <a:solidFill>
            <a:srgbClr val="9084B6"/>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endParaRPr>
          </a:p>
        </p:txBody>
      </p:sp>
      <p:sp>
        <p:nvSpPr>
          <p:cNvPr id="306215" name="Rectangle 100"/>
          <p:cNvSpPr>
            <a:spLocks noChangeArrowheads="1"/>
          </p:cNvSpPr>
          <p:nvPr/>
        </p:nvSpPr>
        <p:spPr bwMode="auto">
          <a:xfrm>
            <a:off x="1315753" y="2764944"/>
            <a:ext cx="2072317" cy="234111"/>
          </a:xfrm>
          <a:prstGeom prst="rect">
            <a:avLst/>
          </a:prstGeom>
          <a:solidFill>
            <a:srgbClr val="9084B6"/>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endParaRPr>
          </a:p>
        </p:txBody>
      </p:sp>
      <p:sp>
        <p:nvSpPr>
          <p:cNvPr id="306216" name="Rectangle 101"/>
          <p:cNvSpPr>
            <a:spLocks noChangeArrowheads="1"/>
          </p:cNvSpPr>
          <p:nvPr/>
        </p:nvSpPr>
        <p:spPr bwMode="auto">
          <a:xfrm>
            <a:off x="1315753" y="2425887"/>
            <a:ext cx="730788" cy="226038"/>
          </a:xfrm>
          <a:prstGeom prst="rect">
            <a:avLst/>
          </a:prstGeom>
          <a:solidFill>
            <a:srgbClr val="BBB2D6"/>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endParaRPr>
          </a:p>
        </p:txBody>
      </p:sp>
      <p:sp>
        <p:nvSpPr>
          <p:cNvPr id="306217" name="Rectangle 102"/>
          <p:cNvSpPr>
            <a:spLocks noChangeArrowheads="1"/>
          </p:cNvSpPr>
          <p:nvPr/>
        </p:nvSpPr>
        <p:spPr bwMode="auto">
          <a:xfrm>
            <a:off x="1315753" y="2078757"/>
            <a:ext cx="565723" cy="234111"/>
          </a:xfrm>
          <a:prstGeom prst="rect">
            <a:avLst/>
          </a:prstGeom>
          <a:solidFill>
            <a:srgbClr val="BBB2D6"/>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endParaRPr>
          </a:p>
        </p:txBody>
      </p:sp>
      <p:sp>
        <p:nvSpPr>
          <p:cNvPr id="306218" name="Rectangle 103"/>
          <p:cNvSpPr>
            <a:spLocks noChangeArrowheads="1"/>
          </p:cNvSpPr>
          <p:nvPr/>
        </p:nvSpPr>
        <p:spPr bwMode="auto">
          <a:xfrm>
            <a:off x="1315753" y="1739700"/>
            <a:ext cx="489193" cy="226038"/>
          </a:xfrm>
          <a:prstGeom prst="rect">
            <a:avLst/>
          </a:prstGeom>
          <a:solidFill>
            <a:srgbClr val="BBB2D6"/>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endParaRPr>
          </a:p>
        </p:txBody>
      </p:sp>
      <p:sp>
        <p:nvSpPr>
          <p:cNvPr id="306219" name="Rectangle 104"/>
          <p:cNvSpPr>
            <a:spLocks noChangeArrowheads="1"/>
          </p:cNvSpPr>
          <p:nvPr/>
        </p:nvSpPr>
        <p:spPr bwMode="auto">
          <a:xfrm>
            <a:off x="1323256" y="1392570"/>
            <a:ext cx="414163" cy="226038"/>
          </a:xfrm>
          <a:prstGeom prst="rect">
            <a:avLst/>
          </a:prstGeom>
          <a:solidFill>
            <a:srgbClr val="BBB2D6"/>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endParaRPr>
          </a:p>
        </p:txBody>
      </p:sp>
      <p:sp>
        <p:nvSpPr>
          <p:cNvPr id="306231" name="Freeform 116"/>
          <p:cNvSpPr>
            <a:spLocks/>
          </p:cNvSpPr>
          <p:nvPr/>
        </p:nvSpPr>
        <p:spPr bwMode="auto">
          <a:xfrm>
            <a:off x="1240723" y="5762309"/>
            <a:ext cx="7501459" cy="88801"/>
          </a:xfrm>
          <a:custGeom>
            <a:avLst/>
            <a:gdLst>
              <a:gd name="T0" fmla="*/ 2147483646 w 996"/>
              <a:gd name="T1" fmla="*/ 2147483646 h 11"/>
              <a:gd name="T2" fmla="*/ 2147483646 w 996"/>
              <a:gd name="T3" fmla="*/ 2147483646 h 11"/>
              <a:gd name="T4" fmla="*/ 2147483646 w 996"/>
              <a:gd name="T5" fmla="*/ 2147483646 h 11"/>
              <a:gd name="T6" fmla="*/ 2147483646 w 996"/>
              <a:gd name="T7" fmla="*/ 0 h 11"/>
              <a:gd name="T8" fmla="*/ 2147483646 w 996"/>
              <a:gd name="T9" fmla="*/ 2147483646 h 11"/>
              <a:gd name="T10" fmla="*/ 2147483646 w 996"/>
              <a:gd name="T11" fmla="*/ 0 h 11"/>
              <a:gd name="T12" fmla="*/ 2147483646 w 996"/>
              <a:gd name="T13" fmla="*/ 2147483646 h 11"/>
              <a:gd name="T14" fmla="*/ 2147483646 w 996"/>
              <a:gd name="T15" fmla="*/ 0 h 11"/>
              <a:gd name="T16" fmla="*/ 2147483646 w 996"/>
              <a:gd name="T17" fmla="*/ 2147483646 h 11"/>
              <a:gd name="T18" fmla="*/ 2147483646 w 996"/>
              <a:gd name="T19" fmla="*/ 0 h 11"/>
              <a:gd name="T20" fmla="*/ 2147483646 w 996"/>
              <a:gd name="T21" fmla="*/ 2147483646 h 11"/>
              <a:gd name="T22" fmla="*/ 2147483646 w 996"/>
              <a:gd name="T23" fmla="*/ 0 h 11"/>
              <a:gd name="T24" fmla="*/ 2147483646 w 996"/>
              <a:gd name="T25" fmla="*/ 2147483646 h 11"/>
              <a:gd name="T26" fmla="*/ 2147483646 w 996"/>
              <a:gd name="T27" fmla="*/ 0 h 11"/>
              <a:gd name="T28" fmla="*/ 2147483646 w 996"/>
              <a:gd name="T29" fmla="*/ 2147483646 h 11"/>
              <a:gd name="T30" fmla="*/ 2147483646 w 996"/>
              <a:gd name="T31" fmla="*/ 0 h 11"/>
              <a:gd name="T32" fmla="*/ 2147483646 w 996"/>
              <a:gd name="T33" fmla="*/ 2147483646 h 11"/>
              <a:gd name="T34" fmla="*/ 2147483646 w 996"/>
              <a:gd name="T35" fmla="*/ 0 h 11"/>
              <a:gd name="T36" fmla="*/ 2147483646 w 996"/>
              <a:gd name="T37" fmla="*/ 2147483646 h 11"/>
              <a:gd name="T38" fmla="*/ 2147483646 w 996"/>
              <a:gd name="T39" fmla="*/ 0 h 11"/>
              <a:gd name="T40" fmla="*/ 2147483646 w 996"/>
              <a:gd name="T41" fmla="*/ 2147483646 h 11"/>
              <a:gd name="T42" fmla="*/ 2147483646 w 996"/>
              <a:gd name="T43" fmla="*/ 0 h 11"/>
              <a:gd name="T44" fmla="*/ 2147483646 w 996"/>
              <a:gd name="T45" fmla="*/ 2147483646 h 11"/>
              <a:gd name="T46" fmla="*/ 0 w 996"/>
              <a:gd name="T47" fmla="*/ 2147483646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96"/>
              <a:gd name="T73" fmla="*/ 0 h 11"/>
              <a:gd name="T74" fmla="*/ 996 w 996"/>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96" h="11">
                <a:moveTo>
                  <a:pt x="21" y="5"/>
                </a:moveTo>
                <a:lnTo>
                  <a:pt x="996" y="5"/>
                </a:lnTo>
                <a:moveTo>
                  <a:pt x="121" y="11"/>
                </a:moveTo>
                <a:lnTo>
                  <a:pt x="121" y="0"/>
                </a:lnTo>
                <a:moveTo>
                  <a:pt x="214" y="11"/>
                </a:moveTo>
                <a:lnTo>
                  <a:pt x="214" y="0"/>
                </a:lnTo>
                <a:moveTo>
                  <a:pt x="308" y="11"/>
                </a:moveTo>
                <a:lnTo>
                  <a:pt x="308" y="0"/>
                </a:lnTo>
                <a:moveTo>
                  <a:pt x="401" y="11"/>
                </a:moveTo>
                <a:lnTo>
                  <a:pt x="401" y="0"/>
                </a:lnTo>
                <a:moveTo>
                  <a:pt x="494" y="11"/>
                </a:moveTo>
                <a:lnTo>
                  <a:pt x="494" y="0"/>
                </a:lnTo>
                <a:moveTo>
                  <a:pt x="588" y="11"/>
                </a:moveTo>
                <a:lnTo>
                  <a:pt x="588" y="0"/>
                </a:lnTo>
                <a:moveTo>
                  <a:pt x="681" y="11"/>
                </a:moveTo>
                <a:lnTo>
                  <a:pt x="681" y="0"/>
                </a:lnTo>
                <a:moveTo>
                  <a:pt x="774" y="11"/>
                </a:moveTo>
                <a:lnTo>
                  <a:pt x="774" y="0"/>
                </a:lnTo>
                <a:moveTo>
                  <a:pt x="868" y="11"/>
                </a:moveTo>
                <a:lnTo>
                  <a:pt x="868" y="0"/>
                </a:lnTo>
                <a:moveTo>
                  <a:pt x="961" y="11"/>
                </a:moveTo>
                <a:lnTo>
                  <a:pt x="961" y="0"/>
                </a:lnTo>
                <a:moveTo>
                  <a:pt x="21" y="5"/>
                </a:moveTo>
                <a:lnTo>
                  <a:pt x="0" y="5"/>
                </a:lnTo>
              </a:path>
            </a:pathLst>
          </a:custGeom>
          <a:noFill/>
          <a:ln w="0">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306232" name="Rectangle 117"/>
          <p:cNvSpPr>
            <a:spLocks noChangeArrowheads="1"/>
          </p:cNvSpPr>
          <p:nvPr/>
        </p:nvSpPr>
        <p:spPr bwMode="auto">
          <a:xfrm>
            <a:off x="1315752" y="4133282"/>
            <a:ext cx="10254693" cy="234111"/>
          </a:xfrm>
          <a:prstGeom prst="rect">
            <a:avLst/>
          </a:prstGeom>
          <a:solidFill>
            <a:srgbClr val="4D485C"/>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endParaRPr>
          </a:p>
        </p:txBody>
      </p:sp>
      <p:sp>
        <p:nvSpPr>
          <p:cNvPr id="306233" name="Rectangle 118"/>
          <p:cNvSpPr>
            <a:spLocks noChangeArrowheads="1"/>
          </p:cNvSpPr>
          <p:nvPr/>
        </p:nvSpPr>
        <p:spPr bwMode="auto">
          <a:xfrm>
            <a:off x="1315753" y="4496557"/>
            <a:ext cx="10254692" cy="226038"/>
          </a:xfrm>
          <a:prstGeom prst="rect">
            <a:avLst/>
          </a:prstGeom>
          <a:solidFill>
            <a:srgbClr val="4D485C"/>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endParaRPr>
          </a:p>
        </p:txBody>
      </p:sp>
      <p:sp>
        <p:nvSpPr>
          <p:cNvPr id="306234" name="Rectangle 119"/>
          <p:cNvSpPr>
            <a:spLocks noChangeArrowheads="1"/>
          </p:cNvSpPr>
          <p:nvPr/>
        </p:nvSpPr>
        <p:spPr bwMode="auto">
          <a:xfrm>
            <a:off x="1315753" y="5192392"/>
            <a:ext cx="10254692" cy="226038"/>
          </a:xfrm>
          <a:prstGeom prst="rect">
            <a:avLst/>
          </a:prstGeom>
          <a:solidFill>
            <a:srgbClr val="4D485C"/>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endParaRPr>
          </a:p>
        </p:txBody>
      </p:sp>
      <p:sp>
        <p:nvSpPr>
          <p:cNvPr id="306235" name="Rectangle 120"/>
          <p:cNvSpPr>
            <a:spLocks noChangeArrowheads="1"/>
          </p:cNvSpPr>
          <p:nvPr/>
        </p:nvSpPr>
        <p:spPr bwMode="auto">
          <a:xfrm>
            <a:off x="1315753" y="5520126"/>
            <a:ext cx="10254692" cy="226038"/>
          </a:xfrm>
          <a:prstGeom prst="rect">
            <a:avLst/>
          </a:prstGeom>
          <a:solidFill>
            <a:srgbClr val="2B2834"/>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endParaRPr>
          </a:p>
        </p:txBody>
      </p:sp>
      <p:sp>
        <p:nvSpPr>
          <p:cNvPr id="306236" name="Freeform 121"/>
          <p:cNvSpPr>
            <a:spLocks/>
          </p:cNvSpPr>
          <p:nvPr/>
        </p:nvSpPr>
        <p:spPr bwMode="auto">
          <a:xfrm>
            <a:off x="7748790" y="4456193"/>
            <a:ext cx="67527" cy="322912"/>
          </a:xfrm>
          <a:custGeom>
            <a:avLst/>
            <a:gdLst>
              <a:gd name="T0" fmla="*/ 3 w 54"/>
              <a:gd name="T1" fmla="*/ 240 h 240"/>
              <a:gd name="T2" fmla="*/ 3 w 54"/>
              <a:gd name="T3" fmla="*/ 240 h 240"/>
              <a:gd name="T4" fmla="*/ 3 w 54"/>
              <a:gd name="T5" fmla="*/ 6 h 240"/>
              <a:gd name="T6" fmla="*/ 3 w 54"/>
              <a:gd name="T7" fmla="*/ 0 h 240"/>
              <a:gd name="T8" fmla="*/ 0 w 54"/>
              <a:gd name="T9" fmla="*/ 240 h 240"/>
              <a:gd name="T10" fmla="*/ 3 w 54"/>
              <a:gd name="T11" fmla="*/ 240 h 240"/>
              <a:gd name="T12" fmla="*/ 0 60000 65536"/>
              <a:gd name="T13" fmla="*/ 0 60000 65536"/>
              <a:gd name="T14" fmla="*/ 0 60000 65536"/>
              <a:gd name="T15" fmla="*/ 0 60000 65536"/>
              <a:gd name="T16" fmla="*/ 0 60000 65536"/>
              <a:gd name="T17" fmla="*/ 0 60000 65536"/>
              <a:gd name="T18" fmla="*/ 0 w 54"/>
              <a:gd name="T19" fmla="*/ 0 h 240"/>
              <a:gd name="T20" fmla="*/ 54 w 54"/>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54" h="240">
                <a:moveTo>
                  <a:pt x="6" y="240"/>
                </a:moveTo>
                <a:lnTo>
                  <a:pt x="18" y="240"/>
                </a:lnTo>
                <a:lnTo>
                  <a:pt x="54" y="6"/>
                </a:lnTo>
                <a:lnTo>
                  <a:pt x="42" y="0"/>
                </a:lnTo>
                <a:lnTo>
                  <a:pt x="0" y="240"/>
                </a:lnTo>
                <a:lnTo>
                  <a:pt x="6" y="240"/>
                </a:lnTo>
                <a:close/>
              </a:path>
            </a:pathLst>
          </a:custGeom>
          <a:solidFill>
            <a:srgbClr val="DC2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306237" name="Freeform 122"/>
          <p:cNvSpPr>
            <a:spLocks/>
          </p:cNvSpPr>
          <p:nvPr/>
        </p:nvSpPr>
        <p:spPr bwMode="auto">
          <a:xfrm>
            <a:off x="7793808" y="4464266"/>
            <a:ext cx="67527" cy="322912"/>
          </a:xfrm>
          <a:custGeom>
            <a:avLst/>
            <a:gdLst>
              <a:gd name="T0" fmla="*/ 3 w 54"/>
              <a:gd name="T1" fmla="*/ 240 h 240"/>
              <a:gd name="T2" fmla="*/ 3 w 54"/>
              <a:gd name="T3" fmla="*/ 240 h 240"/>
              <a:gd name="T4" fmla="*/ 3 w 54"/>
              <a:gd name="T5" fmla="*/ 6 h 240"/>
              <a:gd name="T6" fmla="*/ 3 w 54"/>
              <a:gd name="T7" fmla="*/ 0 h 240"/>
              <a:gd name="T8" fmla="*/ 0 w 54"/>
              <a:gd name="T9" fmla="*/ 240 h 240"/>
              <a:gd name="T10" fmla="*/ 3 w 54"/>
              <a:gd name="T11" fmla="*/ 240 h 240"/>
              <a:gd name="T12" fmla="*/ 0 60000 65536"/>
              <a:gd name="T13" fmla="*/ 0 60000 65536"/>
              <a:gd name="T14" fmla="*/ 0 60000 65536"/>
              <a:gd name="T15" fmla="*/ 0 60000 65536"/>
              <a:gd name="T16" fmla="*/ 0 60000 65536"/>
              <a:gd name="T17" fmla="*/ 0 60000 65536"/>
              <a:gd name="T18" fmla="*/ 0 w 54"/>
              <a:gd name="T19" fmla="*/ 0 h 240"/>
              <a:gd name="T20" fmla="*/ 54 w 54"/>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54" h="240">
                <a:moveTo>
                  <a:pt x="6" y="240"/>
                </a:moveTo>
                <a:lnTo>
                  <a:pt x="12" y="240"/>
                </a:lnTo>
                <a:lnTo>
                  <a:pt x="54" y="6"/>
                </a:lnTo>
                <a:lnTo>
                  <a:pt x="36" y="0"/>
                </a:lnTo>
                <a:lnTo>
                  <a:pt x="0" y="240"/>
                </a:lnTo>
                <a:lnTo>
                  <a:pt x="6" y="240"/>
                </a:lnTo>
                <a:close/>
              </a:path>
            </a:pathLst>
          </a:custGeom>
          <a:solidFill>
            <a:srgbClr val="DC2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306238" name="Freeform 123"/>
          <p:cNvSpPr>
            <a:spLocks/>
          </p:cNvSpPr>
          <p:nvPr/>
        </p:nvSpPr>
        <p:spPr bwMode="auto">
          <a:xfrm>
            <a:off x="7763796" y="4100991"/>
            <a:ext cx="67527" cy="322912"/>
          </a:xfrm>
          <a:custGeom>
            <a:avLst/>
            <a:gdLst>
              <a:gd name="T0" fmla="*/ 3 w 54"/>
              <a:gd name="T1" fmla="*/ 240 h 240"/>
              <a:gd name="T2" fmla="*/ 3 w 54"/>
              <a:gd name="T3" fmla="*/ 240 h 240"/>
              <a:gd name="T4" fmla="*/ 3 w 54"/>
              <a:gd name="T5" fmla="*/ 0 h 240"/>
              <a:gd name="T6" fmla="*/ 3 w 54"/>
              <a:gd name="T7" fmla="*/ 0 h 240"/>
              <a:gd name="T8" fmla="*/ 0 w 54"/>
              <a:gd name="T9" fmla="*/ 234 h 240"/>
              <a:gd name="T10" fmla="*/ 3 w 54"/>
              <a:gd name="T11" fmla="*/ 240 h 240"/>
              <a:gd name="T12" fmla="*/ 0 60000 65536"/>
              <a:gd name="T13" fmla="*/ 0 60000 65536"/>
              <a:gd name="T14" fmla="*/ 0 60000 65536"/>
              <a:gd name="T15" fmla="*/ 0 60000 65536"/>
              <a:gd name="T16" fmla="*/ 0 60000 65536"/>
              <a:gd name="T17" fmla="*/ 0 60000 65536"/>
              <a:gd name="T18" fmla="*/ 0 w 54"/>
              <a:gd name="T19" fmla="*/ 0 h 240"/>
              <a:gd name="T20" fmla="*/ 54 w 54"/>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54" h="240">
                <a:moveTo>
                  <a:pt x="6" y="240"/>
                </a:moveTo>
                <a:lnTo>
                  <a:pt x="12" y="240"/>
                </a:lnTo>
                <a:lnTo>
                  <a:pt x="54" y="0"/>
                </a:lnTo>
                <a:lnTo>
                  <a:pt x="42" y="0"/>
                </a:lnTo>
                <a:lnTo>
                  <a:pt x="0" y="234"/>
                </a:lnTo>
                <a:lnTo>
                  <a:pt x="6" y="240"/>
                </a:lnTo>
                <a:close/>
              </a:path>
            </a:pathLst>
          </a:custGeom>
          <a:solidFill>
            <a:srgbClr val="DC2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306239" name="Freeform 124"/>
          <p:cNvSpPr>
            <a:spLocks/>
          </p:cNvSpPr>
          <p:nvPr/>
        </p:nvSpPr>
        <p:spPr bwMode="auto">
          <a:xfrm>
            <a:off x="7801311" y="4109063"/>
            <a:ext cx="75030" cy="322912"/>
          </a:xfrm>
          <a:custGeom>
            <a:avLst/>
            <a:gdLst>
              <a:gd name="T0" fmla="*/ 3 w 60"/>
              <a:gd name="T1" fmla="*/ 240 h 240"/>
              <a:gd name="T2" fmla="*/ 3 w 60"/>
              <a:gd name="T3" fmla="*/ 240 h 240"/>
              <a:gd name="T4" fmla="*/ 3 w 60"/>
              <a:gd name="T5" fmla="*/ 6 h 240"/>
              <a:gd name="T6" fmla="*/ 3 w 60"/>
              <a:gd name="T7" fmla="*/ 0 h 240"/>
              <a:gd name="T8" fmla="*/ 0 w 60"/>
              <a:gd name="T9" fmla="*/ 240 h 240"/>
              <a:gd name="T10" fmla="*/ 3 w 60"/>
              <a:gd name="T11" fmla="*/ 240 h 240"/>
              <a:gd name="T12" fmla="*/ 0 60000 65536"/>
              <a:gd name="T13" fmla="*/ 0 60000 65536"/>
              <a:gd name="T14" fmla="*/ 0 60000 65536"/>
              <a:gd name="T15" fmla="*/ 0 60000 65536"/>
              <a:gd name="T16" fmla="*/ 0 60000 65536"/>
              <a:gd name="T17" fmla="*/ 0 60000 65536"/>
              <a:gd name="T18" fmla="*/ 0 w 60"/>
              <a:gd name="T19" fmla="*/ 0 h 240"/>
              <a:gd name="T20" fmla="*/ 60 w 6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60" h="240">
                <a:moveTo>
                  <a:pt x="12" y="240"/>
                </a:moveTo>
                <a:lnTo>
                  <a:pt x="18" y="240"/>
                </a:lnTo>
                <a:lnTo>
                  <a:pt x="60" y="6"/>
                </a:lnTo>
                <a:lnTo>
                  <a:pt x="42" y="0"/>
                </a:lnTo>
                <a:lnTo>
                  <a:pt x="0" y="240"/>
                </a:lnTo>
                <a:lnTo>
                  <a:pt x="12" y="240"/>
                </a:lnTo>
                <a:close/>
              </a:path>
            </a:pathLst>
          </a:custGeom>
          <a:solidFill>
            <a:srgbClr val="DC2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306240" name="Freeform 125"/>
          <p:cNvSpPr>
            <a:spLocks/>
          </p:cNvSpPr>
          <p:nvPr/>
        </p:nvSpPr>
        <p:spPr bwMode="auto">
          <a:xfrm>
            <a:off x="7748790" y="5108413"/>
            <a:ext cx="75030" cy="322912"/>
          </a:xfrm>
          <a:custGeom>
            <a:avLst/>
            <a:gdLst>
              <a:gd name="T0" fmla="*/ 3 w 60"/>
              <a:gd name="T1" fmla="*/ 240 h 240"/>
              <a:gd name="T2" fmla="*/ 3 w 60"/>
              <a:gd name="T3" fmla="*/ 240 h 240"/>
              <a:gd name="T4" fmla="*/ 3 w 60"/>
              <a:gd name="T5" fmla="*/ 6 h 240"/>
              <a:gd name="T6" fmla="*/ 3 w 60"/>
              <a:gd name="T7" fmla="*/ 0 h 240"/>
              <a:gd name="T8" fmla="*/ 0 w 60"/>
              <a:gd name="T9" fmla="*/ 240 h 240"/>
              <a:gd name="T10" fmla="*/ 3 w 60"/>
              <a:gd name="T11" fmla="*/ 240 h 240"/>
              <a:gd name="T12" fmla="*/ 0 60000 65536"/>
              <a:gd name="T13" fmla="*/ 0 60000 65536"/>
              <a:gd name="T14" fmla="*/ 0 60000 65536"/>
              <a:gd name="T15" fmla="*/ 0 60000 65536"/>
              <a:gd name="T16" fmla="*/ 0 60000 65536"/>
              <a:gd name="T17" fmla="*/ 0 60000 65536"/>
              <a:gd name="T18" fmla="*/ 0 w 60"/>
              <a:gd name="T19" fmla="*/ 0 h 240"/>
              <a:gd name="T20" fmla="*/ 60 w 6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60" h="240">
                <a:moveTo>
                  <a:pt x="12" y="240"/>
                </a:moveTo>
                <a:lnTo>
                  <a:pt x="18" y="240"/>
                </a:lnTo>
                <a:lnTo>
                  <a:pt x="60" y="6"/>
                </a:lnTo>
                <a:lnTo>
                  <a:pt x="42" y="0"/>
                </a:lnTo>
                <a:lnTo>
                  <a:pt x="0" y="240"/>
                </a:lnTo>
                <a:lnTo>
                  <a:pt x="12" y="240"/>
                </a:lnTo>
                <a:close/>
              </a:path>
            </a:pathLst>
          </a:custGeom>
          <a:solidFill>
            <a:srgbClr val="DC2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306241" name="Freeform 126"/>
          <p:cNvSpPr>
            <a:spLocks/>
          </p:cNvSpPr>
          <p:nvPr/>
        </p:nvSpPr>
        <p:spPr bwMode="auto">
          <a:xfrm>
            <a:off x="7793808" y="5124559"/>
            <a:ext cx="75030" cy="314839"/>
          </a:xfrm>
          <a:custGeom>
            <a:avLst/>
            <a:gdLst>
              <a:gd name="T0" fmla="*/ 3 w 60"/>
              <a:gd name="T1" fmla="*/ 234 h 234"/>
              <a:gd name="T2" fmla="*/ 3 w 60"/>
              <a:gd name="T3" fmla="*/ 234 h 234"/>
              <a:gd name="T4" fmla="*/ 3 w 60"/>
              <a:gd name="T5" fmla="*/ 0 h 234"/>
              <a:gd name="T6" fmla="*/ 3 w 60"/>
              <a:gd name="T7" fmla="*/ 0 h 234"/>
              <a:gd name="T8" fmla="*/ 0 w 60"/>
              <a:gd name="T9" fmla="*/ 234 h 234"/>
              <a:gd name="T10" fmla="*/ 3 w 60"/>
              <a:gd name="T11" fmla="*/ 234 h 234"/>
              <a:gd name="T12" fmla="*/ 0 60000 65536"/>
              <a:gd name="T13" fmla="*/ 0 60000 65536"/>
              <a:gd name="T14" fmla="*/ 0 60000 65536"/>
              <a:gd name="T15" fmla="*/ 0 60000 65536"/>
              <a:gd name="T16" fmla="*/ 0 60000 65536"/>
              <a:gd name="T17" fmla="*/ 0 60000 65536"/>
              <a:gd name="T18" fmla="*/ 0 w 60"/>
              <a:gd name="T19" fmla="*/ 0 h 234"/>
              <a:gd name="T20" fmla="*/ 60 w 60"/>
              <a:gd name="T21" fmla="*/ 234 h 234"/>
            </a:gdLst>
            <a:ahLst/>
            <a:cxnLst>
              <a:cxn ang="T12">
                <a:pos x="T0" y="T1"/>
              </a:cxn>
              <a:cxn ang="T13">
                <a:pos x="T2" y="T3"/>
              </a:cxn>
              <a:cxn ang="T14">
                <a:pos x="T4" y="T5"/>
              </a:cxn>
              <a:cxn ang="T15">
                <a:pos x="T6" y="T7"/>
              </a:cxn>
              <a:cxn ang="T16">
                <a:pos x="T8" y="T9"/>
              </a:cxn>
              <a:cxn ang="T17">
                <a:pos x="T10" y="T11"/>
              </a:cxn>
            </a:cxnLst>
            <a:rect l="T18" t="T19" r="T20" b="T21"/>
            <a:pathLst>
              <a:path w="60" h="234">
                <a:moveTo>
                  <a:pt x="6" y="234"/>
                </a:moveTo>
                <a:lnTo>
                  <a:pt x="18" y="234"/>
                </a:lnTo>
                <a:lnTo>
                  <a:pt x="60" y="0"/>
                </a:lnTo>
                <a:lnTo>
                  <a:pt x="42" y="0"/>
                </a:lnTo>
                <a:lnTo>
                  <a:pt x="0" y="234"/>
                </a:lnTo>
                <a:lnTo>
                  <a:pt x="6" y="234"/>
                </a:lnTo>
                <a:close/>
              </a:path>
            </a:pathLst>
          </a:custGeom>
          <a:solidFill>
            <a:srgbClr val="DC2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306242" name="Freeform 127"/>
          <p:cNvSpPr>
            <a:spLocks/>
          </p:cNvSpPr>
          <p:nvPr/>
        </p:nvSpPr>
        <p:spPr bwMode="auto">
          <a:xfrm>
            <a:off x="7733784" y="5479762"/>
            <a:ext cx="67527" cy="322912"/>
          </a:xfrm>
          <a:custGeom>
            <a:avLst/>
            <a:gdLst>
              <a:gd name="T0" fmla="*/ 3 w 54"/>
              <a:gd name="T1" fmla="*/ 240 h 240"/>
              <a:gd name="T2" fmla="*/ 3 w 54"/>
              <a:gd name="T3" fmla="*/ 240 h 240"/>
              <a:gd name="T4" fmla="*/ 3 w 54"/>
              <a:gd name="T5" fmla="*/ 6 h 240"/>
              <a:gd name="T6" fmla="*/ 3 w 54"/>
              <a:gd name="T7" fmla="*/ 0 h 240"/>
              <a:gd name="T8" fmla="*/ 0 w 54"/>
              <a:gd name="T9" fmla="*/ 240 h 240"/>
              <a:gd name="T10" fmla="*/ 3 w 54"/>
              <a:gd name="T11" fmla="*/ 240 h 240"/>
              <a:gd name="T12" fmla="*/ 0 60000 65536"/>
              <a:gd name="T13" fmla="*/ 0 60000 65536"/>
              <a:gd name="T14" fmla="*/ 0 60000 65536"/>
              <a:gd name="T15" fmla="*/ 0 60000 65536"/>
              <a:gd name="T16" fmla="*/ 0 60000 65536"/>
              <a:gd name="T17" fmla="*/ 0 60000 65536"/>
              <a:gd name="T18" fmla="*/ 0 w 54"/>
              <a:gd name="T19" fmla="*/ 0 h 240"/>
              <a:gd name="T20" fmla="*/ 54 w 54"/>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54" h="240">
                <a:moveTo>
                  <a:pt x="6" y="240"/>
                </a:moveTo>
                <a:lnTo>
                  <a:pt x="12" y="240"/>
                </a:lnTo>
                <a:lnTo>
                  <a:pt x="54" y="6"/>
                </a:lnTo>
                <a:lnTo>
                  <a:pt x="42" y="0"/>
                </a:lnTo>
                <a:lnTo>
                  <a:pt x="0" y="240"/>
                </a:lnTo>
                <a:lnTo>
                  <a:pt x="6" y="240"/>
                </a:lnTo>
                <a:close/>
              </a:path>
            </a:pathLst>
          </a:custGeom>
          <a:solidFill>
            <a:srgbClr val="DC2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306243" name="Freeform 128"/>
          <p:cNvSpPr>
            <a:spLocks/>
          </p:cNvSpPr>
          <p:nvPr/>
        </p:nvSpPr>
        <p:spPr bwMode="auto">
          <a:xfrm>
            <a:off x="7771299" y="5487835"/>
            <a:ext cx="75030" cy="322912"/>
          </a:xfrm>
          <a:custGeom>
            <a:avLst/>
            <a:gdLst>
              <a:gd name="T0" fmla="*/ 3 w 60"/>
              <a:gd name="T1" fmla="*/ 240 h 240"/>
              <a:gd name="T2" fmla="*/ 3 w 60"/>
              <a:gd name="T3" fmla="*/ 240 h 240"/>
              <a:gd name="T4" fmla="*/ 3 w 60"/>
              <a:gd name="T5" fmla="*/ 6 h 240"/>
              <a:gd name="T6" fmla="*/ 3 w 60"/>
              <a:gd name="T7" fmla="*/ 0 h 240"/>
              <a:gd name="T8" fmla="*/ 0 w 60"/>
              <a:gd name="T9" fmla="*/ 240 h 240"/>
              <a:gd name="T10" fmla="*/ 3 w 60"/>
              <a:gd name="T11" fmla="*/ 240 h 240"/>
              <a:gd name="T12" fmla="*/ 0 60000 65536"/>
              <a:gd name="T13" fmla="*/ 0 60000 65536"/>
              <a:gd name="T14" fmla="*/ 0 60000 65536"/>
              <a:gd name="T15" fmla="*/ 0 60000 65536"/>
              <a:gd name="T16" fmla="*/ 0 60000 65536"/>
              <a:gd name="T17" fmla="*/ 0 60000 65536"/>
              <a:gd name="T18" fmla="*/ 0 w 60"/>
              <a:gd name="T19" fmla="*/ 0 h 240"/>
              <a:gd name="T20" fmla="*/ 60 w 6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60" h="240">
                <a:moveTo>
                  <a:pt x="12" y="240"/>
                </a:moveTo>
                <a:lnTo>
                  <a:pt x="18" y="240"/>
                </a:lnTo>
                <a:lnTo>
                  <a:pt x="60" y="6"/>
                </a:lnTo>
                <a:lnTo>
                  <a:pt x="42" y="0"/>
                </a:lnTo>
                <a:lnTo>
                  <a:pt x="0" y="240"/>
                </a:lnTo>
                <a:lnTo>
                  <a:pt x="12" y="240"/>
                </a:lnTo>
                <a:close/>
              </a:path>
            </a:pathLst>
          </a:custGeom>
          <a:solidFill>
            <a:srgbClr val="DC2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nvGrpSpPr>
          <p:cNvPr id="306244" name="Group 129"/>
          <p:cNvGrpSpPr>
            <a:grpSpLocks/>
          </p:cNvGrpSpPr>
          <p:nvPr/>
        </p:nvGrpSpPr>
        <p:grpSpPr bwMode="auto">
          <a:xfrm>
            <a:off x="1961007" y="1393915"/>
            <a:ext cx="6685138" cy="4407739"/>
            <a:chOff x="768" y="706"/>
            <a:chExt cx="4455" cy="3276"/>
          </a:xfrm>
        </p:grpSpPr>
        <p:sp>
          <p:nvSpPr>
            <p:cNvPr id="306245" name="Rectangle 130"/>
            <p:cNvSpPr>
              <a:spLocks noChangeArrowheads="1"/>
            </p:cNvSpPr>
            <p:nvPr/>
          </p:nvSpPr>
          <p:spPr bwMode="auto">
            <a:xfrm>
              <a:off x="4704" y="3753"/>
              <a:ext cx="467"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dirty="0">
                  <a:solidFill>
                    <a:schemeClr val="bg1"/>
                  </a:solidFill>
                </a:rPr>
                <a:t>infinite</a:t>
              </a:r>
            </a:p>
          </p:txBody>
        </p:sp>
        <p:sp>
          <p:nvSpPr>
            <p:cNvPr id="306246" name="Text Box 131"/>
            <p:cNvSpPr txBox="1">
              <a:spLocks noChangeArrowheads="1"/>
            </p:cNvSpPr>
            <p:nvPr/>
          </p:nvSpPr>
          <p:spPr bwMode="auto">
            <a:xfrm>
              <a:off x="768" y="706"/>
              <a:ext cx="1378"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rPr>
                <a:t>1  Lamb‘s Wool, Flax Fibre</a:t>
              </a:r>
              <a:endParaRPr lang="de-DE" altLang="en-US" sz="1200">
                <a:solidFill>
                  <a:schemeClr val="tx1"/>
                </a:solidFill>
              </a:endParaRPr>
            </a:p>
          </p:txBody>
        </p:sp>
        <p:sp>
          <p:nvSpPr>
            <p:cNvPr id="306247" name="Text Box 132"/>
            <p:cNvSpPr txBox="1">
              <a:spLocks noChangeArrowheads="1"/>
            </p:cNvSpPr>
            <p:nvPr/>
          </p:nvSpPr>
          <p:spPr bwMode="auto">
            <a:xfrm>
              <a:off x="816" y="952"/>
              <a:ext cx="1605"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rPr>
                <a:t>1 - 1,3 Glass and Mineral Wool</a:t>
              </a:r>
            </a:p>
          </p:txBody>
        </p:sp>
        <p:sp>
          <p:nvSpPr>
            <p:cNvPr id="306248" name="Text Box 133"/>
            <p:cNvSpPr txBox="1">
              <a:spLocks noChangeArrowheads="1"/>
            </p:cNvSpPr>
            <p:nvPr/>
          </p:nvSpPr>
          <p:spPr bwMode="auto">
            <a:xfrm>
              <a:off x="859" y="1195"/>
              <a:ext cx="89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rPr>
                <a:t>1 - 1,5 Cellulose</a:t>
              </a:r>
            </a:p>
          </p:txBody>
        </p:sp>
        <p:sp>
          <p:nvSpPr>
            <p:cNvPr id="306249" name="Text Box 134"/>
            <p:cNvSpPr txBox="1">
              <a:spLocks noChangeArrowheads="1"/>
            </p:cNvSpPr>
            <p:nvPr/>
          </p:nvSpPr>
          <p:spPr bwMode="auto">
            <a:xfrm>
              <a:off x="971" y="1481"/>
              <a:ext cx="1427"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rPr>
                <a:t>1 - 2 Cotton, Coconut Fibre</a:t>
              </a:r>
            </a:p>
          </p:txBody>
        </p:sp>
        <p:sp>
          <p:nvSpPr>
            <p:cNvPr id="306250" name="Text Box 135"/>
            <p:cNvSpPr txBox="1">
              <a:spLocks noChangeArrowheads="1"/>
            </p:cNvSpPr>
            <p:nvPr/>
          </p:nvSpPr>
          <p:spPr bwMode="auto">
            <a:xfrm>
              <a:off x="1820" y="1720"/>
              <a:ext cx="117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rPr>
                <a:t>4 - 6 Wood-Wool Slab</a:t>
              </a:r>
            </a:p>
          </p:txBody>
        </p:sp>
        <p:sp>
          <p:nvSpPr>
            <p:cNvPr id="306251" name="Text Box 136"/>
            <p:cNvSpPr txBox="1">
              <a:spLocks noChangeArrowheads="1"/>
            </p:cNvSpPr>
            <p:nvPr/>
          </p:nvSpPr>
          <p:spPr bwMode="auto">
            <a:xfrm>
              <a:off x="2679" y="1961"/>
              <a:ext cx="174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rPr>
                <a:t>4 - 9 Wood Fibre Insulating Board</a:t>
              </a:r>
            </a:p>
          </p:txBody>
        </p:sp>
        <p:sp>
          <p:nvSpPr>
            <p:cNvPr id="306252" name="Text Box 137"/>
            <p:cNvSpPr txBox="1">
              <a:spLocks noChangeArrowheads="1"/>
            </p:cNvSpPr>
            <p:nvPr/>
          </p:nvSpPr>
          <p:spPr bwMode="auto">
            <a:xfrm>
              <a:off x="4032" y="2212"/>
              <a:ext cx="736"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rPr>
                <a:t>1,5 - 30 Cork</a:t>
              </a:r>
            </a:p>
          </p:txBody>
        </p:sp>
        <p:sp>
          <p:nvSpPr>
            <p:cNvPr id="306253" name="Text Box 138"/>
            <p:cNvSpPr txBox="1">
              <a:spLocks noChangeArrowheads="1"/>
            </p:cNvSpPr>
            <p:nvPr/>
          </p:nvSpPr>
          <p:spPr bwMode="auto">
            <a:xfrm>
              <a:off x="2497" y="2718"/>
              <a:ext cx="1591"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dirty="0">
                  <a:solidFill>
                    <a:schemeClr val="bg1"/>
                  </a:solidFill>
                </a:rPr>
                <a:t>Expanded Polystyrene (EPS)</a:t>
              </a:r>
            </a:p>
          </p:txBody>
        </p:sp>
        <p:sp>
          <p:nvSpPr>
            <p:cNvPr id="306254" name="Text Box 139"/>
            <p:cNvSpPr txBox="1">
              <a:spLocks noChangeArrowheads="1"/>
            </p:cNvSpPr>
            <p:nvPr/>
          </p:nvSpPr>
          <p:spPr bwMode="auto">
            <a:xfrm>
              <a:off x="2674" y="2977"/>
              <a:ext cx="1829"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bg1"/>
                  </a:solidFill>
                </a:rPr>
                <a:t>Polyurethane </a:t>
              </a:r>
            </a:p>
          </p:txBody>
        </p:sp>
        <p:sp>
          <p:nvSpPr>
            <p:cNvPr id="306255" name="Text Box 140"/>
            <p:cNvSpPr txBox="1">
              <a:spLocks noChangeArrowheads="1"/>
            </p:cNvSpPr>
            <p:nvPr/>
          </p:nvSpPr>
          <p:spPr bwMode="auto">
            <a:xfrm>
              <a:off x="2982" y="3496"/>
              <a:ext cx="1521"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dirty="0">
                  <a:solidFill>
                    <a:schemeClr val="bg1"/>
                  </a:solidFill>
                </a:rPr>
                <a:t>OSB dry</a:t>
              </a:r>
            </a:p>
          </p:txBody>
        </p:sp>
        <p:sp>
          <p:nvSpPr>
            <p:cNvPr id="306256" name="Text Box 141"/>
            <p:cNvSpPr txBox="1">
              <a:spLocks noChangeArrowheads="1"/>
            </p:cNvSpPr>
            <p:nvPr/>
          </p:nvSpPr>
          <p:spPr bwMode="auto">
            <a:xfrm>
              <a:off x="3176" y="3744"/>
              <a:ext cx="958"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dirty="0">
                  <a:solidFill>
                    <a:schemeClr val="bg1"/>
                  </a:solidFill>
                </a:rPr>
                <a:t>Glas, Foamglass</a:t>
              </a:r>
            </a:p>
          </p:txBody>
        </p:sp>
        <p:sp>
          <p:nvSpPr>
            <p:cNvPr id="306257" name="Text Box 142"/>
            <p:cNvSpPr txBox="1">
              <a:spLocks noChangeArrowheads="1"/>
            </p:cNvSpPr>
            <p:nvPr/>
          </p:nvSpPr>
          <p:spPr bwMode="auto">
            <a:xfrm>
              <a:off x="4693" y="2743"/>
              <a:ext cx="245"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bg1"/>
                  </a:solidFill>
                </a:rPr>
                <a:t>60</a:t>
              </a:r>
            </a:p>
          </p:txBody>
        </p:sp>
        <p:sp>
          <p:nvSpPr>
            <p:cNvPr id="306258" name="Text Box 143"/>
            <p:cNvSpPr txBox="1">
              <a:spLocks noChangeArrowheads="1"/>
            </p:cNvSpPr>
            <p:nvPr/>
          </p:nvSpPr>
          <p:spPr bwMode="auto">
            <a:xfrm>
              <a:off x="4705" y="2993"/>
              <a:ext cx="517"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dirty="0">
                  <a:solidFill>
                    <a:schemeClr val="bg1"/>
                  </a:solidFill>
                </a:rPr>
                <a:t>50 - 100</a:t>
              </a:r>
            </a:p>
          </p:txBody>
        </p:sp>
        <p:sp>
          <p:nvSpPr>
            <p:cNvPr id="306259" name="Text Box 144"/>
            <p:cNvSpPr txBox="1">
              <a:spLocks noChangeArrowheads="1"/>
            </p:cNvSpPr>
            <p:nvPr/>
          </p:nvSpPr>
          <p:spPr bwMode="auto">
            <a:xfrm>
              <a:off x="4706" y="3510"/>
              <a:ext cx="517"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dirty="0">
                  <a:solidFill>
                    <a:schemeClr val="bg1"/>
                  </a:solidFill>
                </a:rPr>
                <a:t>50 - 300</a:t>
              </a:r>
            </a:p>
          </p:txBody>
        </p:sp>
      </p:grpSp>
      <p:grpSp>
        <p:nvGrpSpPr>
          <p:cNvPr id="306180" name="Group 149"/>
          <p:cNvGrpSpPr>
            <a:grpSpLocks/>
          </p:cNvGrpSpPr>
          <p:nvPr/>
        </p:nvGrpSpPr>
        <p:grpSpPr bwMode="auto">
          <a:xfrm>
            <a:off x="1196195" y="5755423"/>
            <a:ext cx="6154960" cy="673100"/>
            <a:chOff x="1152" y="3481"/>
            <a:chExt cx="3764" cy="424"/>
          </a:xfrm>
        </p:grpSpPr>
        <p:sp>
          <p:nvSpPr>
            <p:cNvPr id="306182" name="Rectangle 147"/>
            <p:cNvSpPr>
              <a:spLocks noChangeArrowheads="1"/>
            </p:cNvSpPr>
            <p:nvPr/>
          </p:nvSpPr>
          <p:spPr bwMode="auto">
            <a:xfrm>
              <a:off x="1436" y="3614"/>
              <a:ext cx="348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200" dirty="0">
                  <a:solidFill>
                    <a:schemeClr val="tx1"/>
                  </a:solidFill>
                </a:rPr>
                <a:t>The Diffusion Restistance Factor of materials is a unit-free factor</a:t>
              </a:r>
            </a:p>
            <a:p>
              <a:pPr>
                <a:spcBef>
                  <a:spcPct val="0"/>
                </a:spcBef>
                <a:buClrTx/>
                <a:buFontTx/>
                <a:buNone/>
              </a:pPr>
              <a:r>
                <a:rPr lang="de-DE" altLang="en-US" sz="1200" dirty="0">
                  <a:solidFill>
                    <a:schemeClr val="tx1"/>
                  </a:solidFill>
                </a:rPr>
                <a:t>(the smaller the value, the lower the vapor diffusion resistance of the insulating material)</a:t>
              </a:r>
            </a:p>
          </p:txBody>
        </p:sp>
        <p:sp>
          <p:nvSpPr>
            <p:cNvPr id="306183" name="Text Box 148"/>
            <p:cNvSpPr txBox="1">
              <a:spLocks noChangeArrowheads="1"/>
            </p:cNvSpPr>
            <p:nvPr/>
          </p:nvSpPr>
          <p:spPr bwMode="auto">
            <a:xfrm>
              <a:off x="1152" y="3481"/>
              <a:ext cx="35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nSpc>
                  <a:spcPct val="150000"/>
                </a:lnSpc>
                <a:spcBef>
                  <a:spcPct val="0"/>
                </a:spcBef>
                <a:buClrTx/>
                <a:buFontTx/>
                <a:buNone/>
              </a:pPr>
              <a:r>
                <a:rPr lang="de-DE" altLang="en-US" b="1" dirty="0">
                  <a:solidFill>
                    <a:schemeClr val="accent2"/>
                  </a:solidFill>
                  <a:sym typeface="Symbol" panose="05050102010706020507" pitchFamily="18" charset="2"/>
                </a:rPr>
                <a:t></a:t>
              </a:r>
              <a:r>
                <a:rPr lang="de-DE" altLang="en-US" b="1" dirty="0">
                  <a:solidFill>
                    <a:schemeClr val="accent2"/>
                  </a:solidFill>
                  <a:sym typeface="GreekMathSymbols" pitchFamily="34" charset="2"/>
                </a:rPr>
                <a:t> </a:t>
              </a:r>
              <a:r>
                <a:rPr lang="de-DE" altLang="en-US" dirty="0">
                  <a:solidFill>
                    <a:schemeClr val="accent2"/>
                  </a:solidFill>
                  <a:sym typeface="GreekMathSymbols" pitchFamily="34" charset="2"/>
                </a:rPr>
                <a:t>=</a:t>
              </a:r>
            </a:p>
          </p:txBody>
        </p:sp>
      </p:grpSp>
      <p:sp>
        <p:nvSpPr>
          <p:cNvPr id="306181" name="Text Box 7"/>
          <p:cNvSpPr txBox="1">
            <a:spLocks noChangeArrowheads="1"/>
          </p:cNvSpPr>
          <p:nvPr/>
        </p:nvSpPr>
        <p:spPr bwMode="auto">
          <a:xfrm>
            <a:off x="1200711" y="6522094"/>
            <a:ext cx="34243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Source: ISO 10456       Graphic: G. Wimmers</a:t>
            </a:r>
          </a:p>
        </p:txBody>
      </p:sp>
      <p:sp>
        <p:nvSpPr>
          <p:cNvPr id="85" name="Rectangle 117"/>
          <p:cNvSpPr>
            <a:spLocks noChangeArrowheads="1"/>
          </p:cNvSpPr>
          <p:nvPr/>
        </p:nvSpPr>
        <p:spPr bwMode="auto">
          <a:xfrm>
            <a:off x="1314251" y="3811715"/>
            <a:ext cx="10256195" cy="234111"/>
          </a:xfrm>
          <a:prstGeom prst="rect">
            <a:avLst/>
          </a:prstGeom>
          <a:solidFill>
            <a:srgbClr val="5A546C"/>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endParaRPr>
          </a:p>
        </p:txBody>
      </p:sp>
      <p:sp>
        <p:nvSpPr>
          <p:cNvPr id="86" name="Freeform 123"/>
          <p:cNvSpPr>
            <a:spLocks/>
          </p:cNvSpPr>
          <p:nvPr/>
        </p:nvSpPr>
        <p:spPr bwMode="auto">
          <a:xfrm>
            <a:off x="7763796" y="3741752"/>
            <a:ext cx="67527" cy="322912"/>
          </a:xfrm>
          <a:custGeom>
            <a:avLst/>
            <a:gdLst>
              <a:gd name="T0" fmla="*/ 3 w 54"/>
              <a:gd name="T1" fmla="*/ 240 h 240"/>
              <a:gd name="T2" fmla="*/ 3 w 54"/>
              <a:gd name="T3" fmla="*/ 240 h 240"/>
              <a:gd name="T4" fmla="*/ 3 w 54"/>
              <a:gd name="T5" fmla="*/ 0 h 240"/>
              <a:gd name="T6" fmla="*/ 3 w 54"/>
              <a:gd name="T7" fmla="*/ 0 h 240"/>
              <a:gd name="T8" fmla="*/ 0 w 54"/>
              <a:gd name="T9" fmla="*/ 234 h 240"/>
              <a:gd name="T10" fmla="*/ 3 w 54"/>
              <a:gd name="T11" fmla="*/ 240 h 240"/>
              <a:gd name="T12" fmla="*/ 0 60000 65536"/>
              <a:gd name="T13" fmla="*/ 0 60000 65536"/>
              <a:gd name="T14" fmla="*/ 0 60000 65536"/>
              <a:gd name="T15" fmla="*/ 0 60000 65536"/>
              <a:gd name="T16" fmla="*/ 0 60000 65536"/>
              <a:gd name="T17" fmla="*/ 0 60000 65536"/>
              <a:gd name="T18" fmla="*/ 0 w 54"/>
              <a:gd name="T19" fmla="*/ 0 h 240"/>
              <a:gd name="T20" fmla="*/ 54 w 54"/>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54" h="240">
                <a:moveTo>
                  <a:pt x="6" y="240"/>
                </a:moveTo>
                <a:lnTo>
                  <a:pt x="12" y="240"/>
                </a:lnTo>
                <a:lnTo>
                  <a:pt x="54" y="0"/>
                </a:lnTo>
                <a:lnTo>
                  <a:pt x="42" y="0"/>
                </a:lnTo>
                <a:lnTo>
                  <a:pt x="0" y="234"/>
                </a:lnTo>
                <a:lnTo>
                  <a:pt x="6" y="240"/>
                </a:lnTo>
                <a:close/>
              </a:path>
            </a:pathLst>
          </a:custGeom>
          <a:solidFill>
            <a:srgbClr val="DC2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87" name="Text Box 142"/>
          <p:cNvSpPr txBox="1">
            <a:spLocks noChangeArrowheads="1"/>
          </p:cNvSpPr>
          <p:nvPr/>
        </p:nvSpPr>
        <p:spPr bwMode="auto">
          <a:xfrm>
            <a:off x="7850830" y="377538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dirty="0">
                <a:solidFill>
                  <a:schemeClr val="bg1"/>
                </a:solidFill>
              </a:rPr>
              <a:t>50</a:t>
            </a:r>
          </a:p>
        </p:txBody>
      </p:sp>
      <p:sp>
        <p:nvSpPr>
          <p:cNvPr id="88" name="Freeform 123"/>
          <p:cNvSpPr>
            <a:spLocks/>
          </p:cNvSpPr>
          <p:nvPr/>
        </p:nvSpPr>
        <p:spPr bwMode="auto">
          <a:xfrm>
            <a:off x="7809700" y="3739915"/>
            <a:ext cx="67527" cy="322912"/>
          </a:xfrm>
          <a:custGeom>
            <a:avLst/>
            <a:gdLst>
              <a:gd name="T0" fmla="*/ 3 w 54"/>
              <a:gd name="T1" fmla="*/ 240 h 240"/>
              <a:gd name="T2" fmla="*/ 3 w 54"/>
              <a:gd name="T3" fmla="*/ 240 h 240"/>
              <a:gd name="T4" fmla="*/ 3 w 54"/>
              <a:gd name="T5" fmla="*/ 0 h 240"/>
              <a:gd name="T6" fmla="*/ 3 w 54"/>
              <a:gd name="T7" fmla="*/ 0 h 240"/>
              <a:gd name="T8" fmla="*/ 0 w 54"/>
              <a:gd name="T9" fmla="*/ 234 h 240"/>
              <a:gd name="T10" fmla="*/ 3 w 54"/>
              <a:gd name="T11" fmla="*/ 240 h 240"/>
              <a:gd name="T12" fmla="*/ 0 60000 65536"/>
              <a:gd name="T13" fmla="*/ 0 60000 65536"/>
              <a:gd name="T14" fmla="*/ 0 60000 65536"/>
              <a:gd name="T15" fmla="*/ 0 60000 65536"/>
              <a:gd name="T16" fmla="*/ 0 60000 65536"/>
              <a:gd name="T17" fmla="*/ 0 60000 65536"/>
              <a:gd name="T18" fmla="*/ 0 w 54"/>
              <a:gd name="T19" fmla="*/ 0 h 240"/>
              <a:gd name="T20" fmla="*/ 54 w 54"/>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54" h="240">
                <a:moveTo>
                  <a:pt x="6" y="240"/>
                </a:moveTo>
                <a:lnTo>
                  <a:pt x="12" y="240"/>
                </a:lnTo>
                <a:lnTo>
                  <a:pt x="54" y="0"/>
                </a:lnTo>
                <a:lnTo>
                  <a:pt x="42" y="0"/>
                </a:lnTo>
                <a:lnTo>
                  <a:pt x="0" y="234"/>
                </a:lnTo>
                <a:lnTo>
                  <a:pt x="6" y="240"/>
                </a:lnTo>
                <a:close/>
              </a:path>
            </a:pathLst>
          </a:custGeom>
          <a:solidFill>
            <a:srgbClr val="DC2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90" name="Text Box 139"/>
          <p:cNvSpPr txBox="1">
            <a:spLocks noChangeArrowheads="1"/>
          </p:cNvSpPr>
          <p:nvPr/>
        </p:nvSpPr>
        <p:spPr bwMode="auto">
          <a:xfrm>
            <a:off x="5037970" y="4801130"/>
            <a:ext cx="2744583" cy="30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dirty="0">
                <a:solidFill>
                  <a:schemeClr val="bg1"/>
                </a:solidFill>
              </a:rPr>
              <a:t>Plywood dry, XPS, OSB wet 30-200 </a:t>
            </a:r>
          </a:p>
        </p:txBody>
      </p:sp>
      <p:sp>
        <p:nvSpPr>
          <p:cNvPr id="91" name="Text Box 139"/>
          <p:cNvSpPr txBox="1">
            <a:spLocks noChangeArrowheads="1"/>
          </p:cNvSpPr>
          <p:nvPr/>
        </p:nvSpPr>
        <p:spPr bwMode="auto">
          <a:xfrm>
            <a:off x="4341115" y="3779095"/>
            <a:ext cx="2744583" cy="30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dirty="0">
                <a:solidFill>
                  <a:schemeClr val="bg1"/>
                </a:solidFill>
              </a:rPr>
              <a:t>Plywood wet </a:t>
            </a:r>
          </a:p>
        </p:txBody>
      </p:sp>
      <p:sp>
        <p:nvSpPr>
          <p:cNvPr id="92" name="Text Box 143"/>
          <p:cNvSpPr txBox="1">
            <a:spLocks noChangeArrowheads="1"/>
          </p:cNvSpPr>
          <p:nvPr/>
        </p:nvSpPr>
        <p:spPr bwMode="auto">
          <a:xfrm>
            <a:off x="7868838" y="4808376"/>
            <a:ext cx="4587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dirty="0">
                <a:solidFill>
                  <a:schemeClr val="bg1"/>
                </a:solidFill>
              </a:rPr>
              <a:t>150</a:t>
            </a:r>
          </a:p>
        </p:txBody>
      </p:sp>
      <p:sp>
        <p:nvSpPr>
          <p:cNvPr id="93" name="Freeform 121"/>
          <p:cNvSpPr>
            <a:spLocks/>
          </p:cNvSpPr>
          <p:nvPr/>
        </p:nvSpPr>
        <p:spPr bwMode="auto">
          <a:xfrm>
            <a:off x="7763735" y="4787880"/>
            <a:ext cx="67527" cy="322912"/>
          </a:xfrm>
          <a:custGeom>
            <a:avLst/>
            <a:gdLst>
              <a:gd name="T0" fmla="*/ 3 w 54"/>
              <a:gd name="T1" fmla="*/ 240 h 240"/>
              <a:gd name="T2" fmla="*/ 3 w 54"/>
              <a:gd name="T3" fmla="*/ 240 h 240"/>
              <a:gd name="T4" fmla="*/ 3 w 54"/>
              <a:gd name="T5" fmla="*/ 6 h 240"/>
              <a:gd name="T6" fmla="*/ 3 w 54"/>
              <a:gd name="T7" fmla="*/ 0 h 240"/>
              <a:gd name="T8" fmla="*/ 0 w 54"/>
              <a:gd name="T9" fmla="*/ 240 h 240"/>
              <a:gd name="T10" fmla="*/ 3 w 54"/>
              <a:gd name="T11" fmla="*/ 240 h 240"/>
              <a:gd name="T12" fmla="*/ 0 60000 65536"/>
              <a:gd name="T13" fmla="*/ 0 60000 65536"/>
              <a:gd name="T14" fmla="*/ 0 60000 65536"/>
              <a:gd name="T15" fmla="*/ 0 60000 65536"/>
              <a:gd name="T16" fmla="*/ 0 60000 65536"/>
              <a:gd name="T17" fmla="*/ 0 60000 65536"/>
              <a:gd name="T18" fmla="*/ 0 w 54"/>
              <a:gd name="T19" fmla="*/ 0 h 240"/>
              <a:gd name="T20" fmla="*/ 54 w 54"/>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54" h="240">
                <a:moveTo>
                  <a:pt x="6" y="240"/>
                </a:moveTo>
                <a:lnTo>
                  <a:pt x="18" y="240"/>
                </a:lnTo>
                <a:lnTo>
                  <a:pt x="54" y="6"/>
                </a:lnTo>
                <a:lnTo>
                  <a:pt x="42" y="0"/>
                </a:lnTo>
                <a:lnTo>
                  <a:pt x="0" y="240"/>
                </a:lnTo>
                <a:lnTo>
                  <a:pt x="6" y="240"/>
                </a:lnTo>
                <a:close/>
              </a:path>
            </a:pathLst>
          </a:custGeom>
          <a:solidFill>
            <a:srgbClr val="DC2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94" name="Freeform 121"/>
          <p:cNvSpPr>
            <a:spLocks/>
          </p:cNvSpPr>
          <p:nvPr/>
        </p:nvSpPr>
        <p:spPr bwMode="auto">
          <a:xfrm>
            <a:off x="7802585" y="4778928"/>
            <a:ext cx="67527" cy="322912"/>
          </a:xfrm>
          <a:custGeom>
            <a:avLst/>
            <a:gdLst>
              <a:gd name="T0" fmla="*/ 3 w 54"/>
              <a:gd name="T1" fmla="*/ 240 h 240"/>
              <a:gd name="T2" fmla="*/ 3 w 54"/>
              <a:gd name="T3" fmla="*/ 240 h 240"/>
              <a:gd name="T4" fmla="*/ 3 w 54"/>
              <a:gd name="T5" fmla="*/ 6 h 240"/>
              <a:gd name="T6" fmla="*/ 3 w 54"/>
              <a:gd name="T7" fmla="*/ 0 h 240"/>
              <a:gd name="T8" fmla="*/ 0 w 54"/>
              <a:gd name="T9" fmla="*/ 240 h 240"/>
              <a:gd name="T10" fmla="*/ 3 w 54"/>
              <a:gd name="T11" fmla="*/ 240 h 240"/>
              <a:gd name="T12" fmla="*/ 0 60000 65536"/>
              <a:gd name="T13" fmla="*/ 0 60000 65536"/>
              <a:gd name="T14" fmla="*/ 0 60000 65536"/>
              <a:gd name="T15" fmla="*/ 0 60000 65536"/>
              <a:gd name="T16" fmla="*/ 0 60000 65536"/>
              <a:gd name="T17" fmla="*/ 0 60000 65536"/>
              <a:gd name="T18" fmla="*/ 0 w 54"/>
              <a:gd name="T19" fmla="*/ 0 h 240"/>
              <a:gd name="T20" fmla="*/ 54 w 54"/>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54" h="240">
                <a:moveTo>
                  <a:pt x="6" y="240"/>
                </a:moveTo>
                <a:lnTo>
                  <a:pt x="18" y="240"/>
                </a:lnTo>
                <a:lnTo>
                  <a:pt x="54" y="6"/>
                </a:lnTo>
                <a:lnTo>
                  <a:pt x="42" y="0"/>
                </a:lnTo>
                <a:lnTo>
                  <a:pt x="0" y="240"/>
                </a:lnTo>
                <a:lnTo>
                  <a:pt x="6" y="240"/>
                </a:lnTo>
                <a:close/>
              </a:path>
            </a:pathLst>
          </a:custGeom>
          <a:solidFill>
            <a:srgbClr val="DC2B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237139" y="1200493"/>
            <a:ext cx="1673701" cy="6168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 name="Title 1"/>
          <p:cNvSpPr>
            <a:spLocks noGrp="1"/>
          </p:cNvSpPr>
          <p:nvPr>
            <p:ph type="title"/>
          </p:nvPr>
        </p:nvSpPr>
        <p:spPr>
          <a:xfrm>
            <a:off x="1215287" y="188914"/>
            <a:ext cx="9638850" cy="719137"/>
          </a:xfrm>
        </p:spPr>
        <p:txBody>
          <a:bodyPr/>
          <a:lstStyle/>
          <a:p>
            <a:pPr>
              <a:defRPr/>
            </a:pPr>
            <a:r>
              <a:rPr lang="en-CA" dirty="0">
                <a:solidFill>
                  <a:schemeClr val="tx1">
                    <a:lumMod val="75000"/>
                    <a:lumOff val="25000"/>
                  </a:schemeClr>
                </a:solidFill>
                <a:ea typeface="ＭＳ Ｐゴシック" charset="-128"/>
                <a:cs typeface="Arial" pitchFamily="34" charset="0"/>
              </a:rPr>
              <a:t>Water Vapour Diffusion Thickness </a:t>
            </a:r>
            <a:r>
              <a:rPr lang="de-CH" dirty="0">
                <a:solidFill>
                  <a:schemeClr val="tx1">
                    <a:lumMod val="75000"/>
                    <a:lumOff val="25000"/>
                  </a:schemeClr>
                </a:solidFill>
                <a:ea typeface="ＭＳ Ｐゴシック" charset="-128"/>
                <a:cs typeface="Arial" pitchFamily="34" charset="0"/>
              </a:rPr>
              <a:t>s</a:t>
            </a:r>
            <a:r>
              <a:rPr lang="de-CH" baseline="-25000" dirty="0">
                <a:solidFill>
                  <a:schemeClr val="tx1">
                    <a:lumMod val="75000"/>
                    <a:lumOff val="25000"/>
                  </a:schemeClr>
                </a:solidFill>
                <a:ea typeface="ＭＳ Ｐゴシック" charset="-128"/>
                <a:cs typeface="Arial" pitchFamily="34" charset="0"/>
              </a:rPr>
              <a:t>d</a:t>
            </a:r>
            <a:r>
              <a:rPr lang="de-CH" dirty="0">
                <a:solidFill>
                  <a:schemeClr val="tx1">
                    <a:lumMod val="75000"/>
                    <a:lumOff val="25000"/>
                  </a:schemeClr>
                </a:solidFill>
                <a:ea typeface="ＭＳ Ｐゴシック" charset="-128"/>
                <a:cs typeface="Arial" pitchFamily="34" charset="0"/>
              </a:rPr>
              <a:t> – Value Examples</a:t>
            </a:r>
            <a:endParaRPr lang="en-US" dirty="0">
              <a:ea typeface="ＭＳ Ｐゴシック" charset="-128"/>
            </a:endParaRPr>
          </a:p>
        </p:txBody>
      </p:sp>
      <p:sp>
        <p:nvSpPr>
          <p:cNvPr id="303109" name="Text Box 7"/>
          <p:cNvSpPr txBox="1">
            <a:spLocks noChangeArrowheads="1"/>
          </p:cNvSpPr>
          <p:nvPr/>
        </p:nvSpPr>
        <p:spPr bwMode="auto">
          <a:xfrm>
            <a:off x="5486400" y="5995989"/>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r" eaLnBrk="1" hangingPunct="1">
              <a:spcBef>
                <a:spcPct val="50000"/>
              </a:spcBef>
              <a:buClrTx/>
              <a:buFontTx/>
              <a:buNone/>
            </a:pPr>
            <a:r>
              <a:rPr lang="de-DE" altLang="en-US" sz="1200">
                <a:solidFill>
                  <a:schemeClr val="tx1"/>
                </a:solidFill>
              </a:rPr>
              <a:t>Author: Wim</a:t>
            </a:r>
          </a:p>
        </p:txBody>
      </p:sp>
      <mc:AlternateContent xmlns:mc="http://schemas.openxmlformats.org/markup-compatibility/2006" xmlns:a14="http://schemas.microsoft.com/office/drawing/2010/main">
        <mc:Choice Requires="a14">
          <p:sp>
            <p:nvSpPr>
              <p:cNvPr id="3" name="TextBox 2"/>
              <p:cNvSpPr txBox="1"/>
              <p:nvPr/>
            </p:nvSpPr>
            <p:spPr>
              <a:xfrm>
                <a:off x="1237139" y="1293203"/>
                <a:ext cx="143462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2400" i="1" smtClean="0">
                              <a:latin typeface="Cambria Math" panose="02040503050406030204" pitchFamily="18" charset="0"/>
                            </a:rPr>
                          </m:ctrlPr>
                        </m:sSubPr>
                        <m:e>
                          <m:r>
                            <a:rPr lang="en-CA" sz="2400" b="0" i="1" smtClean="0">
                              <a:latin typeface="Cambria Math" panose="02040503050406030204" pitchFamily="18" charset="0"/>
                            </a:rPr>
                            <m:t>𝑠</m:t>
                          </m:r>
                        </m:e>
                        <m:sub>
                          <m:r>
                            <a:rPr lang="en-CA" sz="2400" b="0" i="1" smtClean="0">
                              <a:latin typeface="Cambria Math" panose="02040503050406030204" pitchFamily="18" charset="0"/>
                            </a:rPr>
                            <m:t>𝑑</m:t>
                          </m:r>
                        </m:sub>
                      </m:sSub>
                      <m:r>
                        <a:rPr lang="en-CA" sz="2400" b="0" i="1" smtClean="0">
                          <a:latin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𝜇</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𝑑</m:t>
                      </m:r>
                    </m:oMath>
                  </m:oMathPara>
                </a14:m>
                <a:endParaRPr lang="en-CA" sz="2400" dirty="0"/>
              </a:p>
            </p:txBody>
          </p:sp>
        </mc:Choice>
        <mc:Fallback xmlns="">
          <p:sp>
            <p:nvSpPr>
              <p:cNvPr id="3" name="TextBox 2"/>
              <p:cNvSpPr txBox="1">
                <a:spLocks noRot="1" noChangeAspect="1" noMove="1" noResize="1" noEditPoints="1" noAdjustHandles="1" noChangeArrowheads="1" noChangeShapeType="1" noTextEdit="1"/>
              </p:cNvSpPr>
              <p:nvPr/>
            </p:nvSpPr>
            <p:spPr>
              <a:xfrm>
                <a:off x="1237139" y="1293203"/>
                <a:ext cx="1434624" cy="369332"/>
              </a:xfrm>
              <a:prstGeom prst="rect">
                <a:avLst/>
              </a:prstGeom>
              <a:blipFill>
                <a:blip r:embed="rId3"/>
                <a:stretch>
                  <a:fillRect l="-2128" r="-3830" b="-2459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279028" y="1927848"/>
                <a:ext cx="8763938" cy="738664"/>
              </a:xfrm>
              <a:prstGeom prst="rect">
                <a:avLst/>
              </a:prstGeom>
              <a:noFill/>
            </p:spPr>
            <p:txBody>
              <a:bodyPr wrap="none" lIns="0" tIns="0" rIns="0" bIns="0" rtlCol="0">
                <a:spAutoFit/>
              </a:bodyPr>
              <a:lstStyle/>
              <a:p>
                <a14:m>
                  <m:oMath xmlns:m="http://schemas.openxmlformats.org/officeDocument/2006/math">
                    <m:sSub>
                      <m:sSubPr>
                        <m:ctrlPr>
                          <a:rPr lang="en-CA" sz="2400" i="1" smtClean="0">
                            <a:latin typeface="Cambria Math" panose="02040503050406030204" pitchFamily="18" charset="0"/>
                          </a:rPr>
                        </m:ctrlPr>
                      </m:sSubPr>
                      <m:e>
                        <m:r>
                          <a:rPr lang="en-CA" sz="2400" b="0" i="1" smtClean="0">
                            <a:latin typeface="Cambria Math" panose="02040503050406030204" pitchFamily="18" charset="0"/>
                          </a:rPr>
                          <m:t>𝑠</m:t>
                        </m:r>
                      </m:e>
                      <m:sub>
                        <m:r>
                          <a:rPr lang="en-CA" sz="2400" b="0" i="1" smtClean="0">
                            <a:latin typeface="Cambria Math" panose="02040503050406030204" pitchFamily="18" charset="0"/>
                          </a:rPr>
                          <m:t>𝑑</m:t>
                        </m:r>
                      </m:sub>
                    </m:sSub>
                    <m:r>
                      <a:rPr lang="en-CA" sz="2400" b="0" i="1" smtClean="0">
                        <a:latin typeface="Cambria Math" panose="02040503050406030204" pitchFamily="18" charset="0"/>
                      </a:rPr>
                      <m:t>=</m:t>
                    </m:r>
                  </m:oMath>
                </a14:m>
                <a:r>
                  <a:rPr lang="en-CA" sz="2400" b="0" i="1" dirty="0">
                    <a:latin typeface="Cambria Math" panose="02040503050406030204" pitchFamily="18" charset="0"/>
                    <a:ea typeface="Cambria Math" panose="02040503050406030204" pitchFamily="18" charset="0"/>
                  </a:rPr>
                  <a:t> Water Vapour Diffusion Thickness as equivalent Air Layer </a:t>
                </a:r>
                <a:r>
                  <a:rPr lang="en-CA" sz="2400" dirty="0">
                    <a:latin typeface="Cambria Math" panose="02040503050406030204" pitchFamily="18" charset="0"/>
                    <a:ea typeface="Cambria Math" panose="02040503050406030204" pitchFamily="18" charset="0"/>
                  </a:rPr>
                  <a:t>[</a:t>
                </a:r>
                <a:r>
                  <a:rPr lang="en-CA" sz="2400" b="0" dirty="0">
                    <a:latin typeface="Cambria Math" panose="02040503050406030204" pitchFamily="18" charset="0"/>
                    <a:ea typeface="Cambria Math" panose="02040503050406030204" pitchFamily="18" charset="0"/>
                  </a:rPr>
                  <a:t>m] </a:t>
                </a:r>
                <a:br>
                  <a:rPr lang="en-CA" sz="2400" b="0" i="1" dirty="0">
                    <a:latin typeface="Cambria Math" panose="02040503050406030204" pitchFamily="18" charset="0"/>
                    <a:ea typeface="Cambria Math" panose="02040503050406030204" pitchFamily="18" charset="0"/>
                  </a:rPr>
                </a:br>
                <a:endParaRPr lang="en-CA"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1279028" y="1927848"/>
                <a:ext cx="8763938" cy="738664"/>
              </a:xfrm>
              <a:prstGeom prst="rect">
                <a:avLst/>
              </a:prstGeom>
              <a:blipFill>
                <a:blip r:embed="rId4"/>
                <a:stretch>
                  <a:fillRect l="-905" t="-12397" r="-194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222063" y="2393484"/>
                <a:ext cx="464595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ea typeface="Cambria Math" panose="02040503050406030204" pitchFamily="18" charset="0"/>
                        </a:rPr>
                        <m:t>𝜇</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𝑠𝑝𝑒𝑐𝑖𝑓𝑖𝑐</m:t>
                      </m:r>
                      <m:r>
                        <a:rPr lang="en-CA" sz="2400" b="0" i="1" smtClean="0">
                          <a:latin typeface="Cambria Math" panose="02040503050406030204" pitchFamily="18" charset="0"/>
                          <a:ea typeface="Cambria Math" panose="02040503050406030204" pitchFamily="18" charset="0"/>
                        </a:rPr>
                        <m:t> </m:t>
                      </m:r>
                      <m:r>
                        <a:rPr lang="en-CA" sz="2400" b="0" i="1" smtClean="0">
                          <a:latin typeface="Cambria Math" panose="02040503050406030204" pitchFamily="18" charset="0"/>
                          <a:ea typeface="Cambria Math" panose="02040503050406030204" pitchFamily="18" charset="0"/>
                        </a:rPr>
                        <m:t>𝑉𝑎𝑝𝑜𝑢𝑟</m:t>
                      </m:r>
                      <m:r>
                        <a:rPr lang="en-CA" sz="2400" b="0" i="1" smtClean="0">
                          <a:latin typeface="Cambria Math" panose="02040503050406030204" pitchFamily="18" charset="0"/>
                          <a:ea typeface="Cambria Math" panose="02040503050406030204" pitchFamily="18" charset="0"/>
                        </a:rPr>
                        <m:t> </m:t>
                      </m:r>
                      <m:r>
                        <a:rPr lang="en-CA" sz="2400" b="0" i="1" smtClean="0">
                          <a:latin typeface="Cambria Math" panose="02040503050406030204" pitchFamily="18" charset="0"/>
                          <a:ea typeface="Cambria Math" panose="02040503050406030204" pitchFamily="18" charset="0"/>
                        </a:rPr>
                        <m:t>𝑅𝑒𝑠𝑖𝑠𝑡𝑎𝑛𝑐𝑒</m:t>
                      </m:r>
                      <m:r>
                        <a:rPr lang="en-CA" sz="2400" b="0" i="1" smtClean="0">
                          <a:latin typeface="Cambria Math" panose="02040503050406030204" pitchFamily="18" charset="0"/>
                          <a:ea typeface="Cambria Math" panose="02040503050406030204" pitchFamily="18" charset="0"/>
                        </a:rPr>
                        <m:t> </m:t>
                      </m:r>
                    </m:oMath>
                  </m:oMathPara>
                </a14:m>
                <a:endParaRPr lang="en-CA"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1222063" y="2393484"/>
                <a:ext cx="4645951" cy="369332"/>
              </a:xfrm>
              <a:prstGeom prst="rect">
                <a:avLst/>
              </a:prstGeom>
              <a:blipFill>
                <a:blip r:embed="rId5"/>
                <a:stretch>
                  <a:fillRect b="-3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292067" y="2867587"/>
                <a:ext cx="4550669" cy="369332"/>
              </a:xfrm>
              <a:prstGeom prst="rect">
                <a:avLst/>
              </a:prstGeom>
              <a:noFill/>
            </p:spPr>
            <p:txBody>
              <a:bodyPr wrap="none" lIns="0" tIns="0" rIns="0" bIns="0" rtlCol="0">
                <a:spAutoFit/>
              </a:bodyPr>
              <a:lstStyle/>
              <a:p>
                <a14:m>
                  <m:oMath xmlns:m="http://schemas.openxmlformats.org/officeDocument/2006/math">
                    <m:r>
                      <a:rPr lang="en-CA" sz="2400" b="0" i="1" smtClean="0">
                        <a:latin typeface="Cambria Math" panose="02040503050406030204" pitchFamily="18" charset="0"/>
                        <a:ea typeface="Cambria Math" panose="02040503050406030204" pitchFamily="18" charset="0"/>
                      </a:rPr>
                      <m:t>𝑑</m:t>
                    </m:r>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𝑡h𝑖𝑐𝑘𝑛𝑒𝑠𝑠</m:t>
                    </m:r>
                    <m:r>
                      <a:rPr lang="en-CA" sz="2400" b="0" i="1" smtClean="0">
                        <a:latin typeface="Cambria Math" panose="02040503050406030204" pitchFamily="18" charset="0"/>
                        <a:ea typeface="Cambria Math" panose="02040503050406030204" pitchFamily="18" charset="0"/>
                      </a:rPr>
                      <m:t> </m:t>
                    </m:r>
                    <m:d>
                      <m:dPr>
                        <m:ctrlPr>
                          <a:rPr lang="en-CA" sz="2400" b="0" i="1" smtClean="0">
                            <a:latin typeface="Cambria Math" panose="02040503050406030204" pitchFamily="18" charset="0"/>
                            <a:ea typeface="Cambria Math" panose="02040503050406030204" pitchFamily="18" charset="0"/>
                          </a:rPr>
                        </m:ctrlPr>
                      </m:dPr>
                      <m:e>
                        <m:r>
                          <a:rPr lang="en-CA" sz="2400" b="0" i="1" smtClean="0">
                            <a:latin typeface="Cambria Math" panose="02040503050406030204" pitchFamily="18" charset="0"/>
                            <a:ea typeface="Cambria Math" panose="02040503050406030204" pitchFamily="18" charset="0"/>
                          </a:rPr>
                          <m:t>𝑑𝑖𝑚𝑒𝑛𝑠𝑖𝑜𝑛</m:t>
                        </m:r>
                      </m:e>
                    </m:d>
                    <m:r>
                      <a:rPr lang="en-CA" sz="2400" b="0" i="1" smtClean="0">
                        <a:latin typeface="Cambria Math" panose="02040503050406030204" pitchFamily="18" charset="0"/>
                        <a:ea typeface="Cambria Math" panose="02040503050406030204" pitchFamily="18" charset="0"/>
                      </a:rPr>
                      <m:t> </m:t>
                    </m:r>
                    <m:r>
                      <a:rPr lang="en-CA" sz="2400" b="0" i="1" smtClean="0">
                        <a:latin typeface="Cambria Math" panose="02040503050406030204" pitchFamily="18" charset="0"/>
                        <a:ea typeface="Cambria Math" panose="02040503050406030204" pitchFamily="18" charset="0"/>
                      </a:rPr>
                      <m:t>𝑖𝑛</m:t>
                    </m:r>
                    <m:r>
                      <a:rPr lang="en-CA" sz="2400" b="0" i="1" smtClean="0">
                        <a:latin typeface="Cambria Math" panose="02040503050406030204" pitchFamily="18" charset="0"/>
                        <a:ea typeface="Cambria Math" panose="02040503050406030204" pitchFamily="18" charset="0"/>
                      </a:rPr>
                      <m:t> [</m:t>
                    </m:r>
                    <m:r>
                      <a:rPr lang="en-CA" sz="2400" b="0" i="1" smtClean="0">
                        <a:latin typeface="Cambria Math" panose="02040503050406030204" pitchFamily="18" charset="0"/>
                        <a:ea typeface="Cambria Math" panose="02040503050406030204" pitchFamily="18" charset="0"/>
                      </a:rPr>
                      <m:t>𝑚</m:t>
                    </m:r>
                  </m:oMath>
                </a14:m>
                <a:r>
                  <a:rPr lang="en-CA" sz="2400" dirty="0">
                    <a:latin typeface="Cambria Math" panose="02040503050406030204" pitchFamily="18" charset="0"/>
                    <a:ea typeface="Cambria Math" panose="02040503050406030204" pitchFamily="18" charset="0"/>
                  </a:rPr>
                  <a:t>]</a:t>
                </a:r>
              </a:p>
            </p:txBody>
          </p:sp>
        </mc:Choice>
        <mc:Fallback xmlns="">
          <p:sp>
            <p:nvSpPr>
              <p:cNvPr id="9" name="TextBox 8"/>
              <p:cNvSpPr txBox="1">
                <a:spLocks noRot="1" noChangeAspect="1" noMove="1" noResize="1" noEditPoints="1" noAdjustHandles="1" noChangeArrowheads="1" noChangeShapeType="1" noTextEdit="1"/>
              </p:cNvSpPr>
              <p:nvPr/>
            </p:nvSpPr>
            <p:spPr>
              <a:xfrm>
                <a:off x="1292067" y="2867587"/>
                <a:ext cx="4550669" cy="369332"/>
              </a:xfrm>
              <a:prstGeom prst="rect">
                <a:avLst/>
              </a:prstGeom>
              <a:blipFill>
                <a:blip r:embed="rId6"/>
                <a:stretch>
                  <a:fillRect l="-2413" t="-24590" r="-3619" b="-49180"/>
                </a:stretch>
              </a:blipFill>
            </p:spPr>
            <p:txBody>
              <a:bodyPr/>
              <a:lstStyle/>
              <a:p>
                <a:r>
                  <a:rPr lang="en-CA">
                    <a:noFill/>
                  </a:rPr>
                  <a:t> </a:t>
                </a:r>
              </a:p>
            </p:txBody>
          </p:sp>
        </mc:Fallback>
      </mc:AlternateContent>
      <p:sp>
        <p:nvSpPr>
          <p:cNvPr id="10" name="Rectangle 19"/>
          <p:cNvSpPr txBox="1">
            <a:spLocks noChangeArrowheads="1"/>
          </p:cNvSpPr>
          <p:nvPr/>
        </p:nvSpPr>
        <p:spPr bwMode="auto">
          <a:xfrm>
            <a:off x="1208307" y="3768375"/>
            <a:ext cx="9178160" cy="2254500"/>
          </a:xfrm>
          <a:prstGeom prst="rect">
            <a:avLst/>
          </a:prstGeom>
          <a:noFill/>
          <a:ln w="9525">
            <a:noFill/>
            <a:miter lim="800000"/>
            <a:headEnd/>
            <a:tailEnd/>
          </a:ln>
        </p:spPr>
        <p:txBody>
          <a:bodyPr lIns="91430" tIns="45715" rIns="91430" bIns="45715"/>
          <a:lstStyle/>
          <a:p>
            <a:pPr marL="742950" lvl="1" indent="-285750">
              <a:lnSpc>
                <a:spcPct val="110000"/>
              </a:lnSpc>
              <a:spcAft>
                <a:spcPct val="60000"/>
              </a:spcAft>
              <a:buClr>
                <a:srgbClr val="FF0000"/>
              </a:buClr>
              <a:defRPr/>
            </a:pPr>
            <a:endParaRPr lang="de-CH" sz="2400" dirty="0">
              <a:solidFill>
                <a:schemeClr val="tx1">
                  <a:lumMod val="75000"/>
                  <a:lumOff val="25000"/>
                </a:schemeClr>
              </a:solidFill>
              <a:latin typeface="Calibri" pitchFamily="34" charset="0"/>
              <a:ea typeface="ＭＳ Ｐゴシック" pitchFamily="34" charset="-128"/>
              <a:cs typeface="Arial" pitchFamily="34" charset="0"/>
            </a:endParaRPr>
          </a:p>
        </p:txBody>
      </p:sp>
      <p:sp>
        <p:nvSpPr>
          <p:cNvPr id="12" name="Rectangle 19"/>
          <p:cNvSpPr txBox="1">
            <a:spLocks noChangeArrowheads="1"/>
          </p:cNvSpPr>
          <p:nvPr/>
        </p:nvSpPr>
        <p:spPr bwMode="auto">
          <a:xfrm>
            <a:off x="1208307" y="3672071"/>
            <a:ext cx="10381713" cy="1623449"/>
          </a:xfrm>
          <a:prstGeom prst="rect">
            <a:avLst/>
          </a:prstGeom>
          <a:noFill/>
          <a:ln w="9525">
            <a:noFill/>
            <a:miter lim="800000"/>
            <a:headEnd/>
            <a:tailEnd/>
          </a:ln>
        </p:spPr>
        <p:txBody>
          <a:bodyPr lIns="91430" tIns="45715" rIns="91430" bIns="45715"/>
          <a:lstStyle/>
          <a:p>
            <a:pPr marL="625475" indent="-625475">
              <a:lnSpc>
                <a:spcPct val="110000"/>
              </a:lnSpc>
              <a:spcAft>
                <a:spcPts val="600"/>
              </a:spcAft>
              <a:buClr>
                <a:srgbClr val="FF0000"/>
              </a:buClr>
              <a:defRPr/>
            </a:pPr>
            <a:r>
              <a:rPr lang="de-CH" sz="2400" dirty="0">
                <a:solidFill>
                  <a:schemeClr val="tx1">
                    <a:lumMod val="75000"/>
                    <a:lumOff val="25000"/>
                  </a:schemeClr>
                </a:solidFill>
                <a:latin typeface="Calibri" pitchFamily="34" charset="0"/>
                <a:ea typeface="ＭＳ Ｐゴシック" pitchFamily="34" charset="-128"/>
                <a:cs typeface="Arial" pitchFamily="34" charset="0"/>
              </a:rPr>
              <a:t>Example: vapour retarder/check</a:t>
            </a:r>
          </a:p>
          <a:p>
            <a:pPr marL="625475" lvl="1" indent="-625475">
              <a:lnSpc>
                <a:spcPct val="110000"/>
              </a:lnSpc>
              <a:spcAft>
                <a:spcPts val="600"/>
              </a:spcAft>
              <a:buClr>
                <a:srgbClr val="FF0000"/>
              </a:buClr>
              <a:defRPr/>
            </a:pPr>
            <a:r>
              <a:rPr lang="de-CH" sz="2400" dirty="0">
                <a:solidFill>
                  <a:schemeClr val="tx1">
                    <a:lumMod val="75000"/>
                    <a:lumOff val="25000"/>
                  </a:schemeClr>
                </a:solidFill>
                <a:latin typeface="Calibri" pitchFamily="34" charset="0"/>
                <a:ea typeface="ＭＳ Ｐゴシック" pitchFamily="34" charset="-128"/>
                <a:cs typeface="Arial" pitchFamily="34" charset="0"/>
              </a:rPr>
              <a:t>	</a:t>
            </a:r>
            <a:r>
              <a:rPr lang="de-CH" sz="1800" dirty="0">
                <a:solidFill>
                  <a:schemeClr val="tx1">
                    <a:lumMod val="75000"/>
                    <a:lumOff val="25000"/>
                  </a:schemeClr>
                </a:solidFill>
                <a:latin typeface="Calibri" pitchFamily="34" charset="0"/>
                <a:ea typeface="ＭＳ Ｐゴシック" pitchFamily="34" charset="-128"/>
                <a:cs typeface="Arial" pitchFamily="34" charset="0"/>
              </a:rPr>
              <a:t>Resistance against vapour penetration:  µ = 10,000 </a:t>
            </a:r>
          </a:p>
          <a:p>
            <a:pPr marL="625475" lvl="1" indent="-625475">
              <a:lnSpc>
                <a:spcPct val="110000"/>
              </a:lnSpc>
              <a:spcAft>
                <a:spcPts val="600"/>
              </a:spcAft>
              <a:buClr>
                <a:srgbClr val="FF0000"/>
              </a:buClr>
              <a:defRPr/>
            </a:pPr>
            <a:r>
              <a:rPr lang="de-CH" sz="1800" dirty="0">
                <a:solidFill>
                  <a:schemeClr val="tx1">
                    <a:lumMod val="75000"/>
                    <a:lumOff val="25000"/>
                  </a:schemeClr>
                </a:solidFill>
                <a:latin typeface="Calibri" pitchFamily="34" charset="0"/>
                <a:ea typeface="ＭＳ Ｐゴシック" pitchFamily="34" charset="-128"/>
                <a:cs typeface="Arial" pitchFamily="34" charset="0"/>
              </a:rPr>
              <a:t>	Thickness:  d = 0.3 mm (0.0003 m)</a:t>
            </a:r>
          </a:p>
          <a:p>
            <a:pPr marL="625475" indent="-625475">
              <a:lnSpc>
                <a:spcPct val="110000"/>
              </a:lnSpc>
              <a:spcAft>
                <a:spcPts val="600"/>
              </a:spcAft>
              <a:buClr>
                <a:srgbClr val="FF0000"/>
              </a:buClr>
              <a:defRPr/>
            </a:pPr>
            <a:r>
              <a:rPr lang="de-CH" sz="1800" dirty="0">
                <a:solidFill>
                  <a:schemeClr val="tx1">
                    <a:lumMod val="75000"/>
                    <a:lumOff val="25000"/>
                  </a:schemeClr>
                </a:solidFill>
                <a:latin typeface="Calibri" pitchFamily="34" charset="0"/>
                <a:ea typeface="ＭＳ Ｐゴシック" pitchFamily="34" charset="-128"/>
                <a:cs typeface="Arial" pitchFamily="34" charset="0"/>
              </a:rPr>
              <a:t>	Equivalent thickness of air layer s</a:t>
            </a:r>
            <a:r>
              <a:rPr lang="de-CH" sz="1800" baseline="-25000" dirty="0">
                <a:solidFill>
                  <a:schemeClr val="tx1">
                    <a:lumMod val="75000"/>
                    <a:lumOff val="25000"/>
                  </a:schemeClr>
                </a:solidFill>
                <a:latin typeface="Calibri" pitchFamily="34" charset="0"/>
                <a:ea typeface="ＭＳ Ｐゴシック" pitchFamily="34" charset="-128"/>
                <a:cs typeface="Arial" pitchFamily="34" charset="0"/>
              </a:rPr>
              <a:t>d</a:t>
            </a:r>
            <a:r>
              <a:rPr lang="de-CH" sz="1800" dirty="0">
                <a:solidFill>
                  <a:schemeClr val="tx1">
                    <a:lumMod val="75000"/>
                    <a:lumOff val="25000"/>
                  </a:schemeClr>
                </a:solidFill>
                <a:latin typeface="Calibri" pitchFamily="34" charset="0"/>
                <a:ea typeface="ＭＳ Ｐゴシック" pitchFamily="34" charset="-128"/>
                <a:cs typeface="Arial" pitchFamily="34" charset="0"/>
              </a:rPr>
              <a:t>-value:</a:t>
            </a:r>
          </a:p>
          <a:p>
            <a:pPr marL="625475" lvl="1" indent="-625475">
              <a:lnSpc>
                <a:spcPct val="110000"/>
              </a:lnSpc>
              <a:spcAft>
                <a:spcPts val="600"/>
              </a:spcAft>
              <a:buClr>
                <a:srgbClr val="FF0000"/>
              </a:buClr>
              <a:defRPr/>
            </a:pPr>
            <a:r>
              <a:rPr lang="de-CH" sz="1800" dirty="0">
                <a:solidFill>
                  <a:schemeClr val="tx1">
                    <a:lumMod val="75000"/>
                    <a:lumOff val="25000"/>
                  </a:schemeClr>
                </a:solidFill>
                <a:latin typeface="Calibri" pitchFamily="34" charset="0"/>
                <a:ea typeface="ＭＳ Ｐゴシック" pitchFamily="34" charset="-128"/>
                <a:cs typeface="Arial" pitchFamily="34" charset="0"/>
              </a:rPr>
              <a:t>	s</a:t>
            </a:r>
            <a:r>
              <a:rPr lang="de-CH" sz="1800" baseline="-25000" dirty="0">
                <a:solidFill>
                  <a:schemeClr val="tx1">
                    <a:lumMod val="75000"/>
                    <a:lumOff val="25000"/>
                  </a:schemeClr>
                </a:solidFill>
                <a:latin typeface="Calibri" pitchFamily="34" charset="0"/>
                <a:ea typeface="ＭＳ Ｐゴシック" pitchFamily="34" charset="-128"/>
                <a:cs typeface="Arial" pitchFamily="34" charset="0"/>
              </a:rPr>
              <a:t>d  </a:t>
            </a:r>
            <a:r>
              <a:rPr lang="de-CH" sz="1800" dirty="0">
                <a:solidFill>
                  <a:schemeClr val="tx1">
                    <a:lumMod val="75000"/>
                    <a:lumOff val="25000"/>
                  </a:schemeClr>
                </a:solidFill>
                <a:latin typeface="Calibri" pitchFamily="34" charset="0"/>
                <a:ea typeface="ＭＳ Ｐゴシック" pitchFamily="34" charset="-128"/>
                <a:cs typeface="Arial" pitchFamily="34" charset="0"/>
              </a:rPr>
              <a:t>= µ * s = 10,000 x 0.0003 m = 3.0 m			</a:t>
            </a:r>
            <a:r>
              <a:rPr lang="en-US" sz="1800" dirty="0">
                <a:solidFill>
                  <a:schemeClr val="bg1">
                    <a:lumMod val="65000"/>
                  </a:schemeClr>
                </a:solidFill>
                <a:latin typeface="Calibri" pitchFamily="34" charset="0"/>
                <a:ea typeface="ＭＳ Ｐゴシック" pitchFamily="34" charset="-128"/>
                <a:cs typeface="Calibri" pitchFamily="34" charset="0"/>
              </a:rPr>
              <a:t>3.28/3.0 = 1.09 US perms</a:t>
            </a:r>
            <a:endParaRPr lang="en-US" sz="1800" dirty="0">
              <a:solidFill>
                <a:schemeClr val="tx1">
                  <a:lumMod val="75000"/>
                  <a:lumOff val="25000"/>
                </a:schemeClr>
              </a:solidFill>
              <a:latin typeface="Calibri" pitchFamily="34" charset="0"/>
              <a:ea typeface="ＭＳ Ｐゴシック" pitchFamily="34" charset="-128"/>
              <a:cs typeface="Calibri" pitchFamily="34" charset="0"/>
            </a:endParaRPr>
          </a:p>
          <a:p>
            <a:pPr marL="625475" lvl="1" indent="-625475">
              <a:lnSpc>
                <a:spcPct val="110000"/>
              </a:lnSpc>
              <a:spcAft>
                <a:spcPts val="600"/>
              </a:spcAft>
              <a:buClr>
                <a:srgbClr val="FF0000"/>
              </a:buClr>
              <a:defRPr/>
            </a:pPr>
            <a:r>
              <a:rPr lang="de-CH" sz="2400" dirty="0">
                <a:solidFill>
                  <a:schemeClr val="tx1">
                    <a:lumMod val="75000"/>
                    <a:lumOff val="25000"/>
                  </a:schemeClr>
                </a:solidFill>
                <a:latin typeface="Calibri" pitchFamily="34" charset="0"/>
                <a:ea typeface="ＭＳ Ｐゴシック" pitchFamily="34" charset="-128"/>
                <a:cs typeface="Arial" pitchFamily="34" charset="0"/>
              </a:rPr>
              <a:t>Example: s</a:t>
            </a:r>
            <a:r>
              <a:rPr lang="de-CH" sz="2400" baseline="-25000" dirty="0">
                <a:solidFill>
                  <a:schemeClr val="tx1">
                    <a:lumMod val="75000"/>
                    <a:lumOff val="25000"/>
                  </a:schemeClr>
                </a:solidFill>
                <a:latin typeface="Calibri" pitchFamily="34" charset="0"/>
                <a:ea typeface="ＭＳ Ｐゴシック" pitchFamily="34" charset="-128"/>
                <a:cs typeface="Arial" pitchFamily="34" charset="0"/>
              </a:rPr>
              <a:t>d  </a:t>
            </a:r>
            <a:r>
              <a:rPr lang="de-CH" sz="2400" dirty="0">
                <a:solidFill>
                  <a:schemeClr val="tx1">
                    <a:lumMod val="75000"/>
                    <a:lumOff val="25000"/>
                  </a:schemeClr>
                </a:solidFill>
                <a:latin typeface="Calibri" pitchFamily="34" charset="0"/>
                <a:ea typeface="ＭＳ Ｐゴシック" pitchFamily="34" charset="-128"/>
                <a:cs typeface="Arial" pitchFamily="34" charset="0"/>
              </a:rPr>
              <a:t>½’’plywood = 150*0.0127 = 1.9m</a:t>
            </a:r>
          </a:p>
          <a:p>
            <a:pPr marL="742950" lvl="1" indent="-285750">
              <a:lnSpc>
                <a:spcPct val="110000"/>
              </a:lnSpc>
              <a:spcAft>
                <a:spcPct val="60000"/>
              </a:spcAft>
              <a:buClr>
                <a:srgbClr val="FF0000"/>
              </a:buClr>
              <a:defRPr/>
            </a:pPr>
            <a:endParaRPr lang="en-CA" sz="1800" dirty="0">
              <a:solidFill>
                <a:schemeClr val="tx1">
                  <a:lumMod val="75000"/>
                  <a:lumOff val="25000"/>
                </a:schemeClr>
              </a:solidFill>
              <a:latin typeface="Calibri" pitchFamily="34" charset="0"/>
              <a:ea typeface="ＭＳ Ｐゴシック" pitchFamily="34" charset="-128"/>
              <a:cs typeface="Calibri" pitchFamily="34" charset="0"/>
            </a:endParaRPr>
          </a:p>
          <a:p>
            <a:pPr marL="742950" lvl="1" indent="-285750">
              <a:lnSpc>
                <a:spcPct val="110000"/>
              </a:lnSpc>
              <a:spcAft>
                <a:spcPct val="60000"/>
              </a:spcAft>
              <a:buClr>
                <a:srgbClr val="FF0000"/>
              </a:buClr>
              <a:defRPr/>
            </a:pPr>
            <a:endParaRPr lang="de-CH" sz="2400" dirty="0">
              <a:solidFill>
                <a:schemeClr val="tx1">
                  <a:lumMod val="75000"/>
                  <a:lumOff val="25000"/>
                </a:schemeClr>
              </a:solidFill>
              <a:latin typeface="Calibri" pitchFamily="34" charset="0"/>
              <a:ea typeface="ＭＳ Ｐゴシック" pitchFamily="34" charset="-128"/>
              <a:cs typeface="Arial" pitchFamily="34" charset="0"/>
            </a:endParaRPr>
          </a:p>
        </p:txBody>
      </p:sp>
      <p:sp>
        <p:nvSpPr>
          <p:cNvPr id="11" name="Rectangle 6"/>
          <p:cNvSpPr>
            <a:spLocks/>
          </p:cNvSpPr>
          <p:nvPr/>
        </p:nvSpPr>
        <p:spPr bwMode="auto">
          <a:xfrm>
            <a:off x="1284451" y="6561138"/>
            <a:ext cx="559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ts val="700"/>
              </a:spcBef>
              <a:buClrTx/>
              <a:buNone/>
            </a:pPr>
            <a:r>
              <a:rPr lang="en-US" altLang="en-US" sz="1200" dirty="0">
                <a:solidFill>
                  <a:schemeClr val="tx1"/>
                </a:solidFill>
              </a:rPr>
              <a:t>Author: Wimmers</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chemeClr val="tx1">
                    <a:lumMod val="75000"/>
                    <a:lumOff val="25000"/>
                  </a:schemeClr>
                </a:solidFill>
                <a:ea typeface="ＭＳ Ｐゴシック" charset="-128"/>
                <a:cs typeface="Arial" pitchFamily="34" charset="0"/>
              </a:rPr>
              <a:t>Water Vapour Diffusion Thickness </a:t>
            </a:r>
            <a:r>
              <a:rPr lang="de-CH" dirty="0">
                <a:solidFill>
                  <a:schemeClr val="tx1">
                    <a:lumMod val="75000"/>
                    <a:lumOff val="25000"/>
                  </a:schemeClr>
                </a:solidFill>
                <a:ea typeface="ＭＳ Ｐゴシック" charset="-128"/>
                <a:cs typeface="Arial" pitchFamily="34" charset="0"/>
              </a:rPr>
              <a:t>s</a:t>
            </a:r>
            <a:r>
              <a:rPr lang="de-CH" baseline="-25000" dirty="0">
                <a:solidFill>
                  <a:schemeClr val="tx1">
                    <a:lumMod val="75000"/>
                    <a:lumOff val="25000"/>
                  </a:schemeClr>
                </a:solidFill>
                <a:ea typeface="ＭＳ Ｐゴシック" charset="-128"/>
                <a:cs typeface="Arial" pitchFamily="34" charset="0"/>
              </a:rPr>
              <a:t>d</a:t>
            </a:r>
            <a:r>
              <a:rPr lang="de-CH" dirty="0">
                <a:solidFill>
                  <a:schemeClr val="tx1">
                    <a:lumMod val="75000"/>
                    <a:lumOff val="25000"/>
                  </a:schemeClr>
                </a:solidFill>
                <a:ea typeface="ＭＳ Ｐゴシック" charset="-128"/>
                <a:cs typeface="Arial" pitchFamily="34" charset="0"/>
              </a:rPr>
              <a:t> – Value (DIN 4108)</a:t>
            </a:r>
            <a:endParaRPr lang="en-CA" dirty="0"/>
          </a:p>
        </p:txBody>
      </p:sp>
      <p:sp>
        <p:nvSpPr>
          <p:cNvPr id="3" name="Content Placeholder 2"/>
          <p:cNvSpPr>
            <a:spLocks noGrp="1"/>
          </p:cNvSpPr>
          <p:nvPr>
            <p:ph idx="1"/>
          </p:nvPr>
        </p:nvSpPr>
        <p:spPr>
          <a:xfrm>
            <a:off x="659413" y="1253834"/>
            <a:ext cx="11082774" cy="4114800"/>
          </a:xfrm>
        </p:spPr>
        <p:txBody>
          <a:bodyPr/>
          <a:lstStyle/>
          <a:p>
            <a:pPr>
              <a:buFont typeface="Arial" panose="020B0604020202020204" pitchFamily="34" charset="0"/>
              <a:buChar char="•"/>
            </a:pPr>
            <a:r>
              <a:rPr lang="en-CA" dirty="0"/>
              <a:t>Vapour Diffusion open: </a:t>
            </a:r>
            <a:r>
              <a:rPr lang="de-CH" dirty="0">
                <a:solidFill>
                  <a:schemeClr val="tx1">
                    <a:lumMod val="75000"/>
                    <a:lumOff val="25000"/>
                  </a:schemeClr>
                </a:solidFill>
                <a:ea typeface="ＭＳ Ｐゴシック" charset="-128"/>
                <a:cs typeface="Arial" pitchFamily="34" charset="0"/>
              </a:rPr>
              <a:t>s</a:t>
            </a:r>
            <a:r>
              <a:rPr lang="de-CH" baseline="-25000" dirty="0">
                <a:solidFill>
                  <a:schemeClr val="tx1">
                    <a:lumMod val="75000"/>
                    <a:lumOff val="25000"/>
                  </a:schemeClr>
                </a:solidFill>
                <a:ea typeface="ＭＳ Ｐゴシック" charset="-128"/>
                <a:cs typeface="Arial" pitchFamily="34" charset="0"/>
              </a:rPr>
              <a:t>d </a:t>
            </a:r>
            <a:r>
              <a:rPr lang="en-CA" dirty="0"/>
              <a:t>≤ 0.5m</a:t>
            </a:r>
          </a:p>
          <a:p>
            <a:pPr lvl="1">
              <a:buFont typeface="Arial" panose="020B0604020202020204" pitchFamily="34" charset="0"/>
              <a:buChar char="•"/>
            </a:pPr>
            <a:r>
              <a:rPr lang="en-CA" dirty="0"/>
              <a:t>e.g. 0.3m Mineral Fiber Insulation </a:t>
            </a:r>
            <a:r>
              <a:rPr lang="de-CH" dirty="0">
                <a:solidFill>
                  <a:schemeClr val="tx1">
                    <a:lumMod val="75000"/>
                    <a:lumOff val="25000"/>
                  </a:schemeClr>
                </a:solidFill>
                <a:ea typeface="ＭＳ Ｐゴシック" charset="-128"/>
                <a:cs typeface="Arial" pitchFamily="34" charset="0"/>
              </a:rPr>
              <a:t>s</a:t>
            </a:r>
            <a:r>
              <a:rPr lang="de-CH" baseline="-25000" dirty="0">
                <a:solidFill>
                  <a:schemeClr val="tx1">
                    <a:lumMod val="75000"/>
                    <a:lumOff val="25000"/>
                  </a:schemeClr>
                </a:solidFill>
                <a:ea typeface="ＭＳ Ｐゴシック" charset="-128"/>
                <a:cs typeface="Arial" pitchFamily="34" charset="0"/>
              </a:rPr>
              <a:t>d </a:t>
            </a:r>
            <a:r>
              <a:rPr lang="en-CA" dirty="0"/>
              <a:t>= 0.3-0.4m</a:t>
            </a:r>
          </a:p>
          <a:p>
            <a:pPr>
              <a:buFont typeface="Arial" panose="020B0604020202020204" pitchFamily="34" charset="0"/>
              <a:buChar char="•"/>
            </a:pPr>
            <a:r>
              <a:rPr lang="en-CA" dirty="0"/>
              <a:t>Vapour Diffusion Retarder: 0.5m &lt;</a:t>
            </a:r>
            <a:r>
              <a:rPr lang="de-CH" dirty="0">
                <a:solidFill>
                  <a:schemeClr val="tx1">
                    <a:lumMod val="75000"/>
                    <a:lumOff val="25000"/>
                  </a:schemeClr>
                </a:solidFill>
                <a:ea typeface="ＭＳ Ｐゴシック" charset="-128"/>
                <a:cs typeface="Arial" pitchFamily="34" charset="0"/>
              </a:rPr>
              <a:t> s</a:t>
            </a:r>
            <a:r>
              <a:rPr lang="de-CH" baseline="-25000" dirty="0">
                <a:solidFill>
                  <a:schemeClr val="tx1">
                    <a:lumMod val="75000"/>
                    <a:lumOff val="25000"/>
                  </a:schemeClr>
                </a:solidFill>
                <a:ea typeface="ＭＳ Ｐゴシック" charset="-128"/>
                <a:cs typeface="Arial" pitchFamily="34" charset="0"/>
              </a:rPr>
              <a:t>d</a:t>
            </a:r>
            <a:r>
              <a:rPr lang="en-CA" dirty="0"/>
              <a:t> ≤ 10m</a:t>
            </a:r>
          </a:p>
          <a:p>
            <a:pPr lvl="1">
              <a:buFont typeface="Arial" panose="020B0604020202020204" pitchFamily="34" charset="0"/>
              <a:buChar char="•"/>
            </a:pPr>
            <a:r>
              <a:rPr lang="en-CA" dirty="0"/>
              <a:t>e.g. 12.7mm Plywood </a:t>
            </a:r>
            <a:r>
              <a:rPr lang="de-CH" dirty="0">
                <a:solidFill>
                  <a:schemeClr val="tx1">
                    <a:lumMod val="75000"/>
                    <a:lumOff val="25000"/>
                  </a:schemeClr>
                </a:solidFill>
                <a:ea typeface="ＭＳ Ｐゴシック" charset="-128"/>
                <a:cs typeface="Arial" pitchFamily="34" charset="0"/>
              </a:rPr>
              <a:t>s</a:t>
            </a:r>
            <a:r>
              <a:rPr lang="de-CH" baseline="-25000" dirty="0">
                <a:solidFill>
                  <a:schemeClr val="tx1">
                    <a:lumMod val="75000"/>
                    <a:lumOff val="25000"/>
                  </a:schemeClr>
                </a:solidFill>
                <a:ea typeface="ＭＳ Ｐゴシック" charset="-128"/>
                <a:cs typeface="Arial" pitchFamily="34" charset="0"/>
              </a:rPr>
              <a:t>d </a:t>
            </a:r>
            <a:r>
              <a:rPr lang="en-CA" dirty="0"/>
              <a:t>= 1.9m, SIGA </a:t>
            </a:r>
            <a:r>
              <a:rPr lang="en-CA" dirty="0" err="1"/>
              <a:t>Majvest</a:t>
            </a:r>
            <a:r>
              <a:rPr lang="en-CA" dirty="0"/>
              <a:t> 200 </a:t>
            </a:r>
            <a:r>
              <a:rPr lang="de-CH" dirty="0">
                <a:solidFill>
                  <a:schemeClr val="tx1">
                    <a:lumMod val="75000"/>
                    <a:lumOff val="25000"/>
                  </a:schemeClr>
                </a:solidFill>
                <a:ea typeface="ＭＳ Ｐゴシック" charset="-128"/>
                <a:cs typeface="Arial" pitchFamily="34" charset="0"/>
              </a:rPr>
              <a:t>s</a:t>
            </a:r>
            <a:r>
              <a:rPr lang="de-CH" baseline="-25000" dirty="0">
                <a:solidFill>
                  <a:schemeClr val="tx1">
                    <a:lumMod val="75000"/>
                    <a:lumOff val="25000"/>
                  </a:schemeClr>
                </a:solidFill>
                <a:ea typeface="ＭＳ Ｐゴシック" charset="-128"/>
                <a:cs typeface="Arial" pitchFamily="34" charset="0"/>
              </a:rPr>
              <a:t>d </a:t>
            </a:r>
            <a:r>
              <a:rPr lang="en-CA" dirty="0"/>
              <a:t>= 0.5m</a:t>
            </a:r>
          </a:p>
          <a:p>
            <a:pPr>
              <a:buFont typeface="Arial" panose="020B0604020202020204" pitchFamily="34" charset="0"/>
              <a:buChar char="•"/>
            </a:pPr>
            <a:r>
              <a:rPr lang="en-CA" dirty="0"/>
              <a:t>Vapour Diffusion inhibiting: 10m &lt;</a:t>
            </a:r>
            <a:r>
              <a:rPr lang="de-CH" dirty="0">
                <a:solidFill>
                  <a:schemeClr val="tx1">
                    <a:lumMod val="75000"/>
                    <a:lumOff val="25000"/>
                  </a:schemeClr>
                </a:solidFill>
                <a:ea typeface="ＭＳ Ｐゴシック" charset="-128"/>
                <a:cs typeface="Arial" pitchFamily="34" charset="0"/>
              </a:rPr>
              <a:t> s</a:t>
            </a:r>
            <a:r>
              <a:rPr lang="de-CH" baseline="-25000" dirty="0">
                <a:solidFill>
                  <a:schemeClr val="tx1">
                    <a:lumMod val="75000"/>
                    <a:lumOff val="25000"/>
                  </a:schemeClr>
                </a:solidFill>
                <a:ea typeface="ＭＳ Ｐゴシック" charset="-128"/>
                <a:cs typeface="Arial" pitchFamily="34" charset="0"/>
              </a:rPr>
              <a:t>d</a:t>
            </a:r>
            <a:r>
              <a:rPr lang="en-CA" dirty="0"/>
              <a:t> ≤ 100m</a:t>
            </a:r>
          </a:p>
          <a:p>
            <a:pPr lvl="1">
              <a:buFont typeface="Arial" panose="020B0604020202020204" pitchFamily="34" charset="0"/>
              <a:buChar char="•"/>
            </a:pPr>
            <a:r>
              <a:rPr lang="en-CA" dirty="0"/>
              <a:t>e.g. common interior Membranes SIGA </a:t>
            </a:r>
            <a:r>
              <a:rPr lang="en-CA" dirty="0" err="1"/>
              <a:t>Majpell</a:t>
            </a:r>
            <a:r>
              <a:rPr lang="en-CA" dirty="0"/>
              <a:t> 25 </a:t>
            </a:r>
            <a:r>
              <a:rPr lang="de-CH" dirty="0">
                <a:solidFill>
                  <a:schemeClr val="tx1">
                    <a:lumMod val="75000"/>
                    <a:lumOff val="25000"/>
                  </a:schemeClr>
                </a:solidFill>
                <a:ea typeface="ＭＳ Ｐゴシック" charset="-128"/>
                <a:cs typeface="Arial" pitchFamily="34" charset="0"/>
              </a:rPr>
              <a:t>s</a:t>
            </a:r>
            <a:r>
              <a:rPr lang="de-CH" baseline="-25000" dirty="0">
                <a:solidFill>
                  <a:schemeClr val="tx1">
                    <a:lumMod val="75000"/>
                    <a:lumOff val="25000"/>
                  </a:schemeClr>
                </a:solidFill>
                <a:ea typeface="ＭＳ Ｐゴシック" charset="-128"/>
                <a:cs typeface="Arial" pitchFamily="34" charset="0"/>
              </a:rPr>
              <a:t>d </a:t>
            </a:r>
            <a:r>
              <a:rPr lang="en-CA" dirty="0"/>
              <a:t>= 25m</a:t>
            </a:r>
          </a:p>
          <a:p>
            <a:pPr>
              <a:buFont typeface="Arial" panose="020B0604020202020204" pitchFamily="34" charset="0"/>
              <a:buChar char="•"/>
            </a:pPr>
            <a:r>
              <a:rPr lang="en-CA" dirty="0"/>
              <a:t>Vapour Diffusion Barrier: 100m &lt;</a:t>
            </a:r>
            <a:r>
              <a:rPr lang="de-CH" dirty="0">
                <a:solidFill>
                  <a:schemeClr val="tx1">
                    <a:lumMod val="75000"/>
                    <a:lumOff val="25000"/>
                  </a:schemeClr>
                </a:solidFill>
                <a:ea typeface="ＭＳ Ｐゴシック" charset="-128"/>
                <a:cs typeface="Arial" pitchFamily="34" charset="0"/>
              </a:rPr>
              <a:t> s</a:t>
            </a:r>
            <a:r>
              <a:rPr lang="de-CH" baseline="-25000" dirty="0">
                <a:solidFill>
                  <a:schemeClr val="tx1">
                    <a:lumMod val="75000"/>
                    <a:lumOff val="25000"/>
                  </a:schemeClr>
                </a:solidFill>
                <a:ea typeface="ＭＳ Ｐゴシック" charset="-128"/>
                <a:cs typeface="Arial" pitchFamily="34" charset="0"/>
              </a:rPr>
              <a:t>d</a:t>
            </a:r>
            <a:r>
              <a:rPr lang="en-CA" dirty="0"/>
              <a:t> ≤ 1000m</a:t>
            </a:r>
          </a:p>
          <a:p>
            <a:pPr lvl="1">
              <a:buFont typeface="Arial" panose="020B0604020202020204" pitchFamily="34" charset="0"/>
              <a:buChar char="•"/>
            </a:pPr>
            <a:r>
              <a:rPr lang="en-CA" dirty="0"/>
              <a:t>e.g. </a:t>
            </a:r>
            <a:r>
              <a:rPr lang="en-CA" dirty="0" err="1"/>
              <a:t>RothoBlaas</a:t>
            </a:r>
            <a:r>
              <a:rPr lang="en-CA" dirty="0"/>
              <a:t> Barrier 200  </a:t>
            </a:r>
            <a:r>
              <a:rPr lang="de-CH" dirty="0">
                <a:solidFill>
                  <a:schemeClr val="tx1">
                    <a:lumMod val="75000"/>
                    <a:lumOff val="25000"/>
                  </a:schemeClr>
                </a:solidFill>
                <a:ea typeface="ＭＳ Ｐゴシック" charset="-128"/>
                <a:cs typeface="Arial" pitchFamily="34" charset="0"/>
              </a:rPr>
              <a:t>s</a:t>
            </a:r>
            <a:r>
              <a:rPr lang="de-CH" baseline="-25000" dirty="0">
                <a:solidFill>
                  <a:schemeClr val="tx1">
                    <a:lumMod val="75000"/>
                    <a:lumOff val="25000"/>
                  </a:schemeClr>
                </a:solidFill>
                <a:ea typeface="ＭＳ Ｐゴシック" charset="-128"/>
                <a:cs typeface="Arial" pitchFamily="34" charset="0"/>
              </a:rPr>
              <a:t>d </a:t>
            </a:r>
            <a:r>
              <a:rPr lang="en-CA" dirty="0"/>
              <a:t>= 200m</a:t>
            </a:r>
          </a:p>
          <a:p>
            <a:pPr>
              <a:buFont typeface="Arial" panose="020B0604020202020204" pitchFamily="34" charset="0"/>
              <a:buChar char="•"/>
            </a:pPr>
            <a:r>
              <a:rPr lang="en-CA" dirty="0"/>
              <a:t>Vapour Diffusion impermeable: &gt;1500m (also ISO 12572)</a:t>
            </a:r>
          </a:p>
          <a:p>
            <a:pPr lvl="1">
              <a:buFont typeface="Arial" panose="020B0604020202020204" pitchFamily="34" charset="0"/>
              <a:buChar char="•"/>
            </a:pPr>
            <a:r>
              <a:rPr lang="en-CA" dirty="0"/>
              <a:t>e.g. Foam Glass Panels</a:t>
            </a:r>
          </a:p>
          <a:p>
            <a:endParaRPr lang="en-CA" dirty="0"/>
          </a:p>
        </p:txBody>
      </p:sp>
      <p:sp>
        <p:nvSpPr>
          <p:cNvPr id="5" name="Rectangle 6"/>
          <p:cNvSpPr>
            <a:spLocks/>
          </p:cNvSpPr>
          <p:nvPr/>
        </p:nvSpPr>
        <p:spPr bwMode="auto">
          <a:xfrm>
            <a:off x="1284451" y="6561138"/>
            <a:ext cx="559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ts val="700"/>
              </a:spcBef>
              <a:buClrTx/>
              <a:buNone/>
            </a:pPr>
            <a:r>
              <a:rPr lang="en-US" altLang="en-US" sz="1200" dirty="0">
                <a:solidFill>
                  <a:schemeClr val="tx1"/>
                </a:solidFill>
              </a:rPr>
              <a:t>Author: Wimmers</a:t>
            </a:r>
          </a:p>
        </p:txBody>
      </p:sp>
    </p:spTree>
    <p:extLst>
      <p:ext uri="{BB962C8B-B14F-4D97-AF65-F5344CB8AC3E}">
        <p14:creationId xmlns:p14="http://schemas.microsoft.com/office/powerpoint/2010/main" val="1958876997"/>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itle 1"/>
          <p:cNvSpPr>
            <a:spLocks noGrp="1"/>
          </p:cNvSpPr>
          <p:nvPr>
            <p:ph type="title"/>
          </p:nvPr>
        </p:nvSpPr>
        <p:spPr>
          <a:xfrm>
            <a:off x="1193735" y="188914"/>
            <a:ext cx="7905750" cy="719137"/>
          </a:xfrm>
        </p:spPr>
        <p:txBody>
          <a:bodyPr/>
          <a:lstStyle/>
          <a:p>
            <a:r>
              <a:rPr lang="en-US" altLang="en-US" dirty="0" err="1"/>
              <a:t>Vapour</a:t>
            </a:r>
            <a:r>
              <a:rPr lang="en-US" altLang="en-US" dirty="0"/>
              <a:t> Diffusion Rules</a:t>
            </a:r>
          </a:p>
        </p:txBody>
      </p:sp>
      <p:sp>
        <p:nvSpPr>
          <p:cNvPr id="4" name="Text Placeholder 2"/>
          <p:cNvSpPr txBox="1">
            <a:spLocks/>
          </p:cNvSpPr>
          <p:nvPr/>
        </p:nvSpPr>
        <p:spPr bwMode="auto">
          <a:xfrm>
            <a:off x="672242" y="1257275"/>
            <a:ext cx="10817089"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8163" indent="-538163" algn="l" rtl="0" eaLnBrk="0" fontAlgn="base" hangingPunct="0">
              <a:spcBef>
                <a:spcPct val="20000"/>
              </a:spcBef>
              <a:spcAft>
                <a:spcPct val="0"/>
              </a:spcAft>
              <a:buClr>
                <a:srgbClr val="F5E405"/>
              </a:buClr>
              <a:buFont typeface="Wingdings" pitchFamily="2" charset="2"/>
              <a:buChar char="§"/>
              <a:defRPr sz="2400">
                <a:solidFill>
                  <a:srgbClr val="4D4D4D"/>
                </a:solidFill>
                <a:latin typeface="Calibri" pitchFamily="34" charset="0"/>
                <a:ea typeface="ＭＳ Ｐゴシック" charset="-128"/>
                <a:cs typeface="+mn-cs"/>
              </a:defRPr>
            </a:lvl1pPr>
            <a:lvl2pPr marL="742950" indent="-285750" algn="l" rtl="0" eaLnBrk="0" fontAlgn="base" hangingPunct="0">
              <a:spcBef>
                <a:spcPct val="20000"/>
              </a:spcBef>
              <a:spcAft>
                <a:spcPct val="0"/>
              </a:spcAft>
              <a:buClr>
                <a:srgbClr val="F5E405"/>
              </a:buClr>
              <a:buSzPct val="70000"/>
              <a:buFont typeface="Wingdings" pitchFamily="2" charset="2"/>
              <a:buChar char="§"/>
              <a:defRPr sz="2000">
                <a:solidFill>
                  <a:srgbClr val="4D4D4D"/>
                </a:solidFill>
                <a:latin typeface="Calibri" pitchFamily="34" charset="0"/>
                <a:ea typeface="ＭＳ Ｐゴシック"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chemeClr val="bg1">
                  <a:lumMod val="65000"/>
                </a:schemeClr>
              </a:buClr>
              <a:buFont typeface="+mj-lt"/>
              <a:buAutoNum type="arabicPeriod"/>
              <a:defRPr/>
            </a:pPr>
            <a:r>
              <a:rPr lang="en-CA" altLang="en-US" sz="2800" kern="0" dirty="0"/>
              <a:t>Vapour “barriers” are misleading if BDT is &gt;0</a:t>
            </a:r>
          </a:p>
          <a:p>
            <a:pPr>
              <a:buClr>
                <a:schemeClr val="bg1">
                  <a:lumMod val="65000"/>
                </a:schemeClr>
              </a:buClr>
              <a:buFont typeface="+mj-lt"/>
              <a:buAutoNum type="arabicPeriod"/>
              <a:defRPr/>
            </a:pPr>
            <a:r>
              <a:rPr lang="en-CA" altLang="en-US" sz="2800" kern="0" dirty="0"/>
              <a:t>Vapour diffusion “open” construction is safer</a:t>
            </a:r>
          </a:p>
          <a:p>
            <a:pPr>
              <a:buClr>
                <a:schemeClr val="bg1">
                  <a:lumMod val="65000"/>
                </a:schemeClr>
              </a:buClr>
              <a:buFont typeface="+mj-lt"/>
              <a:buAutoNum type="arabicPeriod"/>
              <a:defRPr/>
            </a:pPr>
            <a:r>
              <a:rPr lang="en-CA" altLang="en-US" sz="2800" kern="0" dirty="0"/>
              <a:t>Vapour diffusion is important for drying out </a:t>
            </a:r>
          </a:p>
          <a:p>
            <a:pPr>
              <a:buClr>
                <a:schemeClr val="bg1">
                  <a:lumMod val="65000"/>
                </a:schemeClr>
              </a:buClr>
              <a:buFont typeface="+mj-lt"/>
              <a:buAutoNum type="arabicPeriod"/>
              <a:defRPr/>
            </a:pPr>
            <a:r>
              <a:rPr lang="en-CA" altLang="en-US" sz="2800" kern="0" dirty="0"/>
              <a:t>Code is only asking for vapour retarder (such as Plywood)</a:t>
            </a:r>
          </a:p>
          <a:p>
            <a:pPr>
              <a:buClr>
                <a:schemeClr val="bg1">
                  <a:lumMod val="65000"/>
                </a:schemeClr>
              </a:buClr>
              <a:buFont typeface="+mj-lt"/>
              <a:buAutoNum type="arabicPeriod"/>
              <a:defRPr/>
            </a:pPr>
            <a:r>
              <a:rPr lang="en-CA" altLang="en-US" sz="2800" kern="0" dirty="0"/>
              <a:t>If the airtightness on the</a:t>
            </a:r>
            <a:r>
              <a:rPr lang="en-CA" altLang="en-US" sz="2800" kern="0" dirty="0">
                <a:solidFill>
                  <a:schemeClr val="tx1"/>
                </a:solidFill>
              </a:rPr>
              <a:t> inside </a:t>
            </a:r>
            <a:r>
              <a:rPr lang="en-CA" altLang="en-US" sz="2800" kern="0" dirty="0"/>
              <a:t>is compromised, the vapor retarder/check is compromised!</a:t>
            </a:r>
          </a:p>
          <a:p>
            <a:pPr>
              <a:defRPr/>
            </a:pPr>
            <a:endParaRPr lang="en-CA" altLang="en-US" kern="0" dirty="0"/>
          </a:p>
        </p:txBody>
      </p:sp>
      <p:sp>
        <p:nvSpPr>
          <p:cNvPr id="310276" name="Text Box 7"/>
          <p:cNvSpPr txBox="1">
            <a:spLocks noChangeArrowheads="1"/>
          </p:cNvSpPr>
          <p:nvPr/>
        </p:nvSpPr>
        <p:spPr bwMode="auto">
          <a:xfrm>
            <a:off x="5486400" y="5995989"/>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r" eaLnBrk="1" hangingPunct="1">
              <a:spcBef>
                <a:spcPct val="50000"/>
              </a:spcBef>
              <a:buClrTx/>
              <a:buFontTx/>
              <a:buNone/>
            </a:pPr>
            <a:r>
              <a:rPr lang="de-DE" altLang="en-US" sz="1200">
                <a:solidFill>
                  <a:schemeClr val="tx1"/>
                </a:solidFill>
              </a:rPr>
              <a:t>Author: Wim</a:t>
            </a:r>
          </a:p>
        </p:txBody>
      </p:sp>
      <p:sp>
        <p:nvSpPr>
          <p:cNvPr id="5" name="Rectangle 6"/>
          <p:cNvSpPr>
            <a:spLocks/>
          </p:cNvSpPr>
          <p:nvPr/>
        </p:nvSpPr>
        <p:spPr bwMode="auto">
          <a:xfrm>
            <a:off x="1284451" y="6561138"/>
            <a:ext cx="559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ts val="700"/>
              </a:spcBef>
              <a:buClrTx/>
              <a:buNone/>
            </a:pPr>
            <a:r>
              <a:rPr lang="en-US" altLang="en-US" sz="1200" dirty="0">
                <a:solidFill>
                  <a:schemeClr val="tx1"/>
                </a:solidFill>
              </a:rPr>
              <a:t>Author: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itle 1"/>
          <p:cNvSpPr>
            <a:spLocks noGrp="1"/>
          </p:cNvSpPr>
          <p:nvPr>
            <p:ph type="title"/>
          </p:nvPr>
        </p:nvSpPr>
        <p:spPr>
          <a:xfrm>
            <a:off x="1193735" y="188914"/>
            <a:ext cx="7905750" cy="719137"/>
          </a:xfrm>
        </p:spPr>
        <p:txBody>
          <a:bodyPr/>
          <a:lstStyle/>
          <a:p>
            <a:r>
              <a:rPr lang="en-US" altLang="en-US" dirty="0"/>
              <a:t>Positioning Rules of Thumb</a:t>
            </a:r>
          </a:p>
        </p:txBody>
      </p:sp>
      <p:sp>
        <p:nvSpPr>
          <p:cNvPr id="4" name="Text Placeholder 2"/>
          <p:cNvSpPr txBox="1">
            <a:spLocks/>
          </p:cNvSpPr>
          <p:nvPr/>
        </p:nvSpPr>
        <p:spPr bwMode="auto">
          <a:xfrm>
            <a:off x="672243" y="1257275"/>
            <a:ext cx="10346278" cy="126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8163" indent="-538163" algn="l" rtl="0" eaLnBrk="0" fontAlgn="base" hangingPunct="0">
              <a:spcBef>
                <a:spcPct val="20000"/>
              </a:spcBef>
              <a:spcAft>
                <a:spcPct val="0"/>
              </a:spcAft>
              <a:buClr>
                <a:srgbClr val="F5E405"/>
              </a:buClr>
              <a:buFont typeface="Wingdings" pitchFamily="2" charset="2"/>
              <a:buChar char="§"/>
              <a:defRPr sz="2400">
                <a:solidFill>
                  <a:srgbClr val="4D4D4D"/>
                </a:solidFill>
                <a:latin typeface="Calibri" pitchFamily="34" charset="0"/>
                <a:ea typeface="ＭＳ Ｐゴシック" charset="-128"/>
                <a:cs typeface="+mn-cs"/>
              </a:defRPr>
            </a:lvl1pPr>
            <a:lvl2pPr marL="742950" indent="-285750" algn="l" rtl="0" eaLnBrk="0" fontAlgn="base" hangingPunct="0">
              <a:spcBef>
                <a:spcPct val="20000"/>
              </a:spcBef>
              <a:spcAft>
                <a:spcPct val="0"/>
              </a:spcAft>
              <a:buClr>
                <a:srgbClr val="F5E405"/>
              </a:buClr>
              <a:buSzPct val="70000"/>
              <a:buFont typeface="Wingdings" pitchFamily="2" charset="2"/>
              <a:buChar char="§"/>
              <a:defRPr sz="2000">
                <a:solidFill>
                  <a:srgbClr val="4D4D4D"/>
                </a:solidFill>
                <a:latin typeface="Calibri" pitchFamily="34" charset="0"/>
                <a:ea typeface="ＭＳ Ｐゴシック"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defRPr/>
            </a:pPr>
            <a:r>
              <a:rPr lang="en-CA" altLang="en-US" kern="0" dirty="0"/>
              <a:t>1</a:t>
            </a:r>
            <a:r>
              <a:rPr lang="en-CA" altLang="en-US" kern="0" baseline="30000" dirty="0"/>
              <a:t>st</a:t>
            </a:r>
            <a:r>
              <a:rPr lang="en-CA" altLang="en-US" kern="0" dirty="0"/>
              <a:t> </a:t>
            </a:r>
            <a:r>
              <a:rPr lang="en-CA" altLang="en-US" kern="0" dirty="0" err="1"/>
              <a:t>RoT</a:t>
            </a:r>
            <a:r>
              <a:rPr lang="en-CA" altLang="en-US" kern="0" dirty="0"/>
              <a:t>: Vapour Diffusion Resistance on inside (warm side) should be &gt;3 (better 4) times higher than on outside</a:t>
            </a:r>
          </a:p>
          <a:p>
            <a:pPr>
              <a:defRPr/>
            </a:pPr>
            <a:r>
              <a:rPr lang="en-CA" altLang="en-US" kern="0" dirty="0"/>
              <a:t>2</a:t>
            </a:r>
            <a:r>
              <a:rPr lang="en-CA" altLang="en-US" kern="0" baseline="30000" dirty="0"/>
              <a:t>nd</a:t>
            </a:r>
            <a:r>
              <a:rPr lang="en-CA" altLang="en-US" kern="0" dirty="0"/>
              <a:t> </a:t>
            </a:r>
            <a:r>
              <a:rPr lang="en-CA" altLang="en-US" kern="0" dirty="0" err="1"/>
              <a:t>RoT</a:t>
            </a:r>
            <a:r>
              <a:rPr lang="en-CA" altLang="en-US" kern="0" dirty="0"/>
              <a:t>:  Vapour retarder should be at the inner 1/3 (better ¼) of the wall</a:t>
            </a:r>
          </a:p>
          <a:p>
            <a:pPr>
              <a:defRPr/>
            </a:pPr>
            <a:r>
              <a:rPr lang="en-CA" altLang="en-US" kern="0" dirty="0"/>
              <a:t>Exercise: Where is the safest position for the Vapour Diffusion Retarder? </a:t>
            </a:r>
          </a:p>
          <a:p>
            <a:pPr>
              <a:defRPr/>
            </a:pPr>
            <a:endParaRPr lang="en-CA" altLang="en-US" kern="0" dirty="0"/>
          </a:p>
        </p:txBody>
      </p:sp>
      <p:sp>
        <p:nvSpPr>
          <p:cNvPr id="310276" name="Text Box 7"/>
          <p:cNvSpPr txBox="1">
            <a:spLocks noChangeArrowheads="1"/>
          </p:cNvSpPr>
          <p:nvPr/>
        </p:nvSpPr>
        <p:spPr bwMode="auto">
          <a:xfrm>
            <a:off x="5486400" y="5995989"/>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r" eaLnBrk="1" hangingPunct="1">
              <a:spcBef>
                <a:spcPct val="50000"/>
              </a:spcBef>
              <a:buClrTx/>
              <a:buFontTx/>
              <a:buNone/>
            </a:pPr>
            <a:r>
              <a:rPr lang="de-DE" altLang="en-US" sz="1200">
                <a:solidFill>
                  <a:schemeClr val="tx1"/>
                </a:solidFill>
              </a:rPr>
              <a:t>Author: Wim</a:t>
            </a:r>
          </a:p>
        </p:txBody>
      </p:sp>
      <p:sp>
        <p:nvSpPr>
          <p:cNvPr id="5" name="Rectangle 4"/>
          <p:cNvSpPr/>
          <p:nvPr/>
        </p:nvSpPr>
        <p:spPr>
          <a:xfrm>
            <a:off x="3077958" y="3415763"/>
            <a:ext cx="65088" cy="1728787"/>
          </a:xfrm>
          <a:prstGeom prst="rect">
            <a:avLst/>
          </a:prstGeom>
          <a:solidFill>
            <a:srgbClr val="73819D"/>
          </a:solid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Rectangle 5"/>
          <p:cNvSpPr/>
          <p:nvPr/>
        </p:nvSpPr>
        <p:spPr>
          <a:xfrm>
            <a:off x="1306309" y="3420524"/>
            <a:ext cx="49213" cy="17351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a:off x="1353536" y="3421318"/>
            <a:ext cx="1001713" cy="1728787"/>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 name="Rectangle 7"/>
          <p:cNvSpPr/>
          <p:nvPr/>
        </p:nvSpPr>
        <p:spPr>
          <a:xfrm>
            <a:off x="2357233" y="3415763"/>
            <a:ext cx="554038" cy="1728787"/>
          </a:xfrm>
          <a:prstGeom prst="rect">
            <a:avLst/>
          </a:prstGeom>
          <a:solidFill>
            <a:srgbClr val="CFC2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 name="Rectangle 8"/>
          <p:cNvSpPr/>
          <p:nvPr/>
        </p:nvSpPr>
        <p:spPr>
          <a:xfrm>
            <a:off x="1366633" y="3607850"/>
            <a:ext cx="990600"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0" name="Curved Connector 9"/>
          <p:cNvCxnSpPr/>
          <p:nvPr/>
        </p:nvCxnSpPr>
        <p:spPr>
          <a:xfrm rot="10800000">
            <a:off x="2406447" y="4500024"/>
            <a:ext cx="1049337" cy="293688"/>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rot="10800000">
            <a:off x="2408033" y="4652424"/>
            <a:ext cx="1049338" cy="293688"/>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10800000">
            <a:off x="2409622" y="4804824"/>
            <a:ext cx="1050925" cy="293688"/>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927146" y="3631662"/>
            <a:ext cx="152400" cy="233362"/>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6" name="Rectangle 15"/>
          <p:cNvSpPr/>
          <p:nvPr/>
        </p:nvSpPr>
        <p:spPr>
          <a:xfrm>
            <a:off x="2335009" y="3417350"/>
            <a:ext cx="74613" cy="1738313"/>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7" name="Curved Connector 16"/>
          <p:cNvCxnSpPr/>
          <p:nvPr/>
        </p:nvCxnSpPr>
        <p:spPr>
          <a:xfrm flipV="1">
            <a:off x="612572" y="3950750"/>
            <a:ext cx="2655887" cy="428625"/>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p:cNvCxnSpPr/>
          <p:nvPr/>
        </p:nvCxnSpPr>
        <p:spPr>
          <a:xfrm flipV="1">
            <a:off x="612571" y="4058700"/>
            <a:ext cx="773112" cy="142875"/>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flipV="1">
            <a:off x="610983" y="3884075"/>
            <a:ext cx="774700" cy="142875"/>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773408" y="3420526"/>
            <a:ext cx="442912" cy="1716087"/>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1" name="Rectangle 20"/>
          <p:cNvSpPr/>
          <p:nvPr/>
        </p:nvSpPr>
        <p:spPr>
          <a:xfrm>
            <a:off x="7033010" y="3415763"/>
            <a:ext cx="53976" cy="1716088"/>
          </a:xfrm>
          <a:prstGeom prst="rect">
            <a:avLst/>
          </a:prstGeom>
          <a:solidFill>
            <a:srgbClr val="73819D"/>
          </a:solid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2" name="Rectangle 21"/>
          <p:cNvSpPr/>
          <p:nvPr/>
        </p:nvSpPr>
        <p:spPr>
          <a:xfrm>
            <a:off x="5268708" y="3415763"/>
            <a:ext cx="1001712" cy="1720850"/>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3" name="Rectangle 22"/>
          <p:cNvSpPr/>
          <p:nvPr/>
        </p:nvSpPr>
        <p:spPr>
          <a:xfrm>
            <a:off x="6279790" y="3415763"/>
            <a:ext cx="569294" cy="1716089"/>
          </a:xfrm>
          <a:prstGeom prst="rect">
            <a:avLst/>
          </a:prstGeom>
          <a:solidFill>
            <a:srgbClr val="CFC2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4" name="Rectangle 23"/>
          <p:cNvSpPr/>
          <p:nvPr/>
        </p:nvSpPr>
        <p:spPr>
          <a:xfrm>
            <a:off x="5271883" y="3607850"/>
            <a:ext cx="990600" cy="233362"/>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25" name="Curved Connector 24"/>
          <p:cNvCxnSpPr/>
          <p:nvPr/>
        </p:nvCxnSpPr>
        <p:spPr>
          <a:xfrm flipV="1">
            <a:off x="4335259" y="4314287"/>
            <a:ext cx="871537" cy="24765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868529" y="3630075"/>
            <a:ext cx="1524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 name="Rectangle 26"/>
          <p:cNvSpPr/>
          <p:nvPr/>
        </p:nvSpPr>
        <p:spPr>
          <a:xfrm>
            <a:off x="4778170" y="3630075"/>
            <a:ext cx="4318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8" name="Rectangle 27"/>
          <p:cNvSpPr/>
          <p:nvPr/>
        </p:nvSpPr>
        <p:spPr>
          <a:xfrm>
            <a:off x="4705146" y="3420526"/>
            <a:ext cx="53975" cy="17160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31" name="Curved Connector 30"/>
          <p:cNvCxnSpPr/>
          <p:nvPr/>
        </p:nvCxnSpPr>
        <p:spPr>
          <a:xfrm rot="10800000">
            <a:off x="6846304" y="4633377"/>
            <a:ext cx="641350"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rot="10800000">
            <a:off x="6851067" y="4785777"/>
            <a:ext cx="641350"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p:cNvCxnSpPr/>
          <p:nvPr/>
        </p:nvCxnSpPr>
        <p:spPr>
          <a:xfrm rot="10800000">
            <a:off x="6838368" y="4938177"/>
            <a:ext cx="642937"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flipV="1">
            <a:off x="4332084" y="4463512"/>
            <a:ext cx="871537" cy="249238"/>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flipV="1">
            <a:off x="4330495" y="4619087"/>
            <a:ext cx="871538" cy="24765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210281" y="3415762"/>
            <a:ext cx="58737" cy="1739900"/>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7" name="Rectangle 36"/>
          <p:cNvSpPr/>
          <p:nvPr/>
        </p:nvSpPr>
        <p:spPr>
          <a:xfrm>
            <a:off x="6259160" y="3421599"/>
            <a:ext cx="94852" cy="1716087"/>
          </a:xfrm>
          <a:prstGeom prst="rect">
            <a:avLst/>
          </a:prstGeom>
          <a:solidFill>
            <a:srgbClr val="AA95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38" name="Straight Connector 37"/>
          <p:cNvCxnSpPr/>
          <p:nvPr/>
        </p:nvCxnSpPr>
        <p:spPr>
          <a:xfrm>
            <a:off x="1325585" y="3444253"/>
            <a:ext cx="9525" cy="1712912"/>
          </a:xfrm>
          <a:prstGeom prst="line">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371071" y="3429256"/>
            <a:ext cx="9525" cy="1712912"/>
          </a:xfrm>
          <a:prstGeom prst="line">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919209" y="3415564"/>
            <a:ext cx="9525" cy="1712912"/>
          </a:xfrm>
          <a:prstGeom prst="line">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11852" y="3083157"/>
            <a:ext cx="2305428" cy="338554"/>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a)                   b)       c)</a:t>
            </a:r>
          </a:p>
        </p:txBody>
      </p:sp>
      <p:cxnSp>
        <p:nvCxnSpPr>
          <p:cNvPr id="42" name="Straight Connector 41"/>
          <p:cNvCxnSpPr/>
          <p:nvPr/>
        </p:nvCxnSpPr>
        <p:spPr>
          <a:xfrm>
            <a:off x="4740841" y="3422113"/>
            <a:ext cx="9525" cy="1712912"/>
          </a:xfrm>
          <a:prstGeom prst="line">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303338" y="3435638"/>
            <a:ext cx="9525" cy="1712912"/>
          </a:xfrm>
          <a:prstGeom prst="line">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863123" y="3415564"/>
            <a:ext cx="9525" cy="1712912"/>
          </a:xfrm>
          <a:prstGeom prst="line">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239316" y="3427540"/>
            <a:ext cx="9525" cy="1712912"/>
          </a:xfrm>
          <a:prstGeom prst="line">
            <a:avLst/>
          </a:prstGeom>
          <a:ln w="571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563441" y="3083157"/>
            <a:ext cx="2663504" cy="338554"/>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d)        e)                   f)         g)</a:t>
            </a:r>
          </a:p>
        </p:txBody>
      </p:sp>
      <p:sp>
        <p:nvSpPr>
          <p:cNvPr id="47" name="Text Box 9"/>
          <p:cNvSpPr txBox="1">
            <a:spLocks noChangeArrowheads="1"/>
          </p:cNvSpPr>
          <p:nvPr/>
        </p:nvSpPr>
        <p:spPr bwMode="auto">
          <a:xfrm>
            <a:off x="1211853" y="637944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a:t>
            </a:r>
            <a:r>
              <a:rPr lang="en-US" altLang="en-US" sz="1200" dirty="0">
                <a:solidFill>
                  <a:schemeClr val="tx1"/>
                </a:solidFill>
              </a:rPr>
              <a:t>Graphic: Wimmers</a:t>
            </a:r>
            <a:endParaRPr lang="de-DE" altLang="en-US" sz="1200" dirty="0">
              <a:solidFill>
                <a:schemeClr val="tx1"/>
              </a:solidFill>
            </a:endParaRPr>
          </a:p>
        </p:txBody>
      </p:sp>
    </p:spTree>
    <p:extLst>
      <p:ext uri="{BB962C8B-B14F-4D97-AF65-F5344CB8AC3E}">
        <p14:creationId xmlns:p14="http://schemas.microsoft.com/office/powerpoint/2010/main" val="1847373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par>
                                <p:cTn id="34" presetID="10" presetClass="entr" presetSubtype="0" fill="hold"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par>
                                <p:cTn id="37" presetID="10"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par>
                                <p:cTn id="43" presetID="10"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P spid="46"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76834" name="Title 1"/>
          <p:cNvSpPr>
            <a:spLocks noGrp="1"/>
          </p:cNvSpPr>
          <p:nvPr>
            <p:ph type="title"/>
          </p:nvPr>
        </p:nvSpPr>
        <p:spPr>
          <a:xfrm>
            <a:off x="1198721" y="180975"/>
            <a:ext cx="7904163" cy="719138"/>
          </a:xfrm>
        </p:spPr>
        <p:txBody>
          <a:bodyPr/>
          <a:lstStyle/>
          <a:p>
            <a:r>
              <a:rPr lang="en-CA" altLang="en-US" dirty="0"/>
              <a:t>Discussion</a:t>
            </a:r>
          </a:p>
        </p:txBody>
      </p:sp>
      <p:sp>
        <p:nvSpPr>
          <p:cNvPr id="376835" name="Content Placeholder 2"/>
          <p:cNvSpPr>
            <a:spLocks noGrp="1"/>
          </p:cNvSpPr>
          <p:nvPr>
            <p:ph idx="1"/>
          </p:nvPr>
        </p:nvSpPr>
        <p:spPr>
          <a:xfrm>
            <a:off x="686529" y="1253519"/>
            <a:ext cx="9172824" cy="4114800"/>
          </a:xfrm>
        </p:spPr>
        <p:txBody>
          <a:bodyPr/>
          <a:lstStyle/>
          <a:p>
            <a:r>
              <a:rPr lang="en-CA" dirty="0"/>
              <a:t>The most important Rule: Decrease the Vapour Diffusion Resistance towards the outside!</a:t>
            </a:r>
          </a:p>
          <a:p>
            <a:pPr marL="0" indent="0">
              <a:buNone/>
            </a:pPr>
            <a:endParaRPr lang="en-CA" dirty="0"/>
          </a:p>
          <a:p>
            <a:r>
              <a:rPr lang="en-CA" dirty="0"/>
              <a:t>This will allow any humidity, which found its way into the cavity, to dry out towards the outside, staying below the saturation pressure and not turning into liquid water.</a:t>
            </a:r>
          </a:p>
          <a:p>
            <a:pPr marL="0" indent="0">
              <a:buNone/>
            </a:pPr>
            <a:endParaRPr lang="en-CA" dirty="0"/>
          </a:p>
          <a:p>
            <a:r>
              <a:rPr lang="en-US" altLang="en-US" dirty="0"/>
              <a:t>How does the use of Plywood or OSB on the outside (cold side) of the envelope fit into this rule?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6" name="Group 5">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7" name="Group 6">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2" name="TextBox 11">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3" name="TextBox 12">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4" name="Diagonal Stripe 13">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5" name="Diagonal Stripe 14">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8" name="Group 7">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0" name="Rectangle 9">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ectangle 10">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9" name="Picture 8"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6" name="Rectangle 6"/>
          <p:cNvSpPr>
            <a:spLocks/>
          </p:cNvSpPr>
          <p:nvPr/>
        </p:nvSpPr>
        <p:spPr bwMode="auto">
          <a:xfrm>
            <a:off x="1284451" y="6561138"/>
            <a:ext cx="559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ts val="700"/>
              </a:spcBef>
              <a:buClrTx/>
              <a:buNone/>
            </a:pPr>
            <a:r>
              <a:rPr lang="en-US" altLang="en-US" sz="1200" dirty="0">
                <a:solidFill>
                  <a:schemeClr val="tx1"/>
                </a:solidFill>
              </a:rPr>
              <a:t>Author: Wimmers</a:t>
            </a: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itle 1"/>
          <p:cNvSpPr>
            <a:spLocks noGrp="1"/>
          </p:cNvSpPr>
          <p:nvPr>
            <p:ph type="title"/>
          </p:nvPr>
        </p:nvSpPr>
        <p:spPr>
          <a:xfrm>
            <a:off x="1221527" y="188914"/>
            <a:ext cx="9355986" cy="719137"/>
          </a:xfrm>
        </p:spPr>
        <p:txBody>
          <a:bodyPr/>
          <a:lstStyle/>
          <a:p>
            <a:r>
              <a:rPr lang="en-US" altLang="en-US" dirty="0"/>
              <a:t>Wood Fiber Board as Exterior Sheeting</a:t>
            </a:r>
          </a:p>
        </p:txBody>
      </p:sp>
      <mc:AlternateContent xmlns:mc="http://schemas.openxmlformats.org/markup-compatibility/2006" xmlns:a14="http://schemas.microsoft.com/office/drawing/2010/main">
        <mc:Choice Requires="a14">
          <p:sp>
            <p:nvSpPr>
              <p:cNvPr id="4" name="Rectangle 3"/>
              <p:cNvSpPr txBox="1">
                <a:spLocks noChangeArrowheads="1"/>
              </p:cNvSpPr>
              <p:nvPr/>
            </p:nvSpPr>
            <p:spPr bwMode="auto">
              <a:xfrm>
                <a:off x="656135" y="1261661"/>
                <a:ext cx="6421109" cy="48212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538163" indent="-538163" algn="l" rtl="0" eaLnBrk="0" fontAlgn="base" hangingPunct="0">
                  <a:spcBef>
                    <a:spcPct val="20000"/>
                  </a:spcBef>
                  <a:spcAft>
                    <a:spcPct val="0"/>
                  </a:spcAft>
                  <a:buClr>
                    <a:srgbClr val="F5E405"/>
                  </a:buClr>
                  <a:buFont typeface="Wingdings" pitchFamily="2" charset="2"/>
                  <a:buChar char="§"/>
                  <a:defRPr sz="2400">
                    <a:solidFill>
                      <a:srgbClr val="4D4D4D"/>
                    </a:solidFill>
                    <a:latin typeface="Calibri" pitchFamily="34" charset="0"/>
                    <a:ea typeface="ＭＳ Ｐゴシック" charset="-128"/>
                    <a:cs typeface="+mn-cs"/>
                  </a:defRPr>
                </a:lvl1pPr>
                <a:lvl2pPr marL="742950" indent="-285750" algn="l" rtl="0" eaLnBrk="0" fontAlgn="base" hangingPunct="0">
                  <a:spcBef>
                    <a:spcPct val="20000"/>
                  </a:spcBef>
                  <a:spcAft>
                    <a:spcPct val="0"/>
                  </a:spcAft>
                  <a:buClr>
                    <a:srgbClr val="F5E405"/>
                  </a:buClr>
                  <a:buSzPct val="70000"/>
                  <a:buFont typeface="Wingdings" pitchFamily="2" charset="2"/>
                  <a:buChar char="§"/>
                  <a:defRPr sz="2000">
                    <a:solidFill>
                      <a:srgbClr val="4D4D4D"/>
                    </a:solidFill>
                    <a:latin typeface="Calibri" pitchFamily="34" charset="0"/>
                    <a:ea typeface="ＭＳ Ｐゴシック"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defRPr/>
                </a:pPr>
                <a:r>
                  <a:rPr lang="en-US" altLang="en-US" sz="2000" kern="0" dirty="0">
                    <a:ea typeface="Calibri" pitchFamily="34" charset="0"/>
                    <a:cs typeface="Calibri" pitchFamily="34" charset="0"/>
                  </a:rPr>
                  <a:t>Product manufactured in Europe for over 70 years</a:t>
                </a:r>
              </a:p>
              <a:p>
                <a:pPr>
                  <a:defRPr/>
                </a:pPr>
                <a:r>
                  <a:rPr lang="en-US" altLang="en-US" sz="2000" kern="0" dirty="0">
                    <a:ea typeface="Calibri" pitchFamily="34" charset="0"/>
                    <a:cs typeface="Calibri" pitchFamily="34" charset="0"/>
                  </a:rPr>
                  <a:t>Used as breathable, insulating, structural sheathing </a:t>
                </a:r>
              </a:p>
              <a:p>
                <a:pPr>
                  <a:defRPr/>
                </a:pPr>
                <a:r>
                  <a:rPr lang="en-US" altLang="en-US" sz="2000" kern="0" dirty="0">
                    <a:ea typeface="Calibri" pitchFamily="34" charset="0"/>
                    <a:cs typeface="Calibri" pitchFamily="34" charset="0"/>
                  </a:rPr>
                  <a:t>Very good for Soundproofing </a:t>
                </a:r>
              </a:p>
              <a:p>
                <a:pPr>
                  <a:defRPr/>
                </a:pPr>
                <a:r>
                  <a:rPr lang="en-US" altLang="en-US" sz="2000" kern="0" dirty="0">
                    <a:ea typeface="Calibri" pitchFamily="34" charset="0"/>
                    <a:cs typeface="Calibri" pitchFamily="34" charset="0"/>
                  </a:rPr>
                  <a:t>Environmentally benign - made from forestry waste</a:t>
                </a:r>
              </a:p>
              <a:p>
                <a:pPr>
                  <a:defRPr/>
                </a:pPr>
                <a:r>
                  <a:rPr lang="en-US" altLang="en-US" sz="2000" kern="0" dirty="0">
                    <a:ea typeface="Calibri" pitchFamily="34" charset="0"/>
                    <a:cs typeface="Calibri" pitchFamily="34" charset="0"/>
                  </a:rPr>
                  <a:t>One Canadian Manufacturer, </a:t>
                </a:r>
                <a:r>
                  <a:rPr lang="en-US" altLang="en-US" sz="2000" b="1" kern="0" dirty="0">
                    <a:ea typeface="Calibri" pitchFamily="34" charset="0"/>
                    <a:cs typeface="Calibri" pitchFamily="34" charset="0"/>
                  </a:rPr>
                  <a:t>BP Smart Core, </a:t>
                </a:r>
                <a:r>
                  <a:rPr lang="en-US" altLang="en-US" sz="2000" kern="0" dirty="0">
                    <a:ea typeface="Calibri" pitchFamily="34" charset="0"/>
                    <a:cs typeface="Calibri" pitchFamily="34" charset="0"/>
                  </a:rPr>
                  <a:t>but does not currently offer board for building insulation</a:t>
                </a:r>
              </a:p>
              <a:p>
                <a:pPr>
                  <a:defRPr/>
                </a:pPr>
                <a:r>
                  <a:rPr lang="en-US" altLang="en-US" sz="2000" kern="0" dirty="0">
                    <a:ea typeface="Calibri" pitchFamily="34" charset="0"/>
                    <a:cs typeface="Calibri" pitchFamily="34" charset="0"/>
                  </a:rPr>
                  <a:t>Various Euro Manufacturers (underlined currently available in Canada) e.g.</a:t>
                </a:r>
                <a:r>
                  <a:rPr lang="en-US" altLang="en-US" sz="2000" b="1" kern="0" dirty="0">
                    <a:ea typeface="Calibri" pitchFamily="34" charset="0"/>
                    <a:cs typeface="Calibri" pitchFamily="34" charset="0"/>
                  </a:rPr>
                  <a:t> </a:t>
                </a:r>
                <a:r>
                  <a:rPr lang="en-US" altLang="en-US" sz="2000" b="1" u="sng" kern="0" dirty="0" err="1">
                    <a:ea typeface="Calibri" pitchFamily="34" charset="0"/>
                    <a:cs typeface="Calibri" pitchFamily="34" charset="0"/>
                  </a:rPr>
                  <a:t>Agepan</a:t>
                </a:r>
                <a:r>
                  <a:rPr lang="en-US" altLang="en-US" sz="2000" b="1" kern="0" dirty="0">
                    <a:ea typeface="Calibri" pitchFamily="34" charset="0"/>
                    <a:cs typeface="Calibri" pitchFamily="34" charset="0"/>
                  </a:rPr>
                  <a:t>, </a:t>
                </a:r>
                <a:r>
                  <a:rPr lang="en-US" altLang="en-US" sz="2000" b="1" u="sng" kern="0" dirty="0" err="1">
                    <a:ea typeface="Calibri" pitchFamily="34" charset="0"/>
                    <a:cs typeface="Calibri" pitchFamily="34" charset="0"/>
                  </a:rPr>
                  <a:t>Gutex</a:t>
                </a:r>
                <a:r>
                  <a:rPr lang="en-US" altLang="en-US" sz="2000" b="1" kern="0" dirty="0">
                    <a:ea typeface="Calibri" pitchFamily="34" charset="0"/>
                    <a:cs typeface="Calibri" pitchFamily="34" charset="0"/>
                  </a:rPr>
                  <a:t>, </a:t>
                </a:r>
                <a:r>
                  <a:rPr lang="en-US" altLang="en-US" sz="2000" b="1" kern="0" dirty="0" err="1">
                    <a:ea typeface="Calibri" pitchFamily="34" charset="0"/>
                    <a:cs typeface="Calibri" pitchFamily="34" charset="0"/>
                  </a:rPr>
                  <a:t>Homatherm</a:t>
                </a:r>
                <a:r>
                  <a:rPr lang="en-US" altLang="en-US" sz="2000" b="1" kern="0" dirty="0">
                    <a:ea typeface="Calibri" pitchFamily="34" charset="0"/>
                    <a:cs typeface="Calibri" pitchFamily="34" charset="0"/>
                  </a:rPr>
                  <a:t>, </a:t>
                </a:r>
                <a:r>
                  <a:rPr lang="en-US" altLang="en-US" sz="2000" b="1" u="sng" kern="0" dirty="0" err="1">
                    <a:ea typeface="Calibri" pitchFamily="34" charset="0"/>
                    <a:cs typeface="Calibri" pitchFamily="34" charset="0"/>
                  </a:rPr>
                  <a:t>Pavatex</a:t>
                </a:r>
                <a:r>
                  <a:rPr lang="en-US" altLang="en-US" sz="2000" b="1" kern="0" dirty="0">
                    <a:ea typeface="Calibri" pitchFamily="34" charset="0"/>
                    <a:cs typeface="Calibri" pitchFamily="34" charset="0"/>
                  </a:rPr>
                  <a:t>, </a:t>
                </a:r>
                <a:r>
                  <a:rPr lang="en-US" altLang="en-US" sz="2000" b="1" u="sng" kern="0" dirty="0">
                    <a:ea typeface="Calibri" pitchFamily="34" charset="0"/>
                    <a:cs typeface="Calibri" pitchFamily="34" charset="0"/>
                  </a:rPr>
                  <a:t>Schneider</a:t>
                </a:r>
                <a:r>
                  <a:rPr lang="en-US" altLang="en-US" sz="2000" b="1" kern="0" dirty="0">
                    <a:ea typeface="Calibri" pitchFamily="34" charset="0"/>
                    <a:cs typeface="Calibri" pitchFamily="34" charset="0"/>
                  </a:rPr>
                  <a:t>, </a:t>
                </a:r>
                <a:r>
                  <a:rPr lang="en-US" altLang="en-US" sz="2000" b="1" kern="0" dirty="0" err="1">
                    <a:ea typeface="Calibri" pitchFamily="34" charset="0"/>
                    <a:cs typeface="Calibri" pitchFamily="34" charset="0"/>
                  </a:rPr>
                  <a:t>Steico</a:t>
                </a:r>
                <a:endParaRPr lang="en-US" altLang="en-US" sz="2000" b="1" kern="0" dirty="0">
                  <a:ea typeface="Calibri" pitchFamily="34" charset="0"/>
                  <a:cs typeface="Calibri" pitchFamily="34" charset="0"/>
                </a:endParaRPr>
              </a:p>
              <a:p>
                <a:pPr>
                  <a:defRPr/>
                </a:pPr>
                <a:r>
                  <a:rPr lang="en-US" altLang="en-US" sz="2000" kern="0" dirty="0">
                    <a:ea typeface="Calibri" pitchFamily="34" charset="0"/>
                    <a:cs typeface="Calibri" pitchFamily="34" charset="0"/>
                  </a:rPr>
                  <a:t>Insulation performance </a:t>
                </a:r>
                <a:r>
                  <a:rPr lang="en-US" altLang="en-US" sz="2000" kern="0" dirty="0">
                    <a:ea typeface="Calibri" pitchFamily="34" charset="0"/>
                    <a:cs typeface="Calibri" pitchFamily="34" charset="0"/>
                    <a:sym typeface="Symbol" pitchFamily="18" charset="2"/>
                  </a:rPr>
                  <a:t> </a:t>
                </a:r>
                <a14:m>
                  <m:oMath xmlns:m="http://schemas.openxmlformats.org/officeDocument/2006/math">
                    <m:r>
                      <a:rPr lang="en-US" altLang="en-US" sz="2000" i="1" kern="0" dirty="0" smtClean="0">
                        <a:latin typeface="Cambria Math" panose="02040503050406030204" pitchFamily="18" charset="0"/>
                        <a:ea typeface="Cambria Math" panose="02040503050406030204" pitchFamily="18" charset="0"/>
                        <a:cs typeface="Calibri" pitchFamily="34" charset="0"/>
                        <a:sym typeface="Symbol" pitchFamily="18" charset="2"/>
                      </a:rPr>
                      <m:t>≈</m:t>
                    </m:r>
                  </m:oMath>
                </a14:m>
                <a:r>
                  <a:rPr lang="en-US" altLang="en-US" sz="2000" kern="0" dirty="0">
                    <a:ea typeface="Calibri" pitchFamily="34" charset="0"/>
                    <a:cs typeface="Calibri" pitchFamily="34" charset="0"/>
                    <a:sym typeface="Symbol" pitchFamily="18" charset="2"/>
                  </a:rPr>
                  <a:t> 0.04 W/</a:t>
                </a:r>
                <a:r>
                  <a:rPr lang="en-US" altLang="en-US" sz="2000" kern="0" dirty="0" err="1">
                    <a:ea typeface="Calibri" pitchFamily="34" charset="0"/>
                    <a:cs typeface="Calibri" pitchFamily="34" charset="0"/>
                    <a:sym typeface="Symbol" pitchFamily="18" charset="2"/>
                  </a:rPr>
                  <a:t>mK</a:t>
                </a:r>
                <a:r>
                  <a:rPr lang="en-US" altLang="en-US" sz="2000" kern="0" dirty="0">
                    <a:ea typeface="Calibri" pitchFamily="34" charset="0"/>
                    <a:cs typeface="Calibri" pitchFamily="34" charset="0"/>
                    <a:sym typeface="Symbol" pitchFamily="18" charset="2"/>
                  </a:rPr>
                  <a:t> (similar to EPS)</a:t>
                </a:r>
              </a:p>
              <a:p>
                <a:pPr>
                  <a:defRPr/>
                </a:pPr>
                <a:r>
                  <a:rPr lang="en-US" altLang="en-US" sz="2000" kern="0" dirty="0">
                    <a:solidFill>
                      <a:srgbClr val="EF0303"/>
                    </a:solidFill>
                    <a:ea typeface="Calibri" pitchFamily="34" charset="0"/>
                    <a:cs typeface="Calibri" pitchFamily="34" charset="0"/>
                    <a:sym typeface="Symbol" pitchFamily="18" charset="2"/>
                  </a:rPr>
                  <a:t>Vapor diffusion resistance  </a:t>
                </a:r>
                <a14:m>
                  <m:oMath xmlns:m="http://schemas.openxmlformats.org/officeDocument/2006/math">
                    <m:r>
                      <a:rPr lang="en-US" altLang="en-US" sz="2000" i="1" kern="0" dirty="0" smtClean="0">
                        <a:solidFill>
                          <a:srgbClr val="EF0303"/>
                        </a:solidFill>
                        <a:latin typeface="Cambria Math" panose="02040503050406030204" pitchFamily="18" charset="0"/>
                        <a:ea typeface="Cambria Math" panose="02040503050406030204" pitchFamily="18" charset="0"/>
                        <a:cs typeface="Calibri" pitchFamily="34" charset="0"/>
                        <a:sym typeface="Symbol" pitchFamily="18" charset="2"/>
                      </a:rPr>
                      <m:t>≈</m:t>
                    </m:r>
                  </m:oMath>
                </a14:m>
                <a:r>
                  <a:rPr lang="en-US" altLang="en-US" sz="2000" kern="0" dirty="0">
                    <a:solidFill>
                      <a:srgbClr val="EF0303"/>
                    </a:solidFill>
                    <a:ea typeface="Calibri" pitchFamily="34" charset="0"/>
                    <a:cs typeface="Calibri" pitchFamily="34" charset="0"/>
                    <a:sym typeface="Symbol" pitchFamily="18" charset="2"/>
                  </a:rPr>
                  <a:t> 5 (10x lower than EPS)</a:t>
                </a:r>
              </a:p>
              <a:p>
                <a:pPr>
                  <a:defRPr/>
                </a:pPr>
                <a:r>
                  <a:rPr lang="en-US" altLang="en-US" sz="2000" kern="0" dirty="0">
                    <a:ea typeface="Calibri" pitchFamily="34" charset="0"/>
                    <a:cs typeface="Calibri" pitchFamily="34" charset="0"/>
                    <a:sym typeface="Symbol" pitchFamily="18" charset="2"/>
                  </a:rPr>
                  <a:t>Tensile strength </a:t>
                </a:r>
                <a14:m>
                  <m:oMath xmlns:m="http://schemas.openxmlformats.org/officeDocument/2006/math">
                    <m:r>
                      <a:rPr lang="en-US" altLang="en-US" sz="2000" i="1" kern="0" dirty="0" smtClean="0">
                        <a:latin typeface="Cambria Math" panose="02040503050406030204" pitchFamily="18" charset="0"/>
                        <a:ea typeface="Cambria Math" panose="02040503050406030204" pitchFamily="18" charset="0"/>
                        <a:cs typeface="Calibri" pitchFamily="34" charset="0"/>
                        <a:sym typeface="Symbol" pitchFamily="18" charset="2"/>
                      </a:rPr>
                      <m:t>≥</m:t>
                    </m:r>
                    <m:r>
                      <a:rPr lang="en-CA" altLang="en-US" sz="2000" b="0" i="1" kern="0" dirty="0" smtClean="0">
                        <a:latin typeface="Cambria Math" panose="02040503050406030204" pitchFamily="18" charset="0"/>
                        <a:ea typeface="Cambria Math" panose="02040503050406030204" pitchFamily="18" charset="0"/>
                        <a:cs typeface="Calibri" pitchFamily="34" charset="0"/>
                        <a:sym typeface="Symbol" pitchFamily="18" charset="2"/>
                      </a:rPr>
                      <m:t> </m:t>
                    </m:r>
                  </m:oMath>
                </a14:m>
                <a:r>
                  <a:rPr lang="en-US" altLang="en-US" sz="2000" kern="0" dirty="0">
                    <a:ea typeface="Calibri" pitchFamily="34" charset="0"/>
                    <a:cs typeface="Calibri" pitchFamily="34" charset="0"/>
                    <a:sym typeface="Symbol" pitchFamily="18" charset="2"/>
                  </a:rPr>
                  <a:t>2.5kPa </a:t>
                </a:r>
                <a:endParaRPr lang="en-US" altLang="en-US" sz="2000" kern="0" dirty="0">
                  <a:ea typeface="Calibri" pitchFamily="34" charset="0"/>
                  <a:cs typeface="Calibri" pitchFamily="34" charset="0"/>
                </a:endParaRPr>
              </a:p>
            </p:txBody>
          </p:sp>
        </mc:Choice>
        <mc:Fallback xmlns="">
          <p:sp>
            <p:nvSpPr>
              <p:cNvPr id="4" name="Rectangle 3"/>
              <p:cNvSpPr txBox="1">
                <a:spLocks noRot="1" noChangeAspect="1" noMove="1" noResize="1" noEditPoints="1" noAdjustHandles="1" noChangeArrowheads="1" noChangeShapeType="1" noTextEdit="1"/>
              </p:cNvSpPr>
              <p:nvPr/>
            </p:nvSpPr>
            <p:spPr bwMode="auto">
              <a:xfrm>
                <a:off x="656135" y="1261661"/>
                <a:ext cx="6421109" cy="4821238"/>
              </a:xfrm>
              <a:prstGeom prst="rect">
                <a:avLst/>
              </a:prstGeom>
              <a:blipFill>
                <a:blip r:embed="rId3"/>
                <a:stretch>
                  <a:fillRect l="-855" t="-759" r="-95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pic>
        <p:nvPicPr>
          <p:cNvPr id="5" name="Picture 4"/>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l="26139" t="27786" r="28562" b="25293"/>
          <a:stretch/>
        </p:blipFill>
        <p:spPr>
          <a:xfrm>
            <a:off x="7077244" y="1370057"/>
            <a:ext cx="4655762" cy="3217850"/>
          </a:xfrm>
          <a:prstGeom prst="rect">
            <a:avLst/>
          </a:prstGeom>
        </p:spPr>
      </p:pic>
      <p:sp>
        <p:nvSpPr>
          <p:cNvPr id="8" name="Text Box 9"/>
          <p:cNvSpPr txBox="1">
            <a:spLocks noChangeArrowheads="1"/>
          </p:cNvSpPr>
          <p:nvPr/>
        </p:nvSpPr>
        <p:spPr bwMode="auto">
          <a:xfrm>
            <a:off x="10218944" y="4377021"/>
            <a:ext cx="14413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Photo: Wimmers</a:t>
            </a:r>
            <a:endParaRPr lang="de-DE" altLang="en-US" sz="1200" dirty="0">
              <a:solidFill>
                <a:schemeClr val="tx1"/>
              </a:solidFill>
            </a:endParaRPr>
          </a:p>
        </p:txBody>
      </p:sp>
      <p:sp>
        <p:nvSpPr>
          <p:cNvPr id="7" name="Rectangle 6"/>
          <p:cNvSpPr>
            <a:spLocks/>
          </p:cNvSpPr>
          <p:nvPr/>
        </p:nvSpPr>
        <p:spPr bwMode="auto">
          <a:xfrm>
            <a:off x="1284451" y="6561138"/>
            <a:ext cx="55927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ts val="700"/>
              </a:spcBef>
              <a:buClrTx/>
              <a:buNone/>
            </a:pPr>
            <a:r>
              <a:rPr lang="en-US" altLang="en-US" sz="1200" dirty="0">
                <a:solidFill>
                  <a:schemeClr val="tx1"/>
                </a:solidFill>
              </a:rPr>
              <a:t>Author: Wimmers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solidFill>
                <a:schemeClr val="tx1">
                  <a:lumMod val="50000"/>
                  <a:lumOff val="50000"/>
                </a:schemeClr>
              </a:solidFill>
            </a:endParaRPr>
          </a:p>
        </p:txBody>
      </p:sp>
      <p:sp>
        <p:nvSpPr>
          <p:cNvPr id="61443" name="Title 1"/>
          <p:cNvSpPr>
            <a:spLocks noGrp="1"/>
          </p:cNvSpPr>
          <p:nvPr>
            <p:ph type="title"/>
          </p:nvPr>
        </p:nvSpPr>
        <p:spPr>
          <a:xfrm>
            <a:off x="1873995" y="157743"/>
            <a:ext cx="7904163" cy="719137"/>
          </a:xfrm>
        </p:spPr>
        <p:txBody>
          <a:bodyPr/>
          <a:lstStyle/>
          <a:p>
            <a:r>
              <a:rPr lang="en-US" altLang="en-US" dirty="0"/>
              <a:t>Step 1 for Energy Efficient Construction</a:t>
            </a:r>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33345" y="728896"/>
            <a:ext cx="8751888"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Compactness </a:t>
            </a:r>
            <a:r>
              <a:rPr lang="en-CA" sz="1800" b="1" kern="0" dirty="0">
                <a:solidFill>
                  <a:schemeClr val="tx1">
                    <a:lumMod val="65000"/>
                    <a:lumOff val="35000"/>
                  </a:schemeClr>
                </a:solidFill>
                <a:ea typeface="ＭＳ Ｐゴシック" pitchFamily="34" charset="-128"/>
              </a:rPr>
              <a:t>(Architectural Decision)</a:t>
            </a:r>
            <a:endParaRPr lang="en-CA" sz="6600" b="1" kern="0" dirty="0">
              <a:solidFill>
                <a:schemeClr val="tx1">
                  <a:lumMod val="65000"/>
                  <a:lumOff val="35000"/>
                </a:schemeClr>
              </a:solidFill>
              <a:ea typeface="ＭＳ Ｐゴシック" pitchFamily="34" charset="-128"/>
            </a:endParaRPr>
          </a:p>
          <a:p>
            <a:pPr lvl="1">
              <a:buClr>
                <a:srgbClr val="FEF202"/>
              </a:buClr>
              <a:defRPr/>
            </a:pPr>
            <a:r>
              <a:rPr lang="en-CA" sz="2400" b="1" kern="0" dirty="0">
                <a:solidFill>
                  <a:schemeClr val="tx1">
                    <a:lumMod val="65000"/>
                    <a:lumOff val="35000"/>
                  </a:schemeClr>
                </a:solidFill>
                <a:ea typeface="ＭＳ Ｐゴシック" pitchFamily="34" charset="-128"/>
              </a:rPr>
              <a:t>Responsible use of Resources</a:t>
            </a:r>
          </a:p>
          <a:p>
            <a:pPr lvl="1">
              <a:buClr>
                <a:srgbClr val="FEF202"/>
              </a:buClr>
              <a:defRPr/>
            </a:pPr>
            <a:r>
              <a:rPr lang="en-CA" sz="2400" b="1" kern="0" dirty="0">
                <a:solidFill>
                  <a:schemeClr val="tx1">
                    <a:lumMod val="65000"/>
                    <a:lumOff val="35000"/>
                  </a:schemeClr>
                </a:solidFill>
                <a:ea typeface="ＭＳ Ｐゴシック" pitchFamily="34" charset="-128"/>
              </a:rPr>
              <a:t>Reduction of Energy Losses</a:t>
            </a:r>
          </a:p>
          <a:p>
            <a:pPr lvl="1">
              <a:buClr>
                <a:srgbClr val="FEF202"/>
              </a:buClr>
              <a:defRPr/>
            </a:pPr>
            <a:r>
              <a:rPr lang="en-CA" sz="2400" b="1" kern="0" dirty="0">
                <a:solidFill>
                  <a:schemeClr val="tx1">
                    <a:lumMod val="65000"/>
                    <a:lumOff val="35000"/>
                  </a:schemeClr>
                </a:solidFill>
                <a:ea typeface="ＭＳ Ｐゴシック" pitchFamily="34" charset="-128"/>
              </a:rPr>
              <a:t>Cost Efficient</a:t>
            </a:r>
          </a:p>
        </p:txBody>
      </p:sp>
      <p:sp>
        <p:nvSpPr>
          <p:cNvPr id="16"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547" y="188914"/>
            <a:ext cx="9362966" cy="719137"/>
          </a:xfrm>
        </p:spPr>
        <p:txBody>
          <a:bodyPr>
            <a:normAutofit/>
          </a:bodyPr>
          <a:lstStyle/>
          <a:p>
            <a:pPr>
              <a:defRPr/>
            </a:pPr>
            <a:r>
              <a:rPr lang="en-CA" dirty="0">
                <a:ea typeface="ＭＳ Ｐゴシック" charset="-128"/>
              </a:rPr>
              <a:t>Glaser Diagram for Vapour Diffusion in Wall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43285765"/>
              </p:ext>
            </p:extLst>
          </p:nvPr>
        </p:nvGraphicFramePr>
        <p:xfrm>
          <a:off x="738742" y="1223276"/>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347140" name="TextBox 2"/>
          <p:cNvSpPr txBox="1">
            <a:spLocks noChangeArrowheads="1"/>
          </p:cNvSpPr>
          <p:nvPr/>
        </p:nvSpPr>
        <p:spPr bwMode="auto">
          <a:xfrm>
            <a:off x="3197781" y="1121348"/>
            <a:ext cx="4089508"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2000" dirty="0">
                <a:solidFill>
                  <a:schemeClr val="tx1"/>
                </a:solidFill>
                <a:cs typeface="Calibri" panose="020F0502020204030204" pitchFamily="34" charset="0"/>
              </a:rPr>
              <a:t>Vapour Pressure and Temperature</a:t>
            </a:r>
          </a:p>
        </p:txBody>
      </p:sp>
      <p:sp>
        <p:nvSpPr>
          <p:cNvPr id="347141" name="TextBox 4"/>
          <p:cNvSpPr txBox="1">
            <a:spLocks noChangeArrowheads="1"/>
          </p:cNvSpPr>
          <p:nvPr/>
        </p:nvSpPr>
        <p:spPr bwMode="auto">
          <a:xfrm>
            <a:off x="3124755" y="5500001"/>
            <a:ext cx="3529012"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0"/>
              </a:spcBef>
              <a:buClrTx/>
              <a:buFontTx/>
              <a:buNone/>
            </a:pPr>
            <a:r>
              <a:rPr lang="en-CA" altLang="en-US" sz="2000">
                <a:solidFill>
                  <a:schemeClr val="tx1"/>
                </a:solidFill>
                <a:cs typeface="Calibri" panose="020F0502020204030204" pitchFamily="34" charset="0"/>
              </a:rPr>
              <a:t>Position in Envelope [cm]</a:t>
            </a:r>
          </a:p>
        </p:txBody>
      </p:sp>
      <p:sp>
        <p:nvSpPr>
          <p:cNvPr id="347142" name="TextBox 5"/>
          <p:cNvSpPr txBox="1">
            <a:spLocks noChangeArrowheads="1"/>
          </p:cNvSpPr>
          <p:nvPr/>
        </p:nvSpPr>
        <p:spPr bwMode="auto">
          <a:xfrm rot="16200000">
            <a:off x="-970697" y="3690222"/>
            <a:ext cx="3527425"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0"/>
              </a:spcBef>
              <a:buClrTx/>
              <a:buFontTx/>
              <a:buNone/>
            </a:pPr>
            <a:r>
              <a:rPr lang="en-CA" altLang="en-US" sz="2000" dirty="0">
                <a:solidFill>
                  <a:schemeClr val="tx1"/>
                </a:solidFill>
                <a:cs typeface="Calibri" panose="020F0502020204030204" pitchFamily="34" charset="0"/>
              </a:rPr>
              <a:t>Vapour Pressure [Pa]</a:t>
            </a:r>
          </a:p>
        </p:txBody>
      </p:sp>
      <p:sp>
        <p:nvSpPr>
          <p:cNvPr id="347143" name="TextBox 8"/>
          <p:cNvSpPr txBox="1">
            <a:spLocks noChangeArrowheads="1"/>
          </p:cNvSpPr>
          <p:nvPr/>
        </p:nvSpPr>
        <p:spPr bwMode="auto">
          <a:xfrm>
            <a:off x="6869667" y="1443939"/>
            <a:ext cx="1662469"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100">
                <a:solidFill>
                  <a:schemeClr val="tx1"/>
                </a:solidFill>
                <a:cs typeface="Calibri" panose="020F0502020204030204" pitchFamily="34" charset="0"/>
              </a:rPr>
              <a:t>dew-point exterior</a:t>
            </a:r>
          </a:p>
        </p:txBody>
      </p:sp>
      <p:sp>
        <p:nvSpPr>
          <p:cNvPr id="347144" name="TextBox 9"/>
          <p:cNvSpPr txBox="1">
            <a:spLocks noChangeArrowheads="1"/>
          </p:cNvSpPr>
          <p:nvPr/>
        </p:nvSpPr>
        <p:spPr bwMode="auto">
          <a:xfrm>
            <a:off x="4782105" y="1443939"/>
            <a:ext cx="1662469"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100">
                <a:solidFill>
                  <a:schemeClr val="tx1"/>
                </a:solidFill>
                <a:cs typeface="Calibri" panose="020F0502020204030204" pitchFamily="34" charset="0"/>
              </a:rPr>
              <a:t>dew-point interior</a:t>
            </a:r>
          </a:p>
        </p:txBody>
      </p:sp>
      <p:sp>
        <p:nvSpPr>
          <p:cNvPr id="347145" name="TextBox 10"/>
          <p:cNvSpPr txBox="1">
            <a:spLocks noChangeArrowheads="1"/>
          </p:cNvSpPr>
          <p:nvPr/>
        </p:nvSpPr>
        <p:spPr bwMode="auto">
          <a:xfrm>
            <a:off x="3315279" y="1442350"/>
            <a:ext cx="128746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100" dirty="0">
                <a:solidFill>
                  <a:schemeClr val="tx1"/>
                </a:solidFill>
                <a:cs typeface="Calibri" panose="020F0502020204030204" pitchFamily="34" charset="0"/>
              </a:rPr>
              <a:t>temperature curve</a:t>
            </a:r>
          </a:p>
        </p:txBody>
      </p:sp>
      <mc:AlternateContent xmlns:mc="http://schemas.openxmlformats.org/markup-compatibility/2006" xmlns:a14="http://schemas.microsoft.com/office/drawing/2010/main">
        <mc:Choice Requires="a14">
          <p:sp>
            <p:nvSpPr>
              <p:cNvPr id="347146" name="TextBox 11"/>
              <p:cNvSpPr txBox="1">
                <a:spLocks noChangeArrowheads="1"/>
              </p:cNvSpPr>
              <p:nvPr/>
            </p:nvSpPr>
            <p:spPr bwMode="auto">
              <a:xfrm rot="16200000">
                <a:off x="7120882" y="3688445"/>
                <a:ext cx="3529013" cy="400110"/>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0"/>
                  </a:spcBef>
                  <a:buClrTx/>
                  <a:buFontTx/>
                  <a:buNone/>
                </a:pPr>
                <a:r>
                  <a:rPr lang="en-CA" altLang="en-US" sz="2000" dirty="0">
                    <a:solidFill>
                      <a:schemeClr val="tx1"/>
                    </a:solidFill>
                    <a:cs typeface="Calibri" panose="020F0502020204030204" pitchFamily="34" charset="0"/>
                  </a:rPr>
                  <a:t>Temperature [</a:t>
                </a:r>
                <a14:m>
                  <m:oMath xmlns:m="http://schemas.openxmlformats.org/officeDocument/2006/math">
                    <m:r>
                      <a:rPr lang="en-CA" altLang="en-US" sz="2000"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m:t>
                    </m:r>
                  </m:oMath>
                </a14:m>
                <a:r>
                  <a:rPr lang="en-CA" altLang="en-US" sz="2000" dirty="0">
                    <a:solidFill>
                      <a:schemeClr val="tx1"/>
                    </a:solidFill>
                    <a:cs typeface="Calibri" panose="020F0502020204030204" pitchFamily="34" charset="0"/>
                  </a:rPr>
                  <a:t>]</a:t>
                </a:r>
              </a:p>
            </p:txBody>
          </p:sp>
        </mc:Choice>
        <mc:Fallback xmlns="">
          <p:sp>
            <p:nvSpPr>
              <p:cNvPr id="347146" name="TextBox 11"/>
              <p:cNvSpPr txBox="1">
                <a:spLocks noRot="1" noChangeAspect="1" noMove="1" noResize="1" noEditPoints="1" noAdjustHandles="1" noChangeArrowheads="1" noChangeShapeType="1" noTextEdit="1"/>
              </p:cNvSpPr>
              <p:nvPr/>
            </p:nvSpPr>
            <p:spPr bwMode="auto">
              <a:xfrm rot="16200000">
                <a:off x="7120882" y="3688445"/>
                <a:ext cx="3529013" cy="400110"/>
              </a:xfrm>
              <a:prstGeom prst="rect">
                <a:avLst/>
              </a:prstGeom>
              <a:blipFill>
                <a:blip r:embed="rId4"/>
                <a:stretch>
                  <a:fillRect l="-9231" r="-27692"/>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grpSp>
        <p:nvGrpSpPr>
          <p:cNvPr id="13" name="Group 12"/>
          <p:cNvGrpSpPr>
            <a:grpSpLocks/>
          </p:cNvGrpSpPr>
          <p:nvPr/>
        </p:nvGrpSpPr>
        <p:grpSpPr bwMode="auto">
          <a:xfrm>
            <a:off x="2169083" y="1734450"/>
            <a:ext cx="307975" cy="3556631"/>
            <a:chOff x="1501789" y="2111454"/>
            <a:chExt cx="307777" cy="3628924"/>
          </a:xfrm>
        </p:grpSpPr>
        <p:sp>
          <p:nvSpPr>
            <p:cNvPr id="14" name="Rectangle 13"/>
            <p:cNvSpPr/>
            <p:nvPr/>
          </p:nvSpPr>
          <p:spPr>
            <a:xfrm>
              <a:off x="1547794" y="2111454"/>
              <a:ext cx="215761" cy="3628924"/>
            </a:xfrm>
            <a:prstGeom prst="rect">
              <a:avLst/>
            </a:prstGeom>
            <a:solidFill>
              <a:schemeClr val="bg1">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latin typeface="Calibri" panose="020F0502020204030204" pitchFamily="34" charset="0"/>
                <a:cs typeface="Calibri" panose="020F0502020204030204" pitchFamily="34" charset="0"/>
              </a:endParaRPr>
            </a:p>
          </p:txBody>
        </p:sp>
        <p:sp>
          <p:nvSpPr>
            <p:cNvPr id="347155" name="TextBox 14"/>
            <p:cNvSpPr txBox="1">
              <a:spLocks noChangeArrowheads="1"/>
            </p:cNvSpPr>
            <p:nvPr/>
          </p:nvSpPr>
          <p:spPr bwMode="auto">
            <a:xfrm rot="16200000">
              <a:off x="786771" y="3150656"/>
              <a:ext cx="17378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0"/>
                </a:spcBef>
                <a:buClrTx/>
                <a:buFontTx/>
                <a:buNone/>
              </a:pPr>
              <a:r>
                <a:rPr lang="en-CA" altLang="en-US" sz="1400" dirty="0">
                  <a:solidFill>
                    <a:schemeClr val="tx1"/>
                  </a:solidFill>
                  <a:cs typeface="Calibri" panose="020F0502020204030204" pitchFamily="34" charset="0"/>
                </a:rPr>
                <a:t>Drywall</a:t>
              </a:r>
            </a:p>
          </p:txBody>
        </p:sp>
      </p:grpSp>
      <p:grpSp>
        <p:nvGrpSpPr>
          <p:cNvPr id="27" name="Group 26"/>
          <p:cNvGrpSpPr/>
          <p:nvPr/>
        </p:nvGrpSpPr>
        <p:grpSpPr>
          <a:xfrm>
            <a:off x="6355849" y="1337006"/>
            <a:ext cx="1045585" cy="3956111"/>
            <a:chOff x="6074306" y="1713930"/>
            <a:chExt cx="1045585" cy="3956111"/>
          </a:xfrm>
          <a:solidFill>
            <a:srgbClr val="AA7950"/>
          </a:solidFill>
        </p:grpSpPr>
        <p:sp>
          <p:nvSpPr>
            <p:cNvPr id="20" name="Rectangle 19"/>
            <p:cNvSpPr/>
            <p:nvPr/>
          </p:nvSpPr>
          <p:spPr>
            <a:xfrm>
              <a:off x="6074306" y="2112155"/>
              <a:ext cx="1045585" cy="3557886"/>
            </a:xfrm>
            <a:prstGeom prst="rect">
              <a:avLst/>
            </a:prstGeom>
            <a:solidFill>
              <a:srgbClr val="CC6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21" name="TextBox 20"/>
            <p:cNvSpPr txBox="1"/>
            <p:nvPr/>
          </p:nvSpPr>
          <p:spPr>
            <a:xfrm rot="16200000">
              <a:off x="4775241" y="3338260"/>
              <a:ext cx="3556437" cy="307777"/>
            </a:xfrm>
            <a:prstGeom prst="rect">
              <a:avLst/>
            </a:prstGeom>
            <a:noFill/>
          </p:spPr>
          <p:txBody>
            <a:bodyPr>
              <a:spAutoFit/>
            </a:bodyPr>
            <a:lstStyle/>
            <a:p>
              <a:pPr algn="ctr" eaLnBrk="1" hangingPunct="1">
                <a:defRPr/>
              </a:pPr>
              <a:r>
                <a:rPr lang="en-CA" sz="1400" dirty="0">
                  <a:latin typeface="Calibri" panose="020F0502020204030204" pitchFamily="34" charset="0"/>
                  <a:ea typeface="ＭＳ Ｐゴシック" pitchFamily="34" charset="-128"/>
                  <a:cs typeface="Calibri" panose="020F0502020204030204" pitchFamily="34" charset="0"/>
                </a:rPr>
                <a:t>Wood Fibre Board</a:t>
              </a:r>
            </a:p>
          </p:txBody>
        </p:sp>
      </p:grpSp>
      <p:grpSp>
        <p:nvGrpSpPr>
          <p:cNvPr id="3" name="Group 2"/>
          <p:cNvGrpSpPr/>
          <p:nvPr/>
        </p:nvGrpSpPr>
        <p:grpSpPr>
          <a:xfrm>
            <a:off x="2432441" y="1727886"/>
            <a:ext cx="720733" cy="3558667"/>
            <a:chOff x="3674899" y="2104811"/>
            <a:chExt cx="720733" cy="3558667"/>
          </a:xfrm>
        </p:grpSpPr>
        <p:sp>
          <p:nvSpPr>
            <p:cNvPr id="28" name="Rectangle 27"/>
            <p:cNvSpPr/>
            <p:nvPr/>
          </p:nvSpPr>
          <p:spPr>
            <a:xfrm>
              <a:off x="3674899" y="2104811"/>
              <a:ext cx="720733" cy="3558667"/>
            </a:xfrm>
            <a:prstGeom prst="rect">
              <a:avLst/>
            </a:prstGeom>
            <a:solidFill>
              <a:srgbClr val="E7DC4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5" name="TextBox 24"/>
            <p:cNvSpPr txBox="1"/>
            <p:nvPr/>
          </p:nvSpPr>
          <p:spPr>
            <a:xfrm rot="16200000">
              <a:off x="3236648" y="3063572"/>
              <a:ext cx="1561850" cy="307777"/>
            </a:xfrm>
            <a:prstGeom prst="rect">
              <a:avLst/>
            </a:prstGeom>
            <a:noFill/>
          </p:spPr>
          <p:txBody>
            <a:bodyPr wrap="square">
              <a:spAutoFit/>
            </a:bodyPr>
            <a:lstStyle/>
            <a:p>
              <a:pPr algn="ctr" eaLnBrk="1" hangingPunct="1">
                <a:defRPr/>
              </a:pPr>
              <a:r>
                <a:rPr lang="en-CA" sz="1400" dirty="0">
                  <a:latin typeface="Calibri" panose="020F0502020204030204" pitchFamily="34" charset="0"/>
                  <a:ea typeface="ＭＳ Ｐゴシック" pitchFamily="34" charset="-128"/>
                  <a:cs typeface="Calibri" panose="020F0502020204030204" pitchFamily="34" charset="0"/>
                </a:rPr>
                <a:t>Insulation</a:t>
              </a:r>
            </a:p>
          </p:txBody>
        </p:sp>
      </p:grpSp>
      <p:grpSp>
        <p:nvGrpSpPr>
          <p:cNvPr id="6" name="Group 5"/>
          <p:cNvGrpSpPr/>
          <p:nvPr/>
        </p:nvGrpSpPr>
        <p:grpSpPr>
          <a:xfrm>
            <a:off x="3130106" y="1746862"/>
            <a:ext cx="307777" cy="3544219"/>
            <a:chOff x="3130106" y="1746862"/>
            <a:chExt cx="307777" cy="3544219"/>
          </a:xfrm>
        </p:grpSpPr>
        <p:sp>
          <p:nvSpPr>
            <p:cNvPr id="38" name="Rectangle 37"/>
            <p:cNvSpPr/>
            <p:nvPr/>
          </p:nvSpPr>
          <p:spPr>
            <a:xfrm>
              <a:off x="3153174" y="1746862"/>
              <a:ext cx="284709" cy="3544219"/>
            </a:xfrm>
            <a:prstGeom prst="rect">
              <a:avLst/>
            </a:prstGeom>
            <a:solidFill>
              <a:srgbClr val="85714D">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47153" name="TextBox 17"/>
            <p:cNvSpPr txBox="1">
              <a:spLocks noChangeArrowheads="1"/>
            </p:cNvSpPr>
            <p:nvPr/>
          </p:nvSpPr>
          <p:spPr bwMode="auto">
            <a:xfrm rot="16200000">
              <a:off x="2368499" y="2637064"/>
              <a:ext cx="18309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0"/>
                </a:spcBef>
                <a:buClrTx/>
                <a:buFontTx/>
                <a:buNone/>
              </a:pPr>
              <a:r>
                <a:rPr lang="en-CA" altLang="en-US" sz="1400" dirty="0">
                  <a:solidFill>
                    <a:schemeClr val="tx1"/>
                  </a:solidFill>
                  <a:cs typeface="Calibri" panose="020F0502020204030204" pitchFamily="34" charset="0"/>
                </a:rPr>
                <a:t>OSB taped</a:t>
              </a:r>
            </a:p>
          </p:txBody>
        </p:sp>
      </p:grpSp>
      <p:grpSp>
        <p:nvGrpSpPr>
          <p:cNvPr id="5" name="Group 4"/>
          <p:cNvGrpSpPr/>
          <p:nvPr/>
        </p:nvGrpSpPr>
        <p:grpSpPr>
          <a:xfrm>
            <a:off x="3440054" y="1734450"/>
            <a:ext cx="2915794" cy="3549873"/>
            <a:chOff x="3440054" y="1734450"/>
            <a:chExt cx="2915794" cy="3549873"/>
          </a:xfrm>
        </p:grpSpPr>
        <p:sp>
          <p:nvSpPr>
            <p:cNvPr id="30" name="Rectangle 29"/>
            <p:cNvSpPr/>
            <p:nvPr/>
          </p:nvSpPr>
          <p:spPr>
            <a:xfrm>
              <a:off x="3440054" y="1734450"/>
              <a:ext cx="2915794" cy="3549873"/>
            </a:xfrm>
            <a:prstGeom prst="rect">
              <a:avLst/>
            </a:prstGeom>
            <a:solidFill>
              <a:srgbClr val="E7DC4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4" name="TextBox 23"/>
            <p:cNvSpPr txBox="1"/>
            <p:nvPr/>
          </p:nvSpPr>
          <p:spPr>
            <a:xfrm rot="16200000">
              <a:off x="4043550" y="2686018"/>
              <a:ext cx="1495961" cy="307777"/>
            </a:xfrm>
            <a:prstGeom prst="rect">
              <a:avLst/>
            </a:prstGeom>
            <a:noFill/>
          </p:spPr>
          <p:txBody>
            <a:bodyPr wrap="square">
              <a:spAutoFit/>
            </a:bodyPr>
            <a:lstStyle/>
            <a:p>
              <a:pPr algn="ctr" eaLnBrk="1" hangingPunct="1">
                <a:defRPr/>
              </a:pPr>
              <a:r>
                <a:rPr lang="en-CA" sz="1400" dirty="0">
                  <a:latin typeface="Calibri" panose="020F0502020204030204" pitchFamily="34" charset="0"/>
                  <a:ea typeface="ＭＳ Ｐゴシック" pitchFamily="34" charset="-128"/>
                  <a:cs typeface="Calibri" panose="020F0502020204030204" pitchFamily="34" charset="0"/>
                </a:rPr>
                <a:t>Insulation</a:t>
              </a:r>
            </a:p>
          </p:txBody>
        </p:sp>
      </p:grpSp>
      <p:sp>
        <p:nvSpPr>
          <p:cNvPr id="40" name="Rectangle 19"/>
          <p:cNvSpPr txBox="1">
            <a:spLocks noChangeArrowheads="1"/>
          </p:cNvSpPr>
          <p:nvPr/>
        </p:nvSpPr>
        <p:spPr bwMode="auto">
          <a:xfrm>
            <a:off x="9131854" y="3587888"/>
            <a:ext cx="2891318" cy="845699"/>
          </a:xfrm>
          <a:prstGeom prst="rect">
            <a:avLst/>
          </a:prstGeom>
          <a:noFill/>
          <a:ln w="9525">
            <a:noFill/>
            <a:miter lim="800000"/>
            <a:headEnd/>
            <a:tailEnd/>
          </a:ln>
        </p:spPr>
        <p:txBody>
          <a:bodyPr lIns="91430" tIns="45715" rIns="91430" bIns="45715"/>
          <a:lstStyle/>
          <a:p>
            <a:pPr>
              <a:lnSpc>
                <a:spcPct val="110000"/>
              </a:lnSpc>
              <a:spcAft>
                <a:spcPts val="600"/>
              </a:spcAft>
              <a:buClr>
                <a:srgbClr val="FF0000"/>
              </a:buClr>
              <a:defRPr/>
            </a:pPr>
            <a:r>
              <a:rPr lang="en-CA" sz="2000" dirty="0">
                <a:solidFill>
                  <a:srgbClr val="FF0000"/>
                </a:solidFill>
                <a:latin typeface="Calibri" pitchFamily="34" charset="0"/>
                <a:ea typeface="ＭＳ Ｐゴシック" pitchFamily="34" charset="-128"/>
                <a:cs typeface="Arial" pitchFamily="34" charset="0"/>
              </a:rPr>
              <a:t>At no point is the saturation pressure reached, no liquid water occurs</a:t>
            </a:r>
            <a:endParaRPr lang="de-CH" sz="2000" dirty="0">
              <a:solidFill>
                <a:srgbClr val="FF0000"/>
              </a:solidFill>
              <a:latin typeface="Calibri" pitchFamily="34" charset="0"/>
              <a:ea typeface="ＭＳ Ｐゴシック" pitchFamily="34" charset="-128"/>
              <a:cs typeface="Arial" pitchFamily="34" charset="0"/>
            </a:endParaRPr>
          </a:p>
          <a:p>
            <a:pPr marL="742950" lvl="1" indent="-285750">
              <a:lnSpc>
                <a:spcPct val="110000"/>
              </a:lnSpc>
              <a:spcAft>
                <a:spcPct val="60000"/>
              </a:spcAft>
              <a:buClr>
                <a:srgbClr val="FF0000"/>
              </a:buClr>
              <a:defRPr/>
            </a:pPr>
            <a:endParaRPr lang="en-CA" sz="2000" dirty="0">
              <a:solidFill>
                <a:srgbClr val="FF0000"/>
              </a:solidFill>
              <a:latin typeface="Calibri" pitchFamily="34" charset="0"/>
              <a:ea typeface="ＭＳ Ｐゴシック" pitchFamily="34" charset="-128"/>
              <a:cs typeface="Calibri" pitchFamily="34" charset="0"/>
            </a:endParaRPr>
          </a:p>
          <a:p>
            <a:pPr marL="742950" lvl="1" indent="-285750">
              <a:lnSpc>
                <a:spcPct val="110000"/>
              </a:lnSpc>
              <a:spcAft>
                <a:spcPct val="60000"/>
              </a:spcAft>
              <a:buClr>
                <a:srgbClr val="FF0000"/>
              </a:buClr>
              <a:defRPr/>
            </a:pPr>
            <a:endParaRPr lang="de-CH" sz="2000" dirty="0">
              <a:solidFill>
                <a:srgbClr val="FF0000"/>
              </a:solidFill>
              <a:latin typeface="Calibri" pitchFamily="34" charset="0"/>
              <a:ea typeface="ＭＳ Ｐゴシック" pitchFamily="34" charset="-128"/>
              <a:cs typeface="Arial" pitchFamily="34" charset="0"/>
            </a:endParaRPr>
          </a:p>
        </p:txBody>
      </p:sp>
      <p:sp>
        <p:nvSpPr>
          <p:cNvPr id="41" name="TextBox 10"/>
          <p:cNvSpPr txBox="1">
            <a:spLocks noChangeArrowheads="1"/>
          </p:cNvSpPr>
          <p:nvPr/>
        </p:nvSpPr>
        <p:spPr bwMode="auto">
          <a:xfrm rot="2008500">
            <a:off x="3875234" y="3900303"/>
            <a:ext cx="1452623" cy="261610"/>
          </a:xfrm>
          <a:prstGeom prst="rect">
            <a:avLst/>
          </a:prstGeom>
          <a:noFill/>
          <a:ln>
            <a:noFill/>
          </a:ln>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100" dirty="0" err="1">
                <a:solidFill>
                  <a:schemeClr val="tx1"/>
                </a:solidFill>
                <a:cs typeface="Calibri" panose="020F0502020204030204" pitchFamily="34" charset="0"/>
              </a:rPr>
              <a:t>ps</a:t>
            </a:r>
            <a:r>
              <a:rPr lang="en-CA" altLang="en-US" sz="1100" dirty="0">
                <a:solidFill>
                  <a:schemeClr val="tx1"/>
                </a:solidFill>
                <a:cs typeface="Calibri" panose="020F0502020204030204" pitchFamily="34" charset="0"/>
              </a:rPr>
              <a:t> saturation pressure</a:t>
            </a:r>
          </a:p>
        </p:txBody>
      </p:sp>
      <p:sp>
        <p:nvSpPr>
          <p:cNvPr id="42" name="TextBox 10"/>
          <p:cNvSpPr txBox="1">
            <a:spLocks noChangeArrowheads="1"/>
          </p:cNvSpPr>
          <p:nvPr/>
        </p:nvSpPr>
        <p:spPr bwMode="auto">
          <a:xfrm>
            <a:off x="3653409" y="4728031"/>
            <a:ext cx="1452623" cy="261610"/>
          </a:xfrm>
          <a:prstGeom prst="rect">
            <a:avLst/>
          </a:prstGeom>
          <a:noFill/>
          <a:ln>
            <a:noFill/>
          </a:ln>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100" dirty="0">
                <a:solidFill>
                  <a:schemeClr val="tx1"/>
                </a:solidFill>
                <a:cs typeface="Calibri" panose="020F0502020204030204" pitchFamily="34" charset="0"/>
              </a:rPr>
              <a:t>p actual pressure</a:t>
            </a:r>
          </a:p>
        </p:txBody>
      </p:sp>
      <p:sp>
        <p:nvSpPr>
          <p:cNvPr id="32" name="Text Box 9"/>
          <p:cNvSpPr txBox="1">
            <a:spLocks noChangeArrowheads="1"/>
          </p:cNvSpPr>
          <p:nvPr/>
        </p:nvSpPr>
        <p:spPr bwMode="auto">
          <a:xfrm>
            <a:off x="1211853" y="6521336"/>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a:t>
            </a:r>
            <a:r>
              <a:rPr lang="en-US" altLang="en-US" sz="1200" dirty="0">
                <a:solidFill>
                  <a:schemeClr val="tx1"/>
                </a:solidFill>
              </a:rPr>
              <a:t>Graphic: Wimmers</a:t>
            </a:r>
            <a:endParaRPr lang="de-DE" altLang="en-US" sz="12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76834" name="Title 1"/>
          <p:cNvSpPr>
            <a:spLocks noGrp="1"/>
          </p:cNvSpPr>
          <p:nvPr>
            <p:ph type="title"/>
          </p:nvPr>
        </p:nvSpPr>
        <p:spPr>
          <a:xfrm>
            <a:off x="1198721" y="180975"/>
            <a:ext cx="7904163" cy="719138"/>
          </a:xfrm>
        </p:spPr>
        <p:txBody>
          <a:bodyPr/>
          <a:lstStyle/>
          <a:p>
            <a:r>
              <a:rPr lang="en-CA" altLang="en-US" dirty="0"/>
              <a:t>Exercise</a:t>
            </a:r>
          </a:p>
        </p:txBody>
      </p:sp>
      <p:sp>
        <p:nvSpPr>
          <p:cNvPr id="376835" name="Content Placeholder 2"/>
          <p:cNvSpPr>
            <a:spLocks noGrp="1"/>
          </p:cNvSpPr>
          <p:nvPr>
            <p:ph idx="1"/>
          </p:nvPr>
        </p:nvSpPr>
        <p:spPr>
          <a:xfrm>
            <a:off x="5824161" y="1420855"/>
            <a:ext cx="5689601" cy="4114800"/>
          </a:xfrm>
        </p:spPr>
        <p:txBody>
          <a:bodyPr/>
          <a:lstStyle/>
          <a:p>
            <a:pPr marL="0" indent="0">
              <a:buNone/>
            </a:pPr>
            <a:r>
              <a:rPr lang="en-US" altLang="en-US" sz="2000" kern="0" dirty="0">
                <a:solidFill>
                  <a:schemeClr val="tx1"/>
                </a:solidFill>
              </a:rPr>
              <a:t>https://www.ubakus.com/en/r-value-calculator/</a:t>
            </a:r>
          </a:p>
          <a:p>
            <a:pPr marL="0" indent="0">
              <a:buNone/>
            </a:pPr>
            <a:endParaRPr lang="en-US" altLang="en-US" sz="2000" kern="0" dirty="0">
              <a:solidFill>
                <a:schemeClr val="tx1"/>
              </a:solidFill>
            </a:endParaRPr>
          </a:p>
          <a:p>
            <a:pPr marL="0" indent="0">
              <a:buNone/>
            </a:pPr>
            <a:endParaRPr lang="en-US" altLang="en-US" sz="2000" dirty="0">
              <a:solidFill>
                <a:schemeClr val="tx1"/>
              </a:solidFill>
            </a:endParaRPr>
          </a:p>
          <a:p>
            <a:pPr marL="0" indent="0">
              <a:buNone/>
            </a:pPr>
            <a:endParaRPr lang="en-US" altLang="en-US" sz="2000" kern="0" dirty="0">
              <a:solidFill>
                <a:schemeClr val="tx1"/>
              </a:solidFill>
            </a:endParaRPr>
          </a:p>
          <a:p>
            <a:pPr marL="0" indent="0">
              <a:buNone/>
            </a:pPr>
            <a:endParaRPr lang="en-US" altLang="en-US" sz="2000" dirty="0">
              <a:solidFill>
                <a:schemeClr val="tx1"/>
              </a:solidFill>
            </a:endParaRPr>
          </a:p>
          <a:p>
            <a:pPr marL="0" indent="0">
              <a:buNone/>
            </a:pPr>
            <a:endParaRPr lang="en-US" altLang="en-US" sz="2000" kern="0" dirty="0">
              <a:solidFill>
                <a:schemeClr val="tx1"/>
              </a:solidFill>
            </a:endParaRPr>
          </a:p>
          <a:p>
            <a:pPr marL="0" indent="0">
              <a:buNone/>
            </a:pPr>
            <a:endParaRPr lang="en-US" altLang="en-US" sz="2000" kern="0" dirty="0">
              <a:solidFill>
                <a:schemeClr val="tx1"/>
              </a:solidFill>
            </a:endParaRPr>
          </a:p>
          <a:p>
            <a:pPr marL="0" indent="0">
              <a:buNone/>
            </a:pPr>
            <a:r>
              <a:rPr lang="en-US" altLang="en-US" sz="2000" kern="0" dirty="0">
                <a:solidFill>
                  <a:schemeClr val="tx1"/>
                </a:solidFill>
              </a:rPr>
              <a:t>https://wufi.de/en/service/free-wufi-versions/</a:t>
            </a:r>
          </a:p>
          <a:p>
            <a:pPr marL="0" indent="0">
              <a:buNone/>
            </a:pPr>
            <a:endParaRPr lang="en-US" altLang="en-US" sz="2000" kern="0" dirty="0">
              <a:solidFill>
                <a:schemeClr val="tx1"/>
              </a:solidFill>
            </a:endParaRPr>
          </a:p>
          <a:p>
            <a:pPr marL="0" indent="0">
              <a:buNone/>
            </a:pPr>
            <a:endParaRPr lang="en-US" altLang="en-US" sz="2000" kern="0" dirty="0">
              <a:solidFill>
                <a:schemeClr val="tx1"/>
              </a:solidFil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6" name="Group 5">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7" name="Group 6">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2" name="TextBox 11">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3" name="TextBox 12">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4" name="Diagonal Stripe 13">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5" name="Diagonal Stripe 14">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8" name="Group 7">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0" name="Rectangle 9">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ectangle 10">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9" name="Picture 8"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2" name="Picture 1">
            <a:hlinkClick r:id="rId5"/>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08580" y="3934857"/>
            <a:ext cx="4107564" cy="2690454"/>
          </a:xfrm>
          <a:prstGeom prst="rect">
            <a:avLst/>
          </a:prstGeom>
        </p:spPr>
      </p:pic>
      <p:pic>
        <p:nvPicPr>
          <p:cNvPr id="3" name="Picture 2">
            <a:hlinkClick r:id="rId7"/>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08579" y="1376363"/>
            <a:ext cx="4101034" cy="2392270"/>
          </a:xfrm>
          <a:prstGeom prst="rect">
            <a:avLst/>
          </a:prstGeom>
        </p:spPr>
      </p:pic>
    </p:spTree>
    <p:extLst>
      <p:ext uri="{BB962C8B-B14F-4D97-AF65-F5344CB8AC3E}">
        <p14:creationId xmlns:p14="http://schemas.microsoft.com/office/powerpoint/2010/main" val="402921880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861" y="188914"/>
            <a:ext cx="10263489" cy="719137"/>
          </a:xfrm>
        </p:spPr>
        <p:txBody>
          <a:bodyPr/>
          <a:lstStyle/>
          <a:p>
            <a:pPr>
              <a:defRPr/>
            </a:pPr>
            <a:r>
              <a:rPr lang="de-DE" dirty="0">
                <a:solidFill>
                  <a:schemeClr val="tx1">
                    <a:lumMod val="75000"/>
                    <a:lumOff val="25000"/>
                  </a:schemeClr>
                </a:solidFill>
                <a:ea typeface="ＭＳ Ｐゴシック" charset="-128"/>
                <a:cs typeface="Calibri" pitchFamily="34" charset="0"/>
              </a:rPr>
              <a:t>Vapour Membranes with Variable Diffusion Resistance</a:t>
            </a:r>
            <a:endParaRPr lang="en-US" dirty="0">
              <a:ea typeface="ＭＳ Ｐゴシック" charset="-128"/>
            </a:endParaRPr>
          </a:p>
        </p:txBody>
      </p:sp>
      <p:sp>
        <p:nvSpPr>
          <p:cNvPr id="4" name="Rectangle 2"/>
          <p:cNvSpPr>
            <a:spLocks noChangeArrowheads="1"/>
          </p:cNvSpPr>
          <p:nvPr/>
        </p:nvSpPr>
        <p:spPr bwMode="auto">
          <a:xfrm>
            <a:off x="1905000" y="1409700"/>
            <a:ext cx="4953000" cy="4533900"/>
          </a:xfrm>
          <a:prstGeom prst="rect">
            <a:avLst/>
          </a:prstGeom>
          <a:solidFill>
            <a:schemeClr val="bg1"/>
          </a:solidFill>
          <a:ln>
            <a:noFill/>
          </a:ln>
          <a:effectLst/>
        </p:spPr>
        <p:txBody>
          <a:bodyPr wrap="none" anchor="ctr"/>
          <a:lstStyle/>
          <a:p>
            <a:pPr eaLnBrk="1" hangingPunct="1">
              <a:defRPr/>
            </a:pPr>
            <a:endParaRPr lang="en-US">
              <a:solidFill>
                <a:schemeClr val="tx1">
                  <a:lumMod val="75000"/>
                  <a:lumOff val="25000"/>
                </a:schemeClr>
              </a:solidFill>
              <a:latin typeface="Calibri" pitchFamily="34" charset="0"/>
              <a:ea typeface="ＭＳ Ｐゴシック" pitchFamily="34" charset="-128"/>
              <a:cs typeface="Calibri" pitchFamily="34" charset="0"/>
            </a:endParaRPr>
          </a:p>
        </p:txBody>
      </p:sp>
      <p:pic>
        <p:nvPicPr>
          <p:cNvPr id="312325" name="Picture 3" descr="db+_steild_querverlegung_latte_auf_verklebung_9_1_1-3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354" y="1590676"/>
            <a:ext cx="411480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4956258" y="1127608"/>
            <a:ext cx="6714557" cy="3945996"/>
          </a:xfrm>
          <a:prstGeom prst="rect">
            <a:avLst/>
          </a:prstGeom>
          <a:noFill/>
          <a:ln>
            <a:noFill/>
          </a:ln>
          <a:effectLst/>
        </p:spPr>
        <p:txBody>
          <a:bodyPr wrap="square" lIns="179981" tIns="179981" rIns="179981" bIns="179981">
            <a:spAutoFit/>
          </a:bodyPr>
          <a:lstStyle>
            <a:lvl1pPr eaLnBrk="0" hangingPunct="0">
              <a:defRPr sz="2400" b="1" u="sng">
                <a:solidFill>
                  <a:schemeClr val="tx1"/>
                </a:solidFill>
                <a:latin typeface="Myriad Pro" charset="0"/>
                <a:ea typeface="ＭＳ Ｐゴシック" charset="0"/>
              </a:defRPr>
            </a:lvl1pPr>
            <a:lvl2pPr marL="1123950" indent="-457200" eaLnBrk="0" hangingPunct="0">
              <a:defRPr sz="2400" b="1" u="sng">
                <a:solidFill>
                  <a:schemeClr val="tx1"/>
                </a:solidFill>
                <a:latin typeface="Myriad Pro" charset="0"/>
                <a:ea typeface="ＭＳ Ｐゴシック" charset="0"/>
              </a:defRPr>
            </a:lvl2pPr>
            <a:lvl3pPr marL="1771650" indent="-457200" eaLnBrk="0" hangingPunct="0">
              <a:defRPr sz="2400" b="1" u="sng">
                <a:solidFill>
                  <a:schemeClr val="tx1"/>
                </a:solidFill>
                <a:latin typeface="Myriad Pro" charset="0"/>
                <a:ea typeface="ＭＳ Ｐゴシック" charset="0"/>
              </a:defRPr>
            </a:lvl3pPr>
            <a:lvl4pPr marL="2419350" indent="-458788" eaLnBrk="0" hangingPunct="0">
              <a:defRPr sz="2400" b="1" u="sng">
                <a:solidFill>
                  <a:schemeClr val="tx1"/>
                </a:solidFill>
                <a:latin typeface="Myriad Pro" charset="0"/>
                <a:ea typeface="ＭＳ Ｐゴシック" charset="0"/>
              </a:defRPr>
            </a:lvl4pPr>
            <a:lvl5pPr marL="3067050" indent="-457200" eaLnBrk="0" hangingPunct="0">
              <a:defRPr sz="2400" b="1" u="sng">
                <a:solidFill>
                  <a:schemeClr val="tx1"/>
                </a:solidFill>
                <a:latin typeface="Myriad Pro" charset="0"/>
                <a:ea typeface="ＭＳ Ｐゴシック" charset="0"/>
              </a:defRPr>
            </a:lvl5pPr>
            <a:lvl6pPr marL="3524250" indent="-457200" eaLnBrk="0" fontAlgn="base" hangingPunct="0">
              <a:spcBef>
                <a:spcPct val="0"/>
              </a:spcBef>
              <a:spcAft>
                <a:spcPct val="0"/>
              </a:spcAft>
              <a:defRPr sz="2400" b="1" u="sng">
                <a:solidFill>
                  <a:schemeClr val="tx1"/>
                </a:solidFill>
                <a:latin typeface="Myriad Pro" charset="0"/>
                <a:ea typeface="ＭＳ Ｐゴシック" charset="0"/>
              </a:defRPr>
            </a:lvl6pPr>
            <a:lvl7pPr marL="3981450" indent="-457200" eaLnBrk="0" fontAlgn="base" hangingPunct="0">
              <a:spcBef>
                <a:spcPct val="0"/>
              </a:spcBef>
              <a:spcAft>
                <a:spcPct val="0"/>
              </a:spcAft>
              <a:defRPr sz="2400" b="1" u="sng">
                <a:solidFill>
                  <a:schemeClr val="tx1"/>
                </a:solidFill>
                <a:latin typeface="Myriad Pro" charset="0"/>
                <a:ea typeface="ＭＳ Ｐゴシック" charset="0"/>
              </a:defRPr>
            </a:lvl7pPr>
            <a:lvl8pPr marL="4438650" indent="-457200" eaLnBrk="0" fontAlgn="base" hangingPunct="0">
              <a:spcBef>
                <a:spcPct val="0"/>
              </a:spcBef>
              <a:spcAft>
                <a:spcPct val="0"/>
              </a:spcAft>
              <a:defRPr sz="2400" b="1" u="sng">
                <a:solidFill>
                  <a:schemeClr val="tx1"/>
                </a:solidFill>
                <a:latin typeface="Myriad Pro" charset="0"/>
                <a:ea typeface="ＭＳ Ｐゴシック" charset="0"/>
              </a:defRPr>
            </a:lvl8pPr>
            <a:lvl9pPr marL="4895850" indent="-457200" eaLnBrk="0" fontAlgn="base" hangingPunct="0">
              <a:spcBef>
                <a:spcPct val="0"/>
              </a:spcBef>
              <a:spcAft>
                <a:spcPct val="0"/>
              </a:spcAft>
              <a:defRPr sz="2400" b="1" u="sng">
                <a:solidFill>
                  <a:schemeClr val="tx1"/>
                </a:solidFill>
                <a:latin typeface="Myriad Pro" charset="0"/>
                <a:ea typeface="ＭＳ Ｐゴシック" charset="0"/>
              </a:defRPr>
            </a:lvl9pPr>
          </a:lstStyle>
          <a:p>
            <a:pPr>
              <a:lnSpc>
                <a:spcPct val="110000"/>
              </a:lnSpc>
              <a:spcBef>
                <a:spcPct val="50000"/>
              </a:spcBef>
              <a:defRPr/>
            </a:pPr>
            <a:r>
              <a:rPr lang="de-DE" b="0" u="none" dirty="0">
                <a:solidFill>
                  <a:schemeClr val="tx1">
                    <a:lumMod val="75000"/>
                    <a:lumOff val="25000"/>
                  </a:schemeClr>
                </a:solidFill>
                <a:latin typeface="Calibri" pitchFamily="34" charset="0"/>
                <a:cs typeface="Calibri" pitchFamily="34" charset="0"/>
              </a:rPr>
              <a:t>No Structural Damage due to Condensation because of Vapour Membranes with humidity depending variable diffusion resistance</a:t>
            </a:r>
          </a:p>
          <a:p>
            <a:pPr>
              <a:lnSpc>
                <a:spcPct val="110000"/>
              </a:lnSpc>
              <a:spcBef>
                <a:spcPct val="50000"/>
              </a:spcBef>
              <a:defRPr/>
            </a:pPr>
            <a:endParaRPr lang="de-DE" b="0" u="none" dirty="0">
              <a:solidFill>
                <a:schemeClr val="tx1">
                  <a:lumMod val="75000"/>
                  <a:lumOff val="25000"/>
                </a:schemeClr>
              </a:solidFill>
              <a:latin typeface="Calibri" pitchFamily="34" charset="0"/>
              <a:cs typeface="Calibri" pitchFamily="34" charset="0"/>
            </a:endParaRPr>
          </a:p>
          <a:p>
            <a:pPr>
              <a:lnSpc>
                <a:spcPct val="110000"/>
              </a:lnSpc>
              <a:spcBef>
                <a:spcPct val="50000"/>
              </a:spcBef>
              <a:defRPr/>
            </a:pPr>
            <a:endParaRPr lang="de-DE" b="0" u="none" dirty="0">
              <a:solidFill>
                <a:schemeClr val="tx1">
                  <a:lumMod val="75000"/>
                  <a:lumOff val="25000"/>
                </a:schemeClr>
              </a:solidFill>
              <a:latin typeface="Calibri" pitchFamily="34" charset="0"/>
              <a:cs typeface="Calibri" pitchFamily="34" charset="0"/>
            </a:endParaRPr>
          </a:p>
          <a:p>
            <a:pPr>
              <a:lnSpc>
                <a:spcPct val="110000"/>
              </a:lnSpc>
              <a:spcBef>
                <a:spcPct val="50000"/>
              </a:spcBef>
              <a:defRPr/>
            </a:pPr>
            <a:endParaRPr lang="de-DE" b="0" u="none" dirty="0">
              <a:solidFill>
                <a:schemeClr val="tx1">
                  <a:lumMod val="75000"/>
                  <a:lumOff val="25000"/>
                </a:schemeClr>
              </a:solidFill>
              <a:latin typeface="Calibri" pitchFamily="34" charset="0"/>
              <a:cs typeface="Calibri" pitchFamily="34" charset="0"/>
            </a:endParaRPr>
          </a:p>
          <a:p>
            <a:pPr>
              <a:lnSpc>
                <a:spcPct val="110000"/>
              </a:lnSpc>
              <a:spcBef>
                <a:spcPct val="50000"/>
              </a:spcBef>
              <a:defRPr/>
            </a:pPr>
            <a:endParaRPr lang="de-DE" b="0" u="none" dirty="0">
              <a:solidFill>
                <a:schemeClr val="tx1">
                  <a:lumMod val="75000"/>
                  <a:lumOff val="25000"/>
                </a:schemeClr>
              </a:solidFill>
              <a:latin typeface="Calibri" pitchFamily="34" charset="0"/>
              <a:cs typeface="Calibri" pitchFamily="34" charset="0"/>
            </a:endParaRPr>
          </a:p>
        </p:txBody>
      </p:sp>
      <p:grpSp>
        <p:nvGrpSpPr>
          <p:cNvPr id="7" name="Group 7"/>
          <p:cNvGrpSpPr>
            <a:grpSpLocks/>
          </p:cNvGrpSpPr>
          <p:nvPr/>
        </p:nvGrpSpPr>
        <p:grpSpPr bwMode="auto">
          <a:xfrm>
            <a:off x="1473368" y="4005267"/>
            <a:ext cx="4619625" cy="1857376"/>
            <a:chOff x="975" y="2523"/>
            <a:chExt cx="2910" cy="1170"/>
          </a:xfrm>
        </p:grpSpPr>
        <p:sp>
          <p:nvSpPr>
            <p:cNvPr id="9" name="Line 9"/>
            <p:cNvSpPr>
              <a:spLocks noChangeShapeType="1"/>
            </p:cNvSpPr>
            <p:nvPr/>
          </p:nvSpPr>
          <p:spPr bwMode="auto">
            <a:xfrm flipH="1" flipV="1">
              <a:off x="975" y="2523"/>
              <a:ext cx="387" cy="564"/>
            </a:xfrm>
            <a:prstGeom prst="line">
              <a:avLst/>
            </a:prstGeom>
            <a:noFill/>
            <a:ln w="63500">
              <a:solidFill>
                <a:srgbClr val="FF0000"/>
              </a:solidFill>
              <a:round/>
              <a:headEnd type="stealth" w="med" len="med"/>
              <a:tailEnd/>
            </a:ln>
            <a:effectLst/>
          </p:spPr>
          <p:txBody>
            <a:bodyPr lIns="163261" tIns="163261" rIns="163261" bIns="163261">
              <a:spAutoFit/>
            </a:bodyPr>
            <a:lstStyle/>
            <a:p>
              <a:pPr eaLnBrk="1" hangingPunct="1">
                <a:defRPr/>
              </a:pPr>
              <a:endParaRPr lang="en-US">
                <a:solidFill>
                  <a:schemeClr val="tx1">
                    <a:lumMod val="75000"/>
                    <a:lumOff val="25000"/>
                  </a:schemeClr>
                </a:solidFill>
                <a:latin typeface="Calibri" pitchFamily="34" charset="0"/>
                <a:ea typeface="ＭＳ Ｐゴシック" pitchFamily="34" charset="-128"/>
                <a:cs typeface="Calibri" pitchFamily="34" charset="0"/>
              </a:endParaRPr>
            </a:p>
          </p:txBody>
        </p:sp>
        <p:sp>
          <p:nvSpPr>
            <p:cNvPr id="10" name="Text Box 10"/>
            <p:cNvSpPr txBox="1">
              <a:spLocks noChangeArrowheads="1"/>
            </p:cNvSpPr>
            <p:nvPr/>
          </p:nvSpPr>
          <p:spPr bwMode="auto">
            <a:xfrm>
              <a:off x="1680" y="2877"/>
              <a:ext cx="2205" cy="692"/>
            </a:xfrm>
            <a:prstGeom prst="rect">
              <a:avLst/>
            </a:prstGeom>
            <a:noFill/>
            <a:ln>
              <a:noFill/>
            </a:ln>
            <a:effectLst/>
          </p:spPr>
          <p:txBody>
            <a:bodyPr wrap="square" lIns="163261" tIns="163261" rIns="163261" bIns="163261">
              <a:spAutoFit/>
            </a:bodyPr>
            <a:lstStyle>
              <a:lvl1pPr defTabSz="449263" eaLnBrk="0" hangingPunct="0">
                <a:defRPr sz="2400" b="1" u="sng">
                  <a:solidFill>
                    <a:schemeClr val="tx1"/>
                  </a:solidFill>
                  <a:latin typeface="Myriad Pro" charset="0"/>
                  <a:ea typeface="ＭＳ Ｐゴシック" charset="0"/>
                </a:defRPr>
              </a:lvl1pPr>
              <a:lvl2pPr marL="742950" indent="-285750" defTabSz="449263" eaLnBrk="0" hangingPunct="0">
                <a:defRPr sz="2400" b="1" u="sng">
                  <a:solidFill>
                    <a:schemeClr val="tx1"/>
                  </a:solidFill>
                  <a:latin typeface="Myriad Pro" charset="0"/>
                  <a:ea typeface="ＭＳ Ｐゴシック" charset="0"/>
                </a:defRPr>
              </a:lvl2pPr>
              <a:lvl3pPr marL="1143000" indent="-228600" defTabSz="449263" eaLnBrk="0" hangingPunct="0">
                <a:defRPr sz="2400" b="1" u="sng">
                  <a:solidFill>
                    <a:schemeClr val="tx1"/>
                  </a:solidFill>
                  <a:latin typeface="Myriad Pro" charset="0"/>
                  <a:ea typeface="ＭＳ Ｐゴシック" charset="0"/>
                </a:defRPr>
              </a:lvl3pPr>
              <a:lvl4pPr marL="1600200" indent="-228600" defTabSz="449263" eaLnBrk="0" hangingPunct="0">
                <a:defRPr sz="2400" b="1" u="sng">
                  <a:solidFill>
                    <a:schemeClr val="tx1"/>
                  </a:solidFill>
                  <a:latin typeface="Myriad Pro" charset="0"/>
                  <a:ea typeface="ＭＳ Ｐゴシック" charset="0"/>
                </a:defRPr>
              </a:lvl4pPr>
              <a:lvl5pPr marL="2057400" indent="-228600" defTabSz="449263" eaLnBrk="0" hangingPunct="0">
                <a:defRPr sz="2400" b="1" u="sng">
                  <a:solidFill>
                    <a:schemeClr val="tx1"/>
                  </a:solidFill>
                  <a:latin typeface="Myriad Pro" charset="0"/>
                  <a:ea typeface="ＭＳ Ｐゴシック" charset="0"/>
                </a:defRPr>
              </a:lvl5pPr>
              <a:lvl6pPr marL="2514600" indent="-228600" defTabSz="449263" eaLnBrk="0" fontAlgn="base" hangingPunct="0">
                <a:spcBef>
                  <a:spcPct val="0"/>
                </a:spcBef>
                <a:spcAft>
                  <a:spcPct val="0"/>
                </a:spcAft>
                <a:defRPr sz="2400" b="1" u="sng">
                  <a:solidFill>
                    <a:schemeClr val="tx1"/>
                  </a:solidFill>
                  <a:latin typeface="Myriad Pro" charset="0"/>
                  <a:ea typeface="ＭＳ Ｐゴシック" charset="0"/>
                </a:defRPr>
              </a:lvl6pPr>
              <a:lvl7pPr marL="2971800" indent="-228600" defTabSz="449263" eaLnBrk="0" fontAlgn="base" hangingPunct="0">
                <a:spcBef>
                  <a:spcPct val="0"/>
                </a:spcBef>
                <a:spcAft>
                  <a:spcPct val="0"/>
                </a:spcAft>
                <a:defRPr sz="2400" b="1" u="sng">
                  <a:solidFill>
                    <a:schemeClr val="tx1"/>
                  </a:solidFill>
                  <a:latin typeface="Myriad Pro" charset="0"/>
                  <a:ea typeface="ＭＳ Ｐゴシック" charset="0"/>
                </a:defRPr>
              </a:lvl7pPr>
              <a:lvl8pPr marL="3429000" indent="-228600" defTabSz="449263" eaLnBrk="0" fontAlgn="base" hangingPunct="0">
                <a:spcBef>
                  <a:spcPct val="0"/>
                </a:spcBef>
                <a:spcAft>
                  <a:spcPct val="0"/>
                </a:spcAft>
                <a:defRPr sz="2400" b="1" u="sng">
                  <a:solidFill>
                    <a:schemeClr val="tx1"/>
                  </a:solidFill>
                  <a:latin typeface="Myriad Pro" charset="0"/>
                  <a:ea typeface="ＭＳ Ｐゴシック" charset="0"/>
                </a:defRPr>
              </a:lvl8pPr>
              <a:lvl9pPr marL="3886200" indent="-228600" defTabSz="449263" eaLnBrk="0" fontAlgn="base" hangingPunct="0">
                <a:spcBef>
                  <a:spcPct val="0"/>
                </a:spcBef>
                <a:spcAft>
                  <a:spcPct val="0"/>
                </a:spcAft>
                <a:defRPr sz="2400" b="1" u="sng">
                  <a:solidFill>
                    <a:schemeClr val="tx1"/>
                  </a:solidFill>
                  <a:latin typeface="Myriad Pro" charset="0"/>
                  <a:ea typeface="ＭＳ Ｐゴシック" charset="0"/>
                </a:defRPr>
              </a:lvl9pPr>
            </a:lstStyle>
            <a:p>
              <a:pPr eaLnBrk="1" hangingPunct="1">
                <a:spcBef>
                  <a:spcPct val="50000"/>
                </a:spcBef>
                <a:defRPr/>
              </a:pPr>
              <a:r>
                <a:rPr lang="de-DE" sz="2000" b="0" u="none" dirty="0">
                  <a:solidFill>
                    <a:schemeClr val="tx1">
                      <a:lumMod val="75000"/>
                      <a:lumOff val="25000"/>
                    </a:schemeClr>
                  </a:solidFill>
                  <a:latin typeface="Calibri" pitchFamily="34" charset="0"/>
                  <a:cs typeface="Calibri" pitchFamily="34" charset="0"/>
                </a:rPr>
                <a:t>Summer: high drying potential</a:t>
              </a:r>
            </a:p>
            <a:p>
              <a:pPr eaLnBrk="1" hangingPunct="1">
                <a:spcBef>
                  <a:spcPct val="50000"/>
                </a:spcBef>
                <a:defRPr/>
              </a:pPr>
              <a:endParaRPr lang="de-DE" sz="2000" b="0" u="none" dirty="0">
                <a:solidFill>
                  <a:schemeClr val="tx1">
                    <a:lumMod val="75000"/>
                    <a:lumOff val="25000"/>
                  </a:schemeClr>
                </a:solidFill>
                <a:latin typeface="Calibri" pitchFamily="34" charset="0"/>
                <a:cs typeface="Calibri" pitchFamily="34" charset="0"/>
              </a:endParaRPr>
            </a:p>
          </p:txBody>
        </p:sp>
        <p:graphicFrame>
          <p:nvGraphicFramePr>
            <p:cNvPr id="312340" name="Object 2"/>
            <p:cNvGraphicFramePr>
              <a:graphicFrameLocks noChangeAspect="1"/>
            </p:cNvGraphicFramePr>
            <p:nvPr/>
          </p:nvGraphicFramePr>
          <p:xfrm>
            <a:off x="1415" y="2925"/>
            <a:ext cx="217" cy="384"/>
          </p:xfrm>
          <a:graphic>
            <a:graphicData uri="http://schemas.openxmlformats.org/presentationml/2006/ole">
              <mc:AlternateContent xmlns:mc="http://schemas.openxmlformats.org/markup-compatibility/2006">
                <mc:Choice xmlns:v="urn:schemas-microsoft-com:vml" Requires="v">
                  <p:oleObj name="Image" r:id="rId4" imgW="444288" imgH="787024" progId="">
                    <p:embed/>
                  </p:oleObj>
                </mc:Choice>
                <mc:Fallback>
                  <p:oleObj name="Image" r:id="rId4" imgW="444288" imgH="787024"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5" y="2925"/>
                          <a:ext cx="217"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312341" name="Object 3"/>
            <p:cNvGraphicFramePr>
              <a:graphicFrameLocks noChangeAspect="1"/>
            </p:cNvGraphicFramePr>
            <p:nvPr/>
          </p:nvGraphicFramePr>
          <p:xfrm>
            <a:off x="1655" y="3165"/>
            <a:ext cx="217" cy="384"/>
          </p:xfrm>
          <a:graphic>
            <a:graphicData uri="http://schemas.openxmlformats.org/presentationml/2006/ole">
              <mc:AlternateContent xmlns:mc="http://schemas.openxmlformats.org/markup-compatibility/2006">
                <mc:Choice xmlns:v="urn:schemas-microsoft-com:vml" Requires="v">
                  <p:oleObj name="Image" r:id="rId6" imgW="444288" imgH="787024" progId="">
                    <p:embed/>
                  </p:oleObj>
                </mc:Choice>
                <mc:Fallback>
                  <p:oleObj name="Image" r:id="rId6" imgW="444288" imgH="787024"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 y="3165"/>
                          <a:ext cx="217"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312342" name="Object 4"/>
            <p:cNvGraphicFramePr>
              <a:graphicFrameLocks noChangeAspect="1"/>
            </p:cNvGraphicFramePr>
            <p:nvPr/>
          </p:nvGraphicFramePr>
          <p:xfrm>
            <a:off x="1248" y="3309"/>
            <a:ext cx="217" cy="384"/>
          </p:xfrm>
          <a:graphic>
            <a:graphicData uri="http://schemas.openxmlformats.org/presentationml/2006/ole">
              <mc:AlternateContent xmlns:mc="http://schemas.openxmlformats.org/markup-compatibility/2006">
                <mc:Choice xmlns:v="urn:schemas-microsoft-com:vml" Requires="v">
                  <p:oleObj name="Image" r:id="rId7" imgW="444288" imgH="787024" progId="">
                    <p:embed/>
                  </p:oleObj>
                </mc:Choice>
                <mc:Fallback>
                  <p:oleObj name="Image" r:id="rId7" imgW="444288" imgH="787024"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 y="3309"/>
                          <a:ext cx="217"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pSp>
      <p:grpSp>
        <p:nvGrpSpPr>
          <p:cNvPr id="14" name="Group 14"/>
          <p:cNvGrpSpPr>
            <a:grpSpLocks/>
          </p:cNvGrpSpPr>
          <p:nvPr/>
        </p:nvGrpSpPr>
        <p:grpSpPr bwMode="auto">
          <a:xfrm>
            <a:off x="3591093" y="3222628"/>
            <a:ext cx="4191000" cy="1027113"/>
            <a:chOff x="2309" y="2030"/>
            <a:chExt cx="2640" cy="647"/>
          </a:xfrm>
        </p:grpSpPr>
        <p:grpSp>
          <p:nvGrpSpPr>
            <p:cNvPr id="312330" name="Group 16"/>
            <p:cNvGrpSpPr>
              <a:grpSpLocks/>
            </p:cNvGrpSpPr>
            <p:nvPr/>
          </p:nvGrpSpPr>
          <p:grpSpPr bwMode="auto">
            <a:xfrm>
              <a:off x="2309" y="2256"/>
              <a:ext cx="565" cy="421"/>
              <a:chOff x="2219" y="2057"/>
              <a:chExt cx="565" cy="421"/>
            </a:xfrm>
          </p:grpSpPr>
          <p:sp>
            <p:nvSpPr>
              <p:cNvPr id="21" name="Line 17"/>
              <p:cNvSpPr>
                <a:spLocks noChangeShapeType="1"/>
              </p:cNvSpPr>
              <p:nvPr/>
            </p:nvSpPr>
            <p:spPr bwMode="auto">
              <a:xfrm flipH="1" flipV="1">
                <a:off x="2219" y="2057"/>
                <a:ext cx="421" cy="421"/>
              </a:xfrm>
              <a:prstGeom prst="line">
                <a:avLst/>
              </a:prstGeom>
              <a:noFill/>
              <a:ln w="63500">
                <a:solidFill>
                  <a:srgbClr val="FF0000"/>
                </a:solidFill>
                <a:round/>
                <a:headEnd/>
                <a:tailEnd/>
              </a:ln>
              <a:effectLst/>
            </p:spPr>
            <p:txBody>
              <a:bodyPr lIns="163261" tIns="163261" rIns="163261" bIns="163261">
                <a:spAutoFit/>
              </a:bodyPr>
              <a:lstStyle/>
              <a:p>
                <a:pPr eaLnBrk="1" hangingPunct="1">
                  <a:defRPr/>
                </a:pPr>
                <a:endParaRPr lang="en-US">
                  <a:solidFill>
                    <a:schemeClr val="tx1">
                      <a:lumMod val="75000"/>
                      <a:lumOff val="25000"/>
                    </a:schemeClr>
                  </a:solidFill>
                  <a:latin typeface="Calibri" pitchFamily="34" charset="0"/>
                  <a:ea typeface="ＭＳ Ｐゴシック" pitchFamily="34" charset="-128"/>
                  <a:cs typeface="Calibri" pitchFamily="34" charset="0"/>
                </a:endParaRPr>
              </a:p>
            </p:txBody>
          </p:sp>
          <p:sp>
            <p:nvSpPr>
              <p:cNvPr id="22" name="Line 18"/>
              <p:cNvSpPr>
                <a:spLocks noChangeShapeType="1"/>
              </p:cNvSpPr>
              <p:nvPr/>
            </p:nvSpPr>
            <p:spPr bwMode="auto">
              <a:xfrm flipH="1">
                <a:off x="2231" y="2061"/>
                <a:ext cx="553" cy="3"/>
              </a:xfrm>
              <a:prstGeom prst="line">
                <a:avLst/>
              </a:prstGeom>
              <a:noFill/>
              <a:ln w="63500">
                <a:solidFill>
                  <a:srgbClr val="FF0000"/>
                </a:solidFill>
                <a:round/>
                <a:headEnd type="stealth" w="med" len="lg"/>
                <a:tailEnd/>
              </a:ln>
              <a:effectLst/>
            </p:spPr>
            <p:txBody>
              <a:bodyPr lIns="163261" tIns="163261" rIns="163261" bIns="163261">
                <a:spAutoFit/>
              </a:bodyPr>
              <a:lstStyle/>
              <a:p>
                <a:pPr eaLnBrk="1" hangingPunct="1">
                  <a:defRPr/>
                </a:pPr>
                <a:endParaRPr lang="en-US">
                  <a:solidFill>
                    <a:schemeClr val="tx1">
                      <a:lumMod val="75000"/>
                      <a:lumOff val="25000"/>
                    </a:schemeClr>
                  </a:solidFill>
                  <a:latin typeface="Calibri" pitchFamily="34" charset="0"/>
                  <a:ea typeface="ＭＳ Ｐゴシック" pitchFamily="34" charset="-128"/>
                  <a:cs typeface="Calibri" pitchFamily="34" charset="0"/>
                </a:endParaRPr>
              </a:p>
            </p:txBody>
          </p:sp>
        </p:grpSp>
        <p:sp>
          <p:nvSpPr>
            <p:cNvPr id="17" name="Text Box 19"/>
            <p:cNvSpPr txBox="1">
              <a:spLocks noChangeArrowheads="1"/>
            </p:cNvSpPr>
            <p:nvPr/>
          </p:nvSpPr>
          <p:spPr bwMode="auto">
            <a:xfrm>
              <a:off x="3165" y="2030"/>
              <a:ext cx="1784" cy="634"/>
            </a:xfrm>
            <a:prstGeom prst="rect">
              <a:avLst/>
            </a:prstGeom>
            <a:noFill/>
            <a:ln>
              <a:noFill/>
            </a:ln>
            <a:effectLst/>
          </p:spPr>
          <p:txBody>
            <a:bodyPr wrap="square" lIns="163261" tIns="163261" rIns="163261" bIns="163261">
              <a:spAutoFit/>
            </a:bodyPr>
            <a:lstStyle>
              <a:lvl1pPr defTabSz="449263" eaLnBrk="0" hangingPunct="0">
                <a:defRPr sz="2400" b="1" u="sng">
                  <a:solidFill>
                    <a:schemeClr val="tx1"/>
                  </a:solidFill>
                  <a:latin typeface="Myriad Pro" charset="0"/>
                  <a:ea typeface="ＭＳ Ｐゴシック" charset="0"/>
                </a:defRPr>
              </a:lvl1pPr>
              <a:lvl2pPr marL="742950" indent="-285750" defTabSz="449263" eaLnBrk="0" hangingPunct="0">
                <a:defRPr sz="2400" b="1" u="sng">
                  <a:solidFill>
                    <a:schemeClr val="tx1"/>
                  </a:solidFill>
                  <a:latin typeface="Myriad Pro" charset="0"/>
                  <a:ea typeface="ＭＳ Ｐゴシック" charset="0"/>
                </a:defRPr>
              </a:lvl2pPr>
              <a:lvl3pPr marL="1143000" indent="-228600" defTabSz="449263" eaLnBrk="0" hangingPunct="0">
                <a:defRPr sz="2400" b="1" u="sng">
                  <a:solidFill>
                    <a:schemeClr val="tx1"/>
                  </a:solidFill>
                  <a:latin typeface="Myriad Pro" charset="0"/>
                  <a:ea typeface="ＭＳ Ｐゴシック" charset="0"/>
                </a:defRPr>
              </a:lvl3pPr>
              <a:lvl4pPr marL="1600200" indent="-228600" defTabSz="449263" eaLnBrk="0" hangingPunct="0">
                <a:defRPr sz="2400" b="1" u="sng">
                  <a:solidFill>
                    <a:schemeClr val="tx1"/>
                  </a:solidFill>
                  <a:latin typeface="Myriad Pro" charset="0"/>
                  <a:ea typeface="ＭＳ Ｐゴシック" charset="0"/>
                </a:defRPr>
              </a:lvl4pPr>
              <a:lvl5pPr marL="2057400" indent="-228600" defTabSz="449263" eaLnBrk="0" hangingPunct="0">
                <a:defRPr sz="2400" b="1" u="sng">
                  <a:solidFill>
                    <a:schemeClr val="tx1"/>
                  </a:solidFill>
                  <a:latin typeface="Myriad Pro" charset="0"/>
                  <a:ea typeface="ＭＳ Ｐゴシック" charset="0"/>
                </a:defRPr>
              </a:lvl5pPr>
              <a:lvl6pPr marL="2514600" indent="-228600" defTabSz="449263" eaLnBrk="0" fontAlgn="base" hangingPunct="0">
                <a:spcBef>
                  <a:spcPct val="0"/>
                </a:spcBef>
                <a:spcAft>
                  <a:spcPct val="0"/>
                </a:spcAft>
                <a:defRPr sz="2400" b="1" u="sng">
                  <a:solidFill>
                    <a:schemeClr val="tx1"/>
                  </a:solidFill>
                  <a:latin typeface="Myriad Pro" charset="0"/>
                  <a:ea typeface="ＭＳ Ｐゴシック" charset="0"/>
                </a:defRPr>
              </a:lvl6pPr>
              <a:lvl7pPr marL="2971800" indent="-228600" defTabSz="449263" eaLnBrk="0" fontAlgn="base" hangingPunct="0">
                <a:spcBef>
                  <a:spcPct val="0"/>
                </a:spcBef>
                <a:spcAft>
                  <a:spcPct val="0"/>
                </a:spcAft>
                <a:defRPr sz="2400" b="1" u="sng">
                  <a:solidFill>
                    <a:schemeClr val="tx1"/>
                  </a:solidFill>
                  <a:latin typeface="Myriad Pro" charset="0"/>
                  <a:ea typeface="ＭＳ Ｐゴシック" charset="0"/>
                </a:defRPr>
              </a:lvl7pPr>
              <a:lvl8pPr marL="3429000" indent="-228600" defTabSz="449263" eaLnBrk="0" fontAlgn="base" hangingPunct="0">
                <a:spcBef>
                  <a:spcPct val="0"/>
                </a:spcBef>
                <a:spcAft>
                  <a:spcPct val="0"/>
                </a:spcAft>
                <a:defRPr sz="2400" b="1" u="sng">
                  <a:solidFill>
                    <a:schemeClr val="tx1"/>
                  </a:solidFill>
                  <a:latin typeface="Myriad Pro" charset="0"/>
                  <a:ea typeface="ＭＳ Ｐゴシック" charset="0"/>
                </a:defRPr>
              </a:lvl8pPr>
              <a:lvl9pPr marL="3886200" indent="-228600" defTabSz="449263" eaLnBrk="0" fontAlgn="base" hangingPunct="0">
                <a:spcBef>
                  <a:spcPct val="0"/>
                </a:spcBef>
                <a:spcAft>
                  <a:spcPct val="0"/>
                </a:spcAft>
                <a:defRPr sz="2400" b="1" u="sng">
                  <a:solidFill>
                    <a:schemeClr val="tx1"/>
                  </a:solidFill>
                  <a:latin typeface="Myriad Pro" charset="0"/>
                  <a:ea typeface="ＭＳ Ｐゴシック" charset="0"/>
                </a:defRPr>
              </a:lvl9pPr>
            </a:lstStyle>
            <a:p>
              <a:pPr eaLnBrk="1" hangingPunct="1">
                <a:spcBef>
                  <a:spcPct val="50000"/>
                </a:spcBef>
                <a:defRPr/>
              </a:pPr>
              <a:r>
                <a:rPr lang="de-DE" sz="2000" b="0" u="none" dirty="0">
                  <a:solidFill>
                    <a:schemeClr val="tx1">
                      <a:lumMod val="75000"/>
                      <a:lumOff val="25000"/>
                    </a:schemeClr>
                  </a:solidFill>
                  <a:latin typeface="Calibri" pitchFamily="34" charset="0"/>
                  <a:cs typeface="Calibri" pitchFamily="34" charset="0"/>
                </a:rPr>
                <a:t>Winter: protection against moisture entry</a:t>
              </a:r>
              <a:r>
                <a:rPr lang="de-DE" u="none" dirty="0">
                  <a:solidFill>
                    <a:schemeClr val="tx1">
                      <a:lumMod val="75000"/>
                      <a:lumOff val="25000"/>
                    </a:schemeClr>
                  </a:solidFill>
                  <a:latin typeface="Calibri" pitchFamily="34" charset="0"/>
                  <a:cs typeface="Calibri" pitchFamily="34" charset="0"/>
                </a:rPr>
                <a:t> </a:t>
              </a:r>
              <a:endParaRPr lang="de-DE" sz="2000" b="0" u="none" dirty="0">
                <a:solidFill>
                  <a:schemeClr val="tx1">
                    <a:lumMod val="75000"/>
                    <a:lumOff val="25000"/>
                  </a:schemeClr>
                </a:solidFill>
                <a:latin typeface="Calibri" pitchFamily="34" charset="0"/>
                <a:cs typeface="Calibri" pitchFamily="34" charset="0"/>
              </a:endParaRPr>
            </a:p>
          </p:txBody>
        </p:sp>
        <p:graphicFrame>
          <p:nvGraphicFramePr>
            <p:cNvPr id="312332" name="Object 5"/>
            <p:cNvGraphicFramePr>
              <a:graphicFrameLocks noChangeAspect="1"/>
            </p:cNvGraphicFramePr>
            <p:nvPr/>
          </p:nvGraphicFramePr>
          <p:xfrm>
            <a:off x="2933" y="2355"/>
            <a:ext cx="88" cy="152"/>
          </p:xfrm>
          <a:graphic>
            <a:graphicData uri="http://schemas.openxmlformats.org/presentationml/2006/ole">
              <mc:AlternateContent xmlns:mc="http://schemas.openxmlformats.org/markup-compatibility/2006">
                <mc:Choice xmlns:v="urn:schemas-microsoft-com:vml" Requires="v">
                  <p:oleObj name="Image" r:id="rId8" imgW="139683" imgH="241185" progId="">
                    <p:embed/>
                  </p:oleObj>
                </mc:Choice>
                <mc:Fallback>
                  <p:oleObj name="Image" r:id="rId8" imgW="139683" imgH="241185" progId="">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3" y="2355"/>
                          <a:ext cx="88"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312333" name="Object 6"/>
            <p:cNvGraphicFramePr>
              <a:graphicFrameLocks noChangeAspect="1"/>
            </p:cNvGraphicFramePr>
            <p:nvPr/>
          </p:nvGraphicFramePr>
          <p:xfrm>
            <a:off x="3077" y="2451"/>
            <a:ext cx="88" cy="152"/>
          </p:xfrm>
          <a:graphic>
            <a:graphicData uri="http://schemas.openxmlformats.org/presentationml/2006/ole">
              <mc:AlternateContent xmlns:mc="http://schemas.openxmlformats.org/markup-compatibility/2006">
                <mc:Choice xmlns:v="urn:schemas-microsoft-com:vml" Requires="v">
                  <p:oleObj name="Image" r:id="rId10" imgW="139683" imgH="241185" progId="">
                    <p:embed/>
                  </p:oleObj>
                </mc:Choice>
                <mc:Fallback>
                  <p:oleObj name="Image" r:id="rId10" imgW="139683" imgH="241185" progId="">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7" y="2451"/>
                          <a:ext cx="88"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312334" name="Object 7"/>
            <p:cNvGraphicFramePr>
              <a:graphicFrameLocks noChangeAspect="1"/>
            </p:cNvGraphicFramePr>
            <p:nvPr/>
          </p:nvGraphicFramePr>
          <p:xfrm>
            <a:off x="3029" y="2211"/>
            <a:ext cx="88" cy="152"/>
          </p:xfrm>
          <a:graphic>
            <a:graphicData uri="http://schemas.openxmlformats.org/presentationml/2006/ole">
              <mc:AlternateContent xmlns:mc="http://schemas.openxmlformats.org/markup-compatibility/2006">
                <mc:Choice xmlns:v="urn:schemas-microsoft-com:vml" Requires="v">
                  <p:oleObj name="Image" r:id="rId11" imgW="139683" imgH="241185" progId="">
                    <p:embed/>
                  </p:oleObj>
                </mc:Choice>
                <mc:Fallback>
                  <p:oleObj name="Image" r:id="rId11" imgW="139683" imgH="241185" progId="">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9" y="2211"/>
                          <a:ext cx="88"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pSp>
      <p:sp>
        <p:nvSpPr>
          <p:cNvPr id="23" name="Rectangle 22"/>
          <p:cNvSpPr/>
          <p:nvPr/>
        </p:nvSpPr>
        <p:spPr>
          <a:xfrm rot="19802542">
            <a:off x="851359" y="3080669"/>
            <a:ext cx="3864894" cy="852407"/>
          </a:xfrm>
          <a:prstGeom prst="rect">
            <a:avLst/>
          </a:prstGeom>
          <a:solidFill>
            <a:srgbClr val="E7DC4B">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4" name="Rectangle 23"/>
          <p:cNvSpPr/>
          <p:nvPr/>
        </p:nvSpPr>
        <p:spPr>
          <a:xfrm rot="19804582">
            <a:off x="598890" y="2948853"/>
            <a:ext cx="3862253" cy="195677"/>
          </a:xfrm>
          <a:prstGeom prst="rect">
            <a:avLst/>
          </a:prstGeom>
          <a:solidFill>
            <a:srgbClr val="9966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5" name="Text Box 9"/>
          <p:cNvSpPr txBox="1">
            <a:spLocks noChangeArrowheads="1"/>
          </p:cNvSpPr>
          <p:nvPr/>
        </p:nvSpPr>
        <p:spPr bwMode="auto">
          <a:xfrm>
            <a:off x="1211853" y="6529216"/>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a:t>
            </a:r>
            <a:r>
              <a:rPr lang="en-US" altLang="en-US" sz="1200" dirty="0">
                <a:solidFill>
                  <a:schemeClr val="tx1"/>
                </a:solidFill>
              </a:rPr>
              <a:t>Graphic: Wimmers</a:t>
            </a:r>
            <a:endParaRPr lang="de-DE" altLang="en-US" sz="12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313438" y="2063806"/>
            <a:ext cx="4015902" cy="1905582"/>
          </a:xfrm>
          <a:prstGeom prst="rect">
            <a:avLst/>
          </a:prstGeom>
          <a:gradFill flip="none" rotWithShape="1">
            <a:gsLst>
              <a:gs pos="0">
                <a:srgbClr val="0070C0"/>
              </a:gs>
              <a:gs pos="21000">
                <a:srgbClr val="0070C0"/>
              </a:gs>
              <a:gs pos="100000">
                <a:srgbClr val="2FC9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1214848" y="188914"/>
            <a:ext cx="9355685" cy="719137"/>
          </a:xfrm>
        </p:spPr>
        <p:txBody>
          <a:bodyPr/>
          <a:lstStyle/>
          <a:p>
            <a:pPr>
              <a:defRPr/>
            </a:pPr>
            <a:r>
              <a:rPr lang="de-DE" dirty="0">
                <a:solidFill>
                  <a:schemeClr val="tx1">
                    <a:lumMod val="75000"/>
                    <a:lumOff val="25000"/>
                  </a:schemeClr>
                </a:solidFill>
                <a:ea typeface="ＭＳ Ｐゴシック" charset="-128"/>
                <a:cs typeface="Calibri" pitchFamily="34" charset="0"/>
              </a:rPr>
              <a:t>Constant Diffusion Resistance</a:t>
            </a:r>
            <a:endParaRPr lang="en-US" dirty="0">
              <a:ea typeface="ＭＳ Ｐゴシック" charset="-128"/>
            </a:endParaRPr>
          </a:p>
        </p:txBody>
      </p:sp>
      <p:sp>
        <p:nvSpPr>
          <p:cNvPr id="5" name="Text Box 8"/>
          <p:cNvSpPr txBox="1">
            <a:spLocks noChangeArrowheads="1"/>
          </p:cNvSpPr>
          <p:nvPr/>
        </p:nvSpPr>
        <p:spPr bwMode="auto">
          <a:xfrm>
            <a:off x="1348338" y="2727497"/>
            <a:ext cx="762000" cy="304800"/>
          </a:xfrm>
          <a:prstGeom prst="rect">
            <a:avLst/>
          </a:prstGeom>
          <a:noFill/>
          <a:ln>
            <a:noFill/>
          </a:ln>
        </p:spPr>
        <p:txBody>
          <a:bodyPr lIns="91430" tIns="45715" rIns="91430" bIns="45715"/>
          <a:lstStyle>
            <a:lvl1pPr defTabSz="449263" eaLnBrk="0" hangingPunct="0">
              <a:defRPr sz="2400" b="1" u="sng">
                <a:solidFill>
                  <a:schemeClr val="tx1"/>
                </a:solidFill>
                <a:latin typeface="Myriad Pro" charset="0"/>
                <a:ea typeface="ＭＳ Ｐゴシック" charset="0"/>
              </a:defRPr>
            </a:lvl1pPr>
            <a:lvl2pPr marL="742950" indent="-285750" defTabSz="449263" eaLnBrk="0" hangingPunct="0">
              <a:defRPr sz="2400" b="1" u="sng">
                <a:solidFill>
                  <a:schemeClr val="tx1"/>
                </a:solidFill>
                <a:latin typeface="Myriad Pro" charset="0"/>
                <a:ea typeface="ＭＳ Ｐゴシック" charset="0"/>
              </a:defRPr>
            </a:lvl2pPr>
            <a:lvl3pPr marL="1143000" indent="-228600" defTabSz="449263" eaLnBrk="0" hangingPunct="0">
              <a:defRPr sz="2400" b="1" u="sng">
                <a:solidFill>
                  <a:schemeClr val="tx1"/>
                </a:solidFill>
                <a:latin typeface="Myriad Pro" charset="0"/>
                <a:ea typeface="ＭＳ Ｐゴシック" charset="0"/>
              </a:defRPr>
            </a:lvl3pPr>
            <a:lvl4pPr marL="1600200" indent="-228600" defTabSz="449263" eaLnBrk="0" hangingPunct="0">
              <a:defRPr sz="2400" b="1" u="sng">
                <a:solidFill>
                  <a:schemeClr val="tx1"/>
                </a:solidFill>
                <a:latin typeface="Myriad Pro" charset="0"/>
                <a:ea typeface="ＭＳ Ｐゴシック" charset="0"/>
              </a:defRPr>
            </a:lvl4pPr>
            <a:lvl5pPr marL="2057400" indent="-228600" defTabSz="449263" eaLnBrk="0" hangingPunct="0">
              <a:defRPr sz="2400" b="1" u="sng">
                <a:solidFill>
                  <a:schemeClr val="tx1"/>
                </a:solidFill>
                <a:latin typeface="Myriad Pro" charset="0"/>
                <a:ea typeface="ＭＳ Ｐゴシック" charset="0"/>
              </a:defRPr>
            </a:lvl5pPr>
            <a:lvl6pPr marL="2514600" indent="-228600" defTabSz="449263" eaLnBrk="0" fontAlgn="base" hangingPunct="0">
              <a:spcBef>
                <a:spcPct val="0"/>
              </a:spcBef>
              <a:spcAft>
                <a:spcPct val="0"/>
              </a:spcAft>
              <a:defRPr sz="2400" b="1" u="sng">
                <a:solidFill>
                  <a:schemeClr val="tx1"/>
                </a:solidFill>
                <a:latin typeface="Myriad Pro" charset="0"/>
                <a:ea typeface="ＭＳ Ｐゴシック" charset="0"/>
              </a:defRPr>
            </a:lvl6pPr>
            <a:lvl7pPr marL="2971800" indent="-228600" defTabSz="449263" eaLnBrk="0" fontAlgn="base" hangingPunct="0">
              <a:spcBef>
                <a:spcPct val="0"/>
              </a:spcBef>
              <a:spcAft>
                <a:spcPct val="0"/>
              </a:spcAft>
              <a:defRPr sz="2400" b="1" u="sng">
                <a:solidFill>
                  <a:schemeClr val="tx1"/>
                </a:solidFill>
                <a:latin typeface="Myriad Pro" charset="0"/>
                <a:ea typeface="ＭＳ Ｐゴシック" charset="0"/>
              </a:defRPr>
            </a:lvl7pPr>
            <a:lvl8pPr marL="3429000" indent="-228600" defTabSz="449263" eaLnBrk="0" fontAlgn="base" hangingPunct="0">
              <a:spcBef>
                <a:spcPct val="0"/>
              </a:spcBef>
              <a:spcAft>
                <a:spcPct val="0"/>
              </a:spcAft>
              <a:defRPr sz="2400" b="1" u="sng">
                <a:solidFill>
                  <a:schemeClr val="tx1"/>
                </a:solidFill>
                <a:latin typeface="Myriad Pro" charset="0"/>
                <a:ea typeface="ＭＳ Ｐゴシック" charset="0"/>
              </a:defRPr>
            </a:lvl8pPr>
            <a:lvl9pPr marL="3886200" indent="-228600" defTabSz="449263" eaLnBrk="0" fontAlgn="base" hangingPunct="0">
              <a:spcBef>
                <a:spcPct val="0"/>
              </a:spcBef>
              <a:spcAft>
                <a:spcPct val="0"/>
              </a:spcAft>
              <a:defRPr sz="2400" b="1" u="sng">
                <a:solidFill>
                  <a:schemeClr val="tx1"/>
                </a:solidFill>
                <a:latin typeface="Myriad Pro" charset="0"/>
                <a:ea typeface="ＭＳ Ｐゴシック" charset="0"/>
              </a:defRPr>
            </a:lvl9pPr>
          </a:lstStyle>
          <a:p>
            <a:pPr>
              <a:defRPr/>
            </a:pPr>
            <a:r>
              <a:rPr lang="de-DE" sz="1600" b="0" u="none">
                <a:solidFill>
                  <a:schemeClr val="tx1">
                    <a:lumMod val="75000"/>
                    <a:lumOff val="25000"/>
                  </a:schemeClr>
                </a:solidFill>
                <a:latin typeface="Calibri" pitchFamily="34" charset="0"/>
                <a:cs typeface="Calibri" pitchFamily="34" charset="0"/>
              </a:rPr>
              <a:t>Winter</a:t>
            </a:r>
          </a:p>
        </p:txBody>
      </p:sp>
      <p:sp>
        <p:nvSpPr>
          <p:cNvPr id="6" name="Text Box 9"/>
          <p:cNvSpPr txBox="1">
            <a:spLocks noChangeArrowheads="1"/>
          </p:cNvSpPr>
          <p:nvPr/>
        </p:nvSpPr>
        <p:spPr bwMode="auto">
          <a:xfrm>
            <a:off x="4243938" y="2725911"/>
            <a:ext cx="952500" cy="261937"/>
          </a:xfrm>
          <a:prstGeom prst="rect">
            <a:avLst/>
          </a:prstGeom>
          <a:noFill/>
          <a:ln>
            <a:noFill/>
          </a:ln>
        </p:spPr>
        <p:txBody>
          <a:bodyPr lIns="91430" tIns="45715" rIns="91430" bIns="45715"/>
          <a:lstStyle>
            <a:lvl1pPr defTabSz="449263" eaLnBrk="0" hangingPunct="0">
              <a:defRPr sz="2400" b="1" u="sng">
                <a:solidFill>
                  <a:schemeClr val="tx1"/>
                </a:solidFill>
                <a:latin typeface="Myriad Pro" charset="0"/>
                <a:ea typeface="ＭＳ Ｐゴシック" charset="0"/>
              </a:defRPr>
            </a:lvl1pPr>
            <a:lvl2pPr marL="742950" indent="-285750" defTabSz="449263" eaLnBrk="0" hangingPunct="0">
              <a:defRPr sz="2400" b="1" u="sng">
                <a:solidFill>
                  <a:schemeClr val="tx1"/>
                </a:solidFill>
                <a:latin typeface="Myriad Pro" charset="0"/>
                <a:ea typeface="ＭＳ Ｐゴシック" charset="0"/>
              </a:defRPr>
            </a:lvl2pPr>
            <a:lvl3pPr marL="1143000" indent="-228600" defTabSz="449263" eaLnBrk="0" hangingPunct="0">
              <a:defRPr sz="2400" b="1" u="sng">
                <a:solidFill>
                  <a:schemeClr val="tx1"/>
                </a:solidFill>
                <a:latin typeface="Myriad Pro" charset="0"/>
                <a:ea typeface="ＭＳ Ｐゴシック" charset="0"/>
              </a:defRPr>
            </a:lvl3pPr>
            <a:lvl4pPr marL="1600200" indent="-228600" defTabSz="449263" eaLnBrk="0" hangingPunct="0">
              <a:defRPr sz="2400" b="1" u="sng">
                <a:solidFill>
                  <a:schemeClr val="tx1"/>
                </a:solidFill>
                <a:latin typeface="Myriad Pro" charset="0"/>
                <a:ea typeface="ＭＳ Ｐゴシック" charset="0"/>
              </a:defRPr>
            </a:lvl4pPr>
            <a:lvl5pPr marL="2057400" indent="-228600" defTabSz="449263" eaLnBrk="0" hangingPunct="0">
              <a:defRPr sz="2400" b="1" u="sng">
                <a:solidFill>
                  <a:schemeClr val="tx1"/>
                </a:solidFill>
                <a:latin typeface="Myriad Pro" charset="0"/>
                <a:ea typeface="ＭＳ Ｐゴシック" charset="0"/>
              </a:defRPr>
            </a:lvl5pPr>
            <a:lvl6pPr marL="2514600" indent="-228600" defTabSz="449263" eaLnBrk="0" fontAlgn="base" hangingPunct="0">
              <a:spcBef>
                <a:spcPct val="0"/>
              </a:spcBef>
              <a:spcAft>
                <a:spcPct val="0"/>
              </a:spcAft>
              <a:defRPr sz="2400" b="1" u="sng">
                <a:solidFill>
                  <a:schemeClr val="tx1"/>
                </a:solidFill>
                <a:latin typeface="Myriad Pro" charset="0"/>
                <a:ea typeface="ＭＳ Ｐゴシック" charset="0"/>
              </a:defRPr>
            </a:lvl6pPr>
            <a:lvl7pPr marL="2971800" indent="-228600" defTabSz="449263" eaLnBrk="0" fontAlgn="base" hangingPunct="0">
              <a:spcBef>
                <a:spcPct val="0"/>
              </a:spcBef>
              <a:spcAft>
                <a:spcPct val="0"/>
              </a:spcAft>
              <a:defRPr sz="2400" b="1" u="sng">
                <a:solidFill>
                  <a:schemeClr val="tx1"/>
                </a:solidFill>
                <a:latin typeface="Myriad Pro" charset="0"/>
                <a:ea typeface="ＭＳ Ｐゴシック" charset="0"/>
              </a:defRPr>
            </a:lvl7pPr>
            <a:lvl8pPr marL="3429000" indent="-228600" defTabSz="449263" eaLnBrk="0" fontAlgn="base" hangingPunct="0">
              <a:spcBef>
                <a:spcPct val="0"/>
              </a:spcBef>
              <a:spcAft>
                <a:spcPct val="0"/>
              </a:spcAft>
              <a:defRPr sz="2400" b="1" u="sng">
                <a:solidFill>
                  <a:schemeClr val="tx1"/>
                </a:solidFill>
                <a:latin typeface="Myriad Pro" charset="0"/>
                <a:ea typeface="ＭＳ Ｐゴシック" charset="0"/>
              </a:defRPr>
            </a:lvl8pPr>
            <a:lvl9pPr marL="3886200" indent="-228600" defTabSz="449263" eaLnBrk="0" fontAlgn="base" hangingPunct="0">
              <a:spcBef>
                <a:spcPct val="0"/>
              </a:spcBef>
              <a:spcAft>
                <a:spcPct val="0"/>
              </a:spcAft>
              <a:defRPr sz="2400" b="1" u="sng">
                <a:solidFill>
                  <a:schemeClr val="tx1"/>
                </a:solidFill>
                <a:latin typeface="Myriad Pro" charset="0"/>
                <a:ea typeface="ＭＳ Ｐゴシック" charset="0"/>
              </a:defRPr>
            </a:lvl9pPr>
          </a:lstStyle>
          <a:p>
            <a:pPr>
              <a:defRPr/>
            </a:pPr>
            <a:r>
              <a:rPr lang="de-DE" sz="1600" b="0" u="none">
                <a:solidFill>
                  <a:schemeClr val="tx1">
                    <a:lumMod val="75000"/>
                    <a:lumOff val="25000"/>
                  </a:schemeClr>
                </a:solidFill>
                <a:latin typeface="Calibri" pitchFamily="34" charset="0"/>
                <a:cs typeface="Calibri" pitchFamily="34" charset="0"/>
              </a:rPr>
              <a:t>Summer</a:t>
            </a:r>
          </a:p>
        </p:txBody>
      </p:sp>
      <p:sp>
        <p:nvSpPr>
          <p:cNvPr id="7" name="Text Box 10"/>
          <p:cNvSpPr txBox="1">
            <a:spLocks noChangeArrowheads="1"/>
          </p:cNvSpPr>
          <p:nvPr/>
        </p:nvSpPr>
        <p:spPr bwMode="auto">
          <a:xfrm flipV="1">
            <a:off x="695717" y="1886122"/>
            <a:ext cx="246221" cy="2006600"/>
          </a:xfrm>
          <a:prstGeom prst="rect">
            <a:avLst/>
          </a:prstGeom>
          <a:noFill/>
          <a:ln>
            <a:noFill/>
          </a:ln>
          <a:effectLst/>
        </p:spPr>
        <p:txBody>
          <a:bodyPr vert="eaVert" lIns="0" tIns="71993" rIns="0" bIns="143985">
            <a:spAutoFit/>
          </a:bodyPr>
          <a:lstStyle>
            <a:lvl1pPr defTabSz="449263" eaLnBrk="0" hangingPunct="0">
              <a:defRPr sz="2400" b="1" u="sng">
                <a:solidFill>
                  <a:schemeClr val="tx1"/>
                </a:solidFill>
                <a:latin typeface="Myriad Pro" charset="0"/>
                <a:ea typeface="ＭＳ Ｐゴシック" charset="0"/>
              </a:defRPr>
            </a:lvl1pPr>
            <a:lvl2pPr marL="742950" indent="-285750" defTabSz="449263" eaLnBrk="0" hangingPunct="0">
              <a:defRPr sz="2400" b="1" u="sng">
                <a:solidFill>
                  <a:schemeClr val="tx1"/>
                </a:solidFill>
                <a:latin typeface="Myriad Pro" charset="0"/>
                <a:ea typeface="ＭＳ Ｐゴシック" charset="0"/>
              </a:defRPr>
            </a:lvl2pPr>
            <a:lvl3pPr marL="1143000" indent="-228600" defTabSz="449263" eaLnBrk="0" hangingPunct="0">
              <a:defRPr sz="2400" b="1" u="sng">
                <a:solidFill>
                  <a:schemeClr val="tx1"/>
                </a:solidFill>
                <a:latin typeface="Myriad Pro" charset="0"/>
                <a:ea typeface="ＭＳ Ｐゴシック" charset="0"/>
              </a:defRPr>
            </a:lvl3pPr>
            <a:lvl4pPr marL="1600200" indent="-228600" defTabSz="449263" eaLnBrk="0" hangingPunct="0">
              <a:defRPr sz="2400" b="1" u="sng">
                <a:solidFill>
                  <a:schemeClr val="tx1"/>
                </a:solidFill>
                <a:latin typeface="Myriad Pro" charset="0"/>
                <a:ea typeface="ＭＳ Ｐゴシック" charset="0"/>
              </a:defRPr>
            </a:lvl4pPr>
            <a:lvl5pPr marL="2057400" indent="-228600" defTabSz="449263" eaLnBrk="0" hangingPunct="0">
              <a:defRPr sz="2400" b="1" u="sng">
                <a:solidFill>
                  <a:schemeClr val="tx1"/>
                </a:solidFill>
                <a:latin typeface="Myriad Pro" charset="0"/>
                <a:ea typeface="ＭＳ Ｐゴシック" charset="0"/>
              </a:defRPr>
            </a:lvl5pPr>
            <a:lvl6pPr marL="2514600" indent="-228600" defTabSz="449263" eaLnBrk="0" fontAlgn="base" hangingPunct="0">
              <a:spcBef>
                <a:spcPct val="0"/>
              </a:spcBef>
              <a:spcAft>
                <a:spcPct val="0"/>
              </a:spcAft>
              <a:defRPr sz="2400" b="1" u="sng">
                <a:solidFill>
                  <a:schemeClr val="tx1"/>
                </a:solidFill>
                <a:latin typeface="Myriad Pro" charset="0"/>
                <a:ea typeface="ＭＳ Ｐゴシック" charset="0"/>
              </a:defRPr>
            </a:lvl6pPr>
            <a:lvl7pPr marL="2971800" indent="-228600" defTabSz="449263" eaLnBrk="0" fontAlgn="base" hangingPunct="0">
              <a:spcBef>
                <a:spcPct val="0"/>
              </a:spcBef>
              <a:spcAft>
                <a:spcPct val="0"/>
              </a:spcAft>
              <a:defRPr sz="2400" b="1" u="sng">
                <a:solidFill>
                  <a:schemeClr val="tx1"/>
                </a:solidFill>
                <a:latin typeface="Myriad Pro" charset="0"/>
                <a:ea typeface="ＭＳ Ｐゴシック" charset="0"/>
              </a:defRPr>
            </a:lvl7pPr>
            <a:lvl8pPr marL="3429000" indent="-228600" defTabSz="449263" eaLnBrk="0" fontAlgn="base" hangingPunct="0">
              <a:spcBef>
                <a:spcPct val="0"/>
              </a:spcBef>
              <a:spcAft>
                <a:spcPct val="0"/>
              </a:spcAft>
              <a:defRPr sz="2400" b="1" u="sng">
                <a:solidFill>
                  <a:schemeClr val="tx1"/>
                </a:solidFill>
                <a:latin typeface="Myriad Pro" charset="0"/>
                <a:ea typeface="ＭＳ Ｐゴシック" charset="0"/>
              </a:defRPr>
            </a:lvl8pPr>
            <a:lvl9pPr marL="3886200" indent="-228600" defTabSz="449263" eaLnBrk="0" fontAlgn="base" hangingPunct="0">
              <a:spcBef>
                <a:spcPct val="0"/>
              </a:spcBef>
              <a:spcAft>
                <a:spcPct val="0"/>
              </a:spcAft>
              <a:defRPr sz="2400" b="1" u="sng">
                <a:solidFill>
                  <a:schemeClr val="tx1"/>
                </a:solidFill>
                <a:latin typeface="Myriad Pro" charset="0"/>
                <a:ea typeface="ＭＳ Ｐゴシック" charset="0"/>
              </a:defRPr>
            </a:lvl9pPr>
          </a:lstStyle>
          <a:p>
            <a:pPr eaLnBrk="1" hangingPunct="1">
              <a:spcBef>
                <a:spcPct val="50000"/>
              </a:spcBef>
              <a:defRPr/>
            </a:pPr>
            <a:r>
              <a:rPr lang="de-DE" sz="1600" b="0" u="none">
                <a:solidFill>
                  <a:schemeClr val="tx1">
                    <a:lumMod val="75000"/>
                    <a:lumOff val="25000"/>
                  </a:schemeClr>
                </a:solidFill>
                <a:latin typeface="Calibri" pitchFamily="34" charset="0"/>
                <a:cs typeface="Calibri" pitchFamily="34" charset="0"/>
              </a:rPr>
              <a:t>sd-value [m]</a:t>
            </a:r>
          </a:p>
        </p:txBody>
      </p:sp>
      <p:sp>
        <p:nvSpPr>
          <p:cNvPr id="8" name="Text Box 11"/>
          <p:cNvSpPr txBox="1">
            <a:spLocks noChangeArrowheads="1"/>
          </p:cNvSpPr>
          <p:nvPr/>
        </p:nvSpPr>
        <p:spPr bwMode="auto">
          <a:xfrm>
            <a:off x="1272138" y="1432097"/>
            <a:ext cx="4013200" cy="338544"/>
          </a:xfrm>
          <a:prstGeom prst="rect">
            <a:avLst/>
          </a:prstGeom>
          <a:noFill/>
          <a:ln>
            <a:noFill/>
          </a:ln>
          <a:effectLst/>
        </p:spPr>
        <p:txBody>
          <a:bodyPr lIns="91430" tIns="45715" rIns="91430" bIns="45715">
            <a:spAutoFit/>
          </a:bodyPr>
          <a:lstStyle>
            <a:lvl1pPr defTabSz="449263" eaLnBrk="0" hangingPunct="0">
              <a:defRPr sz="2400" b="1" u="sng">
                <a:solidFill>
                  <a:schemeClr val="tx1"/>
                </a:solidFill>
                <a:latin typeface="Myriad Pro" charset="0"/>
                <a:ea typeface="ＭＳ Ｐゴシック" charset="0"/>
              </a:defRPr>
            </a:lvl1pPr>
            <a:lvl2pPr marL="742950" indent="-285750" defTabSz="449263" eaLnBrk="0" hangingPunct="0">
              <a:defRPr sz="2400" b="1" u="sng">
                <a:solidFill>
                  <a:schemeClr val="tx1"/>
                </a:solidFill>
                <a:latin typeface="Myriad Pro" charset="0"/>
                <a:ea typeface="ＭＳ Ｐゴシック" charset="0"/>
              </a:defRPr>
            </a:lvl2pPr>
            <a:lvl3pPr marL="1143000" indent="-228600" defTabSz="449263" eaLnBrk="0" hangingPunct="0">
              <a:defRPr sz="2400" b="1" u="sng">
                <a:solidFill>
                  <a:schemeClr val="tx1"/>
                </a:solidFill>
                <a:latin typeface="Myriad Pro" charset="0"/>
                <a:ea typeface="ＭＳ Ｐゴシック" charset="0"/>
              </a:defRPr>
            </a:lvl3pPr>
            <a:lvl4pPr marL="1600200" indent="-228600" defTabSz="449263" eaLnBrk="0" hangingPunct="0">
              <a:defRPr sz="2400" b="1" u="sng">
                <a:solidFill>
                  <a:schemeClr val="tx1"/>
                </a:solidFill>
                <a:latin typeface="Myriad Pro" charset="0"/>
                <a:ea typeface="ＭＳ Ｐゴシック" charset="0"/>
              </a:defRPr>
            </a:lvl4pPr>
            <a:lvl5pPr marL="2057400" indent="-228600" defTabSz="449263" eaLnBrk="0" hangingPunct="0">
              <a:defRPr sz="2400" b="1" u="sng">
                <a:solidFill>
                  <a:schemeClr val="tx1"/>
                </a:solidFill>
                <a:latin typeface="Myriad Pro" charset="0"/>
                <a:ea typeface="ＭＳ Ｐゴシック" charset="0"/>
              </a:defRPr>
            </a:lvl5pPr>
            <a:lvl6pPr marL="2514600" indent="-228600" defTabSz="449263" eaLnBrk="0" fontAlgn="base" hangingPunct="0">
              <a:spcBef>
                <a:spcPct val="0"/>
              </a:spcBef>
              <a:spcAft>
                <a:spcPct val="0"/>
              </a:spcAft>
              <a:defRPr sz="2400" b="1" u="sng">
                <a:solidFill>
                  <a:schemeClr val="tx1"/>
                </a:solidFill>
                <a:latin typeface="Myriad Pro" charset="0"/>
                <a:ea typeface="ＭＳ Ｐゴシック" charset="0"/>
              </a:defRPr>
            </a:lvl6pPr>
            <a:lvl7pPr marL="2971800" indent="-228600" defTabSz="449263" eaLnBrk="0" fontAlgn="base" hangingPunct="0">
              <a:spcBef>
                <a:spcPct val="0"/>
              </a:spcBef>
              <a:spcAft>
                <a:spcPct val="0"/>
              </a:spcAft>
              <a:defRPr sz="2400" b="1" u="sng">
                <a:solidFill>
                  <a:schemeClr val="tx1"/>
                </a:solidFill>
                <a:latin typeface="Myriad Pro" charset="0"/>
                <a:ea typeface="ＭＳ Ｐゴシック" charset="0"/>
              </a:defRPr>
            </a:lvl7pPr>
            <a:lvl8pPr marL="3429000" indent="-228600" defTabSz="449263" eaLnBrk="0" fontAlgn="base" hangingPunct="0">
              <a:spcBef>
                <a:spcPct val="0"/>
              </a:spcBef>
              <a:spcAft>
                <a:spcPct val="0"/>
              </a:spcAft>
              <a:defRPr sz="2400" b="1" u="sng">
                <a:solidFill>
                  <a:schemeClr val="tx1"/>
                </a:solidFill>
                <a:latin typeface="Myriad Pro" charset="0"/>
                <a:ea typeface="ＭＳ Ｐゴシック" charset="0"/>
              </a:defRPr>
            </a:lvl8pPr>
            <a:lvl9pPr marL="3886200" indent="-228600" defTabSz="449263" eaLnBrk="0" fontAlgn="base" hangingPunct="0">
              <a:spcBef>
                <a:spcPct val="0"/>
              </a:spcBef>
              <a:spcAft>
                <a:spcPct val="0"/>
              </a:spcAft>
              <a:defRPr sz="2400" b="1" u="sng">
                <a:solidFill>
                  <a:schemeClr val="tx1"/>
                </a:solidFill>
                <a:latin typeface="Myriad Pro" charset="0"/>
                <a:ea typeface="ＭＳ Ｐゴシック" charset="0"/>
              </a:defRPr>
            </a:lvl9pPr>
          </a:lstStyle>
          <a:p>
            <a:pPr algn="ctr">
              <a:defRPr/>
            </a:pPr>
            <a:r>
              <a:rPr lang="de-DE" sz="1600" b="0" u="none">
                <a:solidFill>
                  <a:schemeClr val="tx1">
                    <a:lumMod val="75000"/>
                    <a:lumOff val="25000"/>
                  </a:schemeClr>
                </a:solidFill>
                <a:latin typeface="Calibri" pitchFamily="34" charset="0"/>
                <a:cs typeface="Calibri" pitchFamily="34" charset="0"/>
              </a:rPr>
              <a:t>sd-mean value at varying humidity levels</a:t>
            </a:r>
          </a:p>
        </p:txBody>
      </p:sp>
      <p:sp>
        <p:nvSpPr>
          <p:cNvPr id="9" name="Text Box 12"/>
          <p:cNvSpPr txBox="1">
            <a:spLocks noChangeArrowheads="1"/>
          </p:cNvSpPr>
          <p:nvPr/>
        </p:nvSpPr>
        <p:spPr bwMode="auto">
          <a:xfrm>
            <a:off x="1272138" y="4334047"/>
            <a:ext cx="4038600" cy="246221"/>
          </a:xfrm>
          <a:prstGeom prst="rect">
            <a:avLst/>
          </a:prstGeom>
          <a:noFill/>
          <a:ln>
            <a:noFill/>
          </a:ln>
          <a:effectLst/>
        </p:spPr>
        <p:txBody>
          <a:bodyPr lIns="71993" tIns="0" rIns="91430" bIns="0">
            <a:spAutoFit/>
          </a:bodyPr>
          <a:lstStyle>
            <a:lvl1pPr defTabSz="449263" eaLnBrk="0" hangingPunct="0">
              <a:defRPr sz="2400" b="1" u="sng">
                <a:solidFill>
                  <a:schemeClr val="tx1"/>
                </a:solidFill>
                <a:latin typeface="Myriad Pro" charset="0"/>
                <a:ea typeface="ＭＳ Ｐゴシック" charset="0"/>
              </a:defRPr>
            </a:lvl1pPr>
            <a:lvl2pPr marL="742950" indent="-285750" defTabSz="449263" eaLnBrk="0" hangingPunct="0">
              <a:defRPr sz="2400" b="1" u="sng">
                <a:solidFill>
                  <a:schemeClr val="tx1"/>
                </a:solidFill>
                <a:latin typeface="Myriad Pro" charset="0"/>
                <a:ea typeface="ＭＳ Ｐゴシック" charset="0"/>
              </a:defRPr>
            </a:lvl2pPr>
            <a:lvl3pPr marL="1143000" indent="-228600" defTabSz="449263" eaLnBrk="0" hangingPunct="0">
              <a:defRPr sz="2400" b="1" u="sng">
                <a:solidFill>
                  <a:schemeClr val="tx1"/>
                </a:solidFill>
                <a:latin typeface="Myriad Pro" charset="0"/>
                <a:ea typeface="ＭＳ Ｐゴシック" charset="0"/>
              </a:defRPr>
            </a:lvl3pPr>
            <a:lvl4pPr marL="1600200" indent="-228600" defTabSz="449263" eaLnBrk="0" hangingPunct="0">
              <a:defRPr sz="2400" b="1" u="sng">
                <a:solidFill>
                  <a:schemeClr val="tx1"/>
                </a:solidFill>
                <a:latin typeface="Myriad Pro" charset="0"/>
                <a:ea typeface="ＭＳ Ｐゴシック" charset="0"/>
              </a:defRPr>
            </a:lvl4pPr>
            <a:lvl5pPr marL="2057400" indent="-228600" defTabSz="449263" eaLnBrk="0" hangingPunct="0">
              <a:defRPr sz="2400" b="1" u="sng">
                <a:solidFill>
                  <a:schemeClr val="tx1"/>
                </a:solidFill>
                <a:latin typeface="Myriad Pro" charset="0"/>
                <a:ea typeface="ＭＳ Ｐゴシック" charset="0"/>
              </a:defRPr>
            </a:lvl5pPr>
            <a:lvl6pPr marL="2514600" indent="-228600" defTabSz="449263" eaLnBrk="0" fontAlgn="base" hangingPunct="0">
              <a:spcBef>
                <a:spcPct val="0"/>
              </a:spcBef>
              <a:spcAft>
                <a:spcPct val="0"/>
              </a:spcAft>
              <a:defRPr sz="2400" b="1" u="sng">
                <a:solidFill>
                  <a:schemeClr val="tx1"/>
                </a:solidFill>
                <a:latin typeface="Myriad Pro" charset="0"/>
                <a:ea typeface="ＭＳ Ｐゴシック" charset="0"/>
              </a:defRPr>
            </a:lvl6pPr>
            <a:lvl7pPr marL="2971800" indent="-228600" defTabSz="449263" eaLnBrk="0" fontAlgn="base" hangingPunct="0">
              <a:spcBef>
                <a:spcPct val="0"/>
              </a:spcBef>
              <a:spcAft>
                <a:spcPct val="0"/>
              </a:spcAft>
              <a:defRPr sz="2400" b="1" u="sng">
                <a:solidFill>
                  <a:schemeClr val="tx1"/>
                </a:solidFill>
                <a:latin typeface="Myriad Pro" charset="0"/>
                <a:ea typeface="ＭＳ Ｐゴシック" charset="0"/>
              </a:defRPr>
            </a:lvl7pPr>
            <a:lvl8pPr marL="3429000" indent="-228600" defTabSz="449263" eaLnBrk="0" fontAlgn="base" hangingPunct="0">
              <a:spcBef>
                <a:spcPct val="0"/>
              </a:spcBef>
              <a:spcAft>
                <a:spcPct val="0"/>
              </a:spcAft>
              <a:defRPr sz="2400" b="1" u="sng">
                <a:solidFill>
                  <a:schemeClr val="tx1"/>
                </a:solidFill>
                <a:latin typeface="Myriad Pro" charset="0"/>
                <a:ea typeface="ＭＳ Ｐゴシック" charset="0"/>
              </a:defRPr>
            </a:lvl8pPr>
            <a:lvl9pPr marL="3886200" indent="-228600" defTabSz="449263" eaLnBrk="0" fontAlgn="base" hangingPunct="0">
              <a:spcBef>
                <a:spcPct val="0"/>
              </a:spcBef>
              <a:spcAft>
                <a:spcPct val="0"/>
              </a:spcAft>
              <a:defRPr sz="2400" b="1" u="sng">
                <a:solidFill>
                  <a:schemeClr val="tx1"/>
                </a:solidFill>
                <a:latin typeface="Myriad Pro" charset="0"/>
                <a:ea typeface="ＭＳ Ｐゴシック" charset="0"/>
              </a:defRPr>
            </a:lvl9pPr>
          </a:lstStyle>
          <a:p>
            <a:pPr eaLnBrk="1" hangingPunct="1">
              <a:spcBef>
                <a:spcPct val="50000"/>
              </a:spcBef>
              <a:defRPr/>
            </a:pPr>
            <a:r>
              <a:rPr lang="de-DE" sz="1600" b="0" u="none" dirty="0">
                <a:solidFill>
                  <a:schemeClr val="tx1">
                    <a:lumMod val="75000"/>
                    <a:lumOff val="25000"/>
                  </a:schemeClr>
                </a:solidFill>
                <a:latin typeface="Calibri" pitchFamily="34" charset="0"/>
                <a:cs typeface="Calibri" pitchFamily="34" charset="0"/>
              </a:rPr>
              <a:t>Average air humidity [%]</a:t>
            </a:r>
          </a:p>
        </p:txBody>
      </p:sp>
      <p:sp>
        <p:nvSpPr>
          <p:cNvPr id="17" name="Text Box 4"/>
          <p:cNvSpPr txBox="1">
            <a:spLocks noChangeArrowheads="1"/>
          </p:cNvSpPr>
          <p:nvPr/>
        </p:nvSpPr>
        <p:spPr bwMode="auto">
          <a:xfrm>
            <a:off x="6096000" y="1462575"/>
            <a:ext cx="5706396" cy="3113141"/>
          </a:xfrm>
          <a:prstGeom prst="rect">
            <a:avLst/>
          </a:prstGeom>
          <a:noFill/>
          <a:ln>
            <a:noFill/>
          </a:ln>
          <a:effectLst/>
        </p:spPr>
        <p:txBody>
          <a:bodyPr wrap="square" lIns="179981" tIns="179981" rIns="179981" bIns="179981">
            <a:spAutoFit/>
          </a:bodyPr>
          <a:lstStyle>
            <a:lvl1pPr defTabSz="190500" eaLnBrk="0" hangingPunct="0">
              <a:defRPr sz="2400" b="1" u="sng">
                <a:solidFill>
                  <a:schemeClr val="tx1"/>
                </a:solidFill>
                <a:latin typeface="Myriad Pro" charset="0"/>
                <a:ea typeface="ＭＳ Ｐゴシック" charset="0"/>
              </a:defRPr>
            </a:lvl1pPr>
            <a:lvl2pPr marL="1123950" indent="-457200" defTabSz="190500" eaLnBrk="0" hangingPunct="0">
              <a:defRPr sz="2400" b="1" u="sng">
                <a:solidFill>
                  <a:schemeClr val="tx1"/>
                </a:solidFill>
                <a:latin typeface="Myriad Pro" charset="0"/>
                <a:ea typeface="ＭＳ Ｐゴシック" charset="0"/>
              </a:defRPr>
            </a:lvl2pPr>
            <a:lvl3pPr marL="1771650" indent="-457200" defTabSz="190500" eaLnBrk="0" hangingPunct="0">
              <a:defRPr sz="2400" b="1" u="sng">
                <a:solidFill>
                  <a:schemeClr val="tx1"/>
                </a:solidFill>
                <a:latin typeface="Myriad Pro" charset="0"/>
                <a:ea typeface="ＭＳ Ｐゴシック" charset="0"/>
              </a:defRPr>
            </a:lvl3pPr>
            <a:lvl4pPr marL="2419350" indent="-458788" defTabSz="190500" eaLnBrk="0" hangingPunct="0">
              <a:defRPr sz="2400" b="1" u="sng">
                <a:solidFill>
                  <a:schemeClr val="tx1"/>
                </a:solidFill>
                <a:latin typeface="Myriad Pro" charset="0"/>
                <a:ea typeface="ＭＳ Ｐゴシック" charset="0"/>
              </a:defRPr>
            </a:lvl4pPr>
            <a:lvl5pPr marL="3067050" indent="-457200" defTabSz="190500" eaLnBrk="0" hangingPunct="0">
              <a:defRPr sz="2400" b="1" u="sng">
                <a:solidFill>
                  <a:schemeClr val="tx1"/>
                </a:solidFill>
                <a:latin typeface="Myriad Pro" charset="0"/>
                <a:ea typeface="ＭＳ Ｐゴシック" charset="0"/>
              </a:defRPr>
            </a:lvl5pPr>
            <a:lvl6pPr marL="3524250" indent="-457200" defTabSz="190500" eaLnBrk="0" fontAlgn="base" hangingPunct="0">
              <a:spcBef>
                <a:spcPct val="0"/>
              </a:spcBef>
              <a:spcAft>
                <a:spcPct val="0"/>
              </a:spcAft>
              <a:defRPr sz="2400" b="1" u="sng">
                <a:solidFill>
                  <a:schemeClr val="tx1"/>
                </a:solidFill>
                <a:latin typeface="Myriad Pro" charset="0"/>
                <a:ea typeface="ＭＳ Ｐゴシック" charset="0"/>
              </a:defRPr>
            </a:lvl6pPr>
            <a:lvl7pPr marL="3981450" indent="-457200" defTabSz="190500" eaLnBrk="0" fontAlgn="base" hangingPunct="0">
              <a:spcBef>
                <a:spcPct val="0"/>
              </a:spcBef>
              <a:spcAft>
                <a:spcPct val="0"/>
              </a:spcAft>
              <a:defRPr sz="2400" b="1" u="sng">
                <a:solidFill>
                  <a:schemeClr val="tx1"/>
                </a:solidFill>
                <a:latin typeface="Myriad Pro" charset="0"/>
                <a:ea typeface="ＭＳ Ｐゴシック" charset="0"/>
              </a:defRPr>
            </a:lvl7pPr>
            <a:lvl8pPr marL="4438650" indent="-457200" defTabSz="190500" eaLnBrk="0" fontAlgn="base" hangingPunct="0">
              <a:spcBef>
                <a:spcPct val="0"/>
              </a:spcBef>
              <a:spcAft>
                <a:spcPct val="0"/>
              </a:spcAft>
              <a:defRPr sz="2400" b="1" u="sng">
                <a:solidFill>
                  <a:schemeClr val="tx1"/>
                </a:solidFill>
                <a:latin typeface="Myriad Pro" charset="0"/>
                <a:ea typeface="ＭＳ Ｐゴシック" charset="0"/>
              </a:defRPr>
            </a:lvl8pPr>
            <a:lvl9pPr marL="4895850" indent="-457200" defTabSz="190500" eaLnBrk="0" fontAlgn="base" hangingPunct="0">
              <a:spcBef>
                <a:spcPct val="0"/>
              </a:spcBef>
              <a:spcAft>
                <a:spcPct val="0"/>
              </a:spcAft>
              <a:defRPr sz="2400" b="1" u="sng">
                <a:solidFill>
                  <a:schemeClr val="tx1"/>
                </a:solidFill>
                <a:latin typeface="Myriad Pro" charset="0"/>
                <a:ea typeface="ＭＳ Ｐゴシック" charset="0"/>
              </a:defRPr>
            </a:lvl9pPr>
          </a:lstStyle>
          <a:p>
            <a:pPr>
              <a:lnSpc>
                <a:spcPct val="110000"/>
              </a:lnSpc>
              <a:spcBef>
                <a:spcPct val="50000"/>
              </a:spcBef>
              <a:defRPr/>
            </a:pPr>
            <a:r>
              <a:rPr lang="en-US" b="0" u="none" dirty="0" err="1">
                <a:solidFill>
                  <a:schemeClr val="tx1">
                    <a:lumMod val="75000"/>
                    <a:lumOff val="25000"/>
                  </a:schemeClr>
                </a:solidFill>
                <a:latin typeface="Calibri" pitchFamily="34" charset="0"/>
                <a:cs typeface="Calibri" pitchFamily="34" charset="0"/>
              </a:rPr>
              <a:t>Vapour</a:t>
            </a:r>
            <a:r>
              <a:rPr lang="en-US" b="0" u="none" dirty="0">
                <a:solidFill>
                  <a:schemeClr val="tx1">
                    <a:lumMod val="75000"/>
                    <a:lumOff val="25000"/>
                  </a:schemeClr>
                </a:solidFill>
                <a:latin typeface="Calibri" pitchFamily="34" charset="0"/>
                <a:cs typeface="Calibri" pitchFamily="34" charset="0"/>
              </a:rPr>
              <a:t> Barrier</a:t>
            </a:r>
          </a:p>
          <a:p>
            <a:pPr>
              <a:lnSpc>
                <a:spcPct val="110000"/>
              </a:lnSpc>
              <a:spcBef>
                <a:spcPct val="50000"/>
              </a:spcBef>
              <a:defRPr/>
            </a:pPr>
            <a:r>
              <a:rPr lang="en-US" b="0" u="none" dirty="0">
                <a:solidFill>
                  <a:schemeClr val="tx1">
                    <a:lumMod val="75000"/>
                    <a:lumOff val="25000"/>
                  </a:schemeClr>
                </a:solidFill>
                <a:latin typeface="Calibri" pitchFamily="34" charset="0"/>
                <a:cs typeface="Calibri" pitchFamily="34" charset="0"/>
              </a:rPr>
              <a:t>e.g. Polyethylene sheet </a:t>
            </a:r>
            <a:r>
              <a:rPr lang="en-US" b="0" u="none" dirty="0" err="1">
                <a:solidFill>
                  <a:schemeClr val="tx1">
                    <a:lumMod val="75000"/>
                    <a:lumOff val="25000"/>
                  </a:schemeClr>
                </a:solidFill>
                <a:latin typeface="Calibri" pitchFamily="34" charset="0"/>
                <a:cs typeface="Calibri" pitchFamily="34" charset="0"/>
              </a:rPr>
              <a:t>sd</a:t>
            </a:r>
            <a:r>
              <a:rPr lang="en-US" b="0" u="none" dirty="0">
                <a:solidFill>
                  <a:schemeClr val="tx1">
                    <a:lumMod val="75000"/>
                    <a:lumOff val="25000"/>
                  </a:schemeClr>
                </a:solidFill>
                <a:latin typeface="Calibri" pitchFamily="34" charset="0"/>
                <a:cs typeface="Calibri" pitchFamily="34" charset="0"/>
              </a:rPr>
              <a:t>-Value = 50 m</a:t>
            </a:r>
          </a:p>
          <a:p>
            <a:pPr>
              <a:lnSpc>
                <a:spcPct val="110000"/>
              </a:lnSpc>
              <a:spcBef>
                <a:spcPct val="50000"/>
              </a:spcBef>
              <a:defRPr/>
            </a:pPr>
            <a:endParaRPr lang="de-DE" b="0" u="none" dirty="0">
              <a:solidFill>
                <a:schemeClr val="tx1">
                  <a:lumMod val="75000"/>
                  <a:lumOff val="25000"/>
                </a:schemeClr>
              </a:solidFill>
              <a:latin typeface="Calibri" pitchFamily="34" charset="0"/>
              <a:cs typeface="Calibri" pitchFamily="34" charset="0"/>
            </a:endParaRPr>
          </a:p>
          <a:p>
            <a:pPr>
              <a:lnSpc>
                <a:spcPct val="110000"/>
              </a:lnSpc>
              <a:spcBef>
                <a:spcPct val="50000"/>
              </a:spcBef>
              <a:defRPr/>
            </a:pPr>
            <a:endParaRPr lang="de-DE" b="0" u="none" dirty="0">
              <a:solidFill>
                <a:schemeClr val="tx1">
                  <a:lumMod val="75000"/>
                  <a:lumOff val="25000"/>
                </a:schemeClr>
              </a:solidFill>
              <a:latin typeface="Calibri" pitchFamily="34" charset="0"/>
              <a:cs typeface="Calibri" pitchFamily="34" charset="0"/>
            </a:endParaRPr>
          </a:p>
          <a:p>
            <a:pPr>
              <a:lnSpc>
                <a:spcPct val="110000"/>
              </a:lnSpc>
              <a:spcBef>
                <a:spcPct val="50000"/>
              </a:spcBef>
              <a:defRPr/>
            </a:pPr>
            <a:endParaRPr lang="de-DE" b="0" u="none" dirty="0">
              <a:solidFill>
                <a:schemeClr val="tx1">
                  <a:lumMod val="75000"/>
                  <a:lumOff val="25000"/>
                </a:schemeClr>
              </a:solidFill>
              <a:latin typeface="Calibri" pitchFamily="34" charset="0"/>
              <a:cs typeface="Calibri" pitchFamily="34" charset="0"/>
            </a:endParaRPr>
          </a:p>
        </p:txBody>
      </p:sp>
      <p:sp>
        <p:nvSpPr>
          <p:cNvPr id="18" name="Text Box 7"/>
          <p:cNvSpPr txBox="1">
            <a:spLocks noChangeArrowheads="1"/>
          </p:cNvSpPr>
          <p:nvPr/>
        </p:nvSpPr>
        <p:spPr bwMode="auto">
          <a:xfrm>
            <a:off x="6065789" y="2825750"/>
            <a:ext cx="5724890" cy="1471473"/>
          </a:xfrm>
          <a:prstGeom prst="rect">
            <a:avLst/>
          </a:prstGeom>
          <a:noFill/>
          <a:ln>
            <a:noFill/>
          </a:ln>
          <a:effectLst/>
        </p:spPr>
        <p:txBody>
          <a:bodyPr wrap="square" lIns="179981" tIns="179981" rIns="179981" bIns="179981">
            <a:spAutoFit/>
          </a:bodyPr>
          <a:lstStyle>
            <a:lvl1pPr eaLnBrk="0" hangingPunct="0">
              <a:defRPr sz="2400" b="1" u="sng">
                <a:solidFill>
                  <a:schemeClr val="tx1"/>
                </a:solidFill>
                <a:latin typeface="Myriad Pro" charset="0"/>
                <a:ea typeface="ＭＳ Ｐゴシック" charset="0"/>
              </a:defRPr>
            </a:lvl1pPr>
            <a:lvl2pPr marL="1123950" indent="-457200" eaLnBrk="0" hangingPunct="0">
              <a:defRPr sz="2400" b="1" u="sng">
                <a:solidFill>
                  <a:schemeClr val="tx1"/>
                </a:solidFill>
                <a:latin typeface="Myriad Pro" charset="0"/>
                <a:ea typeface="ＭＳ Ｐゴシック" charset="0"/>
              </a:defRPr>
            </a:lvl2pPr>
            <a:lvl3pPr marL="1771650" indent="-457200" eaLnBrk="0" hangingPunct="0">
              <a:defRPr sz="2400" b="1" u="sng">
                <a:solidFill>
                  <a:schemeClr val="tx1"/>
                </a:solidFill>
                <a:latin typeface="Myriad Pro" charset="0"/>
                <a:ea typeface="ＭＳ Ｐゴシック" charset="0"/>
              </a:defRPr>
            </a:lvl3pPr>
            <a:lvl4pPr marL="2419350" indent="-458788" eaLnBrk="0" hangingPunct="0">
              <a:defRPr sz="2400" b="1" u="sng">
                <a:solidFill>
                  <a:schemeClr val="tx1"/>
                </a:solidFill>
                <a:latin typeface="Myriad Pro" charset="0"/>
                <a:ea typeface="ＭＳ Ｐゴシック" charset="0"/>
              </a:defRPr>
            </a:lvl4pPr>
            <a:lvl5pPr marL="3067050" indent="-457200" eaLnBrk="0" hangingPunct="0">
              <a:defRPr sz="2400" b="1" u="sng">
                <a:solidFill>
                  <a:schemeClr val="tx1"/>
                </a:solidFill>
                <a:latin typeface="Myriad Pro" charset="0"/>
                <a:ea typeface="ＭＳ Ｐゴシック" charset="0"/>
              </a:defRPr>
            </a:lvl5pPr>
            <a:lvl6pPr marL="3524250" indent="-457200" eaLnBrk="0" fontAlgn="base" hangingPunct="0">
              <a:spcBef>
                <a:spcPct val="0"/>
              </a:spcBef>
              <a:spcAft>
                <a:spcPct val="0"/>
              </a:spcAft>
              <a:defRPr sz="2400" b="1" u="sng">
                <a:solidFill>
                  <a:schemeClr val="tx1"/>
                </a:solidFill>
                <a:latin typeface="Myriad Pro" charset="0"/>
                <a:ea typeface="ＭＳ Ｐゴシック" charset="0"/>
              </a:defRPr>
            </a:lvl6pPr>
            <a:lvl7pPr marL="3981450" indent="-457200" eaLnBrk="0" fontAlgn="base" hangingPunct="0">
              <a:spcBef>
                <a:spcPct val="0"/>
              </a:spcBef>
              <a:spcAft>
                <a:spcPct val="0"/>
              </a:spcAft>
              <a:defRPr sz="2400" b="1" u="sng">
                <a:solidFill>
                  <a:schemeClr val="tx1"/>
                </a:solidFill>
                <a:latin typeface="Myriad Pro" charset="0"/>
                <a:ea typeface="ＭＳ Ｐゴシック" charset="0"/>
              </a:defRPr>
            </a:lvl7pPr>
            <a:lvl8pPr marL="4438650" indent="-457200" eaLnBrk="0" fontAlgn="base" hangingPunct="0">
              <a:spcBef>
                <a:spcPct val="0"/>
              </a:spcBef>
              <a:spcAft>
                <a:spcPct val="0"/>
              </a:spcAft>
              <a:defRPr sz="2400" b="1" u="sng">
                <a:solidFill>
                  <a:schemeClr val="tx1"/>
                </a:solidFill>
                <a:latin typeface="Myriad Pro" charset="0"/>
                <a:ea typeface="ＭＳ Ｐゴシック" charset="0"/>
              </a:defRPr>
            </a:lvl8pPr>
            <a:lvl9pPr marL="4895850" indent="-457200" eaLnBrk="0" fontAlgn="base" hangingPunct="0">
              <a:spcBef>
                <a:spcPct val="0"/>
              </a:spcBef>
              <a:spcAft>
                <a:spcPct val="0"/>
              </a:spcAft>
              <a:defRPr sz="2400" b="1" u="sng">
                <a:solidFill>
                  <a:schemeClr val="tx1"/>
                </a:solidFill>
                <a:latin typeface="Myriad Pro" charset="0"/>
                <a:ea typeface="ＭＳ Ｐゴシック" charset="0"/>
              </a:defRPr>
            </a:lvl9pPr>
          </a:lstStyle>
          <a:p>
            <a:pPr eaLnBrk="1" hangingPunct="1">
              <a:spcBef>
                <a:spcPct val="50000"/>
              </a:spcBef>
              <a:buFont typeface="Symbol" charset="0"/>
              <a:buNone/>
              <a:defRPr/>
            </a:pPr>
            <a:r>
              <a:rPr lang="en-US" b="0" dirty="0">
                <a:solidFill>
                  <a:schemeClr val="tx1">
                    <a:lumMod val="75000"/>
                    <a:lumOff val="25000"/>
                  </a:schemeClr>
                </a:solidFill>
                <a:latin typeface="Calibri" pitchFamily="34" charset="0"/>
                <a:cs typeface="Calibri" pitchFamily="34" charset="0"/>
              </a:rPr>
              <a:t>No possibility</a:t>
            </a:r>
            <a:r>
              <a:rPr lang="en-US" b="0" u="none" dirty="0">
                <a:solidFill>
                  <a:schemeClr val="tx1">
                    <a:lumMod val="75000"/>
                    <a:lumOff val="25000"/>
                  </a:schemeClr>
                </a:solidFill>
                <a:latin typeface="Calibri" pitchFamily="34" charset="0"/>
                <a:cs typeface="Calibri" pitchFamily="34" charset="0"/>
              </a:rPr>
              <a:t> for construction assemblies to dry out through poly when unexpected moisture occurs - a moisture trap is formed</a:t>
            </a:r>
            <a:endParaRPr lang="de-DE" b="0" u="none" dirty="0">
              <a:solidFill>
                <a:schemeClr val="tx1">
                  <a:lumMod val="75000"/>
                  <a:lumOff val="25000"/>
                </a:schemeClr>
              </a:solidFill>
              <a:latin typeface="Calibri" pitchFamily="34" charset="0"/>
              <a:cs typeface="Calibri" pitchFamily="34" charset="0"/>
            </a:endParaRPr>
          </a:p>
        </p:txBody>
      </p:sp>
      <p:grpSp>
        <p:nvGrpSpPr>
          <p:cNvPr id="10" name="Group 9"/>
          <p:cNvGrpSpPr/>
          <p:nvPr/>
        </p:nvGrpSpPr>
        <p:grpSpPr>
          <a:xfrm>
            <a:off x="1313438" y="2056826"/>
            <a:ext cx="4015902" cy="1913723"/>
            <a:chOff x="2555900" y="2301129"/>
            <a:chExt cx="4015902" cy="1913723"/>
          </a:xfrm>
        </p:grpSpPr>
        <p:cxnSp>
          <p:nvCxnSpPr>
            <p:cNvPr id="4" name="Straight Connector 3"/>
            <p:cNvCxnSpPr/>
            <p:nvPr/>
          </p:nvCxnSpPr>
          <p:spPr>
            <a:xfrm>
              <a:off x="2555900" y="2303450"/>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52604" y="2309270"/>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49304" y="2308110"/>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762302" y="2302289"/>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59006" y="2308109"/>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62686" y="2306949"/>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961720" y="2308110"/>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58420" y="2306950"/>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71418" y="2301129"/>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168122" y="2306949"/>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571802" y="2305789"/>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1308132" y="2070172"/>
            <a:ext cx="4022949" cy="1895767"/>
            <a:chOff x="2550594" y="2314475"/>
            <a:chExt cx="4022949" cy="1895767"/>
          </a:xfrm>
        </p:grpSpPr>
        <p:cxnSp>
          <p:nvCxnSpPr>
            <p:cNvPr id="12" name="Straight Connector 11"/>
            <p:cNvCxnSpPr/>
            <p:nvPr/>
          </p:nvCxnSpPr>
          <p:spPr>
            <a:xfrm>
              <a:off x="2555900" y="4210242"/>
              <a:ext cx="40159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556479" y="3894977"/>
              <a:ext cx="40159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53546" y="3584870"/>
              <a:ext cx="40159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552948" y="3275241"/>
              <a:ext cx="40159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553527" y="2959976"/>
              <a:ext cx="40159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550594" y="2649869"/>
              <a:ext cx="40159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557641" y="2314475"/>
              <a:ext cx="40159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1221828" y="3942843"/>
            <a:ext cx="4547287"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0      10     20	 30	  40	   50     60      70      80     90    100</a:t>
            </a:r>
          </a:p>
        </p:txBody>
      </p:sp>
      <p:sp>
        <p:nvSpPr>
          <p:cNvPr id="37" name="TextBox 36"/>
          <p:cNvSpPr txBox="1"/>
          <p:nvPr/>
        </p:nvSpPr>
        <p:spPr>
          <a:xfrm>
            <a:off x="974605" y="3794297"/>
            <a:ext cx="406596"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0</a:t>
            </a:r>
          </a:p>
        </p:txBody>
      </p:sp>
      <p:sp>
        <p:nvSpPr>
          <p:cNvPr id="38" name="TextBox 37"/>
          <p:cNvSpPr txBox="1"/>
          <p:nvPr/>
        </p:nvSpPr>
        <p:spPr>
          <a:xfrm>
            <a:off x="957739" y="3467283"/>
            <a:ext cx="406596"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10</a:t>
            </a:r>
          </a:p>
        </p:txBody>
      </p:sp>
      <p:sp>
        <p:nvSpPr>
          <p:cNvPr id="39" name="TextBox 38"/>
          <p:cNvSpPr txBox="1"/>
          <p:nvPr/>
        </p:nvSpPr>
        <p:spPr>
          <a:xfrm>
            <a:off x="953125" y="3151424"/>
            <a:ext cx="406596"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20</a:t>
            </a:r>
          </a:p>
        </p:txBody>
      </p:sp>
      <p:sp>
        <p:nvSpPr>
          <p:cNvPr id="40" name="TextBox 39"/>
          <p:cNvSpPr txBox="1"/>
          <p:nvPr/>
        </p:nvSpPr>
        <p:spPr>
          <a:xfrm>
            <a:off x="950881" y="2861183"/>
            <a:ext cx="406596"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30</a:t>
            </a:r>
          </a:p>
        </p:txBody>
      </p:sp>
      <p:sp>
        <p:nvSpPr>
          <p:cNvPr id="41" name="TextBox 40"/>
          <p:cNvSpPr txBox="1"/>
          <p:nvPr/>
        </p:nvSpPr>
        <p:spPr>
          <a:xfrm>
            <a:off x="953768" y="2556634"/>
            <a:ext cx="406596"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40</a:t>
            </a:r>
          </a:p>
        </p:txBody>
      </p:sp>
      <p:sp>
        <p:nvSpPr>
          <p:cNvPr id="42" name="TextBox 41"/>
          <p:cNvSpPr txBox="1"/>
          <p:nvPr/>
        </p:nvSpPr>
        <p:spPr>
          <a:xfrm>
            <a:off x="961336" y="2218719"/>
            <a:ext cx="406596"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50</a:t>
            </a:r>
          </a:p>
        </p:txBody>
      </p:sp>
      <p:sp>
        <p:nvSpPr>
          <p:cNvPr id="43" name="TextBox 42"/>
          <p:cNvSpPr txBox="1"/>
          <p:nvPr/>
        </p:nvSpPr>
        <p:spPr>
          <a:xfrm>
            <a:off x="951641" y="1904983"/>
            <a:ext cx="406596"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60</a:t>
            </a:r>
          </a:p>
        </p:txBody>
      </p:sp>
      <p:cxnSp>
        <p:nvCxnSpPr>
          <p:cNvPr id="35" name="Straight Connector 34"/>
          <p:cNvCxnSpPr/>
          <p:nvPr/>
        </p:nvCxnSpPr>
        <p:spPr>
          <a:xfrm>
            <a:off x="1311065" y="2405566"/>
            <a:ext cx="40310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 Box 9"/>
          <p:cNvSpPr txBox="1">
            <a:spLocks noChangeArrowheads="1"/>
          </p:cNvSpPr>
          <p:nvPr/>
        </p:nvSpPr>
        <p:spPr bwMode="auto">
          <a:xfrm>
            <a:off x="1211853" y="6521334"/>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a:t>
            </a:r>
            <a:r>
              <a:rPr lang="en-US" altLang="en-US" sz="1200" dirty="0">
                <a:solidFill>
                  <a:schemeClr val="tx1"/>
                </a:solidFill>
              </a:rPr>
              <a:t>Graphic: Wimmers</a:t>
            </a:r>
            <a:endParaRPr lang="de-DE" altLang="en-US" sz="1200" dirty="0">
              <a:solidFill>
                <a:schemeClr val="tx1"/>
              </a:solidFill>
            </a:endParaRP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313438" y="2063806"/>
            <a:ext cx="4015902" cy="1905582"/>
          </a:xfrm>
          <a:prstGeom prst="rect">
            <a:avLst/>
          </a:prstGeom>
          <a:gradFill flip="none" rotWithShape="1">
            <a:gsLst>
              <a:gs pos="0">
                <a:srgbClr val="0070C0"/>
              </a:gs>
              <a:gs pos="21000">
                <a:srgbClr val="0070C0"/>
              </a:gs>
              <a:gs pos="100000">
                <a:srgbClr val="2FC9FF">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1221828" y="188914"/>
            <a:ext cx="7905750" cy="719137"/>
          </a:xfrm>
        </p:spPr>
        <p:txBody>
          <a:bodyPr/>
          <a:lstStyle/>
          <a:p>
            <a:pPr>
              <a:defRPr/>
            </a:pPr>
            <a:r>
              <a:rPr lang="de-DE" dirty="0">
                <a:solidFill>
                  <a:schemeClr val="tx1">
                    <a:lumMod val="75000"/>
                    <a:lumOff val="25000"/>
                  </a:schemeClr>
                </a:solidFill>
                <a:ea typeface="ＭＳ Ｐゴシック" charset="-128"/>
                <a:cs typeface="Calibri" pitchFamily="34" charset="0"/>
              </a:rPr>
              <a:t>Variable Diffusion Resistance</a:t>
            </a:r>
            <a:endParaRPr lang="en-US" dirty="0">
              <a:ea typeface="ＭＳ Ｐゴシック" charset="-128"/>
            </a:endParaRPr>
          </a:p>
        </p:txBody>
      </p:sp>
      <p:sp>
        <p:nvSpPr>
          <p:cNvPr id="5" name="Text Box 8"/>
          <p:cNvSpPr txBox="1">
            <a:spLocks noChangeArrowheads="1"/>
          </p:cNvSpPr>
          <p:nvPr/>
        </p:nvSpPr>
        <p:spPr bwMode="auto">
          <a:xfrm>
            <a:off x="1348338" y="2727497"/>
            <a:ext cx="762000" cy="304800"/>
          </a:xfrm>
          <a:prstGeom prst="rect">
            <a:avLst/>
          </a:prstGeom>
          <a:noFill/>
          <a:ln>
            <a:noFill/>
          </a:ln>
        </p:spPr>
        <p:txBody>
          <a:bodyPr lIns="91430" tIns="45715" rIns="91430" bIns="45715"/>
          <a:lstStyle>
            <a:lvl1pPr defTabSz="449263" eaLnBrk="0" hangingPunct="0">
              <a:defRPr sz="2400" b="1" u="sng">
                <a:solidFill>
                  <a:schemeClr val="tx1"/>
                </a:solidFill>
                <a:latin typeface="Myriad Pro" charset="0"/>
                <a:ea typeface="ＭＳ Ｐゴシック" charset="0"/>
              </a:defRPr>
            </a:lvl1pPr>
            <a:lvl2pPr marL="742950" indent="-285750" defTabSz="449263" eaLnBrk="0" hangingPunct="0">
              <a:defRPr sz="2400" b="1" u="sng">
                <a:solidFill>
                  <a:schemeClr val="tx1"/>
                </a:solidFill>
                <a:latin typeface="Myriad Pro" charset="0"/>
                <a:ea typeface="ＭＳ Ｐゴシック" charset="0"/>
              </a:defRPr>
            </a:lvl2pPr>
            <a:lvl3pPr marL="1143000" indent="-228600" defTabSz="449263" eaLnBrk="0" hangingPunct="0">
              <a:defRPr sz="2400" b="1" u="sng">
                <a:solidFill>
                  <a:schemeClr val="tx1"/>
                </a:solidFill>
                <a:latin typeface="Myriad Pro" charset="0"/>
                <a:ea typeface="ＭＳ Ｐゴシック" charset="0"/>
              </a:defRPr>
            </a:lvl3pPr>
            <a:lvl4pPr marL="1600200" indent="-228600" defTabSz="449263" eaLnBrk="0" hangingPunct="0">
              <a:defRPr sz="2400" b="1" u="sng">
                <a:solidFill>
                  <a:schemeClr val="tx1"/>
                </a:solidFill>
                <a:latin typeface="Myriad Pro" charset="0"/>
                <a:ea typeface="ＭＳ Ｐゴシック" charset="0"/>
              </a:defRPr>
            </a:lvl4pPr>
            <a:lvl5pPr marL="2057400" indent="-228600" defTabSz="449263" eaLnBrk="0" hangingPunct="0">
              <a:defRPr sz="2400" b="1" u="sng">
                <a:solidFill>
                  <a:schemeClr val="tx1"/>
                </a:solidFill>
                <a:latin typeface="Myriad Pro" charset="0"/>
                <a:ea typeface="ＭＳ Ｐゴシック" charset="0"/>
              </a:defRPr>
            </a:lvl5pPr>
            <a:lvl6pPr marL="2514600" indent="-228600" defTabSz="449263" eaLnBrk="0" fontAlgn="base" hangingPunct="0">
              <a:spcBef>
                <a:spcPct val="0"/>
              </a:spcBef>
              <a:spcAft>
                <a:spcPct val="0"/>
              </a:spcAft>
              <a:defRPr sz="2400" b="1" u="sng">
                <a:solidFill>
                  <a:schemeClr val="tx1"/>
                </a:solidFill>
                <a:latin typeface="Myriad Pro" charset="0"/>
                <a:ea typeface="ＭＳ Ｐゴシック" charset="0"/>
              </a:defRPr>
            </a:lvl6pPr>
            <a:lvl7pPr marL="2971800" indent="-228600" defTabSz="449263" eaLnBrk="0" fontAlgn="base" hangingPunct="0">
              <a:spcBef>
                <a:spcPct val="0"/>
              </a:spcBef>
              <a:spcAft>
                <a:spcPct val="0"/>
              </a:spcAft>
              <a:defRPr sz="2400" b="1" u="sng">
                <a:solidFill>
                  <a:schemeClr val="tx1"/>
                </a:solidFill>
                <a:latin typeface="Myriad Pro" charset="0"/>
                <a:ea typeface="ＭＳ Ｐゴシック" charset="0"/>
              </a:defRPr>
            </a:lvl7pPr>
            <a:lvl8pPr marL="3429000" indent="-228600" defTabSz="449263" eaLnBrk="0" fontAlgn="base" hangingPunct="0">
              <a:spcBef>
                <a:spcPct val="0"/>
              </a:spcBef>
              <a:spcAft>
                <a:spcPct val="0"/>
              </a:spcAft>
              <a:defRPr sz="2400" b="1" u="sng">
                <a:solidFill>
                  <a:schemeClr val="tx1"/>
                </a:solidFill>
                <a:latin typeface="Myriad Pro" charset="0"/>
                <a:ea typeface="ＭＳ Ｐゴシック" charset="0"/>
              </a:defRPr>
            </a:lvl8pPr>
            <a:lvl9pPr marL="3886200" indent="-228600" defTabSz="449263" eaLnBrk="0" fontAlgn="base" hangingPunct="0">
              <a:spcBef>
                <a:spcPct val="0"/>
              </a:spcBef>
              <a:spcAft>
                <a:spcPct val="0"/>
              </a:spcAft>
              <a:defRPr sz="2400" b="1" u="sng">
                <a:solidFill>
                  <a:schemeClr val="tx1"/>
                </a:solidFill>
                <a:latin typeface="Myriad Pro" charset="0"/>
                <a:ea typeface="ＭＳ Ｐゴシック" charset="0"/>
              </a:defRPr>
            </a:lvl9pPr>
          </a:lstStyle>
          <a:p>
            <a:pPr>
              <a:defRPr/>
            </a:pPr>
            <a:r>
              <a:rPr lang="de-DE" sz="1600" b="0" u="none">
                <a:solidFill>
                  <a:schemeClr val="tx1">
                    <a:lumMod val="75000"/>
                    <a:lumOff val="25000"/>
                  </a:schemeClr>
                </a:solidFill>
                <a:latin typeface="Calibri" pitchFamily="34" charset="0"/>
                <a:cs typeface="Calibri" pitchFamily="34" charset="0"/>
              </a:rPr>
              <a:t>Winter</a:t>
            </a:r>
          </a:p>
        </p:txBody>
      </p:sp>
      <p:sp>
        <p:nvSpPr>
          <p:cNvPr id="6" name="Text Box 9"/>
          <p:cNvSpPr txBox="1">
            <a:spLocks noChangeArrowheads="1"/>
          </p:cNvSpPr>
          <p:nvPr/>
        </p:nvSpPr>
        <p:spPr bwMode="auto">
          <a:xfrm>
            <a:off x="4243938" y="2725911"/>
            <a:ext cx="952500" cy="261937"/>
          </a:xfrm>
          <a:prstGeom prst="rect">
            <a:avLst/>
          </a:prstGeom>
          <a:noFill/>
          <a:ln>
            <a:noFill/>
          </a:ln>
        </p:spPr>
        <p:txBody>
          <a:bodyPr lIns="91430" tIns="45715" rIns="91430" bIns="45715"/>
          <a:lstStyle>
            <a:lvl1pPr defTabSz="449263" eaLnBrk="0" hangingPunct="0">
              <a:defRPr sz="2400" b="1" u="sng">
                <a:solidFill>
                  <a:schemeClr val="tx1"/>
                </a:solidFill>
                <a:latin typeface="Myriad Pro" charset="0"/>
                <a:ea typeface="ＭＳ Ｐゴシック" charset="0"/>
              </a:defRPr>
            </a:lvl1pPr>
            <a:lvl2pPr marL="742950" indent="-285750" defTabSz="449263" eaLnBrk="0" hangingPunct="0">
              <a:defRPr sz="2400" b="1" u="sng">
                <a:solidFill>
                  <a:schemeClr val="tx1"/>
                </a:solidFill>
                <a:latin typeface="Myriad Pro" charset="0"/>
                <a:ea typeface="ＭＳ Ｐゴシック" charset="0"/>
              </a:defRPr>
            </a:lvl2pPr>
            <a:lvl3pPr marL="1143000" indent="-228600" defTabSz="449263" eaLnBrk="0" hangingPunct="0">
              <a:defRPr sz="2400" b="1" u="sng">
                <a:solidFill>
                  <a:schemeClr val="tx1"/>
                </a:solidFill>
                <a:latin typeface="Myriad Pro" charset="0"/>
                <a:ea typeface="ＭＳ Ｐゴシック" charset="0"/>
              </a:defRPr>
            </a:lvl3pPr>
            <a:lvl4pPr marL="1600200" indent="-228600" defTabSz="449263" eaLnBrk="0" hangingPunct="0">
              <a:defRPr sz="2400" b="1" u="sng">
                <a:solidFill>
                  <a:schemeClr val="tx1"/>
                </a:solidFill>
                <a:latin typeface="Myriad Pro" charset="0"/>
                <a:ea typeface="ＭＳ Ｐゴシック" charset="0"/>
              </a:defRPr>
            </a:lvl4pPr>
            <a:lvl5pPr marL="2057400" indent="-228600" defTabSz="449263" eaLnBrk="0" hangingPunct="0">
              <a:defRPr sz="2400" b="1" u="sng">
                <a:solidFill>
                  <a:schemeClr val="tx1"/>
                </a:solidFill>
                <a:latin typeface="Myriad Pro" charset="0"/>
                <a:ea typeface="ＭＳ Ｐゴシック" charset="0"/>
              </a:defRPr>
            </a:lvl5pPr>
            <a:lvl6pPr marL="2514600" indent="-228600" defTabSz="449263" eaLnBrk="0" fontAlgn="base" hangingPunct="0">
              <a:spcBef>
                <a:spcPct val="0"/>
              </a:spcBef>
              <a:spcAft>
                <a:spcPct val="0"/>
              </a:spcAft>
              <a:defRPr sz="2400" b="1" u="sng">
                <a:solidFill>
                  <a:schemeClr val="tx1"/>
                </a:solidFill>
                <a:latin typeface="Myriad Pro" charset="0"/>
                <a:ea typeface="ＭＳ Ｐゴシック" charset="0"/>
              </a:defRPr>
            </a:lvl6pPr>
            <a:lvl7pPr marL="2971800" indent="-228600" defTabSz="449263" eaLnBrk="0" fontAlgn="base" hangingPunct="0">
              <a:spcBef>
                <a:spcPct val="0"/>
              </a:spcBef>
              <a:spcAft>
                <a:spcPct val="0"/>
              </a:spcAft>
              <a:defRPr sz="2400" b="1" u="sng">
                <a:solidFill>
                  <a:schemeClr val="tx1"/>
                </a:solidFill>
                <a:latin typeface="Myriad Pro" charset="0"/>
                <a:ea typeface="ＭＳ Ｐゴシック" charset="0"/>
              </a:defRPr>
            </a:lvl7pPr>
            <a:lvl8pPr marL="3429000" indent="-228600" defTabSz="449263" eaLnBrk="0" fontAlgn="base" hangingPunct="0">
              <a:spcBef>
                <a:spcPct val="0"/>
              </a:spcBef>
              <a:spcAft>
                <a:spcPct val="0"/>
              </a:spcAft>
              <a:defRPr sz="2400" b="1" u="sng">
                <a:solidFill>
                  <a:schemeClr val="tx1"/>
                </a:solidFill>
                <a:latin typeface="Myriad Pro" charset="0"/>
                <a:ea typeface="ＭＳ Ｐゴシック" charset="0"/>
              </a:defRPr>
            </a:lvl8pPr>
            <a:lvl9pPr marL="3886200" indent="-228600" defTabSz="449263" eaLnBrk="0" fontAlgn="base" hangingPunct="0">
              <a:spcBef>
                <a:spcPct val="0"/>
              </a:spcBef>
              <a:spcAft>
                <a:spcPct val="0"/>
              </a:spcAft>
              <a:defRPr sz="2400" b="1" u="sng">
                <a:solidFill>
                  <a:schemeClr val="tx1"/>
                </a:solidFill>
                <a:latin typeface="Myriad Pro" charset="0"/>
                <a:ea typeface="ＭＳ Ｐゴシック" charset="0"/>
              </a:defRPr>
            </a:lvl9pPr>
          </a:lstStyle>
          <a:p>
            <a:pPr>
              <a:defRPr/>
            </a:pPr>
            <a:r>
              <a:rPr lang="de-DE" sz="1600" b="0" u="none">
                <a:solidFill>
                  <a:schemeClr val="tx1">
                    <a:lumMod val="75000"/>
                    <a:lumOff val="25000"/>
                  </a:schemeClr>
                </a:solidFill>
                <a:latin typeface="Calibri" pitchFamily="34" charset="0"/>
                <a:cs typeface="Calibri" pitchFamily="34" charset="0"/>
              </a:rPr>
              <a:t>Summer</a:t>
            </a:r>
          </a:p>
        </p:txBody>
      </p:sp>
      <p:sp>
        <p:nvSpPr>
          <p:cNvPr id="7" name="Text Box 10"/>
          <p:cNvSpPr txBox="1">
            <a:spLocks noChangeArrowheads="1"/>
          </p:cNvSpPr>
          <p:nvPr/>
        </p:nvSpPr>
        <p:spPr bwMode="auto">
          <a:xfrm flipV="1">
            <a:off x="695717" y="1886122"/>
            <a:ext cx="246221" cy="2006600"/>
          </a:xfrm>
          <a:prstGeom prst="rect">
            <a:avLst/>
          </a:prstGeom>
          <a:noFill/>
          <a:ln>
            <a:noFill/>
          </a:ln>
          <a:effectLst/>
        </p:spPr>
        <p:txBody>
          <a:bodyPr vert="eaVert" lIns="0" tIns="71993" rIns="0" bIns="143985">
            <a:spAutoFit/>
          </a:bodyPr>
          <a:lstStyle>
            <a:lvl1pPr defTabSz="449263" eaLnBrk="0" hangingPunct="0">
              <a:defRPr sz="2400" b="1" u="sng">
                <a:solidFill>
                  <a:schemeClr val="tx1"/>
                </a:solidFill>
                <a:latin typeface="Myriad Pro" charset="0"/>
                <a:ea typeface="ＭＳ Ｐゴシック" charset="0"/>
              </a:defRPr>
            </a:lvl1pPr>
            <a:lvl2pPr marL="742950" indent="-285750" defTabSz="449263" eaLnBrk="0" hangingPunct="0">
              <a:defRPr sz="2400" b="1" u="sng">
                <a:solidFill>
                  <a:schemeClr val="tx1"/>
                </a:solidFill>
                <a:latin typeface="Myriad Pro" charset="0"/>
                <a:ea typeface="ＭＳ Ｐゴシック" charset="0"/>
              </a:defRPr>
            </a:lvl2pPr>
            <a:lvl3pPr marL="1143000" indent="-228600" defTabSz="449263" eaLnBrk="0" hangingPunct="0">
              <a:defRPr sz="2400" b="1" u="sng">
                <a:solidFill>
                  <a:schemeClr val="tx1"/>
                </a:solidFill>
                <a:latin typeface="Myriad Pro" charset="0"/>
                <a:ea typeface="ＭＳ Ｐゴシック" charset="0"/>
              </a:defRPr>
            </a:lvl3pPr>
            <a:lvl4pPr marL="1600200" indent="-228600" defTabSz="449263" eaLnBrk="0" hangingPunct="0">
              <a:defRPr sz="2400" b="1" u="sng">
                <a:solidFill>
                  <a:schemeClr val="tx1"/>
                </a:solidFill>
                <a:latin typeface="Myriad Pro" charset="0"/>
                <a:ea typeface="ＭＳ Ｐゴシック" charset="0"/>
              </a:defRPr>
            </a:lvl4pPr>
            <a:lvl5pPr marL="2057400" indent="-228600" defTabSz="449263" eaLnBrk="0" hangingPunct="0">
              <a:defRPr sz="2400" b="1" u="sng">
                <a:solidFill>
                  <a:schemeClr val="tx1"/>
                </a:solidFill>
                <a:latin typeface="Myriad Pro" charset="0"/>
                <a:ea typeface="ＭＳ Ｐゴシック" charset="0"/>
              </a:defRPr>
            </a:lvl5pPr>
            <a:lvl6pPr marL="2514600" indent="-228600" defTabSz="449263" eaLnBrk="0" fontAlgn="base" hangingPunct="0">
              <a:spcBef>
                <a:spcPct val="0"/>
              </a:spcBef>
              <a:spcAft>
                <a:spcPct val="0"/>
              </a:spcAft>
              <a:defRPr sz="2400" b="1" u="sng">
                <a:solidFill>
                  <a:schemeClr val="tx1"/>
                </a:solidFill>
                <a:latin typeface="Myriad Pro" charset="0"/>
                <a:ea typeface="ＭＳ Ｐゴシック" charset="0"/>
              </a:defRPr>
            </a:lvl6pPr>
            <a:lvl7pPr marL="2971800" indent="-228600" defTabSz="449263" eaLnBrk="0" fontAlgn="base" hangingPunct="0">
              <a:spcBef>
                <a:spcPct val="0"/>
              </a:spcBef>
              <a:spcAft>
                <a:spcPct val="0"/>
              </a:spcAft>
              <a:defRPr sz="2400" b="1" u="sng">
                <a:solidFill>
                  <a:schemeClr val="tx1"/>
                </a:solidFill>
                <a:latin typeface="Myriad Pro" charset="0"/>
                <a:ea typeface="ＭＳ Ｐゴシック" charset="0"/>
              </a:defRPr>
            </a:lvl7pPr>
            <a:lvl8pPr marL="3429000" indent="-228600" defTabSz="449263" eaLnBrk="0" fontAlgn="base" hangingPunct="0">
              <a:spcBef>
                <a:spcPct val="0"/>
              </a:spcBef>
              <a:spcAft>
                <a:spcPct val="0"/>
              </a:spcAft>
              <a:defRPr sz="2400" b="1" u="sng">
                <a:solidFill>
                  <a:schemeClr val="tx1"/>
                </a:solidFill>
                <a:latin typeface="Myriad Pro" charset="0"/>
                <a:ea typeface="ＭＳ Ｐゴシック" charset="0"/>
              </a:defRPr>
            </a:lvl8pPr>
            <a:lvl9pPr marL="3886200" indent="-228600" defTabSz="449263" eaLnBrk="0" fontAlgn="base" hangingPunct="0">
              <a:spcBef>
                <a:spcPct val="0"/>
              </a:spcBef>
              <a:spcAft>
                <a:spcPct val="0"/>
              </a:spcAft>
              <a:defRPr sz="2400" b="1" u="sng">
                <a:solidFill>
                  <a:schemeClr val="tx1"/>
                </a:solidFill>
                <a:latin typeface="Myriad Pro" charset="0"/>
                <a:ea typeface="ＭＳ Ｐゴシック" charset="0"/>
              </a:defRPr>
            </a:lvl9pPr>
          </a:lstStyle>
          <a:p>
            <a:pPr eaLnBrk="1" hangingPunct="1">
              <a:spcBef>
                <a:spcPct val="50000"/>
              </a:spcBef>
              <a:defRPr/>
            </a:pPr>
            <a:r>
              <a:rPr lang="de-DE" sz="1600" b="0" u="none">
                <a:solidFill>
                  <a:schemeClr val="tx1">
                    <a:lumMod val="75000"/>
                    <a:lumOff val="25000"/>
                  </a:schemeClr>
                </a:solidFill>
                <a:latin typeface="Calibri" pitchFamily="34" charset="0"/>
                <a:cs typeface="Calibri" pitchFamily="34" charset="0"/>
              </a:rPr>
              <a:t>sd-value [m]</a:t>
            </a:r>
          </a:p>
        </p:txBody>
      </p:sp>
      <p:sp>
        <p:nvSpPr>
          <p:cNvPr id="8" name="Text Box 11"/>
          <p:cNvSpPr txBox="1">
            <a:spLocks noChangeArrowheads="1"/>
          </p:cNvSpPr>
          <p:nvPr/>
        </p:nvSpPr>
        <p:spPr bwMode="auto">
          <a:xfrm>
            <a:off x="1272138" y="1432097"/>
            <a:ext cx="4013200" cy="338544"/>
          </a:xfrm>
          <a:prstGeom prst="rect">
            <a:avLst/>
          </a:prstGeom>
          <a:noFill/>
          <a:ln>
            <a:noFill/>
          </a:ln>
          <a:effectLst/>
        </p:spPr>
        <p:txBody>
          <a:bodyPr lIns="91430" tIns="45715" rIns="91430" bIns="45715">
            <a:spAutoFit/>
          </a:bodyPr>
          <a:lstStyle>
            <a:lvl1pPr defTabSz="449263" eaLnBrk="0" hangingPunct="0">
              <a:defRPr sz="2400" b="1" u="sng">
                <a:solidFill>
                  <a:schemeClr val="tx1"/>
                </a:solidFill>
                <a:latin typeface="Myriad Pro" charset="0"/>
                <a:ea typeface="ＭＳ Ｐゴシック" charset="0"/>
              </a:defRPr>
            </a:lvl1pPr>
            <a:lvl2pPr marL="742950" indent="-285750" defTabSz="449263" eaLnBrk="0" hangingPunct="0">
              <a:defRPr sz="2400" b="1" u="sng">
                <a:solidFill>
                  <a:schemeClr val="tx1"/>
                </a:solidFill>
                <a:latin typeface="Myriad Pro" charset="0"/>
                <a:ea typeface="ＭＳ Ｐゴシック" charset="0"/>
              </a:defRPr>
            </a:lvl2pPr>
            <a:lvl3pPr marL="1143000" indent="-228600" defTabSz="449263" eaLnBrk="0" hangingPunct="0">
              <a:defRPr sz="2400" b="1" u="sng">
                <a:solidFill>
                  <a:schemeClr val="tx1"/>
                </a:solidFill>
                <a:latin typeface="Myriad Pro" charset="0"/>
                <a:ea typeface="ＭＳ Ｐゴシック" charset="0"/>
              </a:defRPr>
            </a:lvl3pPr>
            <a:lvl4pPr marL="1600200" indent="-228600" defTabSz="449263" eaLnBrk="0" hangingPunct="0">
              <a:defRPr sz="2400" b="1" u="sng">
                <a:solidFill>
                  <a:schemeClr val="tx1"/>
                </a:solidFill>
                <a:latin typeface="Myriad Pro" charset="0"/>
                <a:ea typeface="ＭＳ Ｐゴシック" charset="0"/>
              </a:defRPr>
            </a:lvl4pPr>
            <a:lvl5pPr marL="2057400" indent="-228600" defTabSz="449263" eaLnBrk="0" hangingPunct="0">
              <a:defRPr sz="2400" b="1" u="sng">
                <a:solidFill>
                  <a:schemeClr val="tx1"/>
                </a:solidFill>
                <a:latin typeface="Myriad Pro" charset="0"/>
                <a:ea typeface="ＭＳ Ｐゴシック" charset="0"/>
              </a:defRPr>
            </a:lvl5pPr>
            <a:lvl6pPr marL="2514600" indent="-228600" defTabSz="449263" eaLnBrk="0" fontAlgn="base" hangingPunct="0">
              <a:spcBef>
                <a:spcPct val="0"/>
              </a:spcBef>
              <a:spcAft>
                <a:spcPct val="0"/>
              </a:spcAft>
              <a:defRPr sz="2400" b="1" u="sng">
                <a:solidFill>
                  <a:schemeClr val="tx1"/>
                </a:solidFill>
                <a:latin typeface="Myriad Pro" charset="0"/>
                <a:ea typeface="ＭＳ Ｐゴシック" charset="0"/>
              </a:defRPr>
            </a:lvl6pPr>
            <a:lvl7pPr marL="2971800" indent="-228600" defTabSz="449263" eaLnBrk="0" fontAlgn="base" hangingPunct="0">
              <a:spcBef>
                <a:spcPct val="0"/>
              </a:spcBef>
              <a:spcAft>
                <a:spcPct val="0"/>
              </a:spcAft>
              <a:defRPr sz="2400" b="1" u="sng">
                <a:solidFill>
                  <a:schemeClr val="tx1"/>
                </a:solidFill>
                <a:latin typeface="Myriad Pro" charset="0"/>
                <a:ea typeface="ＭＳ Ｐゴシック" charset="0"/>
              </a:defRPr>
            </a:lvl7pPr>
            <a:lvl8pPr marL="3429000" indent="-228600" defTabSz="449263" eaLnBrk="0" fontAlgn="base" hangingPunct="0">
              <a:spcBef>
                <a:spcPct val="0"/>
              </a:spcBef>
              <a:spcAft>
                <a:spcPct val="0"/>
              </a:spcAft>
              <a:defRPr sz="2400" b="1" u="sng">
                <a:solidFill>
                  <a:schemeClr val="tx1"/>
                </a:solidFill>
                <a:latin typeface="Myriad Pro" charset="0"/>
                <a:ea typeface="ＭＳ Ｐゴシック" charset="0"/>
              </a:defRPr>
            </a:lvl8pPr>
            <a:lvl9pPr marL="3886200" indent="-228600" defTabSz="449263" eaLnBrk="0" fontAlgn="base" hangingPunct="0">
              <a:spcBef>
                <a:spcPct val="0"/>
              </a:spcBef>
              <a:spcAft>
                <a:spcPct val="0"/>
              </a:spcAft>
              <a:defRPr sz="2400" b="1" u="sng">
                <a:solidFill>
                  <a:schemeClr val="tx1"/>
                </a:solidFill>
                <a:latin typeface="Myriad Pro" charset="0"/>
                <a:ea typeface="ＭＳ Ｐゴシック" charset="0"/>
              </a:defRPr>
            </a:lvl9pPr>
          </a:lstStyle>
          <a:p>
            <a:pPr algn="ctr">
              <a:defRPr/>
            </a:pPr>
            <a:r>
              <a:rPr lang="de-DE" sz="1600" b="0" u="none">
                <a:solidFill>
                  <a:schemeClr val="tx1">
                    <a:lumMod val="75000"/>
                    <a:lumOff val="25000"/>
                  </a:schemeClr>
                </a:solidFill>
                <a:latin typeface="Calibri" pitchFamily="34" charset="0"/>
                <a:cs typeface="Calibri" pitchFamily="34" charset="0"/>
              </a:rPr>
              <a:t>sd-mean value at varying humidity levels</a:t>
            </a:r>
          </a:p>
        </p:txBody>
      </p:sp>
      <p:sp>
        <p:nvSpPr>
          <p:cNvPr id="9" name="Text Box 12"/>
          <p:cNvSpPr txBox="1">
            <a:spLocks noChangeArrowheads="1"/>
          </p:cNvSpPr>
          <p:nvPr/>
        </p:nvSpPr>
        <p:spPr bwMode="auto">
          <a:xfrm>
            <a:off x="1272138" y="4334047"/>
            <a:ext cx="4038600" cy="246221"/>
          </a:xfrm>
          <a:prstGeom prst="rect">
            <a:avLst/>
          </a:prstGeom>
          <a:noFill/>
          <a:ln>
            <a:noFill/>
          </a:ln>
          <a:effectLst/>
        </p:spPr>
        <p:txBody>
          <a:bodyPr lIns="71993" tIns="0" rIns="91430" bIns="0">
            <a:spAutoFit/>
          </a:bodyPr>
          <a:lstStyle>
            <a:lvl1pPr defTabSz="449263" eaLnBrk="0" hangingPunct="0">
              <a:defRPr sz="2400" b="1" u="sng">
                <a:solidFill>
                  <a:schemeClr val="tx1"/>
                </a:solidFill>
                <a:latin typeface="Myriad Pro" charset="0"/>
                <a:ea typeface="ＭＳ Ｐゴシック" charset="0"/>
              </a:defRPr>
            </a:lvl1pPr>
            <a:lvl2pPr marL="742950" indent="-285750" defTabSz="449263" eaLnBrk="0" hangingPunct="0">
              <a:defRPr sz="2400" b="1" u="sng">
                <a:solidFill>
                  <a:schemeClr val="tx1"/>
                </a:solidFill>
                <a:latin typeface="Myriad Pro" charset="0"/>
                <a:ea typeface="ＭＳ Ｐゴシック" charset="0"/>
              </a:defRPr>
            </a:lvl2pPr>
            <a:lvl3pPr marL="1143000" indent="-228600" defTabSz="449263" eaLnBrk="0" hangingPunct="0">
              <a:defRPr sz="2400" b="1" u="sng">
                <a:solidFill>
                  <a:schemeClr val="tx1"/>
                </a:solidFill>
                <a:latin typeface="Myriad Pro" charset="0"/>
                <a:ea typeface="ＭＳ Ｐゴシック" charset="0"/>
              </a:defRPr>
            </a:lvl3pPr>
            <a:lvl4pPr marL="1600200" indent="-228600" defTabSz="449263" eaLnBrk="0" hangingPunct="0">
              <a:defRPr sz="2400" b="1" u="sng">
                <a:solidFill>
                  <a:schemeClr val="tx1"/>
                </a:solidFill>
                <a:latin typeface="Myriad Pro" charset="0"/>
                <a:ea typeface="ＭＳ Ｐゴシック" charset="0"/>
              </a:defRPr>
            </a:lvl4pPr>
            <a:lvl5pPr marL="2057400" indent="-228600" defTabSz="449263" eaLnBrk="0" hangingPunct="0">
              <a:defRPr sz="2400" b="1" u="sng">
                <a:solidFill>
                  <a:schemeClr val="tx1"/>
                </a:solidFill>
                <a:latin typeface="Myriad Pro" charset="0"/>
                <a:ea typeface="ＭＳ Ｐゴシック" charset="0"/>
              </a:defRPr>
            </a:lvl5pPr>
            <a:lvl6pPr marL="2514600" indent="-228600" defTabSz="449263" eaLnBrk="0" fontAlgn="base" hangingPunct="0">
              <a:spcBef>
                <a:spcPct val="0"/>
              </a:spcBef>
              <a:spcAft>
                <a:spcPct val="0"/>
              </a:spcAft>
              <a:defRPr sz="2400" b="1" u="sng">
                <a:solidFill>
                  <a:schemeClr val="tx1"/>
                </a:solidFill>
                <a:latin typeface="Myriad Pro" charset="0"/>
                <a:ea typeface="ＭＳ Ｐゴシック" charset="0"/>
              </a:defRPr>
            </a:lvl6pPr>
            <a:lvl7pPr marL="2971800" indent="-228600" defTabSz="449263" eaLnBrk="0" fontAlgn="base" hangingPunct="0">
              <a:spcBef>
                <a:spcPct val="0"/>
              </a:spcBef>
              <a:spcAft>
                <a:spcPct val="0"/>
              </a:spcAft>
              <a:defRPr sz="2400" b="1" u="sng">
                <a:solidFill>
                  <a:schemeClr val="tx1"/>
                </a:solidFill>
                <a:latin typeface="Myriad Pro" charset="0"/>
                <a:ea typeface="ＭＳ Ｐゴシック" charset="0"/>
              </a:defRPr>
            </a:lvl7pPr>
            <a:lvl8pPr marL="3429000" indent="-228600" defTabSz="449263" eaLnBrk="0" fontAlgn="base" hangingPunct="0">
              <a:spcBef>
                <a:spcPct val="0"/>
              </a:spcBef>
              <a:spcAft>
                <a:spcPct val="0"/>
              </a:spcAft>
              <a:defRPr sz="2400" b="1" u="sng">
                <a:solidFill>
                  <a:schemeClr val="tx1"/>
                </a:solidFill>
                <a:latin typeface="Myriad Pro" charset="0"/>
                <a:ea typeface="ＭＳ Ｐゴシック" charset="0"/>
              </a:defRPr>
            </a:lvl8pPr>
            <a:lvl9pPr marL="3886200" indent="-228600" defTabSz="449263" eaLnBrk="0" fontAlgn="base" hangingPunct="0">
              <a:spcBef>
                <a:spcPct val="0"/>
              </a:spcBef>
              <a:spcAft>
                <a:spcPct val="0"/>
              </a:spcAft>
              <a:defRPr sz="2400" b="1" u="sng">
                <a:solidFill>
                  <a:schemeClr val="tx1"/>
                </a:solidFill>
                <a:latin typeface="Myriad Pro" charset="0"/>
                <a:ea typeface="ＭＳ Ｐゴシック" charset="0"/>
              </a:defRPr>
            </a:lvl9pPr>
          </a:lstStyle>
          <a:p>
            <a:pPr eaLnBrk="1" hangingPunct="1">
              <a:spcBef>
                <a:spcPct val="50000"/>
              </a:spcBef>
              <a:defRPr/>
            </a:pPr>
            <a:r>
              <a:rPr lang="de-DE" sz="1600" b="0" u="none" dirty="0">
                <a:solidFill>
                  <a:schemeClr val="tx1">
                    <a:lumMod val="75000"/>
                    <a:lumOff val="25000"/>
                  </a:schemeClr>
                </a:solidFill>
                <a:latin typeface="Calibri" pitchFamily="34" charset="0"/>
                <a:cs typeface="Calibri" pitchFamily="34" charset="0"/>
              </a:rPr>
              <a:t>Average air humidity [%]</a:t>
            </a:r>
          </a:p>
        </p:txBody>
      </p:sp>
      <p:grpSp>
        <p:nvGrpSpPr>
          <p:cNvPr id="10" name="Group 9"/>
          <p:cNvGrpSpPr/>
          <p:nvPr/>
        </p:nvGrpSpPr>
        <p:grpSpPr>
          <a:xfrm>
            <a:off x="1313438" y="2056826"/>
            <a:ext cx="4015902" cy="1913723"/>
            <a:chOff x="2555900" y="2301129"/>
            <a:chExt cx="4015902" cy="1913723"/>
          </a:xfrm>
        </p:grpSpPr>
        <p:cxnSp>
          <p:nvCxnSpPr>
            <p:cNvPr id="4" name="Straight Connector 3"/>
            <p:cNvCxnSpPr/>
            <p:nvPr/>
          </p:nvCxnSpPr>
          <p:spPr>
            <a:xfrm>
              <a:off x="2555900" y="2303450"/>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52604" y="2309270"/>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49304" y="2308110"/>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762302" y="2302289"/>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59006" y="2308109"/>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62686" y="2306949"/>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961720" y="2308110"/>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58420" y="2306950"/>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771418" y="2301129"/>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168122" y="2306949"/>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571802" y="2305789"/>
              <a:ext cx="0" cy="19055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1221828" y="3942843"/>
            <a:ext cx="4547287"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0      10     20	 30	  40	   50     60      70      80     90    100</a:t>
            </a:r>
          </a:p>
        </p:txBody>
      </p:sp>
      <p:sp>
        <p:nvSpPr>
          <p:cNvPr id="37" name="TextBox 36"/>
          <p:cNvSpPr txBox="1"/>
          <p:nvPr/>
        </p:nvSpPr>
        <p:spPr>
          <a:xfrm>
            <a:off x="951802" y="3794297"/>
            <a:ext cx="406596"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0</a:t>
            </a:r>
          </a:p>
        </p:txBody>
      </p:sp>
      <p:sp>
        <p:nvSpPr>
          <p:cNvPr id="38" name="TextBox 37"/>
          <p:cNvSpPr txBox="1"/>
          <p:nvPr/>
        </p:nvSpPr>
        <p:spPr>
          <a:xfrm>
            <a:off x="957739" y="3598477"/>
            <a:ext cx="406596"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2</a:t>
            </a:r>
          </a:p>
        </p:txBody>
      </p:sp>
      <p:sp>
        <p:nvSpPr>
          <p:cNvPr id="39" name="TextBox 38"/>
          <p:cNvSpPr txBox="1"/>
          <p:nvPr/>
        </p:nvSpPr>
        <p:spPr>
          <a:xfrm>
            <a:off x="953125" y="3345210"/>
            <a:ext cx="406596"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4</a:t>
            </a:r>
          </a:p>
        </p:txBody>
      </p:sp>
      <p:sp>
        <p:nvSpPr>
          <p:cNvPr id="40" name="TextBox 39"/>
          <p:cNvSpPr txBox="1"/>
          <p:nvPr/>
        </p:nvSpPr>
        <p:spPr>
          <a:xfrm>
            <a:off x="950881" y="3108637"/>
            <a:ext cx="406596"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6</a:t>
            </a:r>
          </a:p>
        </p:txBody>
      </p:sp>
      <p:sp>
        <p:nvSpPr>
          <p:cNvPr id="41" name="TextBox 40"/>
          <p:cNvSpPr txBox="1"/>
          <p:nvPr/>
        </p:nvSpPr>
        <p:spPr>
          <a:xfrm>
            <a:off x="953768" y="2862708"/>
            <a:ext cx="406596"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8</a:t>
            </a:r>
          </a:p>
        </p:txBody>
      </p:sp>
      <p:sp>
        <p:nvSpPr>
          <p:cNvPr id="42" name="TextBox 41"/>
          <p:cNvSpPr txBox="1"/>
          <p:nvPr/>
        </p:nvSpPr>
        <p:spPr>
          <a:xfrm>
            <a:off x="961336" y="2625392"/>
            <a:ext cx="406596"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10</a:t>
            </a:r>
          </a:p>
        </p:txBody>
      </p:sp>
      <p:sp>
        <p:nvSpPr>
          <p:cNvPr id="43" name="TextBox 42"/>
          <p:cNvSpPr txBox="1"/>
          <p:nvPr/>
        </p:nvSpPr>
        <p:spPr>
          <a:xfrm>
            <a:off x="951641" y="2395113"/>
            <a:ext cx="406596"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12</a:t>
            </a:r>
          </a:p>
        </p:txBody>
      </p:sp>
      <p:grpSp>
        <p:nvGrpSpPr>
          <p:cNvPr id="3" name="Group 2"/>
          <p:cNvGrpSpPr/>
          <p:nvPr/>
        </p:nvGrpSpPr>
        <p:grpSpPr>
          <a:xfrm>
            <a:off x="1308100" y="2073705"/>
            <a:ext cx="4022964" cy="1889492"/>
            <a:chOff x="2421260" y="2116863"/>
            <a:chExt cx="4022964" cy="1846333"/>
          </a:xfrm>
        </p:grpSpPr>
        <p:cxnSp>
          <p:nvCxnSpPr>
            <p:cNvPr id="48" name="Straight Connector 47"/>
            <p:cNvCxnSpPr/>
            <p:nvPr/>
          </p:nvCxnSpPr>
          <p:spPr>
            <a:xfrm>
              <a:off x="2426581" y="3963196"/>
              <a:ext cx="40159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27160" y="3506698"/>
              <a:ext cx="40159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424227" y="3277802"/>
              <a:ext cx="40159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423629" y="3045850"/>
              <a:ext cx="40159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24208" y="2582290"/>
              <a:ext cx="40159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21275" y="2349863"/>
              <a:ext cx="40159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428322" y="2116863"/>
              <a:ext cx="40159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424212" y="3733245"/>
              <a:ext cx="40159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21260" y="2805304"/>
              <a:ext cx="401590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a:off x="952836" y="2162567"/>
            <a:ext cx="406596"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14</a:t>
            </a:r>
          </a:p>
        </p:txBody>
      </p:sp>
      <p:sp>
        <p:nvSpPr>
          <p:cNvPr id="58" name="TextBox 57"/>
          <p:cNvSpPr txBox="1"/>
          <p:nvPr/>
        </p:nvSpPr>
        <p:spPr>
          <a:xfrm>
            <a:off x="949395" y="1918218"/>
            <a:ext cx="406596" cy="307777"/>
          </a:xfrm>
          <a:prstGeom prst="rect">
            <a:avLst/>
          </a:prstGeom>
          <a:noFill/>
        </p:spPr>
        <p:txBody>
          <a:bodyPr wrap="square" rtlCol="0">
            <a:spAutoFit/>
          </a:bodyPr>
          <a:lstStyle/>
          <a:p>
            <a:pPr defTabSz="360363"/>
            <a:r>
              <a:rPr lang="en-CA" sz="1400" dirty="0">
                <a:latin typeface="Calibri" panose="020F0502020204030204" pitchFamily="34" charset="0"/>
                <a:cs typeface="Calibri" panose="020F0502020204030204" pitchFamily="34" charset="0"/>
              </a:rPr>
              <a:t>16</a:t>
            </a:r>
          </a:p>
        </p:txBody>
      </p:sp>
      <p:sp>
        <p:nvSpPr>
          <p:cNvPr id="46" name="Freeform 45"/>
          <p:cNvSpPr/>
          <p:nvPr/>
        </p:nvSpPr>
        <p:spPr>
          <a:xfrm>
            <a:off x="2358345" y="2100635"/>
            <a:ext cx="2965622" cy="1835861"/>
          </a:xfrm>
          <a:custGeom>
            <a:avLst/>
            <a:gdLst>
              <a:gd name="connsiteX0" fmla="*/ 0 w 2965622"/>
              <a:gd name="connsiteY0" fmla="*/ 0 h 1835861"/>
              <a:gd name="connsiteX1" fmla="*/ 363642 w 2965622"/>
              <a:gd name="connsiteY1" fmla="*/ 384825 h 1835861"/>
              <a:gd name="connsiteX2" fmla="*/ 755528 w 2965622"/>
              <a:gd name="connsiteY2" fmla="*/ 812015 h 1835861"/>
              <a:gd name="connsiteX3" fmla="*/ 1020315 w 2965622"/>
              <a:gd name="connsiteY3" fmla="*/ 1073272 h 1835861"/>
              <a:gd name="connsiteX4" fmla="*/ 1394549 w 2965622"/>
              <a:gd name="connsiteY4" fmla="*/ 1359243 h 1835861"/>
              <a:gd name="connsiteX5" fmla="*/ 1744068 w 2965622"/>
              <a:gd name="connsiteY5" fmla="*/ 1581665 h 1835861"/>
              <a:gd name="connsiteX6" fmla="*/ 2072405 w 2965622"/>
              <a:gd name="connsiteY6" fmla="*/ 1737007 h 1835861"/>
              <a:gd name="connsiteX7" fmla="*/ 2354845 w 2965622"/>
              <a:gd name="connsiteY7" fmla="*/ 1789964 h 1835861"/>
              <a:gd name="connsiteX8" fmla="*/ 2587858 w 2965622"/>
              <a:gd name="connsiteY8" fmla="*/ 1807617 h 1835861"/>
              <a:gd name="connsiteX9" fmla="*/ 2965622 w 2965622"/>
              <a:gd name="connsiteY9" fmla="*/ 1835861 h 183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5622" h="1835861">
                <a:moveTo>
                  <a:pt x="0" y="0"/>
                </a:moveTo>
                <a:lnTo>
                  <a:pt x="363642" y="384825"/>
                </a:lnTo>
                <a:cubicBezTo>
                  <a:pt x="489563" y="520161"/>
                  <a:pt x="646083" y="697274"/>
                  <a:pt x="755528" y="812015"/>
                </a:cubicBezTo>
                <a:cubicBezTo>
                  <a:pt x="864973" y="926756"/>
                  <a:pt x="913812" y="982067"/>
                  <a:pt x="1020315" y="1073272"/>
                </a:cubicBezTo>
                <a:cubicBezTo>
                  <a:pt x="1126819" y="1164477"/>
                  <a:pt x="1273924" y="1274511"/>
                  <a:pt x="1394549" y="1359243"/>
                </a:cubicBezTo>
                <a:cubicBezTo>
                  <a:pt x="1515175" y="1443975"/>
                  <a:pt x="1631092" y="1518704"/>
                  <a:pt x="1744068" y="1581665"/>
                </a:cubicBezTo>
                <a:cubicBezTo>
                  <a:pt x="1857044" y="1644626"/>
                  <a:pt x="1970609" y="1702291"/>
                  <a:pt x="2072405" y="1737007"/>
                </a:cubicBezTo>
                <a:cubicBezTo>
                  <a:pt x="2174201" y="1771723"/>
                  <a:pt x="2268936" y="1778196"/>
                  <a:pt x="2354845" y="1789964"/>
                </a:cubicBezTo>
                <a:cubicBezTo>
                  <a:pt x="2440754" y="1801732"/>
                  <a:pt x="2587858" y="1807617"/>
                  <a:pt x="2587858" y="1807617"/>
                </a:cubicBezTo>
                <a:lnTo>
                  <a:pt x="2965622" y="1835861"/>
                </a:ln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Text Box 10"/>
          <p:cNvSpPr txBox="1">
            <a:spLocks noChangeArrowheads="1"/>
          </p:cNvSpPr>
          <p:nvPr/>
        </p:nvSpPr>
        <p:spPr bwMode="auto">
          <a:xfrm>
            <a:off x="2704987" y="2035596"/>
            <a:ext cx="1930853" cy="523210"/>
          </a:xfrm>
          <a:prstGeom prst="rect">
            <a:avLst/>
          </a:prstGeom>
          <a:noFill/>
          <a:ln>
            <a:noFill/>
          </a:ln>
          <a:effectLst/>
        </p:spPr>
        <p:txBody>
          <a:bodyPr wrap="square" lIns="91430" tIns="45715" rIns="91430" bIns="45715">
            <a:spAutoFit/>
          </a:bodyPr>
          <a:lstStyle>
            <a:lvl1pPr defTabSz="3911600" eaLnBrk="0" hangingPunct="0">
              <a:defRPr sz="2400" b="1" u="sng">
                <a:solidFill>
                  <a:schemeClr val="tx1"/>
                </a:solidFill>
                <a:latin typeface="Myriad Pro" charset="0"/>
                <a:ea typeface="ＭＳ Ｐゴシック" charset="0"/>
              </a:defRPr>
            </a:lvl1pPr>
            <a:lvl2pPr defTabSz="3911600" eaLnBrk="0" hangingPunct="0">
              <a:defRPr sz="2400" b="1" u="sng">
                <a:solidFill>
                  <a:schemeClr val="tx1"/>
                </a:solidFill>
                <a:latin typeface="Myriad Pro" charset="0"/>
                <a:ea typeface="ＭＳ Ｐゴシック" charset="0"/>
              </a:defRPr>
            </a:lvl2pPr>
            <a:lvl3pPr defTabSz="3911600" eaLnBrk="0" hangingPunct="0">
              <a:defRPr sz="2400" b="1" u="sng">
                <a:solidFill>
                  <a:schemeClr val="tx1"/>
                </a:solidFill>
                <a:latin typeface="Myriad Pro" charset="0"/>
                <a:ea typeface="ＭＳ Ｐゴシック" charset="0"/>
              </a:defRPr>
            </a:lvl3pPr>
            <a:lvl4pPr defTabSz="3911600" eaLnBrk="0" hangingPunct="0">
              <a:defRPr sz="2400" b="1" u="sng">
                <a:solidFill>
                  <a:schemeClr val="tx1"/>
                </a:solidFill>
                <a:latin typeface="Myriad Pro" charset="0"/>
                <a:ea typeface="ＭＳ Ｐゴシック" charset="0"/>
              </a:defRPr>
            </a:lvl4pPr>
            <a:lvl5pPr defTabSz="3911600" eaLnBrk="0" hangingPunct="0">
              <a:defRPr sz="2400" b="1" u="sng">
                <a:solidFill>
                  <a:schemeClr val="tx1"/>
                </a:solidFill>
                <a:latin typeface="Myriad Pro" charset="0"/>
                <a:ea typeface="ＭＳ Ｐゴシック" charset="0"/>
              </a:defRPr>
            </a:lvl5pPr>
            <a:lvl6pPr defTabSz="3911600" eaLnBrk="0" fontAlgn="base" hangingPunct="0">
              <a:spcBef>
                <a:spcPct val="0"/>
              </a:spcBef>
              <a:spcAft>
                <a:spcPct val="0"/>
              </a:spcAft>
              <a:defRPr sz="2400" b="1" u="sng">
                <a:solidFill>
                  <a:schemeClr val="tx1"/>
                </a:solidFill>
                <a:latin typeface="Myriad Pro" charset="0"/>
                <a:ea typeface="ＭＳ Ｐゴシック" charset="0"/>
              </a:defRPr>
            </a:lvl6pPr>
            <a:lvl7pPr defTabSz="3911600" eaLnBrk="0" fontAlgn="base" hangingPunct="0">
              <a:spcBef>
                <a:spcPct val="0"/>
              </a:spcBef>
              <a:spcAft>
                <a:spcPct val="0"/>
              </a:spcAft>
              <a:defRPr sz="2400" b="1" u="sng">
                <a:solidFill>
                  <a:schemeClr val="tx1"/>
                </a:solidFill>
                <a:latin typeface="Myriad Pro" charset="0"/>
                <a:ea typeface="ＭＳ Ｐゴシック" charset="0"/>
              </a:defRPr>
            </a:lvl7pPr>
            <a:lvl8pPr defTabSz="3911600" eaLnBrk="0" fontAlgn="base" hangingPunct="0">
              <a:spcBef>
                <a:spcPct val="0"/>
              </a:spcBef>
              <a:spcAft>
                <a:spcPct val="0"/>
              </a:spcAft>
              <a:defRPr sz="2400" b="1" u="sng">
                <a:solidFill>
                  <a:schemeClr val="tx1"/>
                </a:solidFill>
                <a:latin typeface="Myriad Pro" charset="0"/>
                <a:ea typeface="ＭＳ Ｐゴシック" charset="0"/>
              </a:defRPr>
            </a:lvl8pPr>
            <a:lvl9pPr defTabSz="3911600" eaLnBrk="0" fontAlgn="base" hangingPunct="0">
              <a:spcBef>
                <a:spcPct val="0"/>
              </a:spcBef>
              <a:spcAft>
                <a:spcPct val="0"/>
              </a:spcAft>
              <a:defRPr sz="2400" b="1" u="sng">
                <a:solidFill>
                  <a:schemeClr val="tx1"/>
                </a:solidFill>
                <a:latin typeface="Myriad Pro" charset="0"/>
                <a:ea typeface="ＭＳ Ｐゴシック" charset="0"/>
              </a:defRPr>
            </a:lvl9pPr>
          </a:lstStyle>
          <a:p>
            <a:pPr eaLnBrk="1" hangingPunct="1">
              <a:spcBef>
                <a:spcPct val="50000"/>
              </a:spcBef>
              <a:defRPr/>
            </a:pPr>
            <a:r>
              <a:rPr lang="en-US" sz="1400" b="0" u="none" dirty="0">
                <a:solidFill>
                  <a:schemeClr val="bg1"/>
                </a:solidFill>
                <a:latin typeface="Calibri" pitchFamily="34" charset="0"/>
                <a:cs typeface="Calibri" pitchFamily="34" charset="0"/>
              </a:rPr>
              <a:t>In dry climate more tight against diffusion</a:t>
            </a:r>
          </a:p>
        </p:txBody>
      </p:sp>
      <p:sp>
        <p:nvSpPr>
          <p:cNvPr id="60" name="Text Box 11"/>
          <p:cNvSpPr txBox="1">
            <a:spLocks noChangeArrowheads="1"/>
          </p:cNvSpPr>
          <p:nvPr/>
        </p:nvSpPr>
        <p:spPr bwMode="auto">
          <a:xfrm>
            <a:off x="2062808" y="3417945"/>
            <a:ext cx="1884880" cy="523210"/>
          </a:xfrm>
          <a:prstGeom prst="rect">
            <a:avLst/>
          </a:prstGeom>
          <a:noFill/>
          <a:ln>
            <a:noFill/>
          </a:ln>
          <a:effectLst/>
        </p:spPr>
        <p:txBody>
          <a:bodyPr wrap="square" lIns="91430" tIns="45715" rIns="91430" bIns="45715">
            <a:spAutoFit/>
          </a:bodyPr>
          <a:lstStyle>
            <a:lvl1pPr defTabSz="3911600" eaLnBrk="0" hangingPunct="0">
              <a:defRPr sz="2400" b="1" u="sng">
                <a:solidFill>
                  <a:schemeClr val="tx1"/>
                </a:solidFill>
                <a:latin typeface="Myriad Pro" charset="0"/>
                <a:ea typeface="ＭＳ Ｐゴシック" charset="0"/>
              </a:defRPr>
            </a:lvl1pPr>
            <a:lvl2pPr defTabSz="3911600" eaLnBrk="0" hangingPunct="0">
              <a:defRPr sz="2400" b="1" u="sng">
                <a:solidFill>
                  <a:schemeClr val="tx1"/>
                </a:solidFill>
                <a:latin typeface="Myriad Pro" charset="0"/>
                <a:ea typeface="ＭＳ Ｐゴシック" charset="0"/>
              </a:defRPr>
            </a:lvl2pPr>
            <a:lvl3pPr defTabSz="3911600" eaLnBrk="0" hangingPunct="0">
              <a:defRPr sz="2400" b="1" u="sng">
                <a:solidFill>
                  <a:schemeClr val="tx1"/>
                </a:solidFill>
                <a:latin typeface="Myriad Pro" charset="0"/>
                <a:ea typeface="ＭＳ Ｐゴシック" charset="0"/>
              </a:defRPr>
            </a:lvl3pPr>
            <a:lvl4pPr defTabSz="3911600" eaLnBrk="0" hangingPunct="0">
              <a:defRPr sz="2400" b="1" u="sng">
                <a:solidFill>
                  <a:schemeClr val="tx1"/>
                </a:solidFill>
                <a:latin typeface="Myriad Pro" charset="0"/>
                <a:ea typeface="ＭＳ Ｐゴシック" charset="0"/>
              </a:defRPr>
            </a:lvl4pPr>
            <a:lvl5pPr defTabSz="3911600" eaLnBrk="0" hangingPunct="0">
              <a:defRPr sz="2400" b="1" u="sng">
                <a:solidFill>
                  <a:schemeClr val="tx1"/>
                </a:solidFill>
                <a:latin typeface="Myriad Pro" charset="0"/>
                <a:ea typeface="ＭＳ Ｐゴシック" charset="0"/>
              </a:defRPr>
            </a:lvl5pPr>
            <a:lvl6pPr defTabSz="3911600" eaLnBrk="0" fontAlgn="base" hangingPunct="0">
              <a:spcBef>
                <a:spcPct val="0"/>
              </a:spcBef>
              <a:spcAft>
                <a:spcPct val="0"/>
              </a:spcAft>
              <a:defRPr sz="2400" b="1" u="sng">
                <a:solidFill>
                  <a:schemeClr val="tx1"/>
                </a:solidFill>
                <a:latin typeface="Myriad Pro" charset="0"/>
                <a:ea typeface="ＭＳ Ｐゴシック" charset="0"/>
              </a:defRPr>
            </a:lvl6pPr>
            <a:lvl7pPr defTabSz="3911600" eaLnBrk="0" fontAlgn="base" hangingPunct="0">
              <a:spcBef>
                <a:spcPct val="0"/>
              </a:spcBef>
              <a:spcAft>
                <a:spcPct val="0"/>
              </a:spcAft>
              <a:defRPr sz="2400" b="1" u="sng">
                <a:solidFill>
                  <a:schemeClr val="tx1"/>
                </a:solidFill>
                <a:latin typeface="Myriad Pro" charset="0"/>
                <a:ea typeface="ＭＳ Ｐゴシック" charset="0"/>
              </a:defRPr>
            </a:lvl7pPr>
            <a:lvl8pPr defTabSz="3911600" eaLnBrk="0" fontAlgn="base" hangingPunct="0">
              <a:spcBef>
                <a:spcPct val="0"/>
              </a:spcBef>
              <a:spcAft>
                <a:spcPct val="0"/>
              </a:spcAft>
              <a:defRPr sz="2400" b="1" u="sng">
                <a:solidFill>
                  <a:schemeClr val="tx1"/>
                </a:solidFill>
                <a:latin typeface="Myriad Pro" charset="0"/>
                <a:ea typeface="ＭＳ Ｐゴシック" charset="0"/>
              </a:defRPr>
            </a:lvl8pPr>
            <a:lvl9pPr defTabSz="3911600" eaLnBrk="0" fontAlgn="base" hangingPunct="0">
              <a:spcBef>
                <a:spcPct val="0"/>
              </a:spcBef>
              <a:spcAft>
                <a:spcPct val="0"/>
              </a:spcAft>
              <a:defRPr sz="2400" b="1" u="sng">
                <a:solidFill>
                  <a:schemeClr val="tx1"/>
                </a:solidFill>
                <a:latin typeface="Myriad Pro" charset="0"/>
                <a:ea typeface="ＭＳ Ｐゴシック" charset="0"/>
              </a:defRPr>
            </a:lvl9pPr>
          </a:lstStyle>
          <a:p>
            <a:pPr eaLnBrk="1" hangingPunct="1">
              <a:spcBef>
                <a:spcPct val="50000"/>
              </a:spcBef>
              <a:defRPr/>
            </a:pPr>
            <a:r>
              <a:rPr lang="en-US" sz="1400" b="0" u="none" dirty="0">
                <a:solidFill>
                  <a:schemeClr val="bg1"/>
                </a:solidFill>
                <a:latin typeface="Calibri" pitchFamily="34" charset="0"/>
                <a:cs typeface="Calibri" pitchFamily="34" charset="0"/>
              </a:rPr>
              <a:t>In humid climate more open to diffusion</a:t>
            </a:r>
          </a:p>
        </p:txBody>
      </p:sp>
      <mc:AlternateContent xmlns:mc="http://schemas.openxmlformats.org/markup-compatibility/2006" xmlns:a14="http://schemas.microsoft.com/office/drawing/2010/main">
        <mc:Choice Requires="a14">
          <p:sp>
            <p:nvSpPr>
              <p:cNvPr id="63" name="Text Box 4"/>
              <p:cNvSpPr txBox="1">
                <a:spLocks noChangeArrowheads="1"/>
              </p:cNvSpPr>
              <p:nvPr/>
            </p:nvSpPr>
            <p:spPr bwMode="auto">
              <a:xfrm>
                <a:off x="6096000" y="1462575"/>
                <a:ext cx="5706396" cy="3113141"/>
              </a:xfrm>
              <a:prstGeom prst="rect">
                <a:avLst/>
              </a:prstGeom>
              <a:noFill/>
              <a:ln>
                <a:noFill/>
              </a:ln>
              <a:effectLst/>
            </p:spPr>
            <p:txBody>
              <a:bodyPr wrap="square" lIns="179981" tIns="179981" rIns="179981" bIns="179981">
                <a:spAutoFit/>
              </a:bodyPr>
              <a:lstStyle>
                <a:lvl1pPr defTabSz="190500" eaLnBrk="0" hangingPunct="0">
                  <a:defRPr sz="2400" b="1" u="sng">
                    <a:solidFill>
                      <a:schemeClr val="tx1"/>
                    </a:solidFill>
                    <a:latin typeface="Myriad Pro" charset="0"/>
                    <a:ea typeface="ＭＳ Ｐゴシック" charset="0"/>
                  </a:defRPr>
                </a:lvl1pPr>
                <a:lvl2pPr marL="1123950" indent="-457200" defTabSz="190500" eaLnBrk="0" hangingPunct="0">
                  <a:defRPr sz="2400" b="1" u="sng">
                    <a:solidFill>
                      <a:schemeClr val="tx1"/>
                    </a:solidFill>
                    <a:latin typeface="Myriad Pro" charset="0"/>
                    <a:ea typeface="ＭＳ Ｐゴシック" charset="0"/>
                  </a:defRPr>
                </a:lvl2pPr>
                <a:lvl3pPr marL="1771650" indent="-457200" defTabSz="190500" eaLnBrk="0" hangingPunct="0">
                  <a:defRPr sz="2400" b="1" u="sng">
                    <a:solidFill>
                      <a:schemeClr val="tx1"/>
                    </a:solidFill>
                    <a:latin typeface="Myriad Pro" charset="0"/>
                    <a:ea typeface="ＭＳ Ｐゴシック" charset="0"/>
                  </a:defRPr>
                </a:lvl3pPr>
                <a:lvl4pPr marL="2419350" indent="-458788" defTabSz="190500" eaLnBrk="0" hangingPunct="0">
                  <a:defRPr sz="2400" b="1" u="sng">
                    <a:solidFill>
                      <a:schemeClr val="tx1"/>
                    </a:solidFill>
                    <a:latin typeface="Myriad Pro" charset="0"/>
                    <a:ea typeface="ＭＳ Ｐゴシック" charset="0"/>
                  </a:defRPr>
                </a:lvl4pPr>
                <a:lvl5pPr marL="3067050" indent="-457200" defTabSz="190500" eaLnBrk="0" hangingPunct="0">
                  <a:defRPr sz="2400" b="1" u="sng">
                    <a:solidFill>
                      <a:schemeClr val="tx1"/>
                    </a:solidFill>
                    <a:latin typeface="Myriad Pro" charset="0"/>
                    <a:ea typeface="ＭＳ Ｐゴシック" charset="0"/>
                  </a:defRPr>
                </a:lvl5pPr>
                <a:lvl6pPr marL="3524250" indent="-457200" defTabSz="190500" eaLnBrk="0" fontAlgn="base" hangingPunct="0">
                  <a:spcBef>
                    <a:spcPct val="0"/>
                  </a:spcBef>
                  <a:spcAft>
                    <a:spcPct val="0"/>
                  </a:spcAft>
                  <a:defRPr sz="2400" b="1" u="sng">
                    <a:solidFill>
                      <a:schemeClr val="tx1"/>
                    </a:solidFill>
                    <a:latin typeface="Myriad Pro" charset="0"/>
                    <a:ea typeface="ＭＳ Ｐゴシック" charset="0"/>
                  </a:defRPr>
                </a:lvl6pPr>
                <a:lvl7pPr marL="3981450" indent="-457200" defTabSz="190500" eaLnBrk="0" fontAlgn="base" hangingPunct="0">
                  <a:spcBef>
                    <a:spcPct val="0"/>
                  </a:spcBef>
                  <a:spcAft>
                    <a:spcPct val="0"/>
                  </a:spcAft>
                  <a:defRPr sz="2400" b="1" u="sng">
                    <a:solidFill>
                      <a:schemeClr val="tx1"/>
                    </a:solidFill>
                    <a:latin typeface="Myriad Pro" charset="0"/>
                    <a:ea typeface="ＭＳ Ｐゴシック" charset="0"/>
                  </a:defRPr>
                </a:lvl7pPr>
                <a:lvl8pPr marL="4438650" indent="-457200" defTabSz="190500" eaLnBrk="0" fontAlgn="base" hangingPunct="0">
                  <a:spcBef>
                    <a:spcPct val="0"/>
                  </a:spcBef>
                  <a:spcAft>
                    <a:spcPct val="0"/>
                  </a:spcAft>
                  <a:defRPr sz="2400" b="1" u="sng">
                    <a:solidFill>
                      <a:schemeClr val="tx1"/>
                    </a:solidFill>
                    <a:latin typeface="Myriad Pro" charset="0"/>
                    <a:ea typeface="ＭＳ Ｐゴシック" charset="0"/>
                  </a:defRPr>
                </a:lvl8pPr>
                <a:lvl9pPr marL="4895850" indent="-457200" defTabSz="190500" eaLnBrk="0" fontAlgn="base" hangingPunct="0">
                  <a:spcBef>
                    <a:spcPct val="0"/>
                  </a:spcBef>
                  <a:spcAft>
                    <a:spcPct val="0"/>
                  </a:spcAft>
                  <a:defRPr sz="2400" b="1" u="sng">
                    <a:solidFill>
                      <a:schemeClr val="tx1"/>
                    </a:solidFill>
                    <a:latin typeface="Myriad Pro" charset="0"/>
                    <a:ea typeface="ＭＳ Ｐゴシック" charset="0"/>
                  </a:defRPr>
                </a:lvl9pPr>
              </a:lstStyle>
              <a:p>
                <a:pPr>
                  <a:lnSpc>
                    <a:spcPct val="110000"/>
                  </a:lnSpc>
                  <a:spcBef>
                    <a:spcPct val="50000"/>
                  </a:spcBef>
                  <a:defRPr/>
                </a:pPr>
                <a:r>
                  <a:rPr lang="en-US" b="0" u="none" dirty="0">
                    <a:solidFill>
                      <a:schemeClr val="tx1">
                        <a:lumMod val="75000"/>
                        <a:lumOff val="25000"/>
                      </a:schemeClr>
                    </a:solidFill>
                    <a:latin typeface="Calibri" pitchFamily="34" charset="0"/>
                    <a:cs typeface="Calibri" pitchFamily="34" charset="0"/>
                  </a:rPr>
                  <a:t>Vapour Membrane ‘</a:t>
                </a:r>
                <a:r>
                  <a:rPr lang="en-US" b="0" u="none" dirty="0" err="1">
                    <a:solidFill>
                      <a:schemeClr val="tx1">
                        <a:lumMod val="75000"/>
                        <a:lumOff val="25000"/>
                      </a:schemeClr>
                    </a:solidFill>
                    <a:latin typeface="Calibri" pitchFamily="34" charset="0"/>
                    <a:cs typeface="Calibri" pitchFamily="34" charset="0"/>
                  </a:rPr>
                  <a:t>Intello</a:t>
                </a:r>
                <a:r>
                  <a:rPr lang="en-US" b="0" u="none" dirty="0">
                    <a:solidFill>
                      <a:schemeClr val="tx1">
                        <a:lumMod val="75000"/>
                        <a:lumOff val="25000"/>
                      </a:schemeClr>
                    </a:solidFill>
                    <a:latin typeface="Calibri" pitchFamily="34" charset="0"/>
                    <a:cs typeface="Calibri" pitchFamily="34" charset="0"/>
                  </a:rPr>
                  <a:t>’</a:t>
                </a:r>
              </a:p>
              <a:p>
                <a:pPr>
                  <a:lnSpc>
                    <a:spcPct val="110000"/>
                  </a:lnSpc>
                  <a:spcBef>
                    <a:spcPct val="50000"/>
                  </a:spcBef>
                  <a:defRPr/>
                </a:pPr>
                <a:r>
                  <a:rPr lang="en-US" b="0" u="none" dirty="0">
                    <a:solidFill>
                      <a:schemeClr val="tx1">
                        <a:lumMod val="75000"/>
                        <a:lumOff val="25000"/>
                      </a:schemeClr>
                    </a:solidFill>
                    <a:latin typeface="Calibri" pitchFamily="34" charset="0"/>
                    <a:cs typeface="Calibri" pitchFamily="34" charset="0"/>
                  </a:rPr>
                  <a:t>Variable </a:t>
                </a:r>
                <a:r>
                  <a:rPr lang="en-US" b="0" u="none" dirty="0" err="1">
                    <a:solidFill>
                      <a:schemeClr val="tx1">
                        <a:lumMod val="75000"/>
                        <a:lumOff val="25000"/>
                      </a:schemeClr>
                    </a:solidFill>
                    <a:latin typeface="Calibri" pitchFamily="34" charset="0"/>
                    <a:cs typeface="Calibri" pitchFamily="34" charset="0"/>
                  </a:rPr>
                  <a:t>sd</a:t>
                </a:r>
                <a:r>
                  <a:rPr lang="en-US" b="0" u="none" dirty="0">
                    <a:solidFill>
                      <a:schemeClr val="tx1">
                        <a:lumMod val="75000"/>
                        <a:lumOff val="25000"/>
                      </a:schemeClr>
                    </a:solidFill>
                    <a:latin typeface="Calibri" pitchFamily="34" charset="0"/>
                    <a:cs typeface="Calibri" pitchFamily="34" charset="0"/>
                  </a:rPr>
                  <a:t>-Value </a:t>
                </a:r>
                <a14:m>
                  <m:oMath xmlns:m="http://schemas.openxmlformats.org/officeDocument/2006/math">
                    <m:r>
                      <a:rPr lang="en-US" b="0" i="1" u="none" smtClean="0">
                        <a:solidFill>
                          <a:schemeClr val="tx1">
                            <a:lumMod val="75000"/>
                            <a:lumOff val="25000"/>
                          </a:schemeClr>
                        </a:solidFill>
                        <a:latin typeface="Cambria Math" panose="02040503050406030204" pitchFamily="18" charset="0"/>
                        <a:ea typeface="Cambria Math" panose="02040503050406030204" pitchFamily="18" charset="0"/>
                        <a:cs typeface="Calibri" pitchFamily="34" charset="0"/>
                      </a:rPr>
                      <m:t>≈</m:t>
                    </m:r>
                  </m:oMath>
                </a14:m>
                <a:r>
                  <a:rPr lang="en-US" b="0" u="none" dirty="0">
                    <a:solidFill>
                      <a:schemeClr val="tx1">
                        <a:lumMod val="75000"/>
                        <a:lumOff val="25000"/>
                      </a:schemeClr>
                    </a:solidFill>
                    <a:latin typeface="Calibri" pitchFamily="34" charset="0"/>
                    <a:cs typeface="Calibri" pitchFamily="34" charset="0"/>
                  </a:rPr>
                  <a:t>0.2 – 16m</a:t>
                </a:r>
              </a:p>
              <a:p>
                <a:pPr>
                  <a:lnSpc>
                    <a:spcPct val="110000"/>
                  </a:lnSpc>
                  <a:spcBef>
                    <a:spcPct val="50000"/>
                  </a:spcBef>
                  <a:defRPr/>
                </a:pPr>
                <a:endParaRPr lang="de-DE" b="0" u="none" dirty="0">
                  <a:solidFill>
                    <a:schemeClr val="tx1">
                      <a:lumMod val="75000"/>
                      <a:lumOff val="25000"/>
                    </a:schemeClr>
                  </a:solidFill>
                  <a:latin typeface="Calibri" pitchFamily="34" charset="0"/>
                  <a:cs typeface="Calibri" pitchFamily="34" charset="0"/>
                </a:endParaRPr>
              </a:p>
              <a:p>
                <a:pPr>
                  <a:lnSpc>
                    <a:spcPct val="110000"/>
                  </a:lnSpc>
                  <a:spcBef>
                    <a:spcPct val="50000"/>
                  </a:spcBef>
                  <a:defRPr/>
                </a:pPr>
                <a:endParaRPr lang="de-DE" b="0" u="none" dirty="0">
                  <a:solidFill>
                    <a:schemeClr val="tx1">
                      <a:lumMod val="75000"/>
                      <a:lumOff val="25000"/>
                    </a:schemeClr>
                  </a:solidFill>
                  <a:latin typeface="Calibri" pitchFamily="34" charset="0"/>
                  <a:cs typeface="Calibri" pitchFamily="34" charset="0"/>
                </a:endParaRPr>
              </a:p>
              <a:p>
                <a:pPr>
                  <a:lnSpc>
                    <a:spcPct val="110000"/>
                  </a:lnSpc>
                  <a:spcBef>
                    <a:spcPct val="50000"/>
                  </a:spcBef>
                  <a:defRPr/>
                </a:pPr>
                <a:endParaRPr lang="de-DE" b="0" u="none" dirty="0">
                  <a:solidFill>
                    <a:schemeClr val="tx1">
                      <a:lumMod val="75000"/>
                      <a:lumOff val="25000"/>
                    </a:schemeClr>
                  </a:solidFill>
                  <a:latin typeface="Calibri" pitchFamily="34" charset="0"/>
                  <a:cs typeface="Calibri" pitchFamily="34" charset="0"/>
                </a:endParaRPr>
              </a:p>
            </p:txBody>
          </p:sp>
        </mc:Choice>
        <mc:Fallback xmlns="">
          <p:sp>
            <p:nvSpPr>
              <p:cNvPr id="63" name="Text Box 4"/>
              <p:cNvSpPr txBox="1">
                <a:spLocks noRot="1" noChangeAspect="1" noMove="1" noResize="1" noEditPoints="1" noAdjustHandles="1" noChangeArrowheads="1" noChangeShapeType="1" noTextEdit="1"/>
              </p:cNvSpPr>
              <p:nvPr/>
            </p:nvSpPr>
            <p:spPr bwMode="auto">
              <a:xfrm>
                <a:off x="6096000" y="1462575"/>
                <a:ext cx="5706396" cy="3113141"/>
              </a:xfrm>
              <a:prstGeom prst="rect">
                <a:avLst/>
              </a:prstGeom>
              <a:blipFill>
                <a:blip r:embed="rId3"/>
                <a:stretch>
                  <a:fillRect l="-107"/>
                </a:stretch>
              </a:blipFill>
              <a:ln>
                <a:noFill/>
              </a:ln>
              <a:effectLst/>
              <a:extLst/>
            </p:spPr>
            <p:txBody>
              <a:bodyPr/>
              <a:lstStyle/>
              <a:p>
                <a:r>
                  <a:rPr lang="en-CA">
                    <a:noFill/>
                  </a:rPr>
                  <a:t> </a:t>
                </a:r>
              </a:p>
            </p:txBody>
          </p:sp>
        </mc:Fallback>
      </mc:AlternateContent>
      <p:sp>
        <p:nvSpPr>
          <p:cNvPr id="64" name="Text Box 7"/>
          <p:cNvSpPr txBox="1">
            <a:spLocks noChangeArrowheads="1"/>
          </p:cNvSpPr>
          <p:nvPr/>
        </p:nvSpPr>
        <p:spPr bwMode="auto">
          <a:xfrm>
            <a:off x="6065789" y="2825750"/>
            <a:ext cx="5724890" cy="1471473"/>
          </a:xfrm>
          <a:prstGeom prst="rect">
            <a:avLst/>
          </a:prstGeom>
          <a:noFill/>
          <a:ln>
            <a:noFill/>
          </a:ln>
          <a:effectLst/>
        </p:spPr>
        <p:txBody>
          <a:bodyPr wrap="square" lIns="179981" tIns="179981" rIns="179981" bIns="179981">
            <a:spAutoFit/>
          </a:bodyPr>
          <a:lstStyle>
            <a:lvl1pPr eaLnBrk="0" hangingPunct="0">
              <a:defRPr sz="2400" b="1" u="sng">
                <a:solidFill>
                  <a:schemeClr val="tx1"/>
                </a:solidFill>
                <a:latin typeface="Myriad Pro" charset="0"/>
                <a:ea typeface="ＭＳ Ｐゴシック" charset="0"/>
              </a:defRPr>
            </a:lvl1pPr>
            <a:lvl2pPr marL="1123950" indent="-457200" eaLnBrk="0" hangingPunct="0">
              <a:defRPr sz="2400" b="1" u="sng">
                <a:solidFill>
                  <a:schemeClr val="tx1"/>
                </a:solidFill>
                <a:latin typeface="Myriad Pro" charset="0"/>
                <a:ea typeface="ＭＳ Ｐゴシック" charset="0"/>
              </a:defRPr>
            </a:lvl2pPr>
            <a:lvl3pPr marL="1771650" indent="-457200" eaLnBrk="0" hangingPunct="0">
              <a:defRPr sz="2400" b="1" u="sng">
                <a:solidFill>
                  <a:schemeClr val="tx1"/>
                </a:solidFill>
                <a:latin typeface="Myriad Pro" charset="0"/>
                <a:ea typeface="ＭＳ Ｐゴシック" charset="0"/>
              </a:defRPr>
            </a:lvl3pPr>
            <a:lvl4pPr marL="2419350" indent="-458788" eaLnBrk="0" hangingPunct="0">
              <a:defRPr sz="2400" b="1" u="sng">
                <a:solidFill>
                  <a:schemeClr val="tx1"/>
                </a:solidFill>
                <a:latin typeface="Myriad Pro" charset="0"/>
                <a:ea typeface="ＭＳ Ｐゴシック" charset="0"/>
              </a:defRPr>
            </a:lvl4pPr>
            <a:lvl5pPr marL="3067050" indent="-457200" eaLnBrk="0" hangingPunct="0">
              <a:defRPr sz="2400" b="1" u="sng">
                <a:solidFill>
                  <a:schemeClr val="tx1"/>
                </a:solidFill>
                <a:latin typeface="Myriad Pro" charset="0"/>
                <a:ea typeface="ＭＳ Ｐゴシック" charset="0"/>
              </a:defRPr>
            </a:lvl5pPr>
            <a:lvl6pPr marL="3524250" indent="-457200" eaLnBrk="0" fontAlgn="base" hangingPunct="0">
              <a:spcBef>
                <a:spcPct val="0"/>
              </a:spcBef>
              <a:spcAft>
                <a:spcPct val="0"/>
              </a:spcAft>
              <a:defRPr sz="2400" b="1" u="sng">
                <a:solidFill>
                  <a:schemeClr val="tx1"/>
                </a:solidFill>
                <a:latin typeface="Myriad Pro" charset="0"/>
                <a:ea typeface="ＭＳ Ｐゴシック" charset="0"/>
              </a:defRPr>
            </a:lvl6pPr>
            <a:lvl7pPr marL="3981450" indent="-457200" eaLnBrk="0" fontAlgn="base" hangingPunct="0">
              <a:spcBef>
                <a:spcPct val="0"/>
              </a:spcBef>
              <a:spcAft>
                <a:spcPct val="0"/>
              </a:spcAft>
              <a:defRPr sz="2400" b="1" u="sng">
                <a:solidFill>
                  <a:schemeClr val="tx1"/>
                </a:solidFill>
                <a:latin typeface="Myriad Pro" charset="0"/>
                <a:ea typeface="ＭＳ Ｐゴシック" charset="0"/>
              </a:defRPr>
            </a:lvl7pPr>
            <a:lvl8pPr marL="4438650" indent="-457200" eaLnBrk="0" fontAlgn="base" hangingPunct="0">
              <a:spcBef>
                <a:spcPct val="0"/>
              </a:spcBef>
              <a:spcAft>
                <a:spcPct val="0"/>
              </a:spcAft>
              <a:defRPr sz="2400" b="1" u="sng">
                <a:solidFill>
                  <a:schemeClr val="tx1"/>
                </a:solidFill>
                <a:latin typeface="Myriad Pro" charset="0"/>
                <a:ea typeface="ＭＳ Ｐゴシック" charset="0"/>
              </a:defRPr>
            </a:lvl8pPr>
            <a:lvl9pPr marL="4895850" indent="-457200" eaLnBrk="0" fontAlgn="base" hangingPunct="0">
              <a:spcBef>
                <a:spcPct val="0"/>
              </a:spcBef>
              <a:spcAft>
                <a:spcPct val="0"/>
              </a:spcAft>
              <a:defRPr sz="2400" b="1" u="sng">
                <a:solidFill>
                  <a:schemeClr val="tx1"/>
                </a:solidFill>
                <a:latin typeface="Myriad Pro" charset="0"/>
                <a:ea typeface="ＭＳ Ｐゴシック" charset="0"/>
              </a:defRPr>
            </a:lvl9pPr>
          </a:lstStyle>
          <a:p>
            <a:pPr eaLnBrk="1" hangingPunct="1">
              <a:spcBef>
                <a:spcPct val="50000"/>
              </a:spcBef>
              <a:buFont typeface="Symbol" charset="0"/>
              <a:buNone/>
              <a:defRPr/>
            </a:pPr>
            <a:r>
              <a:rPr lang="en-US" b="0" u="none" dirty="0">
                <a:solidFill>
                  <a:schemeClr val="tx1">
                    <a:lumMod val="75000"/>
                    <a:lumOff val="25000"/>
                  </a:schemeClr>
                </a:solidFill>
                <a:latin typeface="Calibri" pitchFamily="34" charset="0"/>
                <a:cs typeface="Calibri" pitchFamily="34" charset="0"/>
              </a:rPr>
              <a:t>Construction Assemblies can dry out when unexpected moisture occurs – no moisture trap is formed</a:t>
            </a:r>
            <a:endParaRPr lang="de-DE" b="0" u="none" dirty="0">
              <a:solidFill>
                <a:schemeClr val="tx1">
                  <a:lumMod val="75000"/>
                  <a:lumOff val="25000"/>
                </a:schemeClr>
              </a:solidFill>
              <a:latin typeface="Calibri" pitchFamily="34" charset="0"/>
              <a:cs typeface="Calibri" pitchFamily="34" charset="0"/>
            </a:endParaRPr>
          </a:p>
        </p:txBody>
      </p:sp>
      <p:sp>
        <p:nvSpPr>
          <p:cNvPr id="47" name="Text Box 9"/>
          <p:cNvSpPr txBox="1">
            <a:spLocks noChangeArrowheads="1"/>
          </p:cNvSpPr>
          <p:nvPr/>
        </p:nvSpPr>
        <p:spPr bwMode="auto">
          <a:xfrm>
            <a:off x="1211853" y="6521333"/>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a:t>
            </a:r>
            <a:r>
              <a:rPr lang="en-US" altLang="en-US" sz="1200" dirty="0">
                <a:solidFill>
                  <a:schemeClr val="tx1"/>
                </a:solidFill>
              </a:rPr>
              <a:t>Graphic: Wimmers</a:t>
            </a:r>
            <a:endParaRPr lang="de-DE" altLang="en-US" sz="1200" dirty="0">
              <a:solidFill>
                <a:schemeClr val="tx1"/>
              </a:solidFill>
            </a:endParaRPr>
          </a:p>
        </p:txBody>
      </p:sp>
    </p:spTree>
    <p:extLst>
      <p:ext uri="{BB962C8B-B14F-4D97-AF65-F5344CB8AC3E}">
        <p14:creationId xmlns:p14="http://schemas.microsoft.com/office/powerpoint/2010/main" val="2501720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dissolv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dissolve">
                                      <p:cBhvr>
                                        <p:cTn id="1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utoUpdateAnimBg="0"/>
      <p:bldP spid="60"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Title 1"/>
          <p:cNvSpPr>
            <a:spLocks noGrp="1"/>
          </p:cNvSpPr>
          <p:nvPr>
            <p:ph type="title"/>
          </p:nvPr>
        </p:nvSpPr>
        <p:spPr>
          <a:xfrm>
            <a:off x="1185535" y="188914"/>
            <a:ext cx="7905750" cy="719137"/>
          </a:xfrm>
        </p:spPr>
        <p:txBody>
          <a:bodyPr/>
          <a:lstStyle/>
          <a:p>
            <a:r>
              <a:rPr lang="en-US" altLang="en-US" dirty="0">
                <a:cs typeface="Calibri" panose="020F0502020204030204" pitchFamily="34" charset="0"/>
              </a:rPr>
              <a:t>Methods of Moisture Transport</a:t>
            </a:r>
          </a:p>
        </p:txBody>
      </p:sp>
      <p:sp>
        <p:nvSpPr>
          <p:cNvPr id="315395" name="Content Placeholder 2"/>
          <p:cNvSpPr>
            <a:spLocks noGrp="1"/>
          </p:cNvSpPr>
          <p:nvPr>
            <p:ph idx="1"/>
          </p:nvPr>
        </p:nvSpPr>
        <p:spPr>
          <a:xfrm>
            <a:off x="3328988" y="1981200"/>
            <a:ext cx="6653212" cy="4114800"/>
          </a:xfrm>
        </p:spPr>
        <p:txBody>
          <a:bodyPr/>
          <a:lstStyle/>
          <a:p>
            <a:endParaRPr lang="en-US" altLang="en-US">
              <a:cs typeface="Calibri" panose="020F0502020204030204" pitchFamily="34" charset="0"/>
            </a:endParaRPr>
          </a:p>
        </p:txBody>
      </p:sp>
      <p:sp>
        <p:nvSpPr>
          <p:cNvPr id="315396" name="Rectangle 2"/>
          <p:cNvSpPr>
            <a:spLocks noChangeArrowheads="1"/>
          </p:cNvSpPr>
          <p:nvPr/>
        </p:nvSpPr>
        <p:spPr bwMode="auto">
          <a:xfrm>
            <a:off x="6248400" y="1074738"/>
            <a:ext cx="4419600" cy="472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cs typeface="Calibri" panose="020F0502020204030204" pitchFamily="34" charset="0"/>
            </a:endParaRPr>
          </a:p>
        </p:txBody>
      </p:sp>
      <p:sp>
        <p:nvSpPr>
          <p:cNvPr id="315397" name="Rectangle 3"/>
          <p:cNvSpPr>
            <a:spLocks noChangeArrowheads="1"/>
          </p:cNvSpPr>
          <p:nvPr/>
        </p:nvSpPr>
        <p:spPr bwMode="auto">
          <a:xfrm>
            <a:off x="1524000" y="1074738"/>
            <a:ext cx="4419600" cy="472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nchor="ctr"/>
          <a:lstStyle>
            <a:lvl1pPr defTabSz="449263">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defTabSz="449263">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defTabSz="449263">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defTabSz="449263">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defTabSz="449263">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0"/>
              </a:spcBef>
              <a:buClrTx/>
              <a:buFontTx/>
              <a:buNone/>
            </a:pPr>
            <a:endParaRPr lang="en-US" altLang="en-US" sz="1800">
              <a:solidFill>
                <a:schemeClr val="tx1"/>
              </a:solidFill>
              <a:cs typeface="Calibri" panose="020F0502020204030204" pitchFamily="34" charset="0"/>
            </a:endParaRPr>
          </a:p>
        </p:txBody>
      </p:sp>
      <p:pic>
        <p:nvPicPr>
          <p:cNvPr id="31539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4968" y="1760538"/>
            <a:ext cx="4038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24450" y="1760538"/>
            <a:ext cx="4038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6281957" y="1033463"/>
            <a:ext cx="293882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ctr"/>
          <a:lstStyle>
            <a:lvl1pPr marL="196850">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r" eaLnBrk="1" hangingPunct="1">
              <a:spcBef>
                <a:spcPct val="0"/>
              </a:spcBef>
              <a:buClrTx/>
              <a:buNone/>
            </a:pPr>
            <a:r>
              <a:rPr lang="de-DE" altLang="en-US" sz="2000" dirty="0">
                <a:solidFill>
                  <a:schemeClr val="tx1"/>
                </a:solidFill>
                <a:ea typeface="MS Gothic" panose="020B0609070205080204" pitchFamily="49" charset="-128"/>
                <a:cs typeface="Calibri" panose="020F0502020204030204" pitchFamily="34" charset="0"/>
              </a:rPr>
              <a:t>Monolithic Membrane </a:t>
            </a:r>
            <a:r>
              <a:rPr lang="de-DE" altLang="en-US" sz="2000" dirty="0">
                <a:solidFill>
                  <a:schemeClr val="tx1"/>
                </a:solidFill>
                <a:cs typeface="Calibri" panose="020F0502020204030204" pitchFamily="34" charset="0"/>
              </a:rPr>
              <a:t>(e.g. pro clima)</a:t>
            </a:r>
          </a:p>
        </p:txBody>
      </p:sp>
      <p:sp>
        <p:nvSpPr>
          <p:cNvPr id="9" name="Text Box 7"/>
          <p:cNvSpPr txBox="1">
            <a:spLocks noChangeArrowheads="1"/>
          </p:cNvSpPr>
          <p:nvPr/>
        </p:nvSpPr>
        <p:spPr bwMode="auto">
          <a:xfrm>
            <a:off x="1827068" y="3595689"/>
            <a:ext cx="3048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9962" tIns="179962" rIns="179962" bIns="179962">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lnSpc>
                <a:spcPct val="105000"/>
              </a:lnSpc>
              <a:spcBef>
                <a:spcPct val="30000"/>
              </a:spcBef>
              <a:buClrTx/>
              <a:buFontTx/>
              <a:buNone/>
            </a:pPr>
            <a:r>
              <a:rPr lang="de-DE" altLang="en-US" sz="2000">
                <a:solidFill>
                  <a:srgbClr val="0066CC"/>
                </a:solidFill>
                <a:cs typeface="Calibri" panose="020F0502020204030204" pitchFamily="34" charset="0"/>
              </a:rPr>
              <a:t>Convection</a:t>
            </a:r>
          </a:p>
          <a:p>
            <a:pPr eaLnBrk="1" hangingPunct="1">
              <a:lnSpc>
                <a:spcPct val="105000"/>
              </a:lnSpc>
              <a:spcBef>
                <a:spcPct val="30000"/>
              </a:spcBef>
              <a:buClrTx/>
              <a:buFontTx/>
              <a:buNone/>
            </a:pPr>
            <a:r>
              <a:rPr lang="de-DE" altLang="en-US" sz="1800">
                <a:solidFill>
                  <a:schemeClr val="tx1"/>
                </a:solidFill>
                <a:cs typeface="Calibri" panose="020F0502020204030204" pitchFamily="34" charset="0"/>
              </a:rPr>
              <a:t>Moisture Transport physically by air exchange not by diffusion</a:t>
            </a:r>
          </a:p>
          <a:p>
            <a:pPr eaLnBrk="1" hangingPunct="1">
              <a:lnSpc>
                <a:spcPct val="105000"/>
              </a:lnSpc>
              <a:spcBef>
                <a:spcPct val="30000"/>
              </a:spcBef>
              <a:buClrTx/>
              <a:buFontTx/>
              <a:buNone/>
            </a:pPr>
            <a:endParaRPr lang="de-DE" altLang="en-US" sz="1800">
              <a:solidFill>
                <a:schemeClr val="tx1"/>
              </a:solidFill>
              <a:cs typeface="Calibri" panose="020F0502020204030204" pitchFamily="34" charset="0"/>
            </a:endParaRPr>
          </a:p>
          <a:p>
            <a:pPr eaLnBrk="1" hangingPunct="1">
              <a:lnSpc>
                <a:spcPct val="105000"/>
              </a:lnSpc>
              <a:spcBef>
                <a:spcPct val="30000"/>
              </a:spcBef>
              <a:buClrTx/>
              <a:buFontTx/>
              <a:buNone/>
            </a:pPr>
            <a:r>
              <a:rPr lang="de-DE" altLang="en-US" sz="1800">
                <a:solidFill>
                  <a:schemeClr val="tx1"/>
                </a:solidFill>
                <a:cs typeface="Calibri" panose="020F0502020204030204" pitchFamily="34" charset="0"/>
              </a:rPr>
              <a:t>Passive transportation</a:t>
            </a:r>
          </a:p>
        </p:txBody>
      </p:sp>
      <p:sp>
        <p:nvSpPr>
          <p:cNvPr id="10" name="Rectangle 8"/>
          <p:cNvSpPr txBox="1">
            <a:spLocks noChangeArrowheads="1"/>
          </p:cNvSpPr>
          <p:nvPr/>
        </p:nvSpPr>
        <p:spPr bwMode="auto">
          <a:xfrm>
            <a:off x="1710146" y="1033463"/>
            <a:ext cx="317596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200">
                <a:solidFill>
                  <a:srgbClr val="4D4D4D"/>
                </a:solidFill>
                <a:latin typeface="Calibri" pitchFamily="34" charset="0"/>
                <a:ea typeface="ＭＳ Ｐゴシック" charset="-128"/>
                <a:cs typeface="+mj-cs"/>
              </a:defRPr>
            </a:lvl1pPr>
            <a:lvl2pPr algn="l" rtl="0" eaLnBrk="0" fontAlgn="base" hangingPunct="0">
              <a:spcBef>
                <a:spcPct val="0"/>
              </a:spcBef>
              <a:spcAft>
                <a:spcPct val="0"/>
              </a:spcAft>
              <a:defRPr sz="3200">
                <a:solidFill>
                  <a:srgbClr val="4D4D4D"/>
                </a:solidFill>
                <a:latin typeface="Calibri" pitchFamily="34" charset="0"/>
                <a:ea typeface="ＭＳ Ｐゴシック" charset="-128"/>
              </a:defRPr>
            </a:lvl2pPr>
            <a:lvl3pPr algn="l" rtl="0" eaLnBrk="0" fontAlgn="base" hangingPunct="0">
              <a:spcBef>
                <a:spcPct val="0"/>
              </a:spcBef>
              <a:spcAft>
                <a:spcPct val="0"/>
              </a:spcAft>
              <a:defRPr sz="3200">
                <a:solidFill>
                  <a:srgbClr val="4D4D4D"/>
                </a:solidFill>
                <a:latin typeface="Calibri" pitchFamily="34" charset="0"/>
                <a:ea typeface="ＭＳ Ｐゴシック" charset="-128"/>
              </a:defRPr>
            </a:lvl3pPr>
            <a:lvl4pPr algn="l" rtl="0" eaLnBrk="0" fontAlgn="base" hangingPunct="0">
              <a:spcBef>
                <a:spcPct val="0"/>
              </a:spcBef>
              <a:spcAft>
                <a:spcPct val="0"/>
              </a:spcAft>
              <a:defRPr sz="3200">
                <a:solidFill>
                  <a:srgbClr val="4D4D4D"/>
                </a:solidFill>
                <a:latin typeface="Calibri" pitchFamily="34" charset="0"/>
                <a:ea typeface="ＭＳ Ｐゴシック" charset="-128"/>
              </a:defRPr>
            </a:lvl4pPr>
            <a:lvl5pPr algn="l" rtl="0" eaLnBrk="0" fontAlgn="base" hangingPunct="0">
              <a:spcBef>
                <a:spcPct val="0"/>
              </a:spcBef>
              <a:spcAft>
                <a:spcPct val="0"/>
              </a:spcAft>
              <a:defRPr sz="3200">
                <a:solidFill>
                  <a:srgbClr val="4D4D4D"/>
                </a:solidFill>
                <a:latin typeface="Calibri" pitchFamily="34" charset="0"/>
                <a:ea typeface="ＭＳ Ｐゴシック"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pPr marL="196850">
              <a:defRPr/>
            </a:pPr>
            <a:r>
              <a:rPr lang="de-DE" altLang="en-US" sz="2000" kern="0" dirty="0">
                <a:solidFill>
                  <a:schemeClr val="tx1"/>
                </a:solidFill>
                <a:cs typeface="Calibri" panose="020F0502020204030204" pitchFamily="34" charset="0"/>
              </a:rPr>
              <a:t>Microporous Membrane (e.g. Typar, Tyvek)</a:t>
            </a:r>
          </a:p>
        </p:txBody>
      </p:sp>
      <p:sp>
        <p:nvSpPr>
          <p:cNvPr id="11" name="Text Box 9"/>
          <p:cNvSpPr txBox="1">
            <a:spLocks noChangeArrowheads="1"/>
          </p:cNvSpPr>
          <p:nvPr/>
        </p:nvSpPr>
        <p:spPr bwMode="auto">
          <a:xfrm>
            <a:off x="6400800" y="3595689"/>
            <a:ext cx="2954338"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9962" tIns="179962" rIns="179962" bIns="179962">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r" eaLnBrk="1" hangingPunct="1">
              <a:lnSpc>
                <a:spcPct val="105000"/>
              </a:lnSpc>
              <a:spcBef>
                <a:spcPct val="30000"/>
              </a:spcBef>
              <a:buClrTx/>
              <a:buFontTx/>
              <a:buNone/>
            </a:pPr>
            <a:r>
              <a:rPr lang="de-DE" altLang="en-US" sz="2000">
                <a:solidFill>
                  <a:srgbClr val="0066CC"/>
                </a:solidFill>
                <a:cs typeface="Calibri" panose="020F0502020204030204" pitchFamily="34" charset="0"/>
              </a:rPr>
              <a:t>Diffusion</a:t>
            </a:r>
          </a:p>
          <a:p>
            <a:pPr algn="r" eaLnBrk="1" hangingPunct="1">
              <a:lnSpc>
                <a:spcPct val="105000"/>
              </a:lnSpc>
              <a:spcBef>
                <a:spcPct val="30000"/>
              </a:spcBef>
              <a:buClrTx/>
              <a:buFontTx/>
              <a:buNone/>
            </a:pPr>
            <a:r>
              <a:rPr lang="de-DE" altLang="en-US" sz="1800">
                <a:solidFill>
                  <a:schemeClr val="tx1"/>
                </a:solidFill>
                <a:cs typeface="Calibri" panose="020F0502020204030204" pitchFamily="34" charset="0"/>
              </a:rPr>
              <a:t>Moisture transport along the molecular chains as chemical reaction</a:t>
            </a:r>
          </a:p>
          <a:p>
            <a:pPr algn="r" eaLnBrk="1" hangingPunct="1">
              <a:lnSpc>
                <a:spcPct val="105000"/>
              </a:lnSpc>
              <a:spcBef>
                <a:spcPct val="30000"/>
              </a:spcBef>
              <a:buClrTx/>
              <a:buFontTx/>
              <a:buNone/>
            </a:pPr>
            <a:endParaRPr lang="de-DE" altLang="en-US" sz="1800">
              <a:solidFill>
                <a:schemeClr val="tx1"/>
              </a:solidFill>
              <a:cs typeface="Calibri" panose="020F0502020204030204" pitchFamily="34" charset="0"/>
            </a:endParaRPr>
          </a:p>
          <a:p>
            <a:pPr algn="r" eaLnBrk="1" hangingPunct="1">
              <a:lnSpc>
                <a:spcPct val="105000"/>
              </a:lnSpc>
              <a:spcBef>
                <a:spcPct val="30000"/>
              </a:spcBef>
              <a:buClrTx/>
              <a:buFontTx/>
              <a:buNone/>
            </a:pPr>
            <a:r>
              <a:rPr lang="de-DE" altLang="en-US" sz="1800">
                <a:solidFill>
                  <a:schemeClr val="tx1"/>
                </a:solidFill>
                <a:cs typeface="Calibri" panose="020F0502020204030204" pitchFamily="34" charset="0"/>
              </a:rPr>
              <a:t>Active transportation</a:t>
            </a:r>
          </a:p>
        </p:txBody>
      </p:sp>
      <p:sp>
        <p:nvSpPr>
          <p:cNvPr id="315404" name="Text Box 11"/>
          <p:cNvSpPr txBox="1">
            <a:spLocks noChangeArrowheads="1"/>
          </p:cNvSpPr>
          <p:nvPr/>
        </p:nvSpPr>
        <p:spPr bwMode="auto">
          <a:xfrm>
            <a:off x="629385" y="324643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449263">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defTabSz="449263">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defTabSz="449263">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defTabSz="449263">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defTabSz="449263">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r" eaLnBrk="1" hangingPunct="1">
              <a:spcBef>
                <a:spcPct val="50000"/>
              </a:spcBef>
              <a:buClrTx/>
              <a:buFontTx/>
              <a:buNone/>
            </a:pPr>
            <a:r>
              <a:rPr lang="de-DE" altLang="en-US" sz="1800">
                <a:solidFill>
                  <a:schemeClr val="tx1"/>
                </a:solidFill>
                <a:cs typeface="Calibri" panose="020F0502020204030204" pitchFamily="34" charset="0"/>
              </a:rPr>
              <a:t>Fleece</a:t>
            </a:r>
          </a:p>
        </p:txBody>
      </p:sp>
      <p:sp>
        <p:nvSpPr>
          <p:cNvPr id="315405" name="Text Box 12"/>
          <p:cNvSpPr txBox="1">
            <a:spLocks noChangeArrowheads="1"/>
          </p:cNvSpPr>
          <p:nvPr/>
        </p:nvSpPr>
        <p:spPr bwMode="auto">
          <a:xfrm>
            <a:off x="629385" y="198913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449263">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defTabSz="449263">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defTabSz="449263">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defTabSz="449263">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defTabSz="449263">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r" eaLnBrk="1" hangingPunct="1">
              <a:spcBef>
                <a:spcPct val="50000"/>
              </a:spcBef>
              <a:buClrTx/>
              <a:buFontTx/>
              <a:buNone/>
            </a:pPr>
            <a:r>
              <a:rPr lang="de-DE" altLang="en-US" sz="1800">
                <a:solidFill>
                  <a:schemeClr val="tx1"/>
                </a:solidFill>
                <a:cs typeface="Calibri" panose="020F0502020204030204" pitchFamily="34" charset="0"/>
              </a:rPr>
              <a:t>Fleece</a:t>
            </a:r>
          </a:p>
        </p:txBody>
      </p:sp>
      <p:sp>
        <p:nvSpPr>
          <p:cNvPr id="15" name="Text Box 14"/>
          <p:cNvSpPr txBox="1">
            <a:spLocks noChangeArrowheads="1"/>
          </p:cNvSpPr>
          <p:nvPr/>
        </p:nvSpPr>
        <p:spPr bwMode="auto">
          <a:xfrm>
            <a:off x="7858125" y="3290888"/>
            <a:ext cx="2743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449263">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defTabSz="449263">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defTabSz="449263">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defTabSz="449263">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defTabSz="449263">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endParaRPr lang="en-US" altLang="en-US" sz="1300">
              <a:solidFill>
                <a:schemeClr val="tx1"/>
              </a:solidFill>
              <a:cs typeface="Calibri" panose="020F0502020204030204" pitchFamily="34" charset="0"/>
            </a:endParaRPr>
          </a:p>
        </p:txBody>
      </p:sp>
      <p:sp>
        <p:nvSpPr>
          <p:cNvPr id="16" name="Text Box 15"/>
          <p:cNvSpPr txBox="1">
            <a:spLocks noChangeArrowheads="1"/>
          </p:cNvSpPr>
          <p:nvPr/>
        </p:nvSpPr>
        <p:spPr bwMode="auto">
          <a:xfrm>
            <a:off x="9220200" y="3260726"/>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449263">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defTabSz="449263">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defTabSz="449263">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defTabSz="449263">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defTabSz="449263">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800">
                <a:solidFill>
                  <a:schemeClr val="tx1"/>
                </a:solidFill>
                <a:cs typeface="Calibri" panose="020F0502020204030204" pitchFamily="34" charset="0"/>
              </a:rPr>
              <a:t>Fleece</a:t>
            </a:r>
          </a:p>
        </p:txBody>
      </p:sp>
      <p:sp>
        <p:nvSpPr>
          <p:cNvPr id="17" name="Text Box 16"/>
          <p:cNvSpPr txBox="1">
            <a:spLocks noChangeArrowheads="1"/>
          </p:cNvSpPr>
          <p:nvPr/>
        </p:nvSpPr>
        <p:spPr bwMode="auto">
          <a:xfrm>
            <a:off x="9220200" y="1989138"/>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449263">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defTabSz="449263">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defTabSz="449263">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defTabSz="449263">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defTabSz="449263">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defTabSz="449263"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800">
                <a:solidFill>
                  <a:schemeClr val="tx1"/>
                </a:solidFill>
                <a:cs typeface="Calibri" panose="020F0502020204030204" pitchFamily="34" charset="0"/>
              </a:rPr>
              <a:t>Fleece</a:t>
            </a:r>
          </a:p>
        </p:txBody>
      </p:sp>
      <p:sp>
        <p:nvSpPr>
          <p:cNvPr id="18"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a:t>
            </a:r>
            <a:r>
              <a:rPr lang="en-US" altLang="en-US" sz="1200" dirty="0">
                <a:solidFill>
                  <a:schemeClr val="tx1"/>
                </a:solidFill>
              </a:rPr>
              <a:t>Graphic: pro </a:t>
            </a:r>
            <a:r>
              <a:rPr lang="en-US" altLang="en-US" sz="1200" dirty="0" err="1">
                <a:solidFill>
                  <a:schemeClr val="tx1"/>
                </a:solidFill>
              </a:rPr>
              <a:t>clima</a:t>
            </a:r>
            <a:r>
              <a:rPr lang="en-US" altLang="en-US" sz="1200" dirty="0">
                <a:solidFill>
                  <a:schemeClr val="tx1"/>
                </a:solidFill>
              </a:rPr>
              <a:t>, Wimmers</a:t>
            </a:r>
            <a:endParaRPr lang="de-DE" altLang="en-US" sz="12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nodeType="afterGroup">
                            <p:stCondLst>
                              <p:cond delay="1000"/>
                            </p:stCondLst>
                            <p:childTnLst>
                              <p:par>
                                <p:cTn id="18" presetID="9" presetClass="entr" presetSubtype="0" fill="hold" grpId="0" nodeType="afterEffect" nodePh="1">
                                  <p:stCondLst>
                                    <p:cond delay="0"/>
                                  </p:stCondLst>
                                  <p:endCondLst>
                                    <p:cond delay="0"/>
                                  </p:end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par>
                          <p:cTn id="21" fill="hold" nodeType="afterGroup">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par>
                          <p:cTn id="25" fill="hold" nodeType="afterGroup">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P spid="11" grpId="0" autoUpdateAnimBg="0"/>
      <p:bldP spid="15" grpId="0" autoUpdateAnimBg="0"/>
      <p:bldP spid="16" grpId="0" autoUpdateAnimBg="0"/>
      <p:bldP spid="17"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Title 1"/>
          <p:cNvSpPr>
            <a:spLocks noGrp="1"/>
          </p:cNvSpPr>
          <p:nvPr>
            <p:ph type="title"/>
          </p:nvPr>
        </p:nvSpPr>
        <p:spPr>
          <a:xfrm>
            <a:off x="1183899" y="187955"/>
            <a:ext cx="10242611" cy="719138"/>
          </a:xfrm>
        </p:spPr>
        <p:txBody>
          <a:bodyPr/>
          <a:lstStyle/>
          <a:p>
            <a:r>
              <a:rPr lang="en-CA" altLang="en-US" dirty="0"/>
              <a:t>Façade Design, Capillary Break vs Ventilated Facade</a:t>
            </a:r>
          </a:p>
        </p:txBody>
      </p:sp>
      <p:sp>
        <p:nvSpPr>
          <p:cNvPr id="372739" name="Content Placeholder 2"/>
          <p:cNvSpPr>
            <a:spLocks noGrp="1"/>
          </p:cNvSpPr>
          <p:nvPr>
            <p:ph idx="1"/>
          </p:nvPr>
        </p:nvSpPr>
        <p:spPr>
          <a:xfrm>
            <a:off x="543503" y="3210870"/>
            <a:ext cx="4195839" cy="1384979"/>
          </a:xfrm>
        </p:spPr>
        <p:txBody>
          <a:bodyPr/>
          <a:lstStyle/>
          <a:p>
            <a:pPr marL="0" indent="0">
              <a:buNone/>
            </a:pPr>
            <a:r>
              <a:rPr lang="en-CA" altLang="en-US" dirty="0"/>
              <a:t>Capillary Break &lt;19mm: </a:t>
            </a:r>
          </a:p>
          <a:p>
            <a:pPr marL="355600" lvl="1" indent="-355600"/>
            <a:r>
              <a:rPr lang="en-CA" altLang="en-US" sz="1600" dirty="0"/>
              <a:t>Decent Protection against Rain</a:t>
            </a:r>
          </a:p>
          <a:p>
            <a:pPr marL="355600" lvl="1" indent="-355600"/>
            <a:r>
              <a:rPr lang="en-CA" altLang="en-US" sz="1600" dirty="0"/>
              <a:t>Be careful with Caulking as it has to be maintained, better design maintenance free</a:t>
            </a:r>
          </a:p>
          <a:p>
            <a:pPr marL="355600" lvl="1" indent="-355600"/>
            <a:r>
              <a:rPr lang="en-CA" altLang="en-US" sz="1600" dirty="0"/>
              <a:t>Very limited Moisture Transport from outside</a:t>
            </a:r>
          </a:p>
          <a:p>
            <a:pPr marL="355600" lvl="1" indent="-355600"/>
            <a:r>
              <a:rPr lang="en-CA" altLang="en-US" sz="1600" dirty="0"/>
              <a:t>very limited Ventilation</a:t>
            </a:r>
          </a:p>
          <a:p>
            <a:pPr marL="355600" lvl="1" indent="-355600"/>
            <a:r>
              <a:rPr lang="en-CA" altLang="en-US" sz="1600" dirty="0"/>
              <a:t>very limited Drying Potential</a:t>
            </a:r>
          </a:p>
          <a:p>
            <a:endParaRPr lang="en-CA" altLang="en-US" dirty="0"/>
          </a:p>
          <a:p>
            <a:pPr marL="0" indent="0">
              <a:buNone/>
            </a:pPr>
            <a:endParaRPr lang="en-CA" altLang="en-US" dirty="0"/>
          </a:p>
        </p:txBody>
      </p:sp>
      <p:sp>
        <p:nvSpPr>
          <p:cNvPr id="4" name="Rectangle 3"/>
          <p:cNvSpPr/>
          <p:nvPr/>
        </p:nvSpPr>
        <p:spPr>
          <a:xfrm>
            <a:off x="2697767" y="1376363"/>
            <a:ext cx="84138" cy="1731962"/>
          </a:xfrm>
          <a:prstGeom prst="rect">
            <a:avLst/>
          </a:prstGeom>
          <a:solidFill>
            <a:srgbClr val="73819D"/>
          </a:solid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 name="Rectangle 4"/>
          <p:cNvSpPr/>
          <p:nvPr/>
        </p:nvSpPr>
        <p:spPr>
          <a:xfrm>
            <a:off x="1004485" y="1381125"/>
            <a:ext cx="61912" cy="172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Rectangle 5"/>
          <p:cNvSpPr/>
          <p:nvPr/>
        </p:nvSpPr>
        <p:spPr>
          <a:xfrm>
            <a:off x="1061636" y="1376364"/>
            <a:ext cx="1000125" cy="1731961"/>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a:off x="2055411" y="1376363"/>
            <a:ext cx="554037" cy="1731962"/>
          </a:xfrm>
          <a:prstGeom prst="rect">
            <a:avLst/>
          </a:prstGeom>
          <a:solidFill>
            <a:srgbClr val="CFC2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0" name="Curved Connector 9"/>
          <p:cNvCxnSpPr/>
          <p:nvPr/>
        </p:nvCxnSpPr>
        <p:spPr>
          <a:xfrm rot="10800000">
            <a:off x="2800498" y="2593976"/>
            <a:ext cx="642937" cy="163513"/>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69572" y="1409701"/>
            <a:ext cx="0" cy="169862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617385" y="1392239"/>
            <a:ext cx="4762" cy="1716087"/>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033186" y="1379538"/>
            <a:ext cx="55561" cy="1728787"/>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5" name="Curved Connector 14"/>
          <p:cNvCxnSpPr/>
          <p:nvPr/>
        </p:nvCxnSpPr>
        <p:spPr>
          <a:xfrm rot="10800000">
            <a:off x="2805259" y="2746376"/>
            <a:ext cx="642938" cy="163513"/>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rot="10800000">
            <a:off x="2794147" y="2898776"/>
            <a:ext cx="641350" cy="163513"/>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981130" y="1376363"/>
            <a:ext cx="81634" cy="835428"/>
          </a:xfrm>
          <a:prstGeom prst="rect">
            <a:avLst/>
          </a:prstGeom>
          <a:solidFill>
            <a:srgbClr val="73819D"/>
          </a:solid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 name="Rectangle 19"/>
          <p:cNvSpPr/>
          <p:nvPr/>
        </p:nvSpPr>
        <p:spPr>
          <a:xfrm>
            <a:off x="5216494" y="1382890"/>
            <a:ext cx="61912" cy="172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1" name="Rectangle 20"/>
          <p:cNvSpPr/>
          <p:nvPr/>
        </p:nvSpPr>
        <p:spPr>
          <a:xfrm>
            <a:off x="5273645" y="1378129"/>
            <a:ext cx="1000125" cy="1731961"/>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2" name="Rectangle 21"/>
          <p:cNvSpPr/>
          <p:nvPr/>
        </p:nvSpPr>
        <p:spPr>
          <a:xfrm>
            <a:off x="6267420" y="1378128"/>
            <a:ext cx="554037" cy="1731962"/>
          </a:xfrm>
          <a:prstGeom prst="rect">
            <a:avLst/>
          </a:prstGeom>
          <a:solidFill>
            <a:srgbClr val="CFC2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27" name="Straight Connector 26"/>
          <p:cNvCxnSpPr/>
          <p:nvPr/>
        </p:nvCxnSpPr>
        <p:spPr>
          <a:xfrm>
            <a:off x="5281581" y="1411466"/>
            <a:ext cx="0" cy="169862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829394" y="1394004"/>
            <a:ext cx="4762" cy="1716087"/>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245195" y="1381303"/>
            <a:ext cx="55561" cy="1728787"/>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30" name="Curved Connector 29"/>
          <p:cNvCxnSpPr/>
          <p:nvPr/>
        </p:nvCxnSpPr>
        <p:spPr>
          <a:xfrm rot="10800000">
            <a:off x="7084448" y="2777293"/>
            <a:ext cx="642938" cy="163513"/>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10800000">
            <a:off x="7073336" y="2929693"/>
            <a:ext cx="641350" cy="163513"/>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8817537" y="1381125"/>
            <a:ext cx="61912" cy="172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6" name="Rectangle 35"/>
          <p:cNvSpPr/>
          <p:nvPr/>
        </p:nvSpPr>
        <p:spPr>
          <a:xfrm>
            <a:off x="8874688" y="1376364"/>
            <a:ext cx="1000125" cy="1731961"/>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7" name="Rectangle 36"/>
          <p:cNvSpPr/>
          <p:nvPr/>
        </p:nvSpPr>
        <p:spPr>
          <a:xfrm>
            <a:off x="9868463" y="1376363"/>
            <a:ext cx="554037" cy="1731962"/>
          </a:xfrm>
          <a:prstGeom prst="rect">
            <a:avLst/>
          </a:prstGeom>
          <a:solidFill>
            <a:srgbClr val="CFC2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40" name="Curved Connector 39"/>
          <p:cNvCxnSpPr/>
          <p:nvPr/>
        </p:nvCxnSpPr>
        <p:spPr>
          <a:xfrm rot="16200000" flipV="1">
            <a:off x="10067885" y="2253874"/>
            <a:ext cx="902244" cy="87668"/>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82624" y="1409701"/>
            <a:ext cx="0" cy="169862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30437" y="1392239"/>
            <a:ext cx="4762" cy="1716087"/>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9846238" y="1379538"/>
            <a:ext cx="55561" cy="1728787"/>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45" name="Curved Connector 44"/>
          <p:cNvCxnSpPr/>
          <p:nvPr/>
        </p:nvCxnSpPr>
        <p:spPr>
          <a:xfrm rot="10800000">
            <a:off x="10668826" y="2823093"/>
            <a:ext cx="424512" cy="133361"/>
          </a:xfrm>
          <a:prstGeom prst="curvedConnector2">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6985396" y="2423992"/>
            <a:ext cx="74858" cy="684333"/>
          </a:xfrm>
          <a:prstGeom prst="rect">
            <a:avLst/>
          </a:prstGeom>
          <a:solidFill>
            <a:srgbClr val="73819D"/>
          </a:solid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nvGrpSpPr>
          <p:cNvPr id="372746" name="Group 372745"/>
          <p:cNvGrpSpPr/>
          <p:nvPr/>
        </p:nvGrpSpPr>
        <p:grpSpPr>
          <a:xfrm>
            <a:off x="2655471" y="1688223"/>
            <a:ext cx="40850" cy="929904"/>
            <a:chOff x="2729633" y="1479554"/>
            <a:chExt cx="40850" cy="929904"/>
          </a:xfrm>
        </p:grpSpPr>
        <p:sp>
          <p:nvSpPr>
            <p:cNvPr id="372743" name="Freeform 372742"/>
            <p:cNvSpPr/>
            <p:nvPr/>
          </p:nvSpPr>
          <p:spPr>
            <a:xfrm>
              <a:off x="2729633" y="1568318"/>
              <a:ext cx="40850" cy="841140"/>
            </a:xfrm>
            <a:custGeom>
              <a:avLst/>
              <a:gdLst>
                <a:gd name="connsiteX0" fmla="*/ 16280 w 40850"/>
                <a:gd name="connsiteY0" fmla="*/ 841140 h 841140"/>
                <a:gd name="connsiteX1" fmla="*/ 21707 w 40850"/>
                <a:gd name="connsiteY1" fmla="*/ 795013 h 841140"/>
                <a:gd name="connsiteX2" fmla="*/ 27134 w 40850"/>
                <a:gd name="connsiteY2" fmla="*/ 773306 h 841140"/>
                <a:gd name="connsiteX3" fmla="*/ 32560 w 40850"/>
                <a:gd name="connsiteY3" fmla="*/ 765166 h 841140"/>
                <a:gd name="connsiteX4" fmla="*/ 35274 w 40850"/>
                <a:gd name="connsiteY4" fmla="*/ 746172 h 841140"/>
                <a:gd name="connsiteX5" fmla="*/ 40701 w 40850"/>
                <a:gd name="connsiteY5" fmla="*/ 735319 h 841140"/>
                <a:gd name="connsiteX6" fmla="*/ 37987 w 40850"/>
                <a:gd name="connsiteY6" fmla="*/ 697332 h 841140"/>
                <a:gd name="connsiteX7" fmla="*/ 35274 w 40850"/>
                <a:gd name="connsiteY7" fmla="*/ 689192 h 841140"/>
                <a:gd name="connsiteX8" fmla="*/ 24420 w 40850"/>
                <a:gd name="connsiteY8" fmla="*/ 672912 h 841140"/>
                <a:gd name="connsiteX9" fmla="*/ 21707 w 40850"/>
                <a:gd name="connsiteY9" fmla="*/ 662058 h 841140"/>
                <a:gd name="connsiteX10" fmla="*/ 18994 w 40850"/>
                <a:gd name="connsiteY10" fmla="*/ 653918 h 841140"/>
                <a:gd name="connsiteX11" fmla="*/ 21707 w 40850"/>
                <a:gd name="connsiteY11" fmla="*/ 572518 h 841140"/>
                <a:gd name="connsiteX12" fmla="*/ 18994 w 40850"/>
                <a:gd name="connsiteY12" fmla="*/ 542671 h 841140"/>
                <a:gd name="connsiteX13" fmla="*/ 16280 w 40850"/>
                <a:gd name="connsiteY13" fmla="*/ 534531 h 841140"/>
                <a:gd name="connsiteX14" fmla="*/ 13567 w 40850"/>
                <a:gd name="connsiteY14" fmla="*/ 520964 h 841140"/>
                <a:gd name="connsiteX15" fmla="*/ 16280 w 40850"/>
                <a:gd name="connsiteY15" fmla="*/ 385296 h 841140"/>
                <a:gd name="connsiteX16" fmla="*/ 18994 w 40850"/>
                <a:gd name="connsiteY16" fmla="*/ 358163 h 841140"/>
                <a:gd name="connsiteX17" fmla="*/ 21707 w 40850"/>
                <a:gd name="connsiteY17" fmla="*/ 287616 h 841140"/>
                <a:gd name="connsiteX18" fmla="*/ 18994 w 40850"/>
                <a:gd name="connsiteY18" fmla="*/ 241489 h 841140"/>
                <a:gd name="connsiteX19" fmla="*/ 16280 w 40850"/>
                <a:gd name="connsiteY19" fmla="*/ 233348 h 841140"/>
                <a:gd name="connsiteX20" fmla="*/ 13567 w 40850"/>
                <a:gd name="connsiteY20" fmla="*/ 222495 h 841140"/>
                <a:gd name="connsiteX21" fmla="*/ 8140 w 40850"/>
                <a:gd name="connsiteY21" fmla="*/ 203502 h 841140"/>
                <a:gd name="connsiteX22" fmla="*/ 5427 w 40850"/>
                <a:gd name="connsiteY22" fmla="*/ 184508 h 841140"/>
                <a:gd name="connsiteX23" fmla="*/ 0 w 40850"/>
                <a:gd name="connsiteY23" fmla="*/ 168228 h 841140"/>
                <a:gd name="connsiteX24" fmla="*/ 2714 w 40850"/>
                <a:gd name="connsiteY24" fmla="*/ 84114 h 841140"/>
                <a:gd name="connsiteX25" fmla="*/ 5427 w 40850"/>
                <a:gd name="connsiteY25" fmla="*/ 67834 h 841140"/>
                <a:gd name="connsiteX26" fmla="*/ 8140 w 40850"/>
                <a:gd name="connsiteY26" fmla="*/ 37987 h 841140"/>
                <a:gd name="connsiteX27" fmla="*/ 10854 w 40850"/>
                <a:gd name="connsiteY27" fmla="*/ 24420 h 841140"/>
                <a:gd name="connsiteX28" fmla="*/ 10854 w 40850"/>
                <a:gd name="connsiteY28" fmla="*/ 0 h 84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850" h="841140">
                  <a:moveTo>
                    <a:pt x="16280" y="841140"/>
                  </a:moveTo>
                  <a:cubicBezTo>
                    <a:pt x="18773" y="813725"/>
                    <a:pt x="17748" y="816790"/>
                    <a:pt x="21707" y="795013"/>
                  </a:cubicBezTo>
                  <a:cubicBezTo>
                    <a:pt x="22593" y="790141"/>
                    <a:pt x="24442" y="778689"/>
                    <a:pt x="27134" y="773306"/>
                  </a:cubicBezTo>
                  <a:cubicBezTo>
                    <a:pt x="28592" y="770389"/>
                    <a:pt x="30751" y="767879"/>
                    <a:pt x="32560" y="765166"/>
                  </a:cubicBezTo>
                  <a:cubicBezTo>
                    <a:pt x="33465" y="758835"/>
                    <a:pt x="33591" y="752342"/>
                    <a:pt x="35274" y="746172"/>
                  </a:cubicBezTo>
                  <a:cubicBezTo>
                    <a:pt x="36338" y="742270"/>
                    <a:pt x="40477" y="739358"/>
                    <a:pt x="40701" y="735319"/>
                  </a:cubicBezTo>
                  <a:cubicBezTo>
                    <a:pt x="41405" y="722644"/>
                    <a:pt x="39470" y="709940"/>
                    <a:pt x="37987" y="697332"/>
                  </a:cubicBezTo>
                  <a:cubicBezTo>
                    <a:pt x="37653" y="694492"/>
                    <a:pt x="36663" y="691692"/>
                    <a:pt x="35274" y="689192"/>
                  </a:cubicBezTo>
                  <a:cubicBezTo>
                    <a:pt x="32106" y="683491"/>
                    <a:pt x="24420" y="672912"/>
                    <a:pt x="24420" y="672912"/>
                  </a:cubicBezTo>
                  <a:cubicBezTo>
                    <a:pt x="23516" y="669294"/>
                    <a:pt x="22731" y="665644"/>
                    <a:pt x="21707" y="662058"/>
                  </a:cubicBezTo>
                  <a:cubicBezTo>
                    <a:pt x="20921" y="659308"/>
                    <a:pt x="18994" y="656778"/>
                    <a:pt x="18994" y="653918"/>
                  </a:cubicBezTo>
                  <a:cubicBezTo>
                    <a:pt x="18994" y="626770"/>
                    <a:pt x="20803" y="599651"/>
                    <a:pt x="21707" y="572518"/>
                  </a:cubicBezTo>
                  <a:cubicBezTo>
                    <a:pt x="20803" y="562569"/>
                    <a:pt x="20407" y="552561"/>
                    <a:pt x="18994" y="542671"/>
                  </a:cubicBezTo>
                  <a:cubicBezTo>
                    <a:pt x="18589" y="539840"/>
                    <a:pt x="16974" y="537306"/>
                    <a:pt x="16280" y="534531"/>
                  </a:cubicBezTo>
                  <a:cubicBezTo>
                    <a:pt x="15161" y="530057"/>
                    <a:pt x="14471" y="525486"/>
                    <a:pt x="13567" y="520964"/>
                  </a:cubicBezTo>
                  <a:cubicBezTo>
                    <a:pt x="14471" y="475741"/>
                    <a:pt x="14773" y="430503"/>
                    <a:pt x="16280" y="385296"/>
                  </a:cubicBezTo>
                  <a:cubicBezTo>
                    <a:pt x="16583" y="376212"/>
                    <a:pt x="18490" y="367238"/>
                    <a:pt x="18994" y="358163"/>
                  </a:cubicBezTo>
                  <a:cubicBezTo>
                    <a:pt x="20299" y="334666"/>
                    <a:pt x="20803" y="311132"/>
                    <a:pt x="21707" y="287616"/>
                  </a:cubicBezTo>
                  <a:cubicBezTo>
                    <a:pt x="20803" y="272240"/>
                    <a:pt x="20527" y="256815"/>
                    <a:pt x="18994" y="241489"/>
                  </a:cubicBezTo>
                  <a:cubicBezTo>
                    <a:pt x="18709" y="238643"/>
                    <a:pt x="17066" y="236098"/>
                    <a:pt x="16280" y="233348"/>
                  </a:cubicBezTo>
                  <a:cubicBezTo>
                    <a:pt x="15256" y="229762"/>
                    <a:pt x="14591" y="226081"/>
                    <a:pt x="13567" y="222495"/>
                  </a:cubicBezTo>
                  <a:cubicBezTo>
                    <a:pt x="10664" y="212332"/>
                    <a:pt x="10259" y="215155"/>
                    <a:pt x="8140" y="203502"/>
                  </a:cubicBezTo>
                  <a:cubicBezTo>
                    <a:pt x="6996" y="197210"/>
                    <a:pt x="6865" y="190740"/>
                    <a:pt x="5427" y="184508"/>
                  </a:cubicBezTo>
                  <a:cubicBezTo>
                    <a:pt x="4141" y="178934"/>
                    <a:pt x="0" y="168228"/>
                    <a:pt x="0" y="168228"/>
                  </a:cubicBezTo>
                  <a:cubicBezTo>
                    <a:pt x="905" y="140190"/>
                    <a:pt x="1200" y="112126"/>
                    <a:pt x="2714" y="84114"/>
                  </a:cubicBezTo>
                  <a:cubicBezTo>
                    <a:pt x="3011" y="78621"/>
                    <a:pt x="4784" y="73298"/>
                    <a:pt x="5427" y="67834"/>
                  </a:cubicBezTo>
                  <a:cubicBezTo>
                    <a:pt x="6594" y="57912"/>
                    <a:pt x="6901" y="47900"/>
                    <a:pt x="8140" y="37987"/>
                  </a:cubicBezTo>
                  <a:cubicBezTo>
                    <a:pt x="8712" y="33411"/>
                    <a:pt x="10525" y="29020"/>
                    <a:pt x="10854" y="24420"/>
                  </a:cubicBezTo>
                  <a:cubicBezTo>
                    <a:pt x="11434" y="16301"/>
                    <a:pt x="10854" y="8140"/>
                    <a:pt x="10854" y="0"/>
                  </a:cubicBezTo>
                </a:path>
              </a:pathLst>
            </a:cu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72745" name="Straight Arrow Connector 372744"/>
            <p:cNvCxnSpPr/>
            <p:nvPr/>
          </p:nvCxnSpPr>
          <p:spPr>
            <a:xfrm flipV="1">
              <a:off x="2737769" y="1479554"/>
              <a:ext cx="2713" cy="127527"/>
            </a:xfrm>
            <a:prstGeom prst="straightConnector1">
              <a:avLst/>
            </a:prstGeom>
            <a:ln w="31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372753" name="Freeform 372752"/>
          <p:cNvSpPr/>
          <p:nvPr/>
        </p:nvSpPr>
        <p:spPr>
          <a:xfrm>
            <a:off x="6854628" y="1823378"/>
            <a:ext cx="287615" cy="634925"/>
          </a:xfrm>
          <a:custGeom>
            <a:avLst/>
            <a:gdLst>
              <a:gd name="connsiteX0" fmla="*/ 0 w 287615"/>
              <a:gd name="connsiteY0" fmla="*/ 0 h 634925"/>
              <a:gd name="connsiteX1" fmla="*/ 10853 w 287615"/>
              <a:gd name="connsiteY1" fmla="*/ 450417 h 634925"/>
              <a:gd name="connsiteX2" fmla="*/ 284902 w 287615"/>
              <a:gd name="connsiteY2" fmla="*/ 539957 h 634925"/>
              <a:gd name="connsiteX3" fmla="*/ 287615 w 287615"/>
              <a:gd name="connsiteY3" fmla="*/ 634925 h 634925"/>
              <a:gd name="connsiteX4" fmla="*/ 287615 w 287615"/>
              <a:gd name="connsiteY4" fmla="*/ 634925 h 634925"/>
              <a:gd name="connsiteX5" fmla="*/ 287615 w 287615"/>
              <a:gd name="connsiteY5" fmla="*/ 634925 h 63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615" h="634925">
                <a:moveTo>
                  <a:pt x="0" y="0"/>
                </a:moveTo>
                <a:lnTo>
                  <a:pt x="10853" y="450417"/>
                </a:lnTo>
                <a:lnTo>
                  <a:pt x="284902" y="539957"/>
                </a:lnTo>
                <a:cubicBezTo>
                  <a:pt x="285806" y="571613"/>
                  <a:pt x="286711" y="603269"/>
                  <a:pt x="287615" y="634925"/>
                </a:cubicBezTo>
                <a:lnTo>
                  <a:pt x="287615" y="634925"/>
                </a:lnTo>
                <a:lnTo>
                  <a:pt x="287615" y="634925"/>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72759" name="Group 372758"/>
          <p:cNvGrpSpPr/>
          <p:nvPr/>
        </p:nvGrpSpPr>
        <p:grpSpPr>
          <a:xfrm>
            <a:off x="6896681" y="1785893"/>
            <a:ext cx="1024760" cy="529508"/>
            <a:chOff x="5235411" y="1785893"/>
            <a:chExt cx="1024760" cy="529508"/>
          </a:xfrm>
        </p:grpSpPr>
        <p:sp>
          <p:nvSpPr>
            <p:cNvPr id="372757" name="Arc 372756"/>
            <p:cNvSpPr/>
            <p:nvPr/>
          </p:nvSpPr>
          <p:spPr>
            <a:xfrm rot="10080956">
              <a:off x="5235411" y="1785893"/>
              <a:ext cx="1024760" cy="529508"/>
            </a:xfrm>
            <a:prstGeom prst="arc">
              <a:avLst>
                <a:gd name="adj1" fmla="val 16200000"/>
                <a:gd name="adj2" fmla="val 384807"/>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89" name="Straight Arrow Connector 88"/>
            <p:cNvCxnSpPr>
              <a:stCxn id="372757" idx="2"/>
            </p:cNvCxnSpPr>
            <p:nvPr/>
          </p:nvCxnSpPr>
          <p:spPr>
            <a:xfrm flipV="1">
              <a:off x="5246347" y="2022216"/>
              <a:ext cx="3957" cy="7733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2761" name="Group 372760"/>
          <p:cNvGrpSpPr/>
          <p:nvPr/>
        </p:nvGrpSpPr>
        <p:grpSpPr>
          <a:xfrm>
            <a:off x="6890472" y="2346669"/>
            <a:ext cx="255513" cy="1024760"/>
            <a:chOff x="5236317" y="2368888"/>
            <a:chExt cx="255513" cy="1024760"/>
          </a:xfrm>
        </p:grpSpPr>
        <p:sp>
          <p:nvSpPr>
            <p:cNvPr id="88" name="Arc 87"/>
            <p:cNvSpPr/>
            <p:nvPr/>
          </p:nvSpPr>
          <p:spPr>
            <a:xfrm rot="16200000">
              <a:off x="4851694" y="2753511"/>
              <a:ext cx="1024760" cy="255513"/>
            </a:xfrm>
            <a:prstGeom prst="arc">
              <a:avLst>
                <a:gd name="adj1" fmla="val 16200000"/>
                <a:gd name="adj2" fmla="val 818161"/>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92" name="Straight Arrow Connector 91"/>
            <p:cNvCxnSpPr/>
            <p:nvPr/>
          </p:nvCxnSpPr>
          <p:spPr>
            <a:xfrm>
              <a:off x="5456186" y="2509958"/>
              <a:ext cx="24787" cy="7587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372762" name="Parallelogram 372761"/>
          <p:cNvSpPr/>
          <p:nvPr/>
        </p:nvSpPr>
        <p:spPr>
          <a:xfrm rot="2684162" flipH="1">
            <a:off x="10413405" y="1335607"/>
            <a:ext cx="440980" cy="322236"/>
          </a:xfrm>
          <a:prstGeom prst="parallelogram">
            <a:avLst>
              <a:gd name="adj" fmla="val 99812"/>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6" name="Parallelogram 95"/>
          <p:cNvSpPr/>
          <p:nvPr/>
        </p:nvSpPr>
        <p:spPr>
          <a:xfrm rot="2684162" flipH="1">
            <a:off x="10419600" y="1863263"/>
            <a:ext cx="440980" cy="322236"/>
          </a:xfrm>
          <a:prstGeom prst="parallelogram">
            <a:avLst>
              <a:gd name="adj" fmla="val 99812"/>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7" name="Parallelogram 96"/>
          <p:cNvSpPr/>
          <p:nvPr/>
        </p:nvSpPr>
        <p:spPr>
          <a:xfrm rot="2684162" flipH="1">
            <a:off x="10419600" y="2387771"/>
            <a:ext cx="440980" cy="322236"/>
          </a:xfrm>
          <a:prstGeom prst="parallelogram">
            <a:avLst>
              <a:gd name="adj" fmla="val 99812"/>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8" name="Parallelogram 97"/>
          <p:cNvSpPr/>
          <p:nvPr/>
        </p:nvSpPr>
        <p:spPr>
          <a:xfrm rot="2684162" flipH="1">
            <a:off x="10444396" y="2901064"/>
            <a:ext cx="440980" cy="322236"/>
          </a:xfrm>
          <a:prstGeom prst="parallelogram">
            <a:avLst>
              <a:gd name="adj" fmla="val 99812"/>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4" name="Curved Connector 103"/>
          <p:cNvCxnSpPr/>
          <p:nvPr/>
        </p:nvCxnSpPr>
        <p:spPr>
          <a:xfrm rot="16200000" flipV="1">
            <a:off x="10075686" y="1769763"/>
            <a:ext cx="902244" cy="87668"/>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urved Connector 104"/>
          <p:cNvCxnSpPr/>
          <p:nvPr/>
        </p:nvCxnSpPr>
        <p:spPr>
          <a:xfrm rot="10800000">
            <a:off x="10667239" y="1778611"/>
            <a:ext cx="424512" cy="133361"/>
          </a:xfrm>
          <a:prstGeom prst="curvedConnector2">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Curved Connector 105"/>
          <p:cNvCxnSpPr/>
          <p:nvPr/>
        </p:nvCxnSpPr>
        <p:spPr>
          <a:xfrm rot="10800000">
            <a:off x="10674598" y="2297884"/>
            <a:ext cx="424512" cy="133361"/>
          </a:xfrm>
          <a:prstGeom prst="curvedConnector2">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urved Connector 106"/>
          <p:cNvCxnSpPr/>
          <p:nvPr/>
        </p:nvCxnSpPr>
        <p:spPr>
          <a:xfrm rot="16200000" flipV="1">
            <a:off x="10107637" y="2845939"/>
            <a:ext cx="902244" cy="87668"/>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9990087" y="3103692"/>
            <a:ext cx="1000125" cy="280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9" name="Rectangle 108"/>
          <p:cNvSpPr/>
          <p:nvPr/>
        </p:nvSpPr>
        <p:spPr>
          <a:xfrm>
            <a:off x="10020892" y="1091970"/>
            <a:ext cx="1000125" cy="280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72768" name="TextBox 372767"/>
          <p:cNvSpPr txBox="1"/>
          <p:nvPr/>
        </p:nvSpPr>
        <p:spPr>
          <a:xfrm>
            <a:off x="-2590875" y="4414628"/>
            <a:ext cx="3070300" cy="837619"/>
          </a:xfrm>
          <a:prstGeom prst="rect">
            <a:avLst/>
          </a:prstGeom>
          <a:noFill/>
        </p:spPr>
        <p:txBody>
          <a:bodyPr wrap="square" rtlCol="0">
            <a:spAutoFit/>
          </a:bodyPr>
          <a:lstStyle/>
          <a:p>
            <a:endParaRPr lang="en-CA" dirty="0"/>
          </a:p>
        </p:txBody>
      </p:sp>
      <p:grpSp>
        <p:nvGrpSpPr>
          <p:cNvPr id="372771" name="Group 372770"/>
          <p:cNvGrpSpPr/>
          <p:nvPr/>
        </p:nvGrpSpPr>
        <p:grpSpPr>
          <a:xfrm>
            <a:off x="6905298" y="1428962"/>
            <a:ext cx="285715" cy="1024760"/>
            <a:chOff x="7548773" y="2857475"/>
            <a:chExt cx="285715" cy="1024760"/>
          </a:xfrm>
        </p:grpSpPr>
        <p:sp>
          <p:nvSpPr>
            <p:cNvPr id="112" name="Arc 111"/>
            <p:cNvSpPr/>
            <p:nvPr/>
          </p:nvSpPr>
          <p:spPr>
            <a:xfrm rot="15497473">
              <a:off x="7194352" y="3242098"/>
              <a:ext cx="1024760" cy="255513"/>
            </a:xfrm>
            <a:prstGeom prst="arc">
              <a:avLst>
                <a:gd name="adj1" fmla="val 16200000"/>
                <a:gd name="adj2" fmla="val 21144230"/>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13" name="Straight Arrow Connector 112"/>
            <p:cNvCxnSpPr/>
            <p:nvPr/>
          </p:nvCxnSpPr>
          <p:spPr>
            <a:xfrm flipV="1">
              <a:off x="7548773" y="2880353"/>
              <a:ext cx="4884" cy="9868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117" name="Content Placeholder 2"/>
          <p:cNvSpPr txBox="1">
            <a:spLocks/>
          </p:cNvSpPr>
          <p:nvPr/>
        </p:nvSpPr>
        <p:spPr bwMode="auto">
          <a:xfrm>
            <a:off x="4758303" y="3216554"/>
            <a:ext cx="3743516" cy="138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355600" indent="-355600">
              <a:buNone/>
            </a:pPr>
            <a:r>
              <a:rPr lang="en-CA" altLang="en-US" kern="0" dirty="0"/>
              <a:t>Ventilation Layer &gt;19mm: </a:t>
            </a:r>
          </a:p>
          <a:p>
            <a:pPr marL="355600" lvl="1" indent="-355600"/>
            <a:r>
              <a:rPr lang="en-CA" altLang="en-US" sz="1600" dirty="0"/>
              <a:t>Good Protection against Rain</a:t>
            </a:r>
          </a:p>
          <a:p>
            <a:pPr marL="355600" lvl="1" indent="-355600"/>
            <a:r>
              <a:rPr lang="en-CA" altLang="en-US" sz="1600" dirty="0"/>
              <a:t>Very limited Moisture Transport from Outside</a:t>
            </a:r>
          </a:p>
          <a:p>
            <a:pPr marL="355600" lvl="1" indent="-355600"/>
            <a:r>
              <a:rPr lang="en-CA" altLang="en-US" sz="1600" kern="0" dirty="0"/>
              <a:t>Better Ventilation</a:t>
            </a:r>
          </a:p>
          <a:p>
            <a:pPr marL="355600" lvl="1" indent="-355600"/>
            <a:r>
              <a:rPr lang="en-CA" altLang="en-US" sz="1600" kern="0" dirty="0"/>
              <a:t>Better Drying Potential</a:t>
            </a:r>
          </a:p>
          <a:p>
            <a:endParaRPr lang="en-CA" altLang="en-US" kern="0" dirty="0"/>
          </a:p>
          <a:p>
            <a:pPr marL="0" indent="0">
              <a:buFont typeface="Wingdings" panose="05000000000000000000" pitchFamily="2" charset="2"/>
              <a:buNone/>
            </a:pPr>
            <a:endParaRPr lang="en-CA" altLang="en-US" kern="0" dirty="0"/>
          </a:p>
        </p:txBody>
      </p:sp>
      <p:sp>
        <p:nvSpPr>
          <p:cNvPr id="118" name="Content Placeholder 2"/>
          <p:cNvSpPr txBox="1">
            <a:spLocks/>
          </p:cNvSpPr>
          <p:nvPr/>
        </p:nvSpPr>
        <p:spPr bwMode="auto">
          <a:xfrm>
            <a:off x="8347024" y="3212002"/>
            <a:ext cx="3662803" cy="138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altLang="en-US" kern="0" dirty="0"/>
              <a:t>Ventilated Facade: </a:t>
            </a:r>
          </a:p>
          <a:p>
            <a:pPr marL="355600" lvl="1" indent="-355600"/>
            <a:r>
              <a:rPr lang="en-CA" altLang="en-US" sz="1600" kern="0" dirty="0"/>
              <a:t>Depending on Climate and Overhang, sufficient Protection against Rain</a:t>
            </a:r>
          </a:p>
          <a:p>
            <a:pPr marL="355600" lvl="1" indent="-355600"/>
            <a:r>
              <a:rPr lang="en-CA" altLang="en-US" sz="1600" kern="0" dirty="0"/>
              <a:t>Occasionally Moisture Transport from Outside</a:t>
            </a:r>
          </a:p>
          <a:p>
            <a:pPr marL="355600" lvl="1" indent="-355600"/>
            <a:r>
              <a:rPr lang="en-CA" altLang="en-US" sz="1600" kern="0" dirty="0"/>
              <a:t>Best Ventilation</a:t>
            </a:r>
          </a:p>
          <a:p>
            <a:pPr marL="355600" lvl="1" indent="-355600"/>
            <a:r>
              <a:rPr lang="en-CA" altLang="en-US" sz="1600" kern="0" dirty="0"/>
              <a:t>Very fast Drying Out</a:t>
            </a:r>
          </a:p>
          <a:p>
            <a:pPr marL="0" indent="0">
              <a:buFont typeface="Wingdings" panose="05000000000000000000" pitchFamily="2" charset="2"/>
              <a:buNone/>
            </a:pPr>
            <a:endParaRPr lang="en-CA" altLang="en-US" kern="0" dirty="0"/>
          </a:p>
        </p:txBody>
      </p:sp>
      <p:sp>
        <p:nvSpPr>
          <p:cNvPr id="121" name="Content Placeholder 2"/>
          <p:cNvSpPr txBox="1">
            <a:spLocks/>
          </p:cNvSpPr>
          <p:nvPr/>
        </p:nvSpPr>
        <p:spPr bwMode="auto">
          <a:xfrm>
            <a:off x="543503" y="5563107"/>
            <a:ext cx="7073623" cy="138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altLang="en-US" sz="2000" kern="0" dirty="0">
                <a:solidFill>
                  <a:srgbClr val="FF0000"/>
                </a:solidFill>
              </a:rPr>
              <a:t>When using Ventilation Cavities &lt;19mm check with local Building Code and consider Fire Dynamics </a:t>
            </a:r>
          </a:p>
          <a:p>
            <a:endParaRPr lang="en-CA" altLang="en-US" sz="2000" kern="0" dirty="0">
              <a:solidFill>
                <a:srgbClr val="FF0000"/>
              </a:solidFill>
            </a:endParaRPr>
          </a:p>
          <a:p>
            <a:pPr marL="0" indent="0">
              <a:buFont typeface="Wingdings" panose="05000000000000000000" pitchFamily="2" charset="2"/>
              <a:buNone/>
            </a:pPr>
            <a:endParaRPr lang="en-CA" altLang="en-US" sz="2000" kern="0" dirty="0">
              <a:solidFill>
                <a:srgbClr val="FF0000"/>
              </a:solidFill>
            </a:endParaRPr>
          </a:p>
        </p:txBody>
      </p:sp>
      <p:sp>
        <p:nvSpPr>
          <p:cNvPr id="60" name="Text Box 9"/>
          <p:cNvSpPr txBox="1">
            <a:spLocks noChangeArrowheads="1"/>
          </p:cNvSpPr>
          <p:nvPr/>
        </p:nvSpPr>
        <p:spPr bwMode="auto">
          <a:xfrm>
            <a:off x="1230243" y="653184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a:t>
            </a:r>
            <a:r>
              <a:rPr lang="en-US" altLang="en-US" sz="1200" dirty="0">
                <a:solidFill>
                  <a:schemeClr val="tx1"/>
                </a:solidFill>
              </a:rPr>
              <a:t>Graphic: Wimmers</a:t>
            </a:r>
            <a:endParaRPr lang="de-DE" altLang="en-US" sz="1200" dirty="0">
              <a:solidFill>
                <a:schemeClr val="tx1"/>
              </a:solidFill>
            </a:endParaRP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76834" name="Title 1"/>
          <p:cNvSpPr>
            <a:spLocks noGrp="1"/>
          </p:cNvSpPr>
          <p:nvPr>
            <p:ph type="title"/>
          </p:nvPr>
        </p:nvSpPr>
        <p:spPr>
          <a:xfrm>
            <a:off x="1198721" y="180975"/>
            <a:ext cx="7904163" cy="719138"/>
          </a:xfrm>
        </p:spPr>
        <p:txBody>
          <a:bodyPr/>
          <a:lstStyle/>
          <a:p>
            <a:r>
              <a:rPr lang="en-CA" altLang="en-US" dirty="0"/>
              <a:t>Exercise</a:t>
            </a:r>
          </a:p>
        </p:txBody>
      </p:sp>
      <p:sp>
        <p:nvSpPr>
          <p:cNvPr id="376835" name="Content Placeholder 2"/>
          <p:cNvSpPr>
            <a:spLocks noGrp="1"/>
          </p:cNvSpPr>
          <p:nvPr>
            <p:ph idx="1"/>
          </p:nvPr>
        </p:nvSpPr>
        <p:spPr>
          <a:xfrm>
            <a:off x="686529" y="1253519"/>
            <a:ext cx="9172824" cy="4114800"/>
          </a:xfrm>
        </p:spPr>
        <p:txBody>
          <a:bodyPr/>
          <a:lstStyle/>
          <a:p>
            <a:r>
              <a:rPr lang="en-CA" altLang="en-US" dirty="0"/>
              <a:t>Selection of materials (resistance)</a:t>
            </a:r>
          </a:p>
          <a:p>
            <a:r>
              <a:rPr lang="en-CA" altLang="en-US" dirty="0"/>
              <a:t>Defining position (sequence)</a:t>
            </a:r>
          </a:p>
          <a:p>
            <a:r>
              <a:rPr lang="en-CA" altLang="en-US" dirty="0"/>
              <a:t>Defining thickness (ratio)</a:t>
            </a:r>
          </a:p>
          <a:p>
            <a:endParaRPr lang="en-CA" altLang="en-US" dirty="0"/>
          </a:p>
          <a:p>
            <a:r>
              <a:rPr lang="en-CA" altLang="en-US" dirty="0"/>
              <a:t>What is the NBC saying about “Vapour Barrier”?</a:t>
            </a:r>
          </a:p>
          <a:p>
            <a:endParaRPr lang="en-CA" altLang="en-US" dirty="0"/>
          </a:p>
          <a:p>
            <a:r>
              <a:rPr lang="en-CA" altLang="en-US" dirty="0"/>
              <a:t>What happens if a “Vapour Retarder” of 1 perm is used on the outside of a façade?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6" name="Group 5">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7" name="Group 6">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2" name="TextBox 11">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3" name="TextBox 12">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4" name="Diagonal Stripe 13">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5" name="Diagonal Stripe 14">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8" name="Group 7">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0" name="Rectangle 9">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ectangle 10">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9" name="Picture 8"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6" name="Text Box 9"/>
          <p:cNvSpPr txBox="1">
            <a:spLocks noChangeArrowheads="1"/>
          </p:cNvSpPr>
          <p:nvPr/>
        </p:nvSpPr>
        <p:spPr bwMode="auto">
          <a:xfrm>
            <a:off x="1211853" y="6521334"/>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2244564182"/>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Content Placeholder 2"/>
          <p:cNvSpPr txBox="1">
            <a:spLocks/>
          </p:cNvSpPr>
          <p:nvPr/>
        </p:nvSpPr>
        <p:spPr bwMode="auto">
          <a:xfrm>
            <a:off x="617732" y="884633"/>
            <a:ext cx="1044581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altLang="en-US" sz="4800" b="1" kern="0" dirty="0">
                <a:solidFill>
                  <a:schemeClr val="tx1">
                    <a:lumMod val="65000"/>
                    <a:lumOff val="35000"/>
                  </a:schemeClr>
                </a:solidFill>
              </a:rPr>
              <a:t>Lesson 7: </a:t>
            </a:r>
            <a:r>
              <a:rPr lang="en-CA" altLang="en-US" sz="4800" b="1" dirty="0"/>
              <a:t>Developing Durable and High Performing Envelope Assemblies and Details</a:t>
            </a:r>
            <a:endParaRPr lang="en-CA" altLang="en-US" sz="4800" b="1" kern="0" dirty="0">
              <a:solidFill>
                <a:schemeClr val="tx1">
                  <a:lumMod val="65000"/>
                  <a:lumOff val="35000"/>
                </a:schemeClr>
              </a:solidFill>
            </a:endParaRPr>
          </a:p>
          <a:p>
            <a:pPr indent="0">
              <a:buNone/>
            </a:pPr>
            <a:r>
              <a:rPr lang="en-CA" altLang="en-US" kern="0" dirty="0">
                <a:solidFill>
                  <a:schemeClr val="tx1">
                    <a:lumMod val="65000"/>
                    <a:lumOff val="35000"/>
                  </a:schemeClr>
                </a:solidFill>
              </a:rPr>
              <a:t>(45min + 5min Q&amp;A)</a:t>
            </a:r>
            <a:endParaRPr lang="en-CA" altLang="en-US" sz="2000" kern="0" dirty="0">
              <a:solidFill>
                <a:schemeClr val="tx1">
                  <a:lumMod val="65000"/>
                  <a:lumOff val="35000"/>
                </a:schemeClr>
              </a:solidFill>
            </a:endParaRPr>
          </a:p>
          <a:p>
            <a:r>
              <a:rPr lang="en-CA" altLang="en-US" b="1" i="1" kern="0" dirty="0">
                <a:solidFill>
                  <a:schemeClr val="tx1">
                    <a:lumMod val="65000"/>
                    <a:lumOff val="35000"/>
                  </a:schemeClr>
                </a:solidFill>
              </a:rPr>
              <a:t>Objectives:</a:t>
            </a:r>
            <a:endParaRPr lang="en-CA" altLang="en-US" sz="2000" kern="0" dirty="0">
              <a:solidFill>
                <a:schemeClr val="tx1">
                  <a:lumMod val="65000"/>
                  <a:lumOff val="35000"/>
                </a:schemeClr>
              </a:solidFill>
            </a:endParaRPr>
          </a:p>
          <a:p>
            <a:pPr lvl="1"/>
            <a:r>
              <a:rPr lang="en-CA" altLang="en-US" dirty="0"/>
              <a:t>Apply basics of thermodynamics, hydrodynamics and air tightness by designing building envelope assemblies</a:t>
            </a:r>
            <a:endParaRPr lang="en-CA" altLang="en-US" sz="1800" dirty="0"/>
          </a:p>
          <a:p>
            <a:pPr lvl="1"/>
            <a:r>
              <a:rPr lang="en-CA" altLang="en-US" dirty="0"/>
              <a:t>Rank suitability of specific materials for different tasks</a:t>
            </a:r>
            <a:endParaRPr lang="en-CA" altLang="en-US" sz="1800" dirty="0"/>
          </a:p>
          <a:p>
            <a:pPr lvl="1"/>
            <a:r>
              <a:rPr lang="en-CA" altLang="en-US" dirty="0"/>
              <a:t>Evaluate or compare or rank their strengths and potential weaknesses</a:t>
            </a:r>
          </a:p>
        </p:txBody>
      </p:sp>
      <p:grpSp>
        <p:nvGrpSpPr>
          <p:cNvPr id="8" name="Group 7">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9" name="Group 8">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54284" y="723558"/>
            <a:ext cx="10858656"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Envelope Assemblies</a:t>
            </a:r>
          </a:p>
          <a:p>
            <a:pPr lvl="1">
              <a:buClr>
                <a:srgbClr val="FEF202"/>
              </a:buClr>
              <a:defRPr/>
            </a:pPr>
            <a:r>
              <a:rPr lang="en-CA" sz="2400" b="1" kern="0" dirty="0">
                <a:solidFill>
                  <a:schemeClr val="tx1">
                    <a:lumMod val="65000"/>
                    <a:lumOff val="35000"/>
                  </a:schemeClr>
                </a:solidFill>
                <a:ea typeface="ＭＳ Ｐゴシック" pitchFamily="34" charset="-128"/>
              </a:rPr>
              <a:t>Discussion of Examples</a:t>
            </a:r>
          </a:p>
          <a:p>
            <a:pPr lvl="1">
              <a:buClr>
                <a:srgbClr val="FEF202"/>
              </a:buClr>
              <a:defRPr/>
            </a:pPr>
            <a:r>
              <a:rPr lang="en-CA" sz="2400" b="1" kern="0" dirty="0">
                <a:solidFill>
                  <a:schemeClr val="tx1">
                    <a:lumMod val="65000"/>
                    <a:lumOff val="35000"/>
                  </a:schemeClr>
                </a:solidFill>
                <a:ea typeface="ＭＳ Ｐゴシック" pitchFamily="34" charset="-128"/>
              </a:rPr>
              <a:t>Databases</a:t>
            </a:r>
          </a:p>
          <a:p>
            <a:pPr lvl="1">
              <a:buClr>
                <a:srgbClr val="FEF202"/>
              </a:buClr>
              <a:defRPr/>
            </a:pPr>
            <a:r>
              <a:rPr lang="en-CA" sz="2400" b="1" kern="0" dirty="0">
                <a:solidFill>
                  <a:schemeClr val="tx1">
                    <a:lumMod val="65000"/>
                    <a:lumOff val="35000"/>
                  </a:schemeClr>
                </a:solidFill>
                <a:ea typeface="ＭＳ Ｐゴシック" pitchFamily="34" charset="-128"/>
              </a:rPr>
              <a:t>Design Exercise</a:t>
            </a:r>
          </a:p>
        </p:txBody>
      </p:sp>
    </p:spTree>
    <p:extLst>
      <p:ext uri="{BB962C8B-B14F-4D97-AF65-F5344CB8AC3E}">
        <p14:creationId xmlns:p14="http://schemas.microsoft.com/office/powerpoint/2010/main" val="11823380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219200" y="187325"/>
            <a:ext cx="10444955" cy="719138"/>
          </a:xfrm>
        </p:spPr>
        <p:txBody>
          <a:bodyPr/>
          <a:lstStyle/>
          <a:p>
            <a:pPr eaLnBrk="1" hangingPunct="1"/>
            <a:r>
              <a:rPr lang="de-DE" altLang="en-US" dirty="0"/>
              <a:t>Compact Design</a:t>
            </a:r>
          </a:p>
        </p:txBody>
      </p:sp>
      <p:sp>
        <p:nvSpPr>
          <p:cNvPr id="58371" name="Rectangle 4"/>
          <p:cNvSpPr>
            <a:spLocks noChangeArrowheads="1"/>
          </p:cNvSpPr>
          <p:nvPr/>
        </p:nvSpPr>
        <p:spPr bwMode="auto">
          <a:xfrm>
            <a:off x="830580" y="989013"/>
            <a:ext cx="108335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180000"/>
          <a:lstStyle/>
          <a:p>
            <a:pPr marL="285750" indent="-285750" eaLnBrk="1" hangingPunct="1">
              <a:spcBef>
                <a:spcPct val="20000"/>
              </a:spcBef>
              <a:buClr>
                <a:srgbClr val="FFC000"/>
              </a:buClr>
              <a:buFont typeface="Wingdings" pitchFamily="2" charset="2"/>
              <a:buChar char="§"/>
              <a:defRPr/>
            </a:pPr>
            <a:r>
              <a:rPr lang="de-DE" sz="2400" dirty="0">
                <a:latin typeface="Calibri" pitchFamily="34" charset="0"/>
                <a:ea typeface="ＭＳ Ｐゴシック" pitchFamily="34" charset="-128"/>
              </a:rPr>
              <a:t>Influence of an increased perimeter for the same floor area (schematic floor plan)</a:t>
            </a:r>
          </a:p>
          <a:p>
            <a:pPr eaLnBrk="1" hangingPunct="1">
              <a:spcBef>
                <a:spcPct val="20000"/>
              </a:spcBef>
              <a:buClr>
                <a:srgbClr val="FFC000"/>
              </a:buClr>
              <a:defRPr/>
            </a:pPr>
            <a:endParaRPr lang="de-DE" sz="2400" dirty="0">
              <a:latin typeface="Calibri" pitchFamily="34" charset="0"/>
              <a:ea typeface="ＭＳ Ｐゴシック" pitchFamily="34" charset="-128"/>
            </a:endParaRPr>
          </a:p>
        </p:txBody>
      </p:sp>
      <p:sp>
        <p:nvSpPr>
          <p:cNvPr id="63492" name="Text Box 7"/>
          <p:cNvSpPr txBox="1">
            <a:spLocks noChangeArrowheads="1"/>
          </p:cNvSpPr>
          <p:nvPr/>
        </p:nvSpPr>
        <p:spPr bwMode="auto">
          <a:xfrm>
            <a:off x="1220471" y="6516689"/>
            <a:ext cx="39015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Source: PHI, Graphic &amp; Author: Wimmers</a:t>
            </a:r>
          </a:p>
        </p:txBody>
      </p:sp>
      <p:sp>
        <p:nvSpPr>
          <p:cNvPr id="58373" name="Text Box 8"/>
          <p:cNvSpPr txBox="1">
            <a:spLocks noChangeArrowheads="1"/>
          </p:cNvSpPr>
          <p:nvPr/>
        </p:nvSpPr>
        <p:spPr bwMode="auto">
          <a:xfrm>
            <a:off x="4811714" y="5160964"/>
            <a:ext cx="2800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2000" dirty="0">
                <a:solidFill>
                  <a:schemeClr val="tx1"/>
                </a:solidFill>
              </a:rPr>
              <a:t>Increase of wall area 10 %</a:t>
            </a:r>
          </a:p>
          <a:p>
            <a:pPr eaLnBrk="1" hangingPunct="1">
              <a:spcBef>
                <a:spcPct val="0"/>
              </a:spcBef>
              <a:buClrTx/>
              <a:buFontTx/>
              <a:buNone/>
            </a:pPr>
            <a:r>
              <a:rPr lang="de-DE" altLang="en-US" sz="2000" dirty="0">
                <a:solidFill>
                  <a:schemeClr val="tx1"/>
                </a:solidFill>
              </a:rPr>
              <a:t>8 Corners</a:t>
            </a:r>
          </a:p>
          <a:p>
            <a:pPr eaLnBrk="1" hangingPunct="1">
              <a:spcBef>
                <a:spcPct val="0"/>
              </a:spcBef>
              <a:buClrTx/>
              <a:buFontTx/>
              <a:buNone/>
            </a:pPr>
            <a:r>
              <a:rPr lang="de-DE" altLang="en-US" sz="2000" dirty="0">
                <a:solidFill>
                  <a:schemeClr val="tx1"/>
                </a:solidFill>
              </a:rPr>
              <a:t>Insulation  </a:t>
            </a:r>
            <a:r>
              <a:rPr lang="de-DE" altLang="en-US" sz="2000" dirty="0">
                <a:solidFill>
                  <a:schemeClr val="tx1"/>
                </a:solidFill>
                <a:sym typeface="Symbol" panose="05050102010706020507" pitchFamily="18" charset="2"/>
              </a:rPr>
              <a:t> </a:t>
            </a:r>
            <a:r>
              <a:rPr lang="de-DE" altLang="en-US" sz="2000" dirty="0">
                <a:solidFill>
                  <a:schemeClr val="tx1"/>
                </a:solidFill>
              </a:rPr>
              <a:t>20mm</a:t>
            </a:r>
          </a:p>
        </p:txBody>
      </p:sp>
      <p:sp>
        <p:nvSpPr>
          <p:cNvPr id="63494" name="Text Box 10"/>
          <p:cNvSpPr txBox="1">
            <a:spLocks noChangeArrowheads="1"/>
          </p:cNvSpPr>
          <p:nvPr/>
        </p:nvSpPr>
        <p:spPr bwMode="auto">
          <a:xfrm>
            <a:off x="1308100" y="5156838"/>
            <a:ext cx="2286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2000">
                <a:solidFill>
                  <a:schemeClr val="tx1"/>
                </a:solidFill>
              </a:rPr>
              <a:t>Compact shape</a:t>
            </a:r>
          </a:p>
          <a:p>
            <a:pPr eaLnBrk="1" hangingPunct="1">
              <a:spcBef>
                <a:spcPct val="0"/>
              </a:spcBef>
              <a:buClrTx/>
              <a:buFontTx/>
              <a:buNone/>
            </a:pPr>
            <a:r>
              <a:rPr lang="de-DE" altLang="en-US" sz="2000">
                <a:solidFill>
                  <a:schemeClr val="tx1"/>
                </a:solidFill>
              </a:rPr>
              <a:t>4 Corners</a:t>
            </a:r>
          </a:p>
          <a:p>
            <a:pPr eaLnBrk="1" hangingPunct="1">
              <a:spcBef>
                <a:spcPct val="0"/>
              </a:spcBef>
              <a:buClrTx/>
              <a:buFontTx/>
              <a:buNone/>
            </a:pPr>
            <a:endParaRPr lang="de-DE" altLang="en-US" sz="2000">
              <a:solidFill>
                <a:schemeClr val="tx1"/>
              </a:solidFill>
            </a:endParaRPr>
          </a:p>
        </p:txBody>
      </p:sp>
      <p:grpSp>
        <p:nvGrpSpPr>
          <p:cNvPr id="58375" name="Group 26"/>
          <p:cNvGrpSpPr>
            <a:grpSpLocks/>
          </p:cNvGrpSpPr>
          <p:nvPr/>
        </p:nvGrpSpPr>
        <p:grpSpPr bwMode="auto">
          <a:xfrm>
            <a:off x="8388668" y="2039938"/>
            <a:ext cx="2482850" cy="2938462"/>
            <a:chOff x="4470399" y="1995715"/>
            <a:chExt cx="2481943" cy="2939142"/>
          </a:xfrm>
        </p:grpSpPr>
        <p:sp>
          <p:nvSpPr>
            <p:cNvPr id="15" name="Freeform 14"/>
            <p:cNvSpPr/>
            <p:nvPr/>
          </p:nvSpPr>
          <p:spPr>
            <a:xfrm>
              <a:off x="4470399" y="2003654"/>
              <a:ext cx="2481943" cy="2931203"/>
            </a:xfrm>
            <a:custGeom>
              <a:avLst/>
              <a:gdLst>
                <a:gd name="connsiteX0" fmla="*/ 0 w 2481943"/>
                <a:gd name="connsiteY0" fmla="*/ 0 h 2931886"/>
                <a:gd name="connsiteX1" fmla="*/ 1059543 w 2481943"/>
                <a:gd name="connsiteY1" fmla="*/ 0 h 2931886"/>
                <a:gd name="connsiteX2" fmla="*/ 1059543 w 2481943"/>
                <a:gd name="connsiteY2" fmla="*/ 725715 h 2931886"/>
                <a:gd name="connsiteX3" fmla="*/ 2148115 w 2481943"/>
                <a:gd name="connsiteY3" fmla="*/ 725715 h 2931886"/>
                <a:gd name="connsiteX4" fmla="*/ 2162629 w 2481943"/>
                <a:gd name="connsiteY4" fmla="*/ 0 h 2931886"/>
                <a:gd name="connsiteX5" fmla="*/ 2162629 w 2481943"/>
                <a:gd name="connsiteY5" fmla="*/ 0 h 2931886"/>
                <a:gd name="connsiteX6" fmla="*/ 2481943 w 2481943"/>
                <a:gd name="connsiteY6" fmla="*/ 0 h 2931886"/>
                <a:gd name="connsiteX7" fmla="*/ 2481943 w 2481943"/>
                <a:gd name="connsiteY7" fmla="*/ 2206172 h 2931886"/>
                <a:gd name="connsiteX8" fmla="*/ 2133600 w 2481943"/>
                <a:gd name="connsiteY8" fmla="*/ 2206172 h 2931886"/>
                <a:gd name="connsiteX9" fmla="*/ 2133600 w 2481943"/>
                <a:gd name="connsiteY9" fmla="*/ 2931886 h 2931886"/>
                <a:gd name="connsiteX10" fmla="*/ 1059543 w 2481943"/>
                <a:gd name="connsiteY10" fmla="*/ 2931886 h 2931886"/>
                <a:gd name="connsiteX11" fmla="*/ 1059543 w 2481943"/>
                <a:gd name="connsiteY11" fmla="*/ 2206172 h 2931886"/>
                <a:gd name="connsiteX12" fmla="*/ 14515 w 2481943"/>
                <a:gd name="connsiteY12" fmla="*/ 2206172 h 2931886"/>
                <a:gd name="connsiteX13" fmla="*/ 0 w 2481943"/>
                <a:gd name="connsiteY13" fmla="*/ 0 h 293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1943" h="2931886">
                  <a:moveTo>
                    <a:pt x="0" y="0"/>
                  </a:moveTo>
                  <a:lnTo>
                    <a:pt x="1059543" y="0"/>
                  </a:lnTo>
                  <a:lnTo>
                    <a:pt x="1059543" y="725715"/>
                  </a:lnTo>
                  <a:lnTo>
                    <a:pt x="2148115" y="725715"/>
                  </a:lnTo>
                  <a:lnTo>
                    <a:pt x="2162629" y="0"/>
                  </a:lnTo>
                  <a:lnTo>
                    <a:pt x="2162629" y="0"/>
                  </a:lnTo>
                  <a:lnTo>
                    <a:pt x="2481943" y="0"/>
                  </a:lnTo>
                  <a:lnTo>
                    <a:pt x="2481943" y="2206172"/>
                  </a:lnTo>
                  <a:lnTo>
                    <a:pt x="2133600" y="2206172"/>
                  </a:lnTo>
                  <a:lnTo>
                    <a:pt x="2133600" y="2931886"/>
                  </a:lnTo>
                  <a:lnTo>
                    <a:pt x="1059543" y="2931886"/>
                  </a:lnTo>
                  <a:lnTo>
                    <a:pt x="1059543" y="2206172"/>
                  </a:lnTo>
                  <a:lnTo>
                    <a:pt x="14515" y="2206172"/>
                  </a:lnTo>
                  <a:cubicBezTo>
                    <a:pt x="9677" y="1470781"/>
                    <a:pt x="4838" y="735391"/>
                    <a:pt x="0" y="0"/>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22" name="Straight Connector 21"/>
            <p:cNvCxnSpPr/>
            <p:nvPr/>
          </p:nvCxnSpPr>
          <p:spPr>
            <a:xfrm>
              <a:off x="5522527" y="1995715"/>
              <a:ext cx="1088627" cy="158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516179" y="4209202"/>
              <a:ext cx="1087041" cy="158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58376" name="Group 27"/>
          <p:cNvGrpSpPr>
            <a:grpSpLocks/>
          </p:cNvGrpSpPr>
          <p:nvPr/>
        </p:nvGrpSpPr>
        <p:grpSpPr bwMode="auto">
          <a:xfrm>
            <a:off x="4848225" y="2046289"/>
            <a:ext cx="2489200" cy="2917825"/>
            <a:chOff x="261257" y="2075543"/>
            <a:chExt cx="2489200" cy="2917371"/>
          </a:xfrm>
        </p:grpSpPr>
        <p:sp>
          <p:nvSpPr>
            <p:cNvPr id="13" name="Freeform 12"/>
            <p:cNvSpPr/>
            <p:nvPr/>
          </p:nvSpPr>
          <p:spPr>
            <a:xfrm>
              <a:off x="261257" y="2075543"/>
              <a:ext cx="2481263" cy="2917371"/>
            </a:xfrm>
            <a:custGeom>
              <a:avLst/>
              <a:gdLst>
                <a:gd name="connsiteX0" fmla="*/ 0 w 2481943"/>
                <a:gd name="connsiteY0" fmla="*/ 0 h 2917371"/>
                <a:gd name="connsiteX1" fmla="*/ 1393372 w 2481943"/>
                <a:gd name="connsiteY1" fmla="*/ 0 h 2917371"/>
                <a:gd name="connsiteX2" fmla="*/ 1393372 w 2481943"/>
                <a:gd name="connsiteY2" fmla="*/ 696685 h 2917371"/>
                <a:gd name="connsiteX3" fmla="*/ 2481943 w 2481943"/>
                <a:gd name="connsiteY3" fmla="*/ 696685 h 2917371"/>
                <a:gd name="connsiteX4" fmla="*/ 2481943 w 2481943"/>
                <a:gd name="connsiteY4" fmla="*/ 2917371 h 2917371"/>
                <a:gd name="connsiteX5" fmla="*/ 1393372 w 2481943"/>
                <a:gd name="connsiteY5" fmla="*/ 2917371 h 2917371"/>
                <a:gd name="connsiteX6" fmla="*/ 1393372 w 2481943"/>
                <a:gd name="connsiteY6" fmla="*/ 2191657 h 2917371"/>
                <a:gd name="connsiteX7" fmla="*/ 14515 w 2481943"/>
                <a:gd name="connsiteY7" fmla="*/ 2206171 h 2917371"/>
                <a:gd name="connsiteX8" fmla="*/ 0 w 2481943"/>
                <a:gd name="connsiteY8" fmla="*/ 0 h 291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943" h="2917371">
                  <a:moveTo>
                    <a:pt x="0" y="0"/>
                  </a:moveTo>
                  <a:lnTo>
                    <a:pt x="1393372" y="0"/>
                  </a:lnTo>
                  <a:lnTo>
                    <a:pt x="1393372" y="696685"/>
                  </a:lnTo>
                  <a:lnTo>
                    <a:pt x="2481943" y="696685"/>
                  </a:lnTo>
                  <a:lnTo>
                    <a:pt x="2481943" y="2917371"/>
                  </a:lnTo>
                  <a:lnTo>
                    <a:pt x="1393372" y="2917371"/>
                  </a:lnTo>
                  <a:lnTo>
                    <a:pt x="1393372" y="2191657"/>
                  </a:lnTo>
                  <a:lnTo>
                    <a:pt x="14515" y="2206171"/>
                  </a:lnTo>
                  <a:cubicBezTo>
                    <a:pt x="9677" y="1470781"/>
                    <a:pt x="4838" y="735390"/>
                    <a:pt x="0" y="0"/>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cxnSp>
          <p:nvCxnSpPr>
            <p:cNvPr id="17" name="Straight Connector 16"/>
            <p:cNvCxnSpPr>
              <a:stCxn id="13" idx="1"/>
            </p:cNvCxnSpPr>
            <p:nvPr/>
          </p:nvCxnSpPr>
          <p:spPr>
            <a:xfrm>
              <a:off x="1655082" y="2075543"/>
              <a:ext cx="1087438" cy="158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3" idx="3"/>
            </p:cNvCxnSpPr>
            <p:nvPr/>
          </p:nvCxnSpPr>
          <p:spPr>
            <a:xfrm flipV="1">
              <a:off x="2742520" y="2075543"/>
              <a:ext cx="1587" cy="6968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61432" y="4259603"/>
              <a:ext cx="1089025" cy="158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1328103" y="2060575"/>
            <a:ext cx="2482850" cy="2192338"/>
          </a:xfrm>
          <a:prstGeom prst="rect">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58378" name="Text Box 8"/>
          <p:cNvSpPr txBox="1">
            <a:spLocks noChangeArrowheads="1"/>
          </p:cNvSpPr>
          <p:nvPr/>
        </p:nvSpPr>
        <p:spPr bwMode="auto">
          <a:xfrm>
            <a:off x="8388668" y="5160964"/>
            <a:ext cx="28019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2000">
                <a:solidFill>
                  <a:schemeClr val="tx1"/>
                </a:solidFill>
              </a:rPr>
              <a:t>Increase of wall area 20 %</a:t>
            </a:r>
          </a:p>
          <a:p>
            <a:pPr eaLnBrk="1" hangingPunct="1">
              <a:spcBef>
                <a:spcPct val="0"/>
              </a:spcBef>
              <a:buClrTx/>
              <a:buFontTx/>
              <a:buNone/>
            </a:pPr>
            <a:r>
              <a:rPr lang="de-DE" altLang="en-US" sz="2000" dirty="0">
                <a:solidFill>
                  <a:schemeClr val="tx1"/>
                </a:solidFill>
              </a:rPr>
              <a:t>12 Corners</a:t>
            </a:r>
          </a:p>
          <a:p>
            <a:pPr eaLnBrk="1" hangingPunct="1">
              <a:spcBef>
                <a:spcPct val="0"/>
              </a:spcBef>
              <a:buClrTx/>
              <a:buFontTx/>
              <a:buNone/>
            </a:pPr>
            <a:r>
              <a:rPr lang="de-DE" altLang="en-US" sz="2000" dirty="0">
                <a:solidFill>
                  <a:schemeClr val="tx1"/>
                </a:solidFill>
              </a:rPr>
              <a:t>Insulation  </a:t>
            </a:r>
            <a:r>
              <a:rPr lang="de-DE" altLang="en-US" sz="2000" dirty="0">
                <a:solidFill>
                  <a:schemeClr val="tx1"/>
                </a:solidFill>
                <a:sym typeface="Symbol" panose="05050102010706020507" pitchFamily="18" charset="2"/>
              </a:rPr>
              <a:t> 4</a:t>
            </a:r>
            <a:r>
              <a:rPr lang="de-DE" altLang="en-US" sz="2000" dirty="0">
                <a:solidFill>
                  <a:schemeClr val="tx1"/>
                </a:solidFill>
              </a:rPr>
              <a:t>0mm</a:t>
            </a:r>
          </a:p>
        </p:txBody>
      </p:sp>
      <p:sp>
        <p:nvSpPr>
          <p:cNvPr id="2" name="Oval 1"/>
          <p:cNvSpPr/>
          <p:nvPr/>
        </p:nvSpPr>
        <p:spPr>
          <a:xfrm>
            <a:off x="4689476" y="4090989"/>
            <a:ext cx="346075" cy="35083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Oval 19"/>
          <p:cNvSpPr/>
          <p:nvPr/>
        </p:nvSpPr>
        <p:spPr>
          <a:xfrm>
            <a:off x="4670425" y="1863726"/>
            <a:ext cx="344488" cy="3524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Oval 20"/>
          <p:cNvSpPr/>
          <p:nvPr/>
        </p:nvSpPr>
        <p:spPr>
          <a:xfrm>
            <a:off x="6056314" y="1870076"/>
            <a:ext cx="344487" cy="3524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 name="Oval 22"/>
          <p:cNvSpPr/>
          <p:nvPr/>
        </p:nvSpPr>
        <p:spPr>
          <a:xfrm>
            <a:off x="6056314" y="2566989"/>
            <a:ext cx="344487" cy="3524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Oval 26"/>
          <p:cNvSpPr/>
          <p:nvPr/>
        </p:nvSpPr>
        <p:spPr>
          <a:xfrm>
            <a:off x="7156451" y="2562225"/>
            <a:ext cx="346075" cy="35083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Oval 27"/>
          <p:cNvSpPr/>
          <p:nvPr/>
        </p:nvSpPr>
        <p:spPr>
          <a:xfrm>
            <a:off x="7156451" y="4776789"/>
            <a:ext cx="346075" cy="3524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 name="Oval 28"/>
          <p:cNvSpPr/>
          <p:nvPr/>
        </p:nvSpPr>
        <p:spPr>
          <a:xfrm>
            <a:off x="6075364" y="4787901"/>
            <a:ext cx="346075" cy="3524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 name="Oval 29"/>
          <p:cNvSpPr/>
          <p:nvPr/>
        </p:nvSpPr>
        <p:spPr>
          <a:xfrm>
            <a:off x="6069014" y="4056064"/>
            <a:ext cx="346075" cy="3524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1" name="Oval 30"/>
          <p:cNvSpPr/>
          <p:nvPr/>
        </p:nvSpPr>
        <p:spPr>
          <a:xfrm>
            <a:off x="8182294" y="1863726"/>
            <a:ext cx="344487" cy="352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2" name="Oval 31"/>
          <p:cNvSpPr/>
          <p:nvPr/>
        </p:nvSpPr>
        <p:spPr>
          <a:xfrm>
            <a:off x="3634741" y="4062414"/>
            <a:ext cx="346075" cy="350837"/>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Oval 32"/>
          <p:cNvSpPr/>
          <p:nvPr/>
        </p:nvSpPr>
        <p:spPr>
          <a:xfrm>
            <a:off x="3637916" y="1884364"/>
            <a:ext cx="346075" cy="352425"/>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 name="Oval 33"/>
          <p:cNvSpPr/>
          <p:nvPr/>
        </p:nvSpPr>
        <p:spPr>
          <a:xfrm>
            <a:off x="1151891" y="4075114"/>
            <a:ext cx="346075" cy="352425"/>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5" name="Oval 34"/>
          <p:cNvSpPr/>
          <p:nvPr/>
        </p:nvSpPr>
        <p:spPr>
          <a:xfrm>
            <a:off x="1155066" y="1898650"/>
            <a:ext cx="346075" cy="350838"/>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 name="Oval 35"/>
          <p:cNvSpPr/>
          <p:nvPr/>
        </p:nvSpPr>
        <p:spPr>
          <a:xfrm>
            <a:off x="8215631" y="4043364"/>
            <a:ext cx="346075" cy="352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7" name="Oval 36"/>
          <p:cNvSpPr/>
          <p:nvPr/>
        </p:nvSpPr>
        <p:spPr>
          <a:xfrm>
            <a:off x="9239569" y="4090989"/>
            <a:ext cx="344487" cy="3508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8" name="Oval 37"/>
          <p:cNvSpPr/>
          <p:nvPr/>
        </p:nvSpPr>
        <p:spPr>
          <a:xfrm>
            <a:off x="9261794" y="4787901"/>
            <a:ext cx="346075" cy="352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9" name="Oval 38"/>
          <p:cNvSpPr/>
          <p:nvPr/>
        </p:nvSpPr>
        <p:spPr>
          <a:xfrm>
            <a:off x="10349231" y="4802189"/>
            <a:ext cx="346075" cy="352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0" name="Oval 39"/>
          <p:cNvSpPr/>
          <p:nvPr/>
        </p:nvSpPr>
        <p:spPr>
          <a:xfrm>
            <a:off x="10373044" y="4092575"/>
            <a:ext cx="344487" cy="350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 name="Oval 40"/>
          <p:cNvSpPr/>
          <p:nvPr/>
        </p:nvSpPr>
        <p:spPr>
          <a:xfrm>
            <a:off x="10696894" y="4097339"/>
            <a:ext cx="346075" cy="352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2" name="Oval 41"/>
          <p:cNvSpPr/>
          <p:nvPr/>
        </p:nvSpPr>
        <p:spPr>
          <a:xfrm>
            <a:off x="10717531" y="1858964"/>
            <a:ext cx="346075" cy="352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3" name="Oval 42"/>
          <p:cNvSpPr/>
          <p:nvPr/>
        </p:nvSpPr>
        <p:spPr>
          <a:xfrm>
            <a:off x="10374630" y="1836739"/>
            <a:ext cx="344488" cy="3508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4" name="Oval 43"/>
          <p:cNvSpPr/>
          <p:nvPr/>
        </p:nvSpPr>
        <p:spPr>
          <a:xfrm>
            <a:off x="10349231" y="2562225"/>
            <a:ext cx="346075" cy="3508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5" name="Oval 44"/>
          <p:cNvSpPr/>
          <p:nvPr/>
        </p:nvSpPr>
        <p:spPr>
          <a:xfrm>
            <a:off x="9290369" y="2571751"/>
            <a:ext cx="344487" cy="352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6" name="Oval 45"/>
          <p:cNvSpPr/>
          <p:nvPr/>
        </p:nvSpPr>
        <p:spPr>
          <a:xfrm>
            <a:off x="9269730" y="1871664"/>
            <a:ext cx="344488" cy="3508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83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3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5837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37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p:bldP spid="58378" grpId="0"/>
      <p:bldP spid="2" grpId="0" animBg="1"/>
      <p:bldP spid="20" grpId="0" animBg="1"/>
      <p:bldP spid="21" grpId="0" animBg="1"/>
      <p:bldP spid="23"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Basics of Durable Design for Wood Buildings</a:t>
            </a:r>
          </a:p>
        </p:txBody>
      </p:sp>
      <p:sp>
        <p:nvSpPr>
          <p:cNvPr id="3" name="Content Placeholder 2"/>
          <p:cNvSpPr>
            <a:spLocks noGrp="1"/>
          </p:cNvSpPr>
          <p:nvPr>
            <p:ph idx="1"/>
          </p:nvPr>
        </p:nvSpPr>
        <p:spPr>
          <a:xfrm>
            <a:off x="659414" y="1253834"/>
            <a:ext cx="10000966" cy="4114800"/>
          </a:xfrm>
        </p:spPr>
        <p:txBody>
          <a:bodyPr/>
          <a:lstStyle/>
          <a:p>
            <a:r>
              <a:rPr lang="en-CA" dirty="0"/>
              <a:t>Protect façade from getting in touch with rain</a:t>
            </a:r>
          </a:p>
          <a:p>
            <a:r>
              <a:rPr lang="en-CA" dirty="0"/>
              <a:t>Protect the base of the wall against humidity </a:t>
            </a:r>
          </a:p>
          <a:p>
            <a:r>
              <a:rPr lang="en-CA" dirty="0"/>
              <a:t>Protect wall from water traveling further into the envelope.</a:t>
            </a:r>
          </a:p>
          <a:p>
            <a:r>
              <a:rPr lang="en-CA" dirty="0"/>
              <a:t>Drying out potential usually more important than blocking moisture.</a:t>
            </a:r>
          </a:p>
          <a:p>
            <a:r>
              <a:rPr lang="en-CA" dirty="0"/>
              <a:t>Avoid design which mandates maintenance (caulking)</a:t>
            </a:r>
          </a:p>
          <a:p>
            <a:r>
              <a:rPr lang="en-CA" dirty="0"/>
              <a:t>Insure drainage around windows towards the outside</a:t>
            </a:r>
          </a:p>
        </p:txBody>
      </p:sp>
      <p:sp>
        <p:nvSpPr>
          <p:cNvPr id="4"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248403523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Vapour Diffusion from Outside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219094" y="1253834"/>
                <a:ext cx="8871712" cy="4114800"/>
              </a:xfrm>
            </p:spPr>
            <p:txBody>
              <a:bodyPr/>
              <a:lstStyle/>
              <a:p>
                <a:pPr marL="0" indent="0">
                  <a:buNone/>
                </a:pPr>
                <a:r>
                  <a:rPr lang="en-CA" dirty="0"/>
                  <a:t>Vapour Diffusion from outside towards the inside is in Canada a rare phenomenon but can happen in two different scenarios</a:t>
                </a:r>
              </a:p>
              <a:p>
                <a:r>
                  <a:rPr lang="en-CA" dirty="0"/>
                  <a:t>If exterior air is significantly warmer and more humid compared to the interior air of a buildings. </a:t>
                </a:r>
              </a:p>
              <a:p>
                <a:r>
                  <a:rPr lang="en-CA" dirty="0"/>
                  <a:t>If the Cladding Material is very wet (through rain) and intense Solar Radiation (low altitude of sun) causing façade temperatures to reach </a:t>
                </a:r>
                <a:r>
                  <a:rPr lang="en-CA" dirty="0">
                    <a:cs typeface="Calibri" panose="020F0502020204030204" pitchFamily="34" charset="0"/>
                  </a:rPr>
                  <a:t>40 </a:t>
                </a:r>
                <a14:m>
                  <m:oMath xmlns:m="http://schemas.openxmlformats.org/officeDocument/2006/math">
                    <m:r>
                      <a:rPr lang="en-CA"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 </m:t>
                    </m:r>
                  </m:oMath>
                </a14:m>
                <a:r>
                  <a:rPr lang="en-CA" dirty="0">
                    <a:cs typeface="Calibri" panose="020F0502020204030204" pitchFamily="34" charset="0"/>
                  </a:rPr>
                  <a:t>or </a:t>
                </a:r>
                <a:r>
                  <a:rPr lang="en-CA" dirty="0"/>
                  <a:t>higher.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219094" y="1253834"/>
                <a:ext cx="8871712" cy="4114800"/>
              </a:xfrm>
              <a:blipFill>
                <a:blip r:embed="rId3"/>
                <a:stretch>
                  <a:fillRect l="-1100" t="-1185" r="-1168"/>
                </a:stretch>
              </a:blipFill>
            </p:spPr>
            <p:txBody>
              <a:bodyPr/>
              <a:lstStyle/>
              <a:p>
                <a:r>
                  <a:rPr lang="en-US">
                    <a:noFill/>
                  </a:rPr>
                  <a:t> </a:t>
                </a:r>
              </a:p>
            </p:txBody>
          </p:sp>
        </mc:Fallback>
      </mc:AlternateContent>
      <p:sp>
        <p:nvSpPr>
          <p:cNvPr id="4"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45004005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Analyze Assembly a)</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6" name="Group 5">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7" name="Group 6">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2" name="TextBox 11">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3" name="TextBox 12">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4" name="Diagonal Stripe 13">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5" name="Diagonal Stripe 14">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8" name="Group 7">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0" name="Rectangle 9">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ectangle 10">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9" name="Picture 8"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16" name="Picture 2" descr="PH-02 Hohkeppel-Wandmodel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13576" y="1374171"/>
            <a:ext cx="6148207" cy="466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p:cNvSpPr txBox="1">
            <a:spLocks/>
          </p:cNvSpPr>
          <p:nvPr/>
        </p:nvSpPr>
        <p:spPr bwMode="auto">
          <a:xfrm>
            <a:off x="8044833" y="1416594"/>
            <a:ext cx="2790807" cy="193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kern="0"/>
              <a:t>What are the pros and cons?</a:t>
            </a:r>
            <a:endParaRPr lang="en-CA" kern="0" dirty="0"/>
          </a:p>
        </p:txBody>
      </p:sp>
      <p:sp>
        <p:nvSpPr>
          <p:cNvPr id="18"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3836378211"/>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Analyze Assembly b)</a:t>
            </a:r>
          </a:p>
        </p:txBody>
      </p:sp>
      <p:sp>
        <p:nvSpPr>
          <p:cNvPr id="3" name="Content Placeholder 2"/>
          <p:cNvSpPr>
            <a:spLocks noGrp="1"/>
          </p:cNvSpPr>
          <p:nvPr>
            <p:ph idx="1"/>
          </p:nvPr>
        </p:nvSpPr>
        <p:spPr>
          <a:xfrm>
            <a:off x="-4135611" y="1211954"/>
            <a:ext cx="3528678" cy="1936096"/>
          </a:xfrm>
        </p:spPr>
        <p:txBody>
          <a:bodyPr/>
          <a:lstStyle/>
          <a:p>
            <a:r>
              <a:rPr lang="en-CA" dirty="0"/>
              <a:t>Analyze Assemblies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6" name="Group 5">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7" name="Group 6">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2" name="TextBox 11">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3" name="TextBox 12">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4" name="Diagonal Stripe 13">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5" name="Diagonal Stripe 14">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8" name="Group 7">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0" name="Rectangle 9">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ectangle 10">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9" name="Picture 8"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17" name="Picture 3" descr="IMG_027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08100" y="1382571"/>
            <a:ext cx="6153683" cy="429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2"/>
          <p:cNvSpPr txBox="1">
            <a:spLocks/>
          </p:cNvSpPr>
          <p:nvPr/>
        </p:nvSpPr>
        <p:spPr bwMode="auto">
          <a:xfrm>
            <a:off x="8044833" y="1416594"/>
            <a:ext cx="2848277" cy="193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kern="0" dirty="0"/>
              <a:t>What are the pros and cons?</a:t>
            </a:r>
          </a:p>
        </p:txBody>
      </p:sp>
      <p:sp>
        <p:nvSpPr>
          <p:cNvPr id="19"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3560730496"/>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Analyze Assembly c)</a:t>
            </a:r>
          </a:p>
        </p:txBody>
      </p:sp>
      <p:sp>
        <p:nvSpPr>
          <p:cNvPr id="3" name="Content Placeholder 2"/>
          <p:cNvSpPr>
            <a:spLocks noGrp="1"/>
          </p:cNvSpPr>
          <p:nvPr>
            <p:ph idx="1"/>
          </p:nvPr>
        </p:nvSpPr>
        <p:spPr>
          <a:xfrm>
            <a:off x="8044833" y="1416594"/>
            <a:ext cx="2927967" cy="1936096"/>
          </a:xfrm>
        </p:spPr>
        <p:txBody>
          <a:bodyPr/>
          <a:lstStyle/>
          <a:p>
            <a:r>
              <a:rPr lang="en-CA" dirty="0"/>
              <a:t>What are the pros and cons?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6" name="Group 5">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7" name="Group 6">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2" name="TextBox 11">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3" name="TextBox 12">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4" name="Diagonal Stripe 13">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5" name="Diagonal Stripe 14">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8" name="Group 7">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0" name="Rectangle 9">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ectangle 10">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9" name="Picture 8"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18" name="Picture 3" descr="IMG_07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08100" y="1376364"/>
            <a:ext cx="6160663" cy="427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88234994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Analyze Assembly d)</a:t>
            </a:r>
          </a:p>
        </p:txBody>
      </p:sp>
      <p:sp>
        <p:nvSpPr>
          <p:cNvPr id="3" name="Content Placeholder 2"/>
          <p:cNvSpPr>
            <a:spLocks noGrp="1"/>
          </p:cNvSpPr>
          <p:nvPr>
            <p:ph idx="1"/>
          </p:nvPr>
        </p:nvSpPr>
        <p:spPr>
          <a:xfrm>
            <a:off x="8044833" y="1416594"/>
            <a:ext cx="2848277" cy="1936096"/>
          </a:xfrm>
        </p:spPr>
        <p:txBody>
          <a:bodyPr/>
          <a:lstStyle/>
          <a:p>
            <a:r>
              <a:rPr lang="en-CA" dirty="0"/>
              <a:t>What are the pros and cons?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6" name="Group 5">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7" name="Group 6">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2" name="TextBox 11">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3" name="TextBox 12">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4" name="Diagonal Stripe 13">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5" name="Diagonal Stripe 14">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8" name="Group 7">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0" name="Rectangle 9">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ectangle 10">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9" name="Picture 8"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17" name="Picture 2" descr="IMG_076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08100" y="1376363"/>
            <a:ext cx="6162631" cy="484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1817105180"/>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Analyze Assembly e)</a:t>
            </a:r>
          </a:p>
        </p:txBody>
      </p:sp>
      <p:sp>
        <p:nvSpPr>
          <p:cNvPr id="3" name="Content Placeholder 2"/>
          <p:cNvSpPr>
            <a:spLocks noGrp="1"/>
          </p:cNvSpPr>
          <p:nvPr>
            <p:ph idx="1"/>
          </p:nvPr>
        </p:nvSpPr>
        <p:spPr>
          <a:xfrm>
            <a:off x="8044833" y="1416594"/>
            <a:ext cx="2935587" cy="1936096"/>
          </a:xfrm>
        </p:spPr>
        <p:txBody>
          <a:bodyPr/>
          <a:lstStyle/>
          <a:p>
            <a:r>
              <a:rPr lang="en-CA" dirty="0"/>
              <a:t>What are the pros and cons?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6" name="Group 5">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7" name="Group 6">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2" name="TextBox 11">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3" name="TextBox 12">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4" name="Diagonal Stripe 13">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5" name="Diagonal Stripe 14">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8" name="Group 7">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0" name="Rectangle 9">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ectangle 10">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9" name="Picture 8"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17" name="Picture 2" descr="IMG_032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8355" y="1376363"/>
            <a:ext cx="6177389" cy="423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2650168723"/>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Title 1"/>
          <p:cNvSpPr>
            <a:spLocks noGrp="1"/>
          </p:cNvSpPr>
          <p:nvPr>
            <p:ph type="title"/>
          </p:nvPr>
        </p:nvSpPr>
        <p:spPr>
          <a:xfrm>
            <a:off x="1221526" y="190363"/>
            <a:ext cx="7905750" cy="719137"/>
          </a:xfrm>
        </p:spPr>
        <p:txBody>
          <a:bodyPr/>
          <a:lstStyle/>
          <a:p>
            <a:r>
              <a:rPr lang="en-US" altLang="en-US" dirty="0"/>
              <a:t>Online Guides</a:t>
            </a:r>
          </a:p>
        </p:txBody>
      </p:sp>
      <p:sp>
        <p:nvSpPr>
          <p:cNvPr id="111619" name="Content Placeholder 2"/>
          <p:cNvSpPr>
            <a:spLocks noGrp="1"/>
          </p:cNvSpPr>
          <p:nvPr>
            <p:ph idx="1"/>
          </p:nvPr>
        </p:nvSpPr>
        <p:spPr>
          <a:xfrm>
            <a:off x="5989570" y="1213029"/>
            <a:ext cx="5848769" cy="4817823"/>
          </a:xfrm>
        </p:spPr>
        <p:txBody>
          <a:bodyPr/>
          <a:lstStyle/>
          <a:p>
            <a:pPr marL="0" indent="0">
              <a:buNone/>
              <a:defRPr/>
            </a:pPr>
            <a:r>
              <a:rPr lang="en-US" altLang="en-US" dirty="0">
                <a:ea typeface="ＭＳ Ｐゴシック" pitchFamily="34" charset="-128"/>
              </a:rPr>
              <a:t>www.cwc.ca</a:t>
            </a:r>
          </a:p>
          <a:p>
            <a:pPr marL="0" indent="0">
              <a:buNone/>
              <a:defRPr/>
            </a:pPr>
            <a:r>
              <a:rPr lang="en-US" altLang="en-US" sz="1600" dirty="0">
                <a:ea typeface="ＭＳ Ｐゴシック" pitchFamily="34" charset="-128"/>
              </a:rPr>
              <a:t>Design Tools are several online Calculators including: Effective R Calculator and Carbon Calculator</a:t>
            </a:r>
            <a:endParaRPr lang="en-US" altLang="en-US" dirty="0">
              <a:ea typeface="ＭＳ Ｐゴシック" pitchFamily="34" charset="-128"/>
            </a:endParaRPr>
          </a:p>
          <a:p>
            <a:pPr marL="0" indent="0">
              <a:buNone/>
              <a:defRPr/>
            </a:pPr>
            <a:r>
              <a:rPr lang="en-US" altLang="en-US" dirty="0">
                <a:ea typeface="ＭＳ Ｐゴシック" pitchFamily="34" charset="-128"/>
              </a:rPr>
              <a:t>www.dataholz.eu</a:t>
            </a:r>
          </a:p>
          <a:p>
            <a:pPr marL="0" indent="0">
              <a:buNone/>
              <a:defRPr/>
            </a:pPr>
            <a:r>
              <a:rPr lang="en-US" altLang="en-US" sz="1600" dirty="0" err="1">
                <a:ea typeface="ＭＳ Ｐゴシック" pitchFamily="34" charset="-128"/>
              </a:rPr>
              <a:t>dataholz</a:t>
            </a:r>
            <a:r>
              <a:rPr lang="en-US" altLang="en-US" sz="1600" dirty="0">
                <a:ea typeface="ＭＳ Ｐゴシック" pitchFamily="34" charset="-128"/>
              </a:rPr>
              <a:t> is an online Database of sample envelope assemblies including: Fire Performance, U values, Acoustic Performance and Eco Sustainability</a:t>
            </a:r>
            <a:endParaRPr lang="en-US" altLang="en-US" dirty="0">
              <a:ea typeface="ＭＳ Ｐゴシック" pitchFamily="34" charset="-128"/>
            </a:endParaRPr>
          </a:p>
          <a:p>
            <a:pPr marL="0" indent="0">
              <a:buNone/>
              <a:defRPr/>
            </a:pPr>
            <a:r>
              <a:rPr lang="en-US" altLang="en-US" dirty="0">
                <a:ea typeface="ＭＳ Ｐゴシック" pitchFamily="34" charset="-128"/>
              </a:rPr>
              <a:t>www.baubook.info</a:t>
            </a:r>
          </a:p>
          <a:p>
            <a:pPr marL="0" indent="0">
              <a:buNone/>
              <a:defRPr/>
            </a:pPr>
            <a:r>
              <a:rPr lang="en-US" altLang="en-US" sz="1600" dirty="0" err="1">
                <a:ea typeface="ＭＳ Ｐゴシック" pitchFamily="34" charset="-128"/>
              </a:rPr>
              <a:t>Baubook</a:t>
            </a:r>
            <a:r>
              <a:rPr lang="en-US" altLang="en-US" sz="1600" dirty="0">
                <a:ea typeface="ＭＳ Ｐゴシック" pitchFamily="34" charset="-128"/>
              </a:rPr>
              <a:t> Construction Calculator is an online Database of sample envelope assemblies including: U values, Total of Non-Renewable Energy Embodied Consumption, Global Warming Potential and Acidification Potential</a:t>
            </a:r>
          </a:p>
        </p:txBody>
      </p:sp>
      <p:pic>
        <p:nvPicPr>
          <p:cNvPr id="420868" name="Picture 5" descr="baubook Startseite">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80179" y="3419951"/>
            <a:ext cx="19431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40992" y="963613"/>
            <a:ext cx="2017027" cy="292388"/>
          </a:xfrm>
          <a:prstGeom prst="rect">
            <a:avLst/>
          </a:prstGeom>
        </p:spPr>
        <p:txBody>
          <a:bodyPr wrap="none">
            <a:spAutoFit/>
          </a:bodyPr>
          <a:lstStyle/>
          <a:p>
            <a:r>
              <a:rPr lang="en-CA" dirty="0"/>
              <a:t>https://cwc.ca/design-tools/</a:t>
            </a:r>
          </a:p>
        </p:txBody>
      </p:sp>
      <p:grpSp>
        <p:nvGrpSpPr>
          <p:cNvPr id="7" name="Group 6"/>
          <p:cNvGrpSpPr/>
          <p:nvPr/>
        </p:nvGrpSpPr>
        <p:grpSpPr>
          <a:xfrm>
            <a:off x="1221526" y="1252221"/>
            <a:ext cx="3322553" cy="461665"/>
            <a:chOff x="753856" y="4565020"/>
            <a:chExt cx="3322553" cy="461665"/>
          </a:xfrm>
        </p:grpSpPr>
        <p:sp>
          <p:nvSpPr>
            <p:cNvPr id="4" name="TextBox 3"/>
            <p:cNvSpPr txBox="1"/>
            <p:nvPr/>
          </p:nvSpPr>
          <p:spPr>
            <a:xfrm>
              <a:off x="753856" y="4565020"/>
              <a:ext cx="3322553" cy="461665"/>
            </a:xfrm>
            <a:prstGeom prst="rect">
              <a:avLst/>
            </a:prstGeom>
            <a:noFill/>
          </p:spPr>
          <p:txBody>
            <a:bodyPr wrap="square" rtlCol="0">
              <a:spAutoFit/>
            </a:bodyPr>
            <a:lstStyle/>
            <a:p>
              <a:r>
                <a:rPr lang="en-CA" sz="2400" b="1" dirty="0">
                  <a:solidFill>
                    <a:schemeClr val="tx1">
                      <a:lumMod val="50000"/>
                      <a:lumOff val="50000"/>
                    </a:schemeClr>
                  </a:solidFill>
                  <a:latin typeface="Calibri" panose="020F0502020204030204" pitchFamily="34" charset="0"/>
                  <a:cs typeface="Calibri" panose="020F0502020204030204" pitchFamily="34" charset="0"/>
                </a:rPr>
                <a:t>CWC Wood Design Tools</a:t>
              </a:r>
            </a:p>
          </p:txBody>
        </p:sp>
        <p:cxnSp>
          <p:nvCxnSpPr>
            <p:cNvPr id="6" name="Straight Connector 5">
              <a:hlinkClick r:id="rId5"/>
            </p:cNvPr>
            <p:cNvCxnSpPr/>
            <p:nvPr/>
          </p:nvCxnSpPr>
          <p:spPr>
            <a:xfrm>
              <a:off x="844599" y="5026685"/>
              <a:ext cx="3050327"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3017077" y="3456518"/>
            <a:ext cx="2927020" cy="292388"/>
          </a:xfrm>
          <a:prstGeom prst="rect">
            <a:avLst/>
          </a:prstGeom>
        </p:spPr>
        <p:txBody>
          <a:bodyPr wrap="none">
            <a:spAutoFit/>
          </a:bodyPr>
          <a:lstStyle/>
          <a:p>
            <a:r>
              <a:rPr lang="en-CA" dirty="0"/>
              <a:t>https://www.baubook.info/?SW=6&amp;lng=2</a:t>
            </a:r>
          </a:p>
        </p:txBody>
      </p:sp>
      <p:sp>
        <p:nvSpPr>
          <p:cNvPr id="9" name="Rectangle 8"/>
          <p:cNvSpPr/>
          <p:nvPr/>
        </p:nvSpPr>
        <p:spPr>
          <a:xfrm>
            <a:off x="-2749164" y="2129299"/>
            <a:ext cx="2322687" cy="292388"/>
          </a:xfrm>
          <a:prstGeom prst="rect">
            <a:avLst/>
          </a:prstGeom>
        </p:spPr>
        <p:txBody>
          <a:bodyPr wrap="none">
            <a:spAutoFit/>
          </a:bodyPr>
          <a:lstStyle/>
          <a:p>
            <a:r>
              <a:rPr lang="en-CA" dirty="0"/>
              <a:t>https://www.dataholz.eu/en.htm</a:t>
            </a:r>
          </a:p>
        </p:txBody>
      </p:sp>
      <p:sp>
        <p:nvSpPr>
          <p:cNvPr id="10" name="Rectangle 9"/>
          <p:cNvSpPr/>
          <p:nvPr/>
        </p:nvSpPr>
        <p:spPr>
          <a:xfrm>
            <a:off x="-2280547" y="4119479"/>
            <a:ext cx="1963614" cy="292388"/>
          </a:xfrm>
          <a:prstGeom prst="rect">
            <a:avLst/>
          </a:prstGeom>
        </p:spPr>
        <p:txBody>
          <a:bodyPr wrap="none">
            <a:spAutoFit/>
          </a:bodyPr>
          <a:lstStyle/>
          <a:p>
            <a:r>
              <a:rPr lang="en-CA" dirty="0"/>
              <a:t>https://www.baubook.info/</a:t>
            </a:r>
          </a:p>
        </p:txBody>
      </p:sp>
      <p:pic>
        <p:nvPicPr>
          <p:cNvPr id="12" name="Picture 11">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08100" y="2466715"/>
            <a:ext cx="2499365" cy="374905"/>
          </a:xfrm>
          <a:prstGeom prst="rect">
            <a:avLst/>
          </a:prstGeom>
        </p:spPr>
      </p:pic>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Design Exercise (10-15min)</a:t>
            </a:r>
          </a:p>
        </p:txBody>
      </p:sp>
      <p:sp>
        <p:nvSpPr>
          <p:cNvPr id="3" name="Content Placeholder 2"/>
          <p:cNvSpPr>
            <a:spLocks noGrp="1"/>
          </p:cNvSpPr>
          <p:nvPr>
            <p:ph idx="1"/>
          </p:nvPr>
        </p:nvSpPr>
        <p:spPr>
          <a:xfrm>
            <a:off x="659414" y="1253834"/>
            <a:ext cx="9657252" cy="1936096"/>
          </a:xfrm>
        </p:spPr>
        <p:txBody>
          <a:bodyPr/>
          <a:lstStyle/>
          <a:p>
            <a:r>
              <a:rPr lang="en-CA" dirty="0"/>
              <a:t>Wall should be:</a:t>
            </a:r>
          </a:p>
          <a:p>
            <a:pPr lvl="1"/>
            <a:r>
              <a:rPr lang="en-CA" dirty="0"/>
              <a:t>well insulated with U &lt; 0.15 W/</a:t>
            </a:r>
            <a:r>
              <a:rPr lang="en-CA" dirty="0" err="1"/>
              <a:t>mK</a:t>
            </a:r>
            <a:r>
              <a:rPr lang="en-CA" dirty="0"/>
              <a:t>, </a:t>
            </a:r>
            <a:r>
              <a:rPr lang="en-CA" dirty="0" err="1"/>
              <a:t>Rsi</a:t>
            </a:r>
            <a:r>
              <a:rPr lang="en-CA" dirty="0"/>
              <a:t> &gt; 6.67 </a:t>
            </a:r>
            <a:r>
              <a:rPr lang="en-CA" dirty="0">
                <a:solidFill>
                  <a:srgbClr val="000000"/>
                </a:solidFill>
                <a:latin typeface="Calibri"/>
              </a:rPr>
              <a:t>m²K/W</a:t>
            </a:r>
            <a:r>
              <a:rPr lang="en-CA" dirty="0"/>
              <a:t> </a:t>
            </a:r>
          </a:p>
          <a:p>
            <a:pPr lvl="1"/>
            <a:r>
              <a:rPr lang="en-CA" dirty="0"/>
              <a:t>Reliable Airtightness</a:t>
            </a:r>
          </a:p>
          <a:p>
            <a:pPr lvl="1"/>
            <a:r>
              <a:rPr lang="en-CA" dirty="0"/>
              <a:t>Safe Humidity Management</a:t>
            </a:r>
          </a:p>
          <a:p>
            <a:r>
              <a:rPr lang="en-CA" dirty="0"/>
              <a:t>Consider Durability</a:t>
            </a:r>
          </a:p>
          <a:p>
            <a:r>
              <a:rPr lang="en-CA" dirty="0"/>
              <a:t>Consider Prefabrication as a Method</a:t>
            </a:r>
          </a:p>
          <a:p>
            <a:r>
              <a:rPr lang="en-CA" dirty="0"/>
              <a:t>Present and Explain your Design</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6" name="Group 5">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7" name="Group 6">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2" name="TextBox 11">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3" name="TextBox 12">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4" name="Diagonal Stripe 13">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5" name="Diagonal Stripe 14">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8" name="Group 7">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0" name="Rectangle 9">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ectangle 10">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9" name="Picture 8"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6"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1012314965"/>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Design Exercise</a:t>
            </a:r>
          </a:p>
        </p:txBody>
      </p:sp>
      <p:sp>
        <p:nvSpPr>
          <p:cNvPr id="3" name="Content Placeholder 2"/>
          <p:cNvSpPr>
            <a:spLocks noGrp="1"/>
          </p:cNvSpPr>
          <p:nvPr>
            <p:ph idx="1"/>
          </p:nvPr>
        </p:nvSpPr>
        <p:spPr>
          <a:xfrm>
            <a:off x="659414" y="1253834"/>
            <a:ext cx="9657252" cy="1936096"/>
          </a:xfrm>
        </p:spPr>
        <p:txBody>
          <a:bodyPr/>
          <a:lstStyle/>
          <a:p>
            <a:r>
              <a:rPr lang="en-CA" dirty="0"/>
              <a:t>Roof should be:</a:t>
            </a:r>
          </a:p>
          <a:p>
            <a:pPr lvl="1"/>
            <a:r>
              <a:rPr lang="en-CA" dirty="0"/>
              <a:t>well insulated with U &lt; 0.15 W/</a:t>
            </a:r>
            <a:r>
              <a:rPr lang="en-CA" dirty="0" err="1"/>
              <a:t>mK</a:t>
            </a:r>
            <a:r>
              <a:rPr lang="en-CA" dirty="0"/>
              <a:t>, </a:t>
            </a:r>
            <a:r>
              <a:rPr lang="en-CA" dirty="0" err="1"/>
              <a:t>Rsi</a:t>
            </a:r>
            <a:r>
              <a:rPr lang="en-CA" dirty="0"/>
              <a:t> &gt; 6.67 </a:t>
            </a:r>
            <a:r>
              <a:rPr lang="en-CA" dirty="0">
                <a:solidFill>
                  <a:srgbClr val="000000"/>
                </a:solidFill>
                <a:latin typeface="Calibri"/>
              </a:rPr>
              <a:t>m²K/W</a:t>
            </a:r>
            <a:r>
              <a:rPr lang="en-CA" dirty="0"/>
              <a:t> </a:t>
            </a:r>
          </a:p>
          <a:p>
            <a:pPr lvl="1"/>
            <a:r>
              <a:rPr lang="en-CA" dirty="0"/>
              <a:t>Reliable Airtightness</a:t>
            </a:r>
          </a:p>
          <a:p>
            <a:pPr lvl="1"/>
            <a:r>
              <a:rPr lang="en-CA" dirty="0"/>
              <a:t>Safe Humidity Management</a:t>
            </a:r>
          </a:p>
          <a:p>
            <a:pPr lvl="1"/>
            <a:r>
              <a:rPr lang="en-CA" dirty="0"/>
              <a:t>Consider Durability</a:t>
            </a:r>
          </a:p>
          <a:p>
            <a:pPr lvl="1"/>
            <a:r>
              <a:rPr lang="en-CA" dirty="0"/>
              <a:t>Consider Prefabrication as a Method</a:t>
            </a:r>
          </a:p>
          <a:p>
            <a:r>
              <a:rPr lang="en-CA" dirty="0"/>
              <a:t>Present and Explain your Design</a:t>
            </a:r>
          </a:p>
          <a:p>
            <a:r>
              <a:rPr lang="en-CA" dirty="0"/>
              <a:t>Is there any significant difference to the Wall Design?</a:t>
            </a:r>
          </a:p>
          <a:p>
            <a:pPr lvl="1"/>
            <a:endParaRPr lang="en-CA"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6" name="Group 5">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7" name="Group 6">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2" name="TextBox 11">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3" name="TextBox 12">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4" name="Diagonal Stripe 13">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5" name="Diagonal Stripe 14">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8" name="Group 7">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0" name="Rectangle 9">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ectangle 10">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9" name="Picture 8"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6"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12638860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descr="habitat6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8100" y="1376363"/>
            <a:ext cx="616426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30631" y="6526212"/>
            <a:ext cx="1975028" cy="276999"/>
          </a:xfrm>
          <a:prstGeom prst="rect">
            <a:avLst/>
          </a:prstGeom>
        </p:spPr>
        <p:txBody>
          <a:bodyPr wrap="none">
            <a:spAutoFit/>
          </a:bodyPr>
          <a:lstStyle/>
          <a:p>
            <a:pPr eaLnBrk="1" hangingPunct="1">
              <a:defRPr/>
            </a:pPr>
            <a:r>
              <a:rPr lang="en-US" sz="1200" dirty="0">
                <a:solidFill>
                  <a:schemeClr val="tx1">
                    <a:lumMod val="75000"/>
                    <a:lumOff val="25000"/>
                  </a:schemeClr>
                </a:solidFill>
                <a:latin typeface="Calibri" panose="020F0502020204030204" pitchFamily="34" charset="0"/>
                <a:ea typeface="ＭＳ Ｐゴシック" pitchFamily="34" charset="-128"/>
                <a:cs typeface="Calibri" panose="020F0502020204030204" pitchFamily="34" charset="0"/>
              </a:rPr>
              <a:t>Photo: Habitat 67, Montreal </a:t>
            </a:r>
          </a:p>
        </p:txBody>
      </p:sp>
      <p:sp>
        <p:nvSpPr>
          <p:cNvPr id="6" name="Title 1"/>
          <p:cNvSpPr txBox="1">
            <a:spLocks/>
          </p:cNvSpPr>
          <p:nvPr/>
        </p:nvSpPr>
        <p:spPr>
          <a:xfrm>
            <a:off x="1207771" y="266700"/>
            <a:ext cx="8542019" cy="719138"/>
          </a:xfrm>
          <a:prstGeom prst="rect">
            <a:avLst/>
          </a:prstGeom>
        </p:spPr>
        <p:txBody>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pPr>
              <a:defRPr/>
            </a:pPr>
            <a:r>
              <a:rPr lang="en-CA" kern="0" dirty="0"/>
              <a:t>Non-Optimal Shape Factor </a:t>
            </a:r>
          </a:p>
        </p:txBody>
      </p:sp>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54284" y="715676"/>
            <a:ext cx="10858656"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Envelope Details</a:t>
            </a:r>
          </a:p>
          <a:p>
            <a:pPr lvl="1">
              <a:buClr>
                <a:srgbClr val="FEF202"/>
              </a:buClr>
              <a:defRPr/>
            </a:pPr>
            <a:r>
              <a:rPr lang="en-CA" sz="2400" b="1" kern="0" dirty="0">
                <a:solidFill>
                  <a:schemeClr val="tx1">
                    <a:lumMod val="65000"/>
                    <a:lumOff val="35000"/>
                  </a:schemeClr>
                </a:solidFill>
                <a:ea typeface="ＭＳ Ｐゴシック" pitchFamily="34" charset="-128"/>
              </a:rPr>
              <a:t>Discussion of Examples</a:t>
            </a:r>
          </a:p>
          <a:p>
            <a:pPr lvl="1">
              <a:buClr>
                <a:srgbClr val="FEF202"/>
              </a:buClr>
              <a:defRPr/>
            </a:pPr>
            <a:endParaRPr lang="en-CA" sz="2400" b="1" kern="0" dirty="0">
              <a:solidFill>
                <a:schemeClr val="tx1">
                  <a:lumMod val="65000"/>
                  <a:lumOff val="35000"/>
                </a:schemeClr>
              </a:solidFill>
              <a:ea typeface="ＭＳ Ｐゴシック" pitchFamily="34" charset="-128"/>
            </a:endParaRPr>
          </a:p>
        </p:txBody>
      </p:sp>
    </p:spTree>
    <p:extLst>
      <p:ext uri="{BB962C8B-B14F-4D97-AF65-F5344CB8AC3E}">
        <p14:creationId xmlns:p14="http://schemas.microsoft.com/office/powerpoint/2010/main" val="3251441430"/>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Rain Water Protection</a:t>
            </a:r>
          </a:p>
        </p:txBody>
      </p:sp>
      <p:sp>
        <p:nvSpPr>
          <p:cNvPr id="3" name="Content Placeholder 2"/>
          <p:cNvSpPr>
            <a:spLocks noGrp="1"/>
          </p:cNvSpPr>
          <p:nvPr>
            <p:ph idx="1"/>
          </p:nvPr>
        </p:nvSpPr>
        <p:spPr>
          <a:xfrm>
            <a:off x="7277100" y="1276694"/>
            <a:ext cx="4357146" cy="4114800"/>
          </a:xfrm>
        </p:spPr>
        <p:txBody>
          <a:bodyPr/>
          <a:lstStyle/>
          <a:p>
            <a:r>
              <a:rPr lang="en-CA" dirty="0"/>
              <a:t>Protect the building façade against water from above</a:t>
            </a:r>
          </a:p>
          <a:p>
            <a:pPr lvl="1"/>
            <a:r>
              <a:rPr lang="en-CA" dirty="0"/>
              <a:t>Awning</a:t>
            </a:r>
          </a:p>
          <a:p>
            <a:pPr lvl="1"/>
            <a:r>
              <a:rPr lang="en-CA" dirty="0"/>
              <a:t>Overhang per Floor</a:t>
            </a:r>
          </a:p>
          <a:p>
            <a:pPr lvl="1"/>
            <a:r>
              <a:rPr lang="en-CA" dirty="0"/>
              <a:t>Rain Screen</a:t>
            </a:r>
          </a:p>
          <a:p>
            <a:pPr lvl="1"/>
            <a:r>
              <a:rPr lang="en-CA" dirty="0"/>
              <a:t>Ventilation Layer</a:t>
            </a:r>
          </a:p>
          <a:p>
            <a:pPr lvl="1"/>
            <a:r>
              <a:rPr lang="en-CA" dirty="0"/>
              <a:t>Base Detail</a:t>
            </a:r>
          </a:p>
          <a:p>
            <a:pPr lvl="1"/>
            <a:r>
              <a:rPr lang="en-CA" dirty="0"/>
              <a:t>Drainage around window openings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00" y="1376363"/>
            <a:ext cx="4801308"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1997676764"/>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Pedestal Details a)</a:t>
            </a:r>
          </a:p>
        </p:txBody>
      </p:sp>
      <p:sp>
        <p:nvSpPr>
          <p:cNvPr id="3" name="Content Placeholder 2"/>
          <p:cNvSpPr>
            <a:spLocks noGrp="1"/>
          </p:cNvSpPr>
          <p:nvPr>
            <p:ph idx="1"/>
          </p:nvPr>
        </p:nvSpPr>
        <p:spPr>
          <a:xfrm>
            <a:off x="9604690" y="1376363"/>
            <a:ext cx="2180910" cy="1101591"/>
          </a:xfrm>
        </p:spPr>
        <p:txBody>
          <a:bodyPr/>
          <a:lstStyle/>
          <a:p>
            <a:pPr marL="0" indent="0">
              <a:buNone/>
            </a:pPr>
            <a:r>
              <a:rPr lang="en-CA" sz="1400" dirty="0"/>
              <a:t>Wooden Glulam Post on elevated foundation</a:t>
            </a:r>
          </a:p>
          <a:p>
            <a:pPr marL="0" indent="0">
              <a:buNone/>
            </a:pPr>
            <a:r>
              <a:rPr lang="en-CA" sz="1400" dirty="0"/>
              <a:t>Potential week spots?</a:t>
            </a:r>
          </a:p>
        </p:txBody>
      </p:sp>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76873" y="1376363"/>
            <a:ext cx="4125271" cy="409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10724" y="1382070"/>
            <a:ext cx="3742900" cy="480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8" name="Group 7">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9" name="Group 8">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4" name="TextBox 13">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5" name="TextBox 14">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6" name="Diagonal Stripe 15">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7" name="Diagonal Stripe 16">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0" name="Group 9">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2" name="Rectangle 11">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3" name="Rectangle 12">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1" name="Picture 10"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8"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264596331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Pedestal Details b)</a:t>
            </a:r>
          </a:p>
        </p:txBody>
      </p:sp>
      <p:sp>
        <p:nvSpPr>
          <p:cNvPr id="3" name="Content Placeholder 2"/>
          <p:cNvSpPr>
            <a:spLocks noGrp="1"/>
          </p:cNvSpPr>
          <p:nvPr>
            <p:ph idx="1"/>
          </p:nvPr>
        </p:nvSpPr>
        <p:spPr>
          <a:xfrm>
            <a:off x="1217821" y="5491058"/>
            <a:ext cx="8871712" cy="862267"/>
          </a:xfrm>
        </p:spPr>
        <p:txBody>
          <a:bodyPr/>
          <a:lstStyle/>
          <a:p>
            <a:pPr marL="0" indent="0">
              <a:buNone/>
            </a:pPr>
            <a:r>
              <a:rPr lang="en-CA" sz="1400" dirty="0"/>
              <a:t>Base Details exposed to Weather. What is well designed, what could be improved?</a:t>
            </a:r>
          </a:p>
        </p:txBody>
      </p:sp>
      <p:pic>
        <p:nvPicPr>
          <p:cNvPr id="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3748" y="1376363"/>
            <a:ext cx="3081267" cy="410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83425" y="1376364"/>
            <a:ext cx="3080669" cy="410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Wimmers\AppData\Local\Temp\7zE86BB.tmp\IMG_6766.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69872" y="1376363"/>
            <a:ext cx="3076397" cy="410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9" name="Group 8">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0" name="Group 9">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5" name="TextBox 14">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6" name="TextBox 15">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7" name="Diagonal Stripe 16">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8" name="Diagonal Stripe 17">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1" name="Group 10">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3" name="Rectangle 12">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Rectangle 13">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2" name="Picture 11"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20"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780937452"/>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Pedestal Details c)</a:t>
            </a:r>
          </a:p>
        </p:txBody>
      </p:sp>
      <p:sp>
        <p:nvSpPr>
          <p:cNvPr id="3" name="Content Placeholder 2"/>
          <p:cNvSpPr>
            <a:spLocks noGrp="1"/>
          </p:cNvSpPr>
          <p:nvPr>
            <p:ph idx="1"/>
          </p:nvPr>
        </p:nvSpPr>
        <p:spPr>
          <a:xfrm>
            <a:off x="1217105" y="5484759"/>
            <a:ext cx="8871712" cy="862267"/>
          </a:xfrm>
        </p:spPr>
        <p:txBody>
          <a:bodyPr/>
          <a:lstStyle/>
          <a:p>
            <a:pPr marL="0" indent="0">
              <a:buNone/>
            </a:pPr>
            <a:r>
              <a:rPr lang="en-CA" sz="1400" dirty="0"/>
              <a:t>Base Details exposed to Weather. What is well designed, what could be improved?</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9" name="Group 8">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0" name="Group 9">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5" name="TextBox 14">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6" name="TextBox 15">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7" name="Diagonal Stripe 16">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8" name="Diagonal Stripe 17">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1" name="Group 10">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3" name="Rectangle 12">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Rectangle 13">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2" name="Picture 11"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19" name="Picture 8" descr="C:\Users\Wimmers\AppData\Local\Temp\7zE422E.tmp\IMG_686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08100" y="1386074"/>
            <a:ext cx="3075436" cy="410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C:\Users\Wimmers\AppData\Local\Temp\7zE6112.tmp\IMG_6763.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08822" y="1376362"/>
            <a:ext cx="3081027" cy="410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132750919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Exercise: Spot the Difference</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10" name="Group 9">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1" name="Group 10">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20" name="Content Placeholder 2"/>
          <p:cNvSpPr txBox="1">
            <a:spLocks/>
          </p:cNvSpPr>
          <p:nvPr/>
        </p:nvSpPr>
        <p:spPr bwMode="auto">
          <a:xfrm>
            <a:off x="1203002" y="4969517"/>
            <a:ext cx="8871712" cy="86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sz="1400" kern="0" dirty="0"/>
              <a:t>The first building is featuring a compact thermal envelope. The building has four corners, one roof, and eyebrows or overhang and balcony to protect against overheating. </a:t>
            </a:r>
          </a:p>
          <a:p>
            <a:pPr marL="0" indent="0">
              <a:buFont typeface="Wingdings" panose="05000000000000000000" pitchFamily="2" charset="2"/>
              <a:buNone/>
            </a:pPr>
            <a:r>
              <a:rPr lang="en-CA" sz="1400" kern="0" dirty="0"/>
              <a:t>The second building is featuring, as far as shown on the photo, at least 16 corners and 7 roof areas, assuming that the two other facades have no further features. </a:t>
            </a:r>
          </a:p>
          <a:p>
            <a:pPr marL="0" indent="0">
              <a:buFont typeface="Wingdings" panose="05000000000000000000" pitchFamily="2" charset="2"/>
              <a:buNone/>
            </a:pPr>
            <a:r>
              <a:rPr lang="en-CA" sz="1400" kern="0" dirty="0"/>
              <a:t>The first building has 320mm thick walls, the second 6”. </a:t>
            </a:r>
          </a:p>
          <a:p>
            <a:pPr marL="0" indent="0">
              <a:buFont typeface="Wingdings" panose="05000000000000000000" pitchFamily="2" charset="2"/>
              <a:buNone/>
            </a:pPr>
            <a:r>
              <a:rPr lang="en-CA" sz="1400" kern="0" dirty="0"/>
              <a:t>Discuss construction costs and monthly costs of ownership.</a:t>
            </a:r>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46850" t="54607" r="3801" b="3801"/>
          <a:stretch/>
        </p:blipFill>
        <p:spPr>
          <a:xfrm>
            <a:off x="1308059" y="1367928"/>
            <a:ext cx="4262423" cy="3592445"/>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8142" r="15737"/>
          <a:stretch/>
        </p:blipFill>
        <p:spPr>
          <a:xfrm>
            <a:off x="5638858" y="1363251"/>
            <a:ext cx="4866290" cy="3595980"/>
          </a:xfrm>
          <a:prstGeom prst="rect">
            <a:avLst/>
          </a:prstGeom>
        </p:spPr>
      </p:pic>
      <p:sp>
        <p:nvSpPr>
          <p:cNvPr id="23"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387505409"/>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Base Details a)</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3324" r="34604" b="7392"/>
          <a:stretch/>
        </p:blipFill>
        <p:spPr>
          <a:xfrm>
            <a:off x="1308101" y="1376363"/>
            <a:ext cx="4108498" cy="4110037"/>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17223" r="30705" b="7550"/>
          <a:stretch/>
        </p:blipFill>
        <p:spPr>
          <a:xfrm>
            <a:off x="5705597" y="1376363"/>
            <a:ext cx="4108497" cy="4103057"/>
          </a:xfrm>
          <a:prstGeom prst="rect">
            <a:avLst/>
          </a:prstGeom>
        </p:spPr>
      </p:pic>
      <p:sp>
        <p:nvSpPr>
          <p:cNvPr id="8" name="Content Placeholder 7"/>
          <p:cNvSpPr>
            <a:spLocks noGrp="1"/>
          </p:cNvSpPr>
          <p:nvPr>
            <p:ph idx="1"/>
          </p:nvPr>
        </p:nvSpPr>
        <p:spPr>
          <a:xfrm>
            <a:off x="1210379" y="5488207"/>
            <a:ext cx="4206219" cy="739478"/>
          </a:xfrm>
        </p:spPr>
        <p:txBody>
          <a:bodyPr/>
          <a:lstStyle/>
          <a:p>
            <a:pPr marL="0" indent="0">
              <a:buNone/>
            </a:pPr>
            <a:r>
              <a:rPr lang="en-CA" sz="1400" dirty="0"/>
              <a:t>Base of the Wood Innovation Research Laboratory (WIRL) in Prince George. Mineral Boards cover the first 300 mm to protect the insulation behind and keep the wood façade out of the “splash zone”.</a:t>
            </a:r>
          </a:p>
        </p:txBody>
      </p:sp>
      <p:sp>
        <p:nvSpPr>
          <p:cNvPr id="9" name="Content Placeholder 7"/>
          <p:cNvSpPr txBox="1">
            <a:spLocks/>
          </p:cNvSpPr>
          <p:nvPr/>
        </p:nvSpPr>
        <p:spPr bwMode="auto">
          <a:xfrm>
            <a:off x="5599732" y="5488207"/>
            <a:ext cx="4214362" cy="73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sz="1400" kern="0" dirty="0"/>
              <a:t>Base of the Wood Innovation Design Center (WIDC) in Prince George. Similar to former detail but one additional thought.</a:t>
            </a: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12" name="Group 11">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3" name="Group 12">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8" name="TextBox 17">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9" name="TextBox 18">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0" name="Diagonal Stripe 19">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1" name="Diagonal Stripe 20">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4" name="Group 13">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6" name="Rectangle 15">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7" name="Rectangle 16">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5" name="Picture 14"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23"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1567913408"/>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Base Details b)</a:t>
            </a:r>
          </a:p>
        </p:txBody>
      </p:sp>
      <p:pic>
        <p:nvPicPr>
          <p:cNvPr id="6" name="Content Placeholder 5"/>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9039" r="34729"/>
          <a:stretch/>
        </p:blipFill>
        <p:spPr>
          <a:xfrm>
            <a:off x="5649271" y="1376363"/>
            <a:ext cx="4108656" cy="4110037"/>
          </a:xfr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l="3035" t="3402" r="42593"/>
          <a:stretch/>
        </p:blipFill>
        <p:spPr>
          <a:xfrm rot="5400000">
            <a:off x="1306772" y="1383397"/>
            <a:ext cx="4104330" cy="4101675"/>
          </a:xfrm>
          <a:prstGeom prst="rect">
            <a:avLst/>
          </a:prstGeom>
        </p:spPr>
      </p:pic>
      <p:sp>
        <p:nvSpPr>
          <p:cNvPr id="9" name="Content Placeholder 7"/>
          <p:cNvSpPr txBox="1">
            <a:spLocks/>
          </p:cNvSpPr>
          <p:nvPr/>
        </p:nvSpPr>
        <p:spPr bwMode="auto">
          <a:xfrm>
            <a:off x="1203001" y="5488207"/>
            <a:ext cx="6265761" cy="73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sz="1400" kern="0" dirty="0"/>
              <a:t>Base of the Wood Innovation Design Center (WIDC) in Prince George. The bottom 300 mm are sacrificial and could be replaced. The close-up also shows the shortcoming of the charring technique used in this particular case.</a:t>
            </a: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12" name="Group 11">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3" name="Group 12">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8" name="TextBox 17">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9" name="TextBox 18">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0" name="Diagonal Stripe 19">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1" name="Diagonal Stripe 20">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4" name="Group 13">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6" name="Rectangle 15">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7" name="Rectangle 16">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5" name="Picture 14"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23"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10338507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Charred Facade</a:t>
            </a:r>
          </a:p>
        </p:txBody>
      </p:sp>
      <p:sp>
        <p:nvSpPr>
          <p:cNvPr id="9" name="Content Placeholder 7"/>
          <p:cNvSpPr txBox="1">
            <a:spLocks/>
          </p:cNvSpPr>
          <p:nvPr/>
        </p:nvSpPr>
        <p:spPr bwMode="auto">
          <a:xfrm>
            <a:off x="1203001" y="5457727"/>
            <a:ext cx="6535352" cy="73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sz="1400" kern="0" dirty="0"/>
              <a:t>Facades exposed to rain (here the WIDC) can be protected from moisture by various coating, such as paint, oil finish or Nano coatings. A historical method experiencing a renaissance over the last 20 years in Europe and North America is charring.</a:t>
            </a: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12" name="Group 11">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3" name="Group 12">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8" name="TextBox 17">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9" name="TextBox 18">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0" name="Diagonal Stripe 19">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1" name="Diagonal Stripe 20">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4" name="Group 13">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6" name="Rectangle 15">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7" name="Rectangle 16">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5" name="Picture 14"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099" y="1388457"/>
            <a:ext cx="5427293" cy="4069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2668630063"/>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Cedar Façade </a:t>
            </a:r>
          </a:p>
        </p:txBody>
      </p:sp>
      <p:pic>
        <p:nvPicPr>
          <p:cNvPr id="4" name="Content Placeholder 3"/>
          <p:cNvPicPr>
            <a:picLocks noChangeAspect="1"/>
          </p:cNvPicPr>
          <p:nvPr/>
        </p:nvPicPr>
        <p:blipFill rotWithShape="1">
          <a:blip r:embed="rId3" cstate="screen">
            <a:extLst>
              <a:ext uri="{28A0092B-C50C-407E-A947-70E740481C1C}">
                <a14:useLocalDpi xmlns:a14="http://schemas.microsoft.com/office/drawing/2010/main"/>
              </a:ext>
            </a:extLst>
          </a:blip>
          <a:srcRect l="6100" r="15430" b="3582"/>
          <a:stretch/>
        </p:blipFill>
        <p:spPr bwMode="auto">
          <a:xfrm rot="5400000">
            <a:off x="687045" y="2016925"/>
            <a:ext cx="4111313" cy="284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b="29735"/>
          <a:stretch/>
        </p:blipFill>
        <p:spPr>
          <a:xfrm>
            <a:off x="4578981" y="1381658"/>
            <a:ext cx="5157873" cy="2038617"/>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l="12342" t="6898" b="31310"/>
          <a:stretch/>
        </p:blipFill>
        <p:spPr>
          <a:xfrm>
            <a:off x="4578981" y="3448198"/>
            <a:ext cx="5157873" cy="2045185"/>
          </a:xfrm>
          <a:prstGeom prst="rect">
            <a:avLst/>
          </a:prstGeom>
        </p:spPr>
      </p:pic>
      <p:sp>
        <p:nvSpPr>
          <p:cNvPr id="11" name="Content Placeholder 7"/>
          <p:cNvSpPr txBox="1">
            <a:spLocks/>
          </p:cNvSpPr>
          <p:nvPr/>
        </p:nvSpPr>
        <p:spPr bwMode="auto">
          <a:xfrm>
            <a:off x="1210379" y="5498679"/>
            <a:ext cx="6527974" cy="73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sz="1400" kern="0" dirty="0"/>
              <a:t>Façade of the Wood Innovation Research Laboratory (WIRL) in Prince George. The open Red Cedar Façade allows for very high drying potential. The façade depths of about 80 mm reduces the amount of water reaching the membrane.  Windows have a large reveal of about 200mm (500mm wall depth) with frame for water drainage.</a:t>
            </a:r>
          </a:p>
        </p:txBody>
      </p:sp>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14" name="Group 13">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5" name="Group 14">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20" name="TextBox 19">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21" name="TextBox 20">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2" name="Diagonal Stripe 21">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3" name="Diagonal Stripe 22">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6" name="Group 15">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8" name="Rectangle 17">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9" name="Rectangle 18">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7" name="Picture 16"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25"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24696913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204119" y="180975"/>
            <a:ext cx="7904163" cy="719138"/>
          </a:xfrm>
        </p:spPr>
        <p:txBody>
          <a:bodyPr/>
          <a:lstStyle/>
          <a:p>
            <a:r>
              <a:rPr lang="en-CA" altLang="en-US"/>
              <a:t>Optimal Shape Factor</a:t>
            </a:r>
          </a:p>
        </p:txBody>
      </p:sp>
      <p:sp>
        <p:nvSpPr>
          <p:cNvPr id="4" name="Rectangle 3"/>
          <p:cNvSpPr/>
          <p:nvPr/>
        </p:nvSpPr>
        <p:spPr>
          <a:xfrm>
            <a:off x="1230631" y="6526212"/>
            <a:ext cx="1528303" cy="276999"/>
          </a:xfrm>
          <a:prstGeom prst="rect">
            <a:avLst/>
          </a:prstGeom>
        </p:spPr>
        <p:txBody>
          <a:bodyPr wrap="none">
            <a:spAutoFit/>
          </a:bodyPr>
          <a:lstStyle/>
          <a:p>
            <a:pPr eaLnBrk="1" hangingPunct="1">
              <a:defRPr/>
            </a:pPr>
            <a:r>
              <a:rPr lang="en-US" sz="1200" dirty="0">
                <a:solidFill>
                  <a:schemeClr val="tx1">
                    <a:lumMod val="75000"/>
                    <a:lumOff val="25000"/>
                  </a:schemeClr>
                </a:solidFill>
                <a:latin typeface="Calibri" panose="020F0502020204030204" pitchFamily="34" charset="0"/>
                <a:ea typeface="ＭＳ Ｐゴシック" pitchFamily="34" charset="-128"/>
                <a:cs typeface="Calibri" panose="020F0502020204030204" pitchFamily="34" charset="0"/>
              </a:rPr>
              <a:t>Photo: </a:t>
            </a:r>
            <a:r>
              <a:rPr lang="en-US" sz="1200" dirty="0" err="1">
                <a:solidFill>
                  <a:schemeClr val="tx1">
                    <a:lumMod val="75000"/>
                    <a:lumOff val="25000"/>
                  </a:schemeClr>
                </a:solidFill>
                <a:latin typeface="Calibri" panose="020F0502020204030204" pitchFamily="34" charset="0"/>
                <a:ea typeface="ＭＳ Ｐゴシック" pitchFamily="34" charset="-128"/>
                <a:cs typeface="Calibri" panose="020F0502020204030204" pitchFamily="34" charset="0"/>
              </a:rPr>
              <a:t>Jochen</a:t>
            </a:r>
            <a:r>
              <a:rPr lang="en-US" sz="1200" dirty="0">
                <a:solidFill>
                  <a:schemeClr val="tx1">
                    <a:lumMod val="75000"/>
                    <a:lumOff val="25000"/>
                  </a:schemeClr>
                </a:solidFill>
                <a:latin typeface="Calibri" panose="020F0502020204030204" pitchFamily="34" charset="0"/>
                <a:ea typeface="ＭＳ Ｐゴシック" pitchFamily="34" charset="-128"/>
                <a:cs typeface="Calibri" panose="020F0502020204030204" pitchFamily="34" charset="0"/>
              </a:rPr>
              <a:t> Specht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099" y="1387132"/>
            <a:ext cx="5925517" cy="4777448"/>
          </a:xfrm>
          <a:prstGeom prst="rect">
            <a:avLst/>
          </a:prstGeom>
        </p:spPr>
      </p:pic>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Cement Fiber Board Façade </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r="39134"/>
          <a:stretch/>
        </p:blipFill>
        <p:spPr>
          <a:xfrm rot="5400000">
            <a:off x="1151333" y="1533131"/>
            <a:ext cx="4134137" cy="3820605"/>
          </a:xfr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l="24710" r="14598"/>
          <a:stretch/>
        </p:blipFill>
        <p:spPr>
          <a:xfrm rot="5400000">
            <a:off x="5498415" y="1527220"/>
            <a:ext cx="4122316" cy="3820604"/>
          </a:xfrm>
          <a:prstGeom prst="rect">
            <a:avLst/>
          </a:prstGeom>
        </p:spPr>
      </p:pic>
      <p:sp>
        <p:nvSpPr>
          <p:cNvPr id="6" name="Content Placeholder 7"/>
          <p:cNvSpPr txBox="1">
            <a:spLocks/>
          </p:cNvSpPr>
          <p:nvPr/>
        </p:nvSpPr>
        <p:spPr bwMode="auto">
          <a:xfrm>
            <a:off x="1210379" y="5498679"/>
            <a:ext cx="6097841" cy="73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sz="1400" kern="0" dirty="0"/>
              <a:t>Cement Fiber Board Façade of the Wood Innovation Research Laboratory (WIRL) in Prince George. The open cladding allows for high drying potential. Perforated metal sheeting keeps insects and rodents out.</a:t>
            </a:r>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9" name="Group 8">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0" name="Group 9">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5" name="TextBox 14">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6" name="TextBox 15">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7" name="Diagonal Stripe 16">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8" name="Diagonal Stripe 17">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1" name="Group 10">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3" name="Rectangle 12">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Rectangle 13">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2" name="Picture 11"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9"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4000177207"/>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Metal Façade </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rot="5400000">
            <a:off x="1307330" y="1377132"/>
            <a:ext cx="4110036" cy="4108500"/>
          </a:xfr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088645" y="1389424"/>
            <a:ext cx="4116227" cy="4101518"/>
          </a:xfrm>
          <a:prstGeom prst="rect">
            <a:avLst/>
          </a:prstGeom>
        </p:spPr>
      </p:pic>
      <p:sp>
        <p:nvSpPr>
          <p:cNvPr id="6" name="Content Placeholder 7"/>
          <p:cNvSpPr txBox="1">
            <a:spLocks/>
          </p:cNvSpPr>
          <p:nvPr/>
        </p:nvSpPr>
        <p:spPr bwMode="auto">
          <a:xfrm>
            <a:off x="1210379" y="5498679"/>
            <a:ext cx="6527974" cy="73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sz="1400" kern="0" dirty="0"/>
              <a:t>Metal Façade of the Wood Innovation Research Laboratory (WIRL) in Prince George. The very limited ventilation layer of only 19mm and extremely small openings does not allow for much ventilation. Not advisable in more humid climate zones and/or buildings with higher internal moisture loads.</a:t>
            </a:r>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9" name="Group 8">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0" name="Group 9">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5" name="TextBox 14">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6" name="TextBox 15">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7" name="Diagonal Stripe 16">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8" name="Diagonal Stripe 17">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1" name="Group 10">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3" name="Rectangle 12">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4" name="Rectangle 13">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2" name="Picture 11"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20"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2429832557"/>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 y="966566"/>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en-CA" dirty="0"/>
              <a:t>Discuss Façade </a:t>
            </a:r>
          </a:p>
        </p:txBody>
      </p:sp>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21697" y="1390126"/>
            <a:ext cx="3118355" cy="4157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9"/>
          <p:cNvSpPr txBox="1">
            <a:spLocks noChangeArrowheads="1"/>
          </p:cNvSpPr>
          <p:nvPr/>
        </p:nvSpPr>
        <p:spPr bwMode="auto">
          <a:xfrm>
            <a:off x="1203002" y="4947172"/>
            <a:ext cx="2858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US" altLang="en-US" sz="1200" dirty="0">
                <a:solidFill>
                  <a:schemeClr val="tx1"/>
                </a:solidFill>
              </a:rPr>
              <a:t>Wood Façade, WIDC, Prince George    </a:t>
            </a:r>
            <a:endParaRPr lang="de-DE" altLang="en-US" sz="1200" dirty="0">
              <a:solidFill>
                <a:schemeClr val="tx1"/>
              </a:solidFill>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10" name="Group 9">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1" name="Group 10">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100" y="1376363"/>
            <a:ext cx="4801308"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9"/>
          <p:cNvSpPr txBox="1">
            <a:spLocks noChangeArrowheads="1"/>
          </p:cNvSpPr>
          <p:nvPr/>
        </p:nvSpPr>
        <p:spPr bwMode="auto">
          <a:xfrm>
            <a:off x="7438285" y="5564930"/>
            <a:ext cx="32851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US" altLang="en-US" sz="1200" dirty="0" err="1">
                <a:solidFill>
                  <a:schemeClr val="tx1"/>
                </a:solidFill>
              </a:rPr>
              <a:t>RothoBlaas</a:t>
            </a:r>
            <a:r>
              <a:rPr lang="en-US" altLang="en-US" sz="1200" dirty="0">
                <a:solidFill>
                  <a:schemeClr val="tx1"/>
                </a:solidFill>
              </a:rPr>
              <a:t> Headquarter, </a:t>
            </a:r>
            <a:r>
              <a:rPr lang="en-US" altLang="en-US" sz="1200" dirty="0" err="1">
                <a:solidFill>
                  <a:schemeClr val="tx1"/>
                </a:solidFill>
              </a:rPr>
              <a:t>Kurtatsch</a:t>
            </a:r>
            <a:r>
              <a:rPr lang="en-US" altLang="en-US" sz="1200" dirty="0">
                <a:solidFill>
                  <a:schemeClr val="tx1"/>
                </a:solidFill>
              </a:rPr>
              <a:t>, Italy</a:t>
            </a:r>
            <a:endParaRPr lang="de-DE" altLang="en-US" sz="1200" dirty="0">
              <a:solidFill>
                <a:schemeClr val="tx1"/>
              </a:solidFill>
            </a:endParaRPr>
          </a:p>
        </p:txBody>
      </p:sp>
      <p:sp>
        <p:nvSpPr>
          <p:cNvPr id="22" name="Content Placeholder 7"/>
          <p:cNvSpPr txBox="1">
            <a:spLocks/>
          </p:cNvSpPr>
          <p:nvPr/>
        </p:nvSpPr>
        <p:spPr bwMode="auto">
          <a:xfrm>
            <a:off x="1203002" y="5326534"/>
            <a:ext cx="6018688" cy="73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sz="1400" dirty="0"/>
              <a:t>Two very different facades with weak spots because of very different reasons. Left façade is the charred wood at the WIDC, the right façade is made of coated ~40mm thick OSB lamella, between ~200 and ~500mm deep.</a:t>
            </a:r>
          </a:p>
        </p:txBody>
      </p:sp>
      <p:sp>
        <p:nvSpPr>
          <p:cNvPr id="23"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Photo</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2687737913"/>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2053"/>
          <p:cNvSpPr>
            <a:spLocks noChangeArrowheads="1"/>
          </p:cNvSpPr>
          <p:nvPr/>
        </p:nvSpPr>
        <p:spPr bwMode="auto">
          <a:xfrm>
            <a:off x="1186626" y="134939"/>
            <a:ext cx="10598974"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dirty="0">
                <a:solidFill>
                  <a:srgbClr val="404040"/>
                </a:solidFill>
              </a:rPr>
              <a:t>Optimized CLT Detail, no Basement </a:t>
            </a:r>
          </a:p>
        </p:txBody>
      </p:sp>
      <p:pic>
        <p:nvPicPr>
          <p:cNvPr id="1146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3861" y="949873"/>
            <a:ext cx="6556375"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643864" y="1067687"/>
            <a:ext cx="1534040" cy="1240866"/>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rot="5400000">
            <a:off x="7387725" y="2431813"/>
            <a:ext cx="231759" cy="446861"/>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7191733" y="1067686"/>
            <a:ext cx="74612" cy="1780216"/>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7284267" y="1067686"/>
            <a:ext cx="456597" cy="1471677"/>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a:off x="6290707" y="2847902"/>
            <a:ext cx="1852911" cy="2003304"/>
          </a:xfrm>
          <a:prstGeom prst="rect">
            <a:avLst/>
          </a:prstGeom>
          <a:solidFill>
            <a:schemeClr val="bg1">
              <a:lumMod val="6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Rectangle 10"/>
          <p:cNvSpPr/>
          <p:nvPr/>
        </p:nvSpPr>
        <p:spPr>
          <a:xfrm>
            <a:off x="5544754" y="2573739"/>
            <a:ext cx="745953" cy="3398437"/>
          </a:xfrm>
          <a:prstGeom prst="rect">
            <a:avLst/>
          </a:prstGeom>
          <a:solidFill>
            <a:srgbClr val="FF99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 name="Rectangle 11"/>
          <p:cNvSpPr/>
          <p:nvPr/>
        </p:nvSpPr>
        <p:spPr>
          <a:xfrm>
            <a:off x="6283792" y="4851206"/>
            <a:ext cx="1859826" cy="1115689"/>
          </a:xfrm>
          <a:prstGeom prst="rect">
            <a:avLst/>
          </a:prstGeom>
          <a:solidFill>
            <a:srgbClr val="FF99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 name="Rectangle 12"/>
          <p:cNvSpPr/>
          <p:nvPr/>
        </p:nvSpPr>
        <p:spPr>
          <a:xfrm>
            <a:off x="5144381" y="3045080"/>
            <a:ext cx="400374" cy="2921815"/>
          </a:xfrm>
          <a:prstGeom prst="rect">
            <a:avLst/>
          </a:prstGeom>
          <a:solidFill>
            <a:srgbClr val="FF99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 name="Rectangle 13"/>
          <p:cNvSpPr/>
          <p:nvPr/>
        </p:nvSpPr>
        <p:spPr>
          <a:xfrm rot="5400000">
            <a:off x="6291382" y="1656675"/>
            <a:ext cx="231759" cy="1568941"/>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rot="5400000">
            <a:off x="6606248" y="2241482"/>
            <a:ext cx="269939" cy="901025"/>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6" name="Straight Connector 15"/>
          <p:cNvCxnSpPr/>
          <p:nvPr/>
        </p:nvCxnSpPr>
        <p:spPr>
          <a:xfrm flipV="1">
            <a:off x="7165409" y="1067686"/>
            <a:ext cx="0" cy="1780216"/>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5531579" y="1067686"/>
            <a:ext cx="13175" cy="1766256"/>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7265861" y="2366326"/>
            <a:ext cx="411829" cy="474650"/>
          </a:xfrm>
          <a:custGeom>
            <a:avLst/>
            <a:gdLst>
              <a:gd name="connsiteX0" fmla="*/ 0 w 411829"/>
              <a:gd name="connsiteY0" fmla="*/ 0 h 474650"/>
              <a:gd name="connsiteX1" fmla="*/ 6980 w 411829"/>
              <a:gd name="connsiteY1" fmla="*/ 474650 h 474650"/>
              <a:gd name="connsiteX2" fmla="*/ 411829 w 411829"/>
              <a:gd name="connsiteY2" fmla="*/ 467670 h 474650"/>
            </a:gdLst>
            <a:ahLst/>
            <a:cxnLst>
              <a:cxn ang="0">
                <a:pos x="connsiteX0" y="connsiteY0"/>
              </a:cxn>
              <a:cxn ang="0">
                <a:pos x="connsiteX1" y="connsiteY1"/>
              </a:cxn>
              <a:cxn ang="0">
                <a:pos x="connsiteX2" y="connsiteY2"/>
              </a:cxn>
            </a:cxnLst>
            <a:rect l="l" t="t" r="r" b="b"/>
            <a:pathLst>
              <a:path w="411829" h="474650">
                <a:moveTo>
                  <a:pt x="0" y="0"/>
                </a:moveTo>
                <a:lnTo>
                  <a:pt x="6980" y="474650"/>
                </a:lnTo>
                <a:lnTo>
                  <a:pt x="411829" y="467670"/>
                </a:lnTo>
              </a:path>
            </a:pathLst>
          </a:cu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0" name="Straight Connector 19"/>
          <p:cNvCxnSpPr/>
          <p:nvPr/>
        </p:nvCxnSpPr>
        <p:spPr>
          <a:xfrm flipV="1">
            <a:off x="7015785" y="2792082"/>
            <a:ext cx="0" cy="69763"/>
          </a:xfrm>
          <a:prstGeom prst="line">
            <a:avLst/>
          </a:prstGeom>
          <a:ln w="327025" cmpd="tri">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7269890" y="1099298"/>
            <a:ext cx="624407" cy="1731168"/>
            <a:chOff x="8625090" y="1060915"/>
            <a:chExt cx="624407" cy="1731168"/>
          </a:xfrm>
        </p:grpSpPr>
        <p:sp>
          <p:nvSpPr>
            <p:cNvPr id="22" name="Rectangle 21"/>
            <p:cNvSpPr/>
            <p:nvPr/>
          </p:nvSpPr>
          <p:spPr>
            <a:xfrm>
              <a:off x="8625090" y="1060915"/>
              <a:ext cx="203179" cy="1731167"/>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p:cNvSpPr/>
            <p:nvPr/>
          </p:nvSpPr>
          <p:spPr>
            <a:xfrm>
              <a:off x="9046318" y="1060915"/>
              <a:ext cx="203179" cy="1710208"/>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a:off x="8835704" y="1060915"/>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a:off x="8843139" y="1500484"/>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p:cNvSpPr/>
            <p:nvPr/>
          </p:nvSpPr>
          <p:spPr>
            <a:xfrm>
              <a:off x="8835703" y="1975223"/>
              <a:ext cx="203179" cy="439569"/>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p:cNvSpPr/>
            <p:nvPr/>
          </p:nvSpPr>
          <p:spPr>
            <a:xfrm>
              <a:off x="8843139" y="2414793"/>
              <a:ext cx="203179" cy="377290"/>
            </a:xfrm>
            <a:prstGeom prst="rect">
              <a:avLst/>
            </a:prstGeom>
            <a:solidFill>
              <a:srgbClr val="85714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6" name="TextBox 35"/>
          <p:cNvSpPr txBox="1"/>
          <p:nvPr/>
        </p:nvSpPr>
        <p:spPr>
          <a:xfrm>
            <a:off x="8561428" y="1001167"/>
            <a:ext cx="3318792" cy="1600438"/>
          </a:xfrm>
          <a:prstGeom prst="rect">
            <a:avLst/>
          </a:prstGeom>
          <a:noFill/>
        </p:spPr>
        <p:txBody>
          <a:bodyPr wrap="square" rtlCol="0">
            <a:spAutoFit/>
          </a:bodyPr>
          <a:lstStyle/>
          <a:p>
            <a:r>
              <a:rPr lang="en-CA" sz="1400" dirty="0">
                <a:solidFill>
                  <a:srgbClr val="FF0000"/>
                </a:solidFill>
                <a:latin typeface="Calibri" panose="020F0502020204030204" pitchFamily="34" charset="0"/>
                <a:cs typeface="Calibri" panose="020F0502020204030204" pitchFamily="34" charset="0"/>
              </a:rPr>
              <a:t>CLT is not Airtight!</a:t>
            </a:r>
          </a:p>
          <a:p>
            <a:r>
              <a:rPr lang="en-CA" sz="1400" dirty="0">
                <a:solidFill>
                  <a:srgbClr val="FF0000"/>
                </a:solidFill>
                <a:latin typeface="Calibri" panose="020F0502020204030204" pitchFamily="34" charset="0"/>
                <a:cs typeface="Calibri" panose="020F0502020204030204" pitchFamily="34" charset="0"/>
              </a:rPr>
              <a:t>Additional Membrane or Plywood necessary.</a:t>
            </a:r>
          </a:p>
          <a:p>
            <a:r>
              <a:rPr lang="en-CA" sz="1400" dirty="0">
                <a:solidFill>
                  <a:srgbClr val="FF0000"/>
                </a:solidFill>
                <a:latin typeface="Calibri" panose="020F0502020204030204" pitchFamily="34" charset="0"/>
                <a:cs typeface="Calibri" panose="020F0502020204030204" pitchFamily="34" charset="0"/>
              </a:rPr>
              <a:t>Careful with Penetrations for Electrical.</a:t>
            </a:r>
          </a:p>
          <a:p>
            <a:r>
              <a:rPr lang="en-CA" sz="1400" dirty="0">
                <a:solidFill>
                  <a:srgbClr val="FF0000"/>
                </a:solidFill>
                <a:latin typeface="Calibri" panose="020F0502020204030204" pitchFamily="34" charset="0"/>
                <a:cs typeface="Calibri" panose="020F0502020204030204" pitchFamily="34" charset="0"/>
              </a:rPr>
              <a:t>Ideally use Mass Timber only in the Interior as Thermal Bridges and Problems with Airtightness more likely if Exterior use.</a:t>
            </a:r>
          </a:p>
        </p:txBody>
      </p:sp>
      <p:sp>
        <p:nvSpPr>
          <p:cNvPr id="29" name="TextBox 28"/>
          <p:cNvSpPr txBox="1"/>
          <p:nvPr/>
        </p:nvSpPr>
        <p:spPr>
          <a:xfrm>
            <a:off x="8561428" y="3026048"/>
            <a:ext cx="2771120" cy="830997"/>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Self expanding sealing tape underneath to seal irregularities in concrete floor</a:t>
            </a:r>
          </a:p>
        </p:txBody>
      </p:sp>
      <p:cxnSp>
        <p:nvCxnSpPr>
          <p:cNvPr id="30" name="Straight Arrow Connector 29"/>
          <p:cNvCxnSpPr/>
          <p:nvPr/>
        </p:nvCxnSpPr>
        <p:spPr>
          <a:xfrm flipH="1" flipV="1">
            <a:off x="7487939" y="2861845"/>
            <a:ext cx="1073489" cy="5165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560268" y="3883442"/>
            <a:ext cx="2771120" cy="1077218"/>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Thickened Edge Slab to ensure structural integrity, airtightness and thermal bridge free foundation</a:t>
            </a:r>
          </a:p>
        </p:txBody>
      </p:sp>
      <p:cxnSp>
        <p:nvCxnSpPr>
          <p:cNvPr id="35" name="Straight Arrow Connector 34"/>
          <p:cNvCxnSpPr/>
          <p:nvPr/>
        </p:nvCxnSpPr>
        <p:spPr>
          <a:xfrm flipH="1" flipV="1">
            <a:off x="7480503" y="3838753"/>
            <a:ext cx="1073489" cy="5165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566088" y="4922319"/>
            <a:ext cx="2771120" cy="584775"/>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Continuous Layer of Insulation to avoid thermal bridges</a:t>
            </a:r>
          </a:p>
        </p:txBody>
      </p:sp>
      <p:cxnSp>
        <p:nvCxnSpPr>
          <p:cNvPr id="39" name="Straight Arrow Connector 38"/>
          <p:cNvCxnSpPr/>
          <p:nvPr/>
        </p:nvCxnSpPr>
        <p:spPr>
          <a:xfrm flipH="1">
            <a:off x="7371479" y="5032702"/>
            <a:ext cx="1167394" cy="2788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8560265" y="2710777"/>
            <a:ext cx="2771120" cy="338554"/>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Reduced Thermal Bridge</a:t>
            </a:r>
          </a:p>
        </p:txBody>
      </p:sp>
      <p:cxnSp>
        <p:nvCxnSpPr>
          <p:cNvPr id="41" name="Straight Arrow Connector 40"/>
          <p:cNvCxnSpPr>
            <a:endCxn id="15" idx="2"/>
          </p:cNvCxnSpPr>
          <p:nvPr/>
        </p:nvCxnSpPr>
        <p:spPr>
          <a:xfrm flipH="1" flipV="1">
            <a:off x="6290705" y="2691995"/>
            <a:ext cx="2284565" cy="1761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Graphic</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1833431752"/>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9323" y="1034367"/>
            <a:ext cx="7207250"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2053"/>
          <p:cNvSpPr>
            <a:spLocks noChangeArrowheads="1"/>
          </p:cNvSpPr>
          <p:nvPr/>
        </p:nvSpPr>
        <p:spPr bwMode="auto">
          <a:xfrm>
            <a:off x="1225611" y="134939"/>
            <a:ext cx="746760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dirty="0">
                <a:solidFill>
                  <a:srgbClr val="404040"/>
                </a:solidFill>
              </a:rPr>
              <a:t>Optimized Corner (Prefab)</a:t>
            </a:r>
          </a:p>
        </p:txBody>
      </p:sp>
      <p:sp>
        <p:nvSpPr>
          <p:cNvPr id="2" name="Rectangle 1"/>
          <p:cNvSpPr/>
          <p:nvPr/>
        </p:nvSpPr>
        <p:spPr>
          <a:xfrm>
            <a:off x="3224833" y="3124292"/>
            <a:ext cx="1668256" cy="233161"/>
          </a:xfrm>
          <a:prstGeom prst="rect">
            <a:avLst/>
          </a:prstGeom>
          <a:solidFill>
            <a:srgbClr val="85714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rot="5400000">
            <a:off x="4175541" y="2406745"/>
            <a:ext cx="1668256" cy="233161"/>
          </a:xfrm>
          <a:prstGeom prst="rect">
            <a:avLst/>
          </a:prstGeom>
          <a:solidFill>
            <a:srgbClr val="85714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rot="5400000">
            <a:off x="2251101" y="2374745"/>
            <a:ext cx="1668256" cy="265247"/>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3341413" y="3425716"/>
            <a:ext cx="1668256" cy="233161"/>
          </a:xfrm>
          <a:prstGeom prst="rect">
            <a:avLst/>
          </a:prstGeom>
          <a:solidFill>
            <a:srgbClr val="85714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3224834" y="1689197"/>
            <a:ext cx="1668253" cy="1420893"/>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a:off x="1329200" y="1673240"/>
            <a:ext cx="1613343" cy="1684213"/>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Rectangle 10"/>
          <p:cNvSpPr/>
          <p:nvPr/>
        </p:nvSpPr>
        <p:spPr>
          <a:xfrm>
            <a:off x="3341414" y="3658877"/>
            <a:ext cx="1668256" cy="2434796"/>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 name="Rectangle 11"/>
          <p:cNvSpPr/>
          <p:nvPr/>
        </p:nvSpPr>
        <p:spPr>
          <a:xfrm>
            <a:off x="2645479" y="4334678"/>
            <a:ext cx="607273" cy="1758994"/>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 name="Rectangle 12"/>
          <p:cNvSpPr/>
          <p:nvPr/>
        </p:nvSpPr>
        <p:spPr>
          <a:xfrm rot="16200000">
            <a:off x="1535579" y="3226315"/>
            <a:ext cx="607273" cy="1033991"/>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 name="Rectangle 13"/>
          <p:cNvSpPr/>
          <p:nvPr/>
        </p:nvSpPr>
        <p:spPr>
          <a:xfrm rot="5400000">
            <a:off x="2185197" y="3603709"/>
            <a:ext cx="621231" cy="265247"/>
          </a:xfrm>
          <a:prstGeom prst="rect">
            <a:avLst/>
          </a:prstGeom>
          <a:solidFill>
            <a:srgbClr val="85714D">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rot="5400000">
            <a:off x="2320538" y="3747574"/>
            <a:ext cx="908961" cy="265247"/>
          </a:xfrm>
          <a:prstGeom prst="rect">
            <a:avLst/>
          </a:prstGeom>
          <a:solidFill>
            <a:srgbClr val="85714D">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2900663" y="3435932"/>
            <a:ext cx="342025" cy="898745"/>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4" name="Straight Connector 3"/>
          <p:cNvCxnSpPr/>
          <p:nvPr/>
        </p:nvCxnSpPr>
        <p:spPr>
          <a:xfrm flipV="1">
            <a:off x="2356212" y="3446150"/>
            <a:ext cx="272224" cy="6007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2363188" y="3435932"/>
            <a:ext cx="272225" cy="609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642390" y="3446150"/>
            <a:ext cx="265256" cy="898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2642400" y="3435931"/>
            <a:ext cx="258262" cy="898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rot="5400000">
            <a:off x="3180507" y="1490189"/>
            <a:ext cx="94433" cy="3797051"/>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p:cNvSpPr/>
          <p:nvPr/>
        </p:nvSpPr>
        <p:spPr>
          <a:xfrm rot="5400000">
            <a:off x="1981336" y="4717567"/>
            <a:ext cx="2631490" cy="88659"/>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5" name="Straight Connector 24"/>
          <p:cNvCxnSpPr/>
          <p:nvPr/>
        </p:nvCxnSpPr>
        <p:spPr>
          <a:xfrm flipV="1">
            <a:off x="3407422" y="3411268"/>
            <a:ext cx="0" cy="69763"/>
          </a:xfrm>
          <a:prstGeom prst="line">
            <a:avLst/>
          </a:prstGeom>
          <a:ln w="327025" cmpd="tri">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918925" y="3411268"/>
            <a:ext cx="0" cy="69763"/>
          </a:xfrm>
          <a:prstGeom prst="line">
            <a:avLst/>
          </a:prstGeom>
          <a:ln w="327025" cmpd="tri">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328144" y="3444373"/>
            <a:ext cx="1832972" cy="1"/>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356387" y="1557536"/>
            <a:ext cx="3769862" cy="10339"/>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34578" y="3574659"/>
            <a:ext cx="16093" cy="2566429"/>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162843" y="1631036"/>
            <a:ext cx="24305" cy="4511615"/>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3242688" y="3755326"/>
            <a:ext cx="5314980" cy="2024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1028580" y="3691880"/>
            <a:ext cx="264025" cy="6959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9" idx="1"/>
          </p:cNvCxnSpPr>
          <p:nvPr/>
        </p:nvCxnSpPr>
        <p:spPr>
          <a:xfrm flipH="1">
            <a:off x="4431235" y="2400214"/>
            <a:ext cx="4130193" cy="8806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557668" y="3196747"/>
            <a:ext cx="3120127" cy="1323439"/>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Continuous OSB or Plywood taped, continuous Airtight Layer, no Penetrations for Interior Electrical and Plumbing</a:t>
            </a:r>
          </a:p>
          <a:p>
            <a:endParaRPr lang="en-CA" sz="1600" dirty="0">
              <a:latin typeface="Calibri" panose="020F0502020204030204" pitchFamily="34" charset="0"/>
              <a:cs typeface="Calibri" panose="020F0502020204030204" pitchFamily="34" charset="0"/>
            </a:endParaRPr>
          </a:p>
        </p:txBody>
      </p:sp>
      <p:sp>
        <p:nvSpPr>
          <p:cNvPr id="38" name="TextBox 37"/>
          <p:cNvSpPr txBox="1"/>
          <p:nvPr/>
        </p:nvSpPr>
        <p:spPr>
          <a:xfrm>
            <a:off x="287424" y="4389614"/>
            <a:ext cx="1856252" cy="584775"/>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LVL Ledger in Installation Layer</a:t>
            </a:r>
          </a:p>
        </p:txBody>
      </p:sp>
      <p:sp>
        <p:nvSpPr>
          <p:cNvPr id="39" name="TextBox 38"/>
          <p:cNvSpPr txBox="1"/>
          <p:nvPr/>
        </p:nvSpPr>
        <p:spPr>
          <a:xfrm>
            <a:off x="8561428" y="2107826"/>
            <a:ext cx="2771120" cy="584775"/>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Corner Thermal Bridge optimized as far as possible</a:t>
            </a:r>
          </a:p>
        </p:txBody>
      </p:sp>
      <p:sp>
        <p:nvSpPr>
          <p:cNvPr id="40" name="TextBox 39"/>
          <p:cNvSpPr txBox="1"/>
          <p:nvPr/>
        </p:nvSpPr>
        <p:spPr>
          <a:xfrm>
            <a:off x="8561428" y="2656097"/>
            <a:ext cx="2771120" cy="584775"/>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Taped and/or expanding foam tapes for Airtightness</a:t>
            </a:r>
          </a:p>
        </p:txBody>
      </p:sp>
      <p:cxnSp>
        <p:nvCxnSpPr>
          <p:cNvPr id="41" name="Straight Arrow Connector 40"/>
          <p:cNvCxnSpPr>
            <a:stCxn id="40" idx="1"/>
          </p:cNvCxnSpPr>
          <p:nvPr/>
        </p:nvCxnSpPr>
        <p:spPr>
          <a:xfrm flipH="1">
            <a:off x="3448948" y="2948485"/>
            <a:ext cx="5112480" cy="5130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 Box 9"/>
          <p:cNvSpPr txBox="1">
            <a:spLocks noChangeArrowheads="1"/>
          </p:cNvSpPr>
          <p:nvPr/>
        </p:nvSpPr>
        <p:spPr bwMode="auto">
          <a:xfrm>
            <a:off x="1211853" y="651345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Graphic</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3077724314"/>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p:cNvSpPr>
            <a:spLocks noGrp="1"/>
          </p:cNvSpPr>
          <p:nvPr>
            <p:ph type="title"/>
          </p:nvPr>
        </p:nvSpPr>
        <p:spPr>
          <a:xfrm>
            <a:off x="6522590" y="195967"/>
            <a:ext cx="5466210" cy="719137"/>
          </a:xfrm>
        </p:spPr>
        <p:txBody>
          <a:bodyPr/>
          <a:lstStyle/>
          <a:p>
            <a:r>
              <a:rPr lang="en-US" altLang="en-US" dirty="0"/>
              <a:t>Window Installation</a:t>
            </a:r>
          </a:p>
        </p:txBody>
      </p:sp>
      <p:pic>
        <p:nvPicPr>
          <p:cNvPr id="27034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3978" y="-83761"/>
            <a:ext cx="5170487" cy="764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23458" y="2255290"/>
            <a:ext cx="1424738" cy="168759"/>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rot="10800000">
            <a:off x="1423949" y="6170988"/>
            <a:ext cx="552292" cy="751815"/>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 name="Freeform 8"/>
          <p:cNvSpPr/>
          <p:nvPr/>
        </p:nvSpPr>
        <p:spPr>
          <a:xfrm rot="5400000" flipH="1" flipV="1">
            <a:off x="1907080" y="5545334"/>
            <a:ext cx="328581" cy="401374"/>
          </a:xfrm>
          <a:custGeom>
            <a:avLst/>
            <a:gdLst>
              <a:gd name="connsiteX0" fmla="*/ 0 w 411829"/>
              <a:gd name="connsiteY0" fmla="*/ 0 h 474650"/>
              <a:gd name="connsiteX1" fmla="*/ 6980 w 411829"/>
              <a:gd name="connsiteY1" fmla="*/ 474650 h 474650"/>
              <a:gd name="connsiteX2" fmla="*/ 411829 w 411829"/>
              <a:gd name="connsiteY2" fmla="*/ 467670 h 474650"/>
            </a:gdLst>
            <a:ahLst/>
            <a:cxnLst>
              <a:cxn ang="0">
                <a:pos x="connsiteX0" y="connsiteY0"/>
              </a:cxn>
              <a:cxn ang="0">
                <a:pos x="connsiteX1" y="connsiteY1"/>
              </a:cxn>
              <a:cxn ang="0">
                <a:pos x="connsiteX2" y="connsiteY2"/>
              </a:cxn>
            </a:cxnLst>
            <a:rect l="l" t="t" r="r" b="b"/>
            <a:pathLst>
              <a:path w="411829" h="474650">
                <a:moveTo>
                  <a:pt x="0" y="0"/>
                </a:moveTo>
                <a:lnTo>
                  <a:pt x="6980" y="474650"/>
                </a:lnTo>
                <a:lnTo>
                  <a:pt x="411829" y="467670"/>
                </a:lnTo>
              </a:path>
            </a:pathLst>
          </a:cu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p:cNvCxnSpPr/>
          <p:nvPr/>
        </p:nvCxnSpPr>
        <p:spPr>
          <a:xfrm flipV="1">
            <a:off x="1897815" y="5922854"/>
            <a:ext cx="0" cy="967366"/>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rot="5400000">
            <a:off x="3039409" y="2194812"/>
            <a:ext cx="322179" cy="774598"/>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4" name="Straight Connector 13"/>
          <p:cNvCxnSpPr/>
          <p:nvPr/>
        </p:nvCxnSpPr>
        <p:spPr>
          <a:xfrm flipV="1">
            <a:off x="2623644" y="2444125"/>
            <a:ext cx="912647" cy="12359"/>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rot="5400000">
            <a:off x="1801187" y="5406723"/>
            <a:ext cx="126352" cy="880827"/>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 name="Rectangle 18"/>
          <p:cNvSpPr/>
          <p:nvPr/>
        </p:nvSpPr>
        <p:spPr>
          <a:xfrm rot="5400000">
            <a:off x="1771253" y="2066888"/>
            <a:ext cx="126352" cy="880827"/>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 name="Rectangle 19"/>
          <p:cNvSpPr/>
          <p:nvPr/>
        </p:nvSpPr>
        <p:spPr>
          <a:xfrm rot="5400000">
            <a:off x="1436781" y="1410966"/>
            <a:ext cx="1424738" cy="251385"/>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rot="5400000">
            <a:off x="2613821" y="1410967"/>
            <a:ext cx="1424738" cy="251385"/>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2023457" y="5922854"/>
            <a:ext cx="1424738" cy="168759"/>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rot="5400000">
            <a:off x="3044473" y="5428393"/>
            <a:ext cx="80467" cy="908457"/>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4" name="Rectangle 23"/>
          <p:cNvSpPr/>
          <p:nvPr/>
        </p:nvSpPr>
        <p:spPr>
          <a:xfrm rot="5400000">
            <a:off x="772654" y="1189483"/>
            <a:ext cx="2415655" cy="78575"/>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rot="5400000">
            <a:off x="1486289" y="6356740"/>
            <a:ext cx="979905" cy="87052"/>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rot="10800000">
            <a:off x="1394015" y="20943"/>
            <a:ext cx="538700" cy="2200243"/>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 name="Rectangle 26"/>
          <p:cNvSpPr/>
          <p:nvPr/>
        </p:nvSpPr>
        <p:spPr>
          <a:xfrm rot="10800000">
            <a:off x="2028631" y="6115787"/>
            <a:ext cx="1419564" cy="751815"/>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8" name="Rectangle 27"/>
          <p:cNvSpPr/>
          <p:nvPr/>
        </p:nvSpPr>
        <p:spPr>
          <a:xfrm rot="10800000">
            <a:off x="2288638" y="20943"/>
            <a:ext cx="908170" cy="2216962"/>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9" name="Rectangle 28"/>
          <p:cNvSpPr/>
          <p:nvPr/>
        </p:nvSpPr>
        <p:spPr>
          <a:xfrm rot="10800000">
            <a:off x="2028631" y="20942"/>
            <a:ext cx="276146" cy="797230"/>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0" name="Rectangle 29"/>
          <p:cNvSpPr/>
          <p:nvPr/>
        </p:nvSpPr>
        <p:spPr>
          <a:xfrm rot="10800000">
            <a:off x="3200397" y="25683"/>
            <a:ext cx="276146" cy="791357"/>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34" name="Straight Connector 33"/>
          <p:cNvCxnSpPr/>
          <p:nvPr/>
        </p:nvCxnSpPr>
        <p:spPr>
          <a:xfrm flipH="1" flipV="1">
            <a:off x="1897815" y="335047"/>
            <a:ext cx="6528" cy="2101551"/>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rot="5400000" flipV="1">
            <a:off x="1905746" y="2393141"/>
            <a:ext cx="314468" cy="384595"/>
          </a:xfrm>
          <a:custGeom>
            <a:avLst/>
            <a:gdLst>
              <a:gd name="connsiteX0" fmla="*/ 0 w 411829"/>
              <a:gd name="connsiteY0" fmla="*/ 0 h 474650"/>
              <a:gd name="connsiteX1" fmla="*/ 6980 w 411829"/>
              <a:gd name="connsiteY1" fmla="*/ 474650 h 474650"/>
              <a:gd name="connsiteX2" fmla="*/ 411829 w 411829"/>
              <a:gd name="connsiteY2" fmla="*/ 467670 h 474650"/>
            </a:gdLst>
            <a:ahLst/>
            <a:cxnLst>
              <a:cxn ang="0">
                <a:pos x="connsiteX0" y="connsiteY0"/>
              </a:cxn>
              <a:cxn ang="0">
                <a:pos x="connsiteX1" y="connsiteY1"/>
              </a:cxn>
              <a:cxn ang="0">
                <a:pos x="connsiteX2" y="connsiteY2"/>
              </a:cxn>
            </a:cxnLst>
            <a:rect l="l" t="t" r="r" b="b"/>
            <a:pathLst>
              <a:path w="411829" h="474650">
                <a:moveTo>
                  <a:pt x="0" y="0"/>
                </a:moveTo>
                <a:lnTo>
                  <a:pt x="6980" y="474650"/>
                </a:lnTo>
                <a:lnTo>
                  <a:pt x="411829" y="467670"/>
                </a:lnTo>
              </a:path>
            </a:pathLst>
          </a:cu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8" name="Straight Connector 37"/>
          <p:cNvCxnSpPr/>
          <p:nvPr/>
        </p:nvCxnSpPr>
        <p:spPr>
          <a:xfrm>
            <a:off x="2510183" y="5882621"/>
            <a:ext cx="1077615" cy="16060"/>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587798" y="5890651"/>
            <a:ext cx="11676" cy="1633304"/>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599474" y="335048"/>
            <a:ext cx="21013" cy="2338350"/>
          </a:xfrm>
          <a:prstGeom prst="line">
            <a:avLst/>
          </a:prstGeom>
          <a:ln w="508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5870308" y="3037063"/>
            <a:ext cx="816823" cy="4068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7" name="Straight Arrow Connector 36"/>
          <p:cNvCxnSpPr>
            <a:stCxn id="39" idx="1"/>
          </p:cNvCxnSpPr>
          <p:nvPr/>
        </p:nvCxnSpPr>
        <p:spPr>
          <a:xfrm flipH="1" flipV="1">
            <a:off x="3064287" y="1738058"/>
            <a:ext cx="5497141" cy="6621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561428" y="2107826"/>
            <a:ext cx="2771120" cy="584775"/>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Header thermally optimized as far as possible</a:t>
            </a:r>
          </a:p>
        </p:txBody>
      </p:sp>
      <p:cxnSp>
        <p:nvCxnSpPr>
          <p:cNvPr id="40" name="Straight Arrow Connector 39"/>
          <p:cNvCxnSpPr>
            <a:stCxn id="42" idx="1"/>
          </p:cNvCxnSpPr>
          <p:nvPr/>
        </p:nvCxnSpPr>
        <p:spPr>
          <a:xfrm flipH="1" flipV="1">
            <a:off x="2623644" y="3300398"/>
            <a:ext cx="5936624" cy="6008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560268" y="3485735"/>
            <a:ext cx="2956984" cy="830997"/>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Position of Window thermally optimized as far as possible (symmetrically bend isotherms)</a:t>
            </a:r>
          </a:p>
        </p:txBody>
      </p:sp>
      <p:cxnSp>
        <p:nvCxnSpPr>
          <p:cNvPr id="44" name="Straight Arrow Connector 43"/>
          <p:cNvCxnSpPr>
            <a:stCxn id="47" idx="1"/>
          </p:cNvCxnSpPr>
          <p:nvPr/>
        </p:nvCxnSpPr>
        <p:spPr>
          <a:xfrm flipH="1" flipV="1">
            <a:off x="3672501" y="2579901"/>
            <a:ext cx="4886606" cy="5847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559107" y="2872288"/>
            <a:ext cx="2956984" cy="584775"/>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Overlapping Insulation on top and both sides</a:t>
            </a:r>
          </a:p>
        </p:txBody>
      </p:sp>
      <p:cxnSp>
        <p:nvCxnSpPr>
          <p:cNvPr id="48" name="Straight Arrow Connector 47"/>
          <p:cNvCxnSpPr>
            <a:stCxn id="49" idx="1"/>
          </p:cNvCxnSpPr>
          <p:nvPr/>
        </p:nvCxnSpPr>
        <p:spPr>
          <a:xfrm flipH="1">
            <a:off x="2288637" y="4482468"/>
            <a:ext cx="6270470" cy="12137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559107" y="4313191"/>
            <a:ext cx="2956984" cy="338554"/>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Airtight installation all around</a:t>
            </a:r>
          </a:p>
        </p:txBody>
      </p:sp>
      <p:cxnSp>
        <p:nvCxnSpPr>
          <p:cNvPr id="50" name="Straight Arrow Connector 49"/>
          <p:cNvCxnSpPr>
            <a:stCxn id="51" idx="1"/>
          </p:cNvCxnSpPr>
          <p:nvPr/>
        </p:nvCxnSpPr>
        <p:spPr>
          <a:xfrm flipH="1">
            <a:off x="3599474" y="4974367"/>
            <a:ext cx="4958473" cy="9484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8557947" y="4681979"/>
            <a:ext cx="2956984" cy="584775"/>
          </a:xfrm>
          <a:prstGeom prst="rect">
            <a:avLst/>
          </a:prstGeom>
          <a:noFill/>
        </p:spPr>
        <p:txBody>
          <a:bodyPr wrap="square" rtlCol="0">
            <a:spAutoFit/>
          </a:bodyPr>
          <a:lstStyle/>
          <a:p>
            <a:r>
              <a:rPr lang="en-CA" sz="1600" dirty="0">
                <a:latin typeface="Calibri" panose="020F0502020204030204" pitchFamily="34" charset="0"/>
                <a:cs typeface="Calibri" panose="020F0502020204030204" pitchFamily="34" charset="0"/>
              </a:rPr>
              <a:t>Wind and Weather Barrier to keep liquid Water out</a:t>
            </a:r>
          </a:p>
        </p:txBody>
      </p:sp>
      <p:sp>
        <p:nvSpPr>
          <p:cNvPr id="43" name="Text Box 9"/>
          <p:cNvSpPr txBox="1">
            <a:spLocks noChangeArrowheads="1"/>
          </p:cNvSpPr>
          <p:nvPr/>
        </p:nvSpPr>
        <p:spPr bwMode="auto">
          <a:xfrm>
            <a:off x="4258931" y="6505122"/>
            <a:ext cx="33680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Author &amp; Graphic</a:t>
            </a:r>
            <a:r>
              <a:rPr lang="en-US" altLang="en-US" sz="1200" dirty="0">
                <a:solidFill>
                  <a:schemeClr val="tx1"/>
                </a:solidFill>
              </a:rPr>
              <a:t>: Wimmers</a:t>
            </a:r>
            <a:endParaRPr lang="de-DE" altLang="en-US" sz="1200" dirty="0">
              <a:solidFill>
                <a:schemeClr val="tx1"/>
              </a:solidFill>
            </a:endParaRPr>
          </a:p>
        </p:txBody>
      </p:sp>
    </p:spTree>
    <p:extLst>
      <p:ext uri="{BB962C8B-B14F-4D97-AF65-F5344CB8AC3E}">
        <p14:creationId xmlns:p14="http://schemas.microsoft.com/office/powerpoint/2010/main" val="1839921879"/>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Content Placeholder 2"/>
          <p:cNvSpPr txBox="1">
            <a:spLocks/>
          </p:cNvSpPr>
          <p:nvPr/>
        </p:nvSpPr>
        <p:spPr bwMode="auto">
          <a:xfrm>
            <a:off x="617732" y="892517"/>
            <a:ext cx="1044581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altLang="en-US" sz="4800" b="1" kern="0" dirty="0">
                <a:solidFill>
                  <a:schemeClr val="tx1">
                    <a:lumMod val="65000"/>
                    <a:lumOff val="35000"/>
                  </a:schemeClr>
                </a:solidFill>
              </a:rPr>
              <a:t>Lesson 8: </a:t>
            </a:r>
            <a:r>
              <a:rPr lang="en-CA" altLang="en-US" sz="4800" b="1" dirty="0"/>
              <a:t>Case Study</a:t>
            </a:r>
            <a:endParaRPr lang="en-CA" altLang="en-US" sz="4800" b="1" kern="0" dirty="0">
              <a:solidFill>
                <a:schemeClr val="tx1">
                  <a:lumMod val="65000"/>
                  <a:lumOff val="35000"/>
                </a:schemeClr>
              </a:solidFill>
            </a:endParaRPr>
          </a:p>
          <a:p>
            <a:pPr indent="0">
              <a:buNone/>
            </a:pPr>
            <a:r>
              <a:rPr lang="en-CA" altLang="en-US" kern="0" dirty="0">
                <a:solidFill>
                  <a:schemeClr val="tx1">
                    <a:lumMod val="65000"/>
                    <a:lumOff val="35000"/>
                  </a:schemeClr>
                </a:solidFill>
              </a:rPr>
              <a:t>(45min + 5min Q&amp;A)</a:t>
            </a:r>
            <a:endParaRPr lang="en-CA" altLang="en-US" sz="2000" kern="0" dirty="0">
              <a:solidFill>
                <a:schemeClr val="tx1">
                  <a:lumMod val="65000"/>
                  <a:lumOff val="35000"/>
                </a:schemeClr>
              </a:solidFill>
            </a:endParaRPr>
          </a:p>
          <a:p>
            <a:r>
              <a:rPr lang="en-CA" altLang="en-US" b="1" i="1" kern="0" dirty="0">
                <a:solidFill>
                  <a:schemeClr val="tx1">
                    <a:lumMod val="65000"/>
                    <a:lumOff val="35000"/>
                  </a:schemeClr>
                </a:solidFill>
              </a:rPr>
              <a:t>Objectives:</a:t>
            </a:r>
            <a:endParaRPr lang="en-CA" altLang="en-US" sz="2000" kern="0" dirty="0">
              <a:solidFill>
                <a:schemeClr val="tx1">
                  <a:lumMod val="65000"/>
                  <a:lumOff val="35000"/>
                </a:schemeClr>
              </a:solidFill>
            </a:endParaRPr>
          </a:p>
          <a:p>
            <a:pPr lvl="1"/>
            <a:r>
              <a:rPr lang="en-CA" altLang="en-US" dirty="0"/>
              <a:t>Final discussion and critical evaluation of envelope details and assembly of project</a:t>
            </a:r>
          </a:p>
          <a:p>
            <a:pPr lvl="1"/>
            <a:r>
              <a:rPr lang="en-CA" altLang="en-US" dirty="0"/>
              <a:t>Compare and rank performance of components and different design solutions</a:t>
            </a:r>
          </a:p>
          <a:p>
            <a:pPr marL="457200" lvl="1" indent="0">
              <a:buNone/>
            </a:pPr>
            <a:endParaRPr lang="en-CA" altLang="en-US" b="1" dirty="0"/>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8100" y="1376363"/>
            <a:ext cx="9134475" cy="374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228506" y="5148535"/>
            <a:ext cx="10557093" cy="533306"/>
          </a:xfrm>
        </p:spPr>
        <p:txBody>
          <a:bodyPr rtlCol="0">
            <a:noAutofit/>
          </a:bodyPr>
          <a:lstStyle/>
          <a:p>
            <a:pPr fontAlgn="auto">
              <a:spcAft>
                <a:spcPts val="0"/>
              </a:spcAft>
              <a:defRPr/>
            </a:pPr>
            <a:r>
              <a:rPr lang="en-US" sz="2000" dirty="0">
                <a:solidFill>
                  <a:schemeClr val="tx1">
                    <a:lumMod val="75000"/>
                    <a:lumOff val="25000"/>
                  </a:schemeClr>
                </a:solidFill>
              </a:rPr>
              <a:t>Constrains: </a:t>
            </a:r>
            <a:br>
              <a:rPr lang="en-US" sz="2000" dirty="0">
                <a:solidFill>
                  <a:schemeClr val="tx1">
                    <a:lumMod val="75000"/>
                    <a:lumOff val="25000"/>
                  </a:schemeClr>
                </a:solidFill>
              </a:rPr>
            </a:br>
            <a:r>
              <a:rPr lang="en-US" sz="2000" dirty="0">
                <a:solidFill>
                  <a:schemeClr val="tx1">
                    <a:lumMod val="75000"/>
                    <a:lumOff val="25000"/>
                  </a:schemeClr>
                </a:solidFill>
              </a:rPr>
              <a:t>Wood Construction, Passive House Certified, State of the Art Research Facility, Budget, Time line</a:t>
            </a:r>
          </a:p>
        </p:txBody>
      </p:sp>
      <p:sp>
        <p:nvSpPr>
          <p:cNvPr id="5" name="Title 1"/>
          <p:cNvSpPr txBox="1">
            <a:spLocks/>
          </p:cNvSpPr>
          <p:nvPr/>
        </p:nvSpPr>
        <p:spPr bwMode="auto">
          <a:xfrm>
            <a:off x="1228507" y="161067"/>
            <a:ext cx="1076029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altLang="en-US" sz="2800" kern="0" dirty="0"/>
              <a:t>Wood Innovation Research Laboratory (WIRL) for the University of Northern British Columbia (UNBC)</a:t>
            </a:r>
          </a:p>
        </p:txBody>
      </p:sp>
      <p:sp>
        <p:nvSpPr>
          <p:cNvPr id="6" name="Text Box 7"/>
          <p:cNvSpPr txBox="1">
            <a:spLocks noChangeArrowheads="1"/>
          </p:cNvSpPr>
          <p:nvPr/>
        </p:nvSpPr>
        <p:spPr bwMode="auto">
          <a:xfrm>
            <a:off x="1228505" y="652088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STANTEC </a:t>
            </a:r>
          </a:p>
        </p:txBody>
      </p:sp>
    </p:spTree>
    <p:extLst>
      <p:ext uri="{BB962C8B-B14F-4D97-AF65-F5344CB8AC3E}">
        <p14:creationId xmlns:p14="http://schemas.microsoft.com/office/powerpoint/2010/main" val="2383354398"/>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Location and Climate</a:t>
            </a:r>
          </a:p>
        </p:txBody>
      </p:sp>
      <p:pic>
        <p:nvPicPr>
          <p:cNvPr id="4" name="Picture 3">
            <a:extLst>
              <a:ext uri="{FF2B5EF4-FFF2-40B4-BE49-F238E27FC236}">
                <a16:creationId xmlns:a16="http://schemas.microsoft.com/office/drawing/2014/main" id="{0B61D972-0B7E-4A2D-8D97-613B491425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8101" y="1376364"/>
            <a:ext cx="4775856" cy="3581892"/>
          </a:xfrm>
          <a:prstGeom prst="rect">
            <a:avLst/>
          </a:prstGeom>
        </p:spPr>
      </p:pic>
      <p:sp>
        <p:nvSpPr>
          <p:cNvPr id="5" name="Text Box 7"/>
          <p:cNvSpPr txBox="1">
            <a:spLocks noChangeArrowheads="1"/>
          </p:cNvSpPr>
          <p:nvPr/>
        </p:nvSpPr>
        <p:spPr bwMode="auto">
          <a:xfrm>
            <a:off x="1228505" y="6520884"/>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STANTEC, BC Gov </a:t>
            </a:r>
          </a:p>
        </p:txBody>
      </p:sp>
      <p:pic>
        <p:nvPicPr>
          <p:cNvPr id="806914" name="Picture 2" descr="BC Climate Zones | Guide to Near Net Zero Residential Buildings on Guid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352" y="1143000"/>
            <a:ext cx="5341476" cy="4668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243023"/>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en-US" dirty="0"/>
              <a:t>Requirements</a:t>
            </a:r>
          </a:p>
        </p:txBody>
      </p:sp>
      <p:pic>
        <p:nvPicPr>
          <p:cNvPr id="26627"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308100" y="1376363"/>
            <a:ext cx="6244425" cy="426175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bwMode="auto">
          <a:xfrm>
            <a:off x="7796832" y="1399048"/>
            <a:ext cx="6570810" cy="3276600"/>
          </a:xfrm>
          <a:prstGeom prst="rect">
            <a:avLst/>
          </a:prstGeom>
          <a:noFill/>
          <a:ln>
            <a:noFill/>
          </a:ln>
        </p:spPr>
        <p:txBody>
          <a:bodyPr vert="horz" wrap="square" lIns="91440" tIns="45720" rIns="91440" bIns="45720" numCol="2"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r>
              <a:rPr lang="en-US" altLang="en-US" sz="1800" dirty="0">
                <a:latin typeface="Calibri" panose="020F0502020204030204" pitchFamily="34" charset="0"/>
                <a:cs typeface="Calibri" panose="020F0502020204030204" pitchFamily="34" charset="0"/>
              </a:rPr>
              <a:t>1,042 m</a:t>
            </a:r>
            <a:r>
              <a:rPr lang="en-US" altLang="en-US" sz="1800" baseline="30000" dirty="0">
                <a:latin typeface="Calibri" panose="020F0502020204030204" pitchFamily="34" charset="0"/>
                <a:cs typeface="Calibri" panose="020F0502020204030204" pitchFamily="34" charset="0"/>
              </a:rPr>
              <a:t>2</a:t>
            </a:r>
          </a:p>
          <a:p>
            <a:pPr eaLnBrk="1" hangingPunct="1"/>
            <a:r>
              <a:rPr lang="en-US" altLang="en-US" sz="1800" dirty="0">
                <a:latin typeface="Calibri" panose="020F0502020204030204" pitchFamily="34" charset="0"/>
                <a:cs typeface="Calibri" panose="020F0502020204030204" pitchFamily="34" charset="0"/>
              </a:rPr>
              <a:t>Single story, with a mezzanine</a:t>
            </a:r>
          </a:p>
          <a:p>
            <a:pPr eaLnBrk="1" hangingPunct="1"/>
            <a:r>
              <a:rPr lang="en-US" altLang="en-US" sz="1800" dirty="0">
                <a:latin typeface="Calibri" panose="020F0502020204030204" pitchFamily="34" charset="0"/>
                <a:cs typeface="Calibri" panose="020F0502020204030204" pitchFamily="34" charset="0"/>
              </a:rPr>
              <a:t>High head lab with overhead crane</a:t>
            </a:r>
          </a:p>
          <a:p>
            <a:pPr eaLnBrk="1" hangingPunct="1"/>
            <a:r>
              <a:rPr lang="en-US" altLang="en-US" sz="1800" dirty="0">
                <a:latin typeface="Calibri" panose="020F0502020204030204" pitchFamily="34" charset="0"/>
                <a:cs typeface="Calibri" panose="020F0502020204030204" pitchFamily="34" charset="0"/>
              </a:rPr>
              <a:t>Three offices</a:t>
            </a:r>
          </a:p>
          <a:p>
            <a:pPr eaLnBrk="1" hangingPunct="1"/>
            <a:r>
              <a:rPr lang="en-US" altLang="en-US" sz="1800" dirty="0">
                <a:latin typeface="Calibri" panose="020F0502020204030204" pitchFamily="34" charset="0"/>
                <a:cs typeface="Calibri" panose="020F0502020204030204" pitchFamily="34" charset="0"/>
              </a:rPr>
              <a:t>Seminar room for 30 people</a:t>
            </a:r>
          </a:p>
          <a:p>
            <a:pPr eaLnBrk="1" hangingPunct="1"/>
            <a:r>
              <a:rPr lang="en-US" altLang="en-US" sz="1800" dirty="0">
                <a:latin typeface="Calibri" panose="020F0502020204030204" pitchFamily="34" charset="0"/>
                <a:cs typeface="Calibri" panose="020F0502020204030204" pitchFamily="34" charset="0"/>
              </a:rPr>
              <a:t>Wood conditioning room</a:t>
            </a:r>
          </a:p>
          <a:p>
            <a:pPr eaLnBrk="1" hangingPunct="1"/>
            <a:r>
              <a:rPr lang="en-US" altLang="en-US" sz="1800" dirty="0">
                <a:latin typeface="Calibri" panose="020F0502020204030204" pitchFamily="34" charset="0"/>
                <a:cs typeface="Calibri" panose="020F0502020204030204" pitchFamily="34" charset="0"/>
              </a:rPr>
              <a:t>Dust extraction system</a:t>
            </a:r>
          </a:p>
          <a:p>
            <a:pPr eaLnBrk="1" hangingPunct="1"/>
            <a:r>
              <a:rPr lang="en-US" altLang="en-US" sz="1800" dirty="0">
                <a:latin typeface="Calibri" panose="020F0502020204030204" pitchFamily="34" charset="0"/>
                <a:cs typeface="Calibri" panose="020F0502020204030204" pitchFamily="34" charset="0"/>
              </a:rPr>
              <a:t>Design-build procurement</a:t>
            </a:r>
          </a:p>
          <a:p>
            <a:pPr eaLnBrk="1" hangingPunct="1"/>
            <a:r>
              <a:rPr lang="en-US" altLang="en-US" sz="1800" b="1" dirty="0">
                <a:latin typeface="Calibri" panose="020F0502020204030204" pitchFamily="34" charset="0"/>
                <a:cs typeface="Calibri" panose="020F0502020204030204" pitchFamily="34" charset="0"/>
              </a:rPr>
              <a:t>Passive House</a:t>
            </a:r>
          </a:p>
          <a:p>
            <a:pPr eaLnBrk="1" hangingPunct="1"/>
            <a:endParaRPr lang="en-US" altLang="en-US" sz="1800" dirty="0">
              <a:latin typeface="Calibri" panose="020F0502020204030204" pitchFamily="34" charset="0"/>
              <a:cs typeface="Calibri" panose="020F0502020204030204" pitchFamily="34" charset="0"/>
            </a:endParaRPr>
          </a:p>
        </p:txBody>
      </p:sp>
      <p:sp>
        <p:nvSpPr>
          <p:cNvPr id="5" name="Text Box 7"/>
          <p:cNvSpPr txBox="1">
            <a:spLocks noChangeArrowheads="1"/>
          </p:cNvSpPr>
          <p:nvPr/>
        </p:nvSpPr>
        <p:spPr bwMode="auto">
          <a:xfrm>
            <a:off x="1228505" y="6528765"/>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STANTEC </a:t>
            </a:r>
          </a:p>
        </p:txBody>
      </p:sp>
    </p:spTree>
    <p:extLst>
      <p:ext uri="{BB962C8B-B14F-4D97-AF65-F5344CB8AC3E}">
        <p14:creationId xmlns:p14="http://schemas.microsoft.com/office/powerpoint/2010/main" val="304426814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94811">
            <a:off x="3499144" y="4156207"/>
            <a:ext cx="1782166" cy="24882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4428">
            <a:off x="2060690" y="3909654"/>
            <a:ext cx="1784394" cy="2521944"/>
          </a:xfrm>
          <a:prstGeom prst="rect">
            <a:avLst/>
          </a:prstGeom>
        </p:spPr>
      </p:pic>
      <p:sp>
        <p:nvSpPr>
          <p:cNvPr id="18434" name="Title 1"/>
          <p:cNvSpPr>
            <a:spLocks noGrp="1"/>
          </p:cNvSpPr>
          <p:nvPr>
            <p:ph type="title"/>
          </p:nvPr>
        </p:nvSpPr>
        <p:spPr>
          <a:xfrm>
            <a:off x="1186082" y="195616"/>
            <a:ext cx="7905750" cy="719137"/>
          </a:xfrm>
        </p:spPr>
        <p:txBody>
          <a:bodyPr/>
          <a:lstStyle/>
          <a:p>
            <a:r>
              <a:rPr lang="en-US" altLang="en-US" dirty="0"/>
              <a:t>Literature suggestion</a:t>
            </a:r>
          </a:p>
        </p:txBody>
      </p:sp>
      <p:sp>
        <p:nvSpPr>
          <p:cNvPr id="3" name="Content Placeholder 2"/>
          <p:cNvSpPr>
            <a:spLocks noGrp="1"/>
          </p:cNvSpPr>
          <p:nvPr>
            <p:ph idx="1"/>
          </p:nvPr>
        </p:nvSpPr>
        <p:spPr>
          <a:xfrm>
            <a:off x="8647571" y="1273584"/>
            <a:ext cx="2931278" cy="2030235"/>
          </a:xfrm>
        </p:spPr>
        <p:txBody>
          <a:bodyPr/>
          <a:lstStyle/>
          <a:p>
            <a:pPr marL="0" indent="0">
              <a:buNone/>
              <a:defRPr/>
            </a:pPr>
            <a:r>
              <a:rPr lang="en-US" sz="2000" b="1" dirty="0">
                <a:ea typeface="ＭＳ Ｐゴシック" charset="-128"/>
              </a:rPr>
              <a:t>Building Physics</a:t>
            </a:r>
          </a:p>
          <a:p>
            <a:pPr marL="0" indent="0">
              <a:buNone/>
              <a:defRPr/>
            </a:pPr>
            <a:r>
              <a:rPr lang="en-US" sz="2000" dirty="0">
                <a:ea typeface="ＭＳ Ｐゴシック" charset="-128"/>
              </a:rPr>
              <a:t>From physical principles to international standards</a:t>
            </a:r>
          </a:p>
          <a:p>
            <a:pPr marL="0" indent="0">
              <a:buNone/>
              <a:defRPr/>
            </a:pPr>
            <a:r>
              <a:rPr lang="en-US" sz="2000" dirty="0">
                <a:ea typeface="ＭＳ Ｐゴシック" charset="-128"/>
              </a:rPr>
              <a:t>By: Marko </a:t>
            </a:r>
            <a:r>
              <a:rPr lang="en-US" sz="2000" dirty="0" err="1">
                <a:ea typeface="ＭＳ Ｐゴシック" charset="-128"/>
              </a:rPr>
              <a:t>Pinteric</a:t>
            </a:r>
            <a:endParaRPr lang="en-US" sz="2000" dirty="0">
              <a:ea typeface="ＭＳ Ｐゴシック" charset="-128"/>
            </a:endParaRPr>
          </a:p>
          <a:p>
            <a:pPr marL="0" indent="0">
              <a:buNone/>
              <a:defRPr/>
            </a:pPr>
            <a:r>
              <a:rPr lang="en-US" sz="2000" dirty="0">
                <a:ea typeface="ＭＳ Ｐゴシック" charset="-128"/>
              </a:rPr>
              <a:t>Publisher: Springer</a:t>
            </a:r>
          </a:p>
          <a:p>
            <a:pPr marL="0" indent="0">
              <a:buNone/>
              <a:defRPr/>
            </a:pPr>
            <a:r>
              <a:rPr lang="en-US" sz="2000" dirty="0">
                <a:ea typeface="ＭＳ Ｐゴシック" charset="-128"/>
              </a:rPr>
              <a:t>ISBN: 978-3-319-57483-7</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56723">
            <a:off x="914083" y="4130633"/>
            <a:ext cx="1789115" cy="2521944"/>
          </a:xfrm>
          <a:prstGeom prst="rect">
            <a:avLst/>
          </a:prstGeom>
        </p:spPr>
      </p:pic>
      <p:sp>
        <p:nvSpPr>
          <p:cNvPr id="8" name="Content Placeholder 2"/>
          <p:cNvSpPr txBox="1">
            <a:spLocks/>
          </p:cNvSpPr>
          <p:nvPr/>
        </p:nvSpPr>
        <p:spPr bwMode="auto">
          <a:xfrm>
            <a:off x="356094" y="1281636"/>
            <a:ext cx="4337825" cy="270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defRPr/>
            </a:pPr>
            <a:r>
              <a:rPr lang="en-US" sz="2000" b="1" kern="0" dirty="0">
                <a:ea typeface="ＭＳ Ｐゴシック" charset="-128"/>
              </a:rPr>
              <a:t>Building Physics Heat, Air and Moisture</a:t>
            </a:r>
          </a:p>
          <a:p>
            <a:pPr marL="0" indent="0">
              <a:buFont typeface="Wingdings" panose="05000000000000000000" pitchFamily="2" charset="2"/>
              <a:buNone/>
              <a:defRPr/>
            </a:pPr>
            <a:r>
              <a:rPr lang="en-US" sz="2000" kern="0" dirty="0">
                <a:ea typeface="ＭＳ Ｐゴシック" charset="-128"/>
              </a:rPr>
              <a:t>Fundamentals and Engineering Methods with Examples and Exercises</a:t>
            </a:r>
          </a:p>
          <a:p>
            <a:pPr marL="0" indent="0">
              <a:buFont typeface="Wingdings" panose="05000000000000000000" pitchFamily="2" charset="2"/>
              <a:buNone/>
              <a:defRPr/>
            </a:pPr>
            <a:r>
              <a:rPr lang="en-US" sz="2000" kern="0" dirty="0">
                <a:ea typeface="ＭＳ Ｐゴシック" charset="-128"/>
              </a:rPr>
              <a:t>By: Hugo Hens</a:t>
            </a:r>
          </a:p>
          <a:p>
            <a:pPr marL="0" indent="0">
              <a:buFont typeface="Wingdings" panose="05000000000000000000" pitchFamily="2" charset="2"/>
              <a:buNone/>
              <a:defRPr/>
            </a:pPr>
            <a:r>
              <a:rPr lang="en-US" sz="2000" kern="0" dirty="0">
                <a:ea typeface="ＭＳ Ｐゴシック" charset="-128"/>
              </a:rPr>
              <a:t>Publisher: Ernst &amp; </a:t>
            </a:r>
            <a:r>
              <a:rPr lang="en-US" sz="2000" kern="0" dirty="0" err="1">
                <a:ea typeface="ＭＳ Ｐゴシック" charset="-128"/>
              </a:rPr>
              <a:t>Sohn</a:t>
            </a:r>
            <a:endParaRPr lang="en-US" sz="2000" kern="0" dirty="0">
              <a:ea typeface="ＭＳ Ｐゴシック" charset="-128"/>
            </a:endParaRPr>
          </a:p>
          <a:p>
            <a:pPr marL="0" indent="0">
              <a:buNone/>
              <a:defRPr/>
            </a:pPr>
            <a:r>
              <a:rPr lang="en-US" sz="2000" kern="0" dirty="0">
                <a:ea typeface="ＭＳ Ｐゴシック" charset="-128"/>
              </a:rPr>
              <a:t>ISBN: </a:t>
            </a:r>
            <a:r>
              <a:rPr lang="en-CA" sz="2000" dirty="0"/>
              <a:t>978-3-433-60127-3</a:t>
            </a:r>
            <a:endParaRPr lang="en-US" sz="2000" kern="0" dirty="0">
              <a:ea typeface="ＭＳ Ｐゴシック" charset="-128"/>
            </a:endParaRPr>
          </a:p>
          <a:p>
            <a:pPr marL="0" indent="0">
              <a:buFont typeface="Wingdings" panose="05000000000000000000" pitchFamily="2" charset="2"/>
              <a:buNone/>
              <a:defRPr/>
            </a:pPr>
            <a:endParaRPr lang="en-US" sz="2000" kern="0" dirty="0">
              <a:ea typeface="ＭＳ Ｐゴシック" charset="-128"/>
            </a:endParaRPr>
          </a:p>
        </p:txBody>
      </p:sp>
      <p:sp>
        <p:nvSpPr>
          <p:cNvPr id="9" name="Content Placeholder 2"/>
          <p:cNvSpPr txBox="1">
            <a:spLocks/>
          </p:cNvSpPr>
          <p:nvPr/>
        </p:nvSpPr>
        <p:spPr bwMode="auto">
          <a:xfrm>
            <a:off x="6070169" y="4869582"/>
            <a:ext cx="5715431" cy="72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defRPr/>
            </a:pPr>
            <a:r>
              <a:rPr lang="en-US" sz="2000" kern="0" dirty="0">
                <a:ea typeface="ＭＳ Ｐゴシック" charset="-128"/>
              </a:rPr>
              <a:t>Not mandatory for the course, </a:t>
            </a:r>
          </a:p>
          <a:p>
            <a:pPr marL="0" indent="0">
              <a:buFont typeface="Wingdings" panose="05000000000000000000" pitchFamily="2" charset="2"/>
              <a:buNone/>
              <a:defRPr/>
            </a:pPr>
            <a:r>
              <a:rPr lang="en-US" sz="2000" kern="0" dirty="0">
                <a:ea typeface="ＭＳ Ｐゴシック" charset="-128"/>
              </a:rPr>
              <a:t>but recommended for further study</a:t>
            </a:r>
          </a:p>
        </p:txBody>
      </p:sp>
      <p:sp>
        <p:nvSpPr>
          <p:cNvPr id="10" name="Content Placeholder 2"/>
          <p:cNvSpPr txBox="1">
            <a:spLocks/>
          </p:cNvSpPr>
          <p:nvPr/>
        </p:nvSpPr>
        <p:spPr bwMode="auto">
          <a:xfrm>
            <a:off x="5252403" y="1274628"/>
            <a:ext cx="2931278" cy="2007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defRPr/>
            </a:pPr>
            <a:r>
              <a:rPr lang="en-US" sz="2000" b="1" kern="0" dirty="0">
                <a:ea typeface="ＭＳ Ｐゴシック" charset="-128"/>
              </a:rPr>
              <a:t>Applied Building Physics</a:t>
            </a:r>
          </a:p>
          <a:p>
            <a:pPr marL="0" indent="0">
              <a:buFont typeface="Wingdings" panose="05000000000000000000" pitchFamily="2" charset="2"/>
              <a:buNone/>
              <a:defRPr/>
            </a:pPr>
            <a:r>
              <a:rPr lang="en-US" sz="2000" kern="0" dirty="0">
                <a:ea typeface="ＭＳ Ｐゴシック" charset="-128"/>
              </a:rPr>
              <a:t>Boundary conditions, building performance and material properties</a:t>
            </a:r>
          </a:p>
          <a:p>
            <a:pPr marL="0" indent="0">
              <a:buFont typeface="Wingdings" panose="05000000000000000000" pitchFamily="2" charset="2"/>
              <a:buNone/>
              <a:defRPr/>
            </a:pPr>
            <a:r>
              <a:rPr lang="en-US" sz="2000" kern="0" dirty="0">
                <a:ea typeface="ＭＳ Ｐゴシック" charset="-128"/>
              </a:rPr>
              <a:t>By: Hugo Hens</a:t>
            </a:r>
          </a:p>
          <a:p>
            <a:pPr marL="0" indent="0">
              <a:buFont typeface="Wingdings" panose="05000000000000000000" pitchFamily="2" charset="2"/>
              <a:buNone/>
              <a:defRPr/>
            </a:pPr>
            <a:r>
              <a:rPr lang="en-US" sz="2000" kern="0" dirty="0">
                <a:ea typeface="ＭＳ Ｐゴシック" charset="-128"/>
              </a:rPr>
              <a:t>Publisher: Ernst &amp; </a:t>
            </a:r>
            <a:r>
              <a:rPr lang="en-US" sz="2000" kern="0" dirty="0" err="1">
                <a:ea typeface="ＭＳ Ｐゴシック" charset="-128"/>
              </a:rPr>
              <a:t>Sohn</a:t>
            </a:r>
            <a:endParaRPr lang="en-US" sz="2000" kern="0" dirty="0">
              <a:ea typeface="ＭＳ Ｐゴシック" charset="-128"/>
            </a:endParaRPr>
          </a:p>
          <a:p>
            <a:pPr marL="0" indent="0">
              <a:buFont typeface="Wingdings" panose="05000000000000000000" pitchFamily="2" charset="2"/>
              <a:buNone/>
              <a:defRPr/>
            </a:pPr>
            <a:r>
              <a:rPr lang="en-US" sz="2000" kern="0" dirty="0">
                <a:ea typeface="ＭＳ Ｐゴシック" charset="-128"/>
              </a:rPr>
              <a:t>ISBN: 978-3-433-02962-6</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p:txBody>
          <a:bodyPr vert="horz" wrap="square" lIns="180000" tIns="45720" rIns="91440" bIns="45720" numCol="1" anchor="ctr" anchorCtr="0" compatLnSpc="1">
            <a:prstTxWarp prst="textNoShape">
              <a:avLst/>
            </a:prstTxWarp>
          </a:bodyPr>
          <a:lstStyle/>
          <a:p>
            <a:r>
              <a:rPr lang="de-DE" altLang="en-US"/>
              <a:t>A/V-ratio </a:t>
            </a:r>
            <a:r>
              <a:rPr lang="de-DE" altLang="en-US" sz="2400"/>
              <a:t>(thermal envelope area/heated volume)</a:t>
            </a:r>
          </a:p>
        </p:txBody>
      </p:sp>
      <p:sp>
        <p:nvSpPr>
          <p:cNvPr id="68611" name="Text Box 4"/>
          <p:cNvSpPr txBox="1">
            <a:spLocks noChangeArrowheads="1"/>
          </p:cNvSpPr>
          <p:nvPr/>
        </p:nvSpPr>
        <p:spPr bwMode="auto">
          <a:xfrm>
            <a:off x="6108697" y="4508500"/>
            <a:ext cx="3556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3810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lvl="2" eaLnBrk="1" hangingPunct="1">
              <a:spcBef>
                <a:spcPct val="0"/>
              </a:spcBef>
              <a:spcAft>
                <a:spcPts val="300"/>
              </a:spcAft>
              <a:buClrTx/>
              <a:buNone/>
            </a:pPr>
            <a:r>
              <a:rPr lang="de-DE" altLang="en-US" sz="2800" b="1">
                <a:solidFill>
                  <a:srgbClr val="FF0000"/>
                </a:solidFill>
                <a:latin typeface="Arial" panose="020B0604020202020204" pitchFamily="34" charset="0"/>
              </a:rPr>
              <a:t>minimise surface area/volume!</a:t>
            </a:r>
          </a:p>
        </p:txBody>
      </p:sp>
      <p:sp>
        <p:nvSpPr>
          <p:cNvPr id="68612" name="Text Box 7"/>
          <p:cNvSpPr txBox="1">
            <a:spLocks noChangeArrowheads="1"/>
          </p:cNvSpPr>
          <p:nvPr/>
        </p:nvSpPr>
        <p:spPr bwMode="auto">
          <a:xfrm>
            <a:off x="3001960" y="5049838"/>
            <a:ext cx="3651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A/V</a:t>
            </a:r>
          </a:p>
        </p:txBody>
      </p:sp>
      <p:sp>
        <p:nvSpPr>
          <p:cNvPr id="68613" name="Text Box 8"/>
          <p:cNvSpPr txBox="1">
            <a:spLocks noChangeArrowheads="1"/>
          </p:cNvSpPr>
          <p:nvPr/>
        </p:nvSpPr>
        <p:spPr bwMode="auto">
          <a:xfrm>
            <a:off x="3932235" y="5661025"/>
            <a:ext cx="3651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0,2</a:t>
            </a:r>
          </a:p>
        </p:txBody>
      </p:sp>
      <p:sp>
        <p:nvSpPr>
          <p:cNvPr id="68614" name="Text Box 9"/>
          <p:cNvSpPr txBox="1">
            <a:spLocks noChangeArrowheads="1"/>
          </p:cNvSpPr>
          <p:nvPr/>
        </p:nvSpPr>
        <p:spPr bwMode="auto">
          <a:xfrm>
            <a:off x="5181598" y="5048250"/>
            <a:ext cx="3651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0,3</a:t>
            </a:r>
          </a:p>
        </p:txBody>
      </p:sp>
      <p:sp>
        <p:nvSpPr>
          <p:cNvPr id="68615" name="Text Box 10"/>
          <p:cNvSpPr txBox="1">
            <a:spLocks noChangeArrowheads="1"/>
          </p:cNvSpPr>
          <p:nvPr/>
        </p:nvSpPr>
        <p:spPr bwMode="auto">
          <a:xfrm>
            <a:off x="5992810" y="4473575"/>
            <a:ext cx="3651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0,4</a:t>
            </a:r>
          </a:p>
        </p:txBody>
      </p:sp>
      <p:sp>
        <p:nvSpPr>
          <p:cNvPr id="68616" name="Text Box 11"/>
          <p:cNvSpPr txBox="1">
            <a:spLocks noChangeArrowheads="1"/>
          </p:cNvSpPr>
          <p:nvPr/>
        </p:nvSpPr>
        <p:spPr bwMode="auto">
          <a:xfrm>
            <a:off x="6691309" y="4113213"/>
            <a:ext cx="3635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0,5</a:t>
            </a:r>
          </a:p>
        </p:txBody>
      </p:sp>
      <p:sp>
        <p:nvSpPr>
          <p:cNvPr id="68617" name="Text Box 12"/>
          <p:cNvSpPr txBox="1">
            <a:spLocks noChangeArrowheads="1"/>
          </p:cNvSpPr>
          <p:nvPr/>
        </p:nvSpPr>
        <p:spPr bwMode="auto">
          <a:xfrm>
            <a:off x="7288210" y="3752850"/>
            <a:ext cx="3651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0,6</a:t>
            </a:r>
          </a:p>
        </p:txBody>
      </p:sp>
      <p:sp>
        <p:nvSpPr>
          <p:cNvPr id="68618" name="Text Box 13"/>
          <p:cNvSpPr txBox="1">
            <a:spLocks noChangeArrowheads="1"/>
          </p:cNvSpPr>
          <p:nvPr/>
        </p:nvSpPr>
        <p:spPr bwMode="auto">
          <a:xfrm>
            <a:off x="7788273" y="3465513"/>
            <a:ext cx="3651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0,7</a:t>
            </a:r>
          </a:p>
        </p:txBody>
      </p:sp>
      <p:sp>
        <p:nvSpPr>
          <p:cNvPr id="68619" name="Text Box 14"/>
          <p:cNvSpPr txBox="1">
            <a:spLocks noChangeArrowheads="1"/>
          </p:cNvSpPr>
          <p:nvPr/>
        </p:nvSpPr>
        <p:spPr bwMode="auto">
          <a:xfrm>
            <a:off x="8218485" y="3249613"/>
            <a:ext cx="3651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0,8</a:t>
            </a:r>
          </a:p>
        </p:txBody>
      </p:sp>
      <p:sp>
        <p:nvSpPr>
          <p:cNvPr id="68620" name="Text Box 15"/>
          <p:cNvSpPr txBox="1">
            <a:spLocks noChangeArrowheads="1"/>
          </p:cNvSpPr>
          <p:nvPr/>
        </p:nvSpPr>
        <p:spPr bwMode="auto">
          <a:xfrm>
            <a:off x="8520109" y="3105150"/>
            <a:ext cx="3635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0,9</a:t>
            </a:r>
          </a:p>
        </p:txBody>
      </p:sp>
      <p:sp>
        <p:nvSpPr>
          <p:cNvPr id="68621" name="Text Box 16"/>
          <p:cNvSpPr txBox="1">
            <a:spLocks noChangeArrowheads="1"/>
          </p:cNvSpPr>
          <p:nvPr/>
        </p:nvSpPr>
        <p:spPr bwMode="auto">
          <a:xfrm>
            <a:off x="8785223" y="2924175"/>
            <a:ext cx="3635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1,0</a:t>
            </a:r>
          </a:p>
        </p:txBody>
      </p:sp>
      <p:sp>
        <p:nvSpPr>
          <p:cNvPr id="68622" name="Text Box 17"/>
          <p:cNvSpPr txBox="1">
            <a:spLocks noChangeArrowheads="1"/>
          </p:cNvSpPr>
          <p:nvPr/>
        </p:nvSpPr>
        <p:spPr bwMode="auto">
          <a:xfrm>
            <a:off x="2835273" y="3824288"/>
            <a:ext cx="3651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0,3</a:t>
            </a:r>
          </a:p>
        </p:txBody>
      </p:sp>
      <p:sp>
        <p:nvSpPr>
          <p:cNvPr id="68623" name="Text Box 18"/>
          <p:cNvSpPr txBox="1">
            <a:spLocks noChangeArrowheads="1"/>
          </p:cNvSpPr>
          <p:nvPr/>
        </p:nvSpPr>
        <p:spPr bwMode="auto">
          <a:xfrm>
            <a:off x="3833809" y="3321050"/>
            <a:ext cx="3635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0,4</a:t>
            </a:r>
          </a:p>
        </p:txBody>
      </p:sp>
      <p:sp>
        <p:nvSpPr>
          <p:cNvPr id="68624" name="Text Box 19"/>
          <p:cNvSpPr txBox="1">
            <a:spLocks noChangeArrowheads="1"/>
          </p:cNvSpPr>
          <p:nvPr/>
        </p:nvSpPr>
        <p:spPr bwMode="auto">
          <a:xfrm>
            <a:off x="4564060" y="2924175"/>
            <a:ext cx="3651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0,5</a:t>
            </a:r>
          </a:p>
        </p:txBody>
      </p:sp>
      <p:sp>
        <p:nvSpPr>
          <p:cNvPr id="68625" name="Text Box 20"/>
          <p:cNvSpPr txBox="1">
            <a:spLocks noChangeArrowheads="1"/>
          </p:cNvSpPr>
          <p:nvPr/>
        </p:nvSpPr>
        <p:spPr bwMode="auto">
          <a:xfrm>
            <a:off x="5262559" y="2528888"/>
            <a:ext cx="3635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0,6</a:t>
            </a:r>
          </a:p>
        </p:txBody>
      </p:sp>
      <p:sp>
        <p:nvSpPr>
          <p:cNvPr id="68626" name="Text Box 21"/>
          <p:cNvSpPr txBox="1">
            <a:spLocks noChangeArrowheads="1"/>
          </p:cNvSpPr>
          <p:nvPr/>
        </p:nvSpPr>
        <p:spPr bwMode="auto">
          <a:xfrm>
            <a:off x="5668960" y="2278063"/>
            <a:ext cx="365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0,7</a:t>
            </a:r>
          </a:p>
        </p:txBody>
      </p:sp>
      <p:sp>
        <p:nvSpPr>
          <p:cNvPr id="68627" name="Text Box 22"/>
          <p:cNvSpPr txBox="1">
            <a:spLocks noChangeArrowheads="1"/>
          </p:cNvSpPr>
          <p:nvPr/>
        </p:nvSpPr>
        <p:spPr bwMode="auto">
          <a:xfrm>
            <a:off x="6092823" y="2097088"/>
            <a:ext cx="3651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0,8</a:t>
            </a:r>
          </a:p>
        </p:txBody>
      </p:sp>
      <p:sp>
        <p:nvSpPr>
          <p:cNvPr id="68628" name="Text Box 23"/>
          <p:cNvSpPr txBox="1">
            <a:spLocks noChangeArrowheads="1"/>
          </p:cNvSpPr>
          <p:nvPr/>
        </p:nvSpPr>
        <p:spPr bwMode="auto">
          <a:xfrm>
            <a:off x="6457948" y="1916113"/>
            <a:ext cx="3651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0,9</a:t>
            </a:r>
          </a:p>
        </p:txBody>
      </p:sp>
      <p:sp>
        <p:nvSpPr>
          <p:cNvPr id="68629" name="Text Box 24"/>
          <p:cNvSpPr txBox="1">
            <a:spLocks noChangeArrowheads="1"/>
          </p:cNvSpPr>
          <p:nvPr/>
        </p:nvSpPr>
        <p:spPr bwMode="auto">
          <a:xfrm>
            <a:off x="6691309" y="1773238"/>
            <a:ext cx="3635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1,0</a:t>
            </a:r>
          </a:p>
        </p:txBody>
      </p:sp>
      <p:sp>
        <p:nvSpPr>
          <p:cNvPr id="68630" name="Text Box 25"/>
          <p:cNvSpPr txBox="1">
            <a:spLocks noChangeArrowheads="1"/>
          </p:cNvSpPr>
          <p:nvPr/>
        </p:nvSpPr>
        <p:spPr bwMode="auto">
          <a:xfrm>
            <a:off x="6923085" y="1700213"/>
            <a:ext cx="3651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1,1</a:t>
            </a:r>
          </a:p>
        </p:txBody>
      </p:sp>
      <p:sp>
        <p:nvSpPr>
          <p:cNvPr id="68631" name="Text Box 26"/>
          <p:cNvSpPr txBox="1">
            <a:spLocks noChangeArrowheads="1"/>
          </p:cNvSpPr>
          <p:nvPr/>
        </p:nvSpPr>
        <p:spPr bwMode="auto">
          <a:xfrm>
            <a:off x="7089773" y="1557338"/>
            <a:ext cx="3635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1,2</a:t>
            </a:r>
          </a:p>
        </p:txBody>
      </p:sp>
      <p:sp>
        <p:nvSpPr>
          <p:cNvPr id="68632" name="Text Box 27"/>
          <p:cNvSpPr txBox="1">
            <a:spLocks noChangeArrowheads="1"/>
          </p:cNvSpPr>
          <p:nvPr/>
        </p:nvSpPr>
        <p:spPr bwMode="auto">
          <a:xfrm>
            <a:off x="7488235" y="1449388"/>
            <a:ext cx="3651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solidFill>
                  <a:schemeClr val="tx1"/>
                </a:solidFill>
                <a:latin typeface="Arial" panose="020B0604020202020204" pitchFamily="34" charset="0"/>
              </a:rPr>
              <a:t>A/V</a:t>
            </a:r>
          </a:p>
        </p:txBody>
      </p:sp>
      <p:sp>
        <p:nvSpPr>
          <p:cNvPr id="68633" name="Text Box 28"/>
          <p:cNvSpPr txBox="1">
            <a:spLocks noChangeArrowheads="1"/>
          </p:cNvSpPr>
          <p:nvPr/>
        </p:nvSpPr>
        <p:spPr bwMode="auto">
          <a:xfrm>
            <a:off x="4273548" y="5551488"/>
            <a:ext cx="90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000" b="1">
                <a:solidFill>
                  <a:schemeClr val="tx1"/>
                </a:solidFill>
                <a:latin typeface="Arial" panose="020B0604020202020204" pitchFamily="34" charset="0"/>
              </a:rPr>
              <a:t>perimeter block development</a:t>
            </a:r>
          </a:p>
        </p:txBody>
      </p:sp>
      <p:sp>
        <p:nvSpPr>
          <p:cNvPr id="68634" name="Text Box 31"/>
          <p:cNvSpPr txBox="1">
            <a:spLocks noChangeArrowheads="1"/>
          </p:cNvSpPr>
          <p:nvPr/>
        </p:nvSpPr>
        <p:spPr bwMode="auto">
          <a:xfrm>
            <a:off x="1212525" y="6517813"/>
            <a:ext cx="47704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Grafik: PHD, Author: PHI</a:t>
            </a:r>
          </a:p>
        </p:txBody>
      </p:sp>
      <p:sp>
        <p:nvSpPr>
          <p:cNvPr id="10267" name="Text Box 32"/>
          <p:cNvSpPr txBox="1">
            <a:spLocks noChangeArrowheads="1"/>
          </p:cNvSpPr>
          <p:nvPr/>
        </p:nvSpPr>
        <p:spPr bwMode="auto">
          <a:xfrm>
            <a:off x="1487485" y="1192214"/>
            <a:ext cx="3883025" cy="10175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r">
              <a:spcBef>
                <a:spcPct val="50000"/>
              </a:spcBef>
              <a:buClrTx/>
              <a:buFontTx/>
              <a:buNone/>
            </a:pPr>
            <a:r>
              <a:rPr lang="de-DE" altLang="en-US">
                <a:solidFill>
                  <a:schemeClr val="tx1"/>
                </a:solidFill>
              </a:rPr>
              <a:t>Favourable compactness ratio</a:t>
            </a:r>
          </a:p>
          <a:p>
            <a:pPr algn="r">
              <a:spcBef>
                <a:spcPct val="50000"/>
              </a:spcBef>
              <a:buClrTx/>
              <a:buFontTx/>
              <a:buNone/>
            </a:pPr>
            <a:r>
              <a:rPr lang="de-DE" altLang="en-US" b="1">
                <a:solidFill>
                  <a:schemeClr val="tx1"/>
                </a:solidFill>
              </a:rPr>
              <a:t>A / V </a:t>
            </a:r>
            <a:r>
              <a:rPr lang="de-DE" altLang="en-US" b="1">
                <a:solidFill>
                  <a:schemeClr val="tx1"/>
                </a:solidFill>
                <a:sym typeface="Symbol" panose="05050102010706020507" pitchFamily="18" charset="2"/>
              </a:rPr>
              <a:t></a:t>
            </a:r>
            <a:r>
              <a:rPr lang="de-DE" altLang="en-US" b="1">
                <a:solidFill>
                  <a:schemeClr val="tx1"/>
                </a:solidFill>
                <a:sym typeface="UniversalMath1 BT" pitchFamily="18" charset="2"/>
              </a:rPr>
              <a:t> 0,7 m²/m³</a:t>
            </a:r>
            <a:endParaRPr lang="de-DE" altLang="en-US">
              <a:solidFill>
                <a:schemeClr val="tx1"/>
              </a:solidFill>
            </a:endParaRPr>
          </a:p>
        </p:txBody>
      </p:sp>
      <p:sp>
        <p:nvSpPr>
          <p:cNvPr id="68636" name="Text Box 28"/>
          <p:cNvSpPr txBox="1">
            <a:spLocks noChangeArrowheads="1"/>
          </p:cNvSpPr>
          <p:nvPr/>
        </p:nvSpPr>
        <p:spPr bwMode="auto">
          <a:xfrm>
            <a:off x="5483223" y="4926013"/>
            <a:ext cx="90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000" b="1">
                <a:solidFill>
                  <a:schemeClr val="tx1"/>
                </a:solidFill>
                <a:latin typeface="Arial" panose="020B0604020202020204" pitchFamily="34" charset="0"/>
              </a:rPr>
              <a:t>perimeter block development</a:t>
            </a:r>
          </a:p>
        </p:txBody>
      </p:sp>
      <p:grpSp>
        <p:nvGrpSpPr>
          <p:cNvPr id="68637" name="Group 4"/>
          <p:cNvGrpSpPr>
            <a:grpSpLocks noChangeAspect="1"/>
          </p:cNvGrpSpPr>
          <p:nvPr/>
        </p:nvGrpSpPr>
        <p:grpSpPr bwMode="auto">
          <a:xfrm>
            <a:off x="2020885" y="1646238"/>
            <a:ext cx="7280275" cy="4062412"/>
            <a:chOff x="880" y="1037"/>
            <a:chExt cx="4586" cy="2559"/>
          </a:xfrm>
        </p:grpSpPr>
        <p:grpSp>
          <p:nvGrpSpPr>
            <p:cNvPr id="68641" name="Group 205"/>
            <p:cNvGrpSpPr>
              <a:grpSpLocks/>
            </p:cNvGrpSpPr>
            <p:nvPr/>
          </p:nvGrpSpPr>
          <p:grpSpPr bwMode="auto">
            <a:xfrm>
              <a:off x="880" y="1037"/>
              <a:ext cx="3583" cy="2559"/>
              <a:chOff x="880" y="1037"/>
              <a:chExt cx="3583" cy="2559"/>
            </a:xfrm>
          </p:grpSpPr>
          <p:sp>
            <p:nvSpPr>
              <p:cNvPr id="70081" name="Freeform 5"/>
              <p:cNvSpPr>
                <a:spLocks/>
              </p:cNvSpPr>
              <p:nvPr/>
            </p:nvSpPr>
            <p:spPr bwMode="auto">
              <a:xfrm>
                <a:off x="880" y="2899"/>
                <a:ext cx="18" cy="18"/>
              </a:xfrm>
              <a:custGeom>
                <a:avLst/>
                <a:gdLst>
                  <a:gd name="T0" fmla="*/ 18 w 18"/>
                  <a:gd name="T1" fmla="*/ 0 h 18"/>
                  <a:gd name="T2" fmla="*/ 18 w 18"/>
                  <a:gd name="T3" fmla="*/ 18 h 18"/>
                  <a:gd name="T4" fmla="*/ 0 w 18"/>
                  <a:gd name="T5" fmla="*/ 9 h 18"/>
                  <a:gd name="T6" fmla="*/ 18 w 18"/>
                  <a:gd name="T7" fmla="*/ 0 h 18"/>
                  <a:gd name="T8" fmla="*/ 0 60000 65536"/>
                  <a:gd name="T9" fmla="*/ 0 60000 65536"/>
                  <a:gd name="T10" fmla="*/ 0 60000 65536"/>
                  <a:gd name="T11" fmla="*/ 0 60000 65536"/>
                  <a:gd name="T12" fmla="*/ 0 w 18"/>
                  <a:gd name="T13" fmla="*/ 0 h 18"/>
                  <a:gd name="T14" fmla="*/ 18 w 18"/>
                  <a:gd name="T15" fmla="*/ 18 h 18"/>
                </a:gdLst>
                <a:ahLst/>
                <a:cxnLst>
                  <a:cxn ang="T8">
                    <a:pos x="T0" y="T1"/>
                  </a:cxn>
                  <a:cxn ang="T9">
                    <a:pos x="T2" y="T3"/>
                  </a:cxn>
                  <a:cxn ang="T10">
                    <a:pos x="T4" y="T5"/>
                  </a:cxn>
                  <a:cxn ang="T11">
                    <a:pos x="T6" y="T7"/>
                  </a:cxn>
                </a:cxnLst>
                <a:rect l="T12" t="T13" r="T14" b="T15"/>
                <a:pathLst>
                  <a:path w="18" h="18">
                    <a:moveTo>
                      <a:pt x="18" y="0"/>
                    </a:moveTo>
                    <a:lnTo>
                      <a:pt x="18" y="18"/>
                    </a:lnTo>
                    <a:lnTo>
                      <a:pt x="0" y="9"/>
                    </a:lnTo>
                    <a:lnTo>
                      <a:pt x="18" y="0"/>
                    </a:lnTo>
                    <a:close/>
                  </a:path>
                </a:pathLst>
              </a:custGeom>
              <a:solidFill>
                <a:srgbClr val="F7D1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82" name="Freeform 6"/>
              <p:cNvSpPr>
                <a:spLocks/>
              </p:cNvSpPr>
              <p:nvPr/>
            </p:nvSpPr>
            <p:spPr bwMode="auto">
              <a:xfrm>
                <a:off x="880" y="2889"/>
                <a:ext cx="36" cy="38"/>
              </a:xfrm>
              <a:custGeom>
                <a:avLst/>
                <a:gdLst>
                  <a:gd name="T0" fmla="*/ 36 w 36"/>
                  <a:gd name="T1" fmla="*/ 0 h 38"/>
                  <a:gd name="T2" fmla="*/ 36 w 36"/>
                  <a:gd name="T3" fmla="*/ 38 h 38"/>
                  <a:gd name="T4" fmla="*/ 0 w 36"/>
                  <a:gd name="T5" fmla="*/ 19 h 38"/>
                  <a:gd name="T6" fmla="*/ 36 w 36"/>
                  <a:gd name="T7" fmla="*/ 0 h 38"/>
                  <a:gd name="T8" fmla="*/ 0 60000 65536"/>
                  <a:gd name="T9" fmla="*/ 0 60000 65536"/>
                  <a:gd name="T10" fmla="*/ 0 60000 65536"/>
                  <a:gd name="T11" fmla="*/ 0 60000 65536"/>
                  <a:gd name="T12" fmla="*/ 0 w 36"/>
                  <a:gd name="T13" fmla="*/ 0 h 38"/>
                  <a:gd name="T14" fmla="*/ 36 w 36"/>
                  <a:gd name="T15" fmla="*/ 38 h 38"/>
                </a:gdLst>
                <a:ahLst/>
                <a:cxnLst>
                  <a:cxn ang="T8">
                    <a:pos x="T0" y="T1"/>
                  </a:cxn>
                  <a:cxn ang="T9">
                    <a:pos x="T2" y="T3"/>
                  </a:cxn>
                  <a:cxn ang="T10">
                    <a:pos x="T4" y="T5"/>
                  </a:cxn>
                  <a:cxn ang="T11">
                    <a:pos x="T6" y="T7"/>
                  </a:cxn>
                </a:cxnLst>
                <a:rect l="T12" t="T13" r="T14" b="T15"/>
                <a:pathLst>
                  <a:path w="36" h="38">
                    <a:moveTo>
                      <a:pt x="36" y="0"/>
                    </a:moveTo>
                    <a:lnTo>
                      <a:pt x="36" y="38"/>
                    </a:lnTo>
                    <a:lnTo>
                      <a:pt x="0" y="19"/>
                    </a:lnTo>
                    <a:lnTo>
                      <a:pt x="36" y="0"/>
                    </a:lnTo>
                    <a:close/>
                  </a:path>
                </a:pathLst>
              </a:custGeom>
              <a:solidFill>
                <a:srgbClr val="F7D1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83" name="Freeform 7"/>
              <p:cNvSpPr>
                <a:spLocks/>
              </p:cNvSpPr>
              <p:nvPr/>
            </p:nvSpPr>
            <p:spPr bwMode="auto">
              <a:xfrm>
                <a:off x="898" y="2880"/>
                <a:ext cx="36" cy="58"/>
              </a:xfrm>
              <a:custGeom>
                <a:avLst/>
                <a:gdLst>
                  <a:gd name="T0" fmla="*/ 0 w 36"/>
                  <a:gd name="T1" fmla="*/ 37 h 58"/>
                  <a:gd name="T2" fmla="*/ 0 w 36"/>
                  <a:gd name="T3" fmla="*/ 19 h 58"/>
                  <a:gd name="T4" fmla="*/ 36 w 36"/>
                  <a:gd name="T5" fmla="*/ 0 h 58"/>
                  <a:gd name="T6" fmla="*/ 36 w 36"/>
                  <a:gd name="T7" fmla="*/ 58 h 58"/>
                  <a:gd name="T8" fmla="*/ 0 w 36"/>
                  <a:gd name="T9" fmla="*/ 37 h 58"/>
                  <a:gd name="T10" fmla="*/ 0 60000 65536"/>
                  <a:gd name="T11" fmla="*/ 0 60000 65536"/>
                  <a:gd name="T12" fmla="*/ 0 60000 65536"/>
                  <a:gd name="T13" fmla="*/ 0 60000 65536"/>
                  <a:gd name="T14" fmla="*/ 0 60000 65536"/>
                  <a:gd name="T15" fmla="*/ 0 w 36"/>
                  <a:gd name="T16" fmla="*/ 0 h 58"/>
                  <a:gd name="T17" fmla="*/ 36 w 36"/>
                  <a:gd name="T18" fmla="*/ 58 h 58"/>
                </a:gdLst>
                <a:ahLst/>
                <a:cxnLst>
                  <a:cxn ang="T10">
                    <a:pos x="T0" y="T1"/>
                  </a:cxn>
                  <a:cxn ang="T11">
                    <a:pos x="T2" y="T3"/>
                  </a:cxn>
                  <a:cxn ang="T12">
                    <a:pos x="T4" y="T5"/>
                  </a:cxn>
                  <a:cxn ang="T13">
                    <a:pos x="T6" y="T7"/>
                  </a:cxn>
                  <a:cxn ang="T14">
                    <a:pos x="T8" y="T9"/>
                  </a:cxn>
                </a:cxnLst>
                <a:rect l="T15" t="T16" r="T17" b="T18"/>
                <a:pathLst>
                  <a:path w="36" h="58">
                    <a:moveTo>
                      <a:pt x="0" y="37"/>
                    </a:moveTo>
                    <a:lnTo>
                      <a:pt x="0" y="19"/>
                    </a:lnTo>
                    <a:lnTo>
                      <a:pt x="36" y="0"/>
                    </a:lnTo>
                    <a:lnTo>
                      <a:pt x="36" y="58"/>
                    </a:lnTo>
                    <a:lnTo>
                      <a:pt x="0" y="37"/>
                    </a:lnTo>
                    <a:close/>
                  </a:path>
                </a:pathLst>
              </a:custGeom>
              <a:solidFill>
                <a:srgbClr val="F7D1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84" name="Freeform 8"/>
              <p:cNvSpPr>
                <a:spLocks/>
              </p:cNvSpPr>
              <p:nvPr/>
            </p:nvSpPr>
            <p:spPr bwMode="auto">
              <a:xfrm>
                <a:off x="916" y="2869"/>
                <a:ext cx="35" cy="80"/>
              </a:xfrm>
              <a:custGeom>
                <a:avLst/>
                <a:gdLst>
                  <a:gd name="T0" fmla="*/ 0 w 35"/>
                  <a:gd name="T1" fmla="*/ 58 h 80"/>
                  <a:gd name="T2" fmla="*/ 0 w 35"/>
                  <a:gd name="T3" fmla="*/ 20 h 80"/>
                  <a:gd name="T4" fmla="*/ 35 w 35"/>
                  <a:gd name="T5" fmla="*/ 0 h 80"/>
                  <a:gd name="T6" fmla="*/ 35 w 35"/>
                  <a:gd name="T7" fmla="*/ 80 h 80"/>
                  <a:gd name="T8" fmla="*/ 0 w 35"/>
                  <a:gd name="T9" fmla="*/ 58 h 80"/>
                  <a:gd name="T10" fmla="*/ 0 60000 65536"/>
                  <a:gd name="T11" fmla="*/ 0 60000 65536"/>
                  <a:gd name="T12" fmla="*/ 0 60000 65536"/>
                  <a:gd name="T13" fmla="*/ 0 60000 65536"/>
                  <a:gd name="T14" fmla="*/ 0 60000 65536"/>
                  <a:gd name="T15" fmla="*/ 0 w 35"/>
                  <a:gd name="T16" fmla="*/ 0 h 80"/>
                  <a:gd name="T17" fmla="*/ 35 w 35"/>
                  <a:gd name="T18" fmla="*/ 80 h 80"/>
                </a:gdLst>
                <a:ahLst/>
                <a:cxnLst>
                  <a:cxn ang="T10">
                    <a:pos x="T0" y="T1"/>
                  </a:cxn>
                  <a:cxn ang="T11">
                    <a:pos x="T2" y="T3"/>
                  </a:cxn>
                  <a:cxn ang="T12">
                    <a:pos x="T4" y="T5"/>
                  </a:cxn>
                  <a:cxn ang="T13">
                    <a:pos x="T6" y="T7"/>
                  </a:cxn>
                  <a:cxn ang="T14">
                    <a:pos x="T8" y="T9"/>
                  </a:cxn>
                </a:cxnLst>
                <a:rect l="T15" t="T16" r="T17" b="T18"/>
                <a:pathLst>
                  <a:path w="35" h="80">
                    <a:moveTo>
                      <a:pt x="0" y="58"/>
                    </a:moveTo>
                    <a:lnTo>
                      <a:pt x="0" y="20"/>
                    </a:lnTo>
                    <a:lnTo>
                      <a:pt x="35" y="0"/>
                    </a:lnTo>
                    <a:lnTo>
                      <a:pt x="35" y="80"/>
                    </a:lnTo>
                    <a:lnTo>
                      <a:pt x="0" y="58"/>
                    </a:lnTo>
                    <a:close/>
                  </a:path>
                </a:pathLst>
              </a:custGeom>
              <a:solidFill>
                <a:srgbClr val="F7D0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85" name="Freeform 9"/>
              <p:cNvSpPr>
                <a:spLocks/>
              </p:cNvSpPr>
              <p:nvPr/>
            </p:nvSpPr>
            <p:spPr bwMode="auto">
              <a:xfrm>
                <a:off x="934" y="2861"/>
                <a:ext cx="35" cy="99"/>
              </a:xfrm>
              <a:custGeom>
                <a:avLst/>
                <a:gdLst>
                  <a:gd name="T0" fmla="*/ 0 w 35"/>
                  <a:gd name="T1" fmla="*/ 77 h 99"/>
                  <a:gd name="T2" fmla="*/ 0 w 35"/>
                  <a:gd name="T3" fmla="*/ 19 h 99"/>
                  <a:gd name="T4" fmla="*/ 35 w 35"/>
                  <a:gd name="T5" fmla="*/ 0 h 99"/>
                  <a:gd name="T6" fmla="*/ 35 w 35"/>
                  <a:gd name="T7" fmla="*/ 99 h 99"/>
                  <a:gd name="T8" fmla="*/ 0 w 35"/>
                  <a:gd name="T9" fmla="*/ 77 h 99"/>
                  <a:gd name="T10" fmla="*/ 0 60000 65536"/>
                  <a:gd name="T11" fmla="*/ 0 60000 65536"/>
                  <a:gd name="T12" fmla="*/ 0 60000 65536"/>
                  <a:gd name="T13" fmla="*/ 0 60000 65536"/>
                  <a:gd name="T14" fmla="*/ 0 60000 65536"/>
                  <a:gd name="T15" fmla="*/ 0 w 35"/>
                  <a:gd name="T16" fmla="*/ 0 h 99"/>
                  <a:gd name="T17" fmla="*/ 35 w 35"/>
                  <a:gd name="T18" fmla="*/ 99 h 99"/>
                </a:gdLst>
                <a:ahLst/>
                <a:cxnLst>
                  <a:cxn ang="T10">
                    <a:pos x="T0" y="T1"/>
                  </a:cxn>
                  <a:cxn ang="T11">
                    <a:pos x="T2" y="T3"/>
                  </a:cxn>
                  <a:cxn ang="T12">
                    <a:pos x="T4" y="T5"/>
                  </a:cxn>
                  <a:cxn ang="T13">
                    <a:pos x="T6" y="T7"/>
                  </a:cxn>
                  <a:cxn ang="T14">
                    <a:pos x="T8" y="T9"/>
                  </a:cxn>
                </a:cxnLst>
                <a:rect l="T15" t="T16" r="T17" b="T18"/>
                <a:pathLst>
                  <a:path w="35" h="99">
                    <a:moveTo>
                      <a:pt x="0" y="77"/>
                    </a:moveTo>
                    <a:lnTo>
                      <a:pt x="0" y="19"/>
                    </a:lnTo>
                    <a:lnTo>
                      <a:pt x="35" y="0"/>
                    </a:lnTo>
                    <a:lnTo>
                      <a:pt x="35" y="99"/>
                    </a:lnTo>
                    <a:lnTo>
                      <a:pt x="0" y="77"/>
                    </a:lnTo>
                    <a:close/>
                  </a:path>
                </a:pathLst>
              </a:custGeom>
              <a:solidFill>
                <a:srgbClr val="F6D0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86" name="Freeform 10"/>
              <p:cNvSpPr>
                <a:spLocks/>
              </p:cNvSpPr>
              <p:nvPr/>
            </p:nvSpPr>
            <p:spPr bwMode="auto">
              <a:xfrm>
                <a:off x="951" y="2850"/>
                <a:ext cx="36" cy="120"/>
              </a:xfrm>
              <a:custGeom>
                <a:avLst/>
                <a:gdLst>
                  <a:gd name="T0" fmla="*/ 0 w 36"/>
                  <a:gd name="T1" fmla="*/ 99 h 120"/>
                  <a:gd name="T2" fmla="*/ 0 w 36"/>
                  <a:gd name="T3" fmla="*/ 19 h 120"/>
                  <a:gd name="T4" fmla="*/ 36 w 36"/>
                  <a:gd name="T5" fmla="*/ 0 h 120"/>
                  <a:gd name="T6" fmla="*/ 36 w 36"/>
                  <a:gd name="T7" fmla="*/ 120 h 120"/>
                  <a:gd name="T8" fmla="*/ 0 w 36"/>
                  <a:gd name="T9" fmla="*/ 99 h 120"/>
                  <a:gd name="T10" fmla="*/ 0 60000 65536"/>
                  <a:gd name="T11" fmla="*/ 0 60000 65536"/>
                  <a:gd name="T12" fmla="*/ 0 60000 65536"/>
                  <a:gd name="T13" fmla="*/ 0 60000 65536"/>
                  <a:gd name="T14" fmla="*/ 0 60000 65536"/>
                  <a:gd name="T15" fmla="*/ 0 w 36"/>
                  <a:gd name="T16" fmla="*/ 0 h 120"/>
                  <a:gd name="T17" fmla="*/ 36 w 36"/>
                  <a:gd name="T18" fmla="*/ 120 h 120"/>
                </a:gdLst>
                <a:ahLst/>
                <a:cxnLst>
                  <a:cxn ang="T10">
                    <a:pos x="T0" y="T1"/>
                  </a:cxn>
                  <a:cxn ang="T11">
                    <a:pos x="T2" y="T3"/>
                  </a:cxn>
                  <a:cxn ang="T12">
                    <a:pos x="T4" y="T5"/>
                  </a:cxn>
                  <a:cxn ang="T13">
                    <a:pos x="T6" y="T7"/>
                  </a:cxn>
                  <a:cxn ang="T14">
                    <a:pos x="T8" y="T9"/>
                  </a:cxn>
                </a:cxnLst>
                <a:rect l="T15" t="T16" r="T17" b="T18"/>
                <a:pathLst>
                  <a:path w="36" h="120">
                    <a:moveTo>
                      <a:pt x="0" y="99"/>
                    </a:moveTo>
                    <a:lnTo>
                      <a:pt x="0" y="19"/>
                    </a:lnTo>
                    <a:lnTo>
                      <a:pt x="36" y="0"/>
                    </a:lnTo>
                    <a:lnTo>
                      <a:pt x="36" y="120"/>
                    </a:lnTo>
                    <a:lnTo>
                      <a:pt x="0" y="99"/>
                    </a:lnTo>
                    <a:close/>
                  </a:path>
                </a:pathLst>
              </a:custGeom>
              <a:solidFill>
                <a:srgbClr val="F6CF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87" name="Freeform 11"/>
              <p:cNvSpPr>
                <a:spLocks/>
              </p:cNvSpPr>
              <p:nvPr/>
            </p:nvSpPr>
            <p:spPr bwMode="auto">
              <a:xfrm>
                <a:off x="969" y="2841"/>
                <a:ext cx="36" cy="140"/>
              </a:xfrm>
              <a:custGeom>
                <a:avLst/>
                <a:gdLst>
                  <a:gd name="T0" fmla="*/ 0 w 36"/>
                  <a:gd name="T1" fmla="*/ 119 h 140"/>
                  <a:gd name="T2" fmla="*/ 0 w 36"/>
                  <a:gd name="T3" fmla="*/ 20 h 140"/>
                  <a:gd name="T4" fmla="*/ 36 w 36"/>
                  <a:gd name="T5" fmla="*/ 0 h 140"/>
                  <a:gd name="T6" fmla="*/ 36 w 36"/>
                  <a:gd name="T7" fmla="*/ 140 h 140"/>
                  <a:gd name="T8" fmla="*/ 0 w 36"/>
                  <a:gd name="T9" fmla="*/ 119 h 140"/>
                  <a:gd name="T10" fmla="*/ 0 60000 65536"/>
                  <a:gd name="T11" fmla="*/ 0 60000 65536"/>
                  <a:gd name="T12" fmla="*/ 0 60000 65536"/>
                  <a:gd name="T13" fmla="*/ 0 60000 65536"/>
                  <a:gd name="T14" fmla="*/ 0 60000 65536"/>
                  <a:gd name="T15" fmla="*/ 0 w 36"/>
                  <a:gd name="T16" fmla="*/ 0 h 140"/>
                  <a:gd name="T17" fmla="*/ 36 w 36"/>
                  <a:gd name="T18" fmla="*/ 140 h 140"/>
                </a:gdLst>
                <a:ahLst/>
                <a:cxnLst>
                  <a:cxn ang="T10">
                    <a:pos x="T0" y="T1"/>
                  </a:cxn>
                  <a:cxn ang="T11">
                    <a:pos x="T2" y="T3"/>
                  </a:cxn>
                  <a:cxn ang="T12">
                    <a:pos x="T4" y="T5"/>
                  </a:cxn>
                  <a:cxn ang="T13">
                    <a:pos x="T6" y="T7"/>
                  </a:cxn>
                  <a:cxn ang="T14">
                    <a:pos x="T8" y="T9"/>
                  </a:cxn>
                </a:cxnLst>
                <a:rect l="T15" t="T16" r="T17" b="T18"/>
                <a:pathLst>
                  <a:path w="36" h="140">
                    <a:moveTo>
                      <a:pt x="0" y="119"/>
                    </a:moveTo>
                    <a:lnTo>
                      <a:pt x="0" y="20"/>
                    </a:lnTo>
                    <a:lnTo>
                      <a:pt x="36" y="0"/>
                    </a:lnTo>
                    <a:lnTo>
                      <a:pt x="36" y="140"/>
                    </a:lnTo>
                    <a:lnTo>
                      <a:pt x="0" y="119"/>
                    </a:lnTo>
                    <a:close/>
                  </a:path>
                </a:pathLst>
              </a:custGeom>
              <a:solidFill>
                <a:srgbClr val="F6CE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88" name="Freeform 12"/>
              <p:cNvSpPr>
                <a:spLocks/>
              </p:cNvSpPr>
              <p:nvPr/>
            </p:nvSpPr>
            <p:spPr bwMode="auto">
              <a:xfrm>
                <a:off x="987" y="2831"/>
                <a:ext cx="36" cy="159"/>
              </a:xfrm>
              <a:custGeom>
                <a:avLst/>
                <a:gdLst>
                  <a:gd name="T0" fmla="*/ 0 w 36"/>
                  <a:gd name="T1" fmla="*/ 139 h 159"/>
                  <a:gd name="T2" fmla="*/ 0 w 36"/>
                  <a:gd name="T3" fmla="*/ 19 h 159"/>
                  <a:gd name="T4" fmla="*/ 36 w 36"/>
                  <a:gd name="T5" fmla="*/ 0 h 159"/>
                  <a:gd name="T6" fmla="*/ 36 w 36"/>
                  <a:gd name="T7" fmla="*/ 159 h 159"/>
                  <a:gd name="T8" fmla="*/ 0 w 36"/>
                  <a:gd name="T9" fmla="*/ 139 h 159"/>
                  <a:gd name="T10" fmla="*/ 0 60000 65536"/>
                  <a:gd name="T11" fmla="*/ 0 60000 65536"/>
                  <a:gd name="T12" fmla="*/ 0 60000 65536"/>
                  <a:gd name="T13" fmla="*/ 0 60000 65536"/>
                  <a:gd name="T14" fmla="*/ 0 60000 65536"/>
                  <a:gd name="T15" fmla="*/ 0 w 36"/>
                  <a:gd name="T16" fmla="*/ 0 h 159"/>
                  <a:gd name="T17" fmla="*/ 36 w 36"/>
                  <a:gd name="T18" fmla="*/ 159 h 159"/>
                </a:gdLst>
                <a:ahLst/>
                <a:cxnLst>
                  <a:cxn ang="T10">
                    <a:pos x="T0" y="T1"/>
                  </a:cxn>
                  <a:cxn ang="T11">
                    <a:pos x="T2" y="T3"/>
                  </a:cxn>
                  <a:cxn ang="T12">
                    <a:pos x="T4" y="T5"/>
                  </a:cxn>
                  <a:cxn ang="T13">
                    <a:pos x="T6" y="T7"/>
                  </a:cxn>
                  <a:cxn ang="T14">
                    <a:pos x="T8" y="T9"/>
                  </a:cxn>
                </a:cxnLst>
                <a:rect l="T15" t="T16" r="T17" b="T18"/>
                <a:pathLst>
                  <a:path w="36" h="159">
                    <a:moveTo>
                      <a:pt x="0" y="139"/>
                    </a:moveTo>
                    <a:lnTo>
                      <a:pt x="0" y="19"/>
                    </a:lnTo>
                    <a:lnTo>
                      <a:pt x="36" y="0"/>
                    </a:lnTo>
                    <a:lnTo>
                      <a:pt x="36" y="159"/>
                    </a:lnTo>
                    <a:lnTo>
                      <a:pt x="0" y="139"/>
                    </a:lnTo>
                    <a:close/>
                  </a:path>
                </a:pathLst>
              </a:custGeom>
              <a:solidFill>
                <a:srgbClr val="F6CE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89" name="Freeform 13"/>
              <p:cNvSpPr>
                <a:spLocks/>
              </p:cNvSpPr>
              <p:nvPr/>
            </p:nvSpPr>
            <p:spPr bwMode="auto">
              <a:xfrm>
                <a:off x="1005" y="2822"/>
                <a:ext cx="36" cy="178"/>
              </a:xfrm>
              <a:custGeom>
                <a:avLst/>
                <a:gdLst>
                  <a:gd name="T0" fmla="*/ 0 w 36"/>
                  <a:gd name="T1" fmla="*/ 159 h 178"/>
                  <a:gd name="T2" fmla="*/ 0 w 36"/>
                  <a:gd name="T3" fmla="*/ 19 h 178"/>
                  <a:gd name="T4" fmla="*/ 36 w 36"/>
                  <a:gd name="T5" fmla="*/ 0 h 178"/>
                  <a:gd name="T6" fmla="*/ 36 w 36"/>
                  <a:gd name="T7" fmla="*/ 178 h 178"/>
                  <a:gd name="T8" fmla="*/ 0 w 36"/>
                  <a:gd name="T9" fmla="*/ 159 h 178"/>
                  <a:gd name="T10" fmla="*/ 0 60000 65536"/>
                  <a:gd name="T11" fmla="*/ 0 60000 65536"/>
                  <a:gd name="T12" fmla="*/ 0 60000 65536"/>
                  <a:gd name="T13" fmla="*/ 0 60000 65536"/>
                  <a:gd name="T14" fmla="*/ 0 60000 65536"/>
                  <a:gd name="T15" fmla="*/ 0 w 36"/>
                  <a:gd name="T16" fmla="*/ 0 h 178"/>
                  <a:gd name="T17" fmla="*/ 36 w 36"/>
                  <a:gd name="T18" fmla="*/ 178 h 178"/>
                </a:gdLst>
                <a:ahLst/>
                <a:cxnLst>
                  <a:cxn ang="T10">
                    <a:pos x="T0" y="T1"/>
                  </a:cxn>
                  <a:cxn ang="T11">
                    <a:pos x="T2" y="T3"/>
                  </a:cxn>
                  <a:cxn ang="T12">
                    <a:pos x="T4" y="T5"/>
                  </a:cxn>
                  <a:cxn ang="T13">
                    <a:pos x="T6" y="T7"/>
                  </a:cxn>
                  <a:cxn ang="T14">
                    <a:pos x="T8" y="T9"/>
                  </a:cxn>
                </a:cxnLst>
                <a:rect l="T15" t="T16" r="T17" b="T18"/>
                <a:pathLst>
                  <a:path w="36" h="178">
                    <a:moveTo>
                      <a:pt x="0" y="159"/>
                    </a:moveTo>
                    <a:lnTo>
                      <a:pt x="0" y="19"/>
                    </a:lnTo>
                    <a:lnTo>
                      <a:pt x="36" y="0"/>
                    </a:lnTo>
                    <a:lnTo>
                      <a:pt x="36" y="178"/>
                    </a:lnTo>
                    <a:lnTo>
                      <a:pt x="0" y="159"/>
                    </a:lnTo>
                    <a:close/>
                  </a:path>
                </a:pathLst>
              </a:custGeom>
              <a:solidFill>
                <a:srgbClr val="F6CD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90" name="Freeform 14"/>
              <p:cNvSpPr>
                <a:spLocks/>
              </p:cNvSpPr>
              <p:nvPr/>
            </p:nvSpPr>
            <p:spPr bwMode="auto">
              <a:xfrm>
                <a:off x="1023" y="2811"/>
                <a:ext cx="36" cy="200"/>
              </a:xfrm>
              <a:custGeom>
                <a:avLst/>
                <a:gdLst>
                  <a:gd name="T0" fmla="*/ 0 w 36"/>
                  <a:gd name="T1" fmla="*/ 179 h 200"/>
                  <a:gd name="T2" fmla="*/ 0 w 36"/>
                  <a:gd name="T3" fmla="*/ 20 h 200"/>
                  <a:gd name="T4" fmla="*/ 36 w 36"/>
                  <a:gd name="T5" fmla="*/ 0 h 200"/>
                  <a:gd name="T6" fmla="*/ 36 w 36"/>
                  <a:gd name="T7" fmla="*/ 200 h 200"/>
                  <a:gd name="T8" fmla="*/ 0 w 36"/>
                  <a:gd name="T9" fmla="*/ 179 h 200"/>
                  <a:gd name="T10" fmla="*/ 0 60000 65536"/>
                  <a:gd name="T11" fmla="*/ 0 60000 65536"/>
                  <a:gd name="T12" fmla="*/ 0 60000 65536"/>
                  <a:gd name="T13" fmla="*/ 0 60000 65536"/>
                  <a:gd name="T14" fmla="*/ 0 60000 65536"/>
                  <a:gd name="T15" fmla="*/ 0 w 36"/>
                  <a:gd name="T16" fmla="*/ 0 h 200"/>
                  <a:gd name="T17" fmla="*/ 36 w 36"/>
                  <a:gd name="T18" fmla="*/ 200 h 200"/>
                </a:gdLst>
                <a:ahLst/>
                <a:cxnLst>
                  <a:cxn ang="T10">
                    <a:pos x="T0" y="T1"/>
                  </a:cxn>
                  <a:cxn ang="T11">
                    <a:pos x="T2" y="T3"/>
                  </a:cxn>
                  <a:cxn ang="T12">
                    <a:pos x="T4" y="T5"/>
                  </a:cxn>
                  <a:cxn ang="T13">
                    <a:pos x="T6" y="T7"/>
                  </a:cxn>
                  <a:cxn ang="T14">
                    <a:pos x="T8" y="T9"/>
                  </a:cxn>
                </a:cxnLst>
                <a:rect l="T15" t="T16" r="T17" b="T18"/>
                <a:pathLst>
                  <a:path w="36" h="200">
                    <a:moveTo>
                      <a:pt x="0" y="179"/>
                    </a:moveTo>
                    <a:lnTo>
                      <a:pt x="0" y="20"/>
                    </a:lnTo>
                    <a:lnTo>
                      <a:pt x="36" y="0"/>
                    </a:lnTo>
                    <a:lnTo>
                      <a:pt x="36" y="200"/>
                    </a:lnTo>
                    <a:lnTo>
                      <a:pt x="0" y="179"/>
                    </a:lnTo>
                    <a:close/>
                  </a:path>
                </a:pathLst>
              </a:custGeom>
              <a:solidFill>
                <a:srgbClr val="F6CC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91" name="Freeform 15"/>
              <p:cNvSpPr>
                <a:spLocks/>
              </p:cNvSpPr>
              <p:nvPr/>
            </p:nvSpPr>
            <p:spPr bwMode="auto">
              <a:xfrm>
                <a:off x="1041" y="2803"/>
                <a:ext cx="35" cy="219"/>
              </a:xfrm>
              <a:custGeom>
                <a:avLst/>
                <a:gdLst>
                  <a:gd name="T0" fmla="*/ 0 w 35"/>
                  <a:gd name="T1" fmla="*/ 197 h 219"/>
                  <a:gd name="T2" fmla="*/ 0 w 35"/>
                  <a:gd name="T3" fmla="*/ 19 h 219"/>
                  <a:gd name="T4" fmla="*/ 35 w 35"/>
                  <a:gd name="T5" fmla="*/ 0 h 219"/>
                  <a:gd name="T6" fmla="*/ 35 w 35"/>
                  <a:gd name="T7" fmla="*/ 219 h 219"/>
                  <a:gd name="T8" fmla="*/ 0 w 35"/>
                  <a:gd name="T9" fmla="*/ 197 h 219"/>
                  <a:gd name="T10" fmla="*/ 0 60000 65536"/>
                  <a:gd name="T11" fmla="*/ 0 60000 65536"/>
                  <a:gd name="T12" fmla="*/ 0 60000 65536"/>
                  <a:gd name="T13" fmla="*/ 0 60000 65536"/>
                  <a:gd name="T14" fmla="*/ 0 60000 65536"/>
                  <a:gd name="T15" fmla="*/ 0 w 35"/>
                  <a:gd name="T16" fmla="*/ 0 h 219"/>
                  <a:gd name="T17" fmla="*/ 35 w 35"/>
                  <a:gd name="T18" fmla="*/ 219 h 219"/>
                </a:gdLst>
                <a:ahLst/>
                <a:cxnLst>
                  <a:cxn ang="T10">
                    <a:pos x="T0" y="T1"/>
                  </a:cxn>
                  <a:cxn ang="T11">
                    <a:pos x="T2" y="T3"/>
                  </a:cxn>
                  <a:cxn ang="T12">
                    <a:pos x="T4" y="T5"/>
                  </a:cxn>
                  <a:cxn ang="T13">
                    <a:pos x="T6" y="T7"/>
                  </a:cxn>
                  <a:cxn ang="T14">
                    <a:pos x="T8" y="T9"/>
                  </a:cxn>
                </a:cxnLst>
                <a:rect l="T15" t="T16" r="T17" b="T18"/>
                <a:pathLst>
                  <a:path w="35" h="219">
                    <a:moveTo>
                      <a:pt x="0" y="197"/>
                    </a:moveTo>
                    <a:lnTo>
                      <a:pt x="0" y="19"/>
                    </a:lnTo>
                    <a:lnTo>
                      <a:pt x="35" y="0"/>
                    </a:lnTo>
                    <a:lnTo>
                      <a:pt x="35" y="219"/>
                    </a:lnTo>
                    <a:lnTo>
                      <a:pt x="0" y="197"/>
                    </a:lnTo>
                    <a:close/>
                  </a:path>
                </a:pathLst>
              </a:custGeom>
              <a:solidFill>
                <a:srgbClr val="F5CB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92" name="Freeform 16"/>
              <p:cNvSpPr>
                <a:spLocks/>
              </p:cNvSpPr>
              <p:nvPr/>
            </p:nvSpPr>
            <p:spPr bwMode="auto">
              <a:xfrm>
                <a:off x="1059" y="2792"/>
                <a:ext cx="35" cy="241"/>
              </a:xfrm>
              <a:custGeom>
                <a:avLst/>
                <a:gdLst>
                  <a:gd name="T0" fmla="*/ 0 w 35"/>
                  <a:gd name="T1" fmla="*/ 219 h 241"/>
                  <a:gd name="T2" fmla="*/ 0 w 35"/>
                  <a:gd name="T3" fmla="*/ 19 h 241"/>
                  <a:gd name="T4" fmla="*/ 35 w 35"/>
                  <a:gd name="T5" fmla="*/ 0 h 241"/>
                  <a:gd name="T6" fmla="*/ 35 w 35"/>
                  <a:gd name="T7" fmla="*/ 241 h 241"/>
                  <a:gd name="T8" fmla="*/ 0 w 35"/>
                  <a:gd name="T9" fmla="*/ 219 h 241"/>
                  <a:gd name="T10" fmla="*/ 0 60000 65536"/>
                  <a:gd name="T11" fmla="*/ 0 60000 65536"/>
                  <a:gd name="T12" fmla="*/ 0 60000 65536"/>
                  <a:gd name="T13" fmla="*/ 0 60000 65536"/>
                  <a:gd name="T14" fmla="*/ 0 60000 65536"/>
                  <a:gd name="T15" fmla="*/ 0 w 35"/>
                  <a:gd name="T16" fmla="*/ 0 h 241"/>
                  <a:gd name="T17" fmla="*/ 35 w 35"/>
                  <a:gd name="T18" fmla="*/ 241 h 241"/>
                </a:gdLst>
                <a:ahLst/>
                <a:cxnLst>
                  <a:cxn ang="T10">
                    <a:pos x="T0" y="T1"/>
                  </a:cxn>
                  <a:cxn ang="T11">
                    <a:pos x="T2" y="T3"/>
                  </a:cxn>
                  <a:cxn ang="T12">
                    <a:pos x="T4" y="T5"/>
                  </a:cxn>
                  <a:cxn ang="T13">
                    <a:pos x="T6" y="T7"/>
                  </a:cxn>
                  <a:cxn ang="T14">
                    <a:pos x="T8" y="T9"/>
                  </a:cxn>
                </a:cxnLst>
                <a:rect l="T15" t="T16" r="T17" b="T18"/>
                <a:pathLst>
                  <a:path w="35" h="241">
                    <a:moveTo>
                      <a:pt x="0" y="219"/>
                    </a:moveTo>
                    <a:lnTo>
                      <a:pt x="0" y="19"/>
                    </a:lnTo>
                    <a:lnTo>
                      <a:pt x="35" y="0"/>
                    </a:lnTo>
                    <a:lnTo>
                      <a:pt x="35" y="241"/>
                    </a:lnTo>
                    <a:lnTo>
                      <a:pt x="0" y="219"/>
                    </a:lnTo>
                    <a:close/>
                  </a:path>
                </a:pathLst>
              </a:custGeom>
              <a:solidFill>
                <a:srgbClr val="F5CA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93" name="Freeform 17"/>
              <p:cNvSpPr>
                <a:spLocks/>
              </p:cNvSpPr>
              <p:nvPr/>
            </p:nvSpPr>
            <p:spPr bwMode="auto">
              <a:xfrm>
                <a:off x="1076" y="2783"/>
                <a:ext cx="36" cy="260"/>
              </a:xfrm>
              <a:custGeom>
                <a:avLst/>
                <a:gdLst>
                  <a:gd name="T0" fmla="*/ 0 w 36"/>
                  <a:gd name="T1" fmla="*/ 239 h 260"/>
                  <a:gd name="T2" fmla="*/ 0 w 36"/>
                  <a:gd name="T3" fmla="*/ 20 h 260"/>
                  <a:gd name="T4" fmla="*/ 36 w 36"/>
                  <a:gd name="T5" fmla="*/ 0 h 260"/>
                  <a:gd name="T6" fmla="*/ 36 w 36"/>
                  <a:gd name="T7" fmla="*/ 260 h 260"/>
                  <a:gd name="T8" fmla="*/ 0 w 36"/>
                  <a:gd name="T9" fmla="*/ 239 h 260"/>
                  <a:gd name="T10" fmla="*/ 0 60000 65536"/>
                  <a:gd name="T11" fmla="*/ 0 60000 65536"/>
                  <a:gd name="T12" fmla="*/ 0 60000 65536"/>
                  <a:gd name="T13" fmla="*/ 0 60000 65536"/>
                  <a:gd name="T14" fmla="*/ 0 60000 65536"/>
                  <a:gd name="T15" fmla="*/ 0 w 36"/>
                  <a:gd name="T16" fmla="*/ 0 h 260"/>
                  <a:gd name="T17" fmla="*/ 36 w 36"/>
                  <a:gd name="T18" fmla="*/ 260 h 260"/>
                </a:gdLst>
                <a:ahLst/>
                <a:cxnLst>
                  <a:cxn ang="T10">
                    <a:pos x="T0" y="T1"/>
                  </a:cxn>
                  <a:cxn ang="T11">
                    <a:pos x="T2" y="T3"/>
                  </a:cxn>
                  <a:cxn ang="T12">
                    <a:pos x="T4" y="T5"/>
                  </a:cxn>
                  <a:cxn ang="T13">
                    <a:pos x="T6" y="T7"/>
                  </a:cxn>
                  <a:cxn ang="T14">
                    <a:pos x="T8" y="T9"/>
                  </a:cxn>
                </a:cxnLst>
                <a:rect l="T15" t="T16" r="T17" b="T18"/>
                <a:pathLst>
                  <a:path w="36" h="260">
                    <a:moveTo>
                      <a:pt x="0" y="239"/>
                    </a:moveTo>
                    <a:lnTo>
                      <a:pt x="0" y="20"/>
                    </a:lnTo>
                    <a:lnTo>
                      <a:pt x="36" y="0"/>
                    </a:lnTo>
                    <a:lnTo>
                      <a:pt x="36" y="260"/>
                    </a:lnTo>
                    <a:lnTo>
                      <a:pt x="0" y="239"/>
                    </a:lnTo>
                    <a:close/>
                  </a:path>
                </a:pathLst>
              </a:custGeom>
              <a:solidFill>
                <a:srgbClr val="F5CA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94" name="Freeform 18"/>
              <p:cNvSpPr>
                <a:spLocks/>
              </p:cNvSpPr>
              <p:nvPr/>
            </p:nvSpPr>
            <p:spPr bwMode="auto">
              <a:xfrm>
                <a:off x="1094" y="2772"/>
                <a:ext cx="36" cy="282"/>
              </a:xfrm>
              <a:custGeom>
                <a:avLst/>
                <a:gdLst>
                  <a:gd name="T0" fmla="*/ 0 w 36"/>
                  <a:gd name="T1" fmla="*/ 261 h 282"/>
                  <a:gd name="T2" fmla="*/ 0 w 36"/>
                  <a:gd name="T3" fmla="*/ 20 h 282"/>
                  <a:gd name="T4" fmla="*/ 36 w 36"/>
                  <a:gd name="T5" fmla="*/ 0 h 282"/>
                  <a:gd name="T6" fmla="*/ 36 w 36"/>
                  <a:gd name="T7" fmla="*/ 282 h 282"/>
                  <a:gd name="T8" fmla="*/ 0 w 36"/>
                  <a:gd name="T9" fmla="*/ 261 h 282"/>
                  <a:gd name="T10" fmla="*/ 0 60000 65536"/>
                  <a:gd name="T11" fmla="*/ 0 60000 65536"/>
                  <a:gd name="T12" fmla="*/ 0 60000 65536"/>
                  <a:gd name="T13" fmla="*/ 0 60000 65536"/>
                  <a:gd name="T14" fmla="*/ 0 60000 65536"/>
                  <a:gd name="T15" fmla="*/ 0 w 36"/>
                  <a:gd name="T16" fmla="*/ 0 h 282"/>
                  <a:gd name="T17" fmla="*/ 36 w 36"/>
                  <a:gd name="T18" fmla="*/ 282 h 282"/>
                </a:gdLst>
                <a:ahLst/>
                <a:cxnLst>
                  <a:cxn ang="T10">
                    <a:pos x="T0" y="T1"/>
                  </a:cxn>
                  <a:cxn ang="T11">
                    <a:pos x="T2" y="T3"/>
                  </a:cxn>
                  <a:cxn ang="T12">
                    <a:pos x="T4" y="T5"/>
                  </a:cxn>
                  <a:cxn ang="T13">
                    <a:pos x="T6" y="T7"/>
                  </a:cxn>
                  <a:cxn ang="T14">
                    <a:pos x="T8" y="T9"/>
                  </a:cxn>
                </a:cxnLst>
                <a:rect l="T15" t="T16" r="T17" b="T18"/>
                <a:pathLst>
                  <a:path w="36" h="282">
                    <a:moveTo>
                      <a:pt x="0" y="261"/>
                    </a:moveTo>
                    <a:lnTo>
                      <a:pt x="0" y="20"/>
                    </a:lnTo>
                    <a:lnTo>
                      <a:pt x="36" y="0"/>
                    </a:lnTo>
                    <a:lnTo>
                      <a:pt x="36" y="282"/>
                    </a:lnTo>
                    <a:lnTo>
                      <a:pt x="0" y="261"/>
                    </a:lnTo>
                    <a:close/>
                  </a:path>
                </a:pathLst>
              </a:custGeom>
              <a:solidFill>
                <a:srgbClr val="F5C9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95" name="Freeform 19"/>
              <p:cNvSpPr>
                <a:spLocks/>
              </p:cNvSpPr>
              <p:nvPr/>
            </p:nvSpPr>
            <p:spPr bwMode="auto">
              <a:xfrm>
                <a:off x="1112" y="2764"/>
                <a:ext cx="36" cy="299"/>
              </a:xfrm>
              <a:custGeom>
                <a:avLst/>
                <a:gdLst>
                  <a:gd name="T0" fmla="*/ 0 w 36"/>
                  <a:gd name="T1" fmla="*/ 279 h 299"/>
                  <a:gd name="T2" fmla="*/ 0 w 36"/>
                  <a:gd name="T3" fmla="*/ 19 h 299"/>
                  <a:gd name="T4" fmla="*/ 36 w 36"/>
                  <a:gd name="T5" fmla="*/ 0 h 299"/>
                  <a:gd name="T6" fmla="*/ 36 w 36"/>
                  <a:gd name="T7" fmla="*/ 299 h 299"/>
                  <a:gd name="T8" fmla="*/ 0 w 36"/>
                  <a:gd name="T9" fmla="*/ 279 h 299"/>
                  <a:gd name="T10" fmla="*/ 0 60000 65536"/>
                  <a:gd name="T11" fmla="*/ 0 60000 65536"/>
                  <a:gd name="T12" fmla="*/ 0 60000 65536"/>
                  <a:gd name="T13" fmla="*/ 0 60000 65536"/>
                  <a:gd name="T14" fmla="*/ 0 60000 65536"/>
                  <a:gd name="T15" fmla="*/ 0 w 36"/>
                  <a:gd name="T16" fmla="*/ 0 h 299"/>
                  <a:gd name="T17" fmla="*/ 36 w 36"/>
                  <a:gd name="T18" fmla="*/ 299 h 299"/>
                </a:gdLst>
                <a:ahLst/>
                <a:cxnLst>
                  <a:cxn ang="T10">
                    <a:pos x="T0" y="T1"/>
                  </a:cxn>
                  <a:cxn ang="T11">
                    <a:pos x="T2" y="T3"/>
                  </a:cxn>
                  <a:cxn ang="T12">
                    <a:pos x="T4" y="T5"/>
                  </a:cxn>
                  <a:cxn ang="T13">
                    <a:pos x="T6" y="T7"/>
                  </a:cxn>
                  <a:cxn ang="T14">
                    <a:pos x="T8" y="T9"/>
                  </a:cxn>
                </a:cxnLst>
                <a:rect l="T15" t="T16" r="T17" b="T18"/>
                <a:pathLst>
                  <a:path w="36" h="299">
                    <a:moveTo>
                      <a:pt x="0" y="279"/>
                    </a:moveTo>
                    <a:lnTo>
                      <a:pt x="0" y="19"/>
                    </a:lnTo>
                    <a:lnTo>
                      <a:pt x="36" y="0"/>
                    </a:lnTo>
                    <a:lnTo>
                      <a:pt x="36" y="299"/>
                    </a:lnTo>
                    <a:lnTo>
                      <a:pt x="0" y="279"/>
                    </a:lnTo>
                    <a:close/>
                  </a:path>
                </a:pathLst>
              </a:custGeom>
              <a:solidFill>
                <a:srgbClr val="F5C8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96" name="Freeform 20"/>
              <p:cNvSpPr>
                <a:spLocks/>
              </p:cNvSpPr>
              <p:nvPr/>
            </p:nvSpPr>
            <p:spPr bwMode="auto">
              <a:xfrm>
                <a:off x="1130" y="2753"/>
                <a:ext cx="36" cy="321"/>
              </a:xfrm>
              <a:custGeom>
                <a:avLst/>
                <a:gdLst>
                  <a:gd name="T0" fmla="*/ 0 w 36"/>
                  <a:gd name="T1" fmla="*/ 301 h 321"/>
                  <a:gd name="T2" fmla="*/ 0 w 36"/>
                  <a:gd name="T3" fmla="*/ 19 h 321"/>
                  <a:gd name="T4" fmla="*/ 36 w 36"/>
                  <a:gd name="T5" fmla="*/ 0 h 321"/>
                  <a:gd name="T6" fmla="*/ 36 w 36"/>
                  <a:gd name="T7" fmla="*/ 321 h 321"/>
                  <a:gd name="T8" fmla="*/ 0 w 36"/>
                  <a:gd name="T9" fmla="*/ 301 h 321"/>
                  <a:gd name="T10" fmla="*/ 0 60000 65536"/>
                  <a:gd name="T11" fmla="*/ 0 60000 65536"/>
                  <a:gd name="T12" fmla="*/ 0 60000 65536"/>
                  <a:gd name="T13" fmla="*/ 0 60000 65536"/>
                  <a:gd name="T14" fmla="*/ 0 60000 65536"/>
                  <a:gd name="T15" fmla="*/ 0 w 36"/>
                  <a:gd name="T16" fmla="*/ 0 h 321"/>
                  <a:gd name="T17" fmla="*/ 36 w 36"/>
                  <a:gd name="T18" fmla="*/ 321 h 321"/>
                </a:gdLst>
                <a:ahLst/>
                <a:cxnLst>
                  <a:cxn ang="T10">
                    <a:pos x="T0" y="T1"/>
                  </a:cxn>
                  <a:cxn ang="T11">
                    <a:pos x="T2" y="T3"/>
                  </a:cxn>
                  <a:cxn ang="T12">
                    <a:pos x="T4" y="T5"/>
                  </a:cxn>
                  <a:cxn ang="T13">
                    <a:pos x="T6" y="T7"/>
                  </a:cxn>
                  <a:cxn ang="T14">
                    <a:pos x="T8" y="T9"/>
                  </a:cxn>
                </a:cxnLst>
                <a:rect l="T15" t="T16" r="T17" b="T18"/>
                <a:pathLst>
                  <a:path w="36" h="321">
                    <a:moveTo>
                      <a:pt x="0" y="301"/>
                    </a:moveTo>
                    <a:lnTo>
                      <a:pt x="0" y="19"/>
                    </a:lnTo>
                    <a:lnTo>
                      <a:pt x="36" y="0"/>
                    </a:lnTo>
                    <a:lnTo>
                      <a:pt x="36" y="321"/>
                    </a:lnTo>
                    <a:lnTo>
                      <a:pt x="0" y="301"/>
                    </a:lnTo>
                    <a:close/>
                  </a:path>
                </a:pathLst>
              </a:custGeom>
              <a:solidFill>
                <a:srgbClr val="F5C7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97" name="Freeform 21"/>
              <p:cNvSpPr>
                <a:spLocks/>
              </p:cNvSpPr>
              <p:nvPr/>
            </p:nvSpPr>
            <p:spPr bwMode="auto">
              <a:xfrm>
                <a:off x="1148" y="2745"/>
                <a:ext cx="36" cy="339"/>
              </a:xfrm>
              <a:custGeom>
                <a:avLst/>
                <a:gdLst>
                  <a:gd name="T0" fmla="*/ 0 w 36"/>
                  <a:gd name="T1" fmla="*/ 318 h 339"/>
                  <a:gd name="T2" fmla="*/ 0 w 36"/>
                  <a:gd name="T3" fmla="*/ 19 h 339"/>
                  <a:gd name="T4" fmla="*/ 36 w 36"/>
                  <a:gd name="T5" fmla="*/ 0 h 339"/>
                  <a:gd name="T6" fmla="*/ 36 w 36"/>
                  <a:gd name="T7" fmla="*/ 339 h 339"/>
                  <a:gd name="T8" fmla="*/ 0 w 36"/>
                  <a:gd name="T9" fmla="*/ 318 h 339"/>
                  <a:gd name="T10" fmla="*/ 0 60000 65536"/>
                  <a:gd name="T11" fmla="*/ 0 60000 65536"/>
                  <a:gd name="T12" fmla="*/ 0 60000 65536"/>
                  <a:gd name="T13" fmla="*/ 0 60000 65536"/>
                  <a:gd name="T14" fmla="*/ 0 60000 65536"/>
                  <a:gd name="T15" fmla="*/ 0 w 36"/>
                  <a:gd name="T16" fmla="*/ 0 h 339"/>
                  <a:gd name="T17" fmla="*/ 36 w 36"/>
                  <a:gd name="T18" fmla="*/ 339 h 339"/>
                </a:gdLst>
                <a:ahLst/>
                <a:cxnLst>
                  <a:cxn ang="T10">
                    <a:pos x="T0" y="T1"/>
                  </a:cxn>
                  <a:cxn ang="T11">
                    <a:pos x="T2" y="T3"/>
                  </a:cxn>
                  <a:cxn ang="T12">
                    <a:pos x="T4" y="T5"/>
                  </a:cxn>
                  <a:cxn ang="T13">
                    <a:pos x="T6" y="T7"/>
                  </a:cxn>
                  <a:cxn ang="T14">
                    <a:pos x="T8" y="T9"/>
                  </a:cxn>
                </a:cxnLst>
                <a:rect l="T15" t="T16" r="T17" b="T18"/>
                <a:pathLst>
                  <a:path w="36" h="339">
                    <a:moveTo>
                      <a:pt x="0" y="318"/>
                    </a:moveTo>
                    <a:lnTo>
                      <a:pt x="0" y="19"/>
                    </a:lnTo>
                    <a:lnTo>
                      <a:pt x="36" y="0"/>
                    </a:lnTo>
                    <a:lnTo>
                      <a:pt x="36" y="339"/>
                    </a:lnTo>
                    <a:lnTo>
                      <a:pt x="0" y="318"/>
                    </a:lnTo>
                    <a:close/>
                  </a:path>
                </a:pathLst>
              </a:custGeom>
              <a:solidFill>
                <a:srgbClr val="F5C7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98" name="Freeform 22"/>
              <p:cNvSpPr>
                <a:spLocks/>
              </p:cNvSpPr>
              <p:nvPr/>
            </p:nvSpPr>
            <p:spPr bwMode="auto">
              <a:xfrm>
                <a:off x="1166" y="2734"/>
                <a:ext cx="36" cy="361"/>
              </a:xfrm>
              <a:custGeom>
                <a:avLst/>
                <a:gdLst>
                  <a:gd name="T0" fmla="*/ 0 w 36"/>
                  <a:gd name="T1" fmla="*/ 340 h 361"/>
                  <a:gd name="T2" fmla="*/ 0 w 36"/>
                  <a:gd name="T3" fmla="*/ 19 h 361"/>
                  <a:gd name="T4" fmla="*/ 36 w 36"/>
                  <a:gd name="T5" fmla="*/ 0 h 361"/>
                  <a:gd name="T6" fmla="*/ 36 w 36"/>
                  <a:gd name="T7" fmla="*/ 361 h 361"/>
                  <a:gd name="T8" fmla="*/ 0 w 36"/>
                  <a:gd name="T9" fmla="*/ 340 h 361"/>
                  <a:gd name="T10" fmla="*/ 0 60000 65536"/>
                  <a:gd name="T11" fmla="*/ 0 60000 65536"/>
                  <a:gd name="T12" fmla="*/ 0 60000 65536"/>
                  <a:gd name="T13" fmla="*/ 0 60000 65536"/>
                  <a:gd name="T14" fmla="*/ 0 60000 65536"/>
                  <a:gd name="T15" fmla="*/ 0 w 36"/>
                  <a:gd name="T16" fmla="*/ 0 h 361"/>
                  <a:gd name="T17" fmla="*/ 36 w 36"/>
                  <a:gd name="T18" fmla="*/ 361 h 361"/>
                </a:gdLst>
                <a:ahLst/>
                <a:cxnLst>
                  <a:cxn ang="T10">
                    <a:pos x="T0" y="T1"/>
                  </a:cxn>
                  <a:cxn ang="T11">
                    <a:pos x="T2" y="T3"/>
                  </a:cxn>
                  <a:cxn ang="T12">
                    <a:pos x="T4" y="T5"/>
                  </a:cxn>
                  <a:cxn ang="T13">
                    <a:pos x="T6" y="T7"/>
                  </a:cxn>
                  <a:cxn ang="T14">
                    <a:pos x="T8" y="T9"/>
                  </a:cxn>
                </a:cxnLst>
                <a:rect l="T15" t="T16" r="T17" b="T18"/>
                <a:pathLst>
                  <a:path w="36" h="361">
                    <a:moveTo>
                      <a:pt x="0" y="340"/>
                    </a:moveTo>
                    <a:lnTo>
                      <a:pt x="0" y="19"/>
                    </a:lnTo>
                    <a:lnTo>
                      <a:pt x="36" y="0"/>
                    </a:lnTo>
                    <a:lnTo>
                      <a:pt x="36" y="361"/>
                    </a:lnTo>
                    <a:lnTo>
                      <a:pt x="0" y="340"/>
                    </a:lnTo>
                    <a:close/>
                  </a:path>
                </a:pathLst>
              </a:custGeom>
              <a:solidFill>
                <a:srgbClr val="F5C7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99" name="Freeform 23"/>
              <p:cNvSpPr>
                <a:spLocks/>
              </p:cNvSpPr>
              <p:nvPr/>
            </p:nvSpPr>
            <p:spPr bwMode="auto">
              <a:xfrm>
                <a:off x="1184" y="2725"/>
                <a:ext cx="35" cy="381"/>
              </a:xfrm>
              <a:custGeom>
                <a:avLst/>
                <a:gdLst>
                  <a:gd name="T0" fmla="*/ 0 w 35"/>
                  <a:gd name="T1" fmla="*/ 359 h 381"/>
                  <a:gd name="T2" fmla="*/ 0 w 35"/>
                  <a:gd name="T3" fmla="*/ 20 h 381"/>
                  <a:gd name="T4" fmla="*/ 35 w 35"/>
                  <a:gd name="T5" fmla="*/ 0 h 381"/>
                  <a:gd name="T6" fmla="*/ 35 w 35"/>
                  <a:gd name="T7" fmla="*/ 381 h 381"/>
                  <a:gd name="T8" fmla="*/ 0 w 35"/>
                  <a:gd name="T9" fmla="*/ 359 h 381"/>
                  <a:gd name="T10" fmla="*/ 0 60000 65536"/>
                  <a:gd name="T11" fmla="*/ 0 60000 65536"/>
                  <a:gd name="T12" fmla="*/ 0 60000 65536"/>
                  <a:gd name="T13" fmla="*/ 0 60000 65536"/>
                  <a:gd name="T14" fmla="*/ 0 60000 65536"/>
                  <a:gd name="T15" fmla="*/ 0 w 35"/>
                  <a:gd name="T16" fmla="*/ 0 h 381"/>
                  <a:gd name="T17" fmla="*/ 35 w 35"/>
                  <a:gd name="T18" fmla="*/ 381 h 381"/>
                </a:gdLst>
                <a:ahLst/>
                <a:cxnLst>
                  <a:cxn ang="T10">
                    <a:pos x="T0" y="T1"/>
                  </a:cxn>
                  <a:cxn ang="T11">
                    <a:pos x="T2" y="T3"/>
                  </a:cxn>
                  <a:cxn ang="T12">
                    <a:pos x="T4" y="T5"/>
                  </a:cxn>
                  <a:cxn ang="T13">
                    <a:pos x="T6" y="T7"/>
                  </a:cxn>
                  <a:cxn ang="T14">
                    <a:pos x="T8" y="T9"/>
                  </a:cxn>
                </a:cxnLst>
                <a:rect l="T15" t="T16" r="T17" b="T18"/>
                <a:pathLst>
                  <a:path w="35" h="381">
                    <a:moveTo>
                      <a:pt x="0" y="359"/>
                    </a:moveTo>
                    <a:lnTo>
                      <a:pt x="0" y="20"/>
                    </a:lnTo>
                    <a:lnTo>
                      <a:pt x="35" y="0"/>
                    </a:lnTo>
                    <a:lnTo>
                      <a:pt x="35" y="381"/>
                    </a:lnTo>
                    <a:lnTo>
                      <a:pt x="0" y="359"/>
                    </a:lnTo>
                    <a:close/>
                  </a:path>
                </a:pathLst>
              </a:custGeom>
              <a:solidFill>
                <a:srgbClr val="F4C6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00" name="Freeform 24"/>
              <p:cNvSpPr>
                <a:spLocks/>
              </p:cNvSpPr>
              <p:nvPr/>
            </p:nvSpPr>
            <p:spPr bwMode="auto">
              <a:xfrm>
                <a:off x="1202" y="2714"/>
                <a:ext cx="35" cy="403"/>
              </a:xfrm>
              <a:custGeom>
                <a:avLst/>
                <a:gdLst>
                  <a:gd name="T0" fmla="*/ 0 w 35"/>
                  <a:gd name="T1" fmla="*/ 381 h 403"/>
                  <a:gd name="T2" fmla="*/ 0 w 35"/>
                  <a:gd name="T3" fmla="*/ 20 h 403"/>
                  <a:gd name="T4" fmla="*/ 35 w 35"/>
                  <a:gd name="T5" fmla="*/ 0 h 403"/>
                  <a:gd name="T6" fmla="*/ 35 w 35"/>
                  <a:gd name="T7" fmla="*/ 403 h 403"/>
                  <a:gd name="T8" fmla="*/ 0 w 35"/>
                  <a:gd name="T9" fmla="*/ 381 h 403"/>
                  <a:gd name="T10" fmla="*/ 0 60000 65536"/>
                  <a:gd name="T11" fmla="*/ 0 60000 65536"/>
                  <a:gd name="T12" fmla="*/ 0 60000 65536"/>
                  <a:gd name="T13" fmla="*/ 0 60000 65536"/>
                  <a:gd name="T14" fmla="*/ 0 60000 65536"/>
                  <a:gd name="T15" fmla="*/ 0 w 35"/>
                  <a:gd name="T16" fmla="*/ 0 h 403"/>
                  <a:gd name="T17" fmla="*/ 35 w 35"/>
                  <a:gd name="T18" fmla="*/ 403 h 403"/>
                </a:gdLst>
                <a:ahLst/>
                <a:cxnLst>
                  <a:cxn ang="T10">
                    <a:pos x="T0" y="T1"/>
                  </a:cxn>
                  <a:cxn ang="T11">
                    <a:pos x="T2" y="T3"/>
                  </a:cxn>
                  <a:cxn ang="T12">
                    <a:pos x="T4" y="T5"/>
                  </a:cxn>
                  <a:cxn ang="T13">
                    <a:pos x="T6" y="T7"/>
                  </a:cxn>
                  <a:cxn ang="T14">
                    <a:pos x="T8" y="T9"/>
                  </a:cxn>
                </a:cxnLst>
                <a:rect l="T15" t="T16" r="T17" b="T18"/>
                <a:pathLst>
                  <a:path w="35" h="403">
                    <a:moveTo>
                      <a:pt x="0" y="381"/>
                    </a:moveTo>
                    <a:lnTo>
                      <a:pt x="0" y="20"/>
                    </a:lnTo>
                    <a:lnTo>
                      <a:pt x="35" y="0"/>
                    </a:lnTo>
                    <a:lnTo>
                      <a:pt x="35" y="403"/>
                    </a:lnTo>
                    <a:lnTo>
                      <a:pt x="0" y="381"/>
                    </a:lnTo>
                    <a:close/>
                  </a:path>
                </a:pathLst>
              </a:custGeom>
              <a:solidFill>
                <a:srgbClr val="F4C5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01" name="Freeform 25"/>
              <p:cNvSpPr>
                <a:spLocks/>
              </p:cNvSpPr>
              <p:nvPr/>
            </p:nvSpPr>
            <p:spPr bwMode="auto">
              <a:xfrm>
                <a:off x="1219" y="2706"/>
                <a:ext cx="36" cy="421"/>
              </a:xfrm>
              <a:custGeom>
                <a:avLst/>
                <a:gdLst>
                  <a:gd name="T0" fmla="*/ 0 w 36"/>
                  <a:gd name="T1" fmla="*/ 400 h 421"/>
                  <a:gd name="T2" fmla="*/ 0 w 36"/>
                  <a:gd name="T3" fmla="*/ 19 h 421"/>
                  <a:gd name="T4" fmla="*/ 36 w 36"/>
                  <a:gd name="T5" fmla="*/ 0 h 421"/>
                  <a:gd name="T6" fmla="*/ 36 w 36"/>
                  <a:gd name="T7" fmla="*/ 421 h 421"/>
                  <a:gd name="T8" fmla="*/ 0 w 36"/>
                  <a:gd name="T9" fmla="*/ 400 h 421"/>
                  <a:gd name="T10" fmla="*/ 0 60000 65536"/>
                  <a:gd name="T11" fmla="*/ 0 60000 65536"/>
                  <a:gd name="T12" fmla="*/ 0 60000 65536"/>
                  <a:gd name="T13" fmla="*/ 0 60000 65536"/>
                  <a:gd name="T14" fmla="*/ 0 60000 65536"/>
                  <a:gd name="T15" fmla="*/ 0 w 36"/>
                  <a:gd name="T16" fmla="*/ 0 h 421"/>
                  <a:gd name="T17" fmla="*/ 36 w 36"/>
                  <a:gd name="T18" fmla="*/ 421 h 421"/>
                </a:gdLst>
                <a:ahLst/>
                <a:cxnLst>
                  <a:cxn ang="T10">
                    <a:pos x="T0" y="T1"/>
                  </a:cxn>
                  <a:cxn ang="T11">
                    <a:pos x="T2" y="T3"/>
                  </a:cxn>
                  <a:cxn ang="T12">
                    <a:pos x="T4" y="T5"/>
                  </a:cxn>
                  <a:cxn ang="T13">
                    <a:pos x="T6" y="T7"/>
                  </a:cxn>
                  <a:cxn ang="T14">
                    <a:pos x="T8" y="T9"/>
                  </a:cxn>
                </a:cxnLst>
                <a:rect l="T15" t="T16" r="T17" b="T18"/>
                <a:pathLst>
                  <a:path w="36" h="421">
                    <a:moveTo>
                      <a:pt x="0" y="400"/>
                    </a:moveTo>
                    <a:lnTo>
                      <a:pt x="0" y="19"/>
                    </a:lnTo>
                    <a:lnTo>
                      <a:pt x="36" y="0"/>
                    </a:lnTo>
                    <a:lnTo>
                      <a:pt x="36" y="421"/>
                    </a:lnTo>
                    <a:lnTo>
                      <a:pt x="0" y="400"/>
                    </a:lnTo>
                    <a:close/>
                  </a:path>
                </a:pathLst>
              </a:custGeom>
              <a:solidFill>
                <a:srgbClr val="F4C4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02" name="Freeform 26"/>
              <p:cNvSpPr>
                <a:spLocks/>
              </p:cNvSpPr>
              <p:nvPr/>
            </p:nvSpPr>
            <p:spPr bwMode="auto">
              <a:xfrm>
                <a:off x="1237" y="2697"/>
                <a:ext cx="36" cy="439"/>
              </a:xfrm>
              <a:custGeom>
                <a:avLst/>
                <a:gdLst>
                  <a:gd name="T0" fmla="*/ 0 w 36"/>
                  <a:gd name="T1" fmla="*/ 420 h 439"/>
                  <a:gd name="T2" fmla="*/ 0 w 36"/>
                  <a:gd name="T3" fmla="*/ 17 h 439"/>
                  <a:gd name="T4" fmla="*/ 36 w 36"/>
                  <a:gd name="T5" fmla="*/ 0 h 439"/>
                  <a:gd name="T6" fmla="*/ 36 w 36"/>
                  <a:gd name="T7" fmla="*/ 439 h 439"/>
                  <a:gd name="T8" fmla="*/ 0 w 36"/>
                  <a:gd name="T9" fmla="*/ 420 h 439"/>
                  <a:gd name="T10" fmla="*/ 0 60000 65536"/>
                  <a:gd name="T11" fmla="*/ 0 60000 65536"/>
                  <a:gd name="T12" fmla="*/ 0 60000 65536"/>
                  <a:gd name="T13" fmla="*/ 0 60000 65536"/>
                  <a:gd name="T14" fmla="*/ 0 60000 65536"/>
                  <a:gd name="T15" fmla="*/ 0 w 36"/>
                  <a:gd name="T16" fmla="*/ 0 h 439"/>
                  <a:gd name="T17" fmla="*/ 36 w 36"/>
                  <a:gd name="T18" fmla="*/ 439 h 439"/>
                </a:gdLst>
                <a:ahLst/>
                <a:cxnLst>
                  <a:cxn ang="T10">
                    <a:pos x="T0" y="T1"/>
                  </a:cxn>
                  <a:cxn ang="T11">
                    <a:pos x="T2" y="T3"/>
                  </a:cxn>
                  <a:cxn ang="T12">
                    <a:pos x="T4" y="T5"/>
                  </a:cxn>
                  <a:cxn ang="T13">
                    <a:pos x="T6" y="T7"/>
                  </a:cxn>
                  <a:cxn ang="T14">
                    <a:pos x="T8" y="T9"/>
                  </a:cxn>
                </a:cxnLst>
                <a:rect l="T15" t="T16" r="T17" b="T18"/>
                <a:pathLst>
                  <a:path w="36" h="439">
                    <a:moveTo>
                      <a:pt x="0" y="420"/>
                    </a:moveTo>
                    <a:lnTo>
                      <a:pt x="0" y="17"/>
                    </a:lnTo>
                    <a:lnTo>
                      <a:pt x="36" y="0"/>
                    </a:lnTo>
                    <a:lnTo>
                      <a:pt x="36" y="439"/>
                    </a:lnTo>
                    <a:lnTo>
                      <a:pt x="0" y="420"/>
                    </a:lnTo>
                    <a:close/>
                  </a:path>
                </a:pathLst>
              </a:custGeom>
              <a:solidFill>
                <a:srgbClr val="F4C3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03" name="Freeform 27"/>
              <p:cNvSpPr>
                <a:spLocks/>
              </p:cNvSpPr>
              <p:nvPr/>
            </p:nvSpPr>
            <p:spPr bwMode="auto">
              <a:xfrm>
                <a:off x="1255" y="2686"/>
                <a:ext cx="36" cy="461"/>
              </a:xfrm>
              <a:custGeom>
                <a:avLst/>
                <a:gdLst>
                  <a:gd name="T0" fmla="*/ 0 w 36"/>
                  <a:gd name="T1" fmla="*/ 441 h 461"/>
                  <a:gd name="T2" fmla="*/ 0 w 36"/>
                  <a:gd name="T3" fmla="*/ 20 h 461"/>
                  <a:gd name="T4" fmla="*/ 36 w 36"/>
                  <a:gd name="T5" fmla="*/ 0 h 461"/>
                  <a:gd name="T6" fmla="*/ 36 w 36"/>
                  <a:gd name="T7" fmla="*/ 461 h 461"/>
                  <a:gd name="T8" fmla="*/ 0 w 36"/>
                  <a:gd name="T9" fmla="*/ 441 h 461"/>
                  <a:gd name="T10" fmla="*/ 0 60000 65536"/>
                  <a:gd name="T11" fmla="*/ 0 60000 65536"/>
                  <a:gd name="T12" fmla="*/ 0 60000 65536"/>
                  <a:gd name="T13" fmla="*/ 0 60000 65536"/>
                  <a:gd name="T14" fmla="*/ 0 60000 65536"/>
                  <a:gd name="T15" fmla="*/ 0 w 36"/>
                  <a:gd name="T16" fmla="*/ 0 h 461"/>
                  <a:gd name="T17" fmla="*/ 36 w 36"/>
                  <a:gd name="T18" fmla="*/ 461 h 461"/>
                </a:gdLst>
                <a:ahLst/>
                <a:cxnLst>
                  <a:cxn ang="T10">
                    <a:pos x="T0" y="T1"/>
                  </a:cxn>
                  <a:cxn ang="T11">
                    <a:pos x="T2" y="T3"/>
                  </a:cxn>
                  <a:cxn ang="T12">
                    <a:pos x="T4" y="T5"/>
                  </a:cxn>
                  <a:cxn ang="T13">
                    <a:pos x="T6" y="T7"/>
                  </a:cxn>
                  <a:cxn ang="T14">
                    <a:pos x="T8" y="T9"/>
                  </a:cxn>
                </a:cxnLst>
                <a:rect l="T15" t="T16" r="T17" b="T18"/>
                <a:pathLst>
                  <a:path w="36" h="461">
                    <a:moveTo>
                      <a:pt x="0" y="441"/>
                    </a:moveTo>
                    <a:lnTo>
                      <a:pt x="0" y="20"/>
                    </a:lnTo>
                    <a:lnTo>
                      <a:pt x="36" y="0"/>
                    </a:lnTo>
                    <a:lnTo>
                      <a:pt x="36" y="461"/>
                    </a:lnTo>
                    <a:lnTo>
                      <a:pt x="0" y="441"/>
                    </a:lnTo>
                    <a:close/>
                  </a:path>
                </a:pathLst>
              </a:custGeom>
              <a:solidFill>
                <a:srgbClr val="F4C3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04" name="Freeform 28"/>
              <p:cNvSpPr>
                <a:spLocks/>
              </p:cNvSpPr>
              <p:nvPr/>
            </p:nvSpPr>
            <p:spPr bwMode="auto">
              <a:xfrm>
                <a:off x="1273" y="2678"/>
                <a:ext cx="36" cy="479"/>
              </a:xfrm>
              <a:custGeom>
                <a:avLst/>
                <a:gdLst>
                  <a:gd name="T0" fmla="*/ 0 w 36"/>
                  <a:gd name="T1" fmla="*/ 458 h 479"/>
                  <a:gd name="T2" fmla="*/ 0 w 36"/>
                  <a:gd name="T3" fmla="*/ 19 h 479"/>
                  <a:gd name="T4" fmla="*/ 36 w 36"/>
                  <a:gd name="T5" fmla="*/ 0 h 479"/>
                  <a:gd name="T6" fmla="*/ 36 w 36"/>
                  <a:gd name="T7" fmla="*/ 479 h 479"/>
                  <a:gd name="T8" fmla="*/ 0 w 36"/>
                  <a:gd name="T9" fmla="*/ 458 h 479"/>
                  <a:gd name="T10" fmla="*/ 0 60000 65536"/>
                  <a:gd name="T11" fmla="*/ 0 60000 65536"/>
                  <a:gd name="T12" fmla="*/ 0 60000 65536"/>
                  <a:gd name="T13" fmla="*/ 0 60000 65536"/>
                  <a:gd name="T14" fmla="*/ 0 60000 65536"/>
                  <a:gd name="T15" fmla="*/ 0 w 36"/>
                  <a:gd name="T16" fmla="*/ 0 h 479"/>
                  <a:gd name="T17" fmla="*/ 36 w 36"/>
                  <a:gd name="T18" fmla="*/ 479 h 479"/>
                </a:gdLst>
                <a:ahLst/>
                <a:cxnLst>
                  <a:cxn ang="T10">
                    <a:pos x="T0" y="T1"/>
                  </a:cxn>
                  <a:cxn ang="T11">
                    <a:pos x="T2" y="T3"/>
                  </a:cxn>
                  <a:cxn ang="T12">
                    <a:pos x="T4" y="T5"/>
                  </a:cxn>
                  <a:cxn ang="T13">
                    <a:pos x="T6" y="T7"/>
                  </a:cxn>
                  <a:cxn ang="T14">
                    <a:pos x="T8" y="T9"/>
                  </a:cxn>
                </a:cxnLst>
                <a:rect l="T15" t="T16" r="T17" b="T18"/>
                <a:pathLst>
                  <a:path w="36" h="479">
                    <a:moveTo>
                      <a:pt x="0" y="458"/>
                    </a:moveTo>
                    <a:lnTo>
                      <a:pt x="0" y="19"/>
                    </a:lnTo>
                    <a:lnTo>
                      <a:pt x="36" y="0"/>
                    </a:lnTo>
                    <a:lnTo>
                      <a:pt x="36" y="479"/>
                    </a:lnTo>
                    <a:lnTo>
                      <a:pt x="0" y="458"/>
                    </a:lnTo>
                    <a:close/>
                  </a:path>
                </a:pathLst>
              </a:custGeom>
              <a:solidFill>
                <a:srgbClr val="F4C2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05" name="Freeform 29"/>
              <p:cNvSpPr>
                <a:spLocks/>
              </p:cNvSpPr>
              <p:nvPr/>
            </p:nvSpPr>
            <p:spPr bwMode="auto">
              <a:xfrm>
                <a:off x="1291" y="2667"/>
                <a:ext cx="36" cy="501"/>
              </a:xfrm>
              <a:custGeom>
                <a:avLst/>
                <a:gdLst>
                  <a:gd name="T0" fmla="*/ 0 w 36"/>
                  <a:gd name="T1" fmla="*/ 480 h 501"/>
                  <a:gd name="T2" fmla="*/ 0 w 36"/>
                  <a:gd name="T3" fmla="*/ 19 h 501"/>
                  <a:gd name="T4" fmla="*/ 36 w 36"/>
                  <a:gd name="T5" fmla="*/ 0 h 501"/>
                  <a:gd name="T6" fmla="*/ 36 w 36"/>
                  <a:gd name="T7" fmla="*/ 501 h 501"/>
                  <a:gd name="T8" fmla="*/ 0 w 36"/>
                  <a:gd name="T9" fmla="*/ 480 h 501"/>
                  <a:gd name="T10" fmla="*/ 0 60000 65536"/>
                  <a:gd name="T11" fmla="*/ 0 60000 65536"/>
                  <a:gd name="T12" fmla="*/ 0 60000 65536"/>
                  <a:gd name="T13" fmla="*/ 0 60000 65536"/>
                  <a:gd name="T14" fmla="*/ 0 60000 65536"/>
                  <a:gd name="T15" fmla="*/ 0 w 36"/>
                  <a:gd name="T16" fmla="*/ 0 h 501"/>
                  <a:gd name="T17" fmla="*/ 36 w 36"/>
                  <a:gd name="T18" fmla="*/ 501 h 501"/>
                </a:gdLst>
                <a:ahLst/>
                <a:cxnLst>
                  <a:cxn ang="T10">
                    <a:pos x="T0" y="T1"/>
                  </a:cxn>
                  <a:cxn ang="T11">
                    <a:pos x="T2" y="T3"/>
                  </a:cxn>
                  <a:cxn ang="T12">
                    <a:pos x="T4" y="T5"/>
                  </a:cxn>
                  <a:cxn ang="T13">
                    <a:pos x="T6" y="T7"/>
                  </a:cxn>
                  <a:cxn ang="T14">
                    <a:pos x="T8" y="T9"/>
                  </a:cxn>
                </a:cxnLst>
                <a:rect l="T15" t="T16" r="T17" b="T18"/>
                <a:pathLst>
                  <a:path w="36" h="501">
                    <a:moveTo>
                      <a:pt x="0" y="480"/>
                    </a:moveTo>
                    <a:lnTo>
                      <a:pt x="0" y="19"/>
                    </a:lnTo>
                    <a:lnTo>
                      <a:pt x="36" y="0"/>
                    </a:lnTo>
                    <a:lnTo>
                      <a:pt x="36" y="501"/>
                    </a:lnTo>
                    <a:lnTo>
                      <a:pt x="0" y="480"/>
                    </a:lnTo>
                    <a:close/>
                  </a:path>
                </a:pathLst>
              </a:custGeom>
              <a:solidFill>
                <a:srgbClr val="F3C1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06" name="Freeform 30"/>
              <p:cNvSpPr>
                <a:spLocks/>
              </p:cNvSpPr>
              <p:nvPr/>
            </p:nvSpPr>
            <p:spPr bwMode="auto">
              <a:xfrm>
                <a:off x="1309" y="2658"/>
                <a:ext cx="35" cy="521"/>
              </a:xfrm>
              <a:custGeom>
                <a:avLst/>
                <a:gdLst>
                  <a:gd name="T0" fmla="*/ 0 w 35"/>
                  <a:gd name="T1" fmla="*/ 499 h 521"/>
                  <a:gd name="T2" fmla="*/ 0 w 35"/>
                  <a:gd name="T3" fmla="*/ 20 h 521"/>
                  <a:gd name="T4" fmla="*/ 35 w 35"/>
                  <a:gd name="T5" fmla="*/ 0 h 521"/>
                  <a:gd name="T6" fmla="*/ 35 w 35"/>
                  <a:gd name="T7" fmla="*/ 521 h 521"/>
                  <a:gd name="T8" fmla="*/ 0 w 35"/>
                  <a:gd name="T9" fmla="*/ 499 h 521"/>
                  <a:gd name="T10" fmla="*/ 0 60000 65536"/>
                  <a:gd name="T11" fmla="*/ 0 60000 65536"/>
                  <a:gd name="T12" fmla="*/ 0 60000 65536"/>
                  <a:gd name="T13" fmla="*/ 0 60000 65536"/>
                  <a:gd name="T14" fmla="*/ 0 60000 65536"/>
                  <a:gd name="T15" fmla="*/ 0 w 35"/>
                  <a:gd name="T16" fmla="*/ 0 h 521"/>
                  <a:gd name="T17" fmla="*/ 35 w 35"/>
                  <a:gd name="T18" fmla="*/ 521 h 521"/>
                </a:gdLst>
                <a:ahLst/>
                <a:cxnLst>
                  <a:cxn ang="T10">
                    <a:pos x="T0" y="T1"/>
                  </a:cxn>
                  <a:cxn ang="T11">
                    <a:pos x="T2" y="T3"/>
                  </a:cxn>
                  <a:cxn ang="T12">
                    <a:pos x="T4" y="T5"/>
                  </a:cxn>
                  <a:cxn ang="T13">
                    <a:pos x="T6" y="T7"/>
                  </a:cxn>
                  <a:cxn ang="T14">
                    <a:pos x="T8" y="T9"/>
                  </a:cxn>
                </a:cxnLst>
                <a:rect l="T15" t="T16" r="T17" b="T18"/>
                <a:pathLst>
                  <a:path w="35" h="521">
                    <a:moveTo>
                      <a:pt x="0" y="499"/>
                    </a:moveTo>
                    <a:lnTo>
                      <a:pt x="0" y="20"/>
                    </a:lnTo>
                    <a:lnTo>
                      <a:pt x="35" y="0"/>
                    </a:lnTo>
                    <a:lnTo>
                      <a:pt x="35" y="521"/>
                    </a:lnTo>
                    <a:lnTo>
                      <a:pt x="0" y="499"/>
                    </a:lnTo>
                    <a:close/>
                  </a:path>
                </a:pathLst>
              </a:custGeom>
              <a:solidFill>
                <a:srgbClr val="F3C0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07" name="Freeform 31"/>
              <p:cNvSpPr>
                <a:spLocks/>
              </p:cNvSpPr>
              <p:nvPr/>
            </p:nvSpPr>
            <p:spPr bwMode="auto">
              <a:xfrm>
                <a:off x="1327" y="2648"/>
                <a:ext cx="35" cy="542"/>
              </a:xfrm>
              <a:custGeom>
                <a:avLst/>
                <a:gdLst>
                  <a:gd name="T0" fmla="*/ 0 w 35"/>
                  <a:gd name="T1" fmla="*/ 520 h 542"/>
                  <a:gd name="T2" fmla="*/ 0 w 35"/>
                  <a:gd name="T3" fmla="*/ 19 h 542"/>
                  <a:gd name="T4" fmla="*/ 35 w 35"/>
                  <a:gd name="T5" fmla="*/ 0 h 542"/>
                  <a:gd name="T6" fmla="*/ 35 w 35"/>
                  <a:gd name="T7" fmla="*/ 542 h 542"/>
                  <a:gd name="T8" fmla="*/ 0 w 35"/>
                  <a:gd name="T9" fmla="*/ 520 h 542"/>
                  <a:gd name="T10" fmla="*/ 0 60000 65536"/>
                  <a:gd name="T11" fmla="*/ 0 60000 65536"/>
                  <a:gd name="T12" fmla="*/ 0 60000 65536"/>
                  <a:gd name="T13" fmla="*/ 0 60000 65536"/>
                  <a:gd name="T14" fmla="*/ 0 60000 65536"/>
                  <a:gd name="T15" fmla="*/ 0 w 35"/>
                  <a:gd name="T16" fmla="*/ 0 h 542"/>
                  <a:gd name="T17" fmla="*/ 35 w 35"/>
                  <a:gd name="T18" fmla="*/ 542 h 542"/>
                </a:gdLst>
                <a:ahLst/>
                <a:cxnLst>
                  <a:cxn ang="T10">
                    <a:pos x="T0" y="T1"/>
                  </a:cxn>
                  <a:cxn ang="T11">
                    <a:pos x="T2" y="T3"/>
                  </a:cxn>
                  <a:cxn ang="T12">
                    <a:pos x="T4" y="T5"/>
                  </a:cxn>
                  <a:cxn ang="T13">
                    <a:pos x="T6" y="T7"/>
                  </a:cxn>
                  <a:cxn ang="T14">
                    <a:pos x="T8" y="T9"/>
                  </a:cxn>
                </a:cxnLst>
                <a:rect l="T15" t="T16" r="T17" b="T18"/>
                <a:pathLst>
                  <a:path w="35" h="542">
                    <a:moveTo>
                      <a:pt x="0" y="520"/>
                    </a:moveTo>
                    <a:lnTo>
                      <a:pt x="0" y="19"/>
                    </a:lnTo>
                    <a:lnTo>
                      <a:pt x="35" y="0"/>
                    </a:lnTo>
                    <a:lnTo>
                      <a:pt x="35" y="542"/>
                    </a:lnTo>
                    <a:lnTo>
                      <a:pt x="0" y="520"/>
                    </a:lnTo>
                    <a:close/>
                  </a:path>
                </a:pathLst>
              </a:custGeom>
              <a:solidFill>
                <a:srgbClr val="F3C0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08" name="Freeform 32"/>
              <p:cNvSpPr>
                <a:spLocks/>
              </p:cNvSpPr>
              <p:nvPr/>
            </p:nvSpPr>
            <p:spPr bwMode="auto">
              <a:xfrm>
                <a:off x="1344" y="2639"/>
                <a:ext cx="36" cy="561"/>
              </a:xfrm>
              <a:custGeom>
                <a:avLst/>
                <a:gdLst>
                  <a:gd name="T0" fmla="*/ 0 w 36"/>
                  <a:gd name="T1" fmla="*/ 540 h 561"/>
                  <a:gd name="T2" fmla="*/ 0 w 36"/>
                  <a:gd name="T3" fmla="*/ 19 h 561"/>
                  <a:gd name="T4" fmla="*/ 36 w 36"/>
                  <a:gd name="T5" fmla="*/ 0 h 561"/>
                  <a:gd name="T6" fmla="*/ 36 w 36"/>
                  <a:gd name="T7" fmla="*/ 561 h 561"/>
                  <a:gd name="T8" fmla="*/ 0 w 36"/>
                  <a:gd name="T9" fmla="*/ 540 h 561"/>
                  <a:gd name="T10" fmla="*/ 0 60000 65536"/>
                  <a:gd name="T11" fmla="*/ 0 60000 65536"/>
                  <a:gd name="T12" fmla="*/ 0 60000 65536"/>
                  <a:gd name="T13" fmla="*/ 0 60000 65536"/>
                  <a:gd name="T14" fmla="*/ 0 60000 65536"/>
                  <a:gd name="T15" fmla="*/ 0 w 36"/>
                  <a:gd name="T16" fmla="*/ 0 h 561"/>
                  <a:gd name="T17" fmla="*/ 36 w 36"/>
                  <a:gd name="T18" fmla="*/ 561 h 561"/>
                </a:gdLst>
                <a:ahLst/>
                <a:cxnLst>
                  <a:cxn ang="T10">
                    <a:pos x="T0" y="T1"/>
                  </a:cxn>
                  <a:cxn ang="T11">
                    <a:pos x="T2" y="T3"/>
                  </a:cxn>
                  <a:cxn ang="T12">
                    <a:pos x="T4" y="T5"/>
                  </a:cxn>
                  <a:cxn ang="T13">
                    <a:pos x="T6" y="T7"/>
                  </a:cxn>
                  <a:cxn ang="T14">
                    <a:pos x="T8" y="T9"/>
                  </a:cxn>
                </a:cxnLst>
                <a:rect l="T15" t="T16" r="T17" b="T18"/>
                <a:pathLst>
                  <a:path w="36" h="561">
                    <a:moveTo>
                      <a:pt x="0" y="540"/>
                    </a:moveTo>
                    <a:lnTo>
                      <a:pt x="0" y="19"/>
                    </a:lnTo>
                    <a:lnTo>
                      <a:pt x="36" y="0"/>
                    </a:lnTo>
                    <a:lnTo>
                      <a:pt x="36" y="561"/>
                    </a:lnTo>
                    <a:lnTo>
                      <a:pt x="0" y="540"/>
                    </a:lnTo>
                    <a:close/>
                  </a:path>
                </a:pathLst>
              </a:custGeom>
              <a:solidFill>
                <a:srgbClr val="F3C0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09" name="Freeform 33"/>
              <p:cNvSpPr>
                <a:spLocks/>
              </p:cNvSpPr>
              <p:nvPr/>
            </p:nvSpPr>
            <p:spPr bwMode="auto">
              <a:xfrm>
                <a:off x="1362" y="2628"/>
                <a:ext cx="36" cy="581"/>
              </a:xfrm>
              <a:custGeom>
                <a:avLst/>
                <a:gdLst>
                  <a:gd name="T0" fmla="*/ 0 w 36"/>
                  <a:gd name="T1" fmla="*/ 562 h 581"/>
                  <a:gd name="T2" fmla="*/ 0 w 36"/>
                  <a:gd name="T3" fmla="*/ 20 h 581"/>
                  <a:gd name="T4" fmla="*/ 36 w 36"/>
                  <a:gd name="T5" fmla="*/ 0 h 581"/>
                  <a:gd name="T6" fmla="*/ 36 w 36"/>
                  <a:gd name="T7" fmla="*/ 581 h 581"/>
                  <a:gd name="T8" fmla="*/ 0 w 36"/>
                  <a:gd name="T9" fmla="*/ 562 h 581"/>
                  <a:gd name="T10" fmla="*/ 0 60000 65536"/>
                  <a:gd name="T11" fmla="*/ 0 60000 65536"/>
                  <a:gd name="T12" fmla="*/ 0 60000 65536"/>
                  <a:gd name="T13" fmla="*/ 0 60000 65536"/>
                  <a:gd name="T14" fmla="*/ 0 60000 65536"/>
                  <a:gd name="T15" fmla="*/ 0 w 36"/>
                  <a:gd name="T16" fmla="*/ 0 h 581"/>
                  <a:gd name="T17" fmla="*/ 36 w 36"/>
                  <a:gd name="T18" fmla="*/ 581 h 581"/>
                </a:gdLst>
                <a:ahLst/>
                <a:cxnLst>
                  <a:cxn ang="T10">
                    <a:pos x="T0" y="T1"/>
                  </a:cxn>
                  <a:cxn ang="T11">
                    <a:pos x="T2" y="T3"/>
                  </a:cxn>
                  <a:cxn ang="T12">
                    <a:pos x="T4" y="T5"/>
                  </a:cxn>
                  <a:cxn ang="T13">
                    <a:pos x="T6" y="T7"/>
                  </a:cxn>
                  <a:cxn ang="T14">
                    <a:pos x="T8" y="T9"/>
                  </a:cxn>
                </a:cxnLst>
                <a:rect l="T15" t="T16" r="T17" b="T18"/>
                <a:pathLst>
                  <a:path w="36" h="581">
                    <a:moveTo>
                      <a:pt x="0" y="562"/>
                    </a:moveTo>
                    <a:lnTo>
                      <a:pt x="0" y="20"/>
                    </a:lnTo>
                    <a:lnTo>
                      <a:pt x="36" y="0"/>
                    </a:lnTo>
                    <a:lnTo>
                      <a:pt x="36" y="581"/>
                    </a:lnTo>
                    <a:lnTo>
                      <a:pt x="0" y="562"/>
                    </a:lnTo>
                    <a:close/>
                  </a:path>
                </a:pathLst>
              </a:custGeom>
              <a:solidFill>
                <a:srgbClr val="F3BF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10" name="Freeform 34"/>
              <p:cNvSpPr>
                <a:spLocks/>
              </p:cNvSpPr>
              <p:nvPr/>
            </p:nvSpPr>
            <p:spPr bwMode="auto">
              <a:xfrm>
                <a:off x="1380" y="2620"/>
                <a:ext cx="36" cy="600"/>
              </a:xfrm>
              <a:custGeom>
                <a:avLst/>
                <a:gdLst>
                  <a:gd name="T0" fmla="*/ 0 w 36"/>
                  <a:gd name="T1" fmla="*/ 580 h 600"/>
                  <a:gd name="T2" fmla="*/ 0 w 36"/>
                  <a:gd name="T3" fmla="*/ 19 h 600"/>
                  <a:gd name="T4" fmla="*/ 36 w 36"/>
                  <a:gd name="T5" fmla="*/ 0 h 600"/>
                  <a:gd name="T6" fmla="*/ 36 w 36"/>
                  <a:gd name="T7" fmla="*/ 600 h 600"/>
                  <a:gd name="T8" fmla="*/ 0 w 36"/>
                  <a:gd name="T9" fmla="*/ 580 h 600"/>
                  <a:gd name="T10" fmla="*/ 0 60000 65536"/>
                  <a:gd name="T11" fmla="*/ 0 60000 65536"/>
                  <a:gd name="T12" fmla="*/ 0 60000 65536"/>
                  <a:gd name="T13" fmla="*/ 0 60000 65536"/>
                  <a:gd name="T14" fmla="*/ 0 60000 65536"/>
                  <a:gd name="T15" fmla="*/ 0 w 36"/>
                  <a:gd name="T16" fmla="*/ 0 h 600"/>
                  <a:gd name="T17" fmla="*/ 36 w 36"/>
                  <a:gd name="T18" fmla="*/ 600 h 600"/>
                </a:gdLst>
                <a:ahLst/>
                <a:cxnLst>
                  <a:cxn ang="T10">
                    <a:pos x="T0" y="T1"/>
                  </a:cxn>
                  <a:cxn ang="T11">
                    <a:pos x="T2" y="T3"/>
                  </a:cxn>
                  <a:cxn ang="T12">
                    <a:pos x="T4" y="T5"/>
                  </a:cxn>
                  <a:cxn ang="T13">
                    <a:pos x="T6" y="T7"/>
                  </a:cxn>
                  <a:cxn ang="T14">
                    <a:pos x="T8" y="T9"/>
                  </a:cxn>
                </a:cxnLst>
                <a:rect l="T15" t="T16" r="T17" b="T18"/>
                <a:pathLst>
                  <a:path w="36" h="600">
                    <a:moveTo>
                      <a:pt x="0" y="580"/>
                    </a:moveTo>
                    <a:lnTo>
                      <a:pt x="0" y="19"/>
                    </a:lnTo>
                    <a:lnTo>
                      <a:pt x="36" y="0"/>
                    </a:lnTo>
                    <a:lnTo>
                      <a:pt x="36" y="600"/>
                    </a:lnTo>
                    <a:lnTo>
                      <a:pt x="0" y="580"/>
                    </a:lnTo>
                    <a:close/>
                  </a:path>
                </a:pathLst>
              </a:custGeom>
              <a:solidFill>
                <a:srgbClr val="F3BE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11" name="Freeform 35"/>
              <p:cNvSpPr>
                <a:spLocks/>
              </p:cNvSpPr>
              <p:nvPr/>
            </p:nvSpPr>
            <p:spPr bwMode="auto">
              <a:xfrm>
                <a:off x="1398" y="2609"/>
                <a:ext cx="36" cy="622"/>
              </a:xfrm>
              <a:custGeom>
                <a:avLst/>
                <a:gdLst>
                  <a:gd name="T0" fmla="*/ 0 w 36"/>
                  <a:gd name="T1" fmla="*/ 600 h 622"/>
                  <a:gd name="T2" fmla="*/ 0 w 36"/>
                  <a:gd name="T3" fmla="*/ 19 h 622"/>
                  <a:gd name="T4" fmla="*/ 36 w 36"/>
                  <a:gd name="T5" fmla="*/ 0 h 622"/>
                  <a:gd name="T6" fmla="*/ 36 w 36"/>
                  <a:gd name="T7" fmla="*/ 622 h 622"/>
                  <a:gd name="T8" fmla="*/ 0 w 36"/>
                  <a:gd name="T9" fmla="*/ 600 h 622"/>
                  <a:gd name="T10" fmla="*/ 0 60000 65536"/>
                  <a:gd name="T11" fmla="*/ 0 60000 65536"/>
                  <a:gd name="T12" fmla="*/ 0 60000 65536"/>
                  <a:gd name="T13" fmla="*/ 0 60000 65536"/>
                  <a:gd name="T14" fmla="*/ 0 60000 65536"/>
                  <a:gd name="T15" fmla="*/ 0 w 36"/>
                  <a:gd name="T16" fmla="*/ 0 h 622"/>
                  <a:gd name="T17" fmla="*/ 36 w 36"/>
                  <a:gd name="T18" fmla="*/ 622 h 622"/>
                </a:gdLst>
                <a:ahLst/>
                <a:cxnLst>
                  <a:cxn ang="T10">
                    <a:pos x="T0" y="T1"/>
                  </a:cxn>
                  <a:cxn ang="T11">
                    <a:pos x="T2" y="T3"/>
                  </a:cxn>
                  <a:cxn ang="T12">
                    <a:pos x="T4" y="T5"/>
                  </a:cxn>
                  <a:cxn ang="T13">
                    <a:pos x="T6" y="T7"/>
                  </a:cxn>
                  <a:cxn ang="T14">
                    <a:pos x="T8" y="T9"/>
                  </a:cxn>
                </a:cxnLst>
                <a:rect l="T15" t="T16" r="T17" b="T18"/>
                <a:pathLst>
                  <a:path w="36" h="622">
                    <a:moveTo>
                      <a:pt x="0" y="600"/>
                    </a:moveTo>
                    <a:lnTo>
                      <a:pt x="0" y="19"/>
                    </a:lnTo>
                    <a:lnTo>
                      <a:pt x="36" y="0"/>
                    </a:lnTo>
                    <a:lnTo>
                      <a:pt x="36" y="622"/>
                    </a:lnTo>
                    <a:lnTo>
                      <a:pt x="0" y="600"/>
                    </a:lnTo>
                    <a:close/>
                  </a:path>
                </a:pathLst>
              </a:custGeom>
              <a:solidFill>
                <a:srgbClr val="F3BD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12" name="Freeform 36"/>
              <p:cNvSpPr>
                <a:spLocks/>
              </p:cNvSpPr>
              <p:nvPr/>
            </p:nvSpPr>
            <p:spPr bwMode="auto">
              <a:xfrm>
                <a:off x="1416" y="2600"/>
                <a:ext cx="36" cy="641"/>
              </a:xfrm>
              <a:custGeom>
                <a:avLst/>
                <a:gdLst>
                  <a:gd name="T0" fmla="*/ 0 w 36"/>
                  <a:gd name="T1" fmla="*/ 620 h 641"/>
                  <a:gd name="T2" fmla="*/ 0 w 36"/>
                  <a:gd name="T3" fmla="*/ 20 h 641"/>
                  <a:gd name="T4" fmla="*/ 36 w 36"/>
                  <a:gd name="T5" fmla="*/ 0 h 641"/>
                  <a:gd name="T6" fmla="*/ 36 w 36"/>
                  <a:gd name="T7" fmla="*/ 641 h 641"/>
                  <a:gd name="T8" fmla="*/ 0 w 36"/>
                  <a:gd name="T9" fmla="*/ 620 h 641"/>
                  <a:gd name="T10" fmla="*/ 0 60000 65536"/>
                  <a:gd name="T11" fmla="*/ 0 60000 65536"/>
                  <a:gd name="T12" fmla="*/ 0 60000 65536"/>
                  <a:gd name="T13" fmla="*/ 0 60000 65536"/>
                  <a:gd name="T14" fmla="*/ 0 60000 65536"/>
                  <a:gd name="T15" fmla="*/ 0 w 36"/>
                  <a:gd name="T16" fmla="*/ 0 h 641"/>
                  <a:gd name="T17" fmla="*/ 36 w 36"/>
                  <a:gd name="T18" fmla="*/ 641 h 641"/>
                </a:gdLst>
                <a:ahLst/>
                <a:cxnLst>
                  <a:cxn ang="T10">
                    <a:pos x="T0" y="T1"/>
                  </a:cxn>
                  <a:cxn ang="T11">
                    <a:pos x="T2" y="T3"/>
                  </a:cxn>
                  <a:cxn ang="T12">
                    <a:pos x="T4" y="T5"/>
                  </a:cxn>
                  <a:cxn ang="T13">
                    <a:pos x="T6" y="T7"/>
                  </a:cxn>
                  <a:cxn ang="T14">
                    <a:pos x="T8" y="T9"/>
                  </a:cxn>
                </a:cxnLst>
                <a:rect l="T15" t="T16" r="T17" b="T18"/>
                <a:pathLst>
                  <a:path w="36" h="641">
                    <a:moveTo>
                      <a:pt x="0" y="620"/>
                    </a:moveTo>
                    <a:lnTo>
                      <a:pt x="0" y="20"/>
                    </a:lnTo>
                    <a:lnTo>
                      <a:pt x="36" y="0"/>
                    </a:lnTo>
                    <a:lnTo>
                      <a:pt x="36" y="641"/>
                    </a:lnTo>
                    <a:lnTo>
                      <a:pt x="0" y="620"/>
                    </a:lnTo>
                    <a:close/>
                  </a:path>
                </a:pathLst>
              </a:custGeom>
              <a:solidFill>
                <a:srgbClr val="F2BC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13" name="Freeform 37"/>
              <p:cNvSpPr>
                <a:spLocks/>
              </p:cNvSpPr>
              <p:nvPr/>
            </p:nvSpPr>
            <p:spPr bwMode="auto">
              <a:xfrm>
                <a:off x="1434" y="2590"/>
                <a:ext cx="36" cy="662"/>
              </a:xfrm>
              <a:custGeom>
                <a:avLst/>
                <a:gdLst>
                  <a:gd name="T0" fmla="*/ 0 w 36"/>
                  <a:gd name="T1" fmla="*/ 641 h 662"/>
                  <a:gd name="T2" fmla="*/ 0 w 36"/>
                  <a:gd name="T3" fmla="*/ 19 h 662"/>
                  <a:gd name="T4" fmla="*/ 36 w 36"/>
                  <a:gd name="T5" fmla="*/ 0 h 662"/>
                  <a:gd name="T6" fmla="*/ 36 w 36"/>
                  <a:gd name="T7" fmla="*/ 662 h 662"/>
                  <a:gd name="T8" fmla="*/ 0 w 36"/>
                  <a:gd name="T9" fmla="*/ 641 h 662"/>
                  <a:gd name="T10" fmla="*/ 0 60000 65536"/>
                  <a:gd name="T11" fmla="*/ 0 60000 65536"/>
                  <a:gd name="T12" fmla="*/ 0 60000 65536"/>
                  <a:gd name="T13" fmla="*/ 0 60000 65536"/>
                  <a:gd name="T14" fmla="*/ 0 60000 65536"/>
                  <a:gd name="T15" fmla="*/ 0 w 36"/>
                  <a:gd name="T16" fmla="*/ 0 h 662"/>
                  <a:gd name="T17" fmla="*/ 36 w 36"/>
                  <a:gd name="T18" fmla="*/ 662 h 662"/>
                </a:gdLst>
                <a:ahLst/>
                <a:cxnLst>
                  <a:cxn ang="T10">
                    <a:pos x="T0" y="T1"/>
                  </a:cxn>
                  <a:cxn ang="T11">
                    <a:pos x="T2" y="T3"/>
                  </a:cxn>
                  <a:cxn ang="T12">
                    <a:pos x="T4" y="T5"/>
                  </a:cxn>
                  <a:cxn ang="T13">
                    <a:pos x="T6" y="T7"/>
                  </a:cxn>
                  <a:cxn ang="T14">
                    <a:pos x="T8" y="T9"/>
                  </a:cxn>
                </a:cxnLst>
                <a:rect l="T15" t="T16" r="T17" b="T18"/>
                <a:pathLst>
                  <a:path w="36" h="662">
                    <a:moveTo>
                      <a:pt x="0" y="641"/>
                    </a:moveTo>
                    <a:lnTo>
                      <a:pt x="0" y="19"/>
                    </a:lnTo>
                    <a:lnTo>
                      <a:pt x="36" y="0"/>
                    </a:lnTo>
                    <a:lnTo>
                      <a:pt x="36" y="662"/>
                    </a:lnTo>
                    <a:lnTo>
                      <a:pt x="0" y="641"/>
                    </a:lnTo>
                    <a:close/>
                  </a:path>
                </a:pathLst>
              </a:custGeom>
              <a:solidFill>
                <a:srgbClr val="F2BC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14" name="Freeform 38"/>
              <p:cNvSpPr>
                <a:spLocks/>
              </p:cNvSpPr>
              <p:nvPr/>
            </p:nvSpPr>
            <p:spPr bwMode="auto">
              <a:xfrm>
                <a:off x="1452" y="2581"/>
                <a:ext cx="35" cy="682"/>
              </a:xfrm>
              <a:custGeom>
                <a:avLst/>
                <a:gdLst>
                  <a:gd name="T0" fmla="*/ 0 w 35"/>
                  <a:gd name="T1" fmla="*/ 660 h 682"/>
                  <a:gd name="T2" fmla="*/ 0 w 35"/>
                  <a:gd name="T3" fmla="*/ 19 h 682"/>
                  <a:gd name="T4" fmla="*/ 35 w 35"/>
                  <a:gd name="T5" fmla="*/ 0 h 682"/>
                  <a:gd name="T6" fmla="*/ 35 w 35"/>
                  <a:gd name="T7" fmla="*/ 682 h 682"/>
                  <a:gd name="T8" fmla="*/ 0 w 35"/>
                  <a:gd name="T9" fmla="*/ 660 h 682"/>
                  <a:gd name="T10" fmla="*/ 0 60000 65536"/>
                  <a:gd name="T11" fmla="*/ 0 60000 65536"/>
                  <a:gd name="T12" fmla="*/ 0 60000 65536"/>
                  <a:gd name="T13" fmla="*/ 0 60000 65536"/>
                  <a:gd name="T14" fmla="*/ 0 60000 65536"/>
                  <a:gd name="T15" fmla="*/ 0 w 35"/>
                  <a:gd name="T16" fmla="*/ 0 h 682"/>
                  <a:gd name="T17" fmla="*/ 35 w 35"/>
                  <a:gd name="T18" fmla="*/ 682 h 682"/>
                </a:gdLst>
                <a:ahLst/>
                <a:cxnLst>
                  <a:cxn ang="T10">
                    <a:pos x="T0" y="T1"/>
                  </a:cxn>
                  <a:cxn ang="T11">
                    <a:pos x="T2" y="T3"/>
                  </a:cxn>
                  <a:cxn ang="T12">
                    <a:pos x="T4" y="T5"/>
                  </a:cxn>
                  <a:cxn ang="T13">
                    <a:pos x="T6" y="T7"/>
                  </a:cxn>
                  <a:cxn ang="T14">
                    <a:pos x="T8" y="T9"/>
                  </a:cxn>
                </a:cxnLst>
                <a:rect l="T15" t="T16" r="T17" b="T18"/>
                <a:pathLst>
                  <a:path w="35" h="682">
                    <a:moveTo>
                      <a:pt x="0" y="660"/>
                    </a:moveTo>
                    <a:lnTo>
                      <a:pt x="0" y="19"/>
                    </a:lnTo>
                    <a:lnTo>
                      <a:pt x="35" y="0"/>
                    </a:lnTo>
                    <a:lnTo>
                      <a:pt x="35" y="682"/>
                    </a:lnTo>
                    <a:lnTo>
                      <a:pt x="0" y="660"/>
                    </a:lnTo>
                    <a:close/>
                  </a:path>
                </a:pathLst>
              </a:custGeom>
              <a:solidFill>
                <a:srgbClr val="F1BB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15" name="Freeform 39"/>
              <p:cNvSpPr>
                <a:spLocks/>
              </p:cNvSpPr>
              <p:nvPr/>
            </p:nvSpPr>
            <p:spPr bwMode="auto">
              <a:xfrm>
                <a:off x="1470" y="2570"/>
                <a:ext cx="35" cy="704"/>
              </a:xfrm>
              <a:custGeom>
                <a:avLst/>
                <a:gdLst>
                  <a:gd name="T0" fmla="*/ 0 w 35"/>
                  <a:gd name="T1" fmla="*/ 682 h 704"/>
                  <a:gd name="T2" fmla="*/ 0 w 35"/>
                  <a:gd name="T3" fmla="*/ 20 h 704"/>
                  <a:gd name="T4" fmla="*/ 35 w 35"/>
                  <a:gd name="T5" fmla="*/ 0 h 704"/>
                  <a:gd name="T6" fmla="*/ 35 w 35"/>
                  <a:gd name="T7" fmla="*/ 704 h 704"/>
                  <a:gd name="T8" fmla="*/ 0 w 35"/>
                  <a:gd name="T9" fmla="*/ 682 h 704"/>
                  <a:gd name="T10" fmla="*/ 0 60000 65536"/>
                  <a:gd name="T11" fmla="*/ 0 60000 65536"/>
                  <a:gd name="T12" fmla="*/ 0 60000 65536"/>
                  <a:gd name="T13" fmla="*/ 0 60000 65536"/>
                  <a:gd name="T14" fmla="*/ 0 60000 65536"/>
                  <a:gd name="T15" fmla="*/ 0 w 35"/>
                  <a:gd name="T16" fmla="*/ 0 h 704"/>
                  <a:gd name="T17" fmla="*/ 35 w 35"/>
                  <a:gd name="T18" fmla="*/ 704 h 704"/>
                </a:gdLst>
                <a:ahLst/>
                <a:cxnLst>
                  <a:cxn ang="T10">
                    <a:pos x="T0" y="T1"/>
                  </a:cxn>
                  <a:cxn ang="T11">
                    <a:pos x="T2" y="T3"/>
                  </a:cxn>
                  <a:cxn ang="T12">
                    <a:pos x="T4" y="T5"/>
                  </a:cxn>
                  <a:cxn ang="T13">
                    <a:pos x="T6" y="T7"/>
                  </a:cxn>
                  <a:cxn ang="T14">
                    <a:pos x="T8" y="T9"/>
                  </a:cxn>
                </a:cxnLst>
                <a:rect l="T15" t="T16" r="T17" b="T18"/>
                <a:pathLst>
                  <a:path w="35" h="704">
                    <a:moveTo>
                      <a:pt x="0" y="682"/>
                    </a:moveTo>
                    <a:lnTo>
                      <a:pt x="0" y="20"/>
                    </a:lnTo>
                    <a:lnTo>
                      <a:pt x="35" y="0"/>
                    </a:lnTo>
                    <a:lnTo>
                      <a:pt x="35" y="704"/>
                    </a:lnTo>
                    <a:lnTo>
                      <a:pt x="0" y="682"/>
                    </a:lnTo>
                    <a:close/>
                  </a:path>
                </a:pathLst>
              </a:custGeom>
              <a:solidFill>
                <a:srgbClr val="F1BA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16" name="Freeform 40"/>
              <p:cNvSpPr>
                <a:spLocks/>
              </p:cNvSpPr>
              <p:nvPr/>
            </p:nvSpPr>
            <p:spPr bwMode="auto">
              <a:xfrm>
                <a:off x="1487" y="2562"/>
                <a:ext cx="36" cy="722"/>
              </a:xfrm>
              <a:custGeom>
                <a:avLst/>
                <a:gdLst>
                  <a:gd name="T0" fmla="*/ 0 w 36"/>
                  <a:gd name="T1" fmla="*/ 701 h 722"/>
                  <a:gd name="T2" fmla="*/ 0 w 36"/>
                  <a:gd name="T3" fmla="*/ 19 h 722"/>
                  <a:gd name="T4" fmla="*/ 36 w 36"/>
                  <a:gd name="T5" fmla="*/ 0 h 722"/>
                  <a:gd name="T6" fmla="*/ 36 w 36"/>
                  <a:gd name="T7" fmla="*/ 722 h 722"/>
                  <a:gd name="T8" fmla="*/ 0 w 36"/>
                  <a:gd name="T9" fmla="*/ 701 h 722"/>
                  <a:gd name="T10" fmla="*/ 0 60000 65536"/>
                  <a:gd name="T11" fmla="*/ 0 60000 65536"/>
                  <a:gd name="T12" fmla="*/ 0 60000 65536"/>
                  <a:gd name="T13" fmla="*/ 0 60000 65536"/>
                  <a:gd name="T14" fmla="*/ 0 60000 65536"/>
                  <a:gd name="T15" fmla="*/ 0 w 36"/>
                  <a:gd name="T16" fmla="*/ 0 h 722"/>
                  <a:gd name="T17" fmla="*/ 36 w 36"/>
                  <a:gd name="T18" fmla="*/ 722 h 722"/>
                </a:gdLst>
                <a:ahLst/>
                <a:cxnLst>
                  <a:cxn ang="T10">
                    <a:pos x="T0" y="T1"/>
                  </a:cxn>
                  <a:cxn ang="T11">
                    <a:pos x="T2" y="T3"/>
                  </a:cxn>
                  <a:cxn ang="T12">
                    <a:pos x="T4" y="T5"/>
                  </a:cxn>
                  <a:cxn ang="T13">
                    <a:pos x="T6" y="T7"/>
                  </a:cxn>
                  <a:cxn ang="T14">
                    <a:pos x="T8" y="T9"/>
                  </a:cxn>
                </a:cxnLst>
                <a:rect l="T15" t="T16" r="T17" b="T18"/>
                <a:pathLst>
                  <a:path w="36" h="722">
                    <a:moveTo>
                      <a:pt x="0" y="701"/>
                    </a:moveTo>
                    <a:lnTo>
                      <a:pt x="0" y="19"/>
                    </a:lnTo>
                    <a:lnTo>
                      <a:pt x="36" y="0"/>
                    </a:lnTo>
                    <a:lnTo>
                      <a:pt x="36" y="722"/>
                    </a:lnTo>
                    <a:lnTo>
                      <a:pt x="0" y="701"/>
                    </a:lnTo>
                    <a:close/>
                  </a:path>
                </a:pathLst>
              </a:custGeom>
              <a:solidFill>
                <a:srgbClr val="F1B9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17" name="Freeform 41"/>
              <p:cNvSpPr>
                <a:spLocks/>
              </p:cNvSpPr>
              <p:nvPr/>
            </p:nvSpPr>
            <p:spPr bwMode="auto">
              <a:xfrm>
                <a:off x="1505" y="2551"/>
                <a:ext cx="38" cy="742"/>
              </a:xfrm>
              <a:custGeom>
                <a:avLst/>
                <a:gdLst>
                  <a:gd name="T0" fmla="*/ 0 w 38"/>
                  <a:gd name="T1" fmla="*/ 723 h 742"/>
                  <a:gd name="T2" fmla="*/ 0 w 38"/>
                  <a:gd name="T3" fmla="*/ 19 h 742"/>
                  <a:gd name="T4" fmla="*/ 38 w 38"/>
                  <a:gd name="T5" fmla="*/ 0 h 742"/>
                  <a:gd name="T6" fmla="*/ 38 w 38"/>
                  <a:gd name="T7" fmla="*/ 742 h 742"/>
                  <a:gd name="T8" fmla="*/ 0 w 38"/>
                  <a:gd name="T9" fmla="*/ 723 h 742"/>
                  <a:gd name="T10" fmla="*/ 0 60000 65536"/>
                  <a:gd name="T11" fmla="*/ 0 60000 65536"/>
                  <a:gd name="T12" fmla="*/ 0 60000 65536"/>
                  <a:gd name="T13" fmla="*/ 0 60000 65536"/>
                  <a:gd name="T14" fmla="*/ 0 60000 65536"/>
                  <a:gd name="T15" fmla="*/ 0 w 38"/>
                  <a:gd name="T16" fmla="*/ 0 h 742"/>
                  <a:gd name="T17" fmla="*/ 38 w 38"/>
                  <a:gd name="T18" fmla="*/ 742 h 742"/>
                </a:gdLst>
                <a:ahLst/>
                <a:cxnLst>
                  <a:cxn ang="T10">
                    <a:pos x="T0" y="T1"/>
                  </a:cxn>
                  <a:cxn ang="T11">
                    <a:pos x="T2" y="T3"/>
                  </a:cxn>
                  <a:cxn ang="T12">
                    <a:pos x="T4" y="T5"/>
                  </a:cxn>
                  <a:cxn ang="T13">
                    <a:pos x="T6" y="T7"/>
                  </a:cxn>
                  <a:cxn ang="T14">
                    <a:pos x="T8" y="T9"/>
                  </a:cxn>
                </a:cxnLst>
                <a:rect l="T15" t="T16" r="T17" b="T18"/>
                <a:pathLst>
                  <a:path w="38" h="742">
                    <a:moveTo>
                      <a:pt x="0" y="723"/>
                    </a:moveTo>
                    <a:lnTo>
                      <a:pt x="0" y="19"/>
                    </a:lnTo>
                    <a:lnTo>
                      <a:pt x="38" y="0"/>
                    </a:lnTo>
                    <a:lnTo>
                      <a:pt x="38" y="742"/>
                    </a:lnTo>
                    <a:lnTo>
                      <a:pt x="0" y="723"/>
                    </a:lnTo>
                    <a:close/>
                  </a:path>
                </a:pathLst>
              </a:custGeom>
              <a:solidFill>
                <a:srgbClr val="F0B8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18" name="Freeform 42"/>
              <p:cNvSpPr>
                <a:spLocks/>
              </p:cNvSpPr>
              <p:nvPr/>
            </p:nvSpPr>
            <p:spPr bwMode="auto">
              <a:xfrm>
                <a:off x="1523" y="2542"/>
                <a:ext cx="38" cy="762"/>
              </a:xfrm>
              <a:custGeom>
                <a:avLst/>
                <a:gdLst>
                  <a:gd name="T0" fmla="*/ 0 w 38"/>
                  <a:gd name="T1" fmla="*/ 742 h 762"/>
                  <a:gd name="T2" fmla="*/ 0 w 38"/>
                  <a:gd name="T3" fmla="*/ 20 h 762"/>
                  <a:gd name="T4" fmla="*/ 38 w 38"/>
                  <a:gd name="T5" fmla="*/ 0 h 762"/>
                  <a:gd name="T6" fmla="*/ 38 w 38"/>
                  <a:gd name="T7" fmla="*/ 762 h 762"/>
                  <a:gd name="T8" fmla="*/ 0 w 38"/>
                  <a:gd name="T9" fmla="*/ 742 h 762"/>
                  <a:gd name="T10" fmla="*/ 0 60000 65536"/>
                  <a:gd name="T11" fmla="*/ 0 60000 65536"/>
                  <a:gd name="T12" fmla="*/ 0 60000 65536"/>
                  <a:gd name="T13" fmla="*/ 0 60000 65536"/>
                  <a:gd name="T14" fmla="*/ 0 60000 65536"/>
                  <a:gd name="T15" fmla="*/ 0 w 38"/>
                  <a:gd name="T16" fmla="*/ 0 h 762"/>
                  <a:gd name="T17" fmla="*/ 38 w 38"/>
                  <a:gd name="T18" fmla="*/ 762 h 762"/>
                </a:gdLst>
                <a:ahLst/>
                <a:cxnLst>
                  <a:cxn ang="T10">
                    <a:pos x="T0" y="T1"/>
                  </a:cxn>
                  <a:cxn ang="T11">
                    <a:pos x="T2" y="T3"/>
                  </a:cxn>
                  <a:cxn ang="T12">
                    <a:pos x="T4" y="T5"/>
                  </a:cxn>
                  <a:cxn ang="T13">
                    <a:pos x="T6" y="T7"/>
                  </a:cxn>
                  <a:cxn ang="T14">
                    <a:pos x="T8" y="T9"/>
                  </a:cxn>
                </a:cxnLst>
                <a:rect l="T15" t="T16" r="T17" b="T18"/>
                <a:pathLst>
                  <a:path w="38" h="762">
                    <a:moveTo>
                      <a:pt x="0" y="742"/>
                    </a:moveTo>
                    <a:lnTo>
                      <a:pt x="0" y="20"/>
                    </a:lnTo>
                    <a:lnTo>
                      <a:pt x="38" y="0"/>
                    </a:lnTo>
                    <a:lnTo>
                      <a:pt x="38" y="762"/>
                    </a:lnTo>
                    <a:lnTo>
                      <a:pt x="0" y="742"/>
                    </a:lnTo>
                    <a:close/>
                  </a:path>
                </a:pathLst>
              </a:custGeom>
              <a:solidFill>
                <a:srgbClr val="F0B8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19" name="Freeform 43"/>
              <p:cNvSpPr>
                <a:spLocks/>
              </p:cNvSpPr>
              <p:nvPr/>
            </p:nvSpPr>
            <p:spPr bwMode="auto">
              <a:xfrm>
                <a:off x="1543" y="2532"/>
                <a:ext cx="36" cy="782"/>
              </a:xfrm>
              <a:custGeom>
                <a:avLst/>
                <a:gdLst>
                  <a:gd name="T0" fmla="*/ 0 w 36"/>
                  <a:gd name="T1" fmla="*/ 761 h 782"/>
                  <a:gd name="T2" fmla="*/ 0 w 36"/>
                  <a:gd name="T3" fmla="*/ 19 h 782"/>
                  <a:gd name="T4" fmla="*/ 36 w 36"/>
                  <a:gd name="T5" fmla="*/ 0 h 782"/>
                  <a:gd name="T6" fmla="*/ 36 w 36"/>
                  <a:gd name="T7" fmla="*/ 782 h 782"/>
                  <a:gd name="T8" fmla="*/ 0 w 36"/>
                  <a:gd name="T9" fmla="*/ 761 h 782"/>
                  <a:gd name="T10" fmla="*/ 0 60000 65536"/>
                  <a:gd name="T11" fmla="*/ 0 60000 65536"/>
                  <a:gd name="T12" fmla="*/ 0 60000 65536"/>
                  <a:gd name="T13" fmla="*/ 0 60000 65536"/>
                  <a:gd name="T14" fmla="*/ 0 60000 65536"/>
                  <a:gd name="T15" fmla="*/ 0 w 36"/>
                  <a:gd name="T16" fmla="*/ 0 h 782"/>
                  <a:gd name="T17" fmla="*/ 36 w 36"/>
                  <a:gd name="T18" fmla="*/ 782 h 782"/>
                </a:gdLst>
                <a:ahLst/>
                <a:cxnLst>
                  <a:cxn ang="T10">
                    <a:pos x="T0" y="T1"/>
                  </a:cxn>
                  <a:cxn ang="T11">
                    <a:pos x="T2" y="T3"/>
                  </a:cxn>
                  <a:cxn ang="T12">
                    <a:pos x="T4" y="T5"/>
                  </a:cxn>
                  <a:cxn ang="T13">
                    <a:pos x="T6" y="T7"/>
                  </a:cxn>
                  <a:cxn ang="T14">
                    <a:pos x="T8" y="T9"/>
                  </a:cxn>
                </a:cxnLst>
                <a:rect l="T15" t="T16" r="T17" b="T18"/>
                <a:pathLst>
                  <a:path w="36" h="782">
                    <a:moveTo>
                      <a:pt x="0" y="761"/>
                    </a:moveTo>
                    <a:lnTo>
                      <a:pt x="0" y="19"/>
                    </a:lnTo>
                    <a:lnTo>
                      <a:pt x="36" y="0"/>
                    </a:lnTo>
                    <a:lnTo>
                      <a:pt x="36" y="782"/>
                    </a:lnTo>
                    <a:lnTo>
                      <a:pt x="0" y="761"/>
                    </a:lnTo>
                    <a:close/>
                  </a:path>
                </a:pathLst>
              </a:custGeom>
              <a:solidFill>
                <a:srgbClr val="F0B7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20" name="Freeform 44"/>
              <p:cNvSpPr>
                <a:spLocks/>
              </p:cNvSpPr>
              <p:nvPr/>
            </p:nvSpPr>
            <p:spPr bwMode="auto">
              <a:xfrm>
                <a:off x="1561" y="2523"/>
                <a:ext cx="36" cy="802"/>
              </a:xfrm>
              <a:custGeom>
                <a:avLst/>
                <a:gdLst>
                  <a:gd name="T0" fmla="*/ 0 w 36"/>
                  <a:gd name="T1" fmla="*/ 781 h 802"/>
                  <a:gd name="T2" fmla="*/ 0 w 36"/>
                  <a:gd name="T3" fmla="*/ 19 h 802"/>
                  <a:gd name="T4" fmla="*/ 36 w 36"/>
                  <a:gd name="T5" fmla="*/ 0 h 802"/>
                  <a:gd name="T6" fmla="*/ 36 w 36"/>
                  <a:gd name="T7" fmla="*/ 802 h 802"/>
                  <a:gd name="T8" fmla="*/ 0 w 36"/>
                  <a:gd name="T9" fmla="*/ 781 h 802"/>
                  <a:gd name="T10" fmla="*/ 0 60000 65536"/>
                  <a:gd name="T11" fmla="*/ 0 60000 65536"/>
                  <a:gd name="T12" fmla="*/ 0 60000 65536"/>
                  <a:gd name="T13" fmla="*/ 0 60000 65536"/>
                  <a:gd name="T14" fmla="*/ 0 60000 65536"/>
                  <a:gd name="T15" fmla="*/ 0 w 36"/>
                  <a:gd name="T16" fmla="*/ 0 h 802"/>
                  <a:gd name="T17" fmla="*/ 36 w 36"/>
                  <a:gd name="T18" fmla="*/ 802 h 802"/>
                </a:gdLst>
                <a:ahLst/>
                <a:cxnLst>
                  <a:cxn ang="T10">
                    <a:pos x="T0" y="T1"/>
                  </a:cxn>
                  <a:cxn ang="T11">
                    <a:pos x="T2" y="T3"/>
                  </a:cxn>
                  <a:cxn ang="T12">
                    <a:pos x="T4" y="T5"/>
                  </a:cxn>
                  <a:cxn ang="T13">
                    <a:pos x="T6" y="T7"/>
                  </a:cxn>
                  <a:cxn ang="T14">
                    <a:pos x="T8" y="T9"/>
                  </a:cxn>
                </a:cxnLst>
                <a:rect l="T15" t="T16" r="T17" b="T18"/>
                <a:pathLst>
                  <a:path w="36" h="802">
                    <a:moveTo>
                      <a:pt x="0" y="781"/>
                    </a:moveTo>
                    <a:lnTo>
                      <a:pt x="0" y="19"/>
                    </a:lnTo>
                    <a:lnTo>
                      <a:pt x="36" y="0"/>
                    </a:lnTo>
                    <a:lnTo>
                      <a:pt x="36" y="802"/>
                    </a:lnTo>
                    <a:lnTo>
                      <a:pt x="0" y="781"/>
                    </a:lnTo>
                    <a:close/>
                  </a:path>
                </a:pathLst>
              </a:custGeom>
              <a:solidFill>
                <a:srgbClr val="F0B6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21" name="Freeform 45"/>
              <p:cNvSpPr>
                <a:spLocks/>
              </p:cNvSpPr>
              <p:nvPr/>
            </p:nvSpPr>
            <p:spPr bwMode="auto">
              <a:xfrm>
                <a:off x="1579" y="2512"/>
                <a:ext cx="36" cy="824"/>
              </a:xfrm>
              <a:custGeom>
                <a:avLst/>
                <a:gdLst>
                  <a:gd name="T0" fmla="*/ 0 w 36"/>
                  <a:gd name="T1" fmla="*/ 802 h 824"/>
                  <a:gd name="T2" fmla="*/ 0 w 36"/>
                  <a:gd name="T3" fmla="*/ 20 h 824"/>
                  <a:gd name="T4" fmla="*/ 36 w 36"/>
                  <a:gd name="T5" fmla="*/ 0 h 824"/>
                  <a:gd name="T6" fmla="*/ 36 w 36"/>
                  <a:gd name="T7" fmla="*/ 824 h 824"/>
                  <a:gd name="T8" fmla="*/ 0 w 36"/>
                  <a:gd name="T9" fmla="*/ 802 h 824"/>
                  <a:gd name="T10" fmla="*/ 0 60000 65536"/>
                  <a:gd name="T11" fmla="*/ 0 60000 65536"/>
                  <a:gd name="T12" fmla="*/ 0 60000 65536"/>
                  <a:gd name="T13" fmla="*/ 0 60000 65536"/>
                  <a:gd name="T14" fmla="*/ 0 60000 65536"/>
                  <a:gd name="T15" fmla="*/ 0 w 36"/>
                  <a:gd name="T16" fmla="*/ 0 h 824"/>
                  <a:gd name="T17" fmla="*/ 36 w 36"/>
                  <a:gd name="T18" fmla="*/ 824 h 824"/>
                </a:gdLst>
                <a:ahLst/>
                <a:cxnLst>
                  <a:cxn ang="T10">
                    <a:pos x="T0" y="T1"/>
                  </a:cxn>
                  <a:cxn ang="T11">
                    <a:pos x="T2" y="T3"/>
                  </a:cxn>
                  <a:cxn ang="T12">
                    <a:pos x="T4" y="T5"/>
                  </a:cxn>
                  <a:cxn ang="T13">
                    <a:pos x="T6" y="T7"/>
                  </a:cxn>
                  <a:cxn ang="T14">
                    <a:pos x="T8" y="T9"/>
                  </a:cxn>
                </a:cxnLst>
                <a:rect l="T15" t="T16" r="T17" b="T18"/>
                <a:pathLst>
                  <a:path w="36" h="824">
                    <a:moveTo>
                      <a:pt x="0" y="802"/>
                    </a:moveTo>
                    <a:lnTo>
                      <a:pt x="0" y="20"/>
                    </a:lnTo>
                    <a:lnTo>
                      <a:pt x="36" y="0"/>
                    </a:lnTo>
                    <a:lnTo>
                      <a:pt x="36" y="824"/>
                    </a:lnTo>
                    <a:lnTo>
                      <a:pt x="0" y="802"/>
                    </a:lnTo>
                    <a:close/>
                  </a:path>
                </a:pathLst>
              </a:custGeom>
              <a:solidFill>
                <a:srgbClr val="F0B5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22" name="Freeform 46"/>
              <p:cNvSpPr>
                <a:spLocks/>
              </p:cNvSpPr>
              <p:nvPr/>
            </p:nvSpPr>
            <p:spPr bwMode="auto">
              <a:xfrm>
                <a:off x="1597" y="2504"/>
                <a:ext cx="35" cy="843"/>
              </a:xfrm>
              <a:custGeom>
                <a:avLst/>
                <a:gdLst>
                  <a:gd name="T0" fmla="*/ 0 w 35"/>
                  <a:gd name="T1" fmla="*/ 821 h 843"/>
                  <a:gd name="T2" fmla="*/ 0 w 35"/>
                  <a:gd name="T3" fmla="*/ 19 h 843"/>
                  <a:gd name="T4" fmla="*/ 35 w 35"/>
                  <a:gd name="T5" fmla="*/ 0 h 843"/>
                  <a:gd name="T6" fmla="*/ 35 w 35"/>
                  <a:gd name="T7" fmla="*/ 843 h 843"/>
                  <a:gd name="T8" fmla="*/ 0 w 35"/>
                  <a:gd name="T9" fmla="*/ 821 h 843"/>
                  <a:gd name="T10" fmla="*/ 0 60000 65536"/>
                  <a:gd name="T11" fmla="*/ 0 60000 65536"/>
                  <a:gd name="T12" fmla="*/ 0 60000 65536"/>
                  <a:gd name="T13" fmla="*/ 0 60000 65536"/>
                  <a:gd name="T14" fmla="*/ 0 60000 65536"/>
                  <a:gd name="T15" fmla="*/ 0 w 35"/>
                  <a:gd name="T16" fmla="*/ 0 h 843"/>
                  <a:gd name="T17" fmla="*/ 35 w 35"/>
                  <a:gd name="T18" fmla="*/ 843 h 843"/>
                </a:gdLst>
                <a:ahLst/>
                <a:cxnLst>
                  <a:cxn ang="T10">
                    <a:pos x="T0" y="T1"/>
                  </a:cxn>
                  <a:cxn ang="T11">
                    <a:pos x="T2" y="T3"/>
                  </a:cxn>
                  <a:cxn ang="T12">
                    <a:pos x="T4" y="T5"/>
                  </a:cxn>
                  <a:cxn ang="T13">
                    <a:pos x="T6" y="T7"/>
                  </a:cxn>
                  <a:cxn ang="T14">
                    <a:pos x="T8" y="T9"/>
                  </a:cxn>
                </a:cxnLst>
                <a:rect l="T15" t="T16" r="T17" b="T18"/>
                <a:pathLst>
                  <a:path w="35" h="843">
                    <a:moveTo>
                      <a:pt x="0" y="821"/>
                    </a:moveTo>
                    <a:lnTo>
                      <a:pt x="0" y="19"/>
                    </a:lnTo>
                    <a:lnTo>
                      <a:pt x="35" y="0"/>
                    </a:lnTo>
                    <a:lnTo>
                      <a:pt x="35" y="843"/>
                    </a:lnTo>
                    <a:lnTo>
                      <a:pt x="0" y="821"/>
                    </a:lnTo>
                    <a:close/>
                  </a:path>
                </a:pathLst>
              </a:custGeom>
              <a:solidFill>
                <a:srgbClr val="F0B4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23" name="Freeform 47"/>
              <p:cNvSpPr>
                <a:spLocks/>
              </p:cNvSpPr>
              <p:nvPr/>
            </p:nvSpPr>
            <p:spPr bwMode="auto">
              <a:xfrm>
                <a:off x="1615" y="2493"/>
                <a:ext cx="35" cy="865"/>
              </a:xfrm>
              <a:custGeom>
                <a:avLst/>
                <a:gdLst>
                  <a:gd name="T0" fmla="*/ 0 w 35"/>
                  <a:gd name="T1" fmla="*/ 843 h 865"/>
                  <a:gd name="T2" fmla="*/ 0 w 35"/>
                  <a:gd name="T3" fmla="*/ 19 h 865"/>
                  <a:gd name="T4" fmla="*/ 35 w 35"/>
                  <a:gd name="T5" fmla="*/ 0 h 865"/>
                  <a:gd name="T6" fmla="*/ 35 w 35"/>
                  <a:gd name="T7" fmla="*/ 865 h 865"/>
                  <a:gd name="T8" fmla="*/ 0 w 35"/>
                  <a:gd name="T9" fmla="*/ 843 h 865"/>
                  <a:gd name="T10" fmla="*/ 0 60000 65536"/>
                  <a:gd name="T11" fmla="*/ 0 60000 65536"/>
                  <a:gd name="T12" fmla="*/ 0 60000 65536"/>
                  <a:gd name="T13" fmla="*/ 0 60000 65536"/>
                  <a:gd name="T14" fmla="*/ 0 60000 65536"/>
                  <a:gd name="T15" fmla="*/ 0 w 35"/>
                  <a:gd name="T16" fmla="*/ 0 h 865"/>
                  <a:gd name="T17" fmla="*/ 35 w 35"/>
                  <a:gd name="T18" fmla="*/ 865 h 865"/>
                </a:gdLst>
                <a:ahLst/>
                <a:cxnLst>
                  <a:cxn ang="T10">
                    <a:pos x="T0" y="T1"/>
                  </a:cxn>
                  <a:cxn ang="T11">
                    <a:pos x="T2" y="T3"/>
                  </a:cxn>
                  <a:cxn ang="T12">
                    <a:pos x="T4" y="T5"/>
                  </a:cxn>
                  <a:cxn ang="T13">
                    <a:pos x="T6" y="T7"/>
                  </a:cxn>
                  <a:cxn ang="T14">
                    <a:pos x="T8" y="T9"/>
                  </a:cxn>
                </a:cxnLst>
                <a:rect l="T15" t="T16" r="T17" b="T18"/>
                <a:pathLst>
                  <a:path w="35" h="865">
                    <a:moveTo>
                      <a:pt x="0" y="843"/>
                    </a:moveTo>
                    <a:lnTo>
                      <a:pt x="0" y="19"/>
                    </a:lnTo>
                    <a:lnTo>
                      <a:pt x="35" y="0"/>
                    </a:lnTo>
                    <a:lnTo>
                      <a:pt x="35" y="865"/>
                    </a:lnTo>
                    <a:lnTo>
                      <a:pt x="0" y="843"/>
                    </a:lnTo>
                    <a:close/>
                  </a:path>
                </a:pathLst>
              </a:custGeom>
              <a:solidFill>
                <a:srgbClr val="F0B4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24" name="Freeform 48"/>
              <p:cNvSpPr>
                <a:spLocks/>
              </p:cNvSpPr>
              <p:nvPr/>
            </p:nvSpPr>
            <p:spPr bwMode="auto">
              <a:xfrm>
                <a:off x="1632" y="2484"/>
                <a:ext cx="36" cy="882"/>
              </a:xfrm>
              <a:custGeom>
                <a:avLst/>
                <a:gdLst>
                  <a:gd name="T0" fmla="*/ 0 w 36"/>
                  <a:gd name="T1" fmla="*/ 863 h 882"/>
                  <a:gd name="T2" fmla="*/ 0 w 36"/>
                  <a:gd name="T3" fmla="*/ 20 h 882"/>
                  <a:gd name="T4" fmla="*/ 36 w 36"/>
                  <a:gd name="T5" fmla="*/ 0 h 882"/>
                  <a:gd name="T6" fmla="*/ 36 w 36"/>
                  <a:gd name="T7" fmla="*/ 882 h 882"/>
                  <a:gd name="T8" fmla="*/ 0 w 36"/>
                  <a:gd name="T9" fmla="*/ 863 h 882"/>
                  <a:gd name="T10" fmla="*/ 0 60000 65536"/>
                  <a:gd name="T11" fmla="*/ 0 60000 65536"/>
                  <a:gd name="T12" fmla="*/ 0 60000 65536"/>
                  <a:gd name="T13" fmla="*/ 0 60000 65536"/>
                  <a:gd name="T14" fmla="*/ 0 60000 65536"/>
                  <a:gd name="T15" fmla="*/ 0 w 36"/>
                  <a:gd name="T16" fmla="*/ 0 h 882"/>
                  <a:gd name="T17" fmla="*/ 36 w 36"/>
                  <a:gd name="T18" fmla="*/ 882 h 882"/>
                </a:gdLst>
                <a:ahLst/>
                <a:cxnLst>
                  <a:cxn ang="T10">
                    <a:pos x="T0" y="T1"/>
                  </a:cxn>
                  <a:cxn ang="T11">
                    <a:pos x="T2" y="T3"/>
                  </a:cxn>
                  <a:cxn ang="T12">
                    <a:pos x="T4" y="T5"/>
                  </a:cxn>
                  <a:cxn ang="T13">
                    <a:pos x="T6" y="T7"/>
                  </a:cxn>
                  <a:cxn ang="T14">
                    <a:pos x="T8" y="T9"/>
                  </a:cxn>
                </a:cxnLst>
                <a:rect l="T15" t="T16" r="T17" b="T18"/>
                <a:pathLst>
                  <a:path w="36" h="882">
                    <a:moveTo>
                      <a:pt x="0" y="863"/>
                    </a:moveTo>
                    <a:lnTo>
                      <a:pt x="0" y="20"/>
                    </a:lnTo>
                    <a:lnTo>
                      <a:pt x="36" y="0"/>
                    </a:lnTo>
                    <a:lnTo>
                      <a:pt x="36" y="882"/>
                    </a:lnTo>
                    <a:lnTo>
                      <a:pt x="0" y="863"/>
                    </a:lnTo>
                    <a:close/>
                  </a:path>
                </a:pathLst>
              </a:custGeom>
              <a:solidFill>
                <a:srgbClr val="F0B4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25" name="Freeform 49"/>
              <p:cNvSpPr>
                <a:spLocks/>
              </p:cNvSpPr>
              <p:nvPr/>
            </p:nvSpPr>
            <p:spPr bwMode="auto">
              <a:xfrm>
                <a:off x="1650" y="2474"/>
                <a:ext cx="36" cy="903"/>
              </a:xfrm>
              <a:custGeom>
                <a:avLst/>
                <a:gdLst>
                  <a:gd name="T0" fmla="*/ 0 w 36"/>
                  <a:gd name="T1" fmla="*/ 884 h 903"/>
                  <a:gd name="T2" fmla="*/ 0 w 36"/>
                  <a:gd name="T3" fmla="*/ 19 h 903"/>
                  <a:gd name="T4" fmla="*/ 36 w 36"/>
                  <a:gd name="T5" fmla="*/ 0 h 903"/>
                  <a:gd name="T6" fmla="*/ 36 w 36"/>
                  <a:gd name="T7" fmla="*/ 903 h 903"/>
                  <a:gd name="T8" fmla="*/ 0 w 36"/>
                  <a:gd name="T9" fmla="*/ 884 h 903"/>
                  <a:gd name="T10" fmla="*/ 0 60000 65536"/>
                  <a:gd name="T11" fmla="*/ 0 60000 65536"/>
                  <a:gd name="T12" fmla="*/ 0 60000 65536"/>
                  <a:gd name="T13" fmla="*/ 0 60000 65536"/>
                  <a:gd name="T14" fmla="*/ 0 60000 65536"/>
                  <a:gd name="T15" fmla="*/ 0 w 36"/>
                  <a:gd name="T16" fmla="*/ 0 h 903"/>
                  <a:gd name="T17" fmla="*/ 36 w 36"/>
                  <a:gd name="T18" fmla="*/ 903 h 903"/>
                </a:gdLst>
                <a:ahLst/>
                <a:cxnLst>
                  <a:cxn ang="T10">
                    <a:pos x="T0" y="T1"/>
                  </a:cxn>
                  <a:cxn ang="T11">
                    <a:pos x="T2" y="T3"/>
                  </a:cxn>
                  <a:cxn ang="T12">
                    <a:pos x="T4" y="T5"/>
                  </a:cxn>
                  <a:cxn ang="T13">
                    <a:pos x="T6" y="T7"/>
                  </a:cxn>
                  <a:cxn ang="T14">
                    <a:pos x="T8" y="T9"/>
                  </a:cxn>
                </a:cxnLst>
                <a:rect l="T15" t="T16" r="T17" b="T18"/>
                <a:pathLst>
                  <a:path w="36" h="903">
                    <a:moveTo>
                      <a:pt x="0" y="884"/>
                    </a:moveTo>
                    <a:lnTo>
                      <a:pt x="0" y="19"/>
                    </a:lnTo>
                    <a:lnTo>
                      <a:pt x="36" y="0"/>
                    </a:lnTo>
                    <a:lnTo>
                      <a:pt x="36" y="903"/>
                    </a:lnTo>
                    <a:lnTo>
                      <a:pt x="0" y="884"/>
                    </a:lnTo>
                    <a:close/>
                  </a:path>
                </a:pathLst>
              </a:custGeom>
              <a:solidFill>
                <a:srgbClr val="EFB3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26" name="Freeform 50"/>
              <p:cNvSpPr>
                <a:spLocks/>
              </p:cNvSpPr>
              <p:nvPr/>
            </p:nvSpPr>
            <p:spPr bwMode="auto">
              <a:xfrm>
                <a:off x="1668" y="2465"/>
                <a:ext cx="36" cy="923"/>
              </a:xfrm>
              <a:custGeom>
                <a:avLst/>
                <a:gdLst>
                  <a:gd name="T0" fmla="*/ 0 w 36"/>
                  <a:gd name="T1" fmla="*/ 901 h 923"/>
                  <a:gd name="T2" fmla="*/ 0 w 36"/>
                  <a:gd name="T3" fmla="*/ 19 h 923"/>
                  <a:gd name="T4" fmla="*/ 36 w 36"/>
                  <a:gd name="T5" fmla="*/ 0 h 923"/>
                  <a:gd name="T6" fmla="*/ 36 w 36"/>
                  <a:gd name="T7" fmla="*/ 923 h 923"/>
                  <a:gd name="T8" fmla="*/ 0 w 36"/>
                  <a:gd name="T9" fmla="*/ 901 h 923"/>
                  <a:gd name="T10" fmla="*/ 0 60000 65536"/>
                  <a:gd name="T11" fmla="*/ 0 60000 65536"/>
                  <a:gd name="T12" fmla="*/ 0 60000 65536"/>
                  <a:gd name="T13" fmla="*/ 0 60000 65536"/>
                  <a:gd name="T14" fmla="*/ 0 60000 65536"/>
                  <a:gd name="T15" fmla="*/ 0 w 36"/>
                  <a:gd name="T16" fmla="*/ 0 h 923"/>
                  <a:gd name="T17" fmla="*/ 36 w 36"/>
                  <a:gd name="T18" fmla="*/ 923 h 923"/>
                </a:gdLst>
                <a:ahLst/>
                <a:cxnLst>
                  <a:cxn ang="T10">
                    <a:pos x="T0" y="T1"/>
                  </a:cxn>
                  <a:cxn ang="T11">
                    <a:pos x="T2" y="T3"/>
                  </a:cxn>
                  <a:cxn ang="T12">
                    <a:pos x="T4" y="T5"/>
                  </a:cxn>
                  <a:cxn ang="T13">
                    <a:pos x="T6" y="T7"/>
                  </a:cxn>
                  <a:cxn ang="T14">
                    <a:pos x="T8" y="T9"/>
                  </a:cxn>
                </a:cxnLst>
                <a:rect l="T15" t="T16" r="T17" b="T18"/>
                <a:pathLst>
                  <a:path w="36" h="923">
                    <a:moveTo>
                      <a:pt x="0" y="901"/>
                    </a:moveTo>
                    <a:lnTo>
                      <a:pt x="0" y="19"/>
                    </a:lnTo>
                    <a:lnTo>
                      <a:pt x="36" y="0"/>
                    </a:lnTo>
                    <a:lnTo>
                      <a:pt x="36" y="923"/>
                    </a:lnTo>
                    <a:lnTo>
                      <a:pt x="0" y="901"/>
                    </a:lnTo>
                    <a:close/>
                  </a:path>
                </a:pathLst>
              </a:custGeom>
              <a:solidFill>
                <a:srgbClr val="EFB24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27" name="Freeform 51"/>
              <p:cNvSpPr>
                <a:spLocks/>
              </p:cNvSpPr>
              <p:nvPr/>
            </p:nvSpPr>
            <p:spPr bwMode="auto">
              <a:xfrm>
                <a:off x="1686" y="2454"/>
                <a:ext cx="36" cy="944"/>
              </a:xfrm>
              <a:custGeom>
                <a:avLst/>
                <a:gdLst>
                  <a:gd name="T0" fmla="*/ 0 w 36"/>
                  <a:gd name="T1" fmla="*/ 923 h 944"/>
                  <a:gd name="T2" fmla="*/ 0 w 36"/>
                  <a:gd name="T3" fmla="*/ 20 h 944"/>
                  <a:gd name="T4" fmla="*/ 36 w 36"/>
                  <a:gd name="T5" fmla="*/ 0 h 944"/>
                  <a:gd name="T6" fmla="*/ 36 w 36"/>
                  <a:gd name="T7" fmla="*/ 944 h 944"/>
                  <a:gd name="T8" fmla="*/ 0 w 36"/>
                  <a:gd name="T9" fmla="*/ 923 h 944"/>
                  <a:gd name="T10" fmla="*/ 0 60000 65536"/>
                  <a:gd name="T11" fmla="*/ 0 60000 65536"/>
                  <a:gd name="T12" fmla="*/ 0 60000 65536"/>
                  <a:gd name="T13" fmla="*/ 0 60000 65536"/>
                  <a:gd name="T14" fmla="*/ 0 60000 65536"/>
                  <a:gd name="T15" fmla="*/ 0 w 36"/>
                  <a:gd name="T16" fmla="*/ 0 h 944"/>
                  <a:gd name="T17" fmla="*/ 36 w 36"/>
                  <a:gd name="T18" fmla="*/ 944 h 944"/>
                </a:gdLst>
                <a:ahLst/>
                <a:cxnLst>
                  <a:cxn ang="T10">
                    <a:pos x="T0" y="T1"/>
                  </a:cxn>
                  <a:cxn ang="T11">
                    <a:pos x="T2" y="T3"/>
                  </a:cxn>
                  <a:cxn ang="T12">
                    <a:pos x="T4" y="T5"/>
                  </a:cxn>
                  <a:cxn ang="T13">
                    <a:pos x="T6" y="T7"/>
                  </a:cxn>
                  <a:cxn ang="T14">
                    <a:pos x="T8" y="T9"/>
                  </a:cxn>
                </a:cxnLst>
                <a:rect l="T15" t="T16" r="T17" b="T18"/>
                <a:pathLst>
                  <a:path w="36" h="944">
                    <a:moveTo>
                      <a:pt x="0" y="923"/>
                    </a:moveTo>
                    <a:lnTo>
                      <a:pt x="0" y="20"/>
                    </a:lnTo>
                    <a:lnTo>
                      <a:pt x="36" y="0"/>
                    </a:lnTo>
                    <a:lnTo>
                      <a:pt x="36" y="944"/>
                    </a:lnTo>
                    <a:lnTo>
                      <a:pt x="0" y="923"/>
                    </a:lnTo>
                    <a:close/>
                  </a:path>
                </a:pathLst>
              </a:custGeom>
              <a:solidFill>
                <a:srgbClr val="EFB1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28" name="Freeform 52"/>
              <p:cNvSpPr>
                <a:spLocks/>
              </p:cNvSpPr>
              <p:nvPr/>
            </p:nvSpPr>
            <p:spPr bwMode="auto">
              <a:xfrm>
                <a:off x="1704" y="2446"/>
                <a:ext cx="36" cy="963"/>
              </a:xfrm>
              <a:custGeom>
                <a:avLst/>
                <a:gdLst>
                  <a:gd name="T0" fmla="*/ 0 w 36"/>
                  <a:gd name="T1" fmla="*/ 942 h 963"/>
                  <a:gd name="T2" fmla="*/ 0 w 36"/>
                  <a:gd name="T3" fmla="*/ 19 h 963"/>
                  <a:gd name="T4" fmla="*/ 36 w 36"/>
                  <a:gd name="T5" fmla="*/ 0 h 963"/>
                  <a:gd name="T6" fmla="*/ 36 w 36"/>
                  <a:gd name="T7" fmla="*/ 963 h 963"/>
                  <a:gd name="T8" fmla="*/ 0 w 36"/>
                  <a:gd name="T9" fmla="*/ 942 h 963"/>
                  <a:gd name="T10" fmla="*/ 0 60000 65536"/>
                  <a:gd name="T11" fmla="*/ 0 60000 65536"/>
                  <a:gd name="T12" fmla="*/ 0 60000 65536"/>
                  <a:gd name="T13" fmla="*/ 0 60000 65536"/>
                  <a:gd name="T14" fmla="*/ 0 60000 65536"/>
                  <a:gd name="T15" fmla="*/ 0 w 36"/>
                  <a:gd name="T16" fmla="*/ 0 h 963"/>
                  <a:gd name="T17" fmla="*/ 36 w 36"/>
                  <a:gd name="T18" fmla="*/ 963 h 963"/>
                </a:gdLst>
                <a:ahLst/>
                <a:cxnLst>
                  <a:cxn ang="T10">
                    <a:pos x="T0" y="T1"/>
                  </a:cxn>
                  <a:cxn ang="T11">
                    <a:pos x="T2" y="T3"/>
                  </a:cxn>
                  <a:cxn ang="T12">
                    <a:pos x="T4" y="T5"/>
                  </a:cxn>
                  <a:cxn ang="T13">
                    <a:pos x="T6" y="T7"/>
                  </a:cxn>
                  <a:cxn ang="T14">
                    <a:pos x="T8" y="T9"/>
                  </a:cxn>
                </a:cxnLst>
                <a:rect l="T15" t="T16" r="T17" b="T18"/>
                <a:pathLst>
                  <a:path w="36" h="963">
                    <a:moveTo>
                      <a:pt x="0" y="942"/>
                    </a:moveTo>
                    <a:lnTo>
                      <a:pt x="0" y="19"/>
                    </a:lnTo>
                    <a:lnTo>
                      <a:pt x="36" y="0"/>
                    </a:lnTo>
                    <a:lnTo>
                      <a:pt x="36" y="963"/>
                    </a:lnTo>
                    <a:lnTo>
                      <a:pt x="0" y="942"/>
                    </a:lnTo>
                    <a:close/>
                  </a:path>
                </a:pathLst>
              </a:custGeom>
              <a:solidFill>
                <a:srgbClr val="EFB1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29" name="Freeform 53"/>
              <p:cNvSpPr>
                <a:spLocks/>
              </p:cNvSpPr>
              <p:nvPr/>
            </p:nvSpPr>
            <p:spPr bwMode="auto">
              <a:xfrm>
                <a:off x="1722" y="2437"/>
                <a:ext cx="35" cy="983"/>
              </a:xfrm>
              <a:custGeom>
                <a:avLst/>
                <a:gdLst>
                  <a:gd name="T0" fmla="*/ 0 w 35"/>
                  <a:gd name="T1" fmla="*/ 961 h 983"/>
                  <a:gd name="T2" fmla="*/ 0 w 35"/>
                  <a:gd name="T3" fmla="*/ 17 h 983"/>
                  <a:gd name="T4" fmla="*/ 35 w 35"/>
                  <a:gd name="T5" fmla="*/ 0 h 983"/>
                  <a:gd name="T6" fmla="*/ 35 w 35"/>
                  <a:gd name="T7" fmla="*/ 983 h 983"/>
                  <a:gd name="T8" fmla="*/ 0 w 35"/>
                  <a:gd name="T9" fmla="*/ 961 h 983"/>
                  <a:gd name="T10" fmla="*/ 0 60000 65536"/>
                  <a:gd name="T11" fmla="*/ 0 60000 65536"/>
                  <a:gd name="T12" fmla="*/ 0 60000 65536"/>
                  <a:gd name="T13" fmla="*/ 0 60000 65536"/>
                  <a:gd name="T14" fmla="*/ 0 60000 65536"/>
                  <a:gd name="T15" fmla="*/ 0 w 35"/>
                  <a:gd name="T16" fmla="*/ 0 h 983"/>
                  <a:gd name="T17" fmla="*/ 35 w 35"/>
                  <a:gd name="T18" fmla="*/ 983 h 983"/>
                </a:gdLst>
                <a:ahLst/>
                <a:cxnLst>
                  <a:cxn ang="T10">
                    <a:pos x="T0" y="T1"/>
                  </a:cxn>
                  <a:cxn ang="T11">
                    <a:pos x="T2" y="T3"/>
                  </a:cxn>
                  <a:cxn ang="T12">
                    <a:pos x="T4" y="T5"/>
                  </a:cxn>
                  <a:cxn ang="T13">
                    <a:pos x="T6" y="T7"/>
                  </a:cxn>
                  <a:cxn ang="T14">
                    <a:pos x="T8" y="T9"/>
                  </a:cxn>
                </a:cxnLst>
                <a:rect l="T15" t="T16" r="T17" b="T18"/>
                <a:pathLst>
                  <a:path w="35" h="983">
                    <a:moveTo>
                      <a:pt x="0" y="961"/>
                    </a:moveTo>
                    <a:lnTo>
                      <a:pt x="0" y="17"/>
                    </a:lnTo>
                    <a:lnTo>
                      <a:pt x="35" y="0"/>
                    </a:lnTo>
                    <a:lnTo>
                      <a:pt x="35" y="983"/>
                    </a:lnTo>
                    <a:lnTo>
                      <a:pt x="0" y="961"/>
                    </a:lnTo>
                    <a:close/>
                  </a:path>
                </a:pathLst>
              </a:custGeom>
              <a:solidFill>
                <a:srgbClr val="EFB1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30" name="Freeform 54"/>
              <p:cNvSpPr>
                <a:spLocks/>
              </p:cNvSpPr>
              <p:nvPr/>
            </p:nvSpPr>
            <p:spPr bwMode="auto">
              <a:xfrm>
                <a:off x="1740" y="2426"/>
                <a:ext cx="35" cy="1005"/>
              </a:xfrm>
              <a:custGeom>
                <a:avLst/>
                <a:gdLst>
                  <a:gd name="T0" fmla="*/ 0 w 35"/>
                  <a:gd name="T1" fmla="*/ 983 h 1005"/>
                  <a:gd name="T2" fmla="*/ 0 w 35"/>
                  <a:gd name="T3" fmla="*/ 20 h 1005"/>
                  <a:gd name="T4" fmla="*/ 35 w 35"/>
                  <a:gd name="T5" fmla="*/ 0 h 1005"/>
                  <a:gd name="T6" fmla="*/ 35 w 35"/>
                  <a:gd name="T7" fmla="*/ 1005 h 1005"/>
                  <a:gd name="T8" fmla="*/ 0 w 35"/>
                  <a:gd name="T9" fmla="*/ 983 h 1005"/>
                  <a:gd name="T10" fmla="*/ 0 60000 65536"/>
                  <a:gd name="T11" fmla="*/ 0 60000 65536"/>
                  <a:gd name="T12" fmla="*/ 0 60000 65536"/>
                  <a:gd name="T13" fmla="*/ 0 60000 65536"/>
                  <a:gd name="T14" fmla="*/ 0 60000 65536"/>
                  <a:gd name="T15" fmla="*/ 0 w 35"/>
                  <a:gd name="T16" fmla="*/ 0 h 1005"/>
                  <a:gd name="T17" fmla="*/ 35 w 35"/>
                  <a:gd name="T18" fmla="*/ 1005 h 1005"/>
                </a:gdLst>
                <a:ahLst/>
                <a:cxnLst>
                  <a:cxn ang="T10">
                    <a:pos x="T0" y="T1"/>
                  </a:cxn>
                  <a:cxn ang="T11">
                    <a:pos x="T2" y="T3"/>
                  </a:cxn>
                  <a:cxn ang="T12">
                    <a:pos x="T4" y="T5"/>
                  </a:cxn>
                  <a:cxn ang="T13">
                    <a:pos x="T6" y="T7"/>
                  </a:cxn>
                  <a:cxn ang="T14">
                    <a:pos x="T8" y="T9"/>
                  </a:cxn>
                </a:cxnLst>
                <a:rect l="T15" t="T16" r="T17" b="T18"/>
                <a:pathLst>
                  <a:path w="35" h="1005">
                    <a:moveTo>
                      <a:pt x="0" y="983"/>
                    </a:moveTo>
                    <a:lnTo>
                      <a:pt x="0" y="20"/>
                    </a:lnTo>
                    <a:lnTo>
                      <a:pt x="35" y="0"/>
                    </a:lnTo>
                    <a:lnTo>
                      <a:pt x="35" y="1005"/>
                    </a:lnTo>
                    <a:lnTo>
                      <a:pt x="0" y="983"/>
                    </a:lnTo>
                    <a:close/>
                  </a:path>
                </a:pathLst>
              </a:custGeom>
              <a:solidFill>
                <a:srgbClr val="EFB0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31" name="Freeform 55"/>
              <p:cNvSpPr>
                <a:spLocks/>
              </p:cNvSpPr>
              <p:nvPr/>
            </p:nvSpPr>
            <p:spPr bwMode="auto">
              <a:xfrm>
                <a:off x="1757" y="2418"/>
                <a:ext cx="36" cy="1021"/>
              </a:xfrm>
              <a:custGeom>
                <a:avLst/>
                <a:gdLst>
                  <a:gd name="T0" fmla="*/ 0 w 36"/>
                  <a:gd name="T1" fmla="*/ 1002 h 1021"/>
                  <a:gd name="T2" fmla="*/ 0 w 36"/>
                  <a:gd name="T3" fmla="*/ 19 h 1021"/>
                  <a:gd name="T4" fmla="*/ 36 w 36"/>
                  <a:gd name="T5" fmla="*/ 0 h 1021"/>
                  <a:gd name="T6" fmla="*/ 36 w 36"/>
                  <a:gd name="T7" fmla="*/ 1021 h 1021"/>
                  <a:gd name="T8" fmla="*/ 0 w 36"/>
                  <a:gd name="T9" fmla="*/ 1002 h 1021"/>
                  <a:gd name="T10" fmla="*/ 0 60000 65536"/>
                  <a:gd name="T11" fmla="*/ 0 60000 65536"/>
                  <a:gd name="T12" fmla="*/ 0 60000 65536"/>
                  <a:gd name="T13" fmla="*/ 0 60000 65536"/>
                  <a:gd name="T14" fmla="*/ 0 60000 65536"/>
                  <a:gd name="T15" fmla="*/ 0 w 36"/>
                  <a:gd name="T16" fmla="*/ 0 h 1021"/>
                  <a:gd name="T17" fmla="*/ 36 w 36"/>
                  <a:gd name="T18" fmla="*/ 1021 h 1021"/>
                </a:gdLst>
                <a:ahLst/>
                <a:cxnLst>
                  <a:cxn ang="T10">
                    <a:pos x="T0" y="T1"/>
                  </a:cxn>
                  <a:cxn ang="T11">
                    <a:pos x="T2" y="T3"/>
                  </a:cxn>
                  <a:cxn ang="T12">
                    <a:pos x="T4" y="T5"/>
                  </a:cxn>
                  <a:cxn ang="T13">
                    <a:pos x="T6" y="T7"/>
                  </a:cxn>
                  <a:cxn ang="T14">
                    <a:pos x="T8" y="T9"/>
                  </a:cxn>
                </a:cxnLst>
                <a:rect l="T15" t="T16" r="T17" b="T18"/>
                <a:pathLst>
                  <a:path w="36" h="1021">
                    <a:moveTo>
                      <a:pt x="0" y="1002"/>
                    </a:moveTo>
                    <a:lnTo>
                      <a:pt x="0" y="19"/>
                    </a:lnTo>
                    <a:lnTo>
                      <a:pt x="36" y="0"/>
                    </a:lnTo>
                    <a:lnTo>
                      <a:pt x="36" y="1021"/>
                    </a:lnTo>
                    <a:lnTo>
                      <a:pt x="0" y="1002"/>
                    </a:lnTo>
                    <a:close/>
                  </a:path>
                </a:pathLst>
              </a:custGeom>
              <a:solidFill>
                <a:srgbClr val="EFAF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32" name="Freeform 56"/>
              <p:cNvSpPr>
                <a:spLocks/>
              </p:cNvSpPr>
              <p:nvPr/>
            </p:nvSpPr>
            <p:spPr bwMode="auto">
              <a:xfrm>
                <a:off x="1775" y="2407"/>
                <a:ext cx="36" cy="1043"/>
              </a:xfrm>
              <a:custGeom>
                <a:avLst/>
                <a:gdLst>
                  <a:gd name="T0" fmla="*/ 0 w 36"/>
                  <a:gd name="T1" fmla="*/ 1024 h 1043"/>
                  <a:gd name="T2" fmla="*/ 0 w 36"/>
                  <a:gd name="T3" fmla="*/ 19 h 1043"/>
                  <a:gd name="T4" fmla="*/ 36 w 36"/>
                  <a:gd name="T5" fmla="*/ 0 h 1043"/>
                  <a:gd name="T6" fmla="*/ 36 w 36"/>
                  <a:gd name="T7" fmla="*/ 1043 h 1043"/>
                  <a:gd name="T8" fmla="*/ 0 w 36"/>
                  <a:gd name="T9" fmla="*/ 1024 h 1043"/>
                  <a:gd name="T10" fmla="*/ 0 60000 65536"/>
                  <a:gd name="T11" fmla="*/ 0 60000 65536"/>
                  <a:gd name="T12" fmla="*/ 0 60000 65536"/>
                  <a:gd name="T13" fmla="*/ 0 60000 65536"/>
                  <a:gd name="T14" fmla="*/ 0 60000 65536"/>
                  <a:gd name="T15" fmla="*/ 0 w 36"/>
                  <a:gd name="T16" fmla="*/ 0 h 1043"/>
                  <a:gd name="T17" fmla="*/ 36 w 36"/>
                  <a:gd name="T18" fmla="*/ 1043 h 1043"/>
                </a:gdLst>
                <a:ahLst/>
                <a:cxnLst>
                  <a:cxn ang="T10">
                    <a:pos x="T0" y="T1"/>
                  </a:cxn>
                  <a:cxn ang="T11">
                    <a:pos x="T2" y="T3"/>
                  </a:cxn>
                  <a:cxn ang="T12">
                    <a:pos x="T4" y="T5"/>
                  </a:cxn>
                  <a:cxn ang="T13">
                    <a:pos x="T6" y="T7"/>
                  </a:cxn>
                  <a:cxn ang="T14">
                    <a:pos x="T8" y="T9"/>
                  </a:cxn>
                </a:cxnLst>
                <a:rect l="T15" t="T16" r="T17" b="T18"/>
                <a:pathLst>
                  <a:path w="36" h="1043">
                    <a:moveTo>
                      <a:pt x="0" y="1024"/>
                    </a:moveTo>
                    <a:lnTo>
                      <a:pt x="0" y="19"/>
                    </a:lnTo>
                    <a:lnTo>
                      <a:pt x="36" y="0"/>
                    </a:lnTo>
                    <a:lnTo>
                      <a:pt x="36" y="1043"/>
                    </a:lnTo>
                    <a:lnTo>
                      <a:pt x="0" y="1024"/>
                    </a:lnTo>
                    <a:close/>
                  </a:path>
                </a:pathLst>
              </a:custGeom>
              <a:solidFill>
                <a:srgbClr val="EFAE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33" name="Freeform 57"/>
              <p:cNvSpPr>
                <a:spLocks/>
              </p:cNvSpPr>
              <p:nvPr/>
            </p:nvSpPr>
            <p:spPr bwMode="auto">
              <a:xfrm>
                <a:off x="1793" y="2398"/>
                <a:ext cx="36" cy="1063"/>
              </a:xfrm>
              <a:custGeom>
                <a:avLst/>
                <a:gdLst>
                  <a:gd name="T0" fmla="*/ 0 w 36"/>
                  <a:gd name="T1" fmla="*/ 1041 h 1063"/>
                  <a:gd name="T2" fmla="*/ 0 w 36"/>
                  <a:gd name="T3" fmla="*/ 20 h 1063"/>
                  <a:gd name="T4" fmla="*/ 36 w 36"/>
                  <a:gd name="T5" fmla="*/ 0 h 1063"/>
                  <a:gd name="T6" fmla="*/ 36 w 36"/>
                  <a:gd name="T7" fmla="*/ 1063 h 1063"/>
                  <a:gd name="T8" fmla="*/ 0 w 36"/>
                  <a:gd name="T9" fmla="*/ 1041 h 1063"/>
                  <a:gd name="T10" fmla="*/ 0 60000 65536"/>
                  <a:gd name="T11" fmla="*/ 0 60000 65536"/>
                  <a:gd name="T12" fmla="*/ 0 60000 65536"/>
                  <a:gd name="T13" fmla="*/ 0 60000 65536"/>
                  <a:gd name="T14" fmla="*/ 0 60000 65536"/>
                  <a:gd name="T15" fmla="*/ 0 w 36"/>
                  <a:gd name="T16" fmla="*/ 0 h 1063"/>
                  <a:gd name="T17" fmla="*/ 36 w 36"/>
                  <a:gd name="T18" fmla="*/ 1063 h 1063"/>
                </a:gdLst>
                <a:ahLst/>
                <a:cxnLst>
                  <a:cxn ang="T10">
                    <a:pos x="T0" y="T1"/>
                  </a:cxn>
                  <a:cxn ang="T11">
                    <a:pos x="T2" y="T3"/>
                  </a:cxn>
                  <a:cxn ang="T12">
                    <a:pos x="T4" y="T5"/>
                  </a:cxn>
                  <a:cxn ang="T13">
                    <a:pos x="T6" y="T7"/>
                  </a:cxn>
                  <a:cxn ang="T14">
                    <a:pos x="T8" y="T9"/>
                  </a:cxn>
                </a:cxnLst>
                <a:rect l="T15" t="T16" r="T17" b="T18"/>
                <a:pathLst>
                  <a:path w="36" h="1063">
                    <a:moveTo>
                      <a:pt x="0" y="1041"/>
                    </a:moveTo>
                    <a:lnTo>
                      <a:pt x="0" y="20"/>
                    </a:lnTo>
                    <a:lnTo>
                      <a:pt x="36" y="0"/>
                    </a:lnTo>
                    <a:lnTo>
                      <a:pt x="36" y="1063"/>
                    </a:lnTo>
                    <a:lnTo>
                      <a:pt x="0" y="1041"/>
                    </a:lnTo>
                    <a:close/>
                  </a:path>
                </a:pathLst>
              </a:custGeom>
              <a:solidFill>
                <a:srgbClr val="EFAE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34" name="Freeform 58"/>
              <p:cNvSpPr>
                <a:spLocks/>
              </p:cNvSpPr>
              <p:nvPr/>
            </p:nvSpPr>
            <p:spPr bwMode="auto">
              <a:xfrm>
                <a:off x="1811" y="2387"/>
                <a:ext cx="36" cy="1084"/>
              </a:xfrm>
              <a:custGeom>
                <a:avLst/>
                <a:gdLst>
                  <a:gd name="T0" fmla="*/ 0 w 36"/>
                  <a:gd name="T1" fmla="*/ 1063 h 1084"/>
                  <a:gd name="T2" fmla="*/ 0 w 36"/>
                  <a:gd name="T3" fmla="*/ 20 h 1084"/>
                  <a:gd name="T4" fmla="*/ 36 w 36"/>
                  <a:gd name="T5" fmla="*/ 0 h 1084"/>
                  <a:gd name="T6" fmla="*/ 36 w 36"/>
                  <a:gd name="T7" fmla="*/ 1084 h 1084"/>
                  <a:gd name="T8" fmla="*/ 0 w 36"/>
                  <a:gd name="T9" fmla="*/ 1063 h 1084"/>
                  <a:gd name="T10" fmla="*/ 0 60000 65536"/>
                  <a:gd name="T11" fmla="*/ 0 60000 65536"/>
                  <a:gd name="T12" fmla="*/ 0 60000 65536"/>
                  <a:gd name="T13" fmla="*/ 0 60000 65536"/>
                  <a:gd name="T14" fmla="*/ 0 60000 65536"/>
                  <a:gd name="T15" fmla="*/ 0 w 36"/>
                  <a:gd name="T16" fmla="*/ 0 h 1084"/>
                  <a:gd name="T17" fmla="*/ 36 w 36"/>
                  <a:gd name="T18" fmla="*/ 1084 h 1084"/>
                </a:gdLst>
                <a:ahLst/>
                <a:cxnLst>
                  <a:cxn ang="T10">
                    <a:pos x="T0" y="T1"/>
                  </a:cxn>
                  <a:cxn ang="T11">
                    <a:pos x="T2" y="T3"/>
                  </a:cxn>
                  <a:cxn ang="T12">
                    <a:pos x="T4" y="T5"/>
                  </a:cxn>
                  <a:cxn ang="T13">
                    <a:pos x="T6" y="T7"/>
                  </a:cxn>
                  <a:cxn ang="T14">
                    <a:pos x="T8" y="T9"/>
                  </a:cxn>
                </a:cxnLst>
                <a:rect l="T15" t="T16" r="T17" b="T18"/>
                <a:pathLst>
                  <a:path w="36" h="1084">
                    <a:moveTo>
                      <a:pt x="0" y="1063"/>
                    </a:moveTo>
                    <a:lnTo>
                      <a:pt x="0" y="20"/>
                    </a:lnTo>
                    <a:lnTo>
                      <a:pt x="36" y="0"/>
                    </a:lnTo>
                    <a:lnTo>
                      <a:pt x="36" y="1084"/>
                    </a:lnTo>
                    <a:lnTo>
                      <a:pt x="0" y="1063"/>
                    </a:lnTo>
                    <a:close/>
                  </a:path>
                </a:pathLst>
              </a:custGeom>
              <a:solidFill>
                <a:srgbClr val="EFAE4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35" name="Freeform 59"/>
              <p:cNvSpPr>
                <a:spLocks/>
              </p:cNvSpPr>
              <p:nvPr/>
            </p:nvSpPr>
            <p:spPr bwMode="auto">
              <a:xfrm>
                <a:off x="1829" y="2379"/>
                <a:ext cx="36" cy="1103"/>
              </a:xfrm>
              <a:custGeom>
                <a:avLst/>
                <a:gdLst>
                  <a:gd name="T0" fmla="*/ 0 w 36"/>
                  <a:gd name="T1" fmla="*/ 1082 h 1103"/>
                  <a:gd name="T2" fmla="*/ 0 w 36"/>
                  <a:gd name="T3" fmla="*/ 19 h 1103"/>
                  <a:gd name="T4" fmla="*/ 36 w 36"/>
                  <a:gd name="T5" fmla="*/ 0 h 1103"/>
                  <a:gd name="T6" fmla="*/ 36 w 36"/>
                  <a:gd name="T7" fmla="*/ 1103 h 1103"/>
                  <a:gd name="T8" fmla="*/ 0 w 36"/>
                  <a:gd name="T9" fmla="*/ 1082 h 1103"/>
                  <a:gd name="T10" fmla="*/ 0 60000 65536"/>
                  <a:gd name="T11" fmla="*/ 0 60000 65536"/>
                  <a:gd name="T12" fmla="*/ 0 60000 65536"/>
                  <a:gd name="T13" fmla="*/ 0 60000 65536"/>
                  <a:gd name="T14" fmla="*/ 0 60000 65536"/>
                  <a:gd name="T15" fmla="*/ 0 w 36"/>
                  <a:gd name="T16" fmla="*/ 0 h 1103"/>
                  <a:gd name="T17" fmla="*/ 36 w 36"/>
                  <a:gd name="T18" fmla="*/ 1103 h 1103"/>
                </a:gdLst>
                <a:ahLst/>
                <a:cxnLst>
                  <a:cxn ang="T10">
                    <a:pos x="T0" y="T1"/>
                  </a:cxn>
                  <a:cxn ang="T11">
                    <a:pos x="T2" y="T3"/>
                  </a:cxn>
                  <a:cxn ang="T12">
                    <a:pos x="T4" y="T5"/>
                  </a:cxn>
                  <a:cxn ang="T13">
                    <a:pos x="T6" y="T7"/>
                  </a:cxn>
                  <a:cxn ang="T14">
                    <a:pos x="T8" y="T9"/>
                  </a:cxn>
                </a:cxnLst>
                <a:rect l="T15" t="T16" r="T17" b="T18"/>
                <a:pathLst>
                  <a:path w="36" h="1103">
                    <a:moveTo>
                      <a:pt x="0" y="1082"/>
                    </a:moveTo>
                    <a:lnTo>
                      <a:pt x="0" y="19"/>
                    </a:lnTo>
                    <a:lnTo>
                      <a:pt x="36" y="0"/>
                    </a:lnTo>
                    <a:lnTo>
                      <a:pt x="36" y="1103"/>
                    </a:lnTo>
                    <a:lnTo>
                      <a:pt x="0" y="1082"/>
                    </a:lnTo>
                    <a:close/>
                  </a:path>
                </a:pathLst>
              </a:custGeom>
              <a:solidFill>
                <a:srgbClr val="EEAD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36" name="Freeform 60"/>
              <p:cNvSpPr>
                <a:spLocks/>
              </p:cNvSpPr>
              <p:nvPr/>
            </p:nvSpPr>
            <p:spPr bwMode="auto">
              <a:xfrm>
                <a:off x="1847" y="2368"/>
                <a:ext cx="36" cy="1125"/>
              </a:xfrm>
              <a:custGeom>
                <a:avLst/>
                <a:gdLst>
                  <a:gd name="T0" fmla="*/ 0 w 36"/>
                  <a:gd name="T1" fmla="*/ 1103 h 1125"/>
                  <a:gd name="T2" fmla="*/ 0 w 36"/>
                  <a:gd name="T3" fmla="*/ 19 h 1125"/>
                  <a:gd name="T4" fmla="*/ 36 w 36"/>
                  <a:gd name="T5" fmla="*/ 0 h 1125"/>
                  <a:gd name="T6" fmla="*/ 36 w 36"/>
                  <a:gd name="T7" fmla="*/ 1125 h 1125"/>
                  <a:gd name="T8" fmla="*/ 0 w 36"/>
                  <a:gd name="T9" fmla="*/ 1103 h 1125"/>
                  <a:gd name="T10" fmla="*/ 0 60000 65536"/>
                  <a:gd name="T11" fmla="*/ 0 60000 65536"/>
                  <a:gd name="T12" fmla="*/ 0 60000 65536"/>
                  <a:gd name="T13" fmla="*/ 0 60000 65536"/>
                  <a:gd name="T14" fmla="*/ 0 60000 65536"/>
                  <a:gd name="T15" fmla="*/ 0 w 36"/>
                  <a:gd name="T16" fmla="*/ 0 h 1125"/>
                  <a:gd name="T17" fmla="*/ 36 w 36"/>
                  <a:gd name="T18" fmla="*/ 1125 h 1125"/>
                </a:gdLst>
                <a:ahLst/>
                <a:cxnLst>
                  <a:cxn ang="T10">
                    <a:pos x="T0" y="T1"/>
                  </a:cxn>
                  <a:cxn ang="T11">
                    <a:pos x="T2" y="T3"/>
                  </a:cxn>
                  <a:cxn ang="T12">
                    <a:pos x="T4" y="T5"/>
                  </a:cxn>
                  <a:cxn ang="T13">
                    <a:pos x="T6" y="T7"/>
                  </a:cxn>
                  <a:cxn ang="T14">
                    <a:pos x="T8" y="T9"/>
                  </a:cxn>
                </a:cxnLst>
                <a:rect l="T15" t="T16" r="T17" b="T18"/>
                <a:pathLst>
                  <a:path w="36" h="1125">
                    <a:moveTo>
                      <a:pt x="0" y="1103"/>
                    </a:moveTo>
                    <a:lnTo>
                      <a:pt x="0" y="19"/>
                    </a:lnTo>
                    <a:lnTo>
                      <a:pt x="36" y="0"/>
                    </a:lnTo>
                    <a:lnTo>
                      <a:pt x="36" y="1125"/>
                    </a:lnTo>
                    <a:lnTo>
                      <a:pt x="0" y="1103"/>
                    </a:lnTo>
                    <a:close/>
                  </a:path>
                </a:pathLst>
              </a:custGeom>
              <a:solidFill>
                <a:srgbClr val="EEAC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37" name="Freeform 61"/>
              <p:cNvSpPr>
                <a:spLocks/>
              </p:cNvSpPr>
              <p:nvPr/>
            </p:nvSpPr>
            <p:spPr bwMode="auto">
              <a:xfrm>
                <a:off x="1865" y="2360"/>
                <a:ext cx="35" cy="1144"/>
              </a:xfrm>
              <a:custGeom>
                <a:avLst/>
                <a:gdLst>
                  <a:gd name="T0" fmla="*/ 0 w 35"/>
                  <a:gd name="T1" fmla="*/ 1122 h 1144"/>
                  <a:gd name="T2" fmla="*/ 0 w 35"/>
                  <a:gd name="T3" fmla="*/ 19 h 1144"/>
                  <a:gd name="T4" fmla="*/ 35 w 35"/>
                  <a:gd name="T5" fmla="*/ 0 h 1144"/>
                  <a:gd name="T6" fmla="*/ 35 w 35"/>
                  <a:gd name="T7" fmla="*/ 1144 h 1144"/>
                  <a:gd name="T8" fmla="*/ 0 w 35"/>
                  <a:gd name="T9" fmla="*/ 1122 h 1144"/>
                  <a:gd name="T10" fmla="*/ 0 60000 65536"/>
                  <a:gd name="T11" fmla="*/ 0 60000 65536"/>
                  <a:gd name="T12" fmla="*/ 0 60000 65536"/>
                  <a:gd name="T13" fmla="*/ 0 60000 65536"/>
                  <a:gd name="T14" fmla="*/ 0 60000 65536"/>
                  <a:gd name="T15" fmla="*/ 0 w 35"/>
                  <a:gd name="T16" fmla="*/ 0 h 1144"/>
                  <a:gd name="T17" fmla="*/ 35 w 35"/>
                  <a:gd name="T18" fmla="*/ 1144 h 1144"/>
                </a:gdLst>
                <a:ahLst/>
                <a:cxnLst>
                  <a:cxn ang="T10">
                    <a:pos x="T0" y="T1"/>
                  </a:cxn>
                  <a:cxn ang="T11">
                    <a:pos x="T2" y="T3"/>
                  </a:cxn>
                  <a:cxn ang="T12">
                    <a:pos x="T4" y="T5"/>
                  </a:cxn>
                  <a:cxn ang="T13">
                    <a:pos x="T6" y="T7"/>
                  </a:cxn>
                  <a:cxn ang="T14">
                    <a:pos x="T8" y="T9"/>
                  </a:cxn>
                </a:cxnLst>
                <a:rect l="T15" t="T16" r="T17" b="T18"/>
                <a:pathLst>
                  <a:path w="35" h="1144">
                    <a:moveTo>
                      <a:pt x="0" y="1122"/>
                    </a:moveTo>
                    <a:lnTo>
                      <a:pt x="0" y="19"/>
                    </a:lnTo>
                    <a:lnTo>
                      <a:pt x="35" y="0"/>
                    </a:lnTo>
                    <a:lnTo>
                      <a:pt x="35" y="1144"/>
                    </a:lnTo>
                    <a:lnTo>
                      <a:pt x="0" y="1122"/>
                    </a:lnTo>
                    <a:close/>
                  </a:path>
                </a:pathLst>
              </a:custGeom>
              <a:solidFill>
                <a:srgbClr val="EEAB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38" name="Freeform 62"/>
              <p:cNvSpPr>
                <a:spLocks/>
              </p:cNvSpPr>
              <p:nvPr/>
            </p:nvSpPr>
            <p:spPr bwMode="auto">
              <a:xfrm>
                <a:off x="1883" y="2349"/>
                <a:ext cx="35" cy="1163"/>
              </a:xfrm>
              <a:custGeom>
                <a:avLst/>
                <a:gdLst>
                  <a:gd name="T0" fmla="*/ 0 w 35"/>
                  <a:gd name="T1" fmla="*/ 1144 h 1163"/>
                  <a:gd name="T2" fmla="*/ 0 w 35"/>
                  <a:gd name="T3" fmla="*/ 19 h 1163"/>
                  <a:gd name="T4" fmla="*/ 35 w 35"/>
                  <a:gd name="T5" fmla="*/ 0 h 1163"/>
                  <a:gd name="T6" fmla="*/ 35 w 35"/>
                  <a:gd name="T7" fmla="*/ 1163 h 1163"/>
                  <a:gd name="T8" fmla="*/ 0 w 35"/>
                  <a:gd name="T9" fmla="*/ 1144 h 1163"/>
                  <a:gd name="T10" fmla="*/ 0 60000 65536"/>
                  <a:gd name="T11" fmla="*/ 0 60000 65536"/>
                  <a:gd name="T12" fmla="*/ 0 60000 65536"/>
                  <a:gd name="T13" fmla="*/ 0 60000 65536"/>
                  <a:gd name="T14" fmla="*/ 0 60000 65536"/>
                  <a:gd name="T15" fmla="*/ 0 w 35"/>
                  <a:gd name="T16" fmla="*/ 0 h 1163"/>
                  <a:gd name="T17" fmla="*/ 35 w 35"/>
                  <a:gd name="T18" fmla="*/ 1163 h 1163"/>
                </a:gdLst>
                <a:ahLst/>
                <a:cxnLst>
                  <a:cxn ang="T10">
                    <a:pos x="T0" y="T1"/>
                  </a:cxn>
                  <a:cxn ang="T11">
                    <a:pos x="T2" y="T3"/>
                  </a:cxn>
                  <a:cxn ang="T12">
                    <a:pos x="T4" y="T5"/>
                  </a:cxn>
                  <a:cxn ang="T13">
                    <a:pos x="T6" y="T7"/>
                  </a:cxn>
                  <a:cxn ang="T14">
                    <a:pos x="T8" y="T9"/>
                  </a:cxn>
                </a:cxnLst>
                <a:rect l="T15" t="T16" r="T17" b="T18"/>
                <a:pathLst>
                  <a:path w="35" h="1163">
                    <a:moveTo>
                      <a:pt x="0" y="1144"/>
                    </a:moveTo>
                    <a:lnTo>
                      <a:pt x="0" y="19"/>
                    </a:lnTo>
                    <a:lnTo>
                      <a:pt x="35" y="0"/>
                    </a:lnTo>
                    <a:lnTo>
                      <a:pt x="35" y="1163"/>
                    </a:lnTo>
                    <a:lnTo>
                      <a:pt x="0" y="1144"/>
                    </a:lnTo>
                    <a:close/>
                  </a:path>
                </a:pathLst>
              </a:custGeom>
              <a:solidFill>
                <a:srgbClr val="EEAB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39" name="Freeform 63"/>
              <p:cNvSpPr>
                <a:spLocks/>
              </p:cNvSpPr>
              <p:nvPr/>
            </p:nvSpPr>
            <p:spPr bwMode="auto">
              <a:xfrm>
                <a:off x="1900" y="2340"/>
                <a:ext cx="36" cy="1183"/>
              </a:xfrm>
              <a:custGeom>
                <a:avLst/>
                <a:gdLst>
                  <a:gd name="T0" fmla="*/ 0 w 36"/>
                  <a:gd name="T1" fmla="*/ 1164 h 1183"/>
                  <a:gd name="T2" fmla="*/ 0 w 36"/>
                  <a:gd name="T3" fmla="*/ 20 h 1183"/>
                  <a:gd name="T4" fmla="*/ 36 w 36"/>
                  <a:gd name="T5" fmla="*/ 0 h 1183"/>
                  <a:gd name="T6" fmla="*/ 36 w 36"/>
                  <a:gd name="T7" fmla="*/ 1183 h 1183"/>
                  <a:gd name="T8" fmla="*/ 0 w 36"/>
                  <a:gd name="T9" fmla="*/ 1164 h 1183"/>
                  <a:gd name="T10" fmla="*/ 0 60000 65536"/>
                  <a:gd name="T11" fmla="*/ 0 60000 65536"/>
                  <a:gd name="T12" fmla="*/ 0 60000 65536"/>
                  <a:gd name="T13" fmla="*/ 0 60000 65536"/>
                  <a:gd name="T14" fmla="*/ 0 60000 65536"/>
                  <a:gd name="T15" fmla="*/ 0 w 36"/>
                  <a:gd name="T16" fmla="*/ 0 h 1183"/>
                  <a:gd name="T17" fmla="*/ 36 w 36"/>
                  <a:gd name="T18" fmla="*/ 1183 h 1183"/>
                </a:gdLst>
                <a:ahLst/>
                <a:cxnLst>
                  <a:cxn ang="T10">
                    <a:pos x="T0" y="T1"/>
                  </a:cxn>
                  <a:cxn ang="T11">
                    <a:pos x="T2" y="T3"/>
                  </a:cxn>
                  <a:cxn ang="T12">
                    <a:pos x="T4" y="T5"/>
                  </a:cxn>
                  <a:cxn ang="T13">
                    <a:pos x="T6" y="T7"/>
                  </a:cxn>
                  <a:cxn ang="T14">
                    <a:pos x="T8" y="T9"/>
                  </a:cxn>
                </a:cxnLst>
                <a:rect l="T15" t="T16" r="T17" b="T18"/>
                <a:pathLst>
                  <a:path w="36" h="1183">
                    <a:moveTo>
                      <a:pt x="0" y="1164"/>
                    </a:moveTo>
                    <a:lnTo>
                      <a:pt x="0" y="20"/>
                    </a:lnTo>
                    <a:lnTo>
                      <a:pt x="36" y="0"/>
                    </a:lnTo>
                    <a:lnTo>
                      <a:pt x="36" y="1183"/>
                    </a:lnTo>
                    <a:lnTo>
                      <a:pt x="0" y="1164"/>
                    </a:lnTo>
                    <a:close/>
                  </a:path>
                </a:pathLst>
              </a:custGeom>
              <a:solidFill>
                <a:srgbClr val="EEAA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40" name="Freeform 64"/>
              <p:cNvSpPr>
                <a:spLocks/>
              </p:cNvSpPr>
              <p:nvPr/>
            </p:nvSpPr>
            <p:spPr bwMode="auto">
              <a:xfrm>
                <a:off x="1918" y="2329"/>
                <a:ext cx="36" cy="1205"/>
              </a:xfrm>
              <a:custGeom>
                <a:avLst/>
                <a:gdLst>
                  <a:gd name="T0" fmla="*/ 0 w 36"/>
                  <a:gd name="T1" fmla="*/ 1183 h 1205"/>
                  <a:gd name="T2" fmla="*/ 0 w 36"/>
                  <a:gd name="T3" fmla="*/ 20 h 1205"/>
                  <a:gd name="T4" fmla="*/ 36 w 36"/>
                  <a:gd name="T5" fmla="*/ 0 h 1205"/>
                  <a:gd name="T6" fmla="*/ 36 w 36"/>
                  <a:gd name="T7" fmla="*/ 1205 h 1205"/>
                  <a:gd name="T8" fmla="*/ 0 w 36"/>
                  <a:gd name="T9" fmla="*/ 1183 h 1205"/>
                  <a:gd name="T10" fmla="*/ 0 60000 65536"/>
                  <a:gd name="T11" fmla="*/ 0 60000 65536"/>
                  <a:gd name="T12" fmla="*/ 0 60000 65536"/>
                  <a:gd name="T13" fmla="*/ 0 60000 65536"/>
                  <a:gd name="T14" fmla="*/ 0 60000 65536"/>
                  <a:gd name="T15" fmla="*/ 0 w 36"/>
                  <a:gd name="T16" fmla="*/ 0 h 1205"/>
                  <a:gd name="T17" fmla="*/ 36 w 36"/>
                  <a:gd name="T18" fmla="*/ 1205 h 1205"/>
                </a:gdLst>
                <a:ahLst/>
                <a:cxnLst>
                  <a:cxn ang="T10">
                    <a:pos x="T0" y="T1"/>
                  </a:cxn>
                  <a:cxn ang="T11">
                    <a:pos x="T2" y="T3"/>
                  </a:cxn>
                  <a:cxn ang="T12">
                    <a:pos x="T4" y="T5"/>
                  </a:cxn>
                  <a:cxn ang="T13">
                    <a:pos x="T6" y="T7"/>
                  </a:cxn>
                  <a:cxn ang="T14">
                    <a:pos x="T8" y="T9"/>
                  </a:cxn>
                </a:cxnLst>
                <a:rect l="T15" t="T16" r="T17" b="T18"/>
                <a:pathLst>
                  <a:path w="36" h="1205">
                    <a:moveTo>
                      <a:pt x="0" y="1183"/>
                    </a:moveTo>
                    <a:lnTo>
                      <a:pt x="0" y="20"/>
                    </a:lnTo>
                    <a:lnTo>
                      <a:pt x="36" y="0"/>
                    </a:lnTo>
                    <a:lnTo>
                      <a:pt x="36" y="1205"/>
                    </a:lnTo>
                    <a:lnTo>
                      <a:pt x="0" y="1183"/>
                    </a:lnTo>
                    <a:close/>
                  </a:path>
                </a:pathLst>
              </a:custGeom>
              <a:solidFill>
                <a:srgbClr val="EEAA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41" name="Freeform 65"/>
              <p:cNvSpPr>
                <a:spLocks/>
              </p:cNvSpPr>
              <p:nvPr/>
            </p:nvSpPr>
            <p:spPr bwMode="auto">
              <a:xfrm>
                <a:off x="1936" y="2321"/>
                <a:ext cx="36" cy="1224"/>
              </a:xfrm>
              <a:custGeom>
                <a:avLst/>
                <a:gdLst>
                  <a:gd name="T0" fmla="*/ 0 w 36"/>
                  <a:gd name="T1" fmla="*/ 1202 h 1224"/>
                  <a:gd name="T2" fmla="*/ 0 w 36"/>
                  <a:gd name="T3" fmla="*/ 19 h 1224"/>
                  <a:gd name="T4" fmla="*/ 36 w 36"/>
                  <a:gd name="T5" fmla="*/ 0 h 1224"/>
                  <a:gd name="T6" fmla="*/ 36 w 36"/>
                  <a:gd name="T7" fmla="*/ 1224 h 1224"/>
                  <a:gd name="T8" fmla="*/ 0 w 36"/>
                  <a:gd name="T9" fmla="*/ 1202 h 1224"/>
                  <a:gd name="T10" fmla="*/ 0 60000 65536"/>
                  <a:gd name="T11" fmla="*/ 0 60000 65536"/>
                  <a:gd name="T12" fmla="*/ 0 60000 65536"/>
                  <a:gd name="T13" fmla="*/ 0 60000 65536"/>
                  <a:gd name="T14" fmla="*/ 0 60000 65536"/>
                  <a:gd name="T15" fmla="*/ 0 w 36"/>
                  <a:gd name="T16" fmla="*/ 0 h 1224"/>
                  <a:gd name="T17" fmla="*/ 36 w 36"/>
                  <a:gd name="T18" fmla="*/ 1224 h 1224"/>
                </a:gdLst>
                <a:ahLst/>
                <a:cxnLst>
                  <a:cxn ang="T10">
                    <a:pos x="T0" y="T1"/>
                  </a:cxn>
                  <a:cxn ang="T11">
                    <a:pos x="T2" y="T3"/>
                  </a:cxn>
                  <a:cxn ang="T12">
                    <a:pos x="T4" y="T5"/>
                  </a:cxn>
                  <a:cxn ang="T13">
                    <a:pos x="T6" y="T7"/>
                  </a:cxn>
                  <a:cxn ang="T14">
                    <a:pos x="T8" y="T9"/>
                  </a:cxn>
                </a:cxnLst>
                <a:rect l="T15" t="T16" r="T17" b="T18"/>
                <a:pathLst>
                  <a:path w="36" h="1224">
                    <a:moveTo>
                      <a:pt x="0" y="1202"/>
                    </a:moveTo>
                    <a:lnTo>
                      <a:pt x="0" y="19"/>
                    </a:lnTo>
                    <a:lnTo>
                      <a:pt x="36" y="0"/>
                    </a:lnTo>
                    <a:lnTo>
                      <a:pt x="36" y="1224"/>
                    </a:lnTo>
                    <a:lnTo>
                      <a:pt x="0" y="1202"/>
                    </a:lnTo>
                    <a:close/>
                  </a:path>
                </a:pathLst>
              </a:custGeom>
              <a:solidFill>
                <a:srgbClr val="EEA9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42" name="Freeform 66"/>
              <p:cNvSpPr>
                <a:spLocks/>
              </p:cNvSpPr>
              <p:nvPr/>
            </p:nvSpPr>
            <p:spPr bwMode="auto">
              <a:xfrm>
                <a:off x="1954" y="2310"/>
                <a:ext cx="36" cy="1245"/>
              </a:xfrm>
              <a:custGeom>
                <a:avLst/>
                <a:gdLst>
                  <a:gd name="T0" fmla="*/ 0 w 36"/>
                  <a:gd name="T1" fmla="*/ 1224 h 1245"/>
                  <a:gd name="T2" fmla="*/ 0 w 36"/>
                  <a:gd name="T3" fmla="*/ 19 h 1245"/>
                  <a:gd name="T4" fmla="*/ 36 w 36"/>
                  <a:gd name="T5" fmla="*/ 0 h 1245"/>
                  <a:gd name="T6" fmla="*/ 36 w 36"/>
                  <a:gd name="T7" fmla="*/ 1245 h 1245"/>
                  <a:gd name="T8" fmla="*/ 0 w 36"/>
                  <a:gd name="T9" fmla="*/ 1224 h 1245"/>
                  <a:gd name="T10" fmla="*/ 0 60000 65536"/>
                  <a:gd name="T11" fmla="*/ 0 60000 65536"/>
                  <a:gd name="T12" fmla="*/ 0 60000 65536"/>
                  <a:gd name="T13" fmla="*/ 0 60000 65536"/>
                  <a:gd name="T14" fmla="*/ 0 60000 65536"/>
                  <a:gd name="T15" fmla="*/ 0 w 36"/>
                  <a:gd name="T16" fmla="*/ 0 h 1245"/>
                  <a:gd name="T17" fmla="*/ 36 w 36"/>
                  <a:gd name="T18" fmla="*/ 1245 h 1245"/>
                </a:gdLst>
                <a:ahLst/>
                <a:cxnLst>
                  <a:cxn ang="T10">
                    <a:pos x="T0" y="T1"/>
                  </a:cxn>
                  <a:cxn ang="T11">
                    <a:pos x="T2" y="T3"/>
                  </a:cxn>
                  <a:cxn ang="T12">
                    <a:pos x="T4" y="T5"/>
                  </a:cxn>
                  <a:cxn ang="T13">
                    <a:pos x="T6" y="T7"/>
                  </a:cxn>
                  <a:cxn ang="T14">
                    <a:pos x="T8" y="T9"/>
                  </a:cxn>
                </a:cxnLst>
                <a:rect l="T15" t="T16" r="T17" b="T18"/>
                <a:pathLst>
                  <a:path w="36" h="1245">
                    <a:moveTo>
                      <a:pt x="0" y="1224"/>
                    </a:moveTo>
                    <a:lnTo>
                      <a:pt x="0" y="19"/>
                    </a:lnTo>
                    <a:lnTo>
                      <a:pt x="36" y="0"/>
                    </a:lnTo>
                    <a:lnTo>
                      <a:pt x="36" y="1245"/>
                    </a:lnTo>
                    <a:lnTo>
                      <a:pt x="0" y="1224"/>
                    </a:lnTo>
                    <a:close/>
                  </a:path>
                </a:pathLst>
              </a:custGeom>
              <a:solidFill>
                <a:srgbClr val="EDA8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43" name="Freeform 67"/>
              <p:cNvSpPr>
                <a:spLocks/>
              </p:cNvSpPr>
              <p:nvPr/>
            </p:nvSpPr>
            <p:spPr bwMode="auto">
              <a:xfrm>
                <a:off x="1972" y="2301"/>
                <a:ext cx="36" cy="1265"/>
              </a:xfrm>
              <a:custGeom>
                <a:avLst/>
                <a:gdLst>
                  <a:gd name="T0" fmla="*/ 0 w 36"/>
                  <a:gd name="T1" fmla="*/ 1244 h 1265"/>
                  <a:gd name="T2" fmla="*/ 0 w 36"/>
                  <a:gd name="T3" fmla="*/ 20 h 1265"/>
                  <a:gd name="T4" fmla="*/ 36 w 36"/>
                  <a:gd name="T5" fmla="*/ 0 h 1265"/>
                  <a:gd name="T6" fmla="*/ 36 w 36"/>
                  <a:gd name="T7" fmla="*/ 1265 h 1265"/>
                  <a:gd name="T8" fmla="*/ 0 w 36"/>
                  <a:gd name="T9" fmla="*/ 1244 h 1265"/>
                  <a:gd name="T10" fmla="*/ 0 60000 65536"/>
                  <a:gd name="T11" fmla="*/ 0 60000 65536"/>
                  <a:gd name="T12" fmla="*/ 0 60000 65536"/>
                  <a:gd name="T13" fmla="*/ 0 60000 65536"/>
                  <a:gd name="T14" fmla="*/ 0 60000 65536"/>
                  <a:gd name="T15" fmla="*/ 0 w 36"/>
                  <a:gd name="T16" fmla="*/ 0 h 1265"/>
                  <a:gd name="T17" fmla="*/ 36 w 36"/>
                  <a:gd name="T18" fmla="*/ 1265 h 1265"/>
                </a:gdLst>
                <a:ahLst/>
                <a:cxnLst>
                  <a:cxn ang="T10">
                    <a:pos x="T0" y="T1"/>
                  </a:cxn>
                  <a:cxn ang="T11">
                    <a:pos x="T2" y="T3"/>
                  </a:cxn>
                  <a:cxn ang="T12">
                    <a:pos x="T4" y="T5"/>
                  </a:cxn>
                  <a:cxn ang="T13">
                    <a:pos x="T6" y="T7"/>
                  </a:cxn>
                  <a:cxn ang="T14">
                    <a:pos x="T8" y="T9"/>
                  </a:cxn>
                </a:cxnLst>
                <a:rect l="T15" t="T16" r="T17" b="T18"/>
                <a:pathLst>
                  <a:path w="36" h="1265">
                    <a:moveTo>
                      <a:pt x="0" y="1244"/>
                    </a:moveTo>
                    <a:lnTo>
                      <a:pt x="0" y="20"/>
                    </a:lnTo>
                    <a:lnTo>
                      <a:pt x="36" y="0"/>
                    </a:lnTo>
                    <a:lnTo>
                      <a:pt x="36" y="1265"/>
                    </a:lnTo>
                    <a:lnTo>
                      <a:pt x="0" y="1244"/>
                    </a:lnTo>
                    <a:close/>
                  </a:path>
                </a:pathLst>
              </a:custGeom>
              <a:solidFill>
                <a:srgbClr val="EDA8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44" name="Freeform 68"/>
              <p:cNvSpPr>
                <a:spLocks/>
              </p:cNvSpPr>
              <p:nvPr/>
            </p:nvSpPr>
            <p:spPr bwMode="auto">
              <a:xfrm>
                <a:off x="1990" y="2291"/>
                <a:ext cx="35" cy="1286"/>
              </a:xfrm>
              <a:custGeom>
                <a:avLst/>
                <a:gdLst>
                  <a:gd name="T0" fmla="*/ 0 w 35"/>
                  <a:gd name="T1" fmla="*/ 1264 h 1286"/>
                  <a:gd name="T2" fmla="*/ 0 w 35"/>
                  <a:gd name="T3" fmla="*/ 19 h 1286"/>
                  <a:gd name="T4" fmla="*/ 35 w 35"/>
                  <a:gd name="T5" fmla="*/ 0 h 1286"/>
                  <a:gd name="T6" fmla="*/ 35 w 35"/>
                  <a:gd name="T7" fmla="*/ 1286 h 1286"/>
                  <a:gd name="T8" fmla="*/ 0 w 35"/>
                  <a:gd name="T9" fmla="*/ 1264 h 1286"/>
                  <a:gd name="T10" fmla="*/ 0 60000 65536"/>
                  <a:gd name="T11" fmla="*/ 0 60000 65536"/>
                  <a:gd name="T12" fmla="*/ 0 60000 65536"/>
                  <a:gd name="T13" fmla="*/ 0 60000 65536"/>
                  <a:gd name="T14" fmla="*/ 0 60000 65536"/>
                  <a:gd name="T15" fmla="*/ 0 w 35"/>
                  <a:gd name="T16" fmla="*/ 0 h 1286"/>
                  <a:gd name="T17" fmla="*/ 35 w 35"/>
                  <a:gd name="T18" fmla="*/ 1286 h 1286"/>
                </a:gdLst>
                <a:ahLst/>
                <a:cxnLst>
                  <a:cxn ang="T10">
                    <a:pos x="T0" y="T1"/>
                  </a:cxn>
                  <a:cxn ang="T11">
                    <a:pos x="T2" y="T3"/>
                  </a:cxn>
                  <a:cxn ang="T12">
                    <a:pos x="T4" y="T5"/>
                  </a:cxn>
                  <a:cxn ang="T13">
                    <a:pos x="T6" y="T7"/>
                  </a:cxn>
                  <a:cxn ang="T14">
                    <a:pos x="T8" y="T9"/>
                  </a:cxn>
                </a:cxnLst>
                <a:rect l="T15" t="T16" r="T17" b="T18"/>
                <a:pathLst>
                  <a:path w="35" h="1286">
                    <a:moveTo>
                      <a:pt x="0" y="1264"/>
                    </a:moveTo>
                    <a:lnTo>
                      <a:pt x="0" y="19"/>
                    </a:lnTo>
                    <a:lnTo>
                      <a:pt x="35" y="0"/>
                    </a:lnTo>
                    <a:lnTo>
                      <a:pt x="35" y="1286"/>
                    </a:lnTo>
                    <a:lnTo>
                      <a:pt x="0" y="1264"/>
                    </a:lnTo>
                    <a:close/>
                  </a:path>
                </a:pathLst>
              </a:custGeom>
              <a:solidFill>
                <a:srgbClr val="EDA7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45" name="Freeform 69"/>
              <p:cNvSpPr>
                <a:spLocks/>
              </p:cNvSpPr>
              <p:nvPr/>
            </p:nvSpPr>
            <p:spPr bwMode="auto">
              <a:xfrm>
                <a:off x="2008" y="2282"/>
                <a:ext cx="35" cy="1303"/>
              </a:xfrm>
              <a:custGeom>
                <a:avLst/>
                <a:gdLst>
                  <a:gd name="T0" fmla="*/ 0 w 35"/>
                  <a:gd name="T1" fmla="*/ 1284 h 1303"/>
                  <a:gd name="T2" fmla="*/ 0 w 35"/>
                  <a:gd name="T3" fmla="*/ 19 h 1303"/>
                  <a:gd name="T4" fmla="*/ 35 w 35"/>
                  <a:gd name="T5" fmla="*/ 0 h 1303"/>
                  <a:gd name="T6" fmla="*/ 35 w 35"/>
                  <a:gd name="T7" fmla="*/ 1303 h 1303"/>
                  <a:gd name="T8" fmla="*/ 0 w 35"/>
                  <a:gd name="T9" fmla="*/ 1284 h 1303"/>
                  <a:gd name="T10" fmla="*/ 0 60000 65536"/>
                  <a:gd name="T11" fmla="*/ 0 60000 65536"/>
                  <a:gd name="T12" fmla="*/ 0 60000 65536"/>
                  <a:gd name="T13" fmla="*/ 0 60000 65536"/>
                  <a:gd name="T14" fmla="*/ 0 60000 65536"/>
                  <a:gd name="T15" fmla="*/ 0 w 35"/>
                  <a:gd name="T16" fmla="*/ 0 h 1303"/>
                  <a:gd name="T17" fmla="*/ 35 w 35"/>
                  <a:gd name="T18" fmla="*/ 1303 h 1303"/>
                </a:gdLst>
                <a:ahLst/>
                <a:cxnLst>
                  <a:cxn ang="T10">
                    <a:pos x="T0" y="T1"/>
                  </a:cxn>
                  <a:cxn ang="T11">
                    <a:pos x="T2" y="T3"/>
                  </a:cxn>
                  <a:cxn ang="T12">
                    <a:pos x="T4" y="T5"/>
                  </a:cxn>
                  <a:cxn ang="T13">
                    <a:pos x="T6" y="T7"/>
                  </a:cxn>
                  <a:cxn ang="T14">
                    <a:pos x="T8" y="T9"/>
                  </a:cxn>
                </a:cxnLst>
                <a:rect l="T15" t="T16" r="T17" b="T18"/>
                <a:pathLst>
                  <a:path w="35" h="1303">
                    <a:moveTo>
                      <a:pt x="0" y="1284"/>
                    </a:moveTo>
                    <a:lnTo>
                      <a:pt x="0" y="19"/>
                    </a:lnTo>
                    <a:lnTo>
                      <a:pt x="35" y="0"/>
                    </a:lnTo>
                    <a:lnTo>
                      <a:pt x="35" y="1303"/>
                    </a:lnTo>
                    <a:lnTo>
                      <a:pt x="0" y="1284"/>
                    </a:lnTo>
                    <a:close/>
                  </a:path>
                </a:pathLst>
              </a:custGeom>
              <a:solidFill>
                <a:srgbClr val="EDA6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46" name="Freeform 70"/>
              <p:cNvSpPr>
                <a:spLocks/>
              </p:cNvSpPr>
              <p:nvPr/>
            </p:nvSpPr>
            <p:spPr bwMode="auto">
              <a:xfrm>
                <a:off x="2025" y="2271"/>
                <a:ext cx="36" cy="1325"/>
              </a:xfrm>
              <a:custGeom>
                <a:avLst/>
                <a:gdLst>
                  <a:gd name="T0" fmla="*/ 0 w 36"/>
                  <a:gd name="T1" fmla="*/ 1306 h 1325"/>
                  <a:gd name="T2" fmla="*/ 0 w 36"/>
                  <a:gd name="T3" fmla="*/ 20 h 1325"/>
                  <a:gd name="T4" fmla="*/ 36 w 36"/>
                  <a:gd name="T5" fmla="*/ 0 h 1325"/>
                  <a:gd name="T6" fmla="*/ 36 w 36"/>
                  <a:gd name="T7" fmla="*/ 1325 h 1325"/>
                  <a:gd name="T8" fmla="*/ 36 w 36"/>
                  <a:gd name="T9" fmla="*/ 1325 h 1325"/>
                  <a:gd name="T10" fmla="*/ 0 w 36"/>
                  <a:gd name="T11" fmla="*/ 1306 h 1325"/>
                  <a:gd name="T12" fmla="*/ 0 60000 65536"/>
                  <a:gd name="T13" fmla="*/ 0 60000 65536"/>
                  <a:gd name="T14" fmla="*/ 0 60000 65536"/>
                  <a:gd name="T15" fmla="*/ 0 60000 65536"/>
                  <a:gd name="T16" fmla="*/ 0 60000 65536"/>
                  <a:gd name="T17" fmla="*/ 0 60000 65536"/>
                  <a:gd name="T18" fmla="*/ 0 w 36"/>
                  <a:gd name="T19" fmla="*/ 0 h 1325"/>
                  <a:gd name="T20" fmla="*/ 36 w 36"/>
                  <a:gd name="T21" fmla="*/ 1325 h 1325"/>
                </a:gdLst>
                <a:ahLst/>
                <a:cxnLst>
                  <a:cxn ang="T12">
                    <a:pos x="T0" y="T1"/>
                  </a:cxn>
                  <a:cxn ang="T13">
                    <a:pos x="T2" y="T3"/>
                  </a:cxn>
                  <a:cxn ang="T14">
                    <a:pos x="T4" y="T5"/>
                  </a:cxn>
                  <a:cxn ang="T15">
                    <a:pos x="T6" y="T7"/>
                  </a:cxn>
                  <a:cxn ang="T16">
                    <a:pos x="T8" y="T9"/>
                  </a:cxn>
                  <a:cxn ang="T17">
                    <a:pos x="T10" y="T11"/>
                  </a:cxn>
                </a:cxnLst>
                <a:rect l="T18" t="T19" r="T20" b="T21"/>
                <a:pathLst>
                  <a:path w="36" h="1325">
                    <a:moveTo>
                      <a:pt x="0" y="1306"/>
                    </a:moveTo>
                    <a:lnTo>
                      <a:pt x="0" y="20"/>
                    </a:lnTo>
                    <a:lnTo>
                      <a:pt x="36" y="0"/>
                    </a:lnTo>
                    <a:lnTo>
                      <a:pt x="36" y="1325"/>
                    </a:lnTo>
                    <a:lnTo>
                      <a:pt x="0" y="1306"/>
                    </a:lnTo>
                    <a:close/>
                  </a:path>
                </a:pathLst>
              </a:custGeom>
              <a:solidFill>
                <a:srgbClr val="ECA5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47" name="Freeform 71"/>
              <p:cNvSpPr>
                <a:spLocks/>
              </p:cNvSpPr>
              <p:nvPr/>
            </p:nvSpPr>
            <p:spPr bwMode="auto">
              <a:xfrm>
                <a:off x="2043" y="2263"/>
                <a:ext cx="36" cy="1333"/>
              </a:xfrm>
              <a:custGeom>
                <a:avLst/>
                <a:gdLst>
                  <a:gd name="T0" fmla="*/ 0 w 36"/>
                  <a:gd name="T1" fmla="*/ 1322 h 1333"/>
                  <a:gd name="T2" fmla="*/ 0 w 36"/>
                  <a:gd name="T3" fmla="*/ 19 h 1333"/>
                  <a:gd name="T4" fmla="*/ 36 w 36"/>
                  <a:gd name="T5" fmla="*/ 0 h 1333"/>
                  <a:gd name="T6" fmla="*/ 36 w 36"/>
                  <a:gd name="T7" fmla="*/ 1322 h 1333"/>
                  <a:gd name="T8" fmla="*/ 18 w 36"/>
                  <a:gd name="T9" fmla="*/ 1333 h 1333"/>
                  <a:gd name="T10" fmla="*/ 0 w 36"/>
                  <a:gd name="T11" fmla="*/ 1322 h 1333"/>
                  <a:gd name="T12" fmla="*/ 0 60000 65536"/>
                  <a:gd name="T13" fmla="*/ 0 60000 65536"/>
                  <a:gd name="T14" fmla="*/ 0 60000 65536"/>
                  <a:gd name="T15" fmla="*/ 0 60000 65536"/>
                  <a:gd name="T16" fmla="*/ 0 60000 65536"/>
                  <a:gd name="T17" fmla="*/ 0 60000 65536"/>
                  <a:gd name="T18" fmla="*/ 0 w 36"/>
                  <a:gd name="T19" fmla="*/ 0 h 1333"/>
                  <a:gd name="T20" fmla="*/ 36 w 36"/>
                  <a:gd name="T21" fmla="*/ 1333 h 1333"/>
                </a:gdLst>
                <a:ahLst/>
                <a:cxnLst>
                  <a:cxn ang="T12">
                    <a:pos x="T0" y="T1"/>
                  </a:cxn>
                  <a:cxn ang="T13">
                    <a:pos x="T2" y="T3"/>
                  </a:cxn>
                  <a:cxn ang="T14">
                    <a:pos x="T4" y="T5"/>
                  </a:cxn>
                  <a:cxn ang="T15">
                    <a:pos x="T6" y="T7"/>
                  </a:cxn>
                  <a:cxn ang="T16">
                    <a:pos x="T8" y="T9"/>
                  </a:cxn>
                  <a:cxn ang="T17">
                    <a:pos x="T10" y="T11"/>
                  </a:cxn>
                </a:cxnLst>
                <a:rect l="T18" t="T19" r="T20" b="T21"/>
                <a:pathLst>
                  <a:path w="36" h="1333">
                    <a:moveTo>
                      <a:pt x="0" y="1322"/>
                    </a:moveTo>
                    <a:lnTo>
                      <a:pt x="0" y="19"/>
                    </a:lnTo>
                    <a:lnTo>
                      <a:pt x="36" y="0"/>
                    </a:lnTo>
                    <a:lnTo>
                      <a:pt x="36" y="1322"/>
                    </a:lnTo>
                    <a:lnTo>
                      <a:pt x="18" y="1333"/>
                    </a:lnTo>
                    <a:lnTo>
                      <a:pt x="0" y="1322"/>
                    </a:lnTo>
                    <a:close/>
                  </a:path>
                </a:pathLst>
              </a:custGeom>
              <a:solidFill>
                <a:srgbClr val="ECA5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48" name="Freeform 72"/>
              <p:cNvSpPr>
                <a:spLocks/>
              </p:cNvSpPr>
              <p:nvPr/>
            </p:nvSpPr>
            <p:spPr bwMode="auto">
              <a:xfrm>
                <a:off x="2061" y="2252"/>
                <a:ext cx="36" cy="1344"/>
              </a:xfrm>
              <a:custGeom>
                <a:avLst/>
                <a:gdLst>
                  <a:gd name="T0" fmla="*/ 0 w 36"/>
                  <a:gd name="T1" fmla="*/ 1344 h 1344"/>
                  <a:gd name="T2" fmla="*/ 0 w 36"/>
                  <a:gd name="T3" fmla="*/ 19 h 1344"/>
                  <a:gd name="T4" fmla="*/ 36 w 36"/>
                  <a:gd name="T5" fmla="*/ 0 h 1344"/>
                  <a:gd name="T6" fmla="*/ 36 w 36"/>
                  <a:gd name="T7" fmla="*/ 1325 h 1344"/>
                  <a:gd name="T8" fmla="*/ 0 w 36"/>
                  <a:gd name="T9" fmla="*/ 1344 h 1344"/>
                  <a:gd name="T10" fmla="*/ 0 60000 65536"/>
                  <a:gd name="T11" fmla="*/ 0 60000 65536"/>
                  <a:gd name="T12" fmla="*/ 0 60000 65536"/>
                  <a:gd name="T13" fmla="*/ 0 60000 65536"/>
                  <a:gd name="T14" fmla="*/ 0 60000 65536"/>
                  <a:gd name="T15" fmla="*/ 0 w 36"/>
                  <a:gd name="T16" fmla="*/ 0 h 1344"/>
                  <a:gd name="T17" fmla="*/ 36 w 36"/>
                  <a:gd name="T18" fmla="*/ 1344 h 1344"/>
                </a:gdLst>
                <a:ahLst/>
                <a:cxnLst>
                  <a:cxn ang="T10">
                    <a:pos x="T0" y="T1"/>
                  </a:cxn>
                  <a:cxn ang="T11">
                    <a:pos x="T2" y="T3"/>
                  </a:cxn>
                  <a:cxn ang="T12">
                    <a:pos x="T4" y="T5"/>
                  </a:cxn>
                  <a:cxn ang="T13">
                    <a:pos x="T6" y="T7"/>
                  </a:cxn>
                  <a:cxn ang="T14">
                    <a:pos x="T8" y="T9"/>
                  </a:cxn>
                </a:cxnLst>
                <a:rect l="T15" t="T16" r="T17" b="T18"/>
                <a:pathLst>
                  <a:path w="36" h="1344">
                    <a:moveTo>
                      <a:pt x="0" y="1344"/>
                    </a:moveTo>
                    <a:lnTo>
                      <a:pt x="0" y="19"/>
                    </a:lnTo>
                    <a:lnTo>
                      <a:pt x="36" y="0"/>
                    </a:lnTo>
                    <a:lnTo>
                      <a:pt x="36" y="1325"/>
                    </a:lnTo>
                    <a:lnTo>
                      <a:pt x="0" y="1344"/>
                    </a:lnTo>
                    <a:close/>
                  </a:path>
                </a:pathLst>
              </a:custGeom>
              <a:solidFill>
                <a:srgbClr val="ECA5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49" name="Freeform 73"/>
              <p:cNvSpPr>
                <a:spLocks/>
              </p:cNvSpPr>
              <p:nvPr/>
            </p:nvSpPr>
            <p:spPr bwMode="auto">
              <a:xfrm>
                <a:off x="2079" y="2243"/>
                <a:ext cx="36" cy="1342"/>
              </a:xfrm>
              <a:custGeom>
                <a:avLst/>
                <a:gdLst>
                  <a:gd name="T0" fmla="*/ 0 w 36"/>
                  <a:gd name="T1" fmla="*/ 1342 h 1342"/>
                  <a:gd name="T2" fmla="*/ 0 w 36"/>
                  <a:gd name="T3" fmla="*/ 20 h 1342"/>
                  <a:gd name="T4" fmla="*/ 36 w 36"/>
                  <a:gd name="T5" fmla="*/ 0 h 1342"/>
                  <a:gd name="T6" fmla="*/ 36 w 36"/>
                  <a:gd name="T7" fmla="*/ 1323 h 1342"/>
                  <a:gd name="T8" fmla="*/ 0 w 36"/>
                  <a:gd name="T9" fmla="*/ 1342 h 1342"/>
                  <a:gd name="T10" fmla="*/ 0 60000 65536"/>
                  <a:gd name="T11" fmla="*/ 0 60000 65536"/>
                  <a:gd name="T12" fmla="*/ 0 60000 65536"/>
                  <a:gd name="T13" fmla="*/ 0 60000 65536"/>
                  <a:gd name="T14" fmla="*/ 0 60000 65536"/>
                  <a:gd name="T15" fmla="*/ 0 w 36"/>
                  <a:gd name="T16" fmla="*/ 0 h 1342"/>
                  <a:gd name="T17" fmla="*/ 36 w 36"/>
                  <a:gd name="T18" fmla="*/ 1342 h 1342"/>
                </a:gdLst>
                <a:ahLst/>
                <a:cxnLst>
                  <a:cxn ang="T10">
                    <a:pos x="T0" y="T1"/>
                  </a:cxn>
                  <a:cxn ang="T11">
                    <a:pos x="T2" y="T3"/>
                  </a:cxn>
                  <a:cxn ang="T12">
                    <a:pos x="T4" y="T5"/>
                  </a:cxn>
                  <a:cxn ang="T13">
                    <a:pos x="T6" y="T7"/>
                  </a:cxn>
                  <a:cxn ang="T14">
                    <a:pos x="T8" y="T9"/>
                  </a:cxn>
                </a:cxnLst>
                <a:rect l="T15" t="T16" r="T17" b="T18"/>
                <a:pathLst>
                  <a:path w="36" h="1342">
                    <a:moveTo>
                      <a:pt x="0" y="1342"/>
                    </a:moveTo>
                    <a:lnTo>
                      <a:pt x="0" y="20"/>
                    </a:lnTo>
                    <a:lnTo>
                      <a:pt x="36" y="0"/>
                    </a:lnTo>
                    <a:lnTo>
                      <a:pt x="36" y="1323"/>
                    </a:lnTo>
                    <a:lnTo>
                      <a:pt x="0" y="1342"/>
                    </a:lnTo>
                    <a:close/>
                  </a:path>
                </a:pathLst>
              </a:custGeom>
              <a:solidFill>
                <a:srgbClr val="ECA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50" name="Freeform 74"/>
              <p:cNvSpPr>
                <a:spLocks/>
              </p:cNvSpPr>
              <p:nvPr/>
            </p:nvSpPr>
            <p:spPr bwMode="auto">
              <a:xfrm>
                <a:off x="2097" y="2233"/>
                <a:ext cx="36" cy="1344"/>
              </a:xfrm>
              <a:custGeom>
                <a:avLst/>
                <a:gdLst>
                  <a:gd name="T0" fmla="*/ 0 w 36"/>
                  <a:gd name="T1" fmla="*/ 1344 h 1344"/>
                  <a:gd name="T2" fmla="*/ 0 w 36"/>
                  <a:gd name="T3" fmla="*/ 19 h 1344"/>
                  <a:gd name="T4" fmla="*/ 36 w 36"/>
                  <a:gd name="T5" fmla="*/ 0 h 1344"/>
                  <a:gd name="T6" fmla="*/ 36 w 36"/>
                  <a:gd name="T7" fmla="*/ 1322 h 1344"/>
                  <a:gd name="T8" fmla="*/ 0 w 36"/>
                  <a:gd name="T9" fmla="*/ 1344 h 1344"/>
                  <a:gd name="T10" fmla="*/ 0 60000 65536"/>
                  <a:gd name="T11" fmla="*/ 0 60000 65536"/>
                  <a:gd name="T12" fmla="*/ 0 60000 65536"/>
                  <a:gd name="T13" fmla="*/ 0 60000 65536"/>
                  <a:gd name="T14" fmla="*/ 0 60000 65536"/>
                  <a:gd name="T15" fmla="*/ 0 w 36"/>
                  <a:gd name="T16" fmla="*/ 0 h 1344"/>
                  <a:gd name="T17" fmla="*/ 36 w 36"/>
                  <a:gd name="T18" fmla="*/ 1344 h 1344"/>
                </a:gdLst>
                <a:ahLst/>
                <a:cxnLst>
                  <a:cxn ang="T10">
                    <a:pos x="T0" y="T1"/>
                  </a:cxn>
                  <a:cxn ang="T11">
                    <a:pos x="T2" y="T3"/>
                  </a:cxn>
                  <a:cxn ang="T12">
                    <a:pos x="T4" y="T5"/>
                  </a:cxn>
                  <a:cxn ang="T13">
                    <a:pos x="T6" y="T7"/>
                  </a:cxn>
                  <a:cxn ang="T14">
                    <a:pos x="T8" y="T9"/>
                  </a:cxn>
                </a:cxnLst>
                <a:rect l="T15" t="T16" r="T17" b="T18"/>
                <a:pathLst>
                  <a:path w="36" h="1344">
                    <a:moveTo>
                      <a:pt x="0" y="1344"/>
                    </a:moveTo>
                    <a:lnTo>
                      <a:pt x="0" y="19"/>
                    </a:lnTo>
                    <a:lnTo>
                      <a:pt x="36" y="0"/>
                    </a:lnTo>
                    <a:lnTo>
                      <a:pt x="36" y="1322"/>
                    </a:lnTo>
                    <a:lnTo>
                      <a:pt x="0" y="1344"/>
                    </a:lnTo>
                    <a:close/>
                  </a:path>
                </a:pathLst>
              </a:custGeom>
              <a:solidFill>
                <a:srgbClr val="EBA3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51" name="Freeform 75"/>
              <p:cNvSpPr>
                <a:spLocks/>
              </p:cNvSpPr>
              <p:nvPr/>
            </p:nvSpPr>
            <p:spPr bwMode="auto">
              <a:xfrm>
                <a:off x="2115" y="2224"/>
                <a:ext cx="36" cy="1342"/>
              </a:xfrm>
              <a:custGeom>
                <a:avLst/>
                <a:gdLst>
                  <a:gd name="T0" fmla="*/ 0 w 36"/>
                  <a:gd name="T1" fmla="*/ 1342 h 1342"/>
                  <a:gd name="T2" fmla="*/ 0 w 36"/>
                  <a:gd name="T3" fmla="*/ 19 h 1342"/>
                  <a:gd name="T4" fmla="*/ 36 w 36"/>
                  <a:gd name="T5" fmla="*/ 0 h 1342"/>
                  <a:gd name="T6" fmla="*/ 36 w 36"/>
                  <a:gd name="T7" fmla="*/ 1323 h 1342"/>
                  <a:gd name="T8" fmla="*/ 0 w 36"/>
                  <a:gd name="T9" fmla="*/ 1342 h 1342"/>
                  <a:gd name="T10" fmla="*/ 0 60000 65536"/>
                  <a:gd name="T11" fmla="*/ 0 60000 65536"/>
                  <a:gd name="T12" fmla="*/ 0 60000 65536"/>
                  <a:gd name="T13" fmla="*/ 0 60000 65536"/>
                  <a:gd name="T14" fmla="*/ 0 60000 65536"/>
                  <a:gd name="T15" fmla="*/ 0 w 36"/>
                  <a:gd name="T16" fmla="*/ 0 h 1342"/>
                  <a:gd name="T17" fmla="*/ 36 w 36"/>
                  <a:gd name="T18" fmla="*/ 1342 h 1342"/>
                </a:gdLst>
                <a:ahLst/>
                <a:cxnLst>
                  <a:cxn ang="T10">
                    <a:pos x="T0" y="T1"/>
                  </a:cxn>
                  <a:cxn ang="T11">
                    <a:pos x="T2" y="T3"/>
                  </a:cxn>
                  <a:cxn ang="T12">
                    <a:pos x="T4" y="T5"/>
                  </a:cxn>
                  <a:cxn ang="T13">
                    <a:pos x="T6" y="T7"/>
                  </a:cxn>
                  <a:cxn ang="T14">
                    <a:pos x="T8" y="T9"/>
                  </a:cxn>
                </a:cxnLst>
                <a:rect l="T15" t="T16" r="T17" b="T18"/>
                <a:pathLst>
                  <a:path w="36" h="1342">
                    <a:moveTo>
                      <a:pt x="0" y="1342"/>
                    </a:moveTo>
                    <a:lnTo>
                      <a:pt x="0" y="19"/>
                    </a:lnTo>
                    <a:lnTo>
                      <a:pt x="36" y="0"/>
                    </a:lnTo>
                    <a:lnTo>
                      <a:pt x="36" y="1323"/>
                    </a:lnTo>
                    <a:lnTo>
                      <a:pt x="0" y="1342"/>
                    </a:lnTo>
                    <a:close/>
                  </a:path>
                </a:pathLst>
              </a:custGeom>
              <a:solidFill>
                <a:srgbClr val="EBA3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52" name="Freeform 76"/>
              <p:cNvSpPr>
                <a:spLocks/>
              </p:cNvSpPr>
              <p:nvPr/>
            </p:nvSpPr>
            <p:spPr bwMode="auto">
              <a:xfrm>
                <a:off x="2133" y="2213"/>
                <a:ext cx="35" cy="1342"/>
              </a:xfrm>
              <a:custGeom>
                <a:avLst/>
                <a:gdLst>
                  <a:gd name="T0" fmla="*/ 0 w 35"/>
                  <a:gd name="T1" fmla="*/ 1342 h 1342"/>
                  <a:gd name="T2" fmla="*/ 0 w 35"/>
                  <a:gd name="T3" fmla="*/ 20 h 1342"/>
                  <a:gd name="T4" fmla="*/ 35 w 35"/>
                  <a:gd name="T5" fmla="*/ 0 h 1342"/>
                  <a:gd name="T6" fmla="*/ 35 w 35"/>
                  <a:gd name="T7" fmla="*/ 1323 h 1342"/>
                  <a:gd name="T8" fmla="*/ 0 w 35"/>
                  <a:gd name="T9" fmla="*/ 1342 h 1342"/>
                  <a:gd name="T10" fmla="*/ 0 60000 65536"/>
                  <a:gd name="T11" fmla="*/ 0 60000 65536"/>
                  <a:gd name="T12" fmla="*/ 0 60000 65536"/>
                  <a:gd name="T13" fmla="*/ 0 60000 65536"/>
                  <a:gd name="T14" fmla="*/ 0 60000 65536"/>
                  <a:gd name="T15" fmla="*/ 0 w 35"/>
                  <a:gd name="T16" fmla="*/ 0 h 1342"/>
                  <a:gd name="T17" fmla="*/ 35 w 35"/>
                  <a:gd name="T18" fmla="*/ 1342 h 1342"/>
                </a:gdLst>
                <a:ahLst/>
                <a:cxnLst>
                  <a:cxn ang="T10">
                    <a:pos x="T0" y="T1"/>
                  </a:cxn>
                  <a:cxn ang="T11">
                    <a:pos x="T2" y="T3"/>
                  </a:cxn>
                  <a:cxn ang="T12">
                    <a:pos x="T4" y="T5"/>
                  </a:cxn>
                  <a:cxn ang="T13">
                    <a:pos x="T6" y="T7"/>
                  </a:cxn>
                  <a:cxn ang="T14">
                    <a:pos x="T8" y="T9"/>
                  </a:cxn>
                </a:cxnLst>
                <a:rect l="T15" t="T16" r="T17" b="T18"/>
                <a:pathLst>
                  <a:path w="35" h="1342">
                    <a:moveTo>
                      <a:pt x="0" y="1342"/>
                    </a:moveTo>
                    <a:lnTo>
                      <a:pt x="0" y="20"/>
                    </a:lnTo>
                    <a:lnTo>
                      <a:pt x="35" y="0"/>
                    </a:lnTo>
                    <a:lnTo>
                      <a:pt x="35" y="1323"/>
                    </a:lnTo>
                    <a:lnTo>
                      <a:pt x="0" y="1342"/>
                    </a:lnTo>
                    <a:close/>
                  </a:path>
                </a:pathLst>
              </a:custGeom>
              <a:solidFill>
                <a:srgbClr val="EBA2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53" name="Freeform 77"/>
              <p:cNvSpPr>
                <a:spLocks/>
              </p:cNvSpPr>
              <p:nvPr/>
            </p:nvSpPr>
            <p:spPr bwMode="auto">
              <a:xfrm>
                <a:off x="2151" y="2205"/>
                <a:ext cx="35" cy="1342"/>
              </a:xfrm>
              <a:custGeom>
                <a:avLst/>
                <a:gdLst>
                  <a:gd name="T0" fmla="*/ 0 w 35"/>
                  <a:gd name="T1" fmla="*/ 1342 h 1342"/>
                  <a:gd name="T2" fmla="*/ 0 w 35"/>
                  <a:gd name="T3" fmla="*/ 19 h 1342"/>
                  <a:gd name="T4" fmla="*/ 35 w 35"/>
                  <a:gd name="T5" fmla="*/ 0 h 1342"/>
                  <a:gd name="T6" fmla="*/ 35 w 35"/>
                  <a:gd name="T7" fmla="*/ 1320 h 1342"/>
                  <a:gd name="T8" fmla="*/ 0 w 35"/>
                  <a:gd name="T9" fmla="*/ 1342 h 1342"/>
                  <a:gd name="T10" fmla="*/ 0 60000 65536"/>
                  <a:gd name="T11" fmla="*/ 0 60000 65536"/>
                  <a:gd name="T12" fmla="*/ 0 60000 65536"/>
                  <a:gd name="T13" fmla="*/ 0 60000 65536"/>
                  <a:gd name="T14" fmla="*/ 0 60000 65536"/>
                  <a:gd name="T15" fmla="*/ 0 w 35"/>
                  <a:gd name="T16" fmla="*/ 0 h 1342"/>
                  <a:gd name="T17" fmla="*/ 35 w 35"/>
                  <a:gd name="T18" fmla="*/ 1342 h 1342"/>
                </a:gdLst>
                <a:ahLst/>
                <a:cxnLst>
                  <a:cxn ang="T10">
                    <a:pos x="T0" y="T1"/>
                  </a:cxn>
                  <a:cxn ang="T11">
                    <a:pos x="T2" y="T3"/>
                  </a:cxn>
                  <a:cxn ang="T12">
                    <a:pos x="T4" y="T5"/>
                  </a:cxn>
                  <a:cxn ang="T13">
                    <a:pos x="T6" y="T7"/>
                  </a:cxn>
                  <a:cxn ang="T14">
                    <a:pos x="T8" y="T9"/>
                  </a:cxn>
                </a:cxnLst>
                <a:rect l="T15" t="T16" r="T17" b="T18"/>
                <a:pathLst>
                  <a:path w="35" h="1342">
                    <a:moveTo>
                      <a:pt x="0" y="1342"/>
                    </a:moveTo>
                    <a:lnTo>
                      <a:pt x="0" y="19"/>
                    </a:lnTo>
                    <a:lnTo>
                      <a:pt x="35" y="0"/>
                    </a:lnTo>
                    <a:lnTo>
                      <a:pt x="35" y="1320"/>
                    </a:lnTo>
                    <a:lnTo>
                      <a:pt x="0" y="1342"/>
                    </a:lnTo>
                    <a:close/>
                  </a:path>
                </a:pathLst>
              </a:custGeom>
              <a:solidFill>
                <a:srgbClr val="EBA2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54" name="Freeform 78"/>
              <p:cNvSpPr>
                <a:spLocks/>
              </p:cNvSpPr>
              <p:nvPr/>
            </p:nvSpPr>
            <p:spPr bwMode="auto">
              <a:xfrm>
                <a:off x="2168" y="2194"/>
                <a:ext cx="38" cy="1342"/>
              </a:xfrm>
              <a:custGeom>
                <a:avLst/>
                <a:gdLst>
                  <a:gd name="T0" fmla="*/ 0 w 38"/>
                  <a:gd name="T1" fmla="*/ 1342 h 1342"/>
                  <a:gd name="T2" fmla="*/ 0 w 38"/>
                  <a:gd name="T3" fmla="*/ 19 h 1342"/>
                  <a:gd name="T4" fmla="*/ 38 w 38"/>
                  <a:gd name="T5" fmla="*/ 0 h 1342"/>
                  <a:gd name="T6" fmla="*/ 38 w 38"/>
                  <a:gd name="T7" fmla="*/ 1323 h 1342"/>
                  <a:gd name="T8" fmla="*/ 0 w 38"/>
                  <a:gd name="T9" fmla="*/ 1342 h 1342"/>
                  <a:gd name="T10" fmla="*/ 0 60000 65536"/>
                  <a:gd name="T11" fmla="*/ 0 60000 65536"/>
                  <a:gd name="T12" fmla="*/ 0 60000 65536"/>
                  <a:gd name="T13" fmla="*/ 0 60000 65536"/>
                  <a:gd name="T14" fmla="*/ 0 60000 65536"/>
                  <a:gd name="T15" fmla="*/ 0 w 38"/>
                  <a:gd name="T16" fmla="*/ 0 h 1342"/>
                  <a:gd name="T17" fmla="*/ 38 w 38"/>
                  <a:gd name="T18" fmla="*/ 1342 h 1342"/>
                </a:gdLst>
                <a:ahLst/>
                <a:cxnLst>
                  <a:cxn ang="T10">
                    <a:pos x="T0" y="T1"/>
                  </a:cxn>
                  <a:cxn ang="T11">
                    <a:pos x="T2" y="T3"/>
                  </a:cxn>
                  <a:cxn ang="T12">
                    <a:pos x="T4" y="T5"/>
                  </a:cxn>
                  <a:cxn ang="T13">
                    <a:pos x="T6" y="T7"/>
                  </a:cxn>
                  <a:cxn ang="T14">
                    <a:pos x="T8" y="T9"/>
                  </a:cxn>
                </a:cxnLst>
                <a:rect l="T15" t="T16" r="T17" b="T18"/>
                <a:pathLst>
                  <a:path w="38" h="1342">
                    <a:moveTo>
                      <a:pt x="0" y="1342"/>
                    </a:moveTo>
                    <a:lnTo>
                      <a:pt x="0" y="19"/>
                    </a:lnTo>
                    <a:lnTo>
                      <a:pt x="38" y="0"/>
                    </a:lnTo>
                    <a:lnTo>
                      <a:pt x="38" y="1323"/>
                    </a:lnTo>
                    <a:lnTo>
                      <a:pt x="0" y="1342"/>
                    </a:lnTo>
                    <a:close/>
                  </a:path>
                </a:pathLst>
              </a:custGeom>
              <a:solidFill>
                <a:srgbClr val="EBA1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55" name="Freeform 79"/>
              <p:cNvSpPr>
                <a:spLocks/>
              </p:cNvSpPr>
              <p:nvPr/>
            </p:nvSpPr>
            <p:spPr bwMode="auto">
              <a:xfrm>
                <a:off x="2186" y="2185"/>
                <a:ext cx="38" cy="1340"/>
              </a:xfrm>
              <a:custGeom>
                <a:avLst/>
                <a:gdLst>
                  <a:gd name="T0" fmla="*/ 0 w 38"/>
                  <a:gd name="T1" fmla="*/ 1340 h 1340"/>
                  <a:gd name="T2" fmla="*/ 0 w 38"/>
                  <a:gd name="T3" fmla="*/ 20 h 1340"/>
                  <a:gd name="T4" fmla="*/ 38 w 38"/>
                  <a:gd name="T5" fmla="*/ 0 h 1340"/>
                  <a:gd name="T6" fmla="*/ 38 w 38"/>
                  <a:gd name="T7" fmla="*/ 1321 h 1340"/>
                  <a:gd name="T8" fmla="*/ 0 w 38"/>
                  <a:gd name="T9" fmla="*/ 1340 h 1340"/>
                  <a:gd name="T10" fmla="*/ 0 60000 65536"/>
                  <a:gd name="T11" fmla="*/ 0 60000 65536"/>
                  <a:gd name="T12" fmla="*/ 0 60000 65536"/>
                  <a:gd name="T13" fmla="*/ 0 60000 65536"/>
                  <a:gd name="T14" fmla="*/ 0 60000 65536"/>
                  <a:gd name="T15" fmla="*/ 0 w 38"/>
                  <a:gd name="T16" fmla="*/ 0 h 1340"/>
                  <a:gd name="T17" fmla="*/ 38 w 38"/>
                  <a:gd name="T18" fmla="*/ 1340 h 1340"/>
                </a:gdLst>
                <a:ahLst/>
                <a:cxnLst>
                  <a:cxn ang="T10">
                    <a:pos x="T0" y="T1"/>
                  </a:cxn>
                  <a:cxn ang="T11">
                    <a:pos x="T2" y="T3"/>
                  </a:cxn>
                  <a:cxn ang="T12">
                    <a:pos x="T4" y="T5"/>
                  </a:cxn>
                  <a:cxn ang="T13">
                    <a:pos x="T6" y="T7"/>
                  </a:cxn>
                  <a:cxn ang="T14">
                    <a:pos x="T8" y="T9"/>
                  </a:cxn>
                </a:cxnLst>
                <a:rect l="T15" t="T16" r="T17" b="T18"/>
                <a:pathLst>
                  <a:path w="38" h="1340">
                    <a:moveTo>
                      <a:pt x="0" y="1340"/>
                    </a:moveTo>
                    <a:lnTo>
                      <a:pt x="0" y="20"/>
                    </a:lnTo>
                    <a:lnTo>
                      <a:pt x="38" y="0"/>
                    </a:lnTo>
                    <a:lnTo>
                      <a:pt x="38" y="1321"/>
                    </a:lnTo>
                    <a:lnTo>
                      <a:pt x="0" y="1340"/>
                    </a:lnTo>
                    <a:close/>
                  </a:path>
                </a:pathLst>
              </a:custGeom>
              <a:solidFill>
                <a:srgbClr val="EBA1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56" name="Freeform 80"/>
              <p:cNvSpPr>
                <a:spLocks/>
              </p:cNvSpPr>
              <p:nvPr/>
            </p:nvSpPr>
            <p:spPr bwMode="auto">
              <a:xfrm>
                <a:off x="2206" y="2177"/>
                <a:ext cx="36" cy="1340"/>
              </a:xfrm>
              <a:custGeom>
                <a:avLst/>
                <a:gdLst>
                  <a:gd name="T0" fmla="*/ 0 w 36"/>
                  <a:gd name="T1" fmla="*/ 1340 h 1340"/>
                  <a:gd name="T2" fmla="*/ 0 w 36"/>
                  <a:gd name="T3" fmla="*/ 17 h 1340"/>
                  <a:gd name="T4" fmla="*/ 36 w 36"/>
                  <a:gd name="T5" fmla="*/ 0 h 1340"/>
                  <a:gd name="T6" fmla="*/ 36 w 36"/>
                  <a:gd name="T7" fmla="*/ 1318 h 1340"/>
                  <a:gd name="T8" fmla="*/ 0 w 36"/>
                  <a:gd name="T9" fmla="*/ 1340 h 1340"/>
                  <a:gd name="T10" fmla="*/ 0 60000 65536"/>
                  <a:gd name="T11" fmla="*/ 0 60000 65536"/>
                  <a:gd name="T12" fmla="*/ 0 60000 65536"/>
                  <a:gd name="T13" fmla="*/ 0 60000 65536"/>
                  <a:gd name="T14" fmla="*/ 0 60000 65536"/>
                  <a:gd name="T15" fmla="*/ 0 w 36"/>
                  <a:gd name="T16" fmla="*/ 0 h 1340"/>
                  <a:gd name="T17" fmla="*/ 36 w 36"/>
                  <a:gd name="T18" fmla="*/ 1340 h 1340"/>
                </a:gdLst>
                <a:ahLst/>
                <a:cxnLst>
                  <a:cxn ang="T10">
                    <a:pos x="T0" y="T1"/>
                  </a:cxn>
                  <a:cxn ang="T11">
                    <a:pos x="T2" y="T3"/>
                  </a:cxn>
                  <a:cxn ang="T12">
                    <a:pos x="T4" y="T5"/>
                  </a:cxn>
                  <a:cxn ang="T13">
                    <a:pos x="T6" y="T7"/>
                  </a:cxn>
                  <a:cxn ang="T14">
                    <a:pos x="T8" y="T9"/>
                  </a:cxn>
                </a:cxnLst>
                <a:rect l="T15" t="T16" r="T17" b="T18"/>
                <a:pathLst>
                  <a:path w="36" h="1340">
                    <a:moveTo>
                      <a:pt x="0" y="1340"/>
                    </a:moveTo>
                    <a:lnTo>
                      <a:pt x="0" y="17"/>
                    </a:lnTo>
                    <a:lnTo>
                      <a:pt x="36" y="0"/>
                    </a:lnTo>
                    <a:lnTo>
                      <a:pt x="36" y="1318"/>
                    </a:lnTo>
                    <a:lnTo>
                      <a:pt x="0" y="1340"/>
                    </a:lnTo>
                    <a:close/>
                  </a:path>
                </a:pathLst>
              </a:custGeom>
              <a:solidFill>
                <a:srgbClr val="EBA0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57" name="Freeform 81"/>
              <p:cNvSpPr>
                <a:spLocks/>
              </p:cNvSpPr>
              <p:nvPr/>
            </p:nvSpPr>
            <p:spPr bwMode="auto">
              <a:xfrm>
                <a:off x="2224" y="2166"/>
                <a:ext cx="36" cy="1340"/>
              </a:xfrm>
              <a:custGeom>
                <a:avLst/>
                <a:gdLst>
                  <a:gd name="T0" fmla="*/ 0 w 36"/>
                  <a:gd name="T1" fmla="*/ 1340 h 1340"/>
                  <a:gd name="T2" fmla="*/ 0 w 36"/>
                  <a:gd name="T3" fmla="*/ 19 h 1340"/>
                  <a:gd name="T4" fmla="*/ 36 w 36"/>
                  <a:gd name="T5" fmla="*/ 0 h 1340"/>
                  <a:gd name="T6" fmla="*/ 36 w 36"/>
                  <a:gd name="T7" fmla="*/ 1321 h 1340"/>
                  <a:gd name="T8" fmla="*/ 0 w 36"/>
                  <a:gd name="T9" fmla="*/ 1340 h 1340"/>
                  <a:gd name="T10" fmla="*/ 0 60000 65536"/>
                  <a:gd name="T11" fmla="*/ 0 60000 65536"/>
                  <a:gd name="T12" fmla="*/ 0 60000 65536"/>
                  <a:gd name="T13" fmla="*/ 0 60000 65536"/>
                  <a:gd name="T14" fmla="*/ 0 60000 65536"/>
                  <a:gd name="T15" fmla="*/ 0 w 36"/>
                  <a:gd name="T16" fmla="*/ 0 h 1340"/>
                  <a:gd name="T17" fmla="*/ 36 w 36"/>
                  <a:gd name="T18" fmla="*/ 1340 h 1340"/>
                </a:gdLst>
                <a:ahLst/>
                <a:cxnLst>
                  <a:cxn ang="T10">
                    <a:pos x="T0" y="T1"/>
                  </a:cxn>
                  <a:cxn ang="T11">
                    <a:pos x="T2" y="T3"/>
                  </a:cxn>
                  <a:cxn ang="T12">
                    <a:pos x="T4" y="T5"/>
                  </a:cxn>
                  <a:cxn ang="T13">
                    <a:pos x="T6" y="T7"/>
                  </a:cxn>
                  <a:cxn ang="T14">
                    <a:pos x="T8" y="T9"/>
                  </a:cxn>
                </a:cxnLst>
                <a:rect l="T15" t="T16" r="T17" b="T18"/>
                <a:pathLst>
                  <a:path w="36" h="1340">
                    <a:moveTo>
                      <a:pt x="0" y="1340"/>
                    </a:moveTo>
                    <a:lnTo>
                      <a:pt x="0" y="19"/>
                    </a:lnTo>
                    <a:lnTo>
                      <a:pt x="36" y="0"/>
                    </a:lnTo>
                    <a:lnTo>
                      <a:pt x="36" y="1321"/>
                    </a:lnTo>
                    <a:lnTo>
                      <a:pt x="0" y="1340"/>
                    </a:lnTo>
                    <a:close/>
                  </a:path>
                </a:pathLst>
              </a:custGeom>
              <a:solidFill>
                <a:srgbClr val="EB9F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58" name="Freeform 82"/>
              <p:cNvSpPr>
                <a:spLocks/>
              </p:cNvSpPr>
              <p:nvPr/>
            </p:nvSpPr>
            <p:spPr bwMode="auto">
              <a:xfrm>
                <a:off x="2242" y="2157"/>
                <a:ext cx="36" cy="1338"/>
              </a:xfrm>
              <a:custGeom>
                <a:avLst/>
                <a:gdLst>
                  <a:gd name="T0" fmla="*/ 0 w 36"/>
                  <a:gd name="T1" fmla="*/ 1338 h 1338"/>
                  <a:gd name="T2" fmla="*/ 0 w 36"/>
                  <a:gd name="T3" fmla="*/ 20 h 1338"/>
                  <a:gd name="T4" fmla="*/ 36 w 36"/>
                  <a:gd name="T5" fmla="*/ 0 h 1338"/>
                  <a:gd name="T6" fmla="*/ 36 w 36"/>
                  <a:gd name="T7" fmla="*/ 1319 h 1338"/>
                  <a:gd name="T8" fmla="*/ 0 w 36"/>
                  <a:gd name="T9" fmla="*/ 1338 h 1338"/>
                  <a:gd name="T10" fmla="*/ 0 60000 65536"/>
                  <a:gd name="T11" fmla="*/ 0 60000 65536"/>
                  <a:gd name="T12" fmla="*/ 0 60000 65536"/>
                  <a:gd name="T13" fmla="*/ 0 60000 65536"/>
                  <a:gd name="T14" fmla="*/ 0 60000 65536"/>
                  <a:gd name="T15" fmla="*/ 0 w 36"/>
                  <a:gd name="T16" fmla="*/ 0 h 1338"/>
                  <a:gd name="T17" fmla="*/ 36 w 36"/>
                  <a:gd name="T18" fmla="*/ 1338 h 1338"/>
                </a:gdLst>
                <a:ahLst/>
                <a:cxnLst>
                  <a:cxn ang="T10">
                    <a:pos x="T0" y="T1"/>
                  </a:cxn>
                  <a:cxn ang="T11">
                    <a:pos x="T2" y="T3"/>
                  </a:cxn>
                  <a:cxn ang="T12">
                    <a:pos x="T4" y="T5"/>
                  </a:cxn>
                  <a:cxn ang="T13">
                    <a:pos x="T6" y="T7"/>
                  </a:cxn>
                  <a:cxn ang="T14">
                    <a:pos x="T8" y="T9"/>
                  </a:cxn>
                </a:cxnLst>
                <a:rect l="T15" t="T16" r="T17" b="T18"/>
                <a:pathLst>
                  <a:path w="36" h="1338">
                    <a:moveTo>
                      <a:pt x="0" y="1338"/>
                    </a:moveTo>
                    <a:lnTo>
                      <a:pt x="0" y="20"/>
                    </a:lnTo>
                    <a:lnTo>
                      <a:pt x="36" y="0"/>
                    </a:lnTo>
                    <a:lnTo>
                      <a:pt x="36" y="1319"/>
                    </a:lnTo>
                    <a:lnTo>
                      <a:pt x="0" y="1338"/>
                    </a:lnTo>
                    <a:close/>
                  </a:path>
                </a:pathLst>
              </a:custGeom>
              <a:solidFill>
                <a:srgbClr val="EB9F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59" name="Freeform 83"/>
              <p:cNvSpPr>
                <a:spLocks/>
              </p:cNvSpPr>
              <p:nvPr/>
            </p:nvSpPr>
            <p:spPr bwMode="auto">
              <a:xfrm>
                <a:off x="2260" y="2147"/>
                <a:ext cx="35" cy="1340"/>
              </a:xfrm>
              <a:custGeom>
                <a:avLst/>
                <a:gdLst>
                  <a:gd name="T0" fmla="*/ 0 w 35"/>
                  <a:gd name="T1" fmla="*/ 1340 h 1340"/>
                  <a:gd name="T2" fmla="*/ 0 w 35"/>
                  <a:gd name="T3" fmla="*/ 19 h 1340"/>
                  <a:gd name="T4" fmla="*/ 35 w 35"/>
                  <a:gd name="T5" fmla="*/ 0 h 1340"/>
                  <a:gd name="T6" fmla="*/ 35 w 35"/>
                  <a:gd name="T7" fmla="*/ 1318 h 1340"/>
                  <a:gd name="T8" fmla="*/ 0 w 35"/>
                  <a:gd name="T9" fmla="*/ 1340 h 1340"/>
                  <a:gd name="T10" fmla="*/ 0 60000 65536"/>
                  <a:gd name="T11" fmla="*/ 0 60000 65536"/>
                  <a:gd name="T12" fmla="*/ 0 60000 65536"/>
                  <a:gd name="T13" fmla="*/ 0 60000 65536"/>
                  <a:gd name="T14" fmla="*/ 0 60000 65536"/>
                  <a:gd name="T15" fmla="*/ 0 w 35"/>
                  <a:gd name="T16" fmla="*/ 0 h 1340"/>
                  <a:gd name="T17" fmla="*/ 35 w 35"/>
                  <a:gd name="T18" fmla="*/ 1340 h 1340"/>
                </a:gdLst>
                <a:ahLst/>
                <a:cxnLst>
                  <a:cxn ang="T10">
                    <a:pos x="T0" y="T1"/>
                  </a:cxn>
                  <a:cxn ang="T11">
                    <a:pos x="T2" y="T3"/>
                  </a:cxn>
                  <a:cxn ang="T12">
                    <a:pos x="T4" y="T5"/>
                  </a:cxn>
                  <a:cxn ang="T13">
                    <a:pos x="T6" y="T7"/>
                  </a:cxn>
                  <a:cxn ang="T14">
                    <a:pos x="T8" y="T9"/>
                  </a:cxn>
                </a:cxnLst>
                <a:rect l="T15" t="T16" r="T17" b="T18"/>
                <a:pathLst>
                  <a:path w="35" h="1340">
                    <a:moveTo>
                      <a:pt x="0" y="1340"/>
                    </a:moveTo>
                    <a:lnTo>
                      <a:pt x="0" y="19"/>
                    </a:lnTo>
                    <a:lnTo>
                      <a:pt x="35" y="0"/>
                    </a:lnTo>
                    <a:lnTo>
                      <a:pt x="35" y="1318"/>
                    </a:lnTo>
                    <a:lnTo>
                      <a:pt x="0" y="1340"/>
                    </a:lnTo>
                    <a:close/>
                  </a:path>
                </a:pathLst>
              </a:custGeom>
              <a:solidFill>
                <a:srgbClr val="EB9E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60" name="Freeform 84"/>
              <p:cNvSpPr>
                <a:spLocks/>
              </p:cNvSpPr>
              <p:nvPr/>
            </p:nvSpPr>
            <p:spPr bwMode="auto">
              <a:xfrm>
                <a:off x="2278" y="2138"/>
                <a:ext cx="35" cy="1338"/>
              </a:xfrm>
              <a:custGeom>
                <a:avLst/>
                <a:gdLst>
                  <a:gd name="T0" fmla="*/ 0 w 35"/>
                  <a:gd name="T1" fmla="*/ 1338 h 1338"/>
                  <a:gd name="T2" fmla="*/ 0 w 35"/>
                  <a:gd name="T3" fmla="*/ 19 h 1338"/>
                  <a:gd name="T4" fmla="*/ 35 w 35"/>
                  <a:gd name="T5" fmla="*/ 0 h 1338"/>
                  <a:gd name="T6" fmla="*/ 35 w 35"/>
                  <a:gd name="T7" fmla="*/ 1318 h 1338"/>
                  <a:gd name="T8" fmla="*/ 0 w 35"/>
                  <a:gd name="T9" fmla="*/ 1338 h 1338"/>
                  <a:gd name="T10" fmla="*/ 0 60000 65536"/>
                  <a:gd name="T11" fmla="*/ 0 60000 65536"/>
                  <a:gd name="T12" fmla="*/ 0 60000 65536"/>
                  <a:gd name="T13" fmla="*/ 0 60000 65536"/>
                  <a:gd name="T14" fmla="*/ 0 60000 65536"/>
                  <a:gd name="T15" fmla="*/ 0 w 35"/>
                  <a:gd name="T16" fmla="*/ 0 h 1338"/>
                  <a:gd name="T17" fmla="*/ 35 w 35"/>
                  <a:gd name="T18" fmla="*/ 1338 h 1338"/>
                </a:gdLst>
                <a:ahLst/>
                <a:cxnLst>
                  <a:cxn ang="T10">
                    <a:pos x="T0" y="T1"/>
                  </a:cxn>
                  <a:cxn ang="T11">
                    <a:pos x="T2" y="T3"/>
                  </a:cxn>
                  <a:cxn ang="T12">
                    <a:pos x="T4" y="T5"/>
                  </a:cxn>
                  <a:cxn ang="T13">
                    <a:pos x="T6" y="T7"/>
                  </a:cxn>
                  <a:cxn ang="T14">
                    <a:pos x="T8" y="T9"/>
                  </a:cxn>
                </a:cxnLst>
                <a:rect l="T15" t="T16" r="T17" b="T18"/>
                <a:pathLst>
                  <a:path w="35" h="1338">
                    <a:moveTo>
                      <a:pt x="0" y="1338"/>
                    </a:moveTo>
                    <a:lnTo>
                      <a:pt x="0" y="19"/>
                    </a:lnTo>
                    <a:lnTo>
                      <a:pt x="35" y="0"/>
                    </a:lnTo>
                    <a:lnTo>
                      <a:pt x="35" y="1318"/>
                    </a:lnTo>
                    <a:lnTo>
                      <a:pt x="0" y="1338"/>
                    </a:lnTo>
                    <a:close/>
                  </a:path>
                </a:pathLst>
              </a:custGeom>
              <a:solidFill>
                <a:srgbClr val="EA9D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61" name="Freeform 85"/>
              <p:cNvSpPr>
                <a:spLocks/>
              </p:cNvSpPr>
              <p:nvPr/>
            </p:nvSpPr>
            <p:spPr bwMode="auto">
              <a:xfrm>
                <a:off x="2295" y="2127"/>
                <a:ext cx="36" cy="1338"/>
              </a:xfrm>
              <a:custGeom>
                <a:avLst/>
                <a:gdLst>
                  <a:gd name="T0" fmla="*/ 0 w 36"/>
                  <a:gd name="T1" fmla="*/ 1338 h 1338"/>
                  <a:gd name="T2" fmla="*/ 0 w 36"/>
                  <a:gd name="T3" fmla="*/ 20 h 1338"/>
                  <a:gd name="T4" fmla="*/ 36 w 36"/>
                  <a:gd name="T5" fmla="*/ 0 h 1338"/>
                  <a:gd name="T6" fmla="*/ 36 w 36"/>
                  <a:gd name="T7" fmla="*/ 1319 h 1338"/>
                  <a:gd name="T8" fmla="*/ 0 w 36"/>
                  <a:gd name="T9" fmla="*/ 1338 h 1338"/>
                  <a:gd name="T10" fmla="*/ 0 60000 65536"/>
                  <a:gd name="T11" fmla="*/ 0 60000 65536"/>
                  <a:gd name="T12" fmla="*/ 0 60000 65536"/>
                  <a:gd name="T13" fmla="*/ 0 60000 65536"/>
                  <a:gd name="T14" fmla="*/ 0 60000 65536"/>
                  <a:gd name="T15" fmla="*/ 0 w 36"/>
                  <a:gd name="T16" fmla="*/ 0 h 1338"/>
                  <a:gd name="T17" fmla="*/ 36 w 36"/>
                  <a:gd name="T18" fmla="*/ 1338 h 1338"/>
                </a:gdLst>
                <a:ahLst/>
                <a:cxnLst>
                  <a:cxn ang="T10">
                    <a:pos x="T0" y="T1"/>
                  </a:cxn>
                  <a:cxn ang="T11">
                    <a:pos x="T2" y="T3"/>
                  </a:cxn>
                  <a:cxn ang="T12">
                    <a:pos x="T4" y="T5"/>
                  </a:cxn>
                  <a:cxn ang="T13">
                    <a:pos x="T6" y="T7"/>
                  </a:cxn>
                  <a:cxn ang="T14">
                    <a:pos x="T8" y="T9"/>
                  </a:cxn>
                </a:cxnLst>
                <a:rect l="T15" t="T16" r="T17" b="T18"/>
                <a:pathLst>
                  <a:path w="36" h="1338">
                    <a:moveTo>
                      <a:pt x="0" y="1338"/>
                    </a:moveTo>
                    <a:lnTo>
                      <a:pt x="0" y="20"/>
                    </a:lnTo>
                    <a:lnTo>
                      <a:pt x="36" y="0"/>
                    </a:lnTo>
                    <a:lnTo>
                      <a:pt x="36" y="1319"/>
                    </a:lnTo>
                    <a:lnTo>
                      <a:pt x="0" y="1338"/>
                    </a:lnTo>
                    <a:close/>
                  </a:path>
                </a:pathLst>
              </a:custGeom>
              <a:solidFill>
                <a:srgbClr val="EA9D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62" name="Freeform 86"/>
              <p:cNvSpPr>
                <a:spLocks/>
              </p:cNvSpPr>
              <p:nvPr/>
            </p:nvSpPr>
            <p:spPr bwMode="auto">
              <a:xfrm>
                <a:off x="2313" y="2119"/>
                <a:ext cx="36" cy="1337"/>
              </a:xfrm>
              <a:custGeom>
                <a:avLst/>
                <a:gdLst>
                  <a:gd name="T0" fmla="*/ 0 w 36"/>
                  <a:gd name="T1" fmla="*/ 1337 h 1337"/>
                  <a:gd name="T2" fmla="*/ 0 w 36"/>
                  <a:gd name="T3" fmla="*/ 19 h 1337"/>
                  <a:gd name="T4" fmla="*/ 36 w 36"/>
                  <a:gd name="T5" fmla="*/ 0 h 1337"/>
                  <a:gd name="T6" fmla="*/ 36 w 36"/>
                  <a:gd name="T7" fmla="*/ 1316 h 1337"/>
                  <a:gd name="T8" fmla="*/ 0 w 36"/>
                  <a:gd name="T9" fmla="*/ 1337 h 1337"/>
                  <a:gd name="T10" fmla="*/ 0 60000 65536"/>
                  <a:gd name="T11" fmla="*/ 0 60000 65536"/>
                  <a:gd name="T12" fmla="*/ 0 60000 65536"/>
                  <a:gd name="T13" fmla="*/ 0 60000 65536"/>
                  <a:gd name="T14" fmla="*/ 0 60000 65536"/>
                  <a:gd name="T15" fmla="*/ 0 w 36"/>
                  <a:gd name="T16" fmla="*/ 0 h 1337"/>
                  <a:gd name="T17" fmla="*/ 36 w 36"/>
                  <a:gd name="T18" fmla="*/ 1337 h 1337"/>
                </a:gdLst>
                <a:ahLst/>
                <a:cxnLst>
                  <a:cxn ang="T10">
                    <a:pos x="T0" y="T1"/>
                  </a:cxn>
                  <a:cxn ang="T11">
                    <a:pos x="T2" y="T3"/>
                  </a:cxn>
                  <a:cxn ang="T12">
                    <a:pos x="T4" y="T5"/>
                  </a:cxn>
                  <a:cxn ang="T13">
                    <a:pos x="T6" y="T7"/>
                  </a:cxn>
                  <a:cxn ang="T14">
                    <a:pos x="T8" y="T9"/>
                  </a:cxn>
                </a:cxnLst>
                <a:rect l="T15" t="T16" r="T17" b="T18"/>
                <a:pathLst>
                  <a:path w="36" h="1337">
                    <a:moveTo>
                      <a:pt x="0" y="1337"/>
                    </a:moveTo>
                    <a:lnTo>
                      <a:pt x="0" y="19"/>
                    </a:lnTo>
                    <a:lnTo>
                      <a:pt x="36" y="0"/>
                    </a:lnTo>
                    <a:lnTo>
                      <a:pt x="36" y="1316"/>
                    </a:lnTo>
                    <a:lnTo>
                      <a:pt x="0" y="1337"/>
                    </a:lnTo>
                    <a:close/>
                  </a:path>
                </a:pathLst>
              </a:custGeom>
              <a:solidFill>
                <a:srgbClr val="EA9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63" name="Freeform 87"/>
              <p:cNvSpPr>
                <a:spLocks/>
              </p:cNvSpPr>
              <p:nvPr/>
            </p:nvSpPr>
            <p:spPr bwMode="auto">
              <a:xfrm>
                <a:off x="2331" y="2108"/>
                <a:ext cx="36" cy="1338"/>
              </a:xfrm>
              <a:custGeom>
                <a:avLst/>
                <a:gdLst>
                  <a:gd name="T0" fmla="*/ 0 w 36"/>
                  <a:gd name="T1" fmla="*/ 1338 h 1338"/>
                  <a:gd name="T2" fmla="*/ 0 w 36"/>
                  <a:gd name="T3" fmla="*/ 19 h 1338"/>
                  <a:gd name="T4" fmla="*/ 36 w 36"/>
                  <a:gd name="T5" fmla="*/ 0 h 1338"/>
                  <a:gd name="T6" fmla="*/ 36 w 36"/>
                  <a:gd name="T7" fmla="*/ 1316 h 1338"/>
                  <a:gd name="T8" fmla="*/ 0 w 36"/>
                  <a:gd name="T9" fmla="*/ 1338 h 1338"/>
                  <a:gd name="T10" fmla="*/ 0 60000 65536"/>
                  <a:gd name="T11" fmla="*/ 0 60000 65536"/>
                  <a:gd name="T12" fmla="*/ 0 60000 65536"/>
                  <a:gd name="T13" fmla="*/ 0 60000 65536"/>
                  <a:gd name="T14" fmla="*/ 0 60000 65536"/>
                  <a:gd name="T15" fmla="*/ 0 w 36"/>
                  <a:gd name="T16" fmla="*/ 0 h 1338"/>
                  <a:gd name="T17" fmla="*/ 36 w 36"/>
                  <a:gd name="T18" fmla="*/ 1338 h 1338"/>
                </a:gdLst>
                <a:ahLst/>
                <a:cxnLst>
                  <a:cxn ang="T10">
                    <a:pos x="T0" y="T1"/>
                  </a:cxn>
                  <a:cxn ang="T11">
                    <a:pos x="T2" y="T3"/>
                  </a:cxn>
                  <a:cxn ang="T12">
                    <a:pos x="T4" y="T5"/>
                  </a:cxn>
                  <a:cxn ang="T13">
                    <a:pos x="T6" y="T7"/>
                  </a:cxn>
                  <a:cxn ang="T14">
                    <a:pos x="T8" y="T9"/>
                  </a:cxn>
                </a:cxnLst>
                <a:rect l="T15" t="T16" r="T17" b="T18"/>
                <a:pathLst>
                  <a:path w="36" h="1338">
                    <a:moveTo>
                      <a:pt x="0" y="1338"/>
                    </a:moveTo>
                    <a:lnTo>
                      <a:pt x="0" y="19"/>
                    </a:lnTo>
                    <a:lnTo>
                      <a:pt x="36" y="0"/>
                    </a:lnTo>
                    <a:lnTo>
                      <a:pt x="36" y="1316"/>
                    </a:lnTo>
                    <a:lnTo>
                      <a:pt x="0" y="1338"/>
                    </a:lnTo>
                    <a:close/>
                  </a:path>
                </a:pathLst>
              </a:custGeom>
              <a:solidFill>
                <a:srgbClr val="EA9C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64" name="Freeform 88"/>
              <p:cNvSpPr>
                <a:spLocks/>
              </p:cNvSpPr>
              <p:nvPr/>
            </p:nvSpPr>
            <p:spPr bwMode="auto">
              <a:xfrm>
                <a:off x="2349" y="2099"/>
                <a:ext cx="36" cy="1336"/>
              </a:xfrm>
              <a:custGeom>
                <a:avLst/>
                <a:gdLst>
                  <a:gd name="T0" fmla="*/ 0 w 36"/>
                  <a:gd name="T1" fmla="*/ 1336 h 1336"/>
                  <a:gd name="T2" fmla="*/ 0 w 36"/>
                  <a:gd name="T3" fmla="*/ 20 h 1336"/>
                  <a:gd name="T4" fmla="*/ 36 w 36"/>
                  <a:gd name="T5" fmla="*/ 0 h 1336"/>
                  <a:gd name="T6" fmla="*/ 36 w 36"/>
                  <a:gd name="T7" fmla="*/ 1317 h 1336"/>
                  <a:gd name="T8" fmla="*/ 0 w 36"/>
                  <a:gd name="T9" fmla="*/ 1336 h 1336"/>
                  <a:gd name="T10" fmla="*/ 0 60000 65536"/>
                  <a:gd name="T11" fmla="*/ 0 60000 65536"/>
                  <a:gd name="T12" fmla="*/ 0 60000 65536"/>
                  <a:gd name="T13" fmla="*/ 0 60000 65536"/>
                  <a:gd name="T14" fmla="*/ 0 60000 65536"/>
                  <a:gd name="T15" fmla="*/ 0 w 36"/>
                  <a:gd name="T16" fmla="*/ 0 h 1336"/>
                  <a:gd name="T17" fmla="*/ 36 w 36"/>
                  <a:gd name="T18" fmla="*/ 1336 h 1336"/>
                </a:gdLst>
                <a:ahLst/>
                <a:cxnLst>
                  <a:cxn ang="T10">
                    <a:pos x="T0" y="T1"/>
                  </a:cxn>
                  <a:cxn ang="T11">
                    <a:pos x="T2" y="T3"/>
                  </a:cxn>
                  <a:cxn ang="T12">
                    <a:pos x="T4" y="T5"/>
                  </a:cxn>
                  <a:cxn ang="T13">
                    <a:pos x="T6" y="T7"/>
                  </a:cxn>
                  <a:cxn ang="T14">
                    <a:pos x="T8" y="T9"/>
                  </a:cxn>
                </a:cxnLst>
                <a:rect l="T15" t="T16" r="T17" b="T18"/>
                <a:pathLst>
                  <a:path w="36" h="1336">
                    <a:moveTo>
                      <a:pt x="0" y="1336"/>
                    </a:moveTo>
                    <a:lnTo>
                      <a:pt x="0" y="20"/>
                    </a:lnTo>
                    <a:lnTo>
                      <a:pt x="36" y="0"/>
                    </a:lnTo>
                    <a:lnTo>
                      <a:pt x="36" y="1317"/>
                    </a:lnTo>
                    <a:lnTo>
                      <a:pt x="0" y="1336"/>
                    </a:lnTo>
                    <a:close/>
                  </a:path>
                </a:pathLst>
              </a:custGeom>
              <a:solidFill>
                <a:srgbClr val="EA9B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65" name="Freeform 89"/>
              <p:cNvSpPr>
                <a:spLocks/>
              </p:cNvSpPr>
              <p:nvPr/>
            </p:nvSpPr>
            <p:spPr bwMode="auto">
              <a:xfrm>
                <a:off x="2367" y="2089"/>
                <a:ext cx="36" cy="1335"/>
              </a:xfrm>
              <a:custGeom>
                <a:avLst/>
                <a:gdLst>
                  <a:gd name="T0" fmla="*/ 0 w 36"/>
                  <a:gd name="T1" fmla="*/ 1335 h 1335"/>
                  <a:gd name="T2" fmla="*/ 0 w 36"/>
                  <a:gd name="T3" fmla="*/ 19 h 1335"/>
                  <a:gd name="T4" fmla="*/ 36 w 36"/>
                  <a:gd name="T5" fmla="*/ 0 h 1335"/>
                  <a:gd name="T6" fmla="*/ 36 w 36"/>
                  <a:gd name="T7" fmla="*/ 1316 h 1335"/>
                  <a:gd name="T8" fmla="*/ 0 w 36"/>
                  <a:gd name="T9" fmla="*/ 1335 h 1335"/>
                  <a:gd name="T10" fmla="*/ 0 60000 65536"/>
                  <a:gd name="T11" fmla="*/ 0 60000 65536"/>
                  <a:gd name="T12" fmla="*/ 0 60000 65536"/>
                  <a:gd name="T13" fmla="*/ 0 60000 65536"/>
                  <a:gd name="T14" fmla="*/ 0 60000 65536"/>
                  <a:gd name="T15" fmla="*/ 0 w 36"/>
                  <a:gd name="T16" fmla="*/ 0 h 1335"/>
                  <a:gd name="T17" fmla="*/ 36 w 36"/>
                  <a:gd name="T18" fmla="*/ 1335 h 1335"/>
                </a:gdLst>
                <a:ahLst/>
                <a:cxnLst>
                  <a:cxn ang="T10">
                    <a:pos x="T0" y="T1"/>
                  </a:cxn>
                  <a:cxn ang="T11">
                    <a:pos x="T2" y="T3"/>
                  </a:cxn>
                  <a:cxn ang="T12">
                    <a:pos x="T4" y="T5"/>
                  </a:cxn>
                  <a:cxn ang="T13">
                    <a:pos x="T6" y="T7"/>
                  </a:cxn>
                  <a:cxn ang="T14">
                    <a:pos x="T8" y="T9"/>
                  </a:cxn>
                </a:cxnLst>
                <a:rect l="T15" t="T16" r="T17" b="T18"/>
                <a:pathLst>
                  <a:path w="36" h="1335">
                    <a:moveTo>
                      <a:pt x="0" y="1335"/>
                    </a:moveTo>
                    <a:lnTo>
                      <a:pt x="0" y="19"/>
                    </a:lnTo>
                    <a:lnTo>
                      <a:pt x="36" y="0"/>
                    </a:lnTo>
                    <a:lnTo>
                      <a:pt x="36" y="1316"/>
                    </a:lnTo>
                    <a:lnTo>
                      <a:pt x="0" y="1335"/>
                    </a:lnTo>
                    <a:close/>
                  </a:path>
                </a:pathLst>
              </a:custGeom>
              <a:solidFill>
                <a:srgbClr val="EA9A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66" name="Freeform 90"/>
              <p:cNvSpPr>
                <a:spLocks/>
              </p:cNvSpPr>
              <p:nvPr/>
            </p:nvSpPr>
            <p:spPr bwMode="auto">
              <a:xfrm>
                <a:off x="2385" y="2080"/>
                <a:ext cx="36" cy="1336"/>
              </a:xfrm>
              <a:custGeom>
                <a:avLst/>
                <a:gdLst>
                  <a:gd name="T0" fmla="*/ 0 w 36"/>
                  <a:gd name="T1" fmla="*/ 1336 h 1336"/>
                  <a:gd name="T2" fmla="*/ 0 w 36"/>
                  <a:gd name="T3" fmla="*/ 19 h 1336"/>
                  <a:gd name="T4" fmla="*/ 36 w 36"/>
                  <a:gd name="T5" fmla="*/ 0 h 1336"/>
                  <a:gd name="T6" fmla="*/ 36 w 36"/>
                  <a:gd name="T7" fmla="*/ 1314 h 1336"/>
                  <a:gd name="T8" fmla="*/ 0 w 36"/>
                  <a:gd name="T9" fmla="*/ 1336 h 1336"/>
                  <a:gd name="T10" fmla="*/ 0 60000 65536"/>
                  <a:gd name="T11" fmla="*/ 0 60000 65536"/>
                  <a:gd name="T12" fmla="*/ 0 60000 65536"/>
                  <a:gd name="T13" fmla="*/ 0 60000 65536"/>
                  <a:gd name="T14" fmla="*/ 0 60000 65536"/>
                  <a:gd name="T15" fmla="*/ 0 w 36"/>
                  <a:gd name="T16" fmla="*/ 0 h 1336"/>
                  <a:gd name="T17" fmla="*/ 36 w 36"/>
                  <a:gd name="T18" fmla="*/ 1336 h 1336"/>
                </a:gdLst>
                <a:ahLst/>
                <a:cxnLst>
                  <a:cxn ang="T10">
                    <a:pos x="T0" y="T1"/>
                  </a:cxn>
                  <a:cxn ang="T11">
                    <a:pos x="T2" y="T3"/>
                  </a:cxn>
                  <a:cxn ang="T12">
                    <a:pos x="T4" y="T5"/>
                  </a:cxn>
                  <a:cxn ang="T13">
                    <a:pos x="T6" y="T7"/>
                  </a:cxn>
                  <a:cxn ang="T14">
                    <a:pos x="T8" y="T9"/>
                  </a:cxn>
                </a:cxnLst>
                <a:rect l="T15" t="T16" r="T17" b="T18"/>
                <a:pathLst>
                  <a:path w="36" h="1336">
                    <a:moveTo>
                      <a:pt x="0" y="1336"/>
                    </a:moveTo>
                    <a:lnTo>
                      <a:pt x="0" y="19"/>
                    </a:lnTo>
                    <a:lnTo>
                      <a:pt x="36" y="0"/>
                    </a:lnTo>
                    <a:lnTo>
                      <a:pt x="36" y="1314"/>
                    </a:lnTo>
                    <a:lnTo>
                      <a:pt x="0" y="1336"/>
                    </a:lnTo>
                    <a:close/>
                  </a:path>
                </a:pathLst>
              </a:custGeom>
              <a:solidFill>
                <a:srgbClr val="EA99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67" name="Freeform 91"/>
              <p:cNvSpPr>
                <a:spLocks/>
              </p:cNvSpPr>
              <p:nvPr/>
            </p:nvSpPr>
            <p:spPr bwMode="auto">
              <a:xfrm>
                <a:off x="2403" y="2069"/>
                <a:ext cx="35" cy="1336"/>
              </a:xfrm>
              <a:custGeom>
                <a:avLst/>
                <a:gdLst>
                  <a:gd name="T0" fmla="*/ 0 w 35"/>
                  <a:gd name="T1" fmla="*/ 1336 h 1336"/>
                  <a:gd name="T2" fmla="*/ 0 w 35"/>
                  <a:gd name="T3" fmla="*/ 20 h 1336"/>
                  <a:gd name="T4" fmla="*/ 35 w 35"/>
                  <a:gd name="T5" fmla="*/ 0 h 1336"/>
                  <a:gd name="T6" fmla="*/ 35 w 35"/>
                  <a:gd name="T7" fmla="*/ 1316 h 1336"/>
                  <a:gd name="T8" fmla="*/ 0 w 35"/>
                  <a:gd name="T9" fmla="*/ 1336 h 1336"/>
                  <a:gd name="T10" fmla="*/ 0 60000 65536"/>
                  <a:gd name="T11" fmla="*/ 0 60000 65536"/>
                  <a:gd name="T12" fmla="*/ 0 60000 65536"/>
                  <a:gd name="T13" fmla="*/ 0 60000 65536"/>
                  <a:gd name="T14" fmla="*/ 0 60000 65536"/>
                  <a:gd name="T15" fmla="*/ 0 w 35"/>
                  <a:gd name="T16" fmla="*/ 0 h 1336"/>
                  <a:gd name="T17" fmla="*/ 35 w 35"/>
                  <a:gd name="T18" fmla="*/ 1336 h 1336"/>
                </a:gdLst>
                <a:ahLst/>
                <a:cxnLst>
                  <a:cxn ang="T10">
                    <a:pos x="T0" y="T1"/>
                  </a:cxn>
                  <a:cxn ang="T11">
                    <a:pos x="T2" y="T3"/>
                  </a:cxn>
                  <a:cxn ang="T12">
                    <a:pos x="T4" y="T5"/>
                  </a:cxn>
                  <a:cxn ang="T13">
                    <a:pos x="T6" y="T7"/>
                  </a:cxn>
                  <a:cxn ang="T14">
                    <a:pos x="T8" y="T9"/>
                  </a:cxn>
                </a:cxnLst>
                <a:rect l="T15" t="T16" r="T17" b="T18"/>
                <a:pathLst>
                  <a:path w="35" h="1336">
                    <a:moveTo>
                      <a:pt x="0" y="1336"/>
                    </a:moveTo>
                    <a:lnTo>
                      <a:pt x="0" y="20"/>
                    </a:lnTo>
                    <a:lnTo>
                      <a:pt x="35" y="0"/>
                    </a:lnTo>
                    <a:lnTo>
                      <a:pt x="35" y="1316"/>
                    </a:lnTo>
                    <a:lnTo>
                      <a:pt x="0" y="1336"/>
                    </a:lnTo>
                    <a:close/>
                  </a:path>
                </a:pathLst>
              </a:custGeom>
              <a:solidFill>
                <a:srgbClr val="EA99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68" name="Freeform 92"/>
              <p:cNvSpPr>
                <a:spLocks/>
              </p:cNvSpPr>
              <p:nvPr/>
            </p:nvSpPr>
            <p:spPr bwMode="auto">
              <a:xfrm>
                <a:off x="2421" y="2061"/>
                <a:ext cx="35" cy="1333"/>
              </a:xfrm>
              <a:custGeom>
                <a:avLst/>
                <a:gdLst>
                  <a:gd name="T0" fmla="*/ 0 w 35"/>
                  <a:gd name="T1" fmla="*/ 1333 h 1333"/>
                  <a:gd name="T2" fmla="*/ 0 w 35"/>
                  <a:gd name="T3" fmla="*/ 19 h 1333"/>
                  <a:gd name="T4" fmla="*/ 35 w 35"/>
                  <a:gd name="T5" fmla="*/ 0 h 1333"/>
                  <a:gd name="T6" fmla="*/ 35 w 35"/>
                  <a:gd name="T7" fmla="*/ 1314 h 1333"/>
                  <a:gd name="T8" fmla="*/ 0 w 35"/>
                  <a:gd name="T9" fmla="*/ 1333 h 1333"/>
                  <a:gd name="T10" fmla="*/ 0 60000 65536"/>
                  <a:gd name="T11" fmla="*/ 0 60000 65536"/>
                  <a:gd name="T12" fmla="*/ 0 60000 65536"/>
                  <a:gd name="T13" fmla="*/ 0 60000 65536"/>
                  <a:gd name="T14" fmla="*/ 0 60000 65536"/>
                  <a:gd name="T15" fmla="*/ 0 w 35"/>
                  <a:gd name="T16" fmla="*/ 0 h 1333"/>
                  <a:gd name="T17" fmla="*/ 35 w 35"/>
                  <a:gd name="T18" fmla="*/ 1333 h 1333"/>
                </a:gdLst>
                <a:ahLst/>
                <a:cxnLst>
                  <a:cxn ang="T10">
                    <a:pos x="T0" y="T1"/>
                  </a:cxn>
                  <a:cxn ang="T11">
                    <a:pos x="T2" y="T3"/>
                  </a:cxn>
                  <a:cxn ang="T12">
                    <a:pos x="T4" y="T5"/>
                  </a:cxn>
                  <a:cxn ang="T13">
                    <a:pos x="T6" y="T7"/>
                  </a:cxn>
                  <a:cxn ang="T14">
                    <a:pos x="T8" y="T9"/>
                  </a:cxn>
                </a:cxnLst>
                <a:rect l="T15" t="T16" r="T17" b="T18"/>
                <a:pathLst>
                  <a:path w="35" h="1333">
                    <a:moveTo>
                      <a:pt x="0" y="1333"/>
                    </a:moveTo>
                    <a:lnTo>
                      <a:pt x="0" y="19"/>
                    </a:lnTo>
                    <a:lnTo>
                      <a:pt x="35" y="0"/>
                    </a:lnTo>
                    <a:lnTo>
                      <a:pt x="35" y="1314"/>
                    </a:lnTo>
                    <a:lnTo>
                      <a:pt x="0" y="1333"/>
                    </a:lnTo>
                    <a:close/>
                  </a:path>
                </a:pathLst>
              </a:custGeom>
              <a:solidFill>
                <a:srgbClr val="EA99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69" name="Freeform 93"/>
              <p:cNvSpPr>
                <a:spLocks/>
              </p:cNvSpPr>
              <p:nvPr/>
            </p:nvSpPr>
            <p:spPr bwMode="auto">
              <a:xfrm>
                <a:off x="2438" y="2050"/>
                <a:ext cx="36" cy="1335"/>
              </a:xfrm>
              <a:custGeom>
                <a:avLst/>
                <a:gdLst>
                  <a:gd name="T0" fmla="*/ 0 w 36"/>
                  <a:gd name="T1" fmla="*/ 1335 h 1335"/>
                  <a:gd name="T2" fmla="*/ 0 w 36"/>
                  <a:gd name="T3" fmla="*/ 19 h 1335"/>
                  <a:gd name="T4" fmla="*/ 36 w 36"/>
                  <a:gd name="T5" fmla="*/ 0 h 1335"/>
                  <a:gd name="T6" fmla="*/ 36 w 36"/>
                  <a:gd name="T7" fmla="*/ 1314 h 1335"/>
                  <a:gd name="T8" fmla="*/ 0 w 36"/>
                  <a:gd name="T9" fmla="*/ 1335 h 1335"/>
                  <a:gd name="T10" fmla="*/ 0 60000 65536"/>
                  <a:gd name="T11" fmla="*/ 0 60000 65536"/>
                  <a:gd name="T12" fmla="*/ 0 60000 65536"/>
                  <a:gd name="T13" fmla="*/ 0 60000 65536"/>
                  <a:gd name="T14" fmla="*/ 0 60000 65536"/>
                  <a:gd name="T15" fmla="*/ 0 w 36"/>
                  <a:gd name="T16" fmla="*/ 0 h 1335"/>
                  <a:gd name="T17" fmla="*/ 36 w 36"/>
                  <a:gd name="T18" fmla="*/ 1335 h 1335"/>
                </a:gdLst>
                <a:ahLst/>
                <a:cxnLst>
                  <a:cxn ang="T10">
                    <a:pos x="T0" y="T1"/>
                  </a:cxn>
                  <a:cxn ang="T11">
                    <a:pos x="T2" y="T3"/>
                  </a:cxn>
                  <a:cxn ang="T12">
                    <a:pos x="T4" y="T5"/>
                  </a:cxn>
                  <a:cxn ang="T13">
                    <a:pos x="T6" y="T7"/>
                  </a:cxn>
                  <a:cxn ang="T14">
                    <a:pos x="T8" y="T9"/>
                  </a:cxn>
                </a:cxnLst>
                <a:rect l="T15" t="T16" r="T17" b="T18"/>
                <a:pathLst>
                  <a:path w="36" h="1335">
                    <a:moveTo>
                      <a:pt x="0" y="1335"/>
                    </a:moveTo>
                    <a:lnTo>
                      <a:pt x="0" y="19"/>
                    </a:lnTo>
                    <a:lnTo>
                      <a:pt x="36" y="0"/>
                    </a:lnTo>
                    <a:lnTo>
                      <a:pt x="36" y="1314"/>
                    </a:lnTo>
                    <a:lnTo>
                      <a:pt x="0" y="1335"/>
                    </a:lnTo>
                    <a:close/>
                  </a:path>
                </a:pathLst>
              </a:custGeom>
              <a:solidFill>
                <a:srgbClr val="E998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70" name="Freeform 94"/>
              <p:cNvSpPr>
                <a:spLocks/>
              </p:cNvSpPr>
              <p:nvPr/>
            </p:nvSpPr>
            <p:spPr bwMode="auto">
              <a:xfrm>
                <a:off x="2456" y="2041"/>
                <a:ext cx="36" cy="1334"/>
              </a:xfrm>
              <a:custGeom>
                <a:avLst/>
                <a:gdLst>
                  <a:gd name="T0" fmla="*/ 0 w 36"/>
                  <a:gd name="T1" fmla="*/ 1334 h 1334"/>
                  <a:gd name="T2" fmla="*/ 0 w 36"/>
                  <a:gd name="T3" fmla="*/ 20 h 1334"/>
                  <a:gd name="T4" fmla="*/ 36 w 36"/>
                  <a:gd name="T5" fmla="*/ 0 h 1334"/>
                  <a:gd name="T6" fmla="*/ 36 w 36"/>
                  <a:gd name="T7" fmla="*/ 1314 h 1334"/>
                  <a:gd name="T8" fmla="*/ 0 w 36"/>
                  <a:gd name="T9" fmla="*/ 1334 h 1334"/>
                  <a:gd name="T10" fmla="*/ 0 60000 65536"/>
                  <a:gd name="T11" fmla="*/ 0 60000 65536"/>
                  <a:gd name="T12" fmla="*/ 0 60000 65536"/>
                  <a:gd name="T13" fmla="*/ 0 60000 65536"/>
                  <a:gd name="T14" fmla="*/ 0 60000 65536"/>
                  <a:gd name="T15" fmla="*/ 0 w 36"/>
                  <a:gd name="T16" fmla="*/ 0 h 1334"/>
                  <a:gd name="T17" fmla="*/ 36 w 36"/>
                  <a:gd name="T18" fmla="*/ 1334 h 1334"/>
                </a:gdLst>
                <a:ahLst/>
                <a:cxnLst>
                  <a:cxn ang="T10">
                    <a:pos x="T0" y="T1"/>
                  </a:cxn>
                  <a:cxn ang="T11">
                    <a:pos x="T2" y="T3"/>
                  </a:cxn>
                  <a:cxn ang="T12">
                    <a:pos x="T4" y="T5"/>
                  </a:cxn>
                  <a:cxn ang="T13">
                    <a:pos x="T6" y="T7"/>
                  </a:cxn>
                  <a:cxn ang="T14">
                    <a:pos x="T8" y="T9"/>
                  </a:cxn>
                </a:cxnLst>
                <a:rect l="T15" t="T16" r="T17" b="T18"/>
                <a:pathLst>
                  <a:path w="36" h="1334">
                    <a:moveTo>
                      <a:pt x="0" y="1334"/>
                    </a:moveTo>
                    <a:lnTo>
                      <a:pt x="0" y="20"/>
                    </a:lnTo>
                    <a:lnTo>
                      <a:pt x="36" y="0"/>
                    </a:lnTo>
                    <a:lnTo>
                      <a:pt x="36" y="1314"/>
                    </a:lnTo>
                    <a:lnTo>
                      <a:pt x="0" y="1334"/>
                    </a:lnTo>
                    <a:close/>
                  </a:path>
                </a:pathLst>
              </a:custGeom>
              <a:solidFill>
                <a:srgbClr val="E998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71" name="Freeform 95"/>
              <p:cNvSpPr>
                <a:spLocks/>
              </p:cNvSpPr>
              <p:nvPr/>
            </p:nvSpPr>
            <p:spPr bwMode="auto">
              <a:xfrm>
                <a:off x="2474" y="2030"/>
                <a:ext cx="36" cy="1334"/>
              </a:xfrm>
              <a:custGeom>
                <a:avLst/>
                <a:gdLst>
                  <a:gd name="T0" fmla="*/ 0 w 36"/>
                  <a:gd name="T1" fmla="*/ 1334 h 1334"/>
                  <a:gd name="T2" fmla="*/ 0 w 36"/>
                  <a:gd name="T3" fmla="*/ 20 h 1334"/>
                  <a:gd name="T4" fmla="*/ 36 w 36"/>
                  <a:gd name="T5" fmla="*/ 0 h 1334"/>
                  <a:gd name="T6" fmla="*/ 36 w 36"/>
                  <a:gd name="T7" fmla="*/ 1315 h 1334"/>
                  <a:gd name="T8" fmla="*/ 0 w 36"/>
                  <a:gd name="T9" fmla="*/ 1334 h 1334"/>
                  <a:gd name="T10" fmla="*/ 0 60000 65536"/>
                  <a:gd name="T11" fmla="*/ 0 60000 65536"/>
                  <a:gd name="T12" fmla="*/ 0 60000 65536"/>
                  <a:gd name="T13" fmla="*/ 0 60000 65536"/>
                  <a:gd name="T14" fmla="*/ 0 60000 65536"/>
                  <a:gd name="T15" fmla="*/ 0 w 36"/>
                  <a:gd name="T16" fmla="*/ 0 h 1334"/>
                  <a:gd name="T17" fmla="*/ 36 w 36"/>
                  <a:gd name="T18" fmla="*/ 1334 h 1334"/>
                </a:gdLst>
                <a:ahLst/>
                <a:cxnLst>
                  <a:cxn ang="T10">
                    <a:pos x="T0" y="T1"/>
                  </a:cxn>
                  <a:cxn ang="T11">
                    <a:pos x="T2" y="T3"/>
                  </a:cxn>
                  <a:cxn ang="T12">
                    <a:pos x="T4" y="T5"/>
                  </a:cxn>
                  <a:cxn ang="T13">
                    <a:pos x="T6" y="T7"/>
                  </a:cxn>
                  <a:cxn ang="T14">
                    <a:pos x="T8" y="T9"/>
                  </a:cxn>
                </a:cxnLst>
                <a:rect l="T15" t="T16" r="T17" b="T18"/>
                <a:pathLst>
                  <a:path w="36" h="1334">
                    <a:moveTo>
                      <a:pt x="0" y="1334"/>
                    </a:moveTo>
                    <a:lnTo>
                      <a:pt x="0" y="20"/>
                    </a:lnTo>
                    <a:lnTo>
                      <a:pt x="36" y="0"/>
                    </a:lnTo>
                    <a:lnTo>
                      <a:pt x="36" y="1315"/>
                    </a:lnTo>
                    <a:lnTo>
                      <a:pt x="0" y="1334"/>
                    </a:lnTo>
                    <a:close/>
                  </a:path>
                </a:pathLst>
              </a:custGeom>
              <a:solidFill>
                <a:srgbClr val="E997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72" name="Freeform 96"/>
              <p:cNvSpPr>
                <a:spLocks/>
              </p:cNvSpPr>
              <p:nvPr/>
            </p:nvSpPr>
            <p:spPr bwMode="auto">
              <a:xfrm>
                <a:off x="2492" y="2022"/>
                <a:ext cx="36" cy="1333"/>
              </a:xfrm>
              <a:custGeom>
                <a:avLst/>
                <a:gdLst>
                  <a:gd name="T0" fmla="*/ 0 w 36"/>
                  <a:gd name="T1" fmla="*/ 1333 h 1333"/>
                  <a:gd name="T2" fmla="*/ 0 w 36"/>
                  <a:gd name="T3" fmla="*/ 19 h 1333"/>
                  <a:gd name="T4" fmla="*/ 36 w 36"/>
                  <a:gd name="T5" fmla="*/ 0 h 1333"/>
                  <a:gd name="T6" fmla="*/ 36 w 36"/>
                  <a:gd name="T7" fmla="*/ 1312 h 1333"/>
                  <a:gd name="T8" fmla="*/ 0 w 36"/>
                  <a:gd name="T9" fmla="*/ 1333 h 1333"/>
                  <a:gd name="T10" fmla="*/ 0 60000 65536"/>
                  <a:gd name="T11" fmla="*/ 0 60000 65536"/>
                  <a:gd name="T12" fmla="*/ 0 60000 65536"/>
                  <a:gd name="T13" fmla="*/ 0 60000 65536"/>
                  <a:gd name="T14" fmla="*/ 0 60000 65536"/>
                  <a:gd name="T15" fmla="*/ 0 w 36"/>
                  <a:gd name="T16" fmla="*/ 0 h 1333"/>
                  <a:gd name="T17" fmla="*/ 36 w 36"/>
                  <a:gd name="T18" fmla="*/ 1333 h 1333"/>
                </a:gdLst>
                <a:ahLst/>
                <a:cxnLst>
                  <a:cxn ang="T10">
                    <a:pos x="T0" y="T1"/>
                  </a:cxn>
                  <a:cxn ang="T11">
                    <a:pos x="T2" y="T3"/>
                  </a:cxn>
                  <a:cxn ang="T12">
                    <a:pos x="T4" y="T5"/>
                  </a:cxn>
                  <a:cxn ang="T13">
                    <a:pos x="T6" y="T7"/>
                  </a:cxn>
                  <a:cxn ang="T14">
                    <a:pos x="T8" y="T9"/>
                  </a:cxn>
                </a:cxnLst>
                <a:rect l="T15" t="T16" r="T17" b="T18"/>
                <a:pathLst>
                  <a:path w="36" h="1333">
                    <a:moveTo>
                      <a:pt x="0" y="1333"/>
                    </a:moveTo>
                    <a:lnTo>
                      <a:pt x="0" y="19"/>
                    </a:lnTo>
                    <a:lnTo>
                      <a:pt x="36" y="0"/>
                    </a:lnTo>
                    <a:lnTo>
                      <a:pt x="36" y="1312"/>
                    </a:lnTo>
                    <a:lnTo>
                      <a:pt x="0" y="1333"/>
                    </a:lnTo>
                    <a:close/>
                  </a:path>
                </a:pathLst>
              </a:custGeom>
              <a:solidFill>
                <a:srgbClr val="E99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73" name="Freeform 97"/>
              <p:cNvSpPr>
                <a:spLocks/>
              </p:cNvSpPr>
              <p:nvPr/>
            </p:nvSpPr>
            <p:spPr bwMode="auto">
              <a:xfrm>
                <a:off x="2510" y="2011"/>
                <a:ext cx="36" cy="1334"/>
              </a:xfrm>
              <a:custGeom>
                <a:avLst/>
                <a:gdLst>
                  <a:gd name="T0" fmla="*/ 0 w 36"/>
                  <a:gd name="T1" fmla="*/ 1334 h 1334"/>
                  <a:gd name="T2" fmla="*/ 0 w 36"/>
                  <a:gd name="T3" fmla="*/ 19 h 1334"/>
                  <a:gd name="T4" fmla="*/ 36 w 36"/>
                  <a:gd name="T5" fmla="*/ 0 h 1334"/>
                  <a:gd name="T6" fmla="*/ 36 w 36"/>
                  <a:gd name="T7" fmla="*/ 1314 h 1334"/>
                  <a:gd name="T8" fmla="*/ 0 w 36"/>
                  <a:gd name="T9" fmla="*/ 1334 h 1334"/>
                  <a:gd name="T10" fmla="*/ 0 60000 65536"/>
                  <a:gd name="T11" fmla="*/ 0 60000 65536"/>
                  <a:gd name="T12" fmla="*/ 0 60000 65536"/>
                  <a:gd name="T13" fmla="*/ 0 60000 65536"/>
                  <a:gd name="T14" fmla="*/ 0 60000 65536"/>
                  <a:gd name="T15" fmla="*/ 0 w 36"/>
                  <a:gd name="T16" fmla="*/ 0 h 1334"/>
                  <a:gd name="T17" fmla="*/ 36 w 36"/>
                  <a:gd name="T18" fmla="*/ 1334 h 1334"/>
                </a:gdLst>
                <a:ahLst/>
                <a:cxnLst>
                  <a:cxn ang="T10">
                    <a:pos x="T0" y="T1"/>
                  </a:cxn>
                  <a:cxn ang="T11">
                    <a:pos x="T2" y="T3"/>
                  </a:cxn>
                  <a:cxn ang="T12">
                    <a:pos x="T4" y="T5"/>
                  </a:cxn>
                  <a:cxn ang="T13">
                    <a:pos x="T6" y="T7"/>
                  </a:cxn>
                  <a:cxn ang="T14">
                    <a:pos x="T8" y="T9"/>
                  </a:cxn>
                </a:cxnLst>
                <a:rect l="T15" t="T16" r="T17" b="T18"/>
                <a:pathLst>
                  <a:path w="36" h="1334">
                    <a:moveTo>
                      <a:pt x="0" y="1334"/>
                    </a:moveTo>
                    <a:lnTo>
                      <a:pt x="0" y="19"/>
                    </a:lnTo>
                    <a:lnTo>
                      <a:pt x="36" y="0"/>
                    </a:lnTo>
                    <a:lnTo>
                      <a:pt x="36" y="1314"/>
                    </a:lnTo>
                    <a:lnTo>
                      <a:pt x="0" y="1334"/>
                    </a:lnTo>
                    <a:close/>
                  </a:path>
                </a:pathLst>
              </a:custGeom>
              <a:solidFill>
                <a:srgbClr val="E99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74" name="Freeform 98"/>
              <p:cNvSpPr>
                <a:spLocks/>
              </p:cNvSpPr>
              <p:nvPr/>
            </p:nvSpPr>
            <p:spPr bwMode="auto">
              <a:xfrm>
                <a:off x="2528" y="2002"/>
                <a:ext cx="35" cy="1332"/>
              </a:xfrm>
              <a:custGeom>
                <a:avLst/>
                <a:gdLst>
                  <a:gd name="T0" fmla="*/ 0 w 35"/>
                  <a:gd name="T1" fmla="*/ 1332 h 1332"/>
                  <a:gd name="T2" fmla="*/ 0 w 35"/>
                  <a:gd name="T3" fmla="*/ 20 h 1332"/>
                  <a:gd name="T4" fmla="*/ 35 w 35"/>
                  <a:gd name="T5" fmla="*/ 0 h 1332"/>
                  <a:gd name="T6" fmla="*/ 35 w 35"/>
                  <a:gd name="T7" fmla="*/ 1312 h 1332"/>
                  <a:gd name="T8" fmla="*/ 0 w 35"/>
                  <a:gd name="T9" fmla="*/ 1332 h 1332"/>
                  <a:gd name="T10" fmla="*/ 0 60000 65536"/>
                  <a:gd name="T11" fmla="*/ 0 60000 65536"/>
                  <a:gd name="T12" fmla="*/ 0 60000 65536"/>
                  <a:gd name="T13" fmla="*/ 0 60000 65536"/>
                  <a:gd name="T14" fmla="*/ 0 60000 65536"/>
                  <a:gd name="T15" fmla="*/ 0 w 35"/>
                  <a:gd name="T16" fmla="*/ 0 h 1332"/>
                  <a:gd name="T17" fmla="*/ 35 w 35"/>
                  <a:gd name="T18" fmla="*/ 1332 h 1332"/>
                </a:gdLst>
                <a:ahLst/>
                <a:cxnLst>
                  <a:cxn ang="T10">
                    <a:pos x="T0" y="T1"/>
                  </a:cxn>
                  <a:cxn ang="T11">
                    <a:pos x="T2" y="T3"/>
                  </a:cxn>
                  <a:cxn ang="T12">
                    <a:pos x="T4" y="T5"/>
                  </a:cxn>
                  <a:cxn ang="T13">
                    <a:pos x="T6" y="T7"/>
                  </a:cxn>
                  <a:cxn ang="T14">
                    <a:pos x="T8" y="T9"/>
                  </a:cxn>
                </a:cxnLst>
                <a:rect l="T15" t="T16" r="T17" b="T18"/>
                <a:pathLst>
                  <a:path w="35" h="1332">
                    <a:moveTo>
                      <a:pt x="0" y="1332"/>
                    </a:moveTo>
                    <a:lnTo>
                      <a:pt x="0" y="20"/>
                    </a:lnTo>
                    <a:lnTo>
                      <a:pt x="35" y="0"/>
                    </a:lnTo>
                    <a:lnTo>
                      <a:pt x="35" y="1312"/>
                    </a:lnTo>
                    <a:lnTo>
                      <a:pt x="0" y="1332"/>
                    </a:lnTo>
                    <a:close/>
                  </a:path>
                </a:pathLst>
              </a:custGeom>
              <a:solidFill>
                <a:srgbClr val="E99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75" name="Freeform 99"/>
              <p:cNvSpPr>
                <a:spLocks/>
              </p:cNvSpPr>
              <p:nvPr/>
            </p:nvSpPr>
            <p:spPr bwMode="auto">
              <a:xfrm>
                <a:off x="2546" y="1992"/>
                <a:ext cx="35" cy="1333"/>
              </a:xfrm>
              <a:custGeom>
                <a:avLst/>
                <a:gdLst>
                  <a:gd name="T0" fmla="*/ 0 w 35"/>
                  <a:gd name="T1" fmla="*/ 1333 h 1333"/>
                  <a:gd name="T2" fmla="*/ 0 w 35"/>
                  <a:gd name="T3" fmla="*/ 19 h 1333"/>
                  <a:gd name="T4" fmla="*/ 35 w 35"/>
                  <a:gd name="T5" fmla="*/ 0 h 1333"/>
                  <a:gd name="T6" fmla="*/ 35 w 35"/>
                  <a:gd name="T7" fmla="*/ 1312 h 1333"/>
                  <a:gd name="T8" fmla="*/ 0 w 35"/>
                  <a:gd name="T9" fmla="*/ 1333 h 1333"/>
                  <a:gd name="T10" fmla="*/ 0 60000 65536"/>
                  <a:gd name="T11" fmla="*/ 0 60000 65536"/>
                  <a:gd name="T12" fmla="*/ 0 60000 65536"/>
                  <a:gd name="T13" fmla="*/ 0 60000 65536"/>
                  <a:gd name="T14" fmla="*/ 0 60000 65536"/>
                  <a:gd name="T15" fmla="*/ 0 w 35"/>
                  <a:gd name="T16" fmla="*/ 0 h 1333"/>
                  <a:gd name="T17" fmla="*/ 35 w 35"/>
                  <a:gd name="T18" fmla="*/ 1333 h 1333"/>
                </a:gdLst>
                <a:ahLst/>
                <a:cxnLst>
                  <a:cxn ang="T10">
                    <a:pos x="T0" y="T1"/>
                  </a:cxn>
                  <a:cxn ang="T11">
                    <a:pos x="T2" y="T3"/>
                  </a:cxn>
                  <a:cxn ang="T12">
                    <a:pos x="T4" y="T5"/>
                  </a:cxn>
                  <a:cxn ang="T13">
                    <a:pos x="T6" y="T7"/>
                  </a:cxn>
                  <a:cxn ang="T14">
                    <a:pos x="T8" y="T9"/>
                  </a:cxn>
                </a:cxnLst>
                <a:rect l="T15" t="T16" r="T17" b="T18"/>
                <a:pathLst>
                  <a:path w="35" h="1333">
                    <a:moveTo>
                      <a:pt x="0" y="1333"/>
                    </a:moveTo>
                    <a:lnTo>
                      <a:pt x="0" y="19"/>
                    </a:lnTo>
                    <a:lnTo>
                      <a:pt x="35" y="0"/>
                    </a:lnTo>
                    <a:lnTo>
                      <a:pt x="35" y="1312"/>
                    </a:lnTo>
                    <a:lnTo>
                      <a:pt x="0" y="1333"/>
                    </a:lnTo>
                    <a:close/>
                  </a:path>
                </a:pathLst>
              </a:custGeom>
              <a:solidFill>
                <a:srgbClr val="E995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76" name="Freeform 100"/>
              <p:cNvSpPr>
                <a:spLocks/>
              </p:cNvSpPr>
              <p:nvPr/>
            </p:nvSpPr>
            <p:spPr bwMode="auto">
              <a:xfrm>
                <a:off x="2563" y="1983"/>
                <a:ext cx="36" cy="1331"/>
              </a:xfrm>
              <a:custGeom>
                <a:avLst/>
                <a:gdLst>
                  <a:gd name="T0" fmla="*/ 0 w 36"/>
                  <a:gd name="T1" fmla="*/ 1331 h 1331"/>
                  <a:gd name="T2" fmla="*/ 0 w 36"/>
                  <a:gd name="T3" fmla="*/ 19 h 1331"/>
                  <a:gd name="T4" fmla="*/ 36 w 36"/>
                  <a:gd name="T5" fmla="*/ 0 h 1331"/>
                  <a:gd name="T6" fmla="*/ 36 w 36"/>
                  <a:gd name="T7" fmla="*/ 1310 h 1331"/>
                  <a:gd name="T8" fmla="*/ 0 w 36"/>
                  <a:gd name="T9" fmla="*/ 1331 h 1331"/>
                  <a:gd name="T10" fmla="*/ 0 60000 65536"/>
                  <a:gd name="T11" fmla="*/ 0 60000 65536"/>
                  <a:gd name="T12" fmla="*/ 0 60000 65536"/>
                  <a:gd name="T13" fmla="*/ 0 60000 65536"/>
                  <a:gd name="T14" fmla="*/ 0 60000 65536"/>
                  <a:gd name="T15" fmla="*/ 0 w 36"/>
                  <a:gd name="T16" fmla="*/ 0 h 1331"/>
                  <a:gd name="T17" fmla="*/ 36 w 36"/>
                  <a:gd name="T18" fmla="*/ 1331 h 1331"/>
                </a:gdLst>
                <a:ahLst/>
                <a:cxnLst>
                  <a:cxn ang="T10">
                    <a:pos x="T0" y="T1"/>
                  </a:cxn>
                  <a:cxn ang="T11">
                    <a:pos x="T2" y="T3"/>
                  </a:cxn>
                  <a:cxn ang="T12">
                    <a:pos x="T4" y="T5"/>
                  </a:cxn>
                  <a:cxn ang="T13">
                    <a:pos x="T6" y="T7"/>
                  </a:cxn>
                  <a:cxn ang="T14">
                    <a:pos x="T8" y="T9"/>
                  </a:cxn>
                </a:cxnLst>
                <a:rect l="T15" t="T16" r="T17" b="T18"/>
                <a:pathLst>
                  <a:path w="36" h="1331">
                    <a:moveTo>
                      <a:pt x="0" y="1331"/>
                    </a:moveTo>
                    <a:lnTo>
                      <a:pt x="0" y="19"/>
                    </a:lnTo>
                    <a:lnTo>
                      <a:pt x="36" y="0"/>
                    </a:lnTo>
                    <a:lnTo>
                      <a:pt x="36" y="1310"/>
                    </a:lnTo>
                    <a:lnTo>
                      <a:pt x="0" y="1331"/>
                    </a:lnTo>
                    <a:close/>
                  </a:path>
                </a:pathLst>
              </a:custGeom>
              <a:solidFill>
                <a:srgbClr val="E994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77" name="Freeform 101"/>
              <p:cNvSpPr>
                <a:spLocks/>
              </p:cNvSpPr>
              <p:nvPr/>
            </p:nvSpPr>
            <p:spPr bwMode="auto">
              <a:xfrm>
                <a:off x="2581" y="1972"/>
                <a:ext cx="36" cy="1332"/>
              </a:xfrm>
              <a:custGeom>
                <a:avLst/>
                <a:gdLst>
                  <a:gd name="T0" fmla="*/ 0 w 36"/>
                  <a:gd name="T1" fmla="*/ 1332 h 1332"/>
                  <a:gd name="T2" fmla="*/ 0 w 36"/>
                  <a:gd name="T3" fmla="*/ 20 h 1332"/>
                  <a:gd name="T4" fmla="*/ 36 w 36"/>
                  <a:gd name="T5" fmla="*/ 0 h 1332"/>
                  <a:gd name="T6" fmla="*/ 36 w 36"/>
                  <a:gd name="T7" fmla="*/ 1312 h 1332"/>
                  <a:gd name="T8" fmla="*/ 0 w 36"/>
                  <a:gd name="T9" fmla="*/ 1332 h 1332"/>
                  <a:gd name="T10" fmla="*/ 0 60000 65536"/>
                  <a:gd name="T11" fmla="*/ 0 60000 65536"/>
                  <a:gd name="T12" fmla="*/ 0 60000 65536"/>
                  <a:gd name="T13" fmla="*/ 0 60000 65536"/>
                  <a:gd name="T14" fmla="*/ 0 60000 65536"/>
                  <a:gd name="T15" fmla="*/ 0 w 36"/>
                  <a:gd name="T16" fmla="*/ 0 h 1332"/>
                  <a:gd name="T17" fmla="*/ 36 w 36"/>
                  <a:gd name="T18" fmla="*/ 1332 h 1332"/>
                </a:gdLst>
                <a:ahLst/>
                <a:cxnLst>
                  <a:cxn ang="T10">
                    <a:pos x="T0" y="T1"/>
                  </a:cxn>
                  <a:cxn ang="T11">
                    <a:pos x="T2" y="T3"/>
                  </a:cxn>
                  <a:cxn ang="T12">
                    <a:pos x="T4" y="T5"/>
                  </a:cxn>
                  <a:cxn ang="T13">
                    <a:pos x="T6" y="T7"/>
                  </a:cxn>
                  <a:cxn ang="T14">
                    <a:pos x="T8" y="T9"/>
                  </a:cxn>
                </a:cxnLst>
                <a:rect l="T15" t="T16" r="T17" b="T18"/>
                <a:pathLst>
                  <a:path w="36" h="1332">
                    <a:moveTo>
                      <a:pt x="0" y="1332"/>
                    </a:moveTo>
                    <a:lnTo>
                      <a:pt x="0" y="20"/>
                    </a:lnTo>
                    <a:lnTo>
                      <a:pt x="36" y="0"/>
                    </a:lnTo>
                    <a:lnTo>
                      <a:pt x="36" y="1312"/>
                    </a:lnTo>
                    <a:lnTo>
                      <a:pt x="0" y="1332"/>
                    </a:lnTo>
                    <a:close/>
                  </a:path>
                </a:pathLst>
              </a:custGeom>
              <a:solidFill>
                <a:srgbClr val="E893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78" name="Freeform 102"/>
              <p:cNvSpPr>
                <a:spLocks/>
              </p:cNvSpPr>
              <p:nvPr/>
            </p:nvSpPr>
            <p:spPr bwMode="auto">
              <a:xfrm>
                <a:off x="2599" y="1964"/>
                <a:ext cx="36" cy="1329"/>
              </a:xfrm>
              <a:custGeom>
                <a:avLst/>
                <a:gdLst>
                  <a:gd name="T0" fmla="*/ 0 w 36"/>
                  <a:gd name="T1" fmla="*/ 1329 h 1329"/>
                  <a:gd name="T2" fmla="*/ 0 w 36"/>
                  <a:gd name="T3" fmla="*/ 19 h 1329"/>
                  <a:gd name="T4" fmla="*/ 36 w 36"/>
                  <a:gd name="T5" fmla="*/ 0 h 1329"/>
                  <a:gd name="T6" fmla="*/ 36 w 36"/>
                  <a:gd name="T7" fmla="*/ 1310 h 1329"/>
                  <a:gd name="T8" fmla="*/ 0 w 36"/>
                  <a:gd name="T9" fmla="*/ 1329 h 1329"/>
                  <a:gd name="T10" fmla="*/ 0 60000 65536"/>
                  <a:gd name="T11" fmla="*/ 0 60000 65536"/>
                  <a:gd name="T12" fmla="*/ 0 60000 65536"/>
                  <a:gd name="T13" fmla="*/ 0 60000 65536"/>
                  <a:gd name="T14" fmla="*/ 0 60000 65536"/>
                  <a:gd name="T15" fmla="*/ 0 w 36"/>
                  <a:gd name="T16" fmla="*/ 0 h 1329"/>
                  <a:gd name="T17" fmla="*/ 36 w 36"/>
                  <a:gd name="T18" fmla="*/ 1329 h 1329"/>
                </a:gdLst>
                <a:ahLst/>
                <a:cxnLst>
                  <a:cxn ang="T10">
                    <a:pos x="T0" y="T1"/>
                  </a:cxn>
                  <a:cxn ang="T11">
                    <a:pos x="T2" y="T3"/>
                  </a:cxn>
                  <a:cxn ang="T12">
                    <a:pos x="T4" y="T5"/>
                  </a:cxn>
                  <a:cxn ang="T13">
                    <a:pos x="T6" y="T7"/>
                  </a:cxn>
                  <a:cxn ang="T14">
                    <a:pos x="T8" y="T9"/>
                  </a:cxn>
                </a:cxnLst>
                <a:rect l="T15" t="T16" r="T17" b="T18"/>
                <a:pathLst>
                  <a:path w="36" h="1329">
                    <a:moveTo>
                      <a:pt x="0" y="1329"/>
                    </a:moveTo>
                    <a:lnTo>
                      <a:pt x="0" y="19"/>
                    </a:lnTo>
                    <a:lnTo>
                      <a:pt x="36" y="0"/>
                    </a:lnTo>
                    <a:lnTo>
                      <a:pt x="36" y="1310"/>
                    </a:lnTo>
                    <a:lnTo>
                      <a:pt x="0" y="1329"/>
                    </a:lnTo>
                    <a:close/>
                  </a:path>
                </a:pathLst>
              </a:custGeom>
              <a:solidFill>
                <a:srgbClr val="E79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79" name="Freeform 103"/>
              <p:cNvSpPr>
                <a:spLocks/>
              </p:cNvSpPr>
              <p:nvPr/>
            </p:nvSpPr>
            <p:spPr bwMode="auto">
              <a:xfrm>
                <a:off x="2617" y="1953"/>
                <a:ext cx="36" cy="1331"/>
              </a:xfrm>
              <a:custGeom>
                <a:avLst/>
                <a:gdLst>
                  <a:gd name="T0" fmla="*/ 0 w 36"/>
                  <a:gd name="T1" fmla="*/ 1331 h 1331"/>
                  <a:gd name="T2" fmla="*/ 0 w 36"/>
                  <a:gd name="T3" fmla="*/ 19 h 1331"/>
                  <a:gd name="T4" fmla="*/ 36 w 36"/>
                  <a:gd name="T5" fmla="*/ 0 h 1331"/>
                  <a:gd name="T6" fmla="*/ 36 w 36"/>
                  <a:gd name="T7" fmla="*/ 1310 h 1331"/>
                  <a:gd name="T8" fmla="*/ 0 w 36"/>
                  <a:gd name="T9" fmla="*/ 1331 h 1331"/>
                  <a:gd name="T10" fmla="*/ 0 60000 65536"/>
                  <a:gd name="T11" fmla="*/ 0 60000 65536"/>
                  <a:gd name="T12" fmla="*/ 0 60000 65536"/>
                  <a:gd name="T13" fmla="*/ 0 60000 65536"/>
                  <a:gd name="T14" fmla="*/ 0 60000 65536"/>
                  <a:gd name="T15" fmla="*/ 0 w 36"/>
                  <a:gd name="T16" fmla="*/ 0 h 1331"/>
                  <a:gd name="T17" fmla="*/ 36 w 36"/>
                  <a:gd name="T18" fmla="*/ 1331 h 1331"/>
                </a:gdLst>
                <a:ahLst/>
                <a:cxnLst>
                  <a:cxn ang="T10">
                    <a:pos x="T0" y="T1"/>
                  </a:cxn>
                  <a:cxn ang="T11">
                    <a:pos x="T2" y="T3"/>
                  </a:cxn>
                  <a:cxn ang="T12">
                    <a:pos x="T4" y="T5"/>
                  </a:cxn>
                  <a:cxn ang="T13">
                    <a:pos x="T6" y="T7"/>
                  </a:cxn>
                  <a:cxn ang="T14">
                    <a:pos x="T8" y="T9"/>
                  </a:cxn>
                </a:cxnLst>
                <a:rect l="T15" t="T16" r="T17" b="T18"/>
                <a:pathLst>
                  <a:path w="36" h="1331">
                    <a:moveTo>
                      <a:pt x="0" y="1331"/>
                    </a:moveTo>
                    <a:lnTo>
                      <a:pt x="0" y="19"/>
                    </a:lnTo>
                    <a:lnTo>
                      <a:pt x="36" y="0"/>
                    </a:lnTo>
                    <a:lnTo>
                      <a:pt x="36" y="1310"/>
                    </a:lnTo>
                    <a:lnTo>
                      <a:pt x="0" y="1331"/>
                    </a:lnTo>
                    <a:close/>
                  </a:path>
                </a:pathLst>
              </a:custGeom>
              <a:solidFill>
                <a:srgbClr val="E79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80" name="Freeform 104"/>
              <p:cNvSpPr>
                <a:spLocks/>
              </p:cNvSpPr>
              <p:nvPr/>
            </p:nvSpPr>
            <p:spPr bwMode="auto">
              <a:xfrm>
                <a:off x="2635" y="1944"/>
                <a:ext cx="36" cy="1330"/>
              </a:xfrm>
              <a:custGeom>
                <a:avLst/>
                <a:gdLst>
                  <a:gd name="T0" fmla="*/ 0 w 36"/>
                  <a:gd name="T1" fmla="*/ 1330 h 1330"/>
                  <a:gd name="T2" fmla="*/ 0 w 36"/>
                  <a:gd name="T3" fmla="*/ 20 h 1330"/>
                  <a:gd name="T4" fmla="*/ 36 w 36"/>
                  <a:gd name="T5" fmla="*/ 0 h 1330"/>
                  <a:gd name="T6" fmla="*/ 36 w 36"/>
                  <a:gd name="T7" fmla="*/ 1310 h 1330"/>
                  <a:gd name="T8" fmla="*/ 0 w 36"/>
                  <a:gd name="T9" fmla="*/ 1330 h 1330"/>
                  <a:gd name="T10" fmla="*/ 0 60000 65536"/>
                  <a:gd name="T11" fmla="*/ 0 60000 65536"/>
                  <a:gd name="T12" fmla="*/ 0 60000 65536"/>
                  <a:gd name="T13" fmla="*/ 0 60000 65536"/>
                  <a:gd name="T14" fmla="*/ 0 60000 65536"/>
                  <a:gd name="T15" fmla="*/ 0 w 36"/>
                  <a:gd name="T16" fmla="*/ 0 h 1330"/>
                  <a:gd name="T17" fmla="*/ 36 w 36"/>
                  <a:gd name="T18" fmla="*/ 1330 h 1330"/>
                </a:gdLst>
                <a:ahLst/>
                <a:cxnLst>
                  <a:cxn ang="T10">
                    <a:pos x="T0" y="T1"/>
                  </a:cxn>
                  <a:cxn ang="T11">
                    <a:pos x="T2" y="T3"/>
                  </a:cxn>
                  <a:cxn ang="T12">
                    <a:pos x="T4" y="T5"/>
                  </a:cxn>
                  <a:cxn ang="T13">
                    <a:pos x="T6" y="T7"/>
                  </a:cxn>
                  <a:cxn ang="T14">
                    <a:pos x="T8" y="T9"/>
                  </a:cxn>
                </a:cxnLst>
                <a:rect l="T15" t="T16" r="T17" b="T18"/>
                <a:pathLst>
                  <a:path w="36" h="1330">
                    <a:moveTo>
                      <a:pt x="0" y="1330"/>
                    </a:moveTo>
                    <a:lnTo>
                      <a:pt x="0" y="20"/>
                    </a:lnTo>
                    <a:lnTo>
                      <a:pt x="36" y="0"/>
                    </a:lnTo>
                    <a:lnTo>
                      <a:pt x="36" y="1310"/>
                    </a:lnTo>
                    <a:lnTo>
                      <a:pt x="0" y="1330"/>
                    </a:lnTo>
                    <a:close/>
                  </a:path>
                </a:pathLst>
              </a:custGeom>
              <a:solidFill>
                <a:srgbClr val="E792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81" name="Freeform 105"/>
              <p:cNvSpPr>
                <a:spLocks/>
              </p:cNvSpPr>
              <p:nvPr/>
            </p:nvSpPr>
            <p:spPr bwMode="auto">
              <a:xfrm>
                <a:off x="2653" y="1934"/>
                <a:ext cx="36" cy="1329"/>
              </a:xfrm>
              <a:custGeom>
                <a:avLst/>
                <a:gdLst>
                  <a:gd name="T0" fmla="*/ 0 w 36"/>
                  <a:gd name="T1" fmla="*/ 1329 h 1329"/>
                  <a:gd name="T2" fmla="*/ 0 w 36"/>
                  <a:gd name="T3" fmla="*/ 19 h 1329"/>
                  <a:gd name="T4" fmla="*/ 36 w 36"/>
                  <a:gd name="T5" fmla="*/ 0 h 1329"/>
                  <a:gd name="T6" fmla="*/ 36 w 36"/>
                  <a:gd name="T7" fmla="*/ 1310 h 1329"/>
                  <a:gd name="T8" fmla="*/ 0 w 36"/>
                  <a:gd name="T9" fmla="*/ 1329 h 1329"/>
                  <a:gd name="T10" fmla="*/ 0 60000 65536"/>
                  <a:gd name="T11" fmla="*/ 0 60000 65536"/>
                  <a:gd name="T12" fmla="*/ 0 60000 65536"/>
                  <a:gd name="T13" fmla="*/ 0 60000 65536"/>
                  <a:gd name="T14" fmla="*/ 0 60000 65536"/>
                  <a:gd name="T15" fmla="*/ 0 w 36"/>
                  <a:gd name="T16" fmla="*/ 0 h 1329"/>
                  <a:gd name="T17" fmla="*/ 36 w 36"/>
                  <a:gd name="T18" fmla="*/ 1329 h 1329"/>
                </a:gdLst>
                <a:ahLst/>
                <a:cxnLst>
                  <a:cxn ang="T10">
                    <a:pos x="T0" y="T1"/>
                  </a:cxn>
                  <a:cxn ang="T11">
                    <a:pos x="T2" y="T3"/>
                  </a:cxn>
                  <a:cxn ang="T12">
                    <a:pos x="T4" y="T5"/>
                  </a:cxn>
                  <a:cxn ang="T13">
                    <a:pos x="T6" y="T7"/>
                  </a:cxn>
                  <a:cxn ang="T14">
                    <a:pos x="T8" y="T9"/>
                  </a:cxn>
                </a:cxnLst>
                <a:rect l="T15" t="T16" r="T17" b="T18"/>
                <a:pathLst>
                  <a:path w="36" h="1329">
                    <a:moveTo>
                      <a:pt x="0" y="1329"/>
                    </a:moveTo>
                    <a:lnTo>
                      <a:pt x="0" y="19"/>
                    </a:lnTo>
                    <a:lnTo>
                      <a:pt x="36" y="0"/>
                    </a:lnTo>
                    <a:lnTo>
                      <a:pt x="36" y="1310"/>
                    </a:lnTo>
                    <a:lnTo>
                      <a:pt x="0" y="1329"/>
                    </a:lnTo>
                    <a:close/>
                  </a:path>
                </a:pathLst>
              </a:custGeom>
              <a:solidFill>
                <a:srgbClr val="E791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82" name="Freeform 106"/>
              <p:cNvSpPr>
                <a:spLocks/>
              </p:cNvSpPr>
              <p:nvPr/>
            </p:nvSpPr>
            <p:spPr bwMode="auto">
              <a:xfrm>
                <a:off x="2671" y="1925"/>
                <a:ext cx="35" cy="1329"/>
              </a:xfrm>
              <a:custGeom>
                <a:avLst/>
                <a:gdLst>
                  <a:gd name="T0" fmla="*/ 0 w 35"/>
                  <a:gd name="T1" fmla="*/ 1329 h 1329"/>
                  <a:gd name="T2" fmla="*/ 0 w 35"/>
                  <a:gd name="T3" fmla="*/ 19 h 1329"/>
                  <a:gd name="T4" fmla="*/ 35 w 35"/>
                  <a:gd name="T5" fmla="*/ 0 h 1329"/>
                  <a:gd name="T6" fmla="*/ 35 w 35"/>
                  <a:gd name="T7" fmla="*/ 1308 h 1329"/>
                  <a:gd name="T8" fmla="*/ 0 w 35"/>
                  <a:gd name="T9" fmla="*/ 1329 h 1329"/>
                  <a:gd name="T10" fmla="*/ 0 60000 65536"/>
                  <a:gd name="T11" fmla="*/ 0 60000 65536"/>
                  <a:gd name="T12" fmla="*/ 0 60000 65536"/>
                  <a:gd name="T13" fmla="*/ 0 60000 65536"/>
                  <a:gd name="T14" fmla="*/ 0 60000 65536"/>
                  <a:gd name="T15" fmla="*/ 0 w 35"/>
                  <a:gd name="T16" fmla="*/ 0 h 1329"/>
                  <a:gd name="T17" fmla="*/ 35 w 35"/>
                  <a:gd name="T18" fmla="*/ 1329 h 1329"/>
                </a:gdLst>
                <a:ahLst/>
                <a:cxnLst>
                  <a:cxn ang="T10">
                    <a:pos x="T0" y="T1"/>
                  </a:cxn>
                  <a:cxn ang="T11">
                    <a:pos x="T2" y="T3"/>
                  </a:cxn>
                  <a:cxn ang="T12">
                    <a:pos x="T4" y="T5"/>
                  </a:cxn>
                  <a:cxn ang="T13">
                    <a:pos x="T6" y="T7"/>
                  </a:cxn>
                  <a:cxn ang="T14">
                    <a:pos x="T8" y="T9"/>
                  </a:cxn>
                </a:cxnLst>
                <a:rect l="T15" t="T16" r="T17" b="T18"/>
                <a:pathLst>
                  <a:path w="35" h="1329">
                    <a:moveTo>
                      <a:pt x="0" y="1329"/>
                    </a:moveTo>
                    <a:lnTo>
                      <a:pt x="0" y="19"/>
                    </a:lnTo>
                    <a:lnTo>
                      <a:pt x="35" y="0"/>
                    </a:lnTo>
                    <a:lnTo>
                      <a:pt x="35" y="1308"/>
                    </a:lnTo>
                    <a:lnTo>
                      <a:pt x="0" y="1329"/>
                    </a:lnTo>
                    <a:close/>
                  </a:path>
                </a:pathLst>
              </a:custGeom>
              <a:solidFill>
                <a:srgbClr val="E790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83" name="Freeform 107"/>
              <p:cNvSpPr>
                <a:spLocks/>
              </p:cNvSpPr>
              <p:nvPr/>
            </p:nvSpPr>
            <p:spPr bwMode="auto">
              <a:xfrm>
                <a:off x="2689" y="1916"/>
                <a:ext cx="35" cy="1328"/>
              </a:xfrm>
              <a:custGeom>
                <a:avLst/>
                <a:gdLst>
                  <a:gd name="T0" fmla="*/ 0 w 35"/>
                  <a:gd name="T1" fmla="*/ 1328 h 1328"/>
                  <a:gd name="T2" fmla="*/ 0 w 35"/>
                  <a:gd name="T3" fmla="*/ 18 h 1328"/>
                  <a:gd name="T4" fmla="*/ 35 w 35"/>
                  <a:gd name="T5" fmla="*/ 0 h 1328"/>
                  <a:gd name="T6" fmla="*/ 35 w 35"/>
                  <a:gd name="T7" fmla="*/ 1308 h 1328"/>
                  <a:gd name="T8" fmla="*/ 0 w 35"/>
                  <a:gd name="T9" fmla="*/ 1328 h 1328"/>
                  <a:gd name="T10" fmla="*/ 0 60000 65536"/>
                  <a:gd name="T11" fmla="*/ 0 60000 65536"/>
                  <a:gd name="T12" fmla="*/ 0 60000 65536"/>
                  <a:gd name="T13" fmla="*/ 0 60000 65536"/>
                  <a:gd name="T14" fmla="*/ 0 60000 65536"/>
                  <a:gd name="T15" fmla="*/ 0 w 35"/>
                  <a:gd name="T16" fmla="*/ 0 h 1328"/>
                  <a:gd name="T17" fmla="*/ 35 w 35"/>
                  <a:gd name="T18" fmla="*/ 1328 h 1328"/>
                </a:gdLst>
                <a:ahLst/>
                <a:cxnLst>
                  <a:cxn ang="T10">
                    <a:pos x="T0" y="T1"/>
                  </a:cxn>
                  <a:cxn ang="T11">
                    <a:pos x="T2" y="T3"/>
                  </a:cxn>
                  <a:cxn ang="T12">
                    <a:pos x="T4" y="T5"/>
                  </a:cxn>
                  <a:cxn ang="T13">
                    <a:pos x="T6" y="T7"/>
                  </a:cxn>
                  <a:cxn ang="T14">
                    <a:pos x="T8" y="T9"/>
                  </a:cxn>
                </a:cxnLst>
                <a:rect l="T15" t="T16" r="T17" b="T18"/>
                <a:pathLst>
                  <a:path w="35" h="1328">
                    <a:moveTo>
                      <a:pt x="0" y="1328"/>
                    </a:moveTo>
                    <a:lnTo>
                      <a:pt x="0" y="18"/>
                    </a:lnTo>
                    <a:lnTo>
                      <a:pt x="35" y="0"/>
                    </a:lnTo>
                    <a:lnTo>
                      <a:pt x="35" y="1308"/>
                    </a:lnTo>
                    <a:lnTo>
                      <a:pt x="0" y="1328"/>
                    </a:lnTo>
                    <a:close/>
                  </a:path>
                </a:pathLst>
              </a:custGeom>
              <a:solidFill>
                <a:srgbClr val="E790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84" name="Freeform 108"/>
              <p:cNvSpPr>
                <a:spLocks/>
              </p:cNvSpPr>
              <p:nvPr/>
            </p:nvSpPr>
            <p:spPr bwMode="auto">
              <a:xfrm>
                <a:off x="2706" y="1906"/>
                <a:ext cx="36" cy="1327"/>
              </a:xfrm>
              <a:custGeom>
                <a:avLst/>
                <a:gdLst>
                  <a:gd name="T0" fmla="*/ 0 w 36"/>
                  <a:gd name="T1" fmla="*/ 1327 h 1327"/>
                  <a:gd name="T2" fmla="*/ 0 w 36"/>
                  <a:gd name="T3" fmla="*/ 19 h 1327"/>
                  <a:gd name="T4" fmla="*/ 36 w 36"/>
                  <a:gd name="T5" fmla="*/ 0 h 1327"/>
                  <a:gd name="T6" fmla="*/ 36 w 36"/>
                  <a:gd name="T7" fmla="*/ 1307 h 1327"/>
                  <a:gd name="T8" fmla="*/ 0 w 36"/>
                  <a:gd name="T9" fmla="*/ 1327 h 1327"/>
                  <a:gd name="T10" fmla="*/ 0 60000 65536"/>
                  <a:gd name="T11" fmla="*/ 0 60000 65536"/>
                  <a:gd name="T12" fmla="*/ 0 60000 65536"/>
                  <a:gd name="T13" fmla="*/ 0 60000 65536"/>
                  <a:gd name="T14" fmla="*/ 0 60000 65536"/>
                  <a:gd name="T15" fmla="*/ 0 w 36"/>
                  <a:gd name="T16" fmla="*/ 0 h 1327"/>
                  <a:gd name="T17" fmla="*/ 36 w 36"/>
                  <a:gd name="T18" fmla="*/ 1327 h 1327"/>
                </a:gdLst>
                <a:ahLst/>
                <a:cxnLst>
                  <a:cxn ang="T10">
                    <a:pos x="T0" y="T1"/>
                  </a:cxn>
                  <a:cxn ang="T11">
                    <a:pos x="T2" y="T3"/>
                  </a:cxn>
                  <a:cxn ang="T12">
                    <a:pos x="T4" y="T5"/>
                  </a:cxn>
                  <a:cxn ang="T13">
                    <a:pos x="T6" y="T7"/>
                  </a:cxn>
                  <a:cxn ang="T14">
                    <a:pos x="T8" y="T9"/>
                  </a:cxn>
                </a:cxnLst>
                <a:rect l="T15" t="T16" r="T17" b="T18"/>
                <a:pathLst>
                  <a:path w="36" h="1327">
                    <a:moveTo>
                      <a:pt x="0" y="1327"/>
                    </a:moveTo>
                    <a:lnTo>
                      <a:pt x="0" y="19"/>
                    </a:lnTo>
                    <a:lnTo>
                      <a:pt x="36" y="0"/>
                    </a:lnTo>
                    <a:lnTo>
                      <a:pt x="36" y="1307"/>
                    </a:lnTo>
                    <a:lnTo>
                      <a:pt x="0" y="1327"/>
                    </a:lnTo>
                    <a:close/>
                  </a:path>
                </a:pathLst>
              </a:custGeom>
              <a:solidFill>
                <a:srgbClr val="E790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85" name="Freeform 109"/>
              <p:cNvSpPr>
                <a:spLocks/>
              </p:cNvSpPr>
              <p:nvPr/>
            </p:nvSpPr>
            <p:spPr bwMode="auto">
              <a:xfrm>
                <a:off x="2724" y="1897"/>
                <a:ext cx="36" cy="1327"/>
              </a:xfrm>
              <a:custGeom>
                <a:avLst/>
                <a:gdLst>
                  <a:gd name="T0" fmla="*/ 0 w 36"/>
                  <a:gd name="T1" fmla="*/ 1327 h 1327"/>
                  <a:gd name="T2" fmla="*/ 0 w 36"/>
                  <a:gd name="T3" fmla="*/ 19 h 1327"/>
                  <a:gd name="T4" fmla="*/ 36 w 36"/>
                  <a:gd name="T5" fmla="*/ 0 h 1327"/>
                  <a:gd name="T6" fmla="*/ 36 w 36"/>
                  <a:gd name="T7" fmla="*/ 1306 h 1327"/>
                  <a:gd name="T8" fmla="*/ 0 w 36"/>
                  <a:gd name="T9" fmla="*/ 1327 h 1327"/>
                  <a:gd name="T10" fmla="*/ 0 60000 65536"/>
                  <a:gd name="T11" fmla="*/ 0 60000 65536"/>
                  <a:gd name="T12" fmla="*/ 0 60000 65536"/>
                  <a:gd name="T13" fmla="*/ 0 60000 65536"/>
                  <a:gd name="T14" fmla="*/ 0 60000 65536"/>
                  <a:gd name="T15" fmla="*/ 0 w 36"/>
                  <a:gd name="T16" fmla="*/ 0 h 1327"/>
                  <a:gd name="T17" fmla="*/ 36 w 36"/>
                  <a:gd name="T18" fmla="*/ 1327 h 1327"/>
                </a:gdLst>
                <a:ahLst/>
                <a:cxnLst>
                  <a:cxn ang="T10">
                    <a:pos x="T0" y="T1"/>
                  </a:cxn>
                  <a:cxn ang="T11">
                    <a:pos x="T2" y="T3"/>
                  </a:cxn>
                  <a:cxn ang="T12">
                    <a:pos x="T4" y="T5"/>
                  </a:cxn>
                  <a:cxn ang="T13">
                    <a:pos x="T6" y="T7"/>
                  </a:cxn>
                  <a:cxn ang="T14">
                    <a:pos x="T8" y="T9"/>
                  </a:cxn>
                </a:cxnLst>
                <a:rect l="T15" t="T16" r="T17" b="T18"/>
                <a:pathLst>
                  <a:path w="36" h="1327">
                    <a:moveTo>
                      <a:pt x="0" y="1327"/>
                    </a:moveTo>
                    <a:lnTo>
                      <a:pt x="0" y="19"/>
                    </a:lnTo>
                    <a:lnTo>
                      <a:pt x="36" y="0"/>
                    </a:lnTo>
                    <a:lnTo>
                      <a:pt x="36" y="1306"/>
                    </a:lnTo>
                    <a:lnTo>
                      <a:pt x="0" y="1327"/>
                    </a:lnTo>
                    <a:close/>
                  </a:path>
                </a:pathLst>
              </a:custGeom>
              <a:solidFill>
                <a:srgbClr val="E68F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86" name="Freeform 110"/>
              <p:cNvSpPr>
                <a:spLocks/>
              </p:cNvSpPr>
              <p:nvPr/>
            </p:nvSpPr>
            <p:spPr bwMode="auto">
              <a:xfrm>
                <a:off x="2742" y="1886"/>
                <a:ext cx="36" cy="1327"/>
              </a:xfrm>
              <a:custGeom>
                <a:avLst/>
                <a:gdLst>
                  <a:gd name="T0" fmla="*/ 0 w 36"/>
                  <a:gd name="T1" fmla="*/ 1327 h 1327"/>
                  <a:gd name="T2" fmla="*/ 0 w 36"/>
                  <a:gd name="T3" fmla="*/ 20 h 1327"/>
                  <a:gd name="T4" fmla="*/ 36 w 36"/>
                  <a:gd name="T5" fmla="*/ 0 h 1327"/>
                  <a:gd name="T6" fmla="*/ 36 w 36"/>
                  <a:gd name="T7" fmla="*/ 1308 h 1327"/>
                  <a:gd name="T8" fmla="*/ 0 w 36"/>
                  <a:gd name="T9" fmla="*/ 1327 h 1327"/>
                  <a:gd name="T10" fmla="*/ 0 60000 65536"/>
                  <a:gd name="T11" fmla="*/ 0 60000 65536"/>
                  <a:gd name="T12" fmla="*/ 0 60000 65536"/>
                  <a:gd name="T13" fmla="*/ 0 60000 65536"/>
                  <a:gd name="T14" fmla="*/ 0 60000 65536"/>
                  <a:gd name="T15" fmla="*/ 0 w 36"/>
                  <a:gd name="T16" fmla="*/ 0 h 1327"/>
                  <a:gd name="T17" fmla="*/ 36 w 36"/>
                  <a:gd name="T18" fmla="*/ 1327 h 1327"/>
                </a:gdLst>
                <a:ahLst/>
                <a:cxnLst>
                  <a:cxn ang="T10">
                    <a:pos x="T0" y="T1"/>
                  </a:cxn>
                  <a:cxn ang="T11">
                    <a:pos x="T2" y="T3"/>
                  </a:cxn>
                  <a:cxn ang="T12">
                    <a:pos x="T4" y="T5"/>
                  </a:cxn>
                  <a:cxn ang="T13">
                    <a:pos x="T6" y="T7"/>
                  </a:cxn>
                  <a:cxn ang="T14">
                    <a:pos x="T8" y="T9"/>
                  </a:cxn>
                </a:cxnLst>
                <a:rect l="T15" t="T16" r="T17" b="T18"/>
                <a:pathLst>
                  <a:path w="36" h="1327">
                    <a:moveTo>
                      <a:pt x="0" y="1327"/>
                    </a:moveTo>
                    <a:lnTo>
                      <a:pt x="0" y="20"/>
                    </a:lnTo>
                    <a:lnTo>
                      <a:pt x="36" y="0"/>
                    </a:lnTo>
                    <a:lnTo>
                      <a:pt x="36" y="1308"/>
                    </a:lnTo>
                    <a:lnTo>
                      <a:pt x="0" y="1327"/>
                    </a:lnTo>
                    <a:close/>
                  </a:path>
                </a:pathLst>
              </a:custGeom>
              <a:solidFill>
                <a:srgbClr val="E68E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87" name="Freeform 111"/>
              <p:cNvSpPr>
                <a:spLocks/>
              </p:cNvSpPr>
              <p:nvPr/>
            </p:nvSpPr>
            <p:spPr bwMode="auto">
              <a:xfrm>
                <a:off x="2760" y="1878"/>
                <a:ext cx="36" cy="1325"/>
              </a:xfrm>
              <a:custGeom>
                <a:avLst/>
                <a:gdLst>
                  <a:gd name="T0" fmla="*/ 0 w 36"/>
                  <a:gd name="T1" fmla="*/ 1325 h 1325"/>
                  <a:gd name="T2" fmla="*/ 0 w 36"/>
                  <a:gd name="T3" fmla="*/ 19 h 1325"/>
                  <a:gd name="T4" fmla="*/ 36 w 36"/>
                  <a:gd name="T5" fmla="*/ 0 h 1325"/>
                  <a:gd name="T6" fmla="*/ 36 w 36"/>
                  <a:gd name="T7" fmla="*/ 1305 h 1325"/>
                  <a:gd name="T8" fmla="*/ 0 w 36"/>
                  <a:gd name="T9" fmla="*/ 1325 h 1325"/>
                  <a:gd name="T10" fmla="*/ 0 60000 65536"/>
                  <a:gd name="T11" fmla="*/ 0 60000 65536"/>
                  <a:gd name="T12" fmla="*/ 0 60000 65536"/>
                  <a:gd name="T13" fmla="*/ 0 60000 65536"/>
                  <a:gd name="T14" fmla="*/ 0 60000 65536"/>
                  <a:gd name="T15" fmla="*/ 0 w 36"/>
                  <a:gd name="T16" fmla="*/ 0 h 1325"/>
                  <a:gd name="T17" fmla="*/ 36 w 36"/>
                  <a:gd name="T18" fmla="*/ 1325 h 1325"/>
                </a:gdLst>
                <a:ahLst/>
                <a:cxnLst>
                  <a:cxn ang="T10">
                    <a:pos x="T0" y="T1"/>
                  </a:cxn>
                  <a:cxn ang="T11">
                    <a:pos x="T2" y="T3"/>
                  </a:cxn>
                  <a:cxn ang="T12">
                    <a:pos x="T4" y="T5"/>
                  </a:cxn>
                  <a:cxn ang="T13">
                    <a:pos x="T6" y="T7"/>
                  </a:cxn>
                  <a:cxn ang="T14">
                    <a:pos x="T8" y="T9"/>
                  </a:cxn>
                </a:cxnLst>
                <a:rect l="T15" t="T16" r="T17" b="T18"/>
                <a:pathLst>
                  <a:path w="36" h="1325">
                    <a:moveTo>
                      <a:pt x="0" y="1325"/>
                    </a:moveTo>
                    <a:lnTo>
                      <a:pt x="0" y="19"/>
                    </a:lnTo>
                    <a:lnTo>
                      <a:pt x="36" y="0"/>
                    </a:lnTo>
                    <a:lnTo>
                      <a:pt x="36" y="1305"/>
                    </a:lnTo>
                    <a:lnTo>
                      <a:pt x="0" y="1325"/>
                    </a:lnTo>
                    <a:close/>
                  </a:path>
                </a:pathLst>
              </a:custGeom>
              <a:solidFill>
                <a:srgbClr val="E68E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88" name="Freeform 112"/>
              <p:cNvSpPr>
                <a:spLocks/>
              </p:cNvSpPr>
              <p:nvPr/>
            </p:nvSpPr>
            <p:spPr bwMode="auto">
              <a:xfrm>
                <a:off x="2778" y="1867"/>
                <a:ext cx="36" cy="1327"/>
              </a:xfrm>
              <a:custGeom>
                <a:avLst/>
                <a:gdLst>
                  <a:gd name="T0" fmla="*/ 0 w 36"/>
                  <a:gd name="T1" fmla="*/ 1327 h 1327"/>
                  <a:gd name="T2" fmla="*/ 0 w 36"/>
                  <a:gd name="T3" fmla="*/ 19 h 1327"/>
                  <a:gd name="T4" fmla="*/ 36 w 36"/>
                  <a:gd name="T5" fmla="*/ 0 h 1327"/>
                  <a:gd name="T6" fmla="*/ 36 w 36"/>
                  <a:gd name="T7" fmla="*/ 1306 h 1327"/>
                  <a:gd name="T8" fmla="*/ 0 w 36"/>
                  <a:gd name="T9" fmla="*/ 1327 h 1327"/>
                  <a:gd name="T10" fmla="*/ 0 60000 65536"/>
                  <a:gd name="T11" fmla="*/ 0 60000 65536"/>
                  <a:gd name="T12" fmla="*/ 0 60000 65536"/>
                  <a:gd name="T13" fmla="*/ 0 60000 65536"/>
                  <a:gd name="T14" fmla="*/ 0 60000 65536"/>
                  <a:gd name="T15" fmla="*/ 0 w 36"/>
                  <a:gd name="T16" fmla="*/ 0 h 1327"/>
                  <a:gd name="T17" fmla="*/ 36 w 36"/>
                  <a:gd name="T18" fmla="*/ 1327 h 1327"/>
                </a:gdLst>
                <a:ahLst/>
                <a:cxnLst>
                  <a:cxn ang="T10">
                    <a:pos x="T0" y="T1"/>
                  </a:cxn>
                  <a:cxn ang="T11">
                    <a:pos x="T2" y="T3"/>
                  </a:cxn>
                  <a:cxn ang="T12">
                    <a:pos x="T4" y="T5"/>
                  </a:cxn>
                  <a:cxn ang="T13">
                    <a:pos x="T6" y="T7"/>
                  </a:cxn>
                  <a:cxn ang="T14">
                    <a:pos x="T8" y="T9"/>
                  </a:cxn>
                </a:cxnLst>
                <a:rect l="T15" t="T16" r="T17" b="T18"/>
                <a:pathLst>
                  <a:path w="36" h="1327">
                    <a:moveTo>
                      <a:pt x="0" y="1327"/>
                    </a:moveTo>
                    <a:lnTo>
                      <a:pt x="0" y="19"/>
                    </a:lnTo>
                    <a:lnTo>
                      <a:pt x="36" y="0"/>
                    </a:lnTo>
                    <a:lnTo>
                      <a:pt x="36" y="1306"/>
                    </a:lnTo>
                    <a:lnTo>
                      <a:pt x="0" y="1327"/>
                    </a:lnTo>
                    <a:close/>
                  </a:path>
                </a:pathLst>
              </a:custGeom>
              <a:solidFill>
                <a:srgbClr val="E68E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89" name="Freeform 113"/>
              <p:cNvSpPr>
                <a:spLocks/>
              </p:cNvSpPr>
              <p:nvPr/>
            </p:nvSpPr>
            <p:spPr bwMode="auto">
              <a:xfrm>
                <a:off x="2796" y="1858"/>
                <a:ext cx="36" cy="1325"/>
              </a:xfrm>
              <a:custGeom>
                <a:avLst/>
                <a:gdLst>
                  <a:gd name="T0" fmla="*/ 0 w 36"/>
                  <a:gd name="T1" fmla="*/ 1325 h 1325"/>
                  <a:gd name="T2" fmla="*/ 0 w 36"/>
                  <a:gd name="T3" fmla="*/ 20 h 1325"/>
                  <a:gd name="T4" fmla="*/ 36 w 36"/>
                  <a:gd name="T5" fmla="*/ 0 h 1325"/>
                  <a:gd name="T6" fmla="*/ 36 w 36"/>
                  <a:gd name="T7" fmla="*/ 1306 h 1325"/>
                  <a:gd name="T8" fmla="*/ 0 w 36"/>
                  <a:gd name="T9" fmla="*/ 1325 h 1325"/>
                  <a:gd name="T10" fmla="*/ 0 60000 65536"/>
                  <a:gd name="T11" fmla="*/ 0 60000 65536"/>
                  <a:gd name="T12" fmla="*/ 0 60000 65536"/>
                  <a:gd name="T13" fmla="*/ 0 60000 65536"/>
                  <a:gd name="T14" fmla="*/ 0 60000 65536"/>
                  <a:gd name="T15" fmla="*/ 0 w 36"/>
                  <a:gd name="T16" fmla="*/ 0 h 1325"/>
                  <a:gd name="T17" fmla="*/ 36 w 36"/>
                  <a:gd name="T18" fmla="*/ 1325 h 1325"/>
                </a:gdLst>
                <a:ahLst/>
                <a:cxnLst>
                  <a:cxn ang="T10">
                    <a:pos x="T0" y="T1"/>
                  </a:cxn>
                  <a:cxn ang="T11">
                    <a:pos x="T2" y="T3"/>
                  </a:cxn>
                  <a:cxn ang="T12">
                    <a:pos x="T4" y="T5"/>
                  </a:cxn>
                  <a:cxn ang="T13">
                    <a:pos x="T6" y="T7"/>
                  </a:cxn>
                  <a:cxn ang="T14">
                    <a:pos x="T8" y="T9"/>
                  </a:cxn>
                </a:cxnLst>
                <a:rect l="T15" t="T16" r="T17" b="T18"/>
                <a:pathLst>
                  <a:path w="36" h="1325">
                    <a:moveTo>
                      <a:pt x="0" y="1325"/>
                    </a:moveTo>
                    <a:lnTo>
                      <a:pt x="0" y="20"/>
                    </a:lnTo>
                    <a:lnTo>
                      <a:pt x="36" y="0"/>
                    </a:lnTo>
                    <a:lnTo>
                      <a:pt x="36" y="1306"/>
                    </a:lnTo>
                    <a:lnTo>
                      <a:pt x="0" y="1325"/>
                    </a:lnTo>
                    <a:close/>
                  </a:path>
                </a:pathLst>
              </a:custGeom>
              <a:solidFill>
                <a:srgbClr val="E68D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90" name="Freeform 114"/>
              <p:cNvSpPr>
                <a:spLocks/>
              </p:cNvSpPr>
              <p:nvPr/>
            </p:nvSpPr>
            <p:spPr bwMode="auto">
              <a:xfrm>
                <a:off x="2814" y="1848"/>
                <a:ext cx="37" cy="1325"/>
              </a:xfrm>
              <a:custGeom>
                <a:avLst/>
                <a:gdLst>
                  <a:gd name="T0" fmla="*/ 0 w 37"/>
                  <a:gd name="T1" fmla="*/ 1325 h 1325"/>
                  <a:gd name="T2" fmla="*/ 0 w 37"/>
                  <a:gd name="T3" fmla="*/ 19 h 1325"/>
                  <a:gd name="T4" fmla="*/ 37 w 37"/>
                  <a:gd name="T5" fmla="*/ 0 h 1325"/>
                  <a:gd name="T6" fmla="*/ 37 w 37"/>
                  <a:gd name="T7" fmla="*/ 1305 h 1325"/>
                  <a:gd name="T8" fmla="*/ 0 w 37"/>
                  <a:gd name="T9" fmla="*/ 1325 h 1325"/>
                  <a:gd name="T10" fmla="*/ 0 60000 65536"/>
                  <a:gd name="T11" fmla="*/ 0 60000 65536"/>
                  <a:gd name="T12" fmla="*/ 0 60000 65536"/>
                  <a:gd name="T13" fmla="*/ 0 60000 65536"/>
                  <a:gd name="T14" fmla="*/ 0 60000 65536"/>
                  <a:gd name="T15" fmla="*/ 0 w 37"/>
                  <a:gd name="T16" fmla="*/ 0 h 1325"/>
                  <a:gd name="T17" fmla="*/ 37 w 37"/>
                  <a:gd name="T18" fmla="*/ 1325 h 1325"/>
                </a:gdLst>
                <a:ahLst/>
                <a:cxnLst>
                  <a:cxn ang="T10">
                    <a:pos x="T0" y="T1"/>
                  </a:cxn>
                  <a:cxn ang="T11">
                    <a:pos x="T2" y="T3"/>
                  </a:cxn>
                  <a:cxn ang="T12">
                    <a:pos x="T4" y="T5"/>
                  </a:cxn>
                  <a:cxn ang="T13">
                    <a:pos x="T6" y="T7"/>
                  </a:cxn>
                  <a:cxn ang="T14">
                    <a:pos x="T8" y="T9"/>
                  </a:cxn>
                </a:cxnLst>
                <a:rect l="T15" t="T16" r="T17" b="T18"/>
                <a:pathLst>
                  <a:path w="37" h="1325">
                    <a:moveTo>
                      <a:pt x="0" y="1325"/>
                    </a:moveTo>
                    <a:lnTo>
                      <a:pt x="0" y="19"/>
                    </a:lnTo>
                    <a:lnTo>
                      <a:pt x="37" y="0"/>
                    </a:lnTo>
                    <a:lnTo>
                      <a:pt x="37" y="1305"/>
                    </a:lnTo>
                    <a:lnTo>
                      <a:pt x="0" y="1325"/>
                    </a:lnTo>
                    <a:close/>
                  </a:path>
                </a:pathLst>
              </a:custGeom>
              <a:solidFill>
                <a:srgbClr val="E68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91" name="Freeform 115"/>
              <p:cNvSpPr>
                <a:spLocks/>
              </p:cNvSpPr>
              <p:nvPr/>
            </p:nvSpPr>
            <p:spPr bwMode="auto">
              <a:xfrm>
                <a:off x="2832" y="1839"/>
                <a:ext cx="37" cy="1325"/>
              </a:xfrm>
              <a:custGeom>
                <a:avLst/>
                <a:gdLst>
                  <a:gd name="T0" fmla="*/ 0 w 37"/>
                  <a:gd name="T1" fmla="*/ 1325 h 1325"/>
                  <a:gd name="T2" fmla="*/ 0 w 37"/>
                  <a:gd name="T3" fmla="*/ 19 h 1325"/>
                  <a:gd name="T4" fmla="*/ 37 w 37"/>
                  <a:gd name="T5" fmla="*/ 0 h 1325"/>
                  <a:gd name="T6" fmla="*/ 37 w 37"/>
                  <a:gd name="T7" fmla="*/ 1303 h 1325"/>
                  <a:gd name="T8" fmla="*/ 0 w 37"/>
                  <a:gd name="T9" fmla="*/ 1325 h 1325"/>
                  <a:gd name="T10" fmla="*/ 0 60000 65536"/>
                  <a:gd name="T11" fmla="*/ 0 60000 65536"/>
                  <a:gd name="T12" fmla="*/ 0 60000 65536"/>
                  <a:gd name="T13" fmla="*/ 0 60000 65536"/>
                  <a:gd name="T14" fmla="*/ 0 60000 65536"/>
                  <a:gd name="T15" fmla="*/ 0 w 37"/>
                  <a:gd name="T16" fmla="*/ 0 h 1325"/>
                  <a:gd name="T17" fmla="*/ 37 w 37"/>
                  <a:gd name="T18" fmla="*/ 1325 h 1325"/>
                </a:gdLst>
                <a:ahLst/>
                <a:cxnLst>
                  <a:cxn ang="T10">
                    <a:pos x="T0" y="T1"/>
                  </a:cxn>
                  <a:cxn ang="T11">
                    <a:pos x="T2" y="T3"/>
                  </a:cxn>
                  <a:cxn ang="T12">
                    <a:pos x="T4" y="T5"/>
                  </a:cxn>
                  <a:cxn ang="T13">
                    <a:pos x="T6" y="T7"/>
                  </a:cxn>
                  <a:cxn ang="T14">
                    <a:pos x="T8" y="T9"/>
                  </a:cxn>
                </a:cxnLst>
                <a:rect l="T15" t="T16" r="T17" b="T18"/>
                <a:pathLst>
                  <a:path w="37" h="1325">
                    <a:moveTo>
                      <a:pt x="0" y="1325"/>
                    </a:moveTo>
                    <a:lnTo>
                      <a:pt x="0" y="19"/>
                    </a:lnTo>
                    <a:lnTo>
                      <a:pt x="37" y="0"/>
                    </a:lnTo>
                    <a:lnTo>
                      <a:pt x="37" y="1303"/>
                    </a:lnTo>
                    <a:lnTo>
                      <a:pt x="0" y="1325"/>
                    </a:lnTo>
                    <a:close/>
                  </a:path>
                </a:pathLst>
              </a:custGeom>
              <a:solidFill>
                <a:srgbClr val="E68C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92" name="Freeform 116"/>
              <p:cNvSpPr>
                <a:spLocks/>
              </p:cNvSpPr>
              <p:nvPr/>
            </p:nvSpPr>
            <p:spPr bwMode="auto">
              <a:xfrm>
                <a:off x="2851" y="1828"/>
                <a:ext cx="36" cy="1325"/>
              </a:xfrm>
              <a:custGeom>
                <a:avLst/>
                <a:gdLst>
                  <a:gd name="T0" fmla="*/ 0 w 36"/>
                  <a:gd name="T1" fmla="*/ 1325 h 1325"/>
                  <a:gd name="T2" fmla="*/ 0 w 36"/>
                  <a:gd name="T3" fmla="*/ 20 h 1325"/>
                  <a:gd name="T4" fmla="*/ 36 w 36"/>
                  <a:gd name="T5" fmla="*/ 0 h 1325"/>
                  <a:gd name="T6" fmla="*/ 36 w 36"/>
                  <a:gd name="T7" fmla="*/ 1304 h 1325"/>
                  <a:gd name="T8" fmla="*/ 0 w 36"/>
                  <a:gd name="T9" fmla="*/ 1325 h 1325"/>
                  <a:gd name="T10" fmla="*/ 0 60000 65536"/>
                  <a:gd name="T11" fmla="*/ 0 60000 65536"/>
                  <a:gd name="T12" fmla="*/ 0 60000 65536"/>
                  <a:gd name="T13" fmla="*/ 0 60000 65536"/>
                  <a:gd name="T14" fmla="*/ 0 60000 65536"/>
                  <a:gd name="T15" fmla="*/ 0 w 36"/>
                  <a:gd name="T16" fmla="*/ 0 h 1325"/>
                  <a:gd name="T17" fmla="*/ 36 w 36"/>
                  <a:gd name="T18" fmla="*/ 1325 h 1325"/>
                </a:gdLst>
                <a:ahLst/>
                <a:cxnLst>
                  <a:cxn ang="T10">
                    <a:pos x="T0" y="T1"/>
                  </a:cxn>
                  <a:cxn ang="T11">
                    <a:pos x="T2" y="T3"/>
                  </a:cxn>
                  <a:cxn ang="T12">
                    <a:pos x="T4" y="T5"/>
                  </a:cxn>
                  <a:cxn ang="T13">
                    <a:pos x="T6" y="T7"/>
                  </a:cxn>
                  <a:cxn ang="T14">
                    <a:pos x="T8" y="T9"/>
                  </a:cxn>
                </a:cxnLst>
                <a:rect l="T15" t="T16" r="T17" b="T18"/>
                <a:pathLst>
                  <a:path w="36" h="1325">
                    <a:moveTo>
                      <a:pt x="0" y="1325"/>
                    </a:moveTo>
                    <a:lnTo>
                      <a:pt x="0" y="20"/>
                    </a:lnTo>
                    <a:lnTo>
                      <a:pt x="36" y="0"/>
                    </a:lnTo>
                    <a:lnTo>
                      <a:pt x="36" y="1304"/>
                    </a:lnTo>
                    <a:lnTo>
                      <a:pt x="0" y="1325"/>
                    </a:lnTo>
                    <a:close/>
                  </a:path>
                </a:pathLst>
              </a:custGeom>
              <a:solidFill>
                <a:srgbClr val="E68B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93" name="Freeform 117"/>
              <p:cNvSpPr>
                <a:spLocks/>
              </p:cNvSpPr>
              <p:nvPr/>
            </p:nvSpPr>
            <p:spPr bwMode="auto">
              <a:xfrm>
                <a:off x="2869" y="1820"/>
                <a:ext cx="36" cy="1322"/>
              </a:xfrm>
              <a:custGeom>
                <a:avLst/>
                <a:gdLst>
                  <a:gd name="T0" fmla="*/ 0 w 36"/>
                  <a:gd name="T1" fmla="*/ 1322 h 1322"/>
                  <a:gd name="T2" fmla="*/ 0 w 36"/>
                  <a:gd name="T3" fmla="*/ 19 h 1322"/>
                  <a:gd name="T4" fmla="*/ 36 w 36"/>
                  <a:gd name="T5" fmla="*/ 0 h 1322"/>
                  <a:gd name="T6" fmla="*/ 36 w 36"/>
                  <a:gd name="T7" fmla="*/ 1303 h 1322"/>
                  <a:gd name="T8" fmla="*/ 0 w 36"/>
                  <a:gd name="T9" fmla="*/ 1322 h 1322"/>
                  <a:gd name="T10" fmla="*/ 0 60000 65536"/>
                  <a:gd name="T11" fmla="*/ 0 60000 65536"/>
                  <a:gd name="T12" fmla="*/ 0 60000 65536"/>
                  <a:gd name="T13" fmla="*/ 0 60000 65536"/>
                  <a:gd name="T14" fmla="*/ 0 60000 65536"/>
                  <a:gd name="T15" fmla="*/ 0 w 36"/>
                  <a:gd name="T16" fmla="*/ 0 h 1322"/>
                  <a:gd name="T17" fmla="*/ 36 w 36"/>
                  <a:gd name="T18" fmla="*/ 1322 h 1322"/>
                </a:gdLst>
                <a:ahLst/>
                <a:cxnLst>
                  <a:cxn ang="T10">
                    <a:pos x="T0" y="T1"/>
                  </a:cxn>
                  <a:cxn ang="T11">
                    <a:pos x="T2" y="T3"/>
                  </a:cxn>
                  <a:cxn ang="T12">
                    <a:pos x="T4" y="T5"/>
                  </a:cxn>
                  <a:cxn ang="T13">
                    <a:pos x="T6" y="T7"/>
                  </a:cxn>
                  <a:cxn ang="T14">
                    <a:pos x="T8" y="T9"/>
                  </a:cxn>
                </a:cxnLst>
                <a:rect l="T15" t="T16" r="T17" b="T18"/>
                <a:pathLst>
                  <a:path w="36" h="1322">
                    <a:moveTo>
                      <a:pt x="0" y="1322"/>
                    </a:moveTo>
                    <a:lnTo>
                      <a:pt x="0" y="19"/>
                    </a:lnTo>
                    <a:lnTo>
                      <a:pt x="36" y="0"/>
                    </a:lnTo>
                    <a:lnTo>
                      <a:pt x="36" y="1303"/>
                    </a:lnTo>
                    <a:lnTo>
                      <a:pt x="0" y="1322"/>
                    </a:lnTo>
                    <a:close/>
                  </a:path>
                </a:pathLst>
              </a:custGeom>
              <a:solidFill>
                <a:srgbClr val="E68B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94" name="Freeform 118"/>
              <p:cNvSpPr>
                <a:spLocks/>
              </p:cNvSpPr>
              <p:nvPr/>
            </p:nvSpPr>
            <p:spPr bwMode="auto">
              <a:xfrm>
                <a:off x="2887" y="1809"/>
                <a:ext cx="36" cy="1323"/>
              </a:xfrm>
              <a:custGeom>
                <a:avLst/>
                <a:gdLst>
                  <a:gd name="T0" fmla="*/ 0 w 36"/>
                  <a:gd name="T1" fmla="*/ 1323 h 1323"/>
                  <a:gd name="T2" fmla="*/ 0 w 36"/>
                  <a:gd name="T3" fmla="*/ 19 h 1323"/>
                  <a:gd name="T4" fmla="*/ 36 w 36"/>
                  <a:gd name="T5" fmla="*/ 0 h 1323"/>
                  <a:gd name="T6" fmla="*/ 36 w 36"/>
                  <a:gd name="T7" fmla="*/ 1303 h 1323"/>
                  <a:gd name="T8" fmla="*/ 0 w 36"/>
                  <a:gd name="T9" fmla="*/ 1323 h 1323"/>
                  <a:gd name="T10" fmla="*/ 0 60000 65536"/>
                  <a:gd name="T11" fmla="*/ 0 60000 65536"/>
                  <a:gd name="T12" fmla="*/ 0 60000 65536"/>
                  <a:gd name="T13" fmla="*/ 0 60000 65536"/>
                  <a:gd name="T14" fmla="*/ 0 60000 65536"/>
                  <a:gd name="T15" fmla="*/ 0 w 36"/>
                  <a:gd name="T16" fmla="*/ 0 h 1323"/>
                  <a:gd name="T17" fmla="*/ 36 w 36"/>
                  <a:gd name="T18" fmla="*/ 1323 h 1323"/>
                </a:gdLst>
                <a:ahLst/>
                <a:cxnLst>
                  <a:cxn ang="T10">
                    <a:pos x="T0" y="T1"/>
                  </a:cxn>
                  <a:cxn ang="T11">
                    <a:pos x="T2" y="T3"/>
                  </a:cxn>
                  <a:cxn ang="T12">
                    <a:pos x="T4" y="T5"/>
                  </a:cxn>
                  <a:cxn ang="T13">
                    <a:pos x="T6" y="T7"/>
                  </a:cxn>
                  <a:cxn ang="T14">
                    <a:pos x="T8" y="T9"/>
                  </a:cxn>
                </a:cxnLst>
                <a:rect l="T15" t="T16" r="T17" b="T18"/>
                <a:pathLst>
                  <a:path w="36" h="1323">
                    <a:moveTo>
                      <a:pt x="0" y="1323"/>
                    </a:moveTo>
                    <a:lnTo>
                      <a:pt x="0" y="19"/>
                    </a:lnTo>
                    <a:lnTo>
                      <a:pt x="36" y="0"/>
                    </a:lnTo>
                    <a:lnTo>
                      <a:pt x="36" y="1303"/>
                    </a:lnTo>
                    <a:lnTo>
                      <a:pt x="0" y="1323"/>
                    </a:lnTo>
                    <a:close/>
                  </a:path>
                </a:pathLst>
              </a:custGeom>
              <a:solidFill>
                <a:srgbClr val="E68A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95" name="Freeform 119"/>
              <p:cNvSpPr>
                <a:spLocks/>
              </p:cNvSpPr>
              <p:nvPr/>
            </p:nvSpPr>
            <p:spPr bwMode="auto">
              <a:xfrm>
                <a:off x="2905" y="1800"/>
                <a:ext cx="36" cy="1323"/>
              </a:xfrm>
              <a:custGeom>
                <a:avLst/>
                <a:gdLst>
                  <a:gd name="T0" fmla="*/ 0 w 36"/>
                  <a:gd name="T1" fmla="*/ 1323 h 1323"/>
                  <a:gd name="T2" fmla="*/ 0 w 36"/>
                  <a:gd name="T3" fmla="*/ 20 h 1323"/>
                  <a:gd name="T4" fmla="*/ 36 w 36"/>
                  <a:gd name="T5" fmla="*/ 0 h 1323"/>
                  <a:gd name="T6" fmla="*/ 36 w 36"/>
                  <a:gd name="T7" fmla="*/ 1302 h 1323"/>
                  <a:gd name="T8" fmla="*/ 0 w 36"/>
                  <a:gd name="T9" fmla="*/ 1323 h 1323"/>
                  <a:gd name="T10" fmla="*/ 0 60000 65536"/>
                  <a:gd name="T11" fmla="*/ 0 60000 65536"/>
                  <a:gd name="T12" fmla="*/ 0 60000 65536"/>
                  <a:gd name="T13" fmla="*/ 0 60000 65536"/>
                  <a:gd name="T14" fmla="*/ 0 60000 65536"/>
                  <a:gd name="T15" fmla="*/ 0 w 36"/>
                  <a:gd name="T16" fmla="*/ 0 h 1323"/>
                  <a:gd name="T17" fmla="*/ 36 w 36"/>
                  <a:gd name="T18" fmla="*/ 1323 h 1323"/>
                </a:gdLst>
                <a:ahLst/>
                <a:cxnLst>
                  <a:cxn ang="T10">
                    <a:pos x="T0" y="T1"/>
                  </a:cxn>
                  <a:cxn ang="T11">
                    <a:pos x="T2" y="T3"/>
                  </a:cxn>
                  <a:cxn ang="T12">
                    <a:pos x="T4" y="T5"/>
                  </a:cxn>
                  <a:cxn ang="T13">
                    <a:pos x="T6" y="T7"/>
                  </a:cxn>
                  <a:cxn ang="T14">
                    <a:pos x="T8" y="T9"/>
                  </a:cxn>
                </a:cxnLst>
                <a:rect l="T15" t="T16" r="T17" b="T18"/>
                <a:pathLst>
                  <a:path w="36" h="1323">
                    <a:moveTo>
                      <a:pt x="0" y="1323"/>
                    </a:moveTo>
                    <a:lnTo>
                      <a:pt x="0" y="20"/>
                    </a:lnTo>
                    <a:lnTo>
                      <a:pt x="36" y="0"/>
                    </a:lnTo>
                    <a:lnTo>
                      <a:pt x="36" y="1302"/>
                    </a:lnTo>
                    <a:lnTo>
                      <a:pt x="0" y="1323"/>
                    </a:lnTo>
                    <a:close/>
                  </a:path>
                </a:pathLst>
              </a:custGeom>
              <a:solidFill>
                <a:srgbClr val="E58A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96" name="Freeform 120"/>
              <p:cNvSpPr>
                <a:spLocks/>
              </p:cNvSpPr>
              <p:nvPr/>
            </p:nvSpPr>
            <p:spPr bwMode="auto">
              <a:xfrm>
                <a:off x="2923" y="1790"/>
                <a:ext cx="36" cy="1322"/>
              </a:xfrm>
              <a:custGeom>
                <a:avLst/>
                <a:gdLst>
                  <a:gd name="T0" fmla="*/ 0 w 36"/>
                  <a:gd name="T1" fmla="*/ 1322 h 1322"/>
                  <a:gd name="T2" fmla="*/ 0 w 36"/>
                  <a:gd name="T3" fmla="*/ 19 h 1322"/>
                  <a:gd name="T4" fmla="*/ 36 w 36"/>
                  <a:gd name="T5" fmla="*/ 0 h 1322"/>
                  <a:gd name="T6" fmla="*/ 36 w 36"/>
                  <a:gd name="T7" fmla="*/ 1303 h 1322"/>
                  <a:gd name="T8" fmla="*/ 0 w 36"/>
                  <a:gd name="T9" fmla="*/ 1322 h 1322"/>
                  <a:gd name="T10" fmla="*/ 0 60000 65536"/>
                  <a:gd name="T11" fmla="*/ 0 60000 65536"/>
                  <a:gd name="T12" fmla="*/ 0 60000 65536"/>
                  <a:gd name="T13" fmla="*/ 0 60000 65536"/>
                  <a:gd name="T14" fmla="*/ 0 60000 65536"/>
                  <a:gd name="T15" fmla="*/ 0 w 36"/>
                  <a:gd name="T16" fmla="*/ 0 h 1322"/>
                  <a:gd name="T17" fmla="*/ 36 w 36"/>
                  <a:gd name="T18" fmla="*/ 1322 h 1322"/>
                </a:gdLst>
                <a:ahLst/>
                <a:cxnLst>
                  <a:cxn ang="T10">
                    <a:pos x="T0" y="T1"/>
                  </a:cxn>
                  <a:cxn ang="T11">
                    <a:pos x="T2" y="T3"/>
                  </a:cxn>
                  <a:cxn ang="T12">
                    <a:pos x="T4" y="T5"/>
                  </a:cxn>
                  <a:cxn ang="T13">
                    <a:pos x="T6" y="T7"/>
                  </a:cxn>
                  <a:cxn ang="T14">
                    <a:pos x="T8" y="T9"/>
                  </a:cxn>
                </a:cxnLst>
                <a:rect l="T15" t="T16" r="T17" b="T18"/>
                <a:pathLst>
                  <a:path w="36" h="1322">
                    <a:moveTo>
                      <a:pt x="0" y="1322"/>
                    </a:moveTo>
                    <a:lnTo>
                      <a:pt x="0" y="19"/>
                    </a:lnTo>
                    <a:lnTo>
                      <a:pt x="36" y="0"/>
                    </a:lnTo>
                    <a:lnTo>
                      <a:pt x="36" y="1303"/>
                    </a:lnTo>
                    <a:lnTo>
                      <a:pt x="0" y="1322"/>
                    </a:lnTo>
                    <a:close/>
                  </a:path>
                </a:pathLst>
              </a:custGeom>
              <a:solidFill>
                <a:srgbClr val="E589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97" name="Freeform 121"/>
              <p:cNvSpPr>
                <a:spLocks/>
              </p:cNvSpPr>
              <p:nvPr/>
            </p:nvSpPr>
            <p:spPr bwMode="auto">
              <a:xfrm>
                <a:off x="2941" y="1781"/>
                <a:ext cx="35" cy="1321"/>
              </a:xfrm>
              <a:custGeom>
                <a:avLst/>
                <a:gdLst>
                  <a:gd name="T0" fmla="*/ 0 w 35"/>
                  <a:gd name="T1" fmla="*/ 1321 h 1321"/>
                  <a:gd name="T2" fmla="*/ 0 w 35"/>
                  <a:gd name="T3" fmla="*/ 19 h 1321"/>
                  <a:gd name="T4" fmla="*/ 35 w 35"/>
                  <a:gd name="T5" fmla="*/ 0 h 1321"/>
                  <a:gd name="T6" fmla="*/ 35 w 35"/>
                  <a:gd name="T7" fmla="*/ 1301 h 1321"/>
                  <a:gd name="T8" fmla="*/ 0 w 35"/>
                  <a:gd name="T9" fmla="*/ 1321 h 1321"/>
                  <a:gd name="T10" fmla="*/ 0 60000 65536"/>
                  <a:gd name="T11" fmla="*/ 0 60000 65536"/>
                  <a:gd name="T12" fmla="*/ 0 60000 65536"/>
                  <a:gd name="T13" fmla="*/ 0 60000 65536"/>
                  <a:gd name="T14" fmla="*/ 0 60000 65536"/>
                  <a:gd name="T15" fmla="*/ 0 w 35"/>
                  <a:gd name="T16" fmla="*/ 0 h 1321"/>
                  <a:gd name="T17" fmla="*/ 35 w 35"/>
                  <a:gd name="T18" fmla="*/ 1321 h 1321"/>
                </a:gdLst>
                <a:ahLst/>
                <a:cxnLst>
                  <a:cxn ang="T10">
                    <a:pos x="T0" y="T1"/>
                  </a:cxn>
                  <a:cxn ang="T11">
                    <a:pos x="T2" y="T3"/>
                  </a:cxn>
                  <a:cxn ang="T12">
                    <a:pos x="T4" y="T5"/>
                  </a:cxn>
                  <a:cxn ang="T13">
                    <a:pos x="T6" y="T7"/>
                  </a:cxn>
                  <a:cxn ang="T14">
                    <a:pos x="T8" y="T9"/>
                  </a:cxn>
                </a:cxnLst>
                <a:rect l="T15" t="T16" r="T17" b="T18"/>
                <a:pathLst>
                  <a:path w="35" h="1321">
                    <a:moveTo>
                      <a:pt x="0" y="1321"/>
                    </a:moveTo>
                    <a:lnTo>
                      <a:pt x="0" y="19"/>
                    </a:lnTo>
                    <a:lnTo>
                      <a:pt x="35" y="0"/>
                    </a:lnTo>
                    <a:lnTo>
                      <a:pt x="35" y="1301"/>
                    </a:lnTo>
                    <a:lnTo>
                      <a:pt x="0" y="1321"/>
                    </a:lnTo>
                    <a:close/>
                  </a:path>
                </a:pathLst>
              </a:custGeom>
              <a:solidFill>
                <a:srgbClr val="E589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98" name="Freeform 122"/>
              <p:cNvSpPr>
                <a:spLocks/>
              </p:cNvSpPr>
              <p:nvPr/>
            </p:nvSpPr>
            <p:spPr bwMode="auto">
              <a:xfrm>
                <a:off x="2959" y="1770"/>
                <a:ext cx="35" cy="1323"/>
              </a:xfrm>
              <a:custGeom>
                <a:avLst/>
                <a:gdLst>
                  <a:gd name="T0" fmla="*/ 0 w 35"/>
                  <a:gd name="T1" fmla="*/ 1323 h 1323"/>
                  <a:gd name="T2" fmla="*/ 0 w 35"/>
                  <a:gd name="T3" fmla="*/ 20 h 1323"/>
                  <a:gd name="T4" fmla="*/ 35 w 35"/>
                  <a:gd name="T5" fmla="*/ 0 h 1323"/>
                  <a:gd name="T6" fmla="*/ 35 w 35"/>
                  <a:gd name="T7" fmla="*/ 1301 h 1323"/>
                  <a:gd name="T8" fmla="*/ 0 w 35"/>
                  <a:gd name="T9" fmla="*/ 1323 h 1323"/>
                  <a:gd name="T10" fmla="*/ 0 60000 65536"/>
                  <a:gd name="T11" fmla="*/ 0 60000 65536"/>
                  <a:gd name="T12" fmla="*/ 0 60000 65536"/>
                  <a:gd name="T13" fmla="*/ 0 60000 65536"/>
                  <a:gd name="T14" fmla="*/ 0 60000 65536"/>
                  <a:gd name="T15" fmla="*/ 0 w 35"/>
                  <a:gd name="T16" fmla="*/ 0 h 1323"/>
                  <a:gd name="T17" fmla="*/ 35 w 35"/>
                  <a:gd name="T18" fmla="*/ 1323 h 1323"/>
                </a:gdLst>
                <a:ahLst/>
                <a:cxnLst>
                  <a:cxn ang="T10">
                    <a:pos x="T0" y="T1"/>
                  </a:cxn>
                  <a:cxn ang="T11">
                    <a:pos x="T2" y="T3"/>
                  </a:cxn>
                  <a:cxn ang="T12">
                    <a:pos x="T4" y="T5"/>
                  </a:cxn>
                  <a:cxn ang="T13">
                    <a:pos x="T6" y="T7"/>
                  </a:cxn>
                  <a:cxn ang="T14">
                    <a:pos x="T8" y="T9"/>
                  </a:cxn>
                </a:cxnLst>
                <a:rect l="T15" t="T16" r="T17" b="T18"/>
                <a:pathLst>
                  <a:path w="35" h="1323">
                    <a:moveTo>
                      <a:pt x="0" y="1323"/>
                    </a:moveTo>
                    <a:lnTo>
                      <a:pt x="0" y="20"/>
                    </a:lnTo>
                    <a:lnTo>
                      <a:pt x="35" y="0"/>
                    </a:lnTo>
                    <a:lnTo>
                      <a:pt x="35" y="1301"/>
                    </a:lnTo>
                    <a:lnTo>
                      <a:pt x="0" y="1323"/>
                    </a:lnTo>
                    <a:close/>
                  </a:path>
                </a:pathLst>
              </a:custGeom>
              <a:solidFill>
                <a:srgbClr val="E589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199" name="Freeform 123"/>
              <p:cNvSpPr>
                <a:spLocks/>
              </p:cNvSpPr>
              <p:nvPr/>
            </p:nvSpPr>
            <p:spPr bwMode="auto">
              <a:xfrm>
                <a:off x="2976" y="1762"/>
                <a:ext cx="36" cy="1320"/>
              </a:xfrm>
              <a:custGeom>
                <a:avLst/>
                <a:gdLst>
                  <a:gd name="T0" fmla="*/ 0 w 36"/>
                  <a:gd name="T1" fmla="*/ 1320 h 1320"/>
                  <a:gd name="T2" fmla="*/ 0 w 36"/>
                  <a:gd name="T3" fmla="*/ 19 h 1320"/>
                  <a:gd name="T4" fmla="*/ 36 w 36"/>
                  <a:gd name="T5" fmla="*/ 0 h 1320"/>
                  <a:gd name="T6" fmla="*/ 36 w 36"/>
                  <a:gd name="T7" fmla="*/ 1301 h 1320"/>
                  <a:gd name="T8" fmla="*/ 0 w 36"/>
                  <a:gd name="T9" fmla="*/ 1320 h 1320"/>
                  <a:gd name="T10" fmla="*/ 0 60000 65536"/>
                  <a:gd name="T11" fmla="*/ 0 60000 65536"/>
                  <a:gd name="T12" fmla="*/ 0 60000 65536"/>
                  <a:gd name="T13" fmla="*/ 0 60000 65536"/>
                  <a:gd name="T14" fmla="*/ 0 60000 65536"/>
                  <a:gd name="T15" fmla="*/ 0 w 36"/>
                  <a:gd name="T16" fmla="*/ 0 h 1320"/>
                  <a:gd name="T17" fmla="*/ 36 w 36"/>
                  <a:gd name="T18" fmla="*/ 1320 h 1320"/>
                </a:gdLst>
                <a:ahLst/>
                <a:cxnLst>
                  <a:cxn ang="T10">
                    <a:pos x="T0" y="T1"/>
                  </a:cxn>
                  <a:cxn ang="T11">
                    <a:pos x="T2" y="T3"/>
                  </a:cxn>
                  <a:cxn ang="T12">
                    <a:pos x="T4" y="T5"/>
                  </a:cxn>
                  <a:cxn ang="T13">
                    <a:pos x="T6" y="T7"/>
                  </a:cxn>
                  <a:cxn ang="T14">
                    <a:pos x="T8" y="T9"/>
                  </a:cxn>
                </a:cxnLst>
                <a:rect l="T15" t="T16" r="T17" b="T18"/>
                <a:pathLst>
                  <a:path w="36" h="1320">
                    <a:moveTo>
                      <a:pt x="0" y="1320"/>
                    </a:moveTo>
                    <a:lnTo>
                      <a:pt x="0" y="19"/>
                    </a:lnTo>
                    <a:lnTo>
                      <a:pt x="36" y="0"/>
                    </a:lnTo>
                    <a:lnTo>
                      <a:pt x="36" y="1301"/>
                    </a:lnTo>
                    <a:lnTo>
                      <a:pt x="0" y="1320"/>
                    </a:lnTo>
                    <a:close/>
                  </a:path>
                </a:pathLst>
              </a:custGeom>
              <a:solidFill>
                <a:srgbClr val="E588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00" name="Freeform 124"/>
              <p:cNvSpPr>
                <a:spLocks/>
              </p:cNvSpPr>
              <p:nvPr/>
            </p:nvSpPr>
            <p:spPr bwMode="auto">
              <a:xfrm>
                <a:off x="2994" y="1751"/>
                <a:ext cx="36" cy="1320"/>
              </a:xfrm>
              <a:custGeom>
                <a:avLst/>
                <a:gdLst>
                  <a:gd name="T0" fmla="*/ 0 w 36"/>
                  <a:gd name="T1" fmla="*/ 1320 h 1320"/>
                  <a:gd name="T2" fmla="*/ 0 w 36"/>
                  <a:gd name="T3" fmla="*/ 19 h 1320"/>
                  <a:gd name="T4" fmla="*/ 36 w 36"/>
                  <a:gd name="T5" fmla="*/ 0 h 1320"/>
                  <a:gd name="T6" fmla="*/ 36 w 36"/>
                  <a:gd name="T7" fmla="*/ 1301 h 1320"/>
                  <a:gd name="T8" fmla="*/ 0 w 36"/>
                  <a:gd name="T9" fmla="*/ 1320 h 1320"/>
                  <a:gd name="T10" fmla="*/ 0 60000 65536"/>
                  <a:gd name="T11" fmla="*/ 0 60000 65536"/>
                  <a:gd name="T12" fmla="*/ 0 60000 65536"/>
                  <a:gd name="T13" fmla="*/ 0 60000 65536"/>
                  <a:gd name="T14" fmla="*/ 0 60000 65536"/>
                  <a:gd name="T15" fmla="*/ 0 w 36"/>
                  <a:gd name="T16" fmla="*/ 0 h 1320"/>
                  <a:gd name="T17" fmla="*/ 36 w 36"/>
                  <a:gd name="T18" fmla="*/ 1320 h 1320"/>
                </a:gdLst>
                <a:ahLst/>
                <a:cxnLst>
                  <a:cxn ang="T10">
                    <a:pos x="T0" y="T1"/>
                  </a:cxn>
                  <a:cxn ang="T11">
                    <a:pos x="T2" y="T3"/>
                  </a:cxn>
                  <a:cxn ang="T12">
                    <a:pos x="T4" y="T5"/>
                  </a:cxn>
                  <a:cxn ang="T13">
                    <a:pos x="T6" y="T7"/>
                  </a:cxn>
                  <a:cxn ang="T14">
                    <a:pos x="T8" y="T9"/>
                  </a:cxn>
                </a:cxnLst>
                <a:rect l="T15" t="T16" r="T17" b="T18"/>
                <a:pathLst>
                  <a:path w="36" h="1320">
                    <a:moveTo>
                      <a:pt x="0" y="1320"/>
                    </a:moveTo>
                    <a:lnTo>
                      <a:pt x="0" y="19"/>
                    </a:lnTo>
                    <a:lnTo>
                      <a:pt x="36" y="0"/>
                    </a:lnTo>
                    <a:lnTo>
                      <a:pt x="36" y="1301"/>
                    </a:lnTo>
                    <a:lnTo>
                      <a:pt x="0" y="1320"/>
                    </a:lnTo>
                    <a:close/>
                  </a:path>
                </a:pathLst>
              </a:custGeom>
              <a:solidFill>
                <a:srgbClr val="E587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01" name="Freeform 125"/>
              <p:cNvSpPr>
                <a:spLocks/>
              </p:cNvSpPr>
              <p:nvPr/>
            </p:nvSpPr>
            <p:spPr bwMode="auto">
              <a:xfrm>
                <a:off x="3012" y="1742"/>
                <a:ext cx="36" cy="1321"/>
              </a:xfrm>
              <a:custGeom>
                <a:avLst/>
                <a:gdLst>
                  <a:gd name="T0" fmla="*/ 0 w 36"/>
                  <a:gd name="T1" fmla="*/ 1321 h 1321"/>
                  <a:gd name="T2" fmla="*/ 0 w 36"/>
                  <a:gd name="T3" fmla="*/ 20 h 1321"/>
                  <a:gd name="T4" fmla="*/ 36 w 36"/>
                  <a:gd name="T5" fmla="*/ 0 h 1321"/>
                  <a:gd name="T6" fmla="*/ 36 w 36"/>
                  <a:gd name="T7" fmla="*/ 1299 h 1321"/>
                  <a:gd name="T8" fmla="*/ 0 w 36"/>
                  <a:gd name="T9" fmla="*/ 1321 h 1321"/>
                  <a:gd name="T10" fmla="*/ 0 60000 65536"/>
                  <a:gd name="T11" fmla="*/ 0 60000 65536"/>
                  <a:gd name="T12" fmla="*/ 0 60000 65536"/>
                  <a:gd name="T13" fmla="*/ 0 60000 65536"/>
                  <a:gd name="T14" fmla="*/ 0 60000 65536"/>
                  <a:gd name="T15" fmla="*/ 0 w 36"/>
                  <a:gd name="T16" fmla="*/ 0 h 1321"/>
                  <a:gd name="T17" fmla="*/ 36 w 36"/>
                  <a:gd name="T18" fmla="*/ 1321 h 1321"/>
                </a:gdLst>
                <a:ahLst/>
                <a:cxnLst>
                  <a:cxn ang="T10">
                    <a:pos x="T0" y="T1"/>
                  </a:cxn>
                  <a:cxn ang="T11">
                    <a:pos x="T2" y="T3"/>
                  </a:cxn>
                  <a:cxn ang="T12">
                    <a:pos x="T4" y="T5"/>
                  </a:cxn>
                  <a:cxn ang="T13">
                    <a:pos x="T6" y="T7"/>
                  </a:cxn>
                  <a:cxn ang="T14">
                    <a:pos x="T8" y="T9"/>
                  </a:cxn>
                </a:cxnLst>
                <a:rect l="T15" t="T16" r="T17" b="T18"/>
                <a:pathLst>
                  <a:path w="36" h="1321">
                    <a:moveTo>
                      <a:pt x="0" y="1321"/>
                    </a:moveTo>
                    <a:lnTo>
                      <a:pt x="0" y="20"/>
                    </a:lnTo>
                    <a:lnTo>
                      <a:pt x="36" y="0"/>
                    </a:lnTo>
                    <a:lnTo>
                      <a:pt x="36" y="1299"/>
                    </a:lnTo>
                    <a:lnTo>
                      <a:pt x="0" y="1321"/>
                    </a:lnTo>
                    <a:close/>
                  </a:path>
                </a:pathLst>
              </a:custGeom>
              <a:solidFill>
                <a:srgbClr val="E586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02" name="Freeform 126"/>
              <p:cNvSpPr>
                <a:spLocks/>
              </p:cNvSpPr>
              <p:nvPr/>
            </p:nvSpPr>
            <p:spPr bwMode="auto">
              <a:xfrm>
                <a:off x="3030" y="1731"/>
                <a:ext cx="36" cy="1321"/>
              </a:xfrm>
              <a:custGeom>
                <a:avLst/>
                <a:gdLst>
                  <a:gd name="T0" fmla="*/ 0 w 36"/>
                  <a:gd name="T1" fmla="*/ 1321 h 1321"/>
                  <a:gd name="T2" fmla="*/ 0 w 36"/>
                  <a:gd name="T3" fmla="*/ 20 h 1321"/>
                  <a:gd name="T4" fmla="*/ 36 w 36"/>
                  <a:gd name="T5" fmla="*/ 0 h 1321"/>
                  <a:gd name="T6" fmla="*/ 36 w 36"/>
                  <a:gd name="T7" fmla="*/ 1302 h 1321"/>
                  <a:gd name="T8" fmla="*/ 0 w 36"/>
                  <a:gd name="T9" fmla="*/ 1321 h 1321"/>
                  <a:gd name="T10" fmla="*/ 0 60000 65536"/>
                  <a:gd name="T11" fmla="*/ 0 60000 65536"/>
                  <a:gd name="T12" fmla="*/ 0 60000 65536"/>
                  <a:gd name="T13" fmla="*/ 0 60000 65536"/>
                  <a:gd name="T14" fmla="*/ 0 60000 65536"/>
                  <a:gd name="T15" fmla="*/ 0 w 36"/>
                  <a:gd name="T16" fmla="*/ 0 h 1321"/>
                  <a:gd name="T17" fmla="*/ 36 w 36"/>
                  <a:gd name="T18" fmla="*/ 1321 h 1321"/>
                </a:gdLst>
                <a:ahLst/>
                <a:cxnLst>
                  <a:cxn ang="T10">
                    <a:pos x="T0" y="T1"/>
                  </a:cxn>
                  <a:cxn ang="T11">
                    <a:pos x="T2" y="T3"/>
                  </a:cxn>
                  <a:cxn ang="T12">
                    <a:pos x="T4" y="T5"/>
                  </a:cxn>
                  <a:cxn ang="T13">
                    <a:pos x="T6" y="T7"/>
                  </a:cxn>
                  <a:cxn ang="T14">
                    <a:pos x="T8" y="T9"/>
                  </a:cxn>
                </a:cxnLst>
                <a:rect l="T15" t="T16" r="T17" b="T18"/>
                <a:pathLst>
                  <a:path w="36" h="1321">
                    <a:moveTo>
                      <a:pt x="0" y="1321"/>
                    </a:moveTo>
                    <a:lnTo>
                      <a:pt x="0" y="20"/>
                    </a:lnTo>
                    <a:lnTo>
                      <a:pt x="36" y="0"/>
                    </a:lnTo>
                    <a:lnTo>
                      <a:pt x="36" y="1302"/>
                    </a:lnTo>
                    <a:lnTo>
                      <a:pt x="0" y="1321"/>
                    </a:lnTo>
                    <a:close/>
                  </a:path>
                </a:pathLst>
              </a:custGeom>
              <a:solidFill>
                <a:srgbClr val="E486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03" name="Freeform 127"/>
              <p:cNvSpPr>
                <a:spLocks/>
              </p:cNvSpPr>
              <p:nvPr/>
            </p:nvSpPr>
            <p:spPr bwMode="auto">
              <a:xfrm>
                <a:off x="3048" y="1723"/>
                <a:ext cx="36" cy="1318"/>
              </a:xfrm>
              <a:custGeom>
                <a:avLst/>
                <a:gdLst>
                  <a:gd name="T0" fmla="*/ 0 w 36"/>
                  <a:gd name="T1" fmla="*/ 1318 h 1318"/>
                  <a:gd name="T2" fmla="*/ 0 w 36"/>
                  <a:gd name="T3" fmla="*/ 19 h 1318"/>
                  <a:gd name="T4" fmla="*/ 36 w 36"/>
                  <a:gd name="T5" fmla="*/ 0 h 1318"/>
                  <a:gd name="T6" fmla="*/ 36 w 36"/>
                  <a:gd name="T7" fmla="*/ 1299 h 1318"/>
                  <a:gd name="T8" fmla="*/ 0 w 36"/>
                  <a:gd name="T9" fmla="*/ 1318 h 1318"/>
                  <a:gd name="T10" fmla="*/ 0 60000 65536"/>
                  <a:gd name="T11" fmla="*/ 0 60000 65536"/>
                  <a:gd name="T12" fmla="*/ 0 60000 65536"/>
                  <a:gd name="T13" fmla="*/ 0 60000 65536"/>
                  <a:gd name="T14" fmla="*/ 0 60000 65536"/>
                  <a:gd name="T15" fmla="*/ 0 w 36"/>
                  <a:gd name="T16" fmla="*/ 0 h 1318"/>
                  <a:gd name="T17" fmla="*/ 36 w 36"/>
                  <a:gd name="T18" fmla="*/ 1318 h 1318"/>
                </a:gdLst>
                <a:ahLst/>
                <a:cxnLst>
                  <a:cxn ang="T10">
                    <a:pos x="T0" y="T1"/>
                  </a:cxn>
                  <a:cxn ang="T11">
                    <a:pos x="T2" y="T3"/>
                  </a:cxn>
                  <a:cxn ang="T12">
                    <a:pos x="T4" y="T5"/>
                  </a:cxn>
                  <a:cxn ang="T13">
                    <a:pos x="T6" y="T7"/>
                  </a:cxn>
                  <a:cxn ang="T14">
                    <a:pos x="T8" y="T9"/>
                  </a:cxn>
                </a:cxnLst>
                <a:rect l="T15" t="T16" r="T17" b="T18"/>
                <a:pathLst>
                  <a:path w="36" h="1318">
                    <a:moveTo>
                      <a:pt x="0" y="1318"/>
                    </a:moveTo>
                    <a:lnTo>
                      <a:pt x="0" y="19"/>
                    </a:lnTo>
                    <a:lnTo>
                      <a:pt x="36" y="0"/>
                    </a:lnTo>
                    <a:lnTo>
                      <a:pt x="36" y="1299"/>
                    </a:lnTo>
                    <a:lnTo>
                      <a:pt x="0" y="1318"/>
                    </a:lnTo>
                    <a:close/>
                  </a:path>
                </a:pathLst>
              </a:custGeom>
              <a:solidFill>
                <a:srgbClr val="E486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04" name="Freeform 128"/>
              <p:cNvSpPr>
                <a:spLocks/>
              </p:cNvSpPr>
              <p:nvPr/>
            </p:nvSpPr>
            <p:spPr bwMode="auto">
              <a:xfrm>
                <a:off x="3066" y="1712"/>
                <a:ext cx="36" cy="1321"/>
              </a:xfrm>
              <a:custGeom>
                <a:avLst/>
                <a:gdLst>
                  <a:gd name="T0" fmla="*/ 0 w 36"/>
                  <a:gd name="T1" fmla="*/ 1321 h 1321"/>
                  <a:gd name="T2" fmla="*/ 0 w 36"/>
                  <a:gd name="T3" fmla="*/ 19 h 1321"/>
                  <a:gd name="T4" fmla="*/ 36 w 36"/>
                  <a:gd name="T5" fmla="*/ 0 h 1321"/>
                  <a:gd name="T6" fmla="*/ 36 w 36"/>
                  <a:gd name="T7" fmla="*/ 1299 h 1321"/>
                  <a:gd name="T8" fmla="*/ 0 w 36"/>
                  <a:gd name="T9" fmla="*/ 1321 h 1321"/>
                  <a:gd name="T10" fmla="*/ 0 60000 65536"/>
                  <a:gd name="T11" fmla="*/ 0 60000 65536"/>
                  <a:gd name="T12" fmla="*/ 0 60000 65536"/>
                  <a:gd name="T13" fmla="*/ 0 60000 65536"/>
                  <a:gd name="T14" fmla="*/ 0 60000 65536"/>
                  <a:gd name="T15" fmla="*/ 0 w 36"/>
                  <a:gd name="T16" fmla="*/ 0 h 1321"/>
                  <a:gd name="T17" fmla="*/ 36 w 36"/>
                  <a:gd name="T18" fmla="*/ 1321 h 1321"/>
                </a:gdLst>
                <a:ahLst/>
                <a:cxnLst>
                  <a:cxn ang="T10">
                    <a:pos x="T0" y="T1"/>
                  </a:cxn>
                  <a:cxn ang="T11">
                    <a:pos x="T2" y="T3"/>
                  </a:cxn>
                  <a:cxn ang="T12">
                    <a:pos x="T4" y="T5"/>
                  </a:cxn>
                  <a:cxn ang="T13">
                    <a:pos x="T6" y="T7"/>
                  </a:cxn>
                  <a:cxn ang="T14">
                    <a:pos x="T8" y="T9"/>
                  </a:cxn>
                </a:cxnLst>
                <a:rect l="T15" t="T16" r="T17" b="T18"/>
                <a:pathLst>
                  <a:path w="36" h="1321">
                    <a:moveTo>
                      <a:pt x="0" y="1321"/>
                    </a:moveTo>
                    <a:lnTo>
                      <a:pt x="0" y="19"/>
                    </a:lnTo>
                    <a:lnTo>
                      <a:pt x="36" y="0"/>
                    </a:lnTo>
                    <a:lnTo>
                      <a:pt x="36" y="1299"/>
                    </a:lnTo>
                    <a:lnTo>
                      <a:pt x="0" y="1321"/>
                    </a:lnTo>
                    <a:close/>
                  </a:path>
                </a:pathLst>
              </a:custGeom>
              <a:solidFill>
                <a:srgbClr val="E485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05" name="Freeform 129"/>
              <p:cNvSpPr>
                <a:spLocks/>
              </p:cNvSpPr>
              <p:nvPr/>
            </p:nvSpPr>
            <p:spPr bwMode="auto">
              <a:xfrm>
                <a:off x="3084" y="1704"/>
                <a:ext cx="35" cy="1318"/>
              </a:xfrm>
              <a:custGeom>
                <a:avLst/>
                <a:gdLst>
                  <a:gd name="T0" fmla="*/ 0 w 35"/>
                  <a:gd name="T1" fmla="*/ 1318 h 1318"/>
                  <a:gd name="T2" fmla="*/ 0 w 35"/>
                  <a:gd name="T3" fmla="*/ 19 h 1318"/>
                  <a:gd name="T4" fmla="*/ 35 w 35"/>
                  <a:gd name="T5" fmla="*/ 0 h 1318"/>
                  <a:gd name="T6" fmla="*/ 35 w 35"/>
                  <a:gd name="T7" fmla="*/ 1296 h 1318"/>
                  <a:gd name="T8" fmla="*/ 0 w 35"/>
                  <a:gd name="T9" fmla="*/ 1318 h 1318"/>
                  <a:gd name="T10" fmla="*/ 0 60000 65536"/>
                  <a:gd name="T11" fmla="*/ 0 60000 65536"/>
                  <a:gd name="T12" fmla="*/ 0 60000 65536"/>
                  <a:gd name="T13" fmla="*/ 0 60000 65536"/>
                  <a:gd name="T14" fmla="*/ 0 60000 65536"/>
                  <a:gd name="T15" fmla="*/ 0 w 35"/>
                  <a:gd name="T16" fmla="*/ 0 h 1318"/>
                  <a:gd name="T17" fmla="*/ 35 w 35"/>
                  <a:gd name="T18" fmla="*/ 1318 h 1318"/>
                </a:gdLst>
                <a:ahLst/>
                <a:cxnLst>
                  <a:cxn ang="T10">
                    <a:pos x="T0" y="T1"/>
                  </a:cxn>
                  <a:cxn ang="T11">
                    <a:pos x="T2" y="T3"/>
                  </a:cxn>
                  <a:cxn ang="T12">
                    <a:pos x="T4" y="T5"/>
                  </a:cxn>
                  <a:cxn ang="T13">
                    <a:pos x="T6" y="T7"/>
                  </a:cxn>
                  <a:cxn ang="T14">
                    <a:pos x="T8" y="T9"/>
                  </a:cxn>
                </a:cxnLst>
                <a:rect l="T15" t="T16" r="T17" b="T18"/>
                <a:pathLst>
                  <a:path w="35" h="1318">
                    <a:moveTo>
                      <a:pt x="0" y="1318"/>
                    </a:moveTo>
                    <a:lnTo>
                      <a:pt x="0" y="19"/>
                    </a:lnTo>
                    <a:lnTo>
                      <a:pt x="35" y="0"/>
                    </a:lnTo>
                    <a:lnTo>
                      <a:pt x="35" y="1296"/>
                    </a:lnTo>
                    <a:lnTo>
                      <a:pt x="0" y="1318"/>
                    </a:lnTo>
                    <a:close/>
                  </a:path>
                </a:pathLst>
              </a:custGeom>
              <a:solidFill>
                <a:srgbClr val="E484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06" name="Freeform 130"/>
              <p:cNvSpPr>
                <a:spLocks/>
              </p:cNvSpPr>
              <p:nvPr/>
            </p:nvSpPr>
            <p:spPr bwMode="auto">
              <a:xfrm>
                <a:off x="3102" y="1693"/>
                <a:ext cx="35" cy="1318"/>
              </a:xfrm>
              <a:custGeom>
                <a:avLst/>
                <a:gdLst>
                  <a:gd name="T0" fmla="*/ 0 w 35"/>
                  <a:gd name="T1" fmla="*/ 1318 h 1318"/>
                  <a:gd name="T2" fmla="*/ 0 w 35"/>
                  <a:gd name="T3" fmla="*/ 19 h 1318"/>
                  <a:gd name="T4" fmla="*/ 35 w 35"/>
                  <a:gd name="T5" fmla="*/ 0 h 1318"/>
                  <a:gd name="T6" fmla="*/ 35 w 35"/>
                  <a:gd name="T7" fmla="*/ 1299 h 1318"/>
                  <a:gd name="T8" fmla="*/ 0 w 35"/>
                  <a:gd name="T9" fmla="*/ 1318 h 1318"/>
                  <a:gd name="T10" fmla="*/ 0 60000 65536"/>
                  <a:gd name="T11" fmla="*/ 0 60000 65536"/>
                  <a:gd name="T12" fmla="*/ 0 60000 65536"/>
                  <a:gd name="T13" fmla="*/ 0 60000 65536"/>
                  <a:gd name="T14" fmla="*/ 0 60000 65536"/>
                  <a:gd name="T15" fmla="*/ 0 w 35"/>
                  <a:gd name="T16" fmla="*/ 0 h 1318"/>
                  <a:gd name="T17" fmla="*/ 35 w 35"/>
                  <a:gd name="T18" fmla="*/ 1318 h 1318"/>
                </a:gdLst>
                <a:ahLst/>
                <a:cxnLst>
                  <a:cxn ang="T10">
                    <a:pos x="T0" y="T1"/>
                  </a:cxn>
                  <a:cxn ang="T11">
                    <a:pos x="T2" y="T3"/>
                  </a:cxn>
                  <a:cxn ang="T12">
                    <a:pos x="T4" y="T5"/>
                  </a:cxn>
                  <a:cxn ang="T13">
                    <a:pos x="T6" y="T7"/>
                  </a:cxn>
                  <a:cxn ang="T14">
                    <a:pos x="T8" y="T9"/>
                  </a:cxn>
                </a:cxnLst>
                <a:rect l="T15" t="T16" r="T17" b="T18"/>
                <a:pathLst>
                  <a:path w="35" h="1318">
                    <a:moveTo>
                      <a:pt x="0" y="1318"/>
                    </a:moveTo>
                    <a:lnTo>
                      <a:pt x="0" y="19"/>
                    </a:lnTo>
                    <a:lnTo>
                      <a:pt x="35" y="0"/>
                    </a:lnTo>
                    <a:lnTo>
                      <a:pt x="35" y="1299"/>
                    </a:lnTo>
                    <a:lnTo>
                      <a:pt x="0" y="1318"/>
                    </a:lnTo>
                    <a:close/>
                  </a:path>
                </a:pathLst>
              </a:custGeom>
              <a:solidFill>
                <a:srgbClr val="E484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07" name="Freeform 131"/>
              <p:cNvSpPr>
                <a:spLocks/>
              </p:cNvSpPr>
              <p:nvPr/>
            </p:nvSpPr>
            <p:spPr bwMode="auto">
              <a:xfrm>
                <a:off x="3119" y="1684"/>
                <a:ext cx="36" cy="1316"/>
              </a:xfrm>
              <a:custGeom>
                <a:avLst/>
                <a:gdLst>
                  <a:gd name="T0" fmla="*/ 0 w 36"/>
                  <a:gd name="T1" fmla="*/ 1316 h 1316"/>
                  <a:gd name="T2" fmla="*/ 0 w 36"/>
                  <a:gd name="T3" fmla="*/ 20 h 1316"/>
                  <a:gd name="T4" fmla="*/ 36 w 36"/>
                  <a:gd name="T5" fmla="*/ 0 h 1316"/>
                  <a:gd name="T6" fmla="*/ 36 w 36"/>
                  <a:gd name="T7" fmla="*/ 1297 h 1316"/>
                  <a:gd name="T8" fmla="*/ 0 w 36"/>
                  <a:gd name="T9" fmla="*/ 1316 h 1316"/>
                  <a:gd name="T10" fmla="*/ 0 60000 65536"/>
                  <a:gd name="T11" fmla="*/ 0 60000 65536"/>
                  <a:gd name="T12" fmla="*/ 0 60000 65536"/>
                  <a:gd name="T13" fmla="*/ 0 60000 65536"/>
                  <a:gd name="T14" fmla="*/ 0 60000 65536"/>
                  <a:gd name="T15" fmla="*/ 0 w 36"/>
                  <a:gd name="T16" fmla="*/ 0 h 1316"/>
                  <a:gd name="T17" fmla="*/ 36 w 36"/>
                  <a:gd name="T18" fmla="*/ 1316 h 1316"/>
                </a:gdLst>
                <a:ahLst/>
                <a:cxnLst>
                  <a:cxn ang="T10">
                    <a:pos x="T0" y="T1"/>
                  </a:cxn>
                  <a:cxn ang="T11">
                    <a:pos x="T2" y="T3"/>
                  </a:cxn>
                  <a:cxn ang="T12">
                    <a:pos x="T4" y="T5"/>
                  </a:cxn>
                  <a:cxn ang="T13">
                    <a:pos x="T6" y="T7"/>
                  </a:cxn>
                  <a:cxn ang="T14">
                    <a:pos x="T8" y="T9"/>
                  </a:cxn>
                </a:cxnLst>
                <a:rect l="T15" t="T16" r="T17" b="T18"/>
                <a:pathLst>
                  <a:path w="36" h="1316">
                    <a:moveTo>
                      <a:pt x="0" y="1316"/>
                    </a:moveTo>
                    <a:lnTo>
                      <a:pt x="0" y="20"/>
                    </a:lnTo>
                    <a:lnTo>
                      <a:pt x="36" y="0"/>
                    </a:lnTo>
                    <a:lnTo>
                      <a:pt x="36" y="1297"/>
                    </a:lnTo>
                    <a:lnTo>
                      <a:pt x="0" y="1316"/>
                    </a:lnTo>
                    <a:close/>
                  </a:path>
                </a:pathLst>
              </a:custGeom>
              <a:solidFill>
                <a:srgbClr val="E483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08" name="Freeform 132"/>
              <p:cNvSpPr>
                <a:spLocks/>
              </p:cNvSpPr>
              <p:nvPr/>
            </p:nvSpPr>
            <p:spPr bwMode="auto">
              <a:xfrm>
                <a:off x="3137" y="1673"/>
                <a:ext cx="36" cy="1319"/>
              </a:xfrm>
              <a:custGeom>
                <a:avLst/>
                <a:gdLst>
                  <a:gd name="T0" fmla="*/ 0 w 36"/>
                  <a:gd name="T1" fmla="*/ 1319 h 1319"/>
                  <a:gd name="T2" fmla="*/ 0 w 36"/>
                  <a:gd name="T3" fmla="*/ 20 h 1319"/>
                  <a:gd name="T4" fmla="*/ 36 w 36"/>
                  <a:gd name="T5" fmla="*/ 0 h 1319"/>
                  <a:gd name="T6" fmla="*/ 36 w 36"/>
                  <a:gd name="T7" fmla="*/ 1297 h 1319"/>
                  <a:gd name="T8" fmla="*/ 0 w 36"/>
                  <a:gd name="T9" fmla="*/ 1319 h 1319"/>
                  <a:gd name="T10" fmla="*/ 0 60000 65536"/>
                  <a:gd name="T11" fmla="*/ 0 60000 65536"/>
                  <a:gd name="T12" fmla="*/ 0 60000 65536"/>
                  <a:gd name="T13" fmla="*/ 0 60000 65536"/>
                  <a:gd name="T14" fmla="*/ 0 60000 65536"/>
                  <a:gd name="T15" fmla="*/ 0 w 36"/>
                  <a:gd name="T16" fmla="*/ 0 h 1319"/>
                  <a:gd name="T17" fmla="*/ 36 w 36"/>
                  <a:gd name="T18" fmla="*/ 1319 h 1319"/>
                </a:gdLst>
                <a:ahLst/>
                <a:cxnLst>
                  <a:cxn ang="T10">
                    <a:pos x="T0" y="T1"/>
                  </a:cxn>
                  <a:cxn ang="T11">
                    <a:pos x="T2" y="T3"/>
                  </a:cxn>
                  <a:cxn ang="T12">
                    <a:pos x="T4" y="T5"/>
                  </a:cxn>
                  <a:cxn ang="T13">
                    <a:pos x="T6" y="T7"/>
                  </a:cxn>
                  <a:cxn ang="T14">
                    <a:pos x="T8" y="T9"/>
                  </a:cxn>
                </a:cxnLst>
                <a:rect l="T15" t="T16" r="T17" b="T18"/>
                <a:pathLst>
                  <a:path w="36" h="1319">
                    <a:moveTo>
                      <a:pt x="0" y="1319"/>
                    </a:moveTo>
                    <a:lnTo>
                      <a:pt x="0" y="20"/>
                    </a:lnTo>
                    <a:lnTo>
                      <a:pt x="36" y="0"/>
                    </a:lnTo>
                    <a:lnTo>
                      <a:pt x="36" y="1297"/>
                    </a:lnTo>
                    <a:lnTo>
                      <a:pt x="0" y="1319"/>
                    </a:lnTo>
                    <a:close/>
                  </a:path>
                </a:pathLst>
              </a:custGeom>
              <a:solidFill>
                <a:srgbClr val="E483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09" name="Freeform 133"/>
              <p:cNvSpPr>
                <a:spLocks/>
              </p:cNvSpPr>
              <p:nvPr/>
            </p:nvSpPr>
            <p:spPr bwMode="auto">
              <a:xfrm>
                <a:off x="3155" y="1665"/>
                <a:ext cx="36" cy="1316"/>
              </a:xfrm>
              <a:custGeom>
                <a:avLst/>
                <a:gdLst>
                  <a:gd name="T0" fmla="*/ 0 w 36"/>
                  <a:gd name="T1" fmla="*/ 1316 h 1316"/>
                  <a:gd name="T2" fmla="*/ 0 w 36"/>
                  <a:gd name="T3" fmla="*/ 19 h 1316"/>
                  <a:gd name="T4" fmla="*/ 36 w 36"/>
                  <a:gd name="T5" fmla="*/ 0 h 1316"/>
                  <a:gd name="T6" fmla="*/ 36 w 36"/>
                  <a:gd name="T7" fmla="*/ 1297 h 1316"/>
                  <a:gd name="T8" fmla="*/ 0 w 36"/>
                  <a:gd name="T9" fmla="*/ 1316 h 1316"/>
                  <a:gd name="T10" fmla="*/ 0 60000 65536"/>
                  <a:gd name="T11" fmla="*/ 0 60000 65536"/>
                  <a:gd name="T12" fmla="*/ 0 60000 65536"/>
                  <a:gd name="T13" fmla="*/ 0 60000 65536"/>
                  <a:gd name="T14" fmla="*/ 0 60000 65536"/>
                  <a:gd name="T15" fmla="*/ 0 w 36"/>
                  <a:gd name="T16" fmla="*/ 0 h 1316"/>
                  <a:gd name="T17" fmla="*/ 36 w 36"/>
                  <a:gd name="T18" fmla="*/ 1316 h 1316"/>
                </a:gdLst>
                <a:ahLst/>
                <a:cxnLst>
                  <a:cxn ang="T10">
                    <a:pos x="T0" y="T1"/>
                  </a:cxn>
                  <a:cxn ang="T11">
                    <a:pos x="T2" y="T3"/>
                  </a:cxn>
                  <a:cxn ang="T12">
                    <a:pos x="T4" y="T5"/>
                  </a:cxn>
                  <a:cxn ang="T13">
                    <a:pos x="T6" y="T7"/>
                  </a:cxn>
                  <a:cxn ang="T14">
                    <a:pos x="T8" y="T9"/>
                  </a:cxn>
                </a:cxnLst>
                <a:rect l="T15" t="T16" r="T17" b="T18"/>
                <a:pathLst>
                  <a:path w="36" h="1316">
                    <a:moveTo>
                      <a:pt x="0" y="1316"/>
                    </a:moveTo>
                    <a:lnTo>
                      <a:pt x="0" y="19"/>
                    </a:lnTo>
                    <a:lnTo>
                      <a:pt x="36" y="0"/>
                    </a:lnTo>
                    <a:lnTo>
                      <a:pt x="36" y="1297"/>
                    </a:lnTo>
                    <a:lnTo>
                      <a:pt x="0" y="1316"/>
                    </a:lnTo>
                    <a:close/>
                  </a:path>
                </a:pathLst>
              </a:custGeom>
              <a:solidFill>
                <a:srgbClr val="E482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10" name="Freeform 134"/>
              <p:cNvSpPr>
                <a:spLocks/>
              </p:cNvSpPr>
              <p:nvPr/>
            </p:nvSpPr>
            <p:spPr bwMode="auto">
              <a:xfrm>
                <a:off x="3173" y="1656"/>
                <a:ext cx="36" cy="1314"/>
              </a:xfrm>
              <a:custGeom>
                <a:avLst/>
                <a:gdLst>
                  <a:gd name="T0" fmla="*/ 0 w 36"/>
                  <a:gd name="T1" fmla="*/ 1314 h 1314"/>
                  <a:gd name="T2" fmla="*/ 0 w 36"/>
                  <a:gd name="T3" fmla="*/ 17 h 1314"/>
                  <a:gd name="T4" fmla="*/ 36 w 36"/>
                  <a:gd name="T5" fmla="*/ 0 h 1314"/>
                  <a:gd name="T6" fmla="*/ 36 w 36"/>
                  <a:gd name="T7" fmla="*/ 1295 h 1314"/>
                  <a:gd name="T8" fmla="*/ 0 w 36"/>
                  <a:gd name="T9" fmla="*/ 1314 h 1314"/>
                  <a:gd name="T10" fmla="*/ 0 60000 65536"/>
                  <a:gd name="T11" fmla="*/ 0 60000 65536"/>
                  <a:gd name="T12" fmla="*/ 0 60000 65536"/>
                  <a:gd name="T13" fmla="*/ 0 60000 65536"/>
                  <a:gd name="T14" fmla="*/ 0 60000 65536"/>
                  <a:gd name="T15" fmla="*/ 0 w 36"/>
                  <a:gd name="T16" fmla="*/ 0 h 1314"/>
                  <a:gd name="T17" fmla="*/ 36 w 36"/>
                  <a:gd name="T18" fmla="*/ 1314 h 1314"/>
                </a:gdLst>
                <a:ahLst/>
                <a:cxnLst>
                  <a:cxn ang="T10">
                    <a:pos x="T0" y="T1"/>
                  </a:cxn>
                  <a:cxn ang="T11">
                    <a:pos x="T2" y="T3"/>
                  </a:cxn>
                  <a:cxn ang="T12">
                    <a:pos x="T4" y="T5"/>
                  </a:cxn>
                  <a:cxn ang="T13">
                    <a:pos x="T6" y="T7"/>
                  </a:cxn>
                  <a:cxn ang="T14">
                    <a:pos x="T8" y="T9"/>
                  </a:cxn>
                </a:cxnLst>
                <a:rect l="T15" t="T16" r="T17" b="T18"/>
                <a:pathLst>
                  <a:path w="36" h="1314">
                    <a:moveTo>
                      <a:pt x="0" y="1314"/>
                    </a:moveTo>
                    <a:lnTo>
                      <a:pt x="0" y="17"/>
                    </a:lnTo>
                    <a:lnTo>
                      <a:pt x="36" y="0"/>
                    </a:lnTo>
                    <a:lnTo>
                      <a:pt x="36" y="1295"/>
                    </a:lnTo>
                    <a:lnTo>
                      <a:pt x="0" y="1314"/>
                    </a:lnTo>
                    <a:close/>
                  </a:path>
                </a:pathLst>
              </a:custGeom>
              <a:solidFill>
                <a:srgbClr val="E381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11" name="Freeform 135"/>
              <p:cNvSpPr>
                <a:spLocks/>
              </p:cNvSpPr>
              <p:nvPr/>
            </p:nvSpPr>
            <p:spPr bwMode="auto">
              <a:xfrm>
                <a:off x="3191" y="1645"/>
                <a:ext cx="36" cy="1317"/>
              </a:xfrm>
              <a:custGeom>
                <a:avLst/>
                <a:gdLst>
                  <a:gd name="T0" fmla="*/ 0 w 36"/>
                  <a:gd name="T1" fmla="*/ 1317 h 1317"/>
                  <a:gd name="T2" fmla="*/ 0 w 36"/>
                  <a:gd name="T3" fmla="*/ 20 h 1317"/>
                  <a:gd name="T4" fmla="*/ 36 w 36"/>
                  <a:gd name="T5" fmla="*/ 0 h 1317"/>
                  <a:gd name="T6" fmla="*/ 36 w 36"/>
                  <a:gd name="T7" fmla="*/ 1295 h 1317"/>
                  <a:gd name="T8" fmla="*/ 0 w 36"/>
                  <a:gd name="T9" fmla="*/ 1317 h 1317"/>
                  <a:gd name="T10" fmla="*/ 0 60000 65536"/>
                  <a:gd name="T11" fmla="*/ 0 60000 65536"/>
                  <a:gd name="T12" fmla="*/ 0 60000 65536"/>
                  <a:gd name="T13" fmla="*/ 0 60000 65536"/>
                  <a:gd name="T14" fmla="*/ 0 60000 65536"/>
                  <a:gd name="T15" fmla="*/ 0 w 36"/>
                  <a:gd name="T16" fmla="*/ 0 h 1317"/>
                  <a:gd name="T17" fmla="*/ 36 w 36"/>
                  <a:gd name="T18" fmla="*/ 1317 h 1317"/>
                </a:gdLst>
                <a:ahLst/>
                <a:cxnLst>
                  <a:cxn ang="T10">
                    <a:pos x="T0" y="T1"/>
                  </a:cxn>
                  <a:cxn ang="T11">
                    <a:pos x="T2" y="T3"/>
                  </a:cxn>
                  <a:cxn ang="T12">
                    <a:pos x="T4" y="T5"/>
                  </a:cxn>
                  <a:cxn ang="T13">
                    <a:pos x="T6" y="T7"/>
                  </a:cxn>
                  <a:cxn ang="T14">
                    <a:pos x="T8" y="T9"/>
                  </a:cxn>
                </a:cxnLst>
                <a:rect l="T15" t="T16" r="T17" b="T18"/>
                <a:pathLst>
                  <a:path w="36" h="1317">
                    <a:moveTo>
                      <a:pt x="0" y="1317"/>
                    </a:moveTo>
                    <a:lnTo>
                      <a:pt x="0" y="20"/>
                    </a:lnTo>
                    <a:lnTo>
                      <a:pt x="36" y="0"/>
                    </a:lnTo>
                    <a:lnTo>
                      <a:pt x="36" y="1295"/>
                    </a:lnTo>
                    <a:lnTo>
                      <a:pt x="0" y="1317"/>
                    </a:lnTo>
                    <a:close/>
                  </a:path>
                </a:pathLst>
              </a:custGeom>
              <a:solidFill>
                <a:srgbClr val="E281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12" name="Freeform 136"/>
              <p:cNvSpPr>
                <a:spLocks/>
              </p:cNvSpPr>
              <p:nvPr/>
            </p:nvSpPr>
            <p:spPr bwMode="auto">
              <a:xfrm>
                <a:off x="3209" y="1637"/>
                <a:ext cx="35" cy="1314"/>
              </a:xfrm>
              <a:custGeom>
                <a:avLst/>
                <a:gdLst>
                  <a:gd name="T0" fmla="*/ 0 w 35"/>
                  <a:gd name="T1" fmla="*/ 1314 h 1314"/>
                  <a:gd name="T2" fmla="*/ 0 w 35"/>
                  <a:gd name="T3" fmla="*/ 19 h 1314"/>
                  <a:gd name="T4" fmla="*/ 35 w 35"/>
                  <a:gd name="T5" fmla="*/ 0 h 1314"/>
                  <a:gd name="T6" fmla="*/ 35 w 35"/>
                  <a:gd name="T7" fmla="*/ 1295 h 1314"/>
                  <a:gd name="T8" fmla="*/ 0 w 35"/>
                  <a:gd name="T9" fmla="*/ 1314 h 1314"/>
                  <a:gd name="T10" fmla="*/ 0 60000 65536"/>
                  <a:gd name="T11" fmla="*/ 0 60000 65536"/>
                  <a:gd name="T12" fmla="*/ 0 60000 65536"/>
                  <a:gd name="T13" fmla="*/ 0 60000 65536"/>
                  <a:gd name="T14" fmla="*/ 0 60000 65536"/>
                  <a:gd name="T15" fmla="*/ 0 w 35"/>
                  <a:gd name="T16" fmla="*/ 0 h 1314"/>
                  <a:gd name="T17" fmla="*/ 35 w 35"/>
                  <a:gd name="T18" fmla="*/ 1314 h 1314"/>
                </a:gdLst>
                <a:ahLst/>
                <a:cxnLst>
                  <a:cxn ang="T10">
                    <a:pos x="T0" y="T1"/>
                  </a:cxn>
                  <a:cxn ang="T11">
                    <a:pos x="T2" y="T3"/>
                  </a:cxn>
                  <a:cxn ang="T12">
                    <a:pos x="T4" y="T5"/>
                  </a:cxn>
                  <a:cxn ang="T13">
                    <a:pos x="T6" y="T7"/>
                  </a:cxn>
                  <a:cxn ang="T14">
                    <a:pos x="T8" y="T9"/>
                  </a:cxn>
                </a:cxnLst>
                <a:rect l="T15" t="T16" r="T17" b="T18"/>
                <a:pathLst>
                  <a:path w="35" h="1314">
                    <a:moveTo>
                      <a:pt x="0" y="1314"/>
                    </a:moveTo>
                    <a:lnTo>
                      <a:pt x="0" y="19"/>
                    </a:lnTo>
                    <a:lnTo>
                      <a:pt x="35" y="0"/>
                    </a:lnTo>
                    <a:lnTo>
                      <a:pt x="35" y="1295"/>
                    </a:lnTo>
                    <a:lnTo>
                      <a:pt x="0" y="1314"/>
                    </a:lnTo>
                    <a:close/>
                  </a:path>
                </a:pathLst>
              </a:custGeom>
              <a:solidFill>
                <a:srgbClr val="E280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13" name="Freeform 137"/>
              <p:cNvSpPr>
                <a:spLocks/>
              </p:cNvSpPr>
              <p:nvPr/>
            </p:nvSpPr>
            <p:spPr bwMode="auto">
              <a:xfrm>
                <a:off x="3227" y="1626"/>
                <a:ext cx="35" cy="1314"/>
              </a:xfrm>
              <a:custGeom>
                <a:avLst/>
                <a:gdLst>
                  <a:gd name="T0" fmla="*/ 0 w 35"/>
                  <a:gd name="T1" fmla="*/ 1314 h 1314"/>
                  <a:gd name="T2" fmla="*/ 0 w 35"/>
                  <a:gd name="T3" fmla="*/ 19 h 1314"/>
                  <a:gd name="T4" fmla="*/ 35 w 35"/>
                  <a:gd name="T5" fmla="*/ 0 h 1314"/>
                  <a:gd name="T6" fmla="*/ 35 w 35"/>
                  <a:gd name="T7" fmla="*/ 1295 h 1314"/>
                  <a:gd name="T8" fmla="*/ 0 w 35"/>
                  <a:gd name="T9" fmla="*/ 1314 h 1314"/>
                  <a:gd name="T10" fmla="*/ 0 60000 65536"/>
                  <a:gd name="T11" fmla="*/ 0 60000 65536"/>
                  <a:gd name="T12" fmla="*/ 0 60000 65536"/>
                  <a:gd name="T13" fmla="*/ 0 60000 65536"/>
                  <a:gd name="T14" fmla="*/ 0 60000 65536"/>
                  <a:gd name="T15" fmla="*/ 0 w 35"/>
                  <a:gd name="T16" fmla="*/ 0 h 1314"/>
                  <a:gd name="T17" fmla="*/ 35 w 35"/>
                  <a:gd name="T18" fmla="*/ 1314 h 1314"/>
                </a:gdLst>
                <a:ahLst/>
                <a:cxnLst>
                  <a:cxn ang="T10">
                    <a:pos x="T0" y="T1"/>
                  </a:cxn>
                  <a:cxn ang="T11">
                    <a:pos x="T2" y="T3"/>
                  </a:cxn>
                  <a:cxn ang="T12">
                    <a:pos x="T4" y="T5"/>
                  </a:cxn>
                  <a:cxn ang="T13">
                    <a:pos x="T6" y="T7"/>
                  </a:cxn>
                  <a:cxn ang="T14">
                    <a:pos x="T8" y="T9"/>
                  </a:cxn>
                </a:cxnLst>
                <a:rect l="T15" t="T16" r="T17" b="T18"/>
                <a:pathLst>
                  <a:path w="35" h="1314">
                    <a:moveTo>
                      <a:pt x="0" y="1314"/>
                    </a:moveTo>
                    <a:lnTo>
                      <a:pt x="0" y="19"/>
                    </a:lnTo>
                    <a:lnTo>
                      <a:pt x="35" y="0"/>
                    </a:lnTo>
                    <a:lnTo>
                      <a:pt x="35" y="1295"/>
                    </a:lnTo>
                    <a:lnTo>
                      <a:pt x="0" y="1314"/>
                    </a:lnTo>
                    <a:close/>
                  </a:path>
                </a:pathLst>
              </a:custGeom>
              <a:solidFill>
                <a:srgbClr val="E280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14" name="Freeform 138"/>
              <p:cNvSpPr>
                <a:spLocks/>
              </p:cNvSpPr>
              <p:nvPr/>
            </p:nvSpPr>
            <p:spPr bwMode="auto">
              <a:xfrm>
                <a:off x="3244" y="1617"/>
                <a:ext cx="36" cy="1315"/>
              </a:xfrm>
              <a:custGeom>
                <a:avLst/>
                <a:gdLst>
                  <a:gd name="T0" fmla="*/ 0 w 36"/>
                  <a:gd name="T1" fmla="*/ 1315 h 1315"/>
                  <a:gd name="T2" fmla="*/ 0 w 36"/>
                  <a:gd name="T3" fmla="*/ 20 h 1315"/>
                  <a:gd name="T4" fmla="*/ 36 w 36"/>
                  <a:gd name="T5" fmla="*/ 0 h 1315"/>
                  <a:gd name="T6" fmla="*/ 36 w 36"/>
                  <a:gd name="T7" fmla="*/ 1293 h 1315"/>
                  <a:gd name="T8" fmla="*/ 0 w 36"/>
                  <a:gd name="T9" fmla="*/ 1315 h 1315"/>
                  <a:gd name="T10" fmla="*/ 0 60000 65536"/>
                  <a:gd name="T11" fmla="*/ 0 60000 65536"/>
                  <a:gd name="T12" fmla="*/ 0 60000 65536"/>
                  <a:gd name="T13" fmla="*/ 0 60000 65536"/>
                  <a:gd name="T14" fmla="*/ 0 60000 65536"/>
                  <a:gd name="T15" fmla="*/ 0 w 36"/>
                  <a:gd name="T16" fmla="*/ 0 h 1315"/>
                  <a:gd name="T17" fmla="*/ 36 w 36"/>
                  <a:gd name="T18" fmla="*/ 1315 h 1315"/>
                </a:gdLst>
                <a:ahLst/>
                <a:cxnLst>
                  <a:cxn ang="T10">
                    <a:pos x="T0" y="T1"/>
                  </a:cxn>
                  <a:cxn ang="T11">
                    <a:pos x="T2" y="T3"/>
                  </a:cxn>
                  <a:cxn ang="T12">
                    <a:pos x="T4" y="T5"/>
                  </a:cxn>
                  <a:cxn ang="T13">
                    <a:pos x="T6" y="T7"/>
                  </a:cxn>
                  <a:cxn ang="T14">
                    <a:pos x="T8" y="T9"/>
                  </a:cxn>
                </a:cxnLst>
                <a:rect l="T15" t="T16" r="T17" b="T18"/>
                <a:pathLst>
                  <a:path w="36" h="1315">
                    <a:moveTo>
                      <a:pt x="0" y="1315"/>
                    </a:moveTo>
                    <a:lnTo>
                      <a:pt x="0" y="20"/>
                    </a:lnTo>
                    <a:lnTo>
                      <a:pt x="36" y="0"/>
                    </a:lnTo>
                    <a:lnTo>
                      <a:pt x="36" y="1293"/>
                    </a:lnTo>
                    <a:lnTo>
                      <a:pt x="0" y="1315"/>
                    </a:lnTo>
                    <a:close/>
                  </a:path>
                </a:pathLst>
              </a:custGeom>
              <a:solidFill>
                <a:srgbClr val="E280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15" name="Freeform 139"/>
              <p:cNvSpPr>
                <a:spLocks/>
              </p:cNvSpPr>
              <p:nvPr/>
            </p:nvSpPr>
            <p:spPr bwMode="auto">
              <a:xfrm>
                <a:off x="3262" y="1607"/>
                <a:ext cx="36" cy="1314"/>
              </a:xfrm>
              <a:custGeom>
                <a:avLst/>
                <a:gdLst>
                  <a:gd name="T0" fmla="*/ 0 w 36"/>
                  <a:gd name="T1" fmla="*/ 1314 h 1314"/>
                  <a:gd name="T2" fmla="*/ 0 w 36"/>
                  <a:gd name="T3" fmla="*/ 19 h 1314"/>
                  <a:gd name="T4" fmla="*/ 36 w 36"/>
                  <a:gd name="T5" fmla="*/ 0 h 1314"/>
                  <a:gd name="T6" fmla="*/ 36 w 36"/>
                  <a:gd name="T7" fmla="*/ 1295 h 1314"/>
                  <a:gd name="T8" fmla="*/ 0 w 36"/>
                  <a:gd name="T9" fmla="*/ 1314 h 1314"/>
                  <a:gd name="T10" fmla="*/ 0 60000 65536"/>
                  <a:gd name="T11" fmla="*/ 0 60000 65536"/>
                  <a:gd name="T12" fmla="*/ 0 60000 65536"/>
                  <a:gd name="T13" fmla="*/ 0 60000 65536"/>
                  <a:gd name="T14" fmla="*/ 0 60000 65536"/>
                  <a:gd name="T15" fmla="*/ 0 w 36"/>
                  <a:gd name="T16" fmla="*/ 0 h 1314"/>
                  <a:gd name="T17" fmla="*/ 36 w 36"/>
                  <a:gd name="T18" fmla="*/ 1314 h 1314"/>
                </a:gdLst>
                <a:ahLst/>
                <a:cxnLst>
                  <a:cxn ang="T10">
                    <a:pos x="T0" y="T1"/>
                  </a:cxn>
                  <a:cxn ang="T11">
                    <a:pos x="T2" y="T3"/>
                  </a:cxn>
                  <a:cxn ang="T12">
                    <a:pos x="T4" y="T5"/>
                  </a:cxn>
                  <a:cxn ang="T13">
                    <a:pos x="T6" y="T7"/>
                  </a:cxn>
                  <a:cxn ang="T14">
                    <a:pos x="T8" y="T9"/>
                  </a:cxn>
                </a:cxnLst>
                <a:rect l="T15" t="T16" r="T17" b="T18"/>
                <a:pathLst>
                  <a:path w="36" h="1314">
                    <a:moveTo>
                      <a:pt x="0" y="1314"/>
                    </a:moveTo>
                    <a:lnTo>
                      <a:pt x="0" y="19"/>
                    </a:lnTo>
                    <a:lnTo>
                      <a:pt x="36" y="0"/>
                    </a:lnTo>
                    <a:lnTo>
                      <a:pt x="36" y="1295"/>
                    </a:lnTo>
                    <a:lnTo>
                      <a:pt x="0" y="1314"/>
                    </a:lnTo>
                    <a:close/>
                  </a:path>
                </a:pathLst>
              </a:custGeom>
              <a:solidFill>
                <a:srgbClr val="E27F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16" name="Freeform 140"/>
              <p:cNvSpPr>
                <a:spLocks/>
              </p:cNvSpPr>
              <p:nvPr/>
            </p:nvSpPr>
            <p:spPr bwMode="auto">
              <a:xfrm>
                <a:off x="3280" y="1598"/>
                <a:ext cx="36" cy="1312"/>
              </a:xfrm>
              <a:custGeom>
                <a:avLst/>
                <a:gdLst>
                  <a:gd name="T0" fmla="*/ 0 w 36"/>
                  <a:gd name="T1" fmla="*/ 1312 h 1312"/>
                  <a:gd name="T2" fmla="*/ 0 w 36"/>
                  <a:gd name="T3" fmla="*/ 19 h 1312"/>
                  <a:gd name="T4" fmla="*/ 36 w 36"/>
                  <a:gd name="T5" fmla="*/ 0 h 1312"/>
                  <a:gd name="T6" fmla="*/ 36 w 36"/>
                  <a:gd name="T7" fmla="*/ 1293 h 1312"/>
                  <a:gd name="T8" fmla="*/ 0 w 36"/>
                  <a:gd name="T9" fmla="*/ 1312 h 1312"/>
                  <a:gd name="T10" fmla="*/ 0 60000 65536"/>
                  <a:gd name="T11" fmla="*/ 0 60000 65536"/>
                  <a:gd name="T12" fmla="*/ 0 60000 65536"/>
                  <a:gd name="T13" fmla="*/ 0 60000 65536"/>
                  <a:gd name="T14" fmla="*/ 0 60000 65536"/>
                  <a:gd name="T15" fmla="*/ 0 w 36"/>
                  <a:gd name="T16" fmla="*/ 0 h 1312"/>
                  <a:gd name="T17" fmla="*/ 36 w 36"/>
                  <a:gd name="T18" fmla="*/ 1312 h 1312"/>
                </a:gdLst>
                <a:ahLst/>
                <a:cxnLst>
                  <a:cxn ang="T10">
                    <a:pos x="T0" y="T1"/>
                  </a:cxn>
                  <a:cxn ang="T11">
                    <a:pos x="T2" y="T3"/>
                  </a:cxn>
                  <a:cxn ang="T12">
                    <a:pos x="T4" y="T5"/>
                  </a:cxn>
                  <a:cxn ang="T13">
                    <a:pos x="T6" y="T7"/>
                  </a:cxn>
                  <a:cxn ang="T14">
                    <a:pos x="T8" y="T9"/>
                  </a:cxn>
                </a:cxnLst>
                <a:rect l="T15" t="T16" r="T17" b="T18"/>
                <a:pathLst>
                  <a:path w="36" h="1312">
                    <a:moveTo>
                      <a:pt x="0" y="1312"/>
                    </a:moveTo>
                    <a:lnTo>
                      <a:pt x="0" y="19"/>
                    </a:lnTo>
                    <a:lnTo>
                      <a:pt x="36" y="0"/>
                    </a:lnTo>
                    <a:lnTo>
                      <a:pt x="36" y="1293"/>
                    </a:lnTo>
                    <a:lnTo>
                      <a:pt x="0" y="1312"/>
                    </a:lnTo>
                    <a:close/>
                  </a:path>
                </a:pathLst>
              </a:custGeom>
              <a:solidFill>
                <a:srgbClr val="E27E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17" name="Freeform 141"/>
              <p:cNvSpPr>
                <a:spLocks/>
              </p:cNvSpPr>
              <p:nvPr/>
            </p:nvSpPr>
            <p:spPr bwMode="auto">
              <a:xfrm>
                <a:off x="3298" y="1587"/>
                <a:ext cx="36" cy="1315"/>
              </a:xfrm>
              <a:custGeom>
                <a:avLst/>
                <a:gdLst>
                  <a:gd name="T0" fmla="*/ 0 w 36"/>
                  <a:gd name="T1" fmla="*/ 1315 h 1315"/>
                  <a:gd name="T2" fmla="*/ 0 w 36"/>
                  <a:gd name="T3" fmla="*/ 20 h 1315"/>
                  <a:gd name="T4" fmla="*/ 36 w 36"/>
                  <a:gd name="T5" fmla="*/ 0 h 1315"/>
                  <a:gd name="T6" fmla="*/ 36 w 36"/>
                  <a:gd name="T7" fmla="*/ 1293 h 1315"/>
                  <a:gd name="T8" fmla="*/ 0 w 36"/>
                  <a:gd name="T9" fmla="*/ 1315 h 1315"/>
                  <a:gd name="T10" fmla="*/ 0 60000 65536"/>
                  <a:gd name="T11" fmla="*/ 0 60000 65536"/>
                  <a:gd name="T12" fmla="*/ 0 60000 65536"/>
                  <a:gd name="T13" fmla="*/ 0 60000 65536"/>
                  <a:gd name="T14" fmla="*/ 0 60000 65536"/>
                  <a:gd name="T15" fmla="*/ 0 w 36"/>
                  <a:gd name="T16" fmla="*/ 0 h 1315"/>
                  <a:gd name="T17" fmla="*/ 36 w 36"/>
                  <a:gd name="T18" fmla="*/ 1315 h 1315"/>
                </a:gdLst>
                <a:ahLst/>
                <a:cxnLst>
                  <a:cxn ang="T10">
                    <a:pos x="T0" y="T1"/>
                  </a:cxn>
                  <a:cxn ang="T11">
                    <a:pos x="T2" y="T3"/>
                  </a:cxn>
                  <a:cxn ang="T12">
                    <a:pos x="T4" y="T5"/>
                  </a:cxn>
                  <a:cxn ang="T13">
                    <a:pos x="T6" y="T7"/>
                  </a:cxn>
                  <a:cxn ang="T14">
                    <a:pos x="T8" y="T9"/>
                  </a:cxn>
                </a:cxnLst>
                <a:rect l="T15" t="T16" r="T17" b="T18"/>
                <a:pathLst>
                  <a:path w="36" h="1315">
                    <a:moveTo>
                      <a:pt x="0" y="1315"/>
                    </a:moveTo>
                    <a:lnTo>
                      <a:pt x="0" y="20"/>
                    </a:lnTo>
                    <a:lnTo>
                      <a:pt x="36" y="0"/>
                    </a:lnTo>
                    <a:lnTo>
                      <a:pt x="36" y="1293"/>
                    </a:lnTo>
                    <a:lnTo>
                      <a:pt x="0" y="1315"/>
                    </a:lnTo>
                    <a:close/>
                  </a:path>
                </a:pathLst>
              </a:custGeom>
              <a:solidFill>
                <a:srgbClr val="E27E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18" name="Freeform 142"/>
              <p:cNvSpPr>
                <a:spLocks/>
              </p:cNvSpPr>
              <p:nvPr/>
            </p:nvSpPr>
            <p:spPr bwMode="auto">
              <a:xfrm>
                <a:off x="3316" y="1579"/>
                <a:ext cx="36" cy="1312"/>
              </a:xfrm>
              <a:custGeom>
                <a:avLst/>
                <a:gdLst>
                  <a:gd name="T0" fmla="*/ 0 w 36"/>
                  <a:gd name="T1" fmla="*/ 1312 h 1312"/>
                  <a:gd name="T2" fmla="*/ 0 w 36"/>
                  <a:gd name="T3" fmla="*/ 19 h 1312"/>
                  <a:gd name="T4" fmla="*/ 36 w 36"/>
                  <a:gd name="T5" fmla="*/ 0 h 1312"/>
                  <a:gd name="T6" fmla="*/ 36 w 36"/>
                  <a:gd name="T7" fmla="*/ 1292 h 1312"/>
                  <a:gd name="T8" fmla="*/ 0 w 36"/>
                  <a:gd name="T9" fmla="*/ 1312 h 1312"/>
                  <a:gd name="T10" fmla="*/ 0 60000 65536"/>
                  <a:gd name="T11" fmla="*/ 0 60000 65536"/>
                  <a:gd name="T12" fmla="*/ 0 60000 65536"/>
                  <a:gd name="T13" fmla="*/ 0 60000 65536"/>
                  <a:gd name="T14" fmla="*/ 0 60000 65536"/>
                  <a:gd name="T15" fmla="*/ 0 w 36"/>
                  <a:gd name="T16" fmla="*/ 0 h 1312"/>
                  <a:gd name="T17" fmla="*/ 36 w 36"/>
                  <a:gd name="T18" fmla="*/ 1312 h 1312"/>
                </a:gdLst>
                <a:ahLst/>
                <a:cxnLst>
                  <a:cxn ang="T10">
                    <a:pos x="T0" y="T1"/>
                  </a:cxn>
                  <a:cxn ang="T11">
                    <a:pos x="T2" y="T3"/>
                  </a:cxn>
                  <a:cxn ang="T12">
                    <a:pos x="T4" y="T5"/>
                  </a:cxn>
                  <a:cxn ang="T13">
                    <a:pos x="T6" y="T7"/>
                  </a:cxn>
                  <a:cxn ang="T14">
                    <a:pos x="T8" y="T9"/>
                  </a:cxn>
                </a:cxnLst>
                <a:rect l="T15" t="T16" r="T17" b="T18"/>
                <a:pathLst>
                  <a:path w="36" h="1312">
                    <a:moveTo>
                      <a:pt x="0" y="1312"/>
                    </a:moveTo>
                    <a:lnTo>
                      <a:pt x="0" y="19"/>
                    </a:lnTo>
                    <a:lnTo>
                      <a:pt x="36" y="0"/>
                    </a:lnTo>
                    <a:lnTo>
                      <a:pt x="36" y="1292"/>
                    </a:lnTo>
                    <a:lnTo>
                      <a:pt x="0" y="1312"/>
                    </a:lnTo>
                    <a:close/>
                  </a:path>
                </a:pathLst>
              </a:custGeom>
              <a:solidFill>
                <a:srgbClr val="E27E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19" name="Freeform 143"/>
              <p:cNvSpPr>
                <a:spLocks/>
              </p:cNvSpPr>
              <p:nvPr/>
            </p:nvSpPr>
            <p:spPr bwMode="auto">
              <a:xfrm>
                <a:off x="3334" y="1568"/>
                <a:ext cx="36" cy="1312"/>
              </a:xfrm>
              <a:custGeom>
                <a:avLst/>
                <a:gdLst>
                  <a:gd name="T0" fmla="*/ 0 w 36"/>
                  <a:gd name="T1" fmla="*/ 1312 h 1312"/>
                  <a:gd name="T2" fmla="*/ 0 w 36"/>
                  <a:gd name="T3" fmla="*/ 19 h 1312"/>
                  <a:gd name="T4" fmla="*/ 36 w 36"/>
                  <a:gd name="T5" fmla="*/ 0 h 1312"/>
                  <a:gd name="T6" fmla="*/ 36 w 36"/>
                  <a:gd name="T7" fmla="*/ 1293 h 1312"/>
                  <a:gd name="T8" fmla="*/ 0 w 36"/>
                  <a:gd name="T9" fmla="*/ 1312 h 1312"/>
                  <a:gd name="T10" fmla="*/ 0 60000 65536"/>
                  <a:gd name="T11" fmla="*/ 0 60000 65536"/>
                  <a:gd name="T12" fmla="*/ 0 60000 65536"/>
                  <a:gd name="T13" fmla="*/ 0 60000 65536"/>
                  <a:gd name="T14" fmla="*/ 0 60000 65536"/>
                  <a:gd name="T15" fmla="*/ 0 w 36"/>
                  <a:gd name="T16" fmla="*/ 0 h 1312"/>
                  <a:gd name="T17" fmla="*/ 36 w 36"/>
                  <a:gd name="T18" fmla="*/ 1312 h 1312"/>
                </a:gdLst>
                <a:ahLst/>
                <a:cxnLst>
                  <a:cxn ang="T10">
                    <a:pos x="T0" y="T1"/>
                  </a:cxn>
                  <a:cxn ang="T11">
                    <a:pos x="T2" y="T3"/>
                  </a:cxn>
                  <a:cxn ang="T12">
                    <a:pos x="T4" y="T5"/>
                  </a:cxn>
                  <a:cxn ang="T13">
                    <a:pos x="T6" y="T7"/>
                  </a:cxn>
                  <a:cxn ang="T14">
                    <a:pos x="T8" y="T9"/>
                  </a:cxn>
                </a:cxnLst>
                <a:rect l="T15" t="T16" r="T17" b="T18"/>
                <a:pathLst>
                  <a:path w="36" h="1312">
                    <a:moveTo>
                      <a:pt x="0" y="1312"/>
                    </a:moveTo>
                    <a:lnTo>
                      <a:pt x="0" y="19"/>
                    </a:lnTo>
                    <a:lnTo>
                      <a:pt x="36" y="0"/>
                    </a:lnTo>
                    <a:lnTo>
                      <a:pt x="36" y="1293"/>
                    </a:lnTo>
                    <a:lnTo>
                      <a:pt x="0" y="1312"/>
                    </a:lnTo>
                    <a:close/>
                  </a:path>
                </a:pathLst>
              </a:custGeom>
              <a:solidFill>
                <a:srgbClr val="E27D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20" name="Freeform 144"/>
              <p:cNvSpPr>
                <a:spLocks/>
              </p:cNvSpPr>
              <p:nvPr/>
            </p:nvSpPr>
            <p:spPr bwMode="auto">
              <a:xfrm>
                <a:off x="3352" y="1559"/>
                <a:ext cx="35" cy="1312"/>
              </a:xfrm>
              <a:custGeom>
                <a:avLst/>
                <a:gdLst>
                  <a:gd name="T0" fmla="*/ 0 w 35"/>
                  <a:gd name="T1" fmla="*/ 1312 h 1312"/>
                  <a:gd name="T2" fmla="*/ 0 w 35"/>
                  <a:gd name="T3" fmla="*/ 20 h 1312"/>
                  <a:gd name="T4" fmla="*/ 35 w 35"/>
                  <a:gd name="T5" fmla="*/ 0 h 1312"/>
                  <a:gd name="T6" fmla="*/ 35 w 35"/>
                  <a:gd name="T7" fmla="*/ 1291 h 1312"/>
                  <a:gd name="T8" fmla="*/ 0 w 35"/>
                  <a:gd name="T9" fmla="*/ 1312 h 1312"/>
                  <a:gd name="T10" fmla="*/ 0 60000 65536"/>
                  <a:gd name="T11" fmla="*/ 0 60000 65536"/>
                  <a:gd name="T12" fmla="*/ 0 60000 65536"/>
                  <a:gd name="T13" fmla="*/ 0 60000 65536"/>
                  <a:gd name="T14" fmla="*/ 0 60000 65536"/>
                  <a:gd name="T15" fmla="*/ 0 w 35"/>
                  <a:gd name="T16" fmla="*/ 0 h 1312"/>
                  <a:gd name="T17" fmla="*/ 35 w 35"/>
                  <a:gd name="T18" fmla="*/ 1312 h 1312"/>
                </a:gdLst>
                <a:ahLst/>
                <a:cxnLst>
                  <a:cxn ang="T10">
                    <a:pos x="T0" y="T1"/>
                  </a:cxn>
                  <a:cxn ang="T11">
                    <a:pos x="T2" y="T3"/>
                  </a:cxn>
                  <a:cxn ang="T12">
                    <a:pos x="T4" y="T5"/>
                  </a:cxn>
                  <a:cxn ang="T13">
                    <a:pos x="T6" y="T7"/>
                  </a:cxn>
                  <a:cxn ang="T14">
                    <a:pos x="T8" y="T9"/>
                  </a:cxn>
                </a:cxnLst>
                <a:rect l="T15" t="T16" r="T17" b="T18"/>
                <a:pathLst>
                  <a:path w="35" h="1312">
                    <a:moveTo>
                      <a:pt x="0" y="1312"/>
                    </a:moveTo>
                    <a:lnTo>
                      <a:pt x="0" y="20"/>
                    </a:lnTo>
                    <a:lnTo>
                      <a:pt x="35" y="0"/>
                    </a:lnTo>
                    <a:lnTo>
                      <a:pt x="35" y="1291"/>
                    </a:lnTo>
                    <a:lnTo>
                      <a:pt x="0" y="1312"/>
                    </a:lnTo>
                    <a:close/>
                  </a:path>
                </a:pathLst>
              </a:custGeom>
              <a:solidFill>
                <a:srgbClr val="E27C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21" name="Freeform 145"/>
              <p:cNvSpPr>
                <a:spLocks/>
              </p:cNvSpPr>
              <p:nvPr/>
            </p:nvSpPr>
            <p:spPr bwMode="auto">
              <a:xfrm>
                <a:off x="3370" y="1549"/>
                <a:ext cx="35" cy="1312"/>
              </a:xfrm>
              <a:custGeom>
                <a:avLst/>
                <a:gdLst>
                  <a:gd name="T0" fmla="*/ 0 w 35"/>
                  <a:gd name="T1" fmla="*/ 1312 h 1312"/>
                  <a:gd name="T2" fmla="*/ 0 w 35"/>
                  <a:gd name="T3" fmla="*/ 19 h 1312"/>
                  <a:gd name="T4" fmla="*/ 35 w 35"/>
                  <a:gd name="T5" fmla="*/ 0 h 1312"/>
                  <a:gd name="T6" fmla="*/ 35 w 35"/>
                  <a:gd name="T7" fmla="*/ 1290 h 1312"/>
                  <a:gd name="T8" fmla="*/ 0 w 35"/>
                  <a:gd name="T9" fmla="*/ 1312 h 1312"/>
                  <a:gd name="T10" fmla="*/ 0 60000 65536"/>
                  <a:gd name="T11" fmla="*/ 0 60000 65536"/>
                  <a:gd name="T12" fmla="*/ 0 60000 65536"/>
                  <a:gd name="T13" fmla="*/ 0 60000 65536"/>
                  <a:gd name="T14" fmla="*/ 0 60000 65536"/>
                  <a:gd name="T15" fmla="*/ 0 w 35"/>
                  <a:gd name="T16" fmla="*/ 0 h 1312"/>
                  <a:gd name="T17" fmla="*/ 35 w 35"/>
                  <a:gd name="T18" fmla="*/ 1312 h 1312"/>
                </a:gdLst>
                <a:ahLst/>
                <a:cxnLst>
                  <a:cxn ang="T10">
                    <a:pos x="T0" y="T1"/>
                  </a:cxn>
                  <a:cxn ang="T11">
                    <a:pos x="T2" y="T3"/>
                  </a:cxn>
                  <a:cxn ang="T12">
                    <a:pos x="T4" y="T5"/>
                  </a:cxn>
                  <a:cxn ang="T13">
                    <a:pos x="T6" y="T7"/>
                  </a:cxn>
                  <a:cxn ang="T14">
                    <a:pos x="T8" y="T9"/>
                  </a:cxn>
                </a:cxnLst>
                <a:rect l="T15" t="T16" r="T17" b="T18"/>
                <a:pathLst>
                  <a:path w="35" h="1312">
                    <a:moveTo>
                      <a:pt x="0" y="1312"/>
                    </a:moveTo>
                    <a:lnTo>
                      <a:pt x="0" y="19"/>
                    </a:lnTo>
                    <a:lnTo>
                      <a:pt x="35" y="0"/>
                    </a:lnTo>
                    <a:lnTo>
                      <a:pt x="35" y="1290"/>
                    </a:lnTo>
                    <a:lnTo>
                      <a:pt x="0" y="1312"/>
                    </a:lnTo>
                    <a:close/>
                  </a:path>
                </a:pathLst>
              </a:custGeom>
              <a:solidFill>
                <a:srgbClr val="E27C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22" name="Freeform 146"/>
              <p:cNvSpPr>
                <a:spLocks/>
              </p:cNvSpPr>
              <p:nvPr/>
            </p:nvSpPr>
            <p:spPr bwMode="auto">
              <a:xfrm>
                <a:off x="3387" y="1540"/>
                <a:ext cx="36" cy="1310"/>
              </a:xfrm>
              <a:custGeom>
                <a:avLst/>
                <a:gdLst>
                  <a:gd name="T0" fmla="*/ 0 w 36"/>
                  <a:gd name="T1" fmla="*/ 1310 h 1310"/>
                  <a:gd name="T2" fmla="*/ 0 w 36"/>
                  <a:gd name="T3" fmla="*/ 19 h 1310"/>
                  <a:gd name="T4" fmla="*/ 36 w 36"/>
                  <a:gd name="T5" fmla="*/ 0 h 1310"/>
                  <a:gd name="T6" fmla="*/ 36 w 36"/>
                  <a:gd name="T7" fmla="*/ 1291 h 1310"/>
                  <a:gd name="T8" fmla="*/ 0 w 36"/>
                  <a:gd name="T9" fmla="*/ 1310 h 1310"/>
                  <a:gd name="T10" fmla="*/ 0 60000 65536"/>
                  <a:gd name="T11" fmla="*/ 0 60000 65536"/>
                  <a:gd name="T12" fmla="*/ 0 60000 65536"/>
                  <a:gd name="T13" fmla="*/ 0 60000 65536"/>
                  <a:gd name="T14" fmla="*/ 0 60000 65536"/>
                  <a:gd name="T15" fmla="*/ 0 w 36"/>
                  <a:gd name="T16" fmla="*/ 0 h 1310"/>
                  <a:gd name="T17" fmla="*/ 36 w 36"/>
                  <a:gd name="T18" fmla="*/ 1310 h 1310"/>
                </a:gdLst>
                <a:ahLst/>
                <a:cxnLst>
                  <a:cxn ang="T10">
                    <a:pos x="T0" y="T1"/>
                  </a:cxn>
                  <a:cxn ang="T11">
                    <a:pos x="T2" y="T3"/>
                  </a:cxn>
                  <a:cxn ang="T12">
                    <a:pos x="T4" y="T5"/>
                  </a:cxn>
                  <a:cxn ang="T13">
                    <a:pos x="T6" y="T7"/>
                  </a:cxn>
                  <a:cxn ang="T14">
                    <a:pos x="T8" y="T9"/>
                  </a:cxn>
                </a:cxnLst>
                <a:rect l="T15" t="T16" r="T17" b="T18"/>
                <a:pathLst>
                  <a:path w="36" h="1310">
                    <a:moveTo>
                      <a:pt x="0" y="1310"/>
                    </a:moveTo>
                    <a:lnTo>
                      <a:pt x="0" y="19"/>
                    </a:lnTo>
                    <a:lnTo>
                      <a:pt x="36" y="0"/>
                    </a:lnTo>
                    <a:lnTo>
                      <a:pt x="36" y="1291"/>
                    </a:lnTo>
                    <a:lnTo>
                      <a:pt x="0" y="1310"/>
                    </a:lnTo>
                    <a:close/>
                  </a:path>
                </a:pathLst>
              </a:custGeom>
              <a:solidFill>
                <a:srgbClr val="E17B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23" name="Freeform 147"/>
              <p:cNvSpPr>
                <a:spLocks/>
              </p:cNvSpPr>
              <p:nvPr/>
            </p:nvSpPr>
            <p:spPr bwMode="auto">
              <a:xfrm>
                <a:off x="3405" y="1529"/>
                <a:ext cx="36" cy="1310"/>
              </a:xfrm>
              <a:custGeom>
                <a:avLst/>
                <a:gdLst>
                  <a:gd name="T0" fmla="*/ 0 w 36"/>
                  <a:gd name="T1" fmla="*/ 1310 h 1310"/>
                  <a:gd name="T2" fmla="*/ 0 w 36"/>
                  <a:gd name="T3" fmla="*/ 20 h 1310"/>
                  <a:gd name="T4" fmla="*/ 36 w 36"/>
                  <a:gd name="T5" fmla="*/ 0 h 1310"/>
                  <a:gd name="T6" fmla="*/ 36 w 36"/>
                  <a:gd name="T7" fmla="*/ 1291 h 1310"/>
                  <a:gd name="T8" fmla="*/ 0 w 36"/>
                  <a:gd name="T9" fmla="*/ 1310 h 1310"/>
                  <a:gd name="T10" fmla="*/ 0 60000 65536"/>
                  <a:gd name="T11" fmla="*/ 0 60000 65536"/>
                  <a:gd name="T12" fmla="*/ 0 60000 65536"/>
                  <a:gd name="T13" fmla="*/ 0 60000 65536"/>
                  <a:gd name="T14" fmla="*/ 0 60000 65536"/>
                  <a:gd name="T15" fmla="*/ 0 w 36"/>
                  <a:gd name="T16" fmla="*/ 0 h 1310"/>
                  <a:gd name="T17" fmla="*/ 36 w 36"/>
                  <a:gd name="T18" fmla="*/ 1310 h 1310"/>
                </a:gdLst>
                <a:ahLst/>
                <a:cxnLst>
                  <a:cxn ang="T10">
                    <a:pos x="T0" y="T1"/>
                  </a:cxn>
                  <a:cxn ang="T11">
                    <a:pos x="T2" y="T3"/>
                  </a:cxn>
                  <a:cxn ang="T12">
                    <a:pos x="T4" y="T5"/>
                  </a:cxn>
                  <a:cxn ang="T13">
                    <a:pos x="T6" y="T7"/>
                  </a:cxn>
                  <a:cxn ang="T14">
                    <a:pos x="T8" y="T9"/>
                  </a:cxn>
                </a:cxnLst>
                <a:rect l="T15" t="T16" r="T17" b="T18"/>
                <a:pathLst>
                  <a:path w="36" h="1310">
                    <a:moveTo>
                      <a:pt x="0" y="1310"/>
                    </a:moveTo>
                    <a:lnTo>
                      <a:pt x="0" y="20"/>
                    </a:lnTo>
                    <a:lnTo>
                      <a:pt x="36" y="0"/>
                    </a:lnTo>
                    <a:lnTo>
                      <a:pt x="36" y="1291"/>
                    </a:lnTo>
                    <a:lnTo>
                      <a:pt x="0" y="1310"/>
                    </a:lnTo>
                    <a:close/>
                  </a:path>
                </a:pathLst>
              </a:custGeom>
              <a:solidFill>
                <a:srgbClr val="E17B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24" name="Freeform 148"/>
              <p:cNvSpPr>
                <a:spLocks/>
              </p:cNvSpPr>
              <p:nvPr/>
            </p:nvSpPr>
            <p:spPr bwMode="auto">
              <a:xfrm>
                <a:off x="3423" y="1521"/>
                <a:ext cx="36" cy="1310"/>
              </a:xfrm>
              <a:custGeom>
                <a:avLst/>
                <a:gdLst>
                  <a:gd name="T0" fmla="*/ 0 w 36"/>
                  <a:gd name="T1" fmla="*/ 1310 h 1310"/>
                  <a:gd name="T2" fmla="*/ 0 w 36"/>
                  <a:gd name="T3" fmla="*/ 19 h 1310"/>
                  <a:gd name="T4" fmla="*/ 36 w 36"/>
                  <a:gd name="T5" fmla="*/ 0 h 1310"/>
                  <a:gd name="T6" fmla="*/ 36 w 36"/>
                  <a:gd name="T7" fmla="*/ 1288 h 1310"/>
                  <a:gd name="T8" fmla="*/ 0 w 36"/>
                  <a:gd name="T9" fmla="*/ 1310 h 1310"/>
                  <a:gd name="T10" fmla="*/ 0 60000 65536"/>
                  <a:gd name="T11" fmla="*/ 0 60000 65536"/>
                  <a:gd name="T12" fmla="*/ 0 60000 65536"/>
                  <a:gd name="T13" fmla="*/ 0 60000 65536"/>
                  <a:gd name="T14" fmla="*/ 0 60000 65536"/>
                  <a:gd name="T15" fmla="*/ 0 w 36"/>
                  <a:gd name="T16" fmla="*/ 0 h 1310"/>
                  <a:gd name="T17" fmla="*/ 36 w 36"/>
                  <a:gd name="T18" fmla="*/ 1310 h 1310"/>
                </a:gdLst>
                <a:ahLst/>
                <a:cxnLst>
                  <a:cxn ang="T10">
                    <a:pos x="T0" y="T1"/>
                  </a:cxn>
                  <a:cxn ang="T11">
                    <a:pos x="T2" y="T3"/>
                  </a:cxn>
                  <a:cxn ang="T12">
                    <a:pos x="T4" y="T5"/>
                  </a:cxn>
                  <a:cxn ang="T13">
                    <a:pos x="T6" y="T7"/>
                  </a:cxn>
                  <a:cxn ang="T14">
                    <a:pos x="T8" y="T9"/>
                  </a:cxn>
                </a:cxnLst>
                <a:rect l="T15" t="T16" r="T17" b="T18"/>
                <a:pathLst>
                  <a:path w="36" h="1310">
                    <a:moveTo>
                      <a:pt x="0" y="1310"/>
                    </a:moveTo>
                    <a:lnTo>
                      <a:pt x="0" y="19"/>
                    </a:lnTo>
                    <a:lnTo>
                      <a:pt x="36" y="0"/>
                    </a:lnTo>
                    <a:lnTo>
                      <a:pt x="36" y="1288"/>
                    </a:lnTo>
                    <a:lnTo>
                      <a:pt x="0" y="1310"/>
                    </a:lnTo>
                    <a:close/>
                  </a:path>
                </a:pathLst>
              </a:custGeom>
              <a:solidFill>
                <a:srgbClr val="E17A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25" name="Freeform 149"/>
              <p:cNvSpPr>
                <a:spLocks/>
              </p:cNvSpPr>
              <p:nvPr/>
            </p:nvSpPr>
            <p:spPr bwMode="auto">
              <a:xfrm>
                <a:off x="3441" y="1510"/>
                <a:ext cx="36" cy="1310"/>
              </a:xfrm>
              <a:custGeom>
                <a:avLst/>
                <a:gdLst>
                  <a:gd name="T0" fmla="*/ 0 w 36"/>
                  <a:gd name="T1" fmla="*/ 1310 h 1310"/>
                  <a:gd name="T2" fmla="*/ 0 w 36"/>
                  <a:gd name="T3" fmla="*/ 19 h 1310"/>
                  <a:gd name="T4" fmla="*/ 36 w 36"/>
                  <a:gd name="T5" fmla="*/ 0 h 1310"/>
                  <a:gd name="T6" fmla="*/ 36 w 36"/>
                  <a:gd name="T7" fmla="*/ 1290 h 1310"/>
                  <a:gd name="T8" fmla="*/ 0 w 36"/>
                  <a:gd name="T9" fmla="*/ 1310 h 1310"/>
                  <a:gd name="T10" fmla="*/ 0 60000 65536"/>
                  <a:gd name="T11" fmla="*/ 0 60000 65536"/>
                  <a:gd name="T12" fmla="*/ 0 60000 65536"/>
                  <a:gd name="T13" fmla="*/ 0 60000 65536"/>
                  <a:gd name="T14" fmla="*/ 0 60000 65536"/>
                  <a:gd name="T15" fmla="*/ 0 w 36"/>
                  <a:gd name="T16" fmla="*/ 0 h 1310"/>
                  <a:gd name="T17" fmla="*/ 36 w 36"/>
                  <a:gd name="T18" fmla="*/ 1310 h 1310"/>
                </a:gdLst>
                <a:ahLst/>
                <a:cxnLst>
                  <a:cxn ang="T10">
                    <a:pos x="T0" y="T1"/>
                  </a:cxn>
                  <a:cxn ang="T11">
                    <a:pos x="T2" y="T3"/>
                  </a:cxn>
                  <a:cxn ang="T12">
                    <a:pos x="T4" y="T5"/>
                  </a:cxn>
                  <a:cxn ang="T13">
                    <a:pos x="T6" y="T7"/>
                  </a:cxn>
                  <a:cxn ang="T14">
                    <a:pos x="T8" y="T9"/>
                  </a:cxn>
                </a:cxnLst>
                <a:rect l="T15" t="T16" r="T17" b="T18"/>
                <a:pathLst>
                  <a:path w="36" h="1310">
                    <a:moveTo>
                      <a:pt x="0" y="1310"/>
                    </a:moveTo>
                    <a:lnTo>
                      <a:pt x="0" y="19"/>
                    </a:lnTo>
                    <a:lnTo>
                      <a:pt x="36" y="0"/>
                    </a:lnTo>
                    <a:lnTo>
                      <a:pt x="36" y="1290"/>
                    </a:lnTo>
                    <a:lnTo>
                      <a:pt x="0" y="1310"/>
                    </a:lnTo>
                    <a:close/>
                  </a:path>
                </a:pathLst>
              </a:custGeom>
              <a:solidFill>
                <a:srgbClr val="E17A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26" name="Freeform 150"/>
              <p:cNvSpPr>
                <a:spLocks/>
              </p:cNvSpPr>
              <p:nvPr/>
            </p:nvSpPr>
            <p:spPr bwMode="auto">
              <a:xfrm>
                <a:off x="3459" y="1501"/>
                <a:ext cx="36" cy="1308"/>
              </a:xfrm>
              <a:custGeom>
                <a:avLst/>
                <a:gdLst>
                  <a:gd name="T0" fmla="*/ 0 w 36"/>
                  <a:gd name="T1" fmla="*/ 1308 h 1308"/>
                  <a:gd name="T2" fmla="*/ 0 w 36"/>
                  <a:gd name="T3" fmla="*/ 20 h 1308"/>
                  <a:gd name="T4" fmla="*/ 36 w 36"/>
                  <a:gd name="T5" fmla="*/ 0 h 1308"/>
                  <a:gd name="T6" fmla="*/ 36 w 36"/>
                  <a:gd name="T7" fmla="*/ 1289 h 1308"/>
                  <a:gd name="T8" fmla="*/ 0 w 36"/>
                  <a:gd name="T9" fmla="*/ 1308 h 1308"/>
                  <a:gd name="T10" fmla="*/ 0 60000 65536"/>
                  <a:gd name="T11" fmla="*/ 0 60000 65536"/>
                  <a:gd name="T12" fmla="*/ 0 60000 65536"/>
                  <a:gd name="T13" fmla="*/ 0 60000 65536"/>
                  <a:gd name="T14" fmla="*/ 0 60000 65536"/>
                  <a:gd name="T15" fmla="*/ 0 w 36"/>
                  <a:gd name="T16" fmla="*/ 0 h 1308"/>
                  <a:gd name="T17" fmla="*/ 36 w 36"/>
                  <a:gd name="T18" fmla="*/ 1308 h 1308"/>
                </a:gdLst>
                <a:ahLst/>
                <a:cxnLst>
                  <a:cxn ang="T10">
                    <a:pos x="T0" y="T1"/>
                  </a:cxn>
                  <a:cxn ang="T11">
                    <a:pos x="T2" y="T3"/>
                  </a:cxn>
                  <a:cxn ang="T12">
                    <a:pos x="T4" y="T5"/>
                  </a:cxn>
                  <a:cxn ang="T13">
                    <a:pos x="T6" y="T7"/>
                  </a:cxn>
                  <a:cxn ang="T14">
                    <a:pos x="T8" y="T9"/>
                  </a:cxn>
                </a:cxnLst>
                <a:rect l="T15" t="T16" r="T17" b="T18"/>
                <a:pathLst>
                  <a:path w="36" h="1308">
                    <a:moveTo>
                      <a:pt x="0" y="1308"/>
                    </a:moveTo>
                    <a:lnTo>
                      <a:pt x="0" y="20"/>
                    </a:lnTo>
                    <a:lnTo>
                      <a:pt x="36" y="0"/>
                    </a:lnTo>
                    <a:lnTo>
                      <a:pt x="36" y="1289"/>
                    </a:lnTo>
                    <a:lnTo>
                      <a:pt x="0" y="1308"/>
                    </a:lnTo>
                    <a:close/>
                  </a:path>
                </a:pathLst>
              </a:custGeom>
              <a:solidFill>
                <a:srgbClr val="E179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27" name="Freeform 151"/>
              <p:cNvSpPr>
                <a:spLocks/>
              </p:cNvSpPr>
              <p:nvPr/>
            </p:nvSpPr>
            <p:spPr bwMode="auto">
              <a:xfrm>
                <a:off x="3477" y="1491"/>
                <a:ext cx="37" cy="1309"/>
              </a:xfrm>
              <a:custGeom>
                <a:avLst/>
                <a:gdLst>
                  <a:gd name="T0" fmla="*/ 0 w 37"/>
                  <a:gd name="T1" fmla="*/ 1309 h 1309"/>
                  <a:gd name="T2" fmla="*/ 0 w 37"/>
                  <a:gd name="T3" fmla="*/ 19 h 1309"/>
                  <a:gd name="T4" fmla="*/ 37 w 37"/>
                  <a:gd name="T5" fmla="*/ 0 h 1309"/>
                  <a:gd name="T6" fmla="*/ 37 w 37"/>
                  <a:gd name="T7" fmla="*/ 1288 h 1309"/>
                  <a:gd name="T8" fmla="*/ 0 w 37"/>
                  <a:gd name="T9" fmla="*/ 1309 h 1309"/>
                  <a:gd name="T10" fmla="*/ 0 60000 65536"/>
                  <a:gd name="T11" fmla="*/ 0 60000 65536"/>
                  <a:gd name="T12" fmla="*/ 0 60000 65536"/>
                  <a:gd name="T13" fmla="*/ 0 60000 65536"/>
                  <a:gd name="T14" fmla="*/ 0 60000 65536"/>
                  <a:gd name="T15" fmla="*/ 0 w 37"/>
                  <a:gd name="T16" fmla="*/ 0 h 1309"/>
                  <a:gd name="T17" fmla="*/ 37 w 37"/>
                  <a:gd name="T18" fmla="*/ 1309 h 1309"/>
                </a:gdLst>
                <a:ahLst/>
                <a:cxnLst>
                  <a:cxn ang="T10">
                    <a:pos x="T0" y="T1"/>
                  </a:cxn>
                  <a:cxn ang="T11">
                    <a:pos x="T2" y="T3"/>
                  </a:cxn>
                  <a:cxn ang="T12">
                    <a:pos x="T4" y="T5"/>
                  </a:cxn>
                  <a:cxn ang="T13">
                    <a:pos x="T6" y="T7"/>
                  </a:cxn>
                  <a:cxn ang="T14">
                    <a:pos x="T8" y="T9"/>
                  </a:cxn>
                </a:cxnLst>
                <a:rect l="T15" t="T16" r="T17" b="T18"/>
                <a:pathLst>
                  <a:path w="37" h="1309">
                    <a:moveTo>
                      <a:pt x="0" y="1309"/>
                    </a:moveTo>
                    <a:lnTo>
                      <a:pt x="0" y="19"/>
                    </a:lnTo>
                    <a:lnTo>
                      <a:pt x="37" y="0"/>
                    </a:lnTo>
                    <a:lnTo>
                      <a:pt x="37" y="1288"/>
                    </a:lnTo>
                    <a:lnTo>
                      <a:pt x="0" y="1309"/>
                    </a:lnTo>
                    <a:close/>
                  </a:path>
                </a:pathLst>
              </a:custGeom>
              <a:solidFill>
                <a:srgbClr val="E178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28" name="Freeform 152"/>
              <p:cNvSpPr>
                <a:spLocks/>
              </p:cNvSpPr>
              <p:nvPr/>
            </p:nvSpPr>
            <p:spPr bwMode="auto">
              <a:xfrm>
                <a:off x="3495" y="1482"/>
                <a:ext cx="37" cy="1308"/>
              </a:xfrm>
              <a:custGeom>
                <a:avLst/>
                <a:gdLst>
                  <a:gd name="T0" fmla="*/ 0 w 37"/>
                  <a:gd name="T1" fmla="*/ 1308 h 1308"/>
                  <a:gd name="T2" fmla="*/ 0 w 37"/>
                  <a:gd name="T3" fmla="*/ 19 h 1308"/>
                  <a:gd name="T4" fmla="*/ 37 w 37"/>
                  <a:gd name="T5" fmla="*/ 0 h 1308"/>
                  <a:gd name="T6" fmla="*/ 37 w 37"/>
                  <a:gd name="T7" fmla="*/ 1288 h 1308"/>
                  <a:gd name="T8" fmla="*/ 0 w 37"/>
                  <a:gd name="T9" fmla="*/ 1308 h 1308"/>
                  <a:gd name="T10" fmla="*/ 0 60000 65536"/>
                  <a:gd name="T11" fmla="*/ 0 60000 65536"/>
                  <a:gd name="T12" fmla="*/ 0 60000 65536"/>
                  <a:gd name="T13" fmla="*/ 0 60000 65536"/>
                  <a:gd name="T14" fmla="*/ 0 60000 65536"/>
                  <a:gd name="T15" fmla="*/ 0 w 37"/>
                  <a:gd name="T16" fmla="*/ 0 h 1308"/>
                  <a:gd name="T17" fmla="*/ 37 w 37"/>
                  <a:gd name="T18" fmla="*/ 1308 h 1308"/>
                </a:gdLst>
                <a:ahLst/>
                <a:cxnLst>
                  <a:cxn ang="T10">
                    <a:pos x="T0" y="T1"/>
                  </a:cxn>
                  <a:cxn ang="T11">
                    <a:pos x="T2" y="T3"/>
                  </a:cxn>
                  <a:cxn ang="T12">
                    <a:pos x="T4" y="T5"/>
                  </a:cxn>
                  <a:cxn ang="T13">
                    <a:pos x="T6" y="T7"/>
                  </a:cxn>
                  <a:cxn ang="T14">
                    <a:pos x="T8" y="T9"/>
                  </a:cxn>
                </a:cxnLst>
                <a:rect l="T15" t="T16" r="T17" b="T18"/>
                <a:pathLst>
                  <a:path w="37" h="1308">
                    <a:moveTo>
                      <a:pt x="0" y="1308"/>
                    </a:moveTo>
                    <a:lnTo>
                      <a:pt x="0" y="19"/>
                    </a:lnTo>
                    <a:lnTo>
                      <a:pt x="37" y="0"/>
                    </a:lnTo>
                    <a:lnTo>
                      <a:pt x="37" y="1288"/>
                    </a:lnTo>
                    <a:lnTo>
                      <a:pt x="0" y="1308"/>
                    </a:lnTo>
                    <a:close/>
                  </a:path>
                </a:pathLst>
              </a:custGeom>
              <a:solidFill>
                <a:srgbClr val="E178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29" name="Freeform 153"/>
              <p:cNvSpPr>
                <a:spLocks/>
              </p:cNvSpPr>
              <p:nvPr/>
            </p:nvSpPr>
            <p:spPr bwMode="auto">
              <a:xfrm>
                <a:off x="3514" y="1471"/>
                <a:ext cx="36" cy="1308"/>
              </a:xfrm>
              <a:custGeom>
                <a:avLst/>
                <a:gdLst>
                  <a:gd name="T0" fmla="*/ 0 w 36"/>
                  <a:gd name="T1" fmla="*/ 1308 h 1308"/>
                  <a:gd name="T2" fmla="*/ 0 w 36"/>
                  <a:gd name="T3" fmla="*/ 20 h 1308"/>
                  <a:gd name="T4" fmla="*/ 36 w 36"/>
                  <a:gd name="T5" fmla="*/ 0 h 1308"/>
                  <a:gd name="T6" fmla="*/ 36 w 36"/>
                  <a:gd name="T7" fmla="*/ 1289 h 1308"/>
                  <a:gd name="T8" fmla="*/ 0 w 36"/>
                  <a:gd name="T9" fmla="*/ 1308 h 1308"/>
                  <a:gd name="T10" fmla="*/ 0 60000 65536"/>
                  <a:gd name="T11" fmla="*/ 0 60000 65536"/>
                  <a:gd name="T12" fmla="*/ 0 60000 65536"/>
                  <a:gd name="T13" fmla="*/ 0 60000 65536"/>
                  <a:gd name="T14" fmla="*/ 0 60000 65536"/>
                  <a:gd name="T15" fmla="*/ 0 w 36"/>
                  <a:gd name="T16" fmla="*/ 0 h 1308"/>
                  <a:gd name="T17" fmla="*/ 36 w 36"/>
                  <a:gd name="T18" fmla="*/ 1308 h 1308"/>
                </a:gdLst>
                <a:ahLst/>
                <a:cxnLst>
                  <a:cxn ang="T10">
                    <a:pos x="T0" y="T1"/>
                  </a:cxn>
                  <a:cxn ang="T11">
                    <a:pos x="T2" y="T3"/>
                  </a:cxn>
                  <a:cxn ang="T12">
                    <a:pos x="T4" y="T5"/>
                  </a:cxn>
                  <a:cxn ang="T13">
                    <a:pos x="T6" y="T7"/>
                  </a:cxn>
                  <a:cxn ang="T14">
                    <a:pos x="T8" y="T9"/>
                  </a:cxn>
                </a:cxnLst>
                <a:rect l="T15" t="T16" r="T17" b="T18"/>
                <a:pathLst>
                  <a:path w="36" h="1308">
                    <a:moveTo>
                      <a:pt x="0" y="1308"/>
                    </a:moveTo>
                    <a:lnTo>
                      <a:pt x="0" y="20"/>
                    </a:lnTo>
                    <a:lnTo>
                      <a:pt x="36" y="0"/>
                    </a:lnTo>
                    <a:lnTo>
                      <a:pt x="36" y="1289"/>
                    </a:lnTo>
                    <a:lnTo>
                      <a:pt x="0" y="1308"/>
                    </a:lnTo>
                    <a:close/>
                  </a:path>
                </a:pathLst>
              </a:custGeom>
              <a:solidFill>
                <a:srgbClr val="E178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30" name="Freeform 154"/>
              <p:cNvSpPr>
                <a:spLocks/>
              </p:cNvSpPr>
              <p:nvPr/>
            </p:nvSpPr>
            <p:spPr bwMode="auto">
              <a:xfrm>
                <a:off x="3532" y="1463"/>
                <a:ext cx="36" cy="1307"/>
              </a:xfrm>
              <a:custGeom>
                <a:avLst/>
                <a:gdLst>
                  <a:gd name="T0" fmla="*/ 0 w 36"/>
                  <a:gd name="T1" fmla="*/ 1307 h 1307"/>
                  <a:gd name="T2" fmla="*/ 0 w 36"/>
                  <a:gd name="T3" fmla="*/ 19 h 1307"/>
                  <a:gd name="T4" fmla="*/ 36 w 36"/>
                  <a:gd name="T5" fmla="*/ 0 h 1307"/>
                  <a:gd name="T6" fmla="*/ 36 w 36"/>
                  <a:gd name="T7" fmla="*/ 1286 h 1307"/>
                  <a:gd name="T8" fmla="*/ 0 w 36"/>
                  <a:gd name="T9" fmla="*/ 1307 h 1307"/>
                  <a:gd name="T10" fmla="*/ 0 60000 65536"/>
                  <a:gd name="T11" fmla="*/ 0 60000 65536"/>
                  <a:gd name="T12" fmla="*/ 0 60000 65536"/>
                  <a:gd name="T13" fmla="*/ 0 60000 65536"/>
                  <a:gd name="T14" fmla="*/ 0 60000 65536"/>
                  <a:gd name="T15" fmla="*/ 0 w 36"/>
                  <a:gd name="T16" fmla="*/ 0 h 1307"/>
                  <a:gd name="T17" fmla="*/ 36 w 36"/>
                  <a:gd name="T18" fmla="*/ 1307 h 1307"/>
                </a:gdLst>
                <a:ahLst/>
                <a:cxnLst>
                  <a:cxn ang="T10">
                    <a:pos x="T0" y="T1"/>
                  </a:cxn>
                  <a:cxn ang="T11">
                    <a:pos x="T2" y="T3"/>
                  </a:cxn>
                  <a:cxn ang="T12">
                    <a:pos x="T4" y="T5"/>
                  </a:cxn>
                  <a:cxn ang="T13">
                    <a:pos x="T6" y="T7"/>
                  </a:cxn>
                  <a:cxn ang="T14">
                    <a:pos x="T8" y="T9"/>
                  </a:cxn>
                </a:cxnLst>
                <a:rect l="T15" t="T16" r="T17" b="T18"/>
                <a:pathLst>
                  <a:path w="36" h="1307">
                    <a:moveTo>
                      <a:pt x="0" y="1307"/>
                    </a:moveTo>
                    <a:lnTo>
                      <a:pt x="0" y="19"/>
                    </a:lnTo>
                    <a:lnTo>
                      <a:pt x="36" y="0"/>
                    </a:lnTo>
                    <a:lnTo>
                      <a:pt x="36" y="1286"/>
                    </a:lnTo>
                    <a:lnTo>
                      <a:pt x="0" y="1307"/>
                    </a:lnTo>
                    <a:close/>
                  </a:path>
                </a:pathLst>
              </a:custGeom>
              <a:solidFill>
                <a:srgbClr val="E177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31" name="Freeform 155"/>
              <p:cNvSpPr>
                <a:spLocks/>
              </p:cNvSpPr>
              <p:nvPr/>
            </p:nvSpPr>
            <p:spPr bwMode="auto">
              <a:xfrm>
                <a:off x="3550" y="1452"/>
                <a:ext cx="36" cy="1308"/>
              </a:xfrm>
              <a:custGeom>
                <a:avLst/>
                <a:gdLst>
                  <a:gd name="T0" fmla="*/ 0 w 36"/>
                  <a:gd name="T1" fmla="*/ 1308 h 1308"/>
                  <a:gd name="T2" fmla="*/ 0 w 36"/>
                  <a:gd name="T3" fmla="*/ 19 h 1308"/>
                  <a:gd name="T4" fmla="*/ 36 w 36"/>
                  <a:gd name="T5" fmla="*/ 0 h 1308"/>
                  <a:gd name="T6" fmla="*/ 36 w 36"/>
                  <a:gd name="T7" fmla="*/ 1288 h 1308"/>
                  <a:gd name="T8" fmla="*/ 0 w 36"/>
                  <a:gd name="T9" fmla="*/ 1308 h 1308"/>
                  <a:gd name="T10" fmla="*/ 0 60000 65536"/>
                  <a:gd name="T11" fmla="*/ 0 60000 65536"/>
                  <a:gd name="T12" fmla="*/ 0 60000 65536"/>
                  <a:gd name="T13" fmla="*/ 0 60000 65536"/>
                  <a:gd name="T14" fmla="*/ 0 60000 65536"/>
                  <a:gd name="T15" fmla="*/ 0 w 36"/>
                  <a:gd name="T16" fmla="*/ 0 h 1308"/>
                  <a:gd name="T17" fmla="*/ 36 w 36"/>
                  <a:gd name="T18" fmla="*/ 1308 h 1308"/>
                </a:gdLst>
                <a:ahLst/>
                <a:cxnLst>
                  <a:cxn ang="T10">
                    <a:pos x="T0" y="T1"/>
                  </a:cxn>
                  <a:cxn ang="T11">
                    <a:pos x="T2" y="T3"/>
                  </a:cxn>
                  <a:cxn ang="T12">
                    <a:pos x="T4" y="T5"/>
                  </a:cxn>
                  <a:cxn ang="T13">
                    <a:pos x="T6" y="T7"/>
                  </a:cxn>
                  <a:cxn ang="T14">
                    <a:pos x="T8" y="T9"/>
                  </a:cxn>
                </a:cxnLst>
                <a:rect l="T15" t="T16" r="T17" b="T18"/>
                <a:pathLst>
                  <a:path w="36" h="1308">
                    <a:moveTo>
                      <a:pt x="0" y="1308"/>
                    </a:moveTo>
                    <a:lnTo>
                      <a:pt x="0" y="19"/>
                    </a:lnTo>
                    <a:lnTo>
                      <a:pt x="36" y="0"/>
                    </a:lnTo>
                    <a:lnTo>
                      <a:pt x="36" y="1288"/>
                    </a:lnTo>
                    <a:lnTo>
                      <a:pt x="0" y="1308"/>
                    </a:lnTo>
                    <a:close/>
                  </a:path>
                </a:pathLst>
              </a:custGeom>
              <a:solidFill>
                <a:srgbClr val="E0763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32" name="Freeform 156"/>
              <p:cNvSpPr>
                <a:spLocks/>
              </p:cNvSpPr>
              <p:nvPr/>
            </p:nvSpPr>
            <p:spPr bwMode="auto">
              <a:xfrm>
                <a:off x="3568" y="1443"/>
                <a:ext cx="36" cy="1306"/>
              </a:xfrm>
              <a:custGeom>
                <a:avLst/>
                <a:gdLst>
                  <a:gd name="T0" fmla="*/ 0 w 36"/>
                  <a:gd name="T1" fmla="*/ 1306 h 1306"/>
                  <a:gd name="T2" fmla="*/ 0 w 36"/>
                  <a:gd name="T3" fmla="*/ 20 h 1306"/>
                  <a:gd name="T4" fmla="*/ 36 w 36"/>
                  <a:gd name="T5" fmla="*/ 0 h 1306"/>
                  <a:gd name="T6" fmla="*/ 36 w 36"/>
                  <a:gd name="T7" fmla="*/ 1286 h 1306"/>
                  <a:gd name="T8" fmla="*/ 0 w 36"/>
                  <a:gd name="T9" fmla="*/ 1306 h 1306"/>
                  <a:gd name="T10" fmla="*/ 0 60000 65536"/>
                  <a:gd name="T11" fmla="*/ 0 60000 65536"/>
                  <a:gd name="T12" fmla="*/ 0 60000 65536"/>
                  <a:gd name="T13" fmla="*/ 0 60000 65536"/>
                  <a:gd name="T14" fmla="*/ 0 60000 65536"/>
                  <a:gd name="T15" fmla="*/ 0 w 36"/>
                  <a:gd name="T16" fmla="*/ 0 h 1306"/>
                  <a:gd name="T17" fmla="*/ 36 w 36"/>
                  <a:gd name="T18" fmla="*/ 1306 h 1306"/>
                </a:gdLst>
                <a:ahLst/>
                <a:cxnLst>
                  <a:cxn ang="T10">
                    <a:pos x="T0" y="T1"/>
                  </a:cxn>
                  <a:cxn ang="T11">
                    <a:pos x="T2" y="T3"/>
                  </a:cxn>
                  <a:cxn ang="T12">
                    <a:pos x="T4" y="T5"/>
                  </a:cxn>
                  <a:cxn ang="T13">
                    <a:pos x="T6" y="T7"/>
                  </a:cxn>
                  <a:cxn ang="T14">
                    <a:pos x="T8" y="T9"/>
                  </a:cxn>
                </a:cxnLst>
                <a:rect l="T15" t="T16" r="T17" b="T18"/>
                <a:pathLst>
                  <a:path w="36" h="1306">
                    <a:moveTo>
                      <a:pt x="0" y="1306"/>
                    </a:moveTo>
                    <a:lnTo>
                      <a:pt x="0" y="20"/>
                    </a:lnTo>
                    <a:lnTo>
                      <a:pt x="36" y="0"/>
                    </a:lnTo>
                    <a:lnTo>
                      <a:pt x="36" y="1286"/>
                    </a:lnTo>
                    <a:lnTo>
                      <a:pt x="0" y="1306"/>
                    </a:lnTo>
                    <a:close/>
                  </a:path>
                </a:pathLst>
              </a:custGeom>
              <a:solidFill>
                <a:srgbClr val="E076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33" name="Freeform 157"/>
              <p:cNvSpPr>
                <a:spLocks/>
              </p:cNvSpPr>
              <p:nvPr/>
            </p:nvSpPr>
            <p:spPr bwMode="auto">
              <a:xfrm>
                <a:off x="3586" y="1433"/>
                <a:ext cx="36" cy="1307"/>
              </a:xfrm>
              <a:custGeom>
                <a:avLst/>
                <a:gdLst>
                  <a:gd name="T0" fmla="*/ 0 w 36"/>
                  <a:gd name="T1" fmla="*/ 1307 h 1307"/>
                  <a:gd name="T2" fmla="*/ 0 w 36"/>
                  <a:gd name="T3" fmla="*/ 19 h 1307"/>
                  <a:gd name="T4" fmla="*/ 36 w 36"/>
                  <a:gd name="T5" fmla="*/ 0 h 1307"/>
                  <a:gd name="T6" fmla="*/ 36 w 36"/>
                  <a:gd name="T7" fmla="*/ 1286 h 1307"/>
                  <a:gd name="T8" fmla="*/ 0 w 36"/>
                  <a:gd name="T9" fmla="*/ 1307 h 1307"/>
                  <a:gd name="T10" fmla="*/ 0 60000 65536"/>
                  <a:gd name="T11" fmla="*/ 0 60000 65536"/>
                  <a:gd name="T12" fmla="*/ 0 60000 65536"/>
                  <a:gd name="T13" fmla="*/ 0 60000 65536"/>
                  <a:gd name="T14" fmla="*/ 0 60000 65536"/>
                  <a:gd name="T15" fmla="*/ 0 w 36"/>
                  <a:gd name="T16" fmla="*/ 0 h 1307"/>
                  <a:gd name="T17" fmla="*/ 36 w 36"/>
                  <a:gd name="T18" fmla="*/ 1307 h 1307"/>
                </a:gdLst>
                <a:ahLst/>
                <a:cxnLst>
                  <a:cxn ang="T10">
                    <a:pos x="T0" y="T1"/>
                  </a:cxn>
                  <a:cxn ang="T11">
                    <a:pos x="T2" y="T3"/>
                  </a:cxn>
                  <a:cxn ang="T12">
                    <a:pos x="T4" y="T5"/>
                  </a:cxn>
                  <a:cxn ang="T13">
                    <a:pos x="T6" y="T7"/>
                  </a:cxn>
                  <a:cxn ang="T14">
                    <a:pos x="T8" y="T9"/>
                  </a:cxn>
                </a:cxnLst>
                <a:rect l="T15" t="T16" r="T17" b="T18"/>
                <a:pathLst>
                  <a:path w="36" h="1307">
                    <a:moveTo>
                      <a:pt x="0" y="1307"/>
                    </a:moveTo>
                    <a:lnTo>
                      <a:pt x="0" y="19"/>
                    </a:lnTo>
                    <a:lnTo>
                      <a:pt x="36" y="0"/>
                    </a:lnTo>
                    <a:lnTo>
                      <a:pt x="36" y="1286"/>
                    </a:lnTo>
                    <a:lnTo>
                      <a:pt x="0" y="1307"/>
                    </a:lnTo>
                    <a:close/>
                  </a:path>
                </a:pathLst>
              </a:custGeom>
              <a:solidFill>
                <a:srgbClr val="E076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34" name="Freeform 158"/>
              <p:cNvSpPr>
                <a:spLocks/>
              </p:cNvSpPr>
              <p:nvPr/>
            </p:nvSpPr>
            <p:spPr bwMode="auto">
              <a:xfrm>
                <a:off x="3604" y="1424"/>
                <a:ext cx="36" cy="1305"/>
              </a:xfrm>
              <a:custGeom>
                <a:avLst/>
                <a:gdLst>
                  <a:gd name="T0" fmla="*/ 0 w 36"/>
                  <a:gd name="T1" fmla="*/ 1305 h 1305"/>
                  <a:gd name="T2" fmla="*/ 0 w 36"/>
                  <a:gd name="T3" fmla="*/ 19 h 1305"/>
                  <a:gd name="T4" fmla="*/ 36 w 36"/>
                  <a:gd name="T5" fmla="*/ 0 h 1305"/>
                  <a:gd name="T6" fmla="*/ 36 w 36"/>
                  <a:gd name="T7" fmla="*/ 1284 h 1305"/>
                  <a:gd name="T8" fmla="*/ 0 w 36"/>
                  <a:gd name="T9" fmla="*/ 1305 h 1305"/>
                  <a:gd name="T10" fmla="*/ 0 60000 65536"/>
                  <a:gd name="T11" fmla="*/ 0 60000 65536"/>
                  <a:gd name="T12" fmla="*/ 0 60000 65536"/>
                  <a:gd name="T13" fmla="*/ 0 60000 65536"/>
                  <a:gd name="T14" fmla="*/ 0 60000 65536"/>
                  <a:gd name="T15" fmla="*/ 0 w 36"/>
                  <a:gd name="T16" fmla="*/ 0 h 1305"/>
                  <a:gd name="T17" fmla="*/ 36 w 36"/>
                  <a:gd name="T18" fmla="*/ 1305 h 1305"/>
                </a:gdLst>
                <a:ahLst/>
                <a:cxnLst>
                  <a:cxn ang="T10">
                    <a:pos x="T0" y="T1"/>
                  </a:cxn>
                  <a:cxn ang="T11">
                    <a:pos x="T2" y="T3"/>
                  </a:cxn>
                  <a:cxn ang="T12">
                    <a:pos x="T4" y="T5"/>
                  </a:cxn>
                  <a:cxn ang="T13">
                    <a:pos x="T6" y="T7"/>
                  </a:cxn>
                  <a:cxn ang="T14">
                    <a:pos x="T8" y="T9"/>
                  </a:cxn>
                </a:cxnLst>
                <a:rect l="T15" t="T16" r="T17" b="T18"/>
                <a:pathLst>
                  <a:path w="36" h="1305">
                    <a:moveTo>
                      <a:pt x="0" y="1305"/>
                    </a:moveTo>
                    <a:lnTo>
                      <a:pt x="0" y="19"/>
                    </a:lnTo>
                    <a:lnTo>
                      <a:pt x="36" y="0"/>
                    </a:lnTo>
                    <a:lnTo>
                      <a:pt x="36" y="1284"/>
                    </a:lnTo>
                    <a:lnTo>
                      <a:pt x="0" y="1305"/>
                    </a:lnTo>
                    <a:close/>
                  </a:path>
                </a:pathLst>
              </a:custGeom>
              <a:solidFill>
                <a:srgbClr val="E075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35" name="Freeform 159"/>
              <p:cNvSpPr>
                <a:spLocks/>
              </p:cNvSpPr>
              <p:nvPr/>
            </p:nvSpPr>
            <p:spPr bwMode="auto">
              <a:xfrm>
                <a:off x="3622" y="1413"/>
                <a:ext cx="35" cy="1306"/>
              </a:xfrm>
              <a:custGeom>
                <a:avLst/>
                <a:gdLst>
                  <a:gd name="T0" fmla="*/ 0 w 35"/>
                  <a:gd name="T1" fmla="*/ 1306 h 1306"/>
                  <a:gd name="T2" fmla="*/ 0 w 35"/>
                  <a:gd name="T3" fmla="*/ 20 h 1306"/>
                  <a:gd name="T4" fmla="*/ 35 w 35"/>
                  <a:gd name="T5" fmla="*/ 0 h 1306"/>
                  <a:gd name="T6" fmla="*/ 35 w 35"/>
                  <a:gd name="T7" fmla="*/ 1286 h 1306"/>
                  <a:gd name="T8" fmla="*/ 0 w 35"/>
                  <a:gd name="T9" fmla="*/ 1306 h 1306"/>
                  <a:gd name="T10" fmla="*/ 0 60000 65536"/>
                  <a:gd name="T11" fmla="*/ 0 60000 65536"/>
                  <a:gd name="T12" fmla="*/ 0 60000 65536"/>
                  <a:gd name="T13" fmla="*/ 0 60000 65536"/>
                  <a:gd name="T14" fmla="*/ 0 60000 65536"/>
                  <a:gd name="T15" fmla="*/ 0 w 35"/>
                  <a:gd name="T16" fmla="*/ 0 h 1306"/>
                  <a:gd name="T17" fmla="*/ 35 w 35"/>
                  <a:gd name="T18" fmla="*/ 1306 h 1306"/>
                </a:gdLst>
                <a:ahLst/>
                <a:cxnLst>
                  <a:cxn ang="T10">
                    <a:pos x="T0" y="T1"/>
                  </a:cxn>
                  <a:cxn ang="T11">
                    <a:pos x="T2" y="T3"/>
                  </a:cxn>
                  <a:cxn ang="T12">
                    <a:pos x="T4" y="T5"/>
                  </a:cxn>
                  <a:cxn ang="T13">
                    <a:pos x="T6" y="T7"/>
                  </a:cxn>
                  <a:cxn ang="T14">
                    <a:pos x="T8" y="T9"/>
                  </a:cxn>
                </a:cxnLst>
                <a:rect l="T15" t="T16" r="T17" b="T18"/>
                <a:pathLst>
                  <a:path w="35" h="1306">
                    <a:moveTo>
                      <a:pt x="0" y="1306"/>
                    </a:moveTo>
                    <a:lnTo>
                      <a:pt x="0" y="20"/>
                    </a:lnTo>
                    <a:lnTo>
                      <a:pt x="35" y="0"/>
                    </a:lnTo>
                    <a:lnTo>
                      <a:pt x="35" y="1286"/>
                    </a:lnTo>
                    <a:lnTo>
                      <a:pt x="0" y="1306"/>
                    </a:lnTo>
                    <a:close/>
                  </a:path>
                </a:pathLst>
              </a:custGeom>
              <a:solidFill>
                <a:srgbClr val="E074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36" name="Freeform 160"/>
              <p:cNvSpPr>
                <a:spLocks/>
              </p:cNvSpPr>
              <p:nvPr/>
            </p:nvSpPr>
            <p:spPr bwMode="auto">
              <a:xfrm>
                <a:off x="3640" y="1405"/>
                <a:ext cx="35" cy="1303"/>
              </a:xfrm>
              <a:custGeom>
                <a:avLst/>
                <a:gdLst>
                  <a:gd name="T0" fmla="*/ 0 w 35"/>
                  <a:gd name="T1" fmla="*/ 1303 h 1303"/>
                  <a:gd name="T2" fmla="*/ 0 w 35"/>
                  <a:gd name="T3" fmla="*/ 19 h 1303"/>
                  <a:gd name="T4" fmla="*/ 35 w 35"/>
                  <a:gd name="T5" fmla="*/ 0 h 1303"/>
                  <a:gd name="T6" fmla="*/ 35 w 35"/>
                  <a:gd name="T7" fmla="*/ 1284 h 1303"/>
                  <a:gd name="T8" fmla="*/ 0 w 35"/>
                  <a:gd name="T9" fmla="*/ 1303 h 1303"/>
                  <a:gd name="T10" fmla="*/ 0 60000 65536"/>
                  <a:gd name="T11" fmla="*/ 0 60000 65536"/>
                  <a:gd name="T12" fmla="*/ 0 60000 65536"/>
                  <a:gd name="T13" fmla="*/ 0 60000 65536"/>
                  <a:gd name="T14" fmla="*/ 0 60000 65536"/>
                  <a:gd name="T15" fmla="*/ 0 w 35"/>
                  <a:gd name="T16" fmla="*/ 0 h 1303"/>
                  <a:gd name="T17" fmla="*/ 35 w 35"/>
                  <a:gd name="T18" fmla="*/ 1303 h 1303"/>
                </a:gdLst>
                <a:ahLst/>
                <a:cxnLst>
                  <a:cxn ang="T10">
                    <a:pos x="T0" y="T1"/>
                  </a:cxn>
                  <a:cxn ang="T11">
                    <a:pos x="T2" y="T3"/>
                  </a:cxn>
                  <a:cxn ang="T12">
                    <a:pos x="T4" y="T5"/>
                  </a:cxn>
                  <a:cxn ang="T13">
                    <a:pos x="T6" y="T7"/>
                  </a:cxn>
                  <a:cxn ang="T14">
                    <a:pos x="T8" y="T9"/>
                  </a:cxn>
                </a:cxnLst>
                <a:rect l="T15" t="T16" r="T17" b="T18"/>
                <a:pathLst>
                  <a:path w="35" h="1303">
                    <a:moveTo>
                      <a:pt x="0" y="1303"/>
                    </a:moveTo>
                    <a:lnTo>
                      <a:pt x="0" y="19"/>
                    </a:lnTo>
                    <a:lnTo>
                      <a:pt x="35" y="0"/>
                    </a:lnTo>
                    <a:lnTo>
                      <a:pt x="35" y="1284"/>
                    </a:lnTo>
                    <a:lnTo>
                      <a:pt x="0" y="1303"/>
                    </a:lnTo>
                    <a:close/>
                  </a:path>
                </a:pathLst>
              </a:custGeom>
              <a:solidFill>
                <a:srgbClr val="E074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37" name="Freeform 161"/>
              <p:cNvSpPr>
                <a:spLocks/>
              </p:cNvSpPr>
              <p:nvPr/>
            </p:nvSpPr>
            <p:spPr bwMode="auto">
              <a:xfrm>
                <a:off x="3657" y="1396"/>
                <a:ext cx="36" cy="1303"/>
              </a:xfrm>
              <a:custGeom>
                <a:avLst/>
                <a:gdLst>
                  <a:gd name="T0" fmla="*/ 0 w 36"/>
                  <a:gd name="T1" fmla="*/ 1303 h 1303"/>
                  <a:gd name="T2" fmla="*/ 0 w 36"/>
                  <a:gd name="T3" fmla="*/ 17 h 1303"/>
                  <a:gd name="T4" fmla="*/ 36 w 36"/>
                  <a:gd name="T5" fmla="*/ 0 h 1303"/>
                  <a:gd name="T6" fmla="*/ 36 w 36"/>
                  <a:gd name="T7" fmla="*/ 1282 h 1303"/>
                  <a:gd name="T8" fmla="*/ 0 w 36"/>
                  <a:gd name="T9" fmla="*/ 1303 h 1303"/>
                  <a:gd name="T10" fmla="*/ 0 60000 65536"/>
                  <a:gd name="T11" fmla="*/ 0 60000 65536"/>
                  <a:gd name="T12" fmla="*/ 0 60000 65536"/>
                  <a:gd name="T13" fmla="*/ 0 60000 65536"/>
                  <a:gd name="T14" fmla="*/ 0 60000 65536"/>
                  <a:gd name="T15" fmla="*/ 0 w 36"/>
                  <a:gd name="T16" fmla="*/ 0 h 1303"/>
                  <a:gd name="T17" fmla="*/ 36 w 36"/>
                  <a:gd name="T18" fmla="*/ 1303 h 1303"/>
                </a:gdLst>
                <a:ahLst/>
                <a:cxnLst>
                  <a:cxn ang="T10">
                    <a:pos x="T0" y="T1"/>
                  </a:cxn>
                  <a:cxn ang="T11">
                    <a:pos x="T2" y="T3"/>
                  </a:cxn>
                  <a:cxn ang="T12">
                    <a:pos x="T4" y="T5"/>
                  </a:cxn>
                  <a:cxn ang="T13">
                    <a:pos x="T6" y="T7"/>
                  </a:cxn>
                  <a:cxn ang="T14">
                    <a:pos x="T8" y="T9"/>
                  </a:cxn>
                </a:cxnLst>
                <a:rect l="T15" t="T16" r="T17" b="T18"/>
                <a:pathLst>
                  <a:path w="36" h="1303">
                    <a:moveTo>
                      <a:pt x="0" y="1303"/>
                    </a:moveTo>
                    <a:lnTo>
                      <a:pt x="0" y="17"/>
                    </a:lnTo>
                    <a:lnTo>
                      <a:pt x="36" y="0"/>
                    </a:lnTo>
                    <a:lnTo>
                      <a:pt x="36" y="1282"/>
                    </a:lnTo>
                    <a:lnTo>
                      <a:pt x="0" y="1303"/>
                    </a:lnTo>
                    <a:close/>
                  </a:path>
                </a:pathLst>
              </a:custGeom>
              <a:solidFill>
                <a:srgbClr val="E073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38" name="Freeform 162"/>
              <p:cNvSpPr>
                <a:spLocks/>
              </p:cNvSpPr>
              <p:nvPr/>
            </p:nvSpPr>
            <p:spPr bwMode="auto">
              <a:xfrm>
                <a:off x="3675" y="1385"/>
                <a:ext cx="36" cy="1304"/>
              </a:xfrm>
              <a:custGeom>
                <a:avLst/>
                <a:gdLst>
                  <a:gd name="T0" fmla="*/ 0 w 36"/>
                  <a:gd name="T1" fmla="*/ 1304 h 1304"/>
                  <a:gd name="T2" fmla="*/ 0 w 36"/>
                  <a:gd name="T3" fmla="*/ 20 h 1304"/>
                  <a:gd name="T4" fmla="*/ 36 w 36"/>
                  <a:gd name="T5" fmla="*/ 0 h 1304"/>
                  <a:gd name="T6" fmla="*/ 36 w 36"/>
                  <a:gd name="T7" fmla="*/ 1284 h 1304"/>
                  <a:gd name="T8" fmla="*/ 0 w 36"/>
                  <a:gd name="T9" fmla="*/ 1304 h 1304"/>
                  <a:gd name="T10" fmla="*/ 0 60000 65536"/>
                  <a:gd name="T11" fmla="*/ 0 60000 65536"/>
                  <a:gd name="T12" fmla="*/ 0 60000 65536"/>
                  <a:gd name="T13" fmla="*/ 0 60000 65536"/>
                  <a:gd name="T14" fmla="*/ 0 60000 65536"/>
                  <a:gd name="T15" fmla="*/ 0 w 36"/>
                  <a:gd name="T16" fmla="*/ 0 h 1304"/>
                  <a:gd name="T17" fmla="*/ 36 w 36"/>
                  <a:gd name="T18" fmla="*/ 1304 h 1304"/>
                </a:gdLst>
                <a:ahLst/>
                <a:cxnLst>
                  <a:cxn ang="T10">
                    <a:pos x="T0" y="T1"/>
                  </a:cxn>
                  <a:cxn ang="T11">
                    <a:pos x="T2" y="T3"/>
                  </a:cxn>
                  <a:cxn ang="T12">
                    <a:pos x="T4" y="T5"/>
                  </a:cxn>
                  <a:cxn ang="T13">
                    <a:pos x="T6" y="T7"/>
                  </a:cxn>
                  <a:cxn ang="T14">
                    <a:pos x="T8" y="T9"/>
                  </a:cxn>
                </a:cxnLst>
                <a:rect l="T15" t="T16" r="T17" b="T18"/>
                <a:pathLst>
                  <a:path w="36" h="1304">
                    <a:moveTo>
                      <a:pt x="0" y="1304"/>
                    </a:moveTo>
                    <a:lnTo>
                      <a:pt x="0" y="20"/>
                    </a:lnTo>
                    <a:lnTo>
                      <a:pt x="36" y="0"/>
                    </a:lnTo>
                    <a:lnTo>
                      <a:pt x="36" y="1284"/>
                    </a:lnTo>
                    <a:lnTo>
                      <a:pt x="0" y="1304"/>
                    </a:lnTo>
                    <a:close/>
                  </a:path>
                </a:pathLst>
              </a:custGeom>
              <a:solidFill>
                <a:srgbClr val="E073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39" name="Freeform 163"/>
              <p:cNvSpPr>
                <a:spLocks/>
              </p:cNvSpPr>
              <p:nvPr/>
            </p:nvSpPr>
            <p:spPr bwMode="auto">
              <a:xfrm>
                <a:off x="3693" y="1377"/>
                <a:ext cx="36" cy="1301"/>
              </a:xfrm>
              <a:custGeom>
                <a:avLst/>
                <a:gdLst>
                  <a:gd name="T0" fmla="*/ 0 w 36"/>
                  <a:gd name="T1" fmla="*/ 1301 h 1301"/>
                  <a:gd name="T2" fmla="*/ 0 w 36"/>
                  <a:gd name="T3" fmla="*/ 19 h 1301"/>
                  <a:gd name="T4" fmla="*/ 36 w 36"/>
                  <a:gd name="T5" fmla="*/ 0 h 1301"/>
                  <a:gd name="T6" fmla="*/ 36 w 36"/>
                  <a:gd name="T7" fmla="*/ 1281 h 1301"/>
                  <a:gd name="T8" fmla="*/ 0 w 36"/>
                  <a:gd name="T9" fmla="*/ 1301 h 1301"/>
                  <a:gd name="T10" fmla="*/ 0 60000 65536"/>
                  <a:gd name="T11" fmla="*/ 0 60000 65536"/>
                  <a:gd name="T12" fmla="*/ 0 60000 65536"/>
                  <a:gd name="T13" fmla="*/ 0 60000 65536"/>
                  <a:gd name="T14" fmla="*/ 0 60000 65536"/>
                  <a:gd name="T15" fmla="*/ 0 w 36"/>
                  <a:gd name="T16" fmla="*/ 0 h 1301"/>
                  <a:gd name="T17" fmla="*/ 36 w 36"/>
                  <a:gd name="T18" fmla="*/ 1301 h 1301"/>
                </a:gdLst>
                <a:ahLst/>
                <a:cxnLst>
                  <a:cxn ang="T10">
                    <a:pos x="T0" y="T1"/>
                  </a:cxn>
                  <a:cxn ang="T11">
                    <a:pos x="T2" y="T3"/>
                  </a:cxn>
                  <a:cxn ang="T12">
                    <a:pos x="T4" y="T5"/>
                  </a:cxn>
                  <a:cxn ang="T13">
                    <a:pos x="T6" y="T7"/>
                  </a:cxn>
                  <a:cxn ang="T14">
                    <a:pos x="T8" y="T9"/>
                  </a:cxn>
                </a:cxnLst>
                <a:rect l="T15" t="T16" r="T17" b="T18"/>
                <a:pathLst>
                  <a:path w="36" h="1301">
                    <a:moveTo>
                      <a:pt x="0" y="1301"/>
                    </a:moveTo>
                    <a:lnTo>
                      <a:pt x="0" y="19"/>
                    </a:lnTo>
                    <a:lnTo>
                      <a:pt x="36" y="0"/>
                    </a:lnTo>
                    <a:lnTo>
                      <a:pt x="36" y="1281"/>
                    </a:lnTo>
                    <a:lnTo>
                      <a:pt x="0" y="1301"/>
                    </a:lnTo>
                    <a:close/>
                  </a:path>
                </a:pathLst>
              </a:custGeom>
              <a:solidFill>
                <a:srgbClr val="E073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40" name="Freeform 164"/>
              <p:cNvSpPr>
                <a:spLocks/>
              </p:cNvSpPr>
              <p:nvPr/>
            </p:nvSpPr>
            <p:spPr bwMode="auto">
              <a:xfrm>
                <a:off x="3711" y="1366"/>
                <a:ext cx="36" cy="1303"/>
              </a:xfrm>
              <a:custGeom>
                <a:avLst/>
                <a:gdLst>
                  <a:gd name="T0" fmla="*/ 0 w 36"/>
                  <a:gd name="T1" fmla="*/ 1303 h 1303"/>
                  <a:gd name="T2" fmla="*/ 0 w 36"/>
                  <a:gd name="T3" fmla="*/ 19 h 1303"/>
                  <a:gd name="T4" fmla="*/ 36 w 36"/>
                  <a:gd name="T5" fmla="*/ 0 h 1303"/>
                  <a:gd name="T6" fmla="*/ 36 w 36"/>
                  <a:gd name="T7" fmla="*/ 1282 h 1303"/>
                  <a:gd name="T8" fmla="*/ 0 w 36"/>
                  <a:gd name="T9" fmla="*/ 1303 h 1303"/>
                  <a:gd name="T10" fmla="*/ 0 60000 65536"/>
                  <a:gd name="T11" fmla="*/ 0 60000 65536"/>
                  <a:gd name="T12" fmla="*/ 0 60000 65536"/>
                  <a:gd name="T13" fmla="*/ 0 60000 65536"/>
                  <a:gd name="T14" fmla="*/ 0 60000 65536"/>
                  <a:gd name="T15" fmla="*/ 0 w 36"/>
                  <a:gd name="T16" fmla="*/ 0 h 1303"/>
                  <a:gd name="T17" fmla="*/ 36 w 36"/>
                  <a:gd name="T18" fmla="*/ 1303 h 1303"/>
                </a:gdLst>
                <a:ahLst/>
                <a:cxnLst>
                  <a:cxn ang="T10">
                    <a:pos x="T0" y="T1"/>
                  </a:cxn>
                  <a:cxn ang="T11">
                    <a:pos x="T2" y="T3"/>
                  </a:cxn>
                  <a:cxn ang="T12">
                    <a:pos x="T4" y="T5"/>
                  </a:cxn>
                  <a:cxn ang="T13">
                    <a:pos x="T6" y="T7"/>
                  </a:cxn>
                  <a:cxn ang="T14">
                    <a:pos x="T8" y="T9"/>
                  </a:cxn>
                </a:cxnLst>
                <a:rect l="T15" t="T16" r="T17" b="T18"/>
                <a:pathLst>
                  <a:path w="36" h="1303">
                    <a:moveTo>
                      <a:pt x="0" y="1303"/>
                    </a:moveTo>
                    <a:lnTo>
                      <a:pt x="0" y="19"/>
                    </a:lnTo>
                    <a:lnTo>
                      <a:pt x="36" y="0"/>
                    </a:lnTo>
                    <a:lnTo>
                      <a:pt x="36" y="1282"/>
                    </a:lnTo>
                    <a:lnTo>
                      <a:pt x="0" y="1303"/>
                    </a:lnTo>
                    <a:close/>
                  </a:path>
                </a:pathLst>
              </a:custGeom>
              <a:solidFill>
                <a:srgbClr val="E072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41" name="Freeform 165"/>
              <p:cNvSpPr>
                <a:spLocks/>
              </p:cNvSpPr>
              <p:nvPr/>
            </p:nvSpPr>
            <p:spPr bwMode="auto">
              <a:xfrm>
                <a:off x="3729" y="1357"/>
                <a:ext cx="36" cy="1301"/>
              </a:xfrm>
              <a:custGeom>
                <a:avLst/>
                <a:gdLst>
                  <a:gd name="T0" fmla="*/ 0 w 36"/>
                  <a:gd name="T1" fmla="*/ 1301 h 1301"/>
                  <a:gd name="T2" fmla="*/ 0 w 36"/>
                  <a:gd name="T3" fmla="*/ 20 h 1301"/>
                  <a:gd name="T4" fmla="*/ 36 w 36"/>
                  <a:gd name="T5" fmla="*/ 0 h 1301"/>
                  <a:gd name="T6" fmla="*/ 36 w 36"/>
                  <a:gd name="T7" fmla="*/ 1282 h 1301"/>
                  <a:gd name="T8" fmla="*/ 0 w 36"/>
                  <a:gd name="T9" fmla="*/ 1301 h 1301"/>
                  <a:gd name="T10" fmla="*/ 0 60000 65536"/>
                  <a:gd name="T11" fmla="*/ 0 60000 65536"/>
                  <a:gd name="T12" fmla="*/ 0 60000 65536"/>
                  <a:gd name="T13" fmla="*/ 0 60000 65536"/>
                  <a:gd name="T14" fmla="*/ 0 60000 65536"/>
                  <a:gd name="T15" fmla="*/ 0 w 36"/>
                  <a:gd name="T16" fmla="*/ 0 h 1301"/>
                  <a:gd name="T17" fmla="*/ 36 w 36"/>
                  <a:gd name="T18" fmla="*/ 1301 h 1301"/>
                </a:gdLst>
                <a:ahLst/>
                <a:cxnLst>
                  <a:cxn ang="T10">
                    <a:pos x="T0" y="T1"/>
                  </a:cxn>
                  <a:cxn ang="T11">
                    <a:pos x="T2" y="T3"/>
                  </a:cxn>
                  <a:cxn ang="T12">
                    <a:pos x="T4" y="T5"/>
                  </a:cxn>
                  <a:cxn ang="T13">
                    <a:pos x="T6" y="T7"/>
                  </a:cxn>
                  <a:cxn ang="T14">
                    <a:pos x="T8" y="T9"/>
                  </a:cxn>
                </a:cxnLst>
                <a:rect l="T15" t="T16" r="T17" b="T18"/>
                <a:pathLst>
                  <a:path w="36" h="1301">
                    <a:moveTo>
                      <a:pt x="0" y="1301"/>
                    </a:moveTo>
                    <a:lnTo>
                      <a:pt x="0" y="20"/>
                    </a:lnTo>
                    <a:lnTo>
                      <a:pt x="36" y="0"/>
                    </a:lnTo>
                    <a:lnTo>
                      <a:pt x="36" y="1282"/>
                    </a:lnTo>
                    <a:lnTo>
                      <a:pt x="0" y="1301"/>
                    </a:lnTo>
                    <a:close/>
                  </a:path>
                </a:pathLst>
              </a:custGeom>
              <a:solidFill>
                <a:srgbClr val="E07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42" name="Freeform 166"/>
              <p:cNvSpPr>
                <a:spLocks/>
              </p:cNvSpPr>
              <p:nvPr/>
            </p:nvSpPr>
            <p:spPr bwMode="auto">
              <a:xfrm>
                <a:off x="3747" y="1346"/>
                <a:ext cx="36" cy="1302"/>
              </a:xfrm>
              <a:custGeom>
                <a:avLst/>
                <a:gdLst>
                  <a:gd name="T0" fmla="*/ 0 w 36"/>
                  <a:gd name="T1" fmla="*/ 1302 h 1302"/>
                  <a:gd name="T2" fmla="*/ 0 w 36"/>
                  <a:gd name="T3" fmla="*/ 20 h 1302"/>
                  <a:gd name="T4" fmla="*/ 36 w 36"/>
                  <a:gd name="T5" fmla="*/ 0 h 1302"/>
                  <a:gd name="T6" fmla="*/ 36 w 36"/>
                  <a:gd name="T7" fmla="*/ 1282 h 1302"/>
                  <a:gd name="T8" fmla="*/ 0 w 36"/>
                  <a:gd name="T9" fmla="*/ 1302 h 1302"/>
                  <a:gd name="T10" fmla="*/ 0 60000 65536"/>
                  <a:gd name="T11" fmla="*/ 0 60000 65536"/>
                  <a:gd name="T12" fmla="*/ 0 60000 65536"/>
                  <a:gd name="T13" fmla="*/ 0 60000 65536"/>
                  <a:gd name="T14" fmla="*/ 0 60000 65536"/>
                  <a:gd name="T15" fmla="*/ 0 w 36"/>
                  <a:gd name="T16" fmla="*/ 0 h 1302"/>
                  <a:gd name="T17" fmla="*/ 36 w 36"/>
                  <a:gd name="T18" fmla="*/ 1302 h 1302"/>
                </a:gdLst>
                <a:ahLst/>
                <a:cxnLst>
                  <a:cxn ang="T10">
                    <a:pos x="T0" y="T1"/>
                  </a:cxn>
                  <a:cxn ang="T11">
                    <a:pos x="T2" y="T3"/>
                  </a:cxn>
                  <a:cxn ang="T12">
                    <a:pos x="T4" y="T5"/>
                  </a:cxn>
                  <a:cxn ang="T13">
                    <a:pos x="T6" y="T7"/>
                  </a:cxn>
                  <a:cxn ang="T14">
                    <a:pos x="T8" y="T9"/>
                  </a:cxn>
                </a:cxnLst>
                <a:rect l="T15" t="T16" r="T17" b="T18"/>
                <a:pathLst>
                  <a:path w="36" h="1302">
                    <a:moveTo>
                      <a:pt x="0" y="1302"/>
                    </a:moveTo>
                    <a:lnTo>
                      <a:pt x="0" y="20"/>
                    </a:lnTo>
                    <a:lnTo>
                      <a:pt x="36" y="0"/>
                    </a:lnTo>
                    <a:lnTo>
                      <a:pt x="36" y="1282"/>
                    </a:lnTo>
                    <a:lnTo>
                      <a:pt x="0" y="1302"/>
                    </a:lnTo>
                    <a:close/>
                  </a:path>
                </a:pathLst>
              </a:custGeom>
              <a:solidFill>
                <a:srgbClr val="DE7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43" name="Freeform 167"/>
              <p:cNvSpPr>
                <a:spLocks/>
              </p:cNvSpPr>
              <p:nvPr/>
            </p:nvSpPr>
            <p:spPr bwMode="auto">
              <a:xfrm>
                <a:off x="3765" y="1338"/>
                <a:ext cx="35" cy="1301"/>
              </a:xfrm>
              <a:custGeom>
                <a:avLst/>
                <a:gdLst>
                  <a:gd name="T0" fmla="*/ 0 w 35"/>
                  <a:gd name="T1" fmla="*/ 1301 h 1301"/>
                  <a:gd name="T2" fmla="*/ 0 w 35"/>
                  <a:gd name="T3" fmla="*/ 19 h 1301"/>
                  <a:gd name="T4" fmla="*/ 35 w 35"/>
                  <a:gd name="T5" fmla="*/ 0 h 1301"/>
                  <a:gd name="T6" fmla="*/ 35 w 35"/>
                  <a:gd name="T7" fmla="*/ 1280 h 1301"/>
                  <a:gd name="T8" fmla="*/ 0 w 35"/>
                  <a:gd name="T9" fmla="*/ 1301 h 1301"/>
                  <a:gd name="T10" fmla="*/ 0 60000 65536"/>
                  <a:gd name="T11" fmla="*/ 0 60000 65536"/>
                  <a:gd name="T12" fmla="*/ 0 60000 65536"/>
                  <a:gd name="T13" fmla="*/ 0 60000 65536"/>
                  <a:gd name="T14" fmla="*/ 0 60000 65536"/>
                  <a:gd name="T15" fmla="*/ 0 w 35"/>
                  <a:gd name="T16" fmla="*/ 0 h 1301"/>
                  <a:gd name="T17" fmla="*/ 35 w 35"/>
                  <a:gd name="T18" fmla="*/ 1301 h 1301"/>
                </a:gdLst>
                <a:ahLst/>
                <a:cxnLst>
                  <a:cxn ang="T10">
                    <a:pos x="T0" y="T1"/>
                  </a:cxn>
                  <a:cxn ang="T11">
                    <a:pos x="T2" y="T3"/>
                  </a:cxn>
                  <a:cxn ang="T12">
                    <a:pos x="T4" y="T5"/>
                  </a:cxn>
                  <a:cxn ang="T13">
                    <a:pos x="T6" y="T7"/>
                  </a:cxn>
                  <a:cxn ang="T14">
                    <a:pos x="T8" y="T9"/>
                  </a:cxn>
                </a:cxnLst>
                <a:rect l="T15" t="T16" r="T17" b="T18"/>
                <a:pathLst>
                  <a:path w="35" h="1301">
                    <a:moveTo>
                      <a:pt x="0" y="1301"/>
                    </a:moveTo>
                    <a:lnTo>
                      <a:pt x="0" y="19"/>
                    </a:lnTo>
                    <a:lnTo>
                      <a:pt x="35" y="0"/>
                    </a:lnTo>
                    <a:lnTo>
                      <a:pt x="35" y="1280"/>
                    </a:lnTo>
                    <a:lnTo>
                      <a:pt x="0" y="1301"/>
                    </a:lnTo>
                    <a:close/>
                  </a:path>
                </a:pathLst>
              </a:custGeom>
              <a:solidFill>
                <a:srgbClr val="DE7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44" name="Freeform 168"/>
              <p:cNvSpPr>
                <a:spLocks/>
              </p:cNvSpPr>
              <p:nvPr/>
            </p:nvSpPr>
            <p:spPr bwMode="auto">
              <a:xfrm>
                <a:off x="3783" y="1327"/>
                <a:ext cx="35" cy="1301"/>
              </a:xfrm>
              <a:custGeom>
                <a:avLst/>
                <a:gdLst>
                  <a:gd name="T0" fmla="*/ 0 w 35"/>
                  <a:gd name="T1" fmla="*/ 1301 h 1301"/>
                  <a:gd name="T2" fmla="*/ 0 w 35"/>
                  <a:gd name="T3" fmla="*/ 19 h 1301"/>
                  <a:gd name="T4" fmla="*/ 35 w 35"/>
                  <a:gd name="T5" fmla="*/ 0 h 1301"/>
                  <a:gd name="T6" fmla="*/ 35 w 35"/>
                  <a:gd name="T7" fmla="*/ 1282 h 1301"/>
                  <a:gd name="T8" fmla="*/ 0 w 35"/>
                  <a:gd name="T9" fmla="*/ 1301 h 1301"/>
                  <a:gd name="T10" fmla="*/ 0 60000 65536"/>
                  <a:gd name="T11" fmla="*/ 0 60000 65536"/>
                  <a:gd name="T12" fmla="*/ 0 60000 65536"/>
                  <a:gd name="T13" fmla="*/ 0 60000 65536"/>
                  <a:gd name="T14" fmla="*/ 0 60000 65536"/>
                  <a:gd name="T15" fmla="*/ 0 w 35"/>
                  <a:gd name="T16" fmla="*/ 0 h 1301"/>
                  <a:gd name="T17" fmla="*/ 35 w 35"/>
                  <a:gd name="T18" fmla="*/ 1301 h 1301"/>
                </a:gdLst>
                <a:ahLst/>
                <a:cxnLst>
                  <a:cxn ang="T10">
                    <a:pos x="T0" y="T1"/>
                  </a:cxn>
                  <a:cxn ang="T11">
                    <a:pos x="T2" y="T3"/>
                  </a:cxn>
                  <a:cxn ang="T12">
                    <a:pos x="T4" y="T5"/>
                  </a:cxn>
                  <a:cxn ang="T13">
                    <a:pos x="T6" y="T7"/>
                  </a:cxn>
                  <a:cxn ang="T14">
                    <a:pos x="T8" y="T9"/>
                  </a:cxn>
                </a:cxnLst>
                <a:rect l="T15" t="T16" r="T17" b="T18"/>
                <a:pathLst>
                  <a:path w="35" h="1301">
                    <a:moveTo>
                      <a:pt x="0" y="1301"/>
                    </a:moveTo>
                    <a:lnTo>
                      <a:pt x="0" y="19"/>
                    </a:lnTo>
                    <a:lnTo>
                      <a:pt x="35" y="0"/>
                    </a:lnTo>
                    <a:lnTo>
                      <a:pt x="35" y="1282"/>
                    </a:lnTo>
                    <a:lnTo>
                      <a:pt x="0" y="1301"/>
                    </a:lnTo>
                    <a:close/>
                  </a:path>
                </a:pathLst>
              </a:custGeom>
              <a:solidFill>
                <a:srgbClr val="DE70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45" name="Freeform 169"/>
              <p:cNvSpPr>
                <a:spLocks/>
              </p:cNvSpPr>
              <p:nvPr/>
            </p:nvSpPr>
            <p:spPr bwMode="auto">
              <a:xfrm>
                <a:off x="3800" y="1319"/>
                <a:ext cx="36" cy="1299"/>
              </a:xfrm>
              <a:custGeom>
                <a:avLst/>
                <a:gdLst>
                  <a:gd name="T0" fmla="*/ 0 w 36"/>
                  <a:gd name="T1" fmla="*/ 1299 h 1299"/>
                  <a:gd name="T2" fmla="*/ 0 w 36"/>
                  <a:gd name="T3" fmla="*/ 19 h 1299"/>
                  <a:gd name="T4" fmla="*/ 36 w 36"/>
                  <a:gd name="T5" fmla="*/ 0 h 1299"/>
                  <a:gd name="T6" fmla="*/ 36 w 36"/>
                  <a:gd name="T7" fmla="*/ 1279 h 1299"/>
                  <a:gd name="T8" fmla="*/ 0 w 36"/>
                  <a:gd name="T9" fmla="*/ 1299 h 1299"/>
                  <a:gd name="T10" fmla="*/ 0 60000 65536"/>
                  <a:gd name="T11" fmla="*/ 0 60000 65536"/>
                  <a:gd name="T12" fmla="*/ 0 60000 65536"/>
                  <a:gd name="T13" fmla="*/ 0 60000 65536"/>
                  <a:gd name="T14" fmla="*/ 0 60000 65536"/>
                  <a:gd name="T15" fmla="*/ 0 w 36"/>
                  <a:gd name="T16" fmla="*/ 0 h 1299"/>
                  <a:gd name="T17" fmla="*/ 36 w 36"/>
                  <a:gd name="T18" fmla="*/ 1299 h 1299"/>
                </a:gdLst>
                <a:ahLst/>
                <a:cxnLst>
                  <a:cxn ang="T10">
                    <a:pos x="T0" y="T1"/>
                  </a:cxn>
                  <a:cxn ang="T11">
                    <a:pos x="T2" y="T3"/>
                  </a:cxn>
                  <a:cxn ang="T12">
                    <a:pos x="T4" y="T5"/>
                  </a:cxn>
                  <a:cxn ang="T13">
                    <a:pos x="T6" y="T7"/>
                  </a:cxn>
                  <a:cxn ang="T14">
                    <a:pos x="T8" y="T9"/>
                  </a:cxn>
                </a:cxnLst>
                <a:rect l="T15" t="T16" r="T17" b="T18"/>
                <a:pathLst>
                  <a:path w="36" h="1299">
                    <a:moveTo>
                      <a:pt x="0" y="1299"/>
                    </a:moveTo>
                    <a:lnTo>
                      <a:pt x="0" y="19"/>
                    </a:lnTo>
                    <a:lnTo>
                      <a:pt x="36" y="0"/>
                    </a:lnTo>
                    <a:lnTo>
                      <a:pt x="36" y="1279"/>
                    </a:lnTo>
                    <a:lnTo>
                      <a:pt x="0" y="1299"/>
                    </a:lnTo>
                    <a:close/>
                  </a:path>
                </a:pathLst>
              </a:custGeom>
              <a:solidFill>
                <a:srgbClr val="DE6F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46" name="Freeform 170"/>
              <p:cNvSpPr>
                <a:spLocks/>
              </p:cNvSpPr>
              <p:nvPr/>
            </p:nvSpPr>
            <p:spPr bwMode="auto">
              <a:xfrm>
                <a:off x="3818" y="1308"/>
                <a:ext cx="36" cy="1301"/>
              </a:xfrm>
              <a:custGeom>
                <a:avLst/>
                <a:gdLst>
                  <a:gd name="T0" fmla="*/ 0 w 36"/>
                  <a:gd name="T1" fmla="*/ 1301 h 1301"/>
                  <a:gd name="T2" fmla="*/ 0 w 36"/>
                  <a:gd name="T3" fmla="*/ 19 h 1301"/>
                  <a:gd name="T4" fmla="*/ 36 w 36"/>
                  <a:gd name="T5" fmla="*/ 0 h 1301"/>
                  <a:gd name="T6" fmla="*/ 36 w 36"/>
                  <a:gd name="T7" fmla="*/ 1280 h 1301"/>
                  <a:gd name="T8" fmla="*/ 0 w 36"/>
                  <a:gd name="T9" fmla="*/ 1301 h 1301"/>
                  <a:gd name="T10" fmla="*/ 0 60000 65536"/>
                  <a:gd name="T11" fmla="*/ 0 60000 65536"/>
                  <a:gd name="T12" fmla="*/ 0 60000 65536"/>
                  <a:gd name="T13" fmla="*/ 0 60000 65536"/>
                  <a:gd name="T14" fmla="*/ 0 60000 65536"/>
                  <a:gd name="T15" fmla="*/ 0 w 36"/>
                  <a:gd name="T16" fmla="*/ 0 h 1301"/>
                  <a:gd name="T17" fmla="*/ 36 w 36"/>
                  <a:gd name="T18" fmla="*/ 1301 h 1301"/>
                </a:gdLst>
                <a:ahLst/>
                <a:cxnLst>
                  <a:cxn ang="T10">
                    <a:pos x="T0" y="T1"/>
                  </a:cxn>
                  <a:cxn ang="T11">
                    <a:pos x="T2" y="T3"/>
                  </a:cxn>
                  <a:cxn ang="T12">
                    <a:pos x="T4" y="T5"/>
                  </a:cxn>
                  <a:cxn ang="T13">
                    <a:pos x="T6" y="T7"/>
                  </a:cxn>
                  <a:cxn ang="T14">
                    <a:pos x="T8" y="T9"/>
                  </a:cxn>
                </a:cxnLst>
                <a:rect l="T15" t="T16" r="T17" b="T18"/>
                <a:pathLst>
                  <a:path w="36" h="1301">
                    <a:moveTo>
                      <a:pt x="0" y="1301"/>
                    </a:moveTo>
                    <a:lnTo>
                      <a:pt x="0" y="19"/>
                    </a:lnTo>
                    <a:lnTo>
                      <a:pt x="36" y="0"/>
                    </a:lnTo>
                    <a:lnTo>
                      <a:pt x="36" y="1280"/>
                    </a:lnTo>
                    <a:lnTo>
                      <a:pt x="0" y="1301"/>
                    </a:lnTo>
                    <a:close/>
                  </a:path>
                </a:pathLst>
              </a:custGeom>
              <a:solidFill>
                <a:srgbClr val="DE6F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47" name="Freeform 171"/>
              <p:cNvSpPr>
                <a:spLocks/>
              </p:cNvSpPr>
              <p:nvPr/>
            </p:nvSpPr>
            <p:spPr bwMode="auto">
              <a:xfrm>
                <a:off x="3836" y="1299"/>
                <a:ext cx="36" cy="1299"/>
              </a:xfrm>
              <a:custGeom>
                <a:avLst/>
                <a:gdLst>
                  <a:gd name="T0" fmla="*/ 0 w 36"/>
                  <a:gd name="T1" fmla="*/ 1299 h 1299"/>
                  <a:gd name="T2" fmla="*/ 0 w 36"/>
                  <a:gd name="T3" fmla="*/ 20 h 1299"/>
                  <a:gd name="T4" fmla="*/ 36 w 36"/>
                  <a:gd name="T5" fmla="*/ 0 h 1299"/>
                  <a:gd name="T6" fmla="*/ 36 w 36"/>
                  <a:gd name="T7" fmla="*/ 1280 h 1299"/>
                  <a:gd name="T8" fmla="*/ 0 w 36"/>
                  <a:gd name="T9" fmla="*/ 1299 h 1299"/>
                  <a:gd name="T10" fmla="*/ 0 60000 65536"/>
                  <a:gd name="T11" fmla="*/ 0 60000 65536"/>
                  <a:gd name="T12" fmla="*/ 0 60000 65536"/>
                  <a:gd name="T13" fmla="*/ 0 60000 65536"/>
                  <a:gd name="T14" fmla="*/ 0 60000 65536"/>
                  <a:gd name="T15" fmla="*/ 0 w 36"/>
                  <a:gd name="T16" fmla="*/ 0 h 1299"/>
                  <a:gd name="T17" fmla="*/ 36 w 36"/>
                  <a:gd name="T18" fmla="*/ 1299 h 1299"/>
                </a:gdLst>
                <a:ahLst/>
                <a:cxnLst>
                  <a:cxn ang="T10">
                    <a:pos x="T0" y="T1"/>
                  </a:cxn>
                  <a:cxn ang="T11">
                    <a:pos x="T2" y="T3"/>
                  </a:cxn>
                  <a:cxn ang="T12">
                    <a:pos x="T4" y="T5"/>
                  </a:cxn>
                  <a:cxn ang="T13">
                    <a:pos x="T6" y="T7"/>
                  </a:cxn>
                  <a:cxn ang="T14">
                    <a:pos x="T8" y="T9"/>
                  </a:cxn>
                </a:cxnLst>
                <a:rect l="T15" t="T16" r="T17" b="T18"/>
                <a:pathLst>
                  <a:path w="36" h="1299">
                    <a:moveTo>
                      <a:pt x="0" y="1299"/>
                    </a:moveTo>
                    <a:lnTo>
                      <a:pt x="0" y="20"/>
                    </a:lnTo>
                    <a:lnTo>
                      <a:pt x="36" y="0"/>
                    </a:lnTo>
                    <a:lnTo>
                      <a:pt x="36" y="1280"/>
                    </a:lnTo>
                    <a:lnTo>
                      <a:pt x="0" y="1299"/>
                    </a:lnTo>
                    <a:close/>
                  </a:path>
                </a:pathLst>
              </a:custGeom>
              <a:solidFill>
                <a:srgbClr val="DE6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48" name="Freeform 172"/>
              <p:cNvSpPr>
                <a:spLocks/>
              </p:cNvSpPr>
              <p:nvPr/>
            </p:nvSpPr>
            <p:spPr bwMode="auto">
              <a:xfrm>
                <a:off x="3854" y="1288"/>
                <a:ext cx="36" cy="1300"/>
              </a:xfrm>
              <a:custGeom>
                <a:avLst/>
                <a:gdLst>
                  <a:gd name="T0" fmla="*/ 0 w 36"/>
                  <a:gd name="T1" fmla="*/ 1300 h 1300"/>
                  <a:gd name="T2" fmla="*/ 0 w 36"/>
                  <a:gd name="T3" fmla="*/ 20 h 1300"/>
                  <a:gd name="T4" fmla="*/ 36 w 36"/>
                  <a:gd name="T5" fmla="*/ 0 h 1300"/>
                  <a:gd name="T6" fmla="*/ 36 w 36"/>
                  <a:gd name="T7" fmla="*/ 1280 h 1300"/>
                  <a:gd name="T8" fmla="*/ 0 w 36"/>
                  <a:gd name="T9" fmla="*/ 1300 h 1300"/>
                  <a:gd name="T10" fmla="*/ 0 60000 65536"/>
                  <a:gd name="T11" fmla="*/ 0 60000 65536"/>
                  <a:gd name="T12" fmla="*/ 0 60000 65536"/>
                  <a:gd name="T13" fmla="*/ 0 60000 65536"/>
                  <a:gd name="T14" fmla="*/ 0 60000 65536"/>
                  <a:gd name="T15" fmla="*/ 0 w 36"/>
                  <a:gd name="T16" fmla="*/ 0 h 1300"/>
                  <a:gd name="T17" fmla="*/ 36 w 36"/>
                  <a:gd name="T18" fmla="*/ 1300 h 1300"/>
                </a:gdLst>
                <a:ahLst/>
                <a:cxnLst>
                  <a:cxn ang="T10">
                    <a:pos x="T0" y="T1"/>
                  </a:cxn>
                  <a:cxn ang="T11">
                    <a:pos x="T2" y="T3"/>
                  </a:cxn>
                  <a:cxn ang="T12">
                    <a:pos x="T4" y="T5"/>
                  </a:cxn>
                  <a:cxn ang="T13">
                    <a:pos x="T6" y="T7"/>
                  </a:cxn>
                  <a:cxn ang="T14">
                    <a:pos x="T8" y="T9"/>
                  </a:cxn>
                </a:cxnLst>
                <a:rect l="T15" t="T16" r="T17" b="T18"/>
                <a:pathLst>
                  <a:path w="36" h="1300">
                    <a:moveTo>
                      <a:pt x="0" y="1300"/>
                    </a:moveTo>
                    <a:lnTo>
                      <a:pt x="0" y="20"/>
                    </a:lnTo>
                    <a:lnTo>
                      <a:pt x="36" y="0"/>
                    </a:lnTo>
                    <a:lnTo>
                      <a:pt x="36" y="1280"/>
                    </a:lnTo>
                    <a:lnTo>
                      <a:pt x="0" y="1300"/>
                    </a:lnTo>
                    <a:close/>
                  </a:path>
                </a:pathLst>
              </a:custGeom>
              <a:solidFill>
                <a:srgbClr val="DE6E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49" name="Freeform 173"/>
              <p:cNvSpPr>
                <a:spLocks/>
              </p:cNvSpPr>
              <p:nvPr/>
            </p:nvSpPr>
            <p:spPr bwMode="auto">
              <a:xfrm>
                <a:off x="3872" y="1280"/>
                <a:ext cx="36" cy="1299"/>
              </a:xfrm>
              <a:custGeom>
                <a:avLst/>
                <a:gdLst>
                  <a:gd name="T0" fmla="*/ 0 w 36"/>
                  <a:gd name="T1" fmla="*/ 1299 h 1299"/>
                  <a:gd name="T2" fmla="*/ 0 w 36"/>
                  <a:gd name="T3" fmla="*/ 19 h 1299"/>
                  <a:gd name="T4" fmla="*/ 36 w 36"/>
                  <a:gd name="T5" fmla="*/ 0 h 1299"/>
                  <a:gd name="T6" fmla="*/ 36 w 36"/>
                  <a:gd name="T7" fmla="*/ 1277 h 1299"/>
                  <a:gd name="T8" fmla="*/ 0 w 36"/>
                  <a:gd name="T9" fmla="*/ 1299 h 1299"/>
                  <a:gd name="T10" fmla="*/ 0 60000 65536"/>
                  <a:gd name="T11" fmla="*/ 0 60000 65536"/>
                  <a:gd name="T12" fmla="*/ 0 60000 65536"/>
                  <a:gd name="T13" fmla="*/ 0 60000 65536"/>
                  <a:gd name="T14" fmla="*/ 0 60000 65536"/>
                  <a:gd name="T15" fmla="*/ 0 w 36"/>
                  <a:gd name="T16" fmla="*/ 0 h 1299"/>
                  <a:gd name="T17" fmla="*/ 36 w 36"/>
                  <a:gd name="T18" fmla="*/ 1299 h 1299"/>
                </a:gdLst>
                <a:ahLst/>
                <a:cxnLst>
                  <a:cxn ang="T10">
                    <a:pos x="T0" y="T1"/>
                  </a:cxn>
                  <a:cxn ang="T11">
                    <a:pos x="T2" y="T3"/>
                  </a:cxn>
                  <a:cxn ang="T12">
                    <a:pos x="T4" y="T5"/>
                  </a:cxn>
                  <a:cxn ang="T13">
                    <a:pos x="T6" y="T7"/>
                  </a:cxn>
                  <a:cxn ang="T14">
                    <a:pos x="T8" y="T9"/>
                  </a:cxn>
                </a:cxnLst>
                <a:rect l="T15" t="T16" r="T17" b="T18"/>
                <a:pathLst>
                  <a:path w="36" h="1299">
                    <a:moveTo>
                      <a:pt x="0" y="1299"/>
                    </a:moveTo>
                    <a:lnTo>
                      <a:pt x="0" y="19"/>
                    </a:lnTo>
                    <a:lnTo>
                      <a:pt x="36" y="0"/>
                    </a:lnTo>
                    <a:lnTo>
                      <a:pt x="36" y="1277"/>
                    </a:lnTo>
                    <a:lnTo>
                      <a:pt x="0" y="1299"/>
                    </a:lnTo>
                    <a:close/>
                  </a:path>
                </a:pathLst>
              </a:custGeom>
              <a:solidFill>
                <a:srgbClr val="DE6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50" name="Freeform 174"/>
              <p:cNvSpPr>
                <a:spLocks/>
              </p:cNvSpPr>
              <p:nvPr/>
            </p:nvSpPr>
            <p:spPr bwMode="auto">
              <a:xfrm>
                <a:off x="3890" y="1269"/>
                <a:ext cx="35" cy="1299"/>
              </a:xfrm>
              <a:custGeom>
                <a:avLst/>
                <a:gdLst>
                  <a:gd name="T0" fmla="*/ 0 w 35"/>
                  <a:gd name="T1" fmla="*/ 1299 h 1299"/>
                  <a:gd name="T2" fmla="*/ 0 w 35"/>
                  <a:gd name="T3" fmla="*/ 19 h 1299"/>
                  <a:gd name="T4" fmla="*/ 35 w 35"/>
                  <a:gd name="T5" fmla="*/ 0 h 1299"/>
                  <a:gd name="T6" fmla="*/ 35 w 35"/>
                  <a:gd name="T7" fmla="*/ 1278 h 1299"/>
                  <a:gd name="T8" fmla="*/ 0 w 35"/>
                  <a:gd name="T9" fmla="*/ 1299 h 1299"/>
                  <a:gd name="T10" fmla="*/ 0 60000 65536"/>
                  <a:gd name="T11" fmla="*/ 0 60000 65536"/>
                  <a:gd name="T12" fmla="*/ 0 60000 65536"/>
                  <a:gd name="T13" fmla="*/ 0 60000 65536"/>
                  <a:gd name="T14" fmla="*/ 0 60000 65536"/>
                  <a:gd name="T15" fmla="*/ 0 w 35"/>
                  <a:gd name="T16" fmla="*/ 0 h 1299"/>
                  <a:gd name="T17" fmla="*/ 35 w 35"/>
                  <a:gd name="T18" fmla="*/ 1299 h 1299"/>
                </a:gdLst>
                <a:ahLst/>
                <a:cxnLst>
                  <a:cxn ang="T10">
                    <a:pos x="T0" y="T1"/>
                  </a:cxn>
                  <a:cxn ang="T11">
                    <a:pos x="T2" y="T3"/>
                  </a:cxn>
                  <a:cxn ang="T12">
                    <a:pos x="T4" y="T5"/>
                  </a:cxn>
                  <a:cxn ang="T13">
                    <a:pos x="T6" y="T7"/>
                  </a:cxn>
                  <a:cxn ang="T14">
                    <a:pos x="T8" y="T9"/>
                  </a:cxn>
                </a:cxnLst>
                <a:rect l="T15" t="T16" r="T17" b="T18"/>
                <a:pathLst>
                  <a:path w="35" h="1299">
                    <a:moveTo>
                      <a:pt x="0" y="1299"/>
                    </a:moveTo>
                    <a:lnTo>
                      <a:pt x="0" y="19"/>
                    </a:lnTo>
                    <a:lnTo>
                      <a:pt x="35" y="0"/>
                    </a:lnTo>
                    <a:lnTo>
                      <a:pt x="35" y="1278"/>
                    </a:lnTo>
                    <a:lnTo>
                      <a:pt x="0" y="1299"/>
                    </a:lnTo>
                    <a:close/>
                  </a:path>
                </a:pathLst>
              </a:custGeom>
              <a:solidFill>
                <a:srgbClr val="DE6D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51" name="Freeform 175"/>
              <p:cNvSpPr>
                <a:spLocks/>
              </p:cNvSpPr>
              <p:nvPr/>
            </p:nvSpPr>
            <p:spPr bwMode="auto">
              <a:xfrm>
                <a:off x="3908" y="1260"/>
                <a:ext cx="35" cy="1297"/>
              </a:xfrm>
              <a:custGeom>
                <a:avLst/>
                <a:gdLst>
                  <a:gd name="T0" fmla="*/ 0 w 35"/>
                  <a:gd name="T1" fmla="*/ 1297 h 1297"/>
                  <a:gd name="T2" fmla="*/ 0 w 35"/>
                  <a:gd name="T3" fmla="*/ 20 h 1297"/>
                  <a:gd name="T4" fmla="*/ 35 w 35"/>
                  <a:gd name="T5" fmla="*/ 0 h 1297"/>
                  <a:gd name="T6" fmla="*/ 35 w 35"/>
                  <a:gd name="T7" fmla="*/ 1278 h 1297"/>
                  <a:gd name="T8" fmla="*/ 0 w 35"/>
                  <a:gd name="T9" fmla="*/ 1297 h 1297"/>
                  <a:gd name="T10" fmla="*/ 0 60000 65536"/>
                  <a:gd name="T11" fmla="*/ 0 60000 65536"/>
                  <a:gd name="T12" fmla="*/ 0 60000 65536"/>
                  <a:gd name="T13" fmla="*/ 0 60000 65536"/>
                  <a:gd name="T14" fmla="*/ 0 60000 65536"/>
                  <a:gd name="T15" fmla="*/ 0 w 35"/>
                  <a:gd name="T16" fmla="*/ 0 h 1297"/>
                  <a:gd name="T17" fmla="*/ 35 w 35"/>
                  <a:gd name="T18" fmla="*/ 1297 h 1297"/>
                </a:gdLst>
                <a:ahLst/>
                <a:cxnLst>
                  <a:cxn ang="T10">
                    <a:pos x="T0" y="T1"/>
                  </a:cxn>
                  <a:cxn ang="T11">
                    <a:pos x="T2" y="T3"/>
                  </a:cxn>
                  <a:cxn ang="T12">
                    <a:pos x="T4" y="T5"/>
                  </a:cxn>
                  <a:cxn ang="T13">
                    <a:pos x="T6" y="T7"/>
                  </a:cxn>
                  <a:cxn ang="T14">
                    <a:pos x="T8" y="T9"/>
                  </a:cxn>
                </a:cxnLst>
                <a:rect l="T15" t="T16" r="T17" b="T18"/>
                <a:pathLst>
                  <a:path w="35" h="1297">
                    <a:moveTo>
                      <a:pt x="0" y="1297"/>
                    </a:moveTo>
                    <a:lnTo>
                      <a:pt x="0" y="20"/>
                    </a:lnTo>
                    <a:lnTo>
                      <a:pt x="35" y="0"/>
                    </a:lnTo>
                    <a:lnTo>
                      <a:pt x="35" y="1278"/>
                    </a:lnTo>
                    <a:lnTo>
                      <a:pt x="0" y="1297"/>
                    </a:lnTo>
                    <a:close/>
                  </a:path>
                </a:pathLst>
              </a:custGeom>
              <a:solidFill>
                <a:srgbClr val="DE6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52" name="Freeform 176"/>
              <p:cNvSpPr>
                <a:spLocks/>
              </p:cNvSpPr>
              <p:nvPr/>
            </p:nvSpPr>
            <p:spPr bwMode="auto">
              <a:xfrm>
                <a:off x="3925" y="1250"/>
                <a:ext cx="36" cy="1297"/>
              </a:xfrm>
              <a:custGeom>
                <a:avLst/>
                <a:gdLst>
                  <a:gd name="T0" fmla="*/ 0 w 36"/>
                  <a:gd name="T1" fmla="*/ 1297 h 1297"/>
                  <a:gd name="T2" fmla="*/ 0 w 36"/>
                  <a:gd name="T3" fmla="*/ 19 h 1297"/>
                  <a:gd name="T4" fmla="*/ 36 w 36"/>
                  <a:gd name="T5" fmla="*/ 0 h 1297"/>
                  <a:gd name="T6" fmla="*/ 36 w 36"/>
                  <a:gd name="T7" fmla="*/ 1277 h 1297"/>
                  <a:gd name="T8" fmla="*/ 0 w 36"/>
                  <a:gd name="T9" fmla="*/ 1297 h 1297"/>
                  <a:gd name="T10" fmla="*/ 0 60000 65536"/>
                  <a:gd name="T11" fmla="*/ 0 60000 65536"/>
                  <a:gd name="T12" fmla="*/ 0 60000 65536"/>
                  <a:gd name="T13" fmla="*/ 0 60000 65536"/>
                  <a:gd name="T14" fmla="*/ 0 60000 65536"/>
                  <a:gd name="T15" fmla="*/ 0 w 36"/>
                  <a:gd name="T16" fmla="*/ 0 h 1297"/>
                  <a:gd name="T17" fmla="*/ 36 w 36"/>
                  <a:gd name="T18" fmla="*/ 1297 h 1297"/>
                </a:gdLst>
                <a:ahLst/>
                <a:cxnLst>
                  <a:cxn ang="T10">
                    <a:pos x="T0" y="T1"/>
                  </a:cxn>
                  <a:cxn ang="T11">
                    <a:pos x="T2" y="T3"/>
                  </a:cxn>
                  <a:cxn ang="T12">
                    <a:pos x="T4" y="T5"/>
                  </a:cxn>
                  <a:cxn ang="T13">
                    <a:pos x="T6" y="T7"/>
                  </a:cxn>
                  <a:cxn ang="T14">
                    <a:pos x="T8" y="T9"/>
                  </a:cxn>
                </a:cxnLst>
                <a:rect l="T15" t="T16" r="T17" b="T18"/>
                <a:pathLst>
                  <a:path w="36" h="1297">
                    <a:moveTo>
                      <a:pt x="0" y="1297"/>
                    </a:moveTo>
                    <a:lnTo>
                      <a:pt x="0" y="19"/>
                    </a:lnTo>
                    <a:lnTo>
                      <a:pt x="36" y="0"/>
                    </a:lnTo>
                    <a:lnTo>
                      <a:pt x="36" y="1277"/>
                    </a:lnTo>
                    <a:lnTo>
                      <a:pt x="0" y="1297"/>
                    </a:lnTo>
                    <a:close/>
                  </a:path>
                </a:pathLst>
              </a:custGeom>
              <a:solidFill>
                <a:srgbClr val="DE6B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53" name="Freeform 177"/>
              <p:cNvSpPr>
                <a:spLocks/>
              </p:cNvSpPr>
              <p:nvPr/>
            </p:nvSpPr>
            <p:spPr bwMode="auto">
              <a:xfrm>
                <a:off x="3943" y="1241"/>
                <a:ext cx="36" cy="1297"/>
              </a:xfrm>
              <a:custGeom>
                <a:avLst/>
                <a:gdLst>
                  <a:gd name="T0" fmla="*/ 0 w 36"/>
                  <a:gd name="T1" fmla="*/ 1297 h 1297"/>
                  <a:gd name="T2" fmla="*/ 0 w 36"/>
                  <a:gd name="T3" fmla="*/ 19 h 1297"/>
                  <a:gd name="T4" fmla="*/ 36 w 36"/>
                  <a:gd name="T5" fmla="*/ 0 h 1297"/>
                  <a:gd name="T6" fmla="*/ 36 w 36"/>
                  <a:gd name="T7" fmla="*/ 1276 h 1297"/>
                  <a:gd name="T8" fmla="*/ 0 w 36"/>
                  <a:gd name="T9" fmla="*/ 1297 h 1297"/>
                  <a:gd name="T10" fmla="*/ 0 60000 65536"/>
                  <a:gd name="T11" fmla="*/ 0 60000 65536"/>
                  <a:gd name="T12" fmla="*/ 0 60000 65536"/>
                  <a:gd name="T13" fmla="*/ 0 60000 65536"/>
                  <a:gd name="T14" fmla="*/ 0 60000 65536"/>
                  <a:gd name="T15" fmla="*/ 0 w 36"/>
                  <a:gd name="T16" fmla="*/ 0 h 1297"/>
                  <a:gd name="T17" fmla="*/ 36 w 36"/>
                  <a:gd name="T18" fmla="*/ 1297 h 1297"/>
                </a:gdLst>
                <a:ahLst/>
                <a:cxnLst>
                  <a:cxn ang="T10">
                    <a:pos x="T0" y="T1"/>
                  </a:cxn>
                  <a:cxn ang="T11">
                    <a:pos x="T2" y="T3"/>
                  </a:cxn>
                  <a:cxn ang="T12">
                    <a:pos x="T4" y="T5"/>
                  </a:cxn>
                  <a:cxn ang="T13">
                    <a:pos x="T6" y="T7"/>
                  </a:cxn>
                  <a:cxn ang="T14">
                    <a:pos x="T8" y="T9"/>
                  </a:cxn>
                </a:cxnLst>
                <a:rect l="T15" t="T16" r="T17" b="T18"/>
                <a:pathLst>
                  <a:path w="36" h="1297">
                    <a:moveTo>
                      <a:pt x="0" y="1297"/>
                    </a:moveTo>
                    <a:lnTo>
                      <a:pt x="0" y="19"/>
                    </a:lnTo>
                    <a:lnTo>
                      <a:pt x="36" y="0"/>
                    </a:lnTo>
                    <a:lnTo>
                      <a:pt x="36" y="1276"/>
                    </a:lnTo>
                    <a:lnTo>
                      <a:pt x="0" y="1297"/>
                    </a:lnTo>
                    <a:close/>
                  </a:path>
                </a:pathLst>
              </a:custGeom>
              <a:solidFill>
                <a:srgbClr val="DE6B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54" name="Freeform 178"/>
              <p:cNvSpPr>
                <a:spLocks/>
              </p:cNvSpPr>
              <p:nvPr/>
            </p:nvSpPr>
            <p:spPr bwMode="auto">
              <a:xfrm>
                <a:off x="3961" y="1230"/>
                <a:ext cx="36" cy="1297"/>
              </a:xfrm>
              <a:custGeom>
                <a:avLst/>
                <a:gdLst>
                  <a:gd name="T0" fmla="*/ 0 w 36"/>
                  <a:gd name="T1" fmla="*/ 1297 h 1297"/>
                  <a:gd name="T2" fmla="*/ 0 w 36"/>
                  <a:gd name="T3" fmla="*/ 20 h 1297"/>
                  <a:gd name="T4" fmla="*/ 36 w 36"/>
                  <a:gd name="T5" fmla="*/ 0 h 1297"/>
                  <a:gd name="T6" fmla="*/ 36 w 36"/>
                  <a:gd name="T7" fmla="*/ 1278 h 1297"/>
                  <a:gd name="T8" fmla="*/ 0 w 36"/>
                  <a:gd name="T9" fmla="*/ 1297 h 1297"/>
                  <a:gd name="T10" fmla="*/ 0 60000 65536"/>
                  <a:gd name="T11" fmla="*/ 0 60000 65536"/>
                  <a:gd name="T12" fmla="*/ 0 60000 65536"/>
                  <a:gd name="T13" fmla="*/ 0 60000 65536"/>
                  <a:gd name="T14" fmla="*/ 0 60000 65536"/>
                  <a:gd name="T15" fmla="*/ 0 w 36"/>
                  <a:gd name="T16" fmla="*/ 0 h 1297"/>
                  <a:gd name="T17" fmla="*/ 36 w 36"/>
                  <a:gd name="T18" fmla="*/ 1297 h 1297"/>
                </a:gdLst>
                <a:ahLst/>
                <a:cxnLst>
                  <a:cxn ang="T10">
                    <a:pos x="T0" y="T1"/>
                  </a:cxn>
                  <a:cxn ang="T11">
                    <a:pos x="T2" y="T3"/>
                  </a:cxn>
                  <a:cxn ang="T12">
                    <a:pos x="T4" y="T5"/>
                  </a:cxn>
                  <a:cxn ang="T13">
                    <a:pos x="T6" y="T7"/>
                  </a:cxn>
                  <a:cxn ang="T14">
                    <a:pos x="T8" y="T9"/>
                  </a:cxn>
                </a:cxnLst>
                <a:rect l="T15" t="T16" r="T17" b="T18"/>
                <a:pathLst>
                  <a:path w="36" h="1297">
                    <a:moveTo>
                      <a:pt x="0" y="1297"/>
                    </a:moveTo>
                    <a:lnTo>
                      <a:pt x="0" y="20"/>
                    </a:lnTo>
                    <a:lnTo>
                      <a:pt x="36" y="0"/>
                    </a:lnTo>
                    <a:lnTo>
                      <a:pt x="36" y="1278"/>
                    </a:lnTo>
                    <a:lnTo>
                      <a:pt x="0" y="1297"/>
                    </a:lnTo>
                    <a:close/>
                  </a:path>
                </a:pathLst>
              </a:custGeom>
              <a:solidFill>
                <a:srgbClr val="DD6B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55" name="Freeform 179"/>
              <p:cNvSpPr>
                <a:spLocks/>
              </p:cNvSpPr>
              <p:nvPr/>
            </p:nvSpPr>
            <p:spPr bwMode="auto">
              <a:xfrm>
                <a:off x="3979" y="1222"/>
                <a:ext cx="36" cy="1295"/>
              </a:xfrm>
              <a:custGeom>
                <a:avLst/>
                <a:gdLst>
                  <a:gd name="T0" fmla="*/ 0 w 36"/>
                  <a:gd name="T1" fmla="*/ 1295 h 1295"/>
                  <a:gd name="T2" fmla="*/ 0 w 36"/>
                  <a:gd name="T3" fmla="*/ 19 h 1295"/>
                  <a:gd name="T4" fmla="*/ 36 w 36"/>
                  <a:gd name="T5" fmla="*/ 0 h 1295"/>
                  <a:gd name="T6" fmla="*/ 36 w 36"/>
                  <a:gd name="T7" fmla="*/ 1275 h 1295"/>
                  <a:gd name="T8" fmla="*/ 0 w 36"/>
                  <a:gd name="T9" fmla="*/ 1295 h 1295"/>
                  <a:gd name="T10" fmla="*/ 0 60000 65536"/>
                  <a:gd name="T11" fmla="*/ 0 60000 65536"/>
                  <a:gd name="T12" fmla="*/ 0 60000 65536"/>
                  <a:gd name="T13" fmla="*/ 0 60000 65536"/>
                  <a:gd name="T14" fmla="*/ 0 60000 65536"/>
                  <a:gd name="T15" fmla="*/ 0 w 36"/>
                  <a:gd name="T16" fmla="*/ 0 h 1295"/>
                  <a:gd name="T17" fmla="*/ 36 w 36"/>
                  <a:gd name="T18" fmla="*/ 1295 h 1295"/>
                </a:gdLst>
                <a:ahLst/>
                <a:cxnLst>
                  <a:cxn ang="T10">
                    <a:pos x="T0" y="T1"/>
                  </a:cxn>
                  <a:cxn ang="T11">
                    <a:pos x="T2" y="T3"/>
                  </a:cxn>
                  <a:cxn ang="T12">
                    <a:pos x="T4" y="T5"/>
                  </a:cxn>
                  <a:cxn ang="T13">
                    <a:pos x="T6" y="T7"/>
                  </a:cxn>
                  <a:cxn ang="T14">
                    <a:pos x="T8" y="T9"/>
                  </a:cxn>
                </a:cxnLst>
                <a:rect l="T15" t="T16" r="T17" b="T18"/>
                <a:pathLst>
                  <a:path w="36" h="1295">
                    <a:moveTo>
                      <a:pt x="0" y="1295"/>
                    </a:moveTo>
                    <a:lnTo>
                      <a:pt x="0" y="19"/>
                    </a:lnTo>
                    <a:lnTo>
                      <a:pt x="36" y="0"/>
                    </a:lnTo>
                    <a:lnTo>
                      <a:pt x="36" y="1275"/>
                    </a:lnTo>
                    <a:lnTo>
                      <a:pt x="0" y="1295"/>
                    </a:lnTo>
                    <a:close/>
                  </a:path>
                </a:pathLst>
              </a:custGeom>
              <a:solidFill>
                <a:srgbClr val="DD6A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56" name="Freeform 180"/>
              <p:cNvSpPr>
                <a:spLocks/>
              </p:cNvSpPr>
              <p:nvPr/>
            </p:nvSpPr>
            <p:spPr bwMode="auto">
              <a:xfrm>
                <a:off x="3997" y="1211"/>
                <a:ext cx="36" cy="1297"/>
              </a:xfrm>
              <a:custGeom>
                <a:avLst/>
                <a:gdLst>
                  <a:gd name="T0" fmla="*/ 0 w 36"/>
                  <a:gd name="T1" fmla="*/ 1297 h 1297"/>
                  <a:gd name="T2" fmla="*/ 0 w 36"/>
                  <a:gd name="T3" fmla="*/ 19 h 1297"/>
                  <a:gd name="T4" fmla="*/ 36 w 36"/>
                  <a:gd name="T5" fmla="*/ 0 h 1297"/>
                  <a:gd name="T6" fmla="*/ 36 w 36"/>
                  <a:gd name="T7" fmla="*/ 1275 h 1297"/>
                  <a:gd name="T8" fmla="*/ 0 w 36"/>
                  <a:gd name="T9" fmla="*/ 1297 h 1297"/>
                  <a:gd name="T10" fmla="*/ 0 60000 65536"/>
                  <a:gd name="T11" fmla="*/ 0 60000 65536"/>
                  <a:gd name="T12" fmla="*/ 0 60000 65536"/>
                  <a:gd name="T13" fmla="*/ 0 60000 65536"/>
                  <a:gd name="T14" fmla="*/ 0 60000 65536"/>
                  <a:gd name="T15" fmla="*/ 0 w 36"/>
                  <a:gd name="T16" fmla="*/ 0 h 1297"/>
                  <a:gd name="T17" fmla="*/ 36 w 36"/>
                  <a:gd name="T18" fmla="*/ 1297 h 1297"/>
                </a:gdLst>
                <a:ahLst/>
                <a:cxnLst>
                  <a:cxn ang="T10">
                    <a:pos x="T0" y="T1"/>
                  </a:cxn>
                  <a:cxn ang="T11">
                    <a:pos x="T2" y="T3"/>
                  </a:cxn>
                  <a:cxn ang="T12">
                    <a:pos x="T4" y="T5"/>
                  </a:cxn>
                  <a:cxn ang="T13">
                    <a:pos x="T6" y="T7"/>
                  </a:cxn>
                  <a:cxn ang="T14">
                    <a:pos x="T8" y="T9"/>
                  </a:cxn>
                </a:cxnLst>
                <a:rect l="T15" t="T16" r="T17" b="T18"/>
                <a:pathLst>
                  <a:path w="36" h="1297">
                    <a:moveTo>
                      <a:pt x="0" y="1297"/>
                    </a:moveTo>
                    <a:lnTo>
                      <a:pt x="0" y="19"/>
                    </a:lnTo>
                    <a:lnTo>
                      <a:pt x="36" y="0"/>
                    </a:lnTo>
                    <a:lnTo>
                      <a:pt x="36" y="1275"/>
                    </a:lnTo>
                    <a:lnTo>
                      <a:pt x="0" y="1297"/>
                    </a:lnTo>
                    <a:close/>
                  </a:path>
                </a:pathLst>
              </a:custGeom>
              <a:solidFill>
                <a:srgbClr val="DD6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57" name="Freeform 181"/>
              <p:cNvSpPr>
                <a:spLocks/>
              </p:cNvSpPr>
              <p:nvPr/>
            </p:nvSpPr>
            <p:spPr bwMode="auto">
              <a:xfrm>
                <a:off x="4015" y="1202"/>
                <a:ext cx="36" cy="1295"/>
              </a:xfrm>
              <a:custGeom>
                <a:avLst/>
                <a:gdLst>
                  <a:gd name="T0" fmla="*/ 0 w 36"/>
                  <a:gd name="T1" fmla="*/ 1295 h 1295"/>
                  <a:gd name="T2" fmla="*/ 0 w 36"/>
                  <a:gd name="T3" fmla="*/ 20 h 1295"/>
                  <a:gd name="T4" fmla="*/ 36 w 36"/>
                  <a:gd name="T5" fmla="*/ 0 h 1295"/>
                  <a:gd name="T6" fmla="*/ 36 w 36"/>
                  <a:gd name="T7" fmla="*/ 1276 h 1295"/>
                  <a:gd name="T8" fmla="*/ 0 w 36"/>
                  <a:gd name="T9" fmla="*/ 1295 h 1295"/>
                  <a:gd name="T10" fmla="*/ 0 60000 65536"/>
                  <a:gd name="T11" fmla="*/ 0 60000 65536"/>
                  <a:gd name="T12" fmla="*/ 0 60000 65536"/>
                  <a:gd name="T13" fmla="*/ 0 60000 65536"/>
                  <a:gd name="T14" fmla="*/ 0 60000 65536"/>
                  <a:gd name="T15" fmla="*/ 0 w 36"/>
                  <a:gd name="T16" fmla="*/ 0 h 1295"/>
                  <a:gd name="T17" fmla="*/ 36 w 36"/>
                  <a:gd name="T18" fmla="*/ 1295 h 1295"/>
                </a:gdLst>
                <a:ahLst/>
                <a:cxnLst>
                  <a:cxn ang="T10">
                    <a:pos x="T0" y="T1"/>
                  </a:cxn>
                  <a:cxn ang="T11">
                    <a:pos x="T2" y="T3"/>
                  </a:cxn>
                  <a:cxn ang="T12">
                    <a:pos x="T4" y="T5"/>
                  </a:cxn>
                  <a:cxn ang="T13">
                    <a:pos x="T6" y="T7"/>
                  </a:cxn>
                  <a:cxn ang="T14">
                    <a:pos x="T8" y="T9"/>
                  </a:cxn>
                </a:cxnLst>
                <a:rect l="T15" t="T16" r="T17" b="T18"/>
                <a:pathLst>
                  <a:path w="36" h="1295">
                    <a:moveTo>
                      <a:pt x="0" y="1295"/>
                    </a:moveTo>
                    <a:lnTo>
                      <a:pt x="0" y="20"/>
                    </a:lnTo>
                    <a:lnTo>
                      <a:pt x="36" y="0"/>
                    </a:lnTo>
                    <a:lnTo>
                      <a:pt x="36" y="1276"/>
                    </a:lnTo>
                    <a:lnTo>
                      <a:pt x="0" y="1295"/>
                    </a:lnTo>
                    <a:close/>
                  </a:path>
                </a:pathLst>
              </a:custGeom>
              <a:solidFill>
                <a:srgbClr val="DD6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58" name="Freeform 182"/>
              <p:cNvSpPr>
                <a:spLocks/>
              </p:cNvSpPr>
              <p:nvPr/>
            </p:nvSpPr>
            <p:spPr bwMode="auto">
              <a:xfrm>
                <a:off x="4033" y="1192"/>
                <a:ext cx="35" cy="1294"/>
              </a:xfrm>
              <a:custGeom>
                <a:avLst/>
                <a:gdLst>
                  <a:gd name="T0" fmla="*/ 0 w 35"/>
                  <a:gd name="T1" fmla="*/ 1294 h 1294"/>
                  <a:gd name="T2" fmla="*/ 0 w 35"/>
                  <a:gd name="T3" fmla="*/ 19 h 1294"/>
                  <a:gd name="T4" fmla="*/ 35 w 35"/>
                  <a:gd name="T5" fmla="*/ 0 h 1294"/>
                  <a:gd name="T6" fmla="*/ 35 w 35"/>
                  <a:gd name="T7" fmla="*/ 1275 h 1294"/>
                  <a:gd name="T8" fmla="*/ 0 w 35"/>
                  <a:gd name="T9" fmla="*/ 1294 h 1294"/>
                  <a:gd name="T10" fmla="*/ 0 60000 65536"/>
                  <a:gd name="T11" fmla="*/ 0 60000 65536"/>
                  <a:gd name="T12" fmla="*/ 0 60000 65536"/>
                  <a:gd name="T13" fmla="*/ 0 60000 65536"/>
                  <a:gd name="T14" fmla="*/ 0 60000 65536"/>
                  <a:gd name="T15" fmla="*/ 0 w 35"/>
                  <a:gd name="T16" fmla="*/ 0 h 1294"/>
                  <a:gd name="T17" fmla="*/ 35 w 35"/>
                  <a:gd name="T18" fmla="*/ 1294 h 1294"/>
                </a:gdLst>
                <a:ahLst/>
                <a:cxnLst>
                  <a:cxn ang="T10">
                    <a:pos x="T0" y="T1"/>
                  </a:cxn>
                  <a:cxn ang="T11">
                    <a:pos x="T2" y="T3"/>
                  </a:cxn>
                  <a:cxn ang="T12">
                    <a:pos x="T4" y="T5"/>
                  </a:cxn>
                  <a:cxn ang="T13">
                    <a:pos x="T6" y="T7"/>
                  </a:cxn>
                  <a:cxn ang="T14">
                    <a:pos x="T8" y="T9"/>
                  </a:cxn>
                </a:cxnLst>
                <a:rect l="T15" t="T16" r="T17" b="T18"/>
                <a:pathLst>
                  <a:path w="35" h="1294">
                    <a:moveTo>
                      <a:pt x="0" y="1294"/>
                    </a:moveTo>
                    <a:lnTo>
                      <a:pt x="0" y="19"/>
                    </a:lnTo>
                    <a:lnTo>
                      <a:pt x="35" y="0"/>
                    </a:lnTo>
                    <a:lnTo>
                      <a:pt x="35" y="1275"/>
                    </a:lnTo>
                    <a:lnTo>
                      <a:pt x="0" y="1294"/>
                    </a:lnTo>
                    <a:close/>
                  </a:path>
                </a:pathLst>
              </a:custGeom>
              <a:solidFill>
                <a:srgbClr val="DD6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59" name="Freeform 183"/>
              <p:cNvSpPr>
                <a:spLocks/>
              </p:cNvSpPr>
              <p:nvPr/>
            </p:nvSpPr>
            <p:spPr bwMode="auto">
              <a:xfrm>
                <a:off x="4051" y="1183"/>
                <a:ext cx="35" cy="1295"/>
              </a:xfrm>
              <a:custGeom>
                <a:avLst/>
                <a:gdLst>
                  <a:gd name="T0" fmla="*/ 0 w 35"/>
                  <a:gd name="T1" fmla="*/ 1295 h 1295"/>
                  <a:gd name="T2" fmla="*/ 0 w 35"/>
                  <a:gd name="T3" fmla="*/ 19 h 1295"/>
                  <a:gd name="T4" fmla="*/ 35 w 35"/>
                  <a:gd name="T5" fmla="*/ 0 h 1295"/>
                  <a:gd name="T6" fmla="*/ 35 w 35"/>
                  <a:gd name="T7" fmla="*/ 1273 h 1295"/>
                  <a:gd name="T8" fmla="*/ 0 w 35"/>
                  <a:gd name="T9" fmla="*/ 1295 h 1295"/>
                  <a:gd name="T10" fmla="*/ 0 60000 65536"/>
                  <a:gd name="T11" fmla="*/ 0 60000 65536"/>
                  <a:gd name="T12" fmla="*/ 0 60000 65536"/>
                  <a:gd name="T13" fmla="*/ 0 60000 65536"/>
                  <a:gd name="T14" fmla="*/ 0 60000 65536"/>
                  <a:gd name="T15" fmla="*/ 0 w 35"/>
                  <a:gd name="T16" fmla="*/ 0 h 1295"/>
                  <a:gd name="T17" fmla="*/ 35 w 35"/>
                  <a:gd name="T18" fmla="*/ 1295 h 1295"/>
                </a:gdLst>
                <a:ahLst/>
                <a:cxnLst>
                  <a:cxn ang="T10">
                    <a:pos x="T0" y="T1"/>
                  </a:cxn>
                  <a:cxn ang="T11">
                    <a:pos x="T2" y="T3"/>
                  </a:cxn>
                  <a:cxn ang="T12">
                    <a:pos x="T4" y="T5"/>
                  </a:cxn>
                  <a:cxn ang="T13">
                    <a:pos x="T6" y="T7"/>
                  </a:cxn>
                  <a:cxn ang="T14">
                    <a:pos x="T8" y="T9"/>
                  </a:cxn>
                </a:cxnLst>
                <a:rect l="T15" t="T16" r="T17" b="T18"/>
                <a:pathLst>
                  <a:path w="35" h="1295">
                    <a:moveTo>
                      <a:pt x="0" y="1295"/>
                    </a:moveTo>
                    <a:lnTo>
                      <a:pt x="0" y="19"/>
                    </a:lnTo>
                    <a:lnTo>
                      <a:pt x="35" y="0"/>
                    </a:lnTo>
                    <a:lnTo>
                      <a:pt x="35" y="1273"/>
                    </a:lnTo>
                    <a:lnTo>
                      <a:pt x="0" y="1295"/>
                    </a:lnTo>
                    <a:close/>
                  </a:path>
                </a:pathLst>
              </a:custGeom>
              <a:solidFill>
                <a:srgbClr val="DD68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60" name="Freeform 184"/>
              <p:cNvSpPr>
                <a:spLocks/>
              </p:cNvSpPr>
              <p:nvPr/>
            </p:nvSpPr>
            <p:spPr bwMode="auto">
              <a:xfrm>
                <a:off x="4068" y="1172"/>
                <a:ext cx="36" cy="1295"/>
              </a:xfrm>
              <a:custGeom>
                <a:avLst/>
                <a:gdLst>
                  <a:gd name="T0" fmla="*/ 0 w 36"/>
                  <a:gd name="T1" fmla="*/ 1295 h 1295"/>
                  <a:gd name="T2" fmla="*/ 0 w 36"/>
                  <a:gd name="T3" fmla="*/ 20 h 1295"/>
                  <a:gd name="T4" fmla="*/ 36 w 36"/>
                  <a:gd name="T5" fmla="*/ 0 h 1295"/>
                  <a:gd name="T6" fmla="*/ 36 w 36"/>
                  <a:gd name="T7" fmla="*/ 1276 h 1295"/>
                  <a:gd name="T8" fmla="*/ 0 w 36"/>
                  <a:gd name="T9" fmla="*/ 1295 h 1295"/>
                  <a:gd name="T10" fmla="*/ 0 60000 65536"/>
                  <a:gd name="T11" fmla="*/ 0 60000 65536"/>
                  <a:gd name="T12" fmla="*/ 0 60000 65536"/>
                  <a:gd name="T13" fmla="*/ 0 60000 65536"/>
                  <a:gd name="T14" fmla="*/ 0 60000 65536"/>
                  <a:gd name="T15" fmla="*/ 0 w 36"/>
                  <a:gd name="T16" fmla="*/ 0 h 1295"/>
                  <a:gd name="T17" fmla="*/ 36 w 36"/>
                  <a:gd name="T18" fmla="*/ 1295 h 1295"/>
                </a:gdLst>
                <a:ahLst/>
                <a:cxnLst>
                  <a:cxn ang="T10">
                    <a:pos x="T0" y="T1"/>
                  </a:cxn>
                  <a:cxn ang="T11">
                    <a:pos x="T2" y="T3"/>
                  </a:cxn>
                  <a:cxn ang="T12">
                    <a:pos x="T4" y="T5"/>
                  </a:cxn>
                  <a:cxn ang="T13">
                    <a:pos x="T6" y="T7"/>
                  </a:cxn>
                  <a:cxn ang="T14">
                    <a:pos x="T8" y="T9"/>
                  </a:cxn>
                </a:cxnLst>
                <a:rect l="T15" t="T16" r="T17" b="T18"/>
                <a:pathLst>
                  <a:path w="36" h="1295">
                    <a:moveTo>
                      <a:pt x="0" y="1295"/>
                    </a:moveTo>
                    <a:lnTo>
                      <a:pt x="0" y="20"/>
                    </a:lnTo>
                    <a:lnTo>
                      <a:pt x="36" y="0"/>
                    </a:lnTo>
                    <a:lnTo>
                      <a:pt x="36" y="1276"/>
                    </a:lnTo>
                    <a:lnTo>
                      <a:pt x="0" y="1295"/>
                    </a:lnTo>
                    <a:close/>
                  </a:path>
                </a:pathLst>
              </a:custGeom>
              <a:solidFill>
                <a:srgbClr val="DD68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61" name="Freeform 185"/>
              <p:cNvSpPr>
                <a:spLocks/>
              </p:cNvSpPr>
              <p:nvPr/>
            </p:nvSpPr>
            <p:spPr bwMode="auto">
              <a:xfrm>
                <a:off x="4086" y="1164"/>
                <a:ext cx="36" cy="1292"/>
              </a:xfrm>
              <a:custGeom>
                <a:avLst/>
                <a:gdLst>
                  <a:gd name="T0" fmla="*/ 0 w 36"/>
                  <a:gd name="T1" fmla="*/ 1292 h 1292"/>
                  <a:gd name="T2" fmla="*/ 0 w 36"/>
                  <a:gd name="T3" fmla="*/ 19 h 1292"/>
                  <a:gd name="T4" fmla="*/ 36 w 36"/>
                  <a:gd name="T5" fmla="*/ 0 h 1292"/>
                  <a:gd name="T6" fmla="*/ 36 w 36"/>
                  <a:gd name="T7" fmla="*/ 1273 h 1292"/>
                  <a:gd name="T8" fmla="*/ 0 w 36"/>
                  <a:gd name="T9" fmla="*/ 1292 h 1292"/>
                  <a:gd name="T10" fmla="*/ 0 60000 65536"/>
                  <a:gd name="T11" fmla="*/ 0 60000 65536"/>
                  <a:gd name="T12" fmla="*/ 0 60000 65536"/>
                  <a:gd name="T13" fmla="*/ 0 60000 65536"/>
                  <a:gd name="T14" fmla="*/ 0 60000 65536"/>
                  <a:gd name="T15" fmla="*/ 0 w 36"/>
                  <a:gd name="T16" fmla="*/ 0 h 1292"/>
                  <a:gd name="T17" fmla="*/ 36 w 36"/>
                  <a:gd name="T18" fmla="*/ 1292 h 1292"/>
                </a:gdLst>
                <a:ahLst/>
                <a:cxnLst>
                  <a:cxn ang="T10">
                    <a:pos x="T0" y="T1"/>
                  </a:cxn>
                  <a:cxn ang="T11">
                    <a:pos x="T2" y="T3"/>
                  </a:cxn>
                  <a:cxn ang="T12">
                    <a:pos x="T4" y="T5"/>
                  </a:cxn>
                  <a:cxn ang="T13">
                    <a:pos x="T6" y="T7"/>
                  </a:cxn>
                  <a:cxn ang="T14">
                    <a:pos x="T8" y="T9"/>
                  </a:cxn>
                </a:cxnLst>
                <a:rect l="T15" t="T16" r="T17" b="T18"/>
                <a:pathLst>
                  <a:path w="36" h="1292">
                    <a:moveTo>
                      <a:pt x="0" y="1292"/>
                    </a:moveTo>
                    <a:lnTo>
                      <a:pt x="0" y="19"/>
                    </a:lnTo>
                    <a:lnTo>
                      <a:pt x="36" y="0"/>
                    </a:lnTo>
                    <a:lnTo>
                      <a:pt x="36" y="1273"/>
                    </a:lnTo>
                    <a:lnTo>
                      <a:pt x="0" y="1292"/>
                    </a:lnTo>
                    <a:close/>
                  </a:path>
                </a:pathLst>
              </a:custGeom>
              <a:solidFill>
                <a:srgbClr val="DD6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62" name="Freeform 186"/>
              <p:cNvSpPr>
                <a:spLocks/>
              </p:cNvSpPr>
              <p:nvPr/>
            </p:nvSpPr>
            <p:spPr bwMode="auto">
              <a:xfrm>
                <a:off x="4104" y="1153"/>
                <a:ext cx="36" cy="1295"/>
              </a:xfrm>
              <a:custGeom>
                <a:avLst/>
                <a:gdLst>
                  <a:gd name="T0" fmla="*/ 0 w 36"/>
                  <a:gd name="T1" fmla="*/ 1295 h 1295"/>
                  <a:gd name="T2" fmla="*/ 0 w 36"/>
                  <a:gd name="T3" fmla="*/ 19 h 1295"/>
                  <a:gd name="T4" fmla="*/ 36 w 36"/>
                  <a:gd name="T5" fmla="*/ 0 h 1295"/>
                  <a:gd name="T6" fmla="*/ 36 w 36"/>
                  <a:gd name="T7" fmla="*/ 1273 h 1295"/>
                  <a:gd name="T8" fmla="*/ 0 w 36"/>
                  <a:gd name="T9" fmla="*/ 1295 h 1295"/>
                  <a:gd name="T10" fmla="*/ 0 60000 65536"/>
                  <a:gd name="T11" fmla="*/ 0 60000 65536"/>
                  <a:gd name="T12" fmla="*/ 0 60000 65536"/>
                  <a:gd name="T13" fmla="*/ 0 60000 65536"/>
                  <a:gd name="T14" fmla="*/ 0 60000 65536"/>
                  <a:gd name="T15" fmla="*/ 0 w 36"/>
                  <a:gd name="T16" fmla="*/ 0 h 1295"/>
                  <a:gd name="T17" fmla="*/ 36 w 36"/>
                  <a:gd name="T18" fmla="*/ 1295 h 1295"/>
                </a:gdLst>
                <a:ahLst/>
                <a:cxnLst>
                  <a:cxn ang="T10">
                    <a:pos x="T0" y="T1"/>
                  </a:cxn>
                  <a:cxn ang="T11">
                    <a:pos x="T2" y="T3"/>
                  </a:cxn>
                  <a:cxn ang="T12">
                    <a:pos x="T4" y="T5"/>
                  </a:cxn>
                  <a:cxn ang="T13">
                    <a:pos x="T6" y="T7"/>
                  </a:cxn>
                  <a:cxn ang="T14">
                    <a:pos x="T8" y="T9"/>
                  </a:cxn>
                </a:cxnLst>
                <a:rect l="T15" t="T16" r="T17" b="T18"/>
                <a:pathLst>
                  <a:path w="36" h="1295">
                    <a:moveTo>
                      <a:pt x="0" y="1295"/>
                    </a:moveTo>
                    <a:lnTo>
                      <a:pt x="0" y="19"/>
                    </a:lnTo>
                    <a:lnTo>
                      <a:pt x="36" y="0"/>
                    </a:lnTo>
                    <a:lnTo>
                      <a:pt x="36" y="1273"/>
                    </a:lnTo>
                    <a:lnTo>
                      <a:pt x="0" y="1295"/>
                    </a:lnTo>
                    <a:close/>
                  </a:path>
                </a:pathLst>
              </a:custGeom>
              <a:solidFill>
                <a:srgbClr val="DD66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63" name="Freeform 187"/>
              <p:cNvSpPr>
                <a:spLocks/>
              </p:cNvSpPr>
              <p:nvPr/>
            </p:nvSpPr>
            <p:spPr bwMode="auto">
              <a:xfrm>
                <a:off x="4122" y="1144"/>
                <a:ext cx="38" cy="1293"/>
              </a:xfrm>
              <a:custGeom>
                <a:avLst/>
                <a:gdLst>
                  <a:gd name="T0" fmla="*/ 0 w 38"/>
                  <a:gd name="T1" fmla="*/ 1293 h 1293"/>
                  <a:gd name="T2" fmla="*/ 0 w 38"/>
                  <a:gd name="T3" fmla="*/ 20 h 1293"/>
                  <a:gd name="T4" fmla="*/ 38 w 38"/>
                  <a:gd name="T5" fmla="*/ 0 h 1293"/>
                  <a:gd name="T6" fmla="*/ 38 w 38"/>
                  <a:gd name="T7" fmla="*/ 1274 h 1293"/>
                  <a:gd name="T8" fmla="*/ 0 w 38"/>
                  <a:gd name="T9" fmla="*/ 1293 h 1293"/>
                  <a:gd name="T10" fmla="*/ 0 60000 65536"/>
                  <a:gd name="T11" fmla="*/ 0 60000 65536"/>
                  <a:gd name="T12" fmla="*/ 0 60000 65536"/>
                  <a:gd name="T13" fmla="*/ 0 60000 65536"/>
                  <a:gd name="T14" fmla="*/ 0 60000 65536"/>
                  <a:gd name="T15" fmla="*/ 0 w 38"/>
                  <a:gd name="T16" fmla="*/ 0 h 1293"/>
                  <a:gd name="T17" fmla="*/ 38 w 38"/>
                  <a:gd name="T18" fmla="*/ 1293 h 1293"/>
                </a:gdLst>
                <a:ahLst/>
                <a:cxnLst>
                  <a:cxn ang="T10">
                    <a:pos x="T0" y="T1"/>
                  </a:cxn>
                  <a:cxn ang="T11">
                    <a:pos x="T2" y="T3"/>
                  </a:cxn>
                  <a:cxn ang="T12">
                    <a:pos x="T4" y="T5"/>
                  </a:cxn>
                  <a:cxn ang="T13">
                    <a:pos x="T6" y="T7"/>
                  </a:cxn>
                  <a:cxn ang="T14">
                    <a:pos x="T8" y="T9"/>
                  </a:cxn>
                </a:cxnLst>
                <a:rect l="T15" t="T16" r="T17" b="T18"/>
                <a:pathLst>
                  <a:path w="38" h="1293">
                    <a:moveTo>
                      <a:pt x="0" y="1293"/>
                    </a:moveTo>
                    <a:lnTo>
                      <a:pt x="0" y="20"/>
                    </a:lnTo>
                    <a:lnTo>
                      <a:pt x="38" y="0"/>
                    </a:lnTo>
                    <a:lnTo>
                      <a:pt x="38" y="1274"/>
                    </a:lnTo>
                    <a:lnTo>
                      <a:pt x="0" y="1293"/>
                    </a:lnTo>
                    <a:close/>
                  </a:path>
                </a:pathLst>
              </a:custGeom>
              <a:solidFill>
                <a:srgbClr val="DD66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64" name="Freeform 188"/>
              <p:cNvSpPr>
                <a:spLocks/>
              </p:cNvSpPr>
              <p:nvPr/>
            </p:nvSpPr>
            <p:spPr bwMode="auto">
              <a:xfrm>
                <a:off x="4140" y="1136"/>
                <a:ext cx="38" cy="1290"/>
              </a:xfrm>
              <a:custGeom>
                <a:avLst/>
                <a:gdLst>
                  <a:gd name="T0" fmla="*/ 0 w 38"/>
                  <a:gd name="T1" fmla="*/ 1290 h 1290"/>
                  <a:gd name="T2" fmla="*/ 0 w 38"/>
                  <a:gd name="T3" fmla="*/ 17 h 1290"/>
                  <a:gd name="T4" fmla="*/ 38 w 38"/>
                  <a:gd name="T5" fmla="*/ 0 h 1290"/>
                  <a:gd name="T6" fmla="*/ 38 w 38"/>
                  <a:gd name="T7" fmla="*/ 1271 h 1290"/>
                  <a:gd name="T8" fmla="*/ 0 w 38"/>
                  <a:gd name="T9" fmla="*/ 1290 h 1290"/>
                  <a:gd name="T10" fmla="*/ 0 60000 65536"/>
                  <a:gd name="T11" fmla="*/ 0 60000 65536"/>
                  <a:gd name="T12" fmla="*/ 0 60000 65536"/>
                  <a:gd name="T13" fmla="*/ 0 60000 65536"/>
                  <a:gd name="T14" fmla="*/ 0 60000 65536"/>
                  <a:gd name="T15" fmla="*/ 0 w 38"/>
                  <a:gd name="T16" fmla="*/ 0 h 1290"/>
                  <a:gd name="T17" fmla="*/ 38 w 38"/>
                  <a:gd name="T18" fmla="*/ 1290 h 1290"/>
                </a:gdLst>
                <a:ahLst/>
                <a:cxnLst>
                  <a:cxn ang="T10">
                    <a:pos x="T0" y="T1"/>
                  </a:cxn>
                  <a:cxn ang="T11">
                    <a:pos x="T2" y="T3"/>
                  </a:cxn>
                  <a:cxn ang="T12">
                    <a:pos x="T4" y="T5"/>
                  </a:cxn>
                  <a:cxn ang="T13">
                    <a:pos x="T6" y="T7"/>
                  </a:cxn>
                  <a:cxn ang="T14">
                    <a:pos x="T8" y="T9"/>
                  </a:cxn>
                </a:cxnLst>
                <a:rect l="T15" t="T16" r="T17" b="T18"/>
                <a:pathLst>
                  <a:path w="38" h="1290">
                    <a:moveTo>
                      <a:pt x="0" y="1290"/>
                    </a:moveTo>
                    <a:lnTo>
                      <a:pt x="0" y="17"/>
                    </a:lnTo>
                    <a:lnTo>
                      <a:pt x="38" y="0"/>
                    </a:lnTo>
                    <a:lnTo>
                      <a:pt x="38" y="1271"/>
                    </a:lnTo>
                    <a:lnTo>
                      <a:pt x="0" y="1290"/>
                    </a:lnTo>
                    <a:close/>
                  </a:path>
                </a:pathLst>
              </a:custGeom>
              <a:solidFill>
                <a:srgbClr val="DD66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65" name="Freeform 189"/>
              <p:cNvSpPr>
                <a:spLocks/>
              </p:cNvSpPr>
              <p:nvPr/>
            </p:nvSpPr>
            <p:spPr bwMode="auto">
              <a:xfrm>
                <a:off x="4160" y="1125"/>
                <a:ext cx="35" cy="1293"/>
              </a:xfrm>
              <a:custGeom>
                <a:avLst/>
                <a:gdLst>
                  <a:gd name="T0" fmla="*/ 0 w 35"/>
                  <a:gd name="T1" fmla="*/ 1293 h 1293"/>
                  <a:gd name="T2" fmla="*/ 0 w 35"/>
                  <a:gd name="T3" fmla="*/ 19 h 1293"/>
                  <a:gd name="T4" fmla="*/ 35 w 35"/>
                  <a:gd name="T5" fmla="*/ 0 h 1293"/>
                  <a:gd name="T6" fmla="*/ 35 w 35"/>
                  <a:gd name="T7" fmla="*/ 1271 h 1293"/>
                  <a:gd name="T8" fmla="*/ 0 w 35"/>
                  <a:gd name="T9" fmla="*/ 1293 h 1293"/>
                  <a:gd name="T10" fmla="*/ 0 60000 65536"/>
                  <a:gd name="T11" fmla="*/ 0 60000 65536"/>
                  <a:gd name="T12" fmla="*/ 0 60000 65536"/>
                  <a:gd name="T13" fmla="*/ 0 60000 65536"/>
                  <a:gd name="T14" fmla="*/ 0 60000 65536"/>
                  <a:gd name="T15" fmla="*/ 0 w 35"/>
                  <a:gd name="T16" fmla="*/ 0 h 1293"/>
                  <a:gd name="T17" fmla="*/ 35 w 35"/>
                  <a:gd name="T18" fmla="*/ 1293 h 1293"/>
                </a:gdLst>
                <a:ahLst/>
                <a:cxnLst>
                  <a:cxn ang="T10">
                    <a:pos x="T0" y="T1"/>
                  </a:cxn>
                  <a:cxn ang="T11">
                    <a:pos x="T2" y="T3"/>
                  </a:cxn>
                  <a:cxn ang="T12">
                    <a:pos x="T4" y="T5"/>
                  </a:cxn>
                  <a:cxn ang="T13">
                    <a:pos x="T6" y="T7"/>
                  </a:cxn>
                  <a:cxn ang="T14">
                    <a:pos x="T8" y="T9"/>
                  </a:cxn>
                </a:cxnLst>
                <a:rect l="T15" t="T16" r="T17" b="T18"/>
                <a:pathLst>
                  <a:path w="35" h="1293">
                    <a:moveTo>
                      <a:pt x="0" y="1293"/>
                    </a:moveTo>
                    <a:lnTo>
                      <a:pt x="0" y="19"/>
                    </a:lnTo>
                    <a:lnTo>
                      <a:pt x="35" y="0"/>
                    </a:lnTo>
                    <a:lnTo>
                      <a:pt x="35" y="1271"/>
                    </a:lnTo>
                    <a:lnTo>
                      <a:pt x="0" y="1293"/>
                    </a:lnTo>
                    <a:close/>
                  </a:path>
                </a:pathLst>
              </a:custGeom>
              <a:solidFill>
                <a:srgbClr val="DC65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66" name="Freeform 190"/>
              <p:cNvSpPr>
                <a:spLocks/>
              </p:cNvSpPr>
              <p:nvPr/>
            </p:nvSpPr>
            <p:spPr bwMode="auto">
              <a:xfrm>
                <a:off x="4178" y="1116"/>
                <a:ext cx="35" cy="1291"/>
              </a:xfrm>
              <a:custGeom>
                <a:avLst/>
                <a:gdLst>
                  <a:gd name="T0" fmla="*/ 0 w 35"/>
                  <a:gd name="T1" fmla="*/ 1291 h 1291"/>
                  <a:gd name="T2" fmla="*/ 0 w 35"/>
                  <a:gd name="T3" fmla="*/ 20 h 1291"/>
                  <a:gd name="T4" fmla="*/ 35 w 35"/>
                  <a:gd name="T5" fmla="*/ 0 h 1291"/>
                  <a:gd name="T6" fmla="*/ 35 w 35"/>
                  <a:gd name="T7" fmla="*/ 1269 h 1291"/>
                  <a:gd name="T8" fmla="*/ 0 w 35"/>
                  <a:gd name="T9" fmla="*/ 1291 h 1291"/>
                  <a:gd name="T10" fmla="*/ 0 60000 65536"/>
                  <a:gd name="T11" fmla="*/ 0 60000 65536"/>
                  <a:gd name="T12" fmla="*/ 0 60000 65536"/>
                  <a:gd name="T13" fmla="*/ 0 60000 65536"/>
                  <a:gd name="T14" fmla="*/ 0 60000 65536"/>
                  <a:gd name="T15" fmla="*/ 0 w 35"/>
                  <a:gd name="T16" fmla="*/ 0 h 1291"/>
                  <a:gd name="T17" fmla="*/ 35 w 35"/>
                  <a:gd name="T18" fmla="*/ 1291 h 1291"/>
                </a:gdLst>
                <a:ahLst/>
                <a:cxnLst>
                  <a:cxn ang="T10">
                    <a:pos x="T0" y="T1"/>
                  </a:cxn>
                  <a:cxn ang="T11">
                    <a:pos x="T2" y="T3"/>
                  </a:cxn>
                  <a:cxn ang="T12">
                    <a:pos x="T4" y="T5"/>
                  </a:cxn>
                  <a:cxn ang="T13">
                    <a:pos x="T6" y="T7"/>
                  </a:cxn>
                  <a:cxn ang="T14">
                    <a:pos x="T8" y="T9"/>
                  </a:cxn>
                </a:cxnLst>
                <a:rect l="T15" t="T16" r="T17" b="T18"/>
                <a:pathLst>
                  <a:path w="35" h="1291">
                    <a:moveTo>
                      <a:pt x="0" y="1291"/>
                    </a:moveTo>
                    <a:lnTo>
                      <a:pt x="0" y="20"/>
                    </a:lnTo>
                    <a:lnTo>
                      <a:pt x="35" y="0"/>
                    </a:lnTo>
                    <a:lnTo>
                      <a:pt x="35" y="1269"/>
                    </a:lnTo>
                    <a:lnTo>
                      <a:pt x="0" y="1291"/>
                    </a:lnTo>
                    <a:close/>
                  </a:path>
                </a:pathLst>
              </a:custGeom>
              <a:solidFill>
                <a:srgbClr val="DC64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67" name="Freeform 191"/>
              <p:cNvSpPr>
                <a:spLocks/>
              </p:cNvSpPr>
              <p:nvPr/>
            </p:nvSpPr>
            <p:spPr bwMode="auto">
              <a:xfrm>
                <a:off x="4195" y="1106"/>
                <a:ext cx="36" cy="1290"/>
              </a:xfrm>
              <a:custGeom>
                <a:avLst/>
                <a:gdLst>
                  <a:gd name="T0" fmla="*/ 0 w 36"/>
                  <a:gd name="T1" fmla="*/ 1290 h 1290"/>
                  <a:gd name="T2" fmla="*/ 0 w 36"/>
                  <a:gd name="T3" fmla="*/ 19 h 1290"/>
                  <a:gd name="T4" fmla="*/ 36 w 36"/>
                  <a:gd name="T5" fmla="*/ 0 h 1290"/>
                  <a:gd name="T6" fmla="*/ 36 w 36"/>
                  <a:gd name="T7" fmla="*/ 1271 h 1290"/>
                  <a:gd name="T8" fmla="*/ 0 w 36"/>
                  <a:gd name="T9" fmla="*/ 1290 h 1290"/>
                  <a:gd name="T10" fmla="*/ 0 60000 65536"/>
                  <a:gd name="T11" fmla="*/ 0 60000 65536"/>
                  <a:gd name="T12" fmla="*/ 0 60000 65536"/>
                  <a:gd name="T13" fmla="*/ 0 60000 65536"/>
                  <a:gd name="T14" fmla="*/ 0 60000 65536"/>
                  <a:gd name="T15" fmla="*/ 0 w 36"/>
                  <a:gd name="T16" fmla="*/ 0 h 1290"/>
                  <a:gd name="T17" fmla="*/ 36 w 36"/>
                  <a:gd name="T18" fmla="*/ 1290 h 1290"/>
                </a:gdLst>
                <a:ahLst/>
                <a:cxnLst>
                  <a:cxn ang="T10">
                    <a:pos x="T0" y="T1"/>
                  </a:cxn>
                  <a:cxn ang="T11">
                    <a:pos x="T2" y="T3"/>
                  </a:cxn>
                  <a:cxn ang="T12">
                    <a:pos x="T4" y="T5"/>
                  </a:cxn>
                  <a:cxn ang="T13">
                    <a:pos x="T6" y="T7"/>
                  </a:cxn>
                  <a:cxn ang="T14">
                    <a:pos x="T8" y="T9"/>
                  </a:cxn>
                </a:cxnLst>
                <a:rect l="T15" t="T16" r="T17" b="T18"/>
                <a:pathLst>
                  <a:path w="36" h="1290">
                    <a:moveTo>
                      <a:pt x="0" y="1290"/>
                    </a:moveTo>
                    <a:lnTo>
                      <a:pt x="0" y="19"/>
                    </a:lnTo>
                    <a:lnTo>
                      <a:pt x="36" y="0"/>
                    </a:lnTo>
                    <a:lnTo>
                      <a:pt x="36" y="1271"/>
                    </a:lnTo>
                    <a:lnTo>
                      <a:pt x="0" y="1290"/>
                    </a:lnTo>
                    <a:close/>
                  </a:path>
                </a:pathLst>
              </a:custGeom>
              <a:solidFill>
                <a:srgbClr val="DC63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68" name="Freeform 192"/>
              <p:cNvSpPr>
                <a:spLocks/>
              </p:cNvSpPr>
              <p:nvPr/>
            </p:nvSpPr>
            <p:spPr bwMode="auto">
              <a:xfrm>
                <a:off x="4213" y="1097"/>
                <a:ext cx="36" cy="1288"/>
              </a:xfrm>
              <a:custGeom>
                <a:avLst/>
                <a:gdLst>
                  <a:gd name="T0" fmla="*/ 0 w 36"/>
                  <a:gd name="T1" fmla="*/ 1288 h 1288"/>
                  <a:gd name="T2" fmla="*/ 0 w 36"/>
                  <a:gd name="T3" fmla="*/ 19 h 1288"/>
                  <a:gd name="T4" fmla="*/ 36 w 36"/>
                  <a:gd name="T5" fmla="*/ 0 h 1288"/>
                  <a:gd name="T6" fmla="*/ 36 w 36"/>
                  <a:gd name="T7" fmla="*/ 1269 h 1288"/>
                  <a:gd name="T8" fmla="*/ 0 w 36"/>
                  <a:gd name="T9" fmla="*/ 1288 h 1288"/>
                  <a:gd name="T10" fmla="*/ 0 60000 65536"/>
                  <a:gd name="T11" fmla="*/ 0 60000 65536"/>
                  <a:gd name="T12" fmla="*/ 0 60000 65536"/>
                  <a:gd name="T13" fmla="*/ 0 60000 65536"/>
                  <a:gd name="T14" fmla="*/ 0 60000 65536"/>
                  <a:gd name="T15" fmla="*/ 0 w 36"/>
                  <a:gd name="T16" fmla="*/ 0 h 1288"/>
                  <a:gd name="T17" fmla="*/ 36 w 36"/>
                  <a:gd name="T18" fmla="*/ 1288 h 1288"/>
                </a:gdLst>
                <a:ahLst/>
                <a:cxnLst>
                  <a:cxn ang="T10">
                    <a:pos x="T0" y="T1"/>
                  </a:cxn>
                  <a:cxn ang="T11">
                    <a:pos x="T2" y="T3"/>
                  </a:cxn>
                  <a:cxn ang="T12">
                    <a:pos x="T4" y="T5"/>
                  </a:cxn>
                  <a:cxn ang="T13">
                    <a:pos x="T6" y="T7"/>
                  </a:cxn>
                  <a:cxn ang="T14">
                    <a:pos x="T8" y="T9"/>
                  </a:cxn>
                </a:cxnLst>
                <a:rect l="T15" t="T16" r="T17" b="T18"/>
                <a:pathLst>
                  <a:path w="36" h="1288">
                    <a:moveTo>
                      <a:pt x="0" y="1288"/>
                    </a:moveTo>
                    <a:lnTo>
                      <a:pt x="0" y="19"/>
                    </a:lnTo>
                    <a:lnTo>
                      <a:pt x="36" y="0"/>
                    </a:lnTo>
                    <a:lnTo>
                      <a:pt x="36" y="1269"/>
                    </a:lnTo>
                    <a:lnTo>
                      <a:pt x="0" y="1288"/>
                    </a:lnTo>
                    <a:close/>
                  </a:path>
                </a:pathLst>
              </a:custGeom>
              <a:solidFill>
                <a:srgbClr val="DC63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69" name="Freeform 193"/>
              <p:cNvSpPr>
                <a:spLocks/>
              </p:cNvSpPr>
              <p:nvPr/>
            </p:nvSpPr>
            <p:spPr bwMode="auto">
              <a:xfrm>
                <a:off x="4231" y="1086"/>
                <a:ext cx="36" cy="1291"/>
              </a:xfrm>
              <a:custGeom>
                <a:avLst/>
                <a:gdLst>
                  <a:gd name="T0" fmla="*/ 0 w 36"/>
                  <a:gd name="T1" fmla="*/ 1291 h 1291"/>
                  <a:gd name="T2" fmla="*/ 0 w 36"/>
                  <a:gd name="T3" fmla="*/ 20 h 1291"/>
                  <a:gd name="T4" fmla="*/ 36 w 36"/>
                  <a:gd name="T5" fmla="*/ 0 h 1291"/>
                  <a:gd name="T6" fmla="*/ 36 w 36"/>
                  <a:gd name="T7" fmla="*/ 1269 h 1291"/>
                  <a:gd name="T8" fmla="*/ 0 w 36"/>
                  <a:gd name="T9" fmla="*/ 1291 h 1291"/>
                  <a:gd name="T10" fmla="*/ 0 60000 65536"/>
                  <a:gd name="T11" fmla="*/ 0 60000 65536"/>
                  <a:gd name="T12" fmla="*/ 0 60000 65536"/>
                  <a:gd name="T13" fmla="*/ 0 60000 65536"/>
                  <a:gd name="T14" fmla="*/ 0 60000 65536"/>
                  <a:gd name="T15" fmla="*/ 0 w 36"/>
                  <a:gd name="T16" fmla="*/ 0 h 1291"/>
                  <a:gd name="T17" fmla="*/ 36 w 36"/>
                  <a:gd name="T18" fmla="*/ 1291 h 1291"/>
                </a:gdLst>
                <a:ahLst/>
                <a:cxnLst>
                  <a:cxn ang="T10">
                    <a:pos x="T0" y="T1"/>
                  </a:cxn>
                  <a:cxn ang="T11">
                    <a:pos x="T2" y="T3"/>
                  </a:cxn>
                  <a:cxn ang="T12">
                    <a:pos x="T4" y="T5"/>
                  </a:cxn>
                  <a:cxn ang="T13">
                    <a:pos x="T6" y="T7"/>
                  </a:cxn>
                  <a:cxn ang="T14">
                    <a:pos x="T8" y="T9"/>
                  </a:cxn>
                </a:cxnLst>
                <a:rect l="T15" t="T16" r="T17" b="T18"/>
                <a:pathLst>
                  <a:path w="36" h="1291">
                    <a:moveTo>
                      <a:pt x="0" y="1291"/>
                    </a:moveTo>
                    <a:lnTo>
                      <a:pt x="0" y="20"/>
                    </a:lnTo>
                    <a:lnTo>
                      <a:pt x="36" y="0"/>
                    </a:lnTo>
                    <a:lnTo>
                      <a:pt x="36" y="1269"/>
                    </a:lnTo>
                    <a:lnTo>
                      <a:pt x="0" y="1291"/>
                    </a:lnTo>
                    <a:close/>
                  </a:path>
                </a:pathLst>
              </a:custGeom>
              <a:solidFill>
                <a:srgbClr val="DC633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70" name="Freeform 194"/>
              <p:cNvSpPr>
                <a:spLocks/>
              </p:cNvSpPr>
              <p:nvPr/>
            </p:nvSpPr>
            <p:spPr bwMode="auto">
              <a:xfrm>
                <a:off x="4249" y="1078"/>
                <a:ext cx="36" cy="1288"/>
              </a:xfrm>
              <a:custGeom>
                <a:avLst/>
                <a:gdLst>
                  <a:gd name="T0" fmla="*/ 0 w 36"/>
                  <a:gd name="T1" fmla="*/ 1288 h 1288"/>
                  <a:gd name="T2" fmla="*/ 0 w 36"/>
                  <a:gd name="T3" fmla="*/ 19 h 1288"/>
                  <a:gd name="T4" fmla="*/ 36 w 36"/>
                  <a:gd name="T5" fmla="*/ 0 h 1288"/>
                  <a:gd name="T6" fmla="*/ 36 w 36"/>
                  <a:gd name="T7" fmla="*/ 1269 h 1288"/>
                  <a:gd name="T8" fmla="*/ 0 w 36"/>
                  <a:gd name="T9" fmla="*/ 1288 h 1288"/>
                  <a:gd name="T10" fmla="*/ 0 60000 65536"/>
                  <a:gd name="T11" fmla="*/ 0 60000 65536"/>
                  <a:gd name="T12" fmla="*/ 0 60000 65536"/>
                  <a:gd name="T13" fmla="*/ 0 60000 65536"/>
                  <a:gd name="T14" fmla="*/ 0 60000 65536"/>
                  <a:gd name="T15" fmla="*/ 0 w 36"/>
                  <a:gd name="T16" fmla="*/ 0 h 1288"/>
                  <a:gd name="T17" fmla="*/ 36 w 36"/>
                  <a:gd name="T18" fmla="*/ 1288 h 1288"/>
                </a:gdLst>
                <a:ahLst/>
                <a:cxnLst>
                  <a:cxn ang="T10">
                    <a:pos x="T0" y="T1"/>
                  </a:cxn>
                  <a:cxn ang="T11">
                    <a:pos x="T2" y="T3"/>
                  </a:cxn>
                  <a:cxn ang="T12">
                    <a:pos x="T4" y="T5"/>
                  </a:cxn>
                  <a:cxn ang="T13">
                    <a:pos x="T6" y="T7"/>
                  </a:cxn>
                  <a:cxn ang="T14">
                    <a:pos x="T8" y="T9"/>
                  </a:cxn>
                </a:cxnLst>
                <a:rect l="T15" t="T16" r="T17" b="T18"/>
                <a:pathLst>
                  <a:path w="36" h="1288">
                    <a:moveTo>
                      <a:pt x="0" y="1288"/>
                    </a:moveTo>
                    <a:lnTo>
                      <a:pt x="0" y="19"/>
                    </a:lnTo>
                    <a:lnTo>
                      <a:pt x="36" y="0"/>
                    </a:lnTo>
                    <a:lnTo>
                      <a:pt x="36" y="1269"/>
                    </a:lnTo>
                    <a:lnTo>
                      <a:pt x="0" y="1288"/>
                    </a:lnTo>
                    <a:close/>
                  </a:path>
                </a:pathLst>
              </a:custGeom>
              <a:solidFill>
                <a:srgbClr val="DC62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71" name="Freeform 195"/>
              <p:cNvSpPr>
                <a:spLocks/>
              </p:cNvSpPr>
              <p:nvPr/>
            </p:nvSpPr>
            <p:spPr bwMode="auto">
              <a:xfrm>
                <a:off x="4267" y="1067"/>
                <a:ext cx="36" cy="1288"/>
              </a:xfrm>
              <a:custGeom>
                <a:avLst/>
                <a:gdLst>
                  <a:gd name="T0" fmla="*/ 0 w 36"/>
                  <a:gd name="T1" fmla="*/ 1288 h 1288"/>
                  <a:gd name="T2" fmla="*/ 0 w 36"/>
                  <a:gd name="T3" fmla="*/ 19 h 1288"/>
                  <a:gd name="T4" fmla="*/ 36 w 36"/>
                  <a:gd name="T5" fmla="*/ 0 h 1288"/>
                  <a:gd name="T6" fmla="*/ 36 w 36"/>
                  <a:gd name="T7" fmla="*/ 1269 h 1288"/>
                  <a:gd name="T8" fmla="*/ 0 w 36"/>
                  <a:gd name="T9" fmla="*/ 1288 h 1288"/>
                  <a:gd name="T10" fmla="*/ 0 60000 65536"/>
                  <a:gd name="T11" fmla="*/ 0 60000 65536"/>
                  <a:gd name="T12" fmla="*/ 0 60000 65536"/>
                  <a:gd name="T13" fmla="*/ 0 60000 65536"/>
                  <a:gd name="T14" fmla="*/ 0 60000 65536"/>
                  <a:gd name="T15" fmla="*/ 0 w 36"/>
                  <a:gd name="T16" fmla="*/ 0 h 1288"/>
                  <a:gd name="T17" fmla="*/ 36 w 36"/>
                  <a:gd name="T18" fmla="*/ 1288 h 1288"/>
                </a:gdLst>
                <a:ahLst/>
                <a:cxnLst>
                  <a:cxn ang="T10">
                    <a:pos x="T0" y="T1"/>
                  </a:cxn>
                  <a:cxn ang="T11">
                    <a:pos x="T2" y="T3"/>
                  </a:cxn>
                  <a:cxn ang="T12">
                    <a:pos x="T4" y="T5"/>
                  </a:cxn>
                  <a:cxn ang="T13">
                    <a:pos x="T6" y="T7"/>
                  </a:cxn>
                  <a:cxn ang="T14">
                    <a:pos x="T8" y="T9"/>
                  </a:cxn>
                </a:cxnLst>
                <a:rect l="T15" t="T16" r="T17" b="T18"/>
                <a:pathLst>
                  <a:path w="36" h="1288">
                    <a:moveTo>
                      <a:pt x="0" y="1288"/>
                    </a:moveTo>
                    <a:lnTo>
                      <a:pt x="0" y="19"/>
                    </a:lnTo>
                    <a:lnTo>
                      <a:pt x="36" y="0"/>
                    </a:lnTo>
                    <a:lnTo>
                      <a:pt x="36" y="1269"/>
                    </a:lnTo>
                    <a:lnTo>
                      <a:pt x="0" y="1288"/>
                    </a:lnTo>
                    <a:close/>
                  </a:path>
                </a:pathLst>
              </a:custGeom>
              <a:solidFill>
                <a:srgbClr val="DC61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72" name="Freeform 196"/>
              <p:cNvSpPr>
                <a:spLocks/>
              </p:cNvSpPr>
              <p:nvPr/>
            </p:nvSpPr>
            <p:spPr bwMode="auto">
              <a:xfrm>
                <a:off x="4285" y="1058"/>
                <a:ext cx="36" cy="1289"/>
              </a:xfrm>
              <a:custGeom>
                <a:avLst/>
                <a:gdLst>
                  <a:gd name="T0" fmla="*/ 0 w 36"/>
                  <a:gd name="T1" fmla="*/ 1289 h 1289"/>
                  <a:gd name="T2" fmla="*/ 0 w 36"/>
                  <a:gd name="T3" fmla="*/ 20 h 1289"/>
                  <a:gd name="T4" fmla="*/ 36 w 36"/>
                  <a:gd name="T5" fmla="*/ 0 h 1289"/>
                  <a:gd name="T6" fmla="*/ 36 w 36"/>
                  <a:gd name="T7" fmla="*/ 1267 h 1289"/>
                  <a:gd name="T8" fmla="*/ 0 w 36"/>
                  <a:gd name="T9" fmla="*/ 1289 h 1289"/>
                  <a:gd name="T10" fmla="*/ 0 60000 65536"/>
                  <a:gd name="T11" fmla="*/ 0 60000 65536"/>
                  <a:gd name="T12" fmla="*/ 0 60000 65536"/>
                  <a:gd name="T13" fmla="*/ 0 60000 65536"/>
                  <a:gd name="T14" fmla="*/ 0 60000 65536"/>
                  <a:gd name="T15" fmla="*/ 0 w 36"/>
                  <a:gd name="T16" fmla="*/ 0 h 1289"/>
                  <a:gd name="T17" fmla="*/ 36 w 36"/>
                  <a:gd name="T18" fmla="*/ 1289 h 1289"/>
                </a:gdLst>
                <a:ahLst/>
                <a:cxnLst>
                  <a:cxn ang="T10">
                    <a:pos x="T0" y="T1"/>
                  </a:cxn>
                  <a:cxn ang="T11">
                    <a:pos x="T2" y="T3"/>
                  </a:cxn>
                  <a:cxn ang="T12">
                    <a:pos x="T4" y="T5"/>
                  </a:cxn>
                  <a:cxn ang="T13">
                    <a:pos x="T6" y="T7"/>
                  </a:cxn>
                  <a:cxn ang="T14">
                    <a:pos x="T8" y="T9"/>
                  </a:cxn>
                </a:cxnLst>
                <a:rect l="T15" t="T16" r="T17" b="T18"/>
                <a:pathLst>
                  <a:path w="36" h="1289">
                    <a:moveTo>
                      <a:pt x="0" y="1289"/>
                    </a:moveTo>
                    <a:lnTo>
                      <a:pt x="0" y="20"/>
                    </a:lnTo>
                    <a:lnTo>
                      <a:pt x="36" y="0"/>
                    </a:lnTo>
                    <a:lnTo>
                      <a:pt x="36" y="1267"/>
                    </a:lnTo>
                    <a:lnTo>
                      <a:pt x="0" y="1289"/>
                    </a:lnTo>
                    <a:close/>
                  </a:path>
                </a:pathLst>
              </a:custGeom>
              <a:solidFill>
                <a:srgbClr val="DC61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73" name="Freeform 197"/>
              <p:cNvSpPr>
                <a:spLocks/>
              </p:cNvSpPr>
              <p:nvPr/>
            </p:nvSpPr>
            <p:spPr bwMode="auto">
              <a:xfrm>
                <a:off x="4303" y="1048"/>
                <a:ext cx="35" cy="1288"/>
              </a:xfrm>
              <a:custGeom>
                <a:avLst/>
                <a:gdLst>
                  <a:gd name="T0" fmla="*/ 0 w 35"/>
                  <a:gd name="T1" fmla="*/ 1288 h 1288"/>
                  <a:gd name="T2" fmla="*/ 0 w 35"/>
                  <a:gd name="T3" fmla="*/ 19 h 1288"/>
                  <a:gd name="T4" fmla="*/ 35 w 35"/>
                  <a:gd name="T5" fmla="*/ 0 h 1288"/>
                  <a:gd name="T6" fmla="*/ 35 w 35"/>
                  <a:gd name="T7" fmla="*/ 1269 h 1288"/>
                  <a:gd name="T8" fmla="*/ 0 w 35"/>
                  <a:gd name="T9" fmla="*/ 1288 h 1288"/>
                  <a:gd name="T10" fmla="*/ 0 60000 65536"/>
                  <a:gd name="T11" fmla="*/ 0 60000 65536"/>
                  <a:gd name="T12" fmla="*/ 0 60000 65536"/>
                  <a:gd name="T13" fmla="*/ 0 60000 65536"/>
                  <a:gd name="T14" fmla="*/ 0 60000 65536"/>
                  <a:gd name="T15" fmla="*/ 0 w 35"/>
                  <a:gd name="T16" fmla="*/ 0 h 1288"/>
                  <a:gd name="T17" fmla="*/ 35 w 35"/>
                  <a:gd name="T18" fmla="*/ 1288 h 1288"/>
                </a:gdLst>
                <a:ahLst/>
                <a:cxnLst>
                  <a:cxn ang="T10">
                    <a:pos x="T0" y="T1"/>
                  </a:cxn>
                  <a:cxn ang="T11">
                    <a:pos x="T2" y="T3"/>
                  </a:cxn>
                  <a:cxn ang="T12">
                    <a:pos x="T4" y="T5"/>
                  </a:cxn>
                  <a:cxn ang="T13">
                    <a:pos x="T6" y="T7"/>
                  </a:cxn>
                  <a:cxn ang="T14">
                    <a:pos x="T8" y="T9"/>
                  </a:cxn>
                </a:cxnLst>
                <a:rect l="T15" t="T16" r="T17" b="T18"/>
                <a:pathLst>
                  <a:path w="35" h="1288">
                    <a:moveTo>
                      <a:pt x="0" y="1288"/>
                    </a:moveTo>
                    <a:lnTo>
                      <a:pt x="0" y="19"/>
                    </a:lnTo>
                    <a:lnTo>
                      <a:pt x="35" y="0"/>
                    </a:lnTo>
                    <a:lnTo>
                      <a:pt x="35" y="1269"/>
                    </a:lnTo>
                    <a:lnTo>
                      <a:pt x="0" y="1288"/>
                    </a:lnTo>
                    <a:close/>
                  </a:path>
                </a:pathLst>
              </a:custGeom>
              <a:solidFill>
                <a:srgbClr val="DC61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74" name="Freeform 198"/>
              <p:cNvSpPr>
                <a:spLocks/>
              </p:cNvSpPr>
              <p:nvPr/>
            </p:nvSpPr>
            <p:spPr bwMode="auto">
              <a:xfrm>
                <a:off x="4321" y="1039"/>
                <a:ext cx="35" cy="1286"/>
              </a:xfrm>
              <a:custGeom>
                <a:avLst/>
                <a:gdLst>
                  <a:gd name="T0" fmla="*/ 0 w 35"/>
                  <a:gd name="T1" fmla="*/ 1286 h 1286"/>
                  <a:gd name="T2" fmla="*/ 0 w 35"/>
                  <a:gd name="T3" fmla="*/ 19 h 1286"/>
                  <a:gd name="T4" fmla="*/ 35 w 35"/>
                  <a:gd name="T5" fmla="*/ 0 h 1286"/>
                  <a:gd name="T6" fmla="*/ 35 w 35"/>
                  <a:gd name="T7" fmla="*/ 1267 h 1286"/>
                  <a:gd name="T8" fmla="*/ 0 w 35"/>
                  <a:gd name="T9" fmla="*/ 1286 h 1286"/>
                  <a:gd name="T10" fmla="*/ 0 60000 65536"/>
                  <a:gd name="T11" fmla="*/ 0 60000 65536"/>
                  <a:gd name="T12" fmla="*/ 0 60000 65536"/>
                  <a:gd name="T13" fmla="*/ 0 60000 65536"/>
                  <a:gd name="T14" fmla="*/ 0 60000 65536"/>
                  <a:gd name="T15" fmla="*/ 0 w 35"/>
                  <a:gd name="T16" fmla="*/ 0 h 1286"/>
                  <a:gd name="T17" fmla="*/ 35 w 35"/>
                  <a:gd name="T18" fmla="*/ 1286 h 1286"/>
                </a:gdLst>
                <a:ahLst/>
                <a:cxnLst>
                  <a:cxn ang="T10">
                    <a:pos x="T0" y="T1"/>
                  </a:cxn>
                  <a:cxn ang="T11">
                    <a:pos x="T2" y="T3"/>
                  </a:cxn>
                  <a:cxn ang="T12">
                    <a:pos x="T4" y="T5"/>
                  </a:cxn>
                  <a:cxn ang="T13">
                    <a:pos x="T6" y="T7"/>
                  </a:cxn>
                  <a:cxn ang="T14">
                    <a:pos x="T8" y="T9"/>
                  </a:cxn>
                </a:cxnLst>
                <a:rect l="T15" t="T16" r="T17" b="T18"/>
                <a:pathLst>
                  <a:path w="35" h="1286">
                    <a:moveTo>
                      <a:pt x="0" y="1286"/>
                    </a:moveTo>
                    <a:lnTo>
                      <a:pt x="0" y="19"/>
                    </a:lnTo>
                    <a:lnTo>
                      <a:pt x="35" y="0"/>
                    </a:lnTo>
                    <a:lnTo>
                      <a:pt x="35" y="1267"/>
                    </a:lnTo>
                    <a:lnTo>
                      <a:pt x="0" y="1286"/>
                    </a:lnTo>
                    <a:close/>
                  </a:path>
                </a:pathLst>
              </a:custGeom>
              <a:solidFill>
                <a:srgbClr val="DB60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75" name="Freeform 199"/>
              <p:cNvSpPr>
                <a:spLocks/>
              </p:cNvSpPr>
              <p:nvPr/>
            </p:nvSpPr>
            <p:spPr bwMode="auto">
              <a:xfrm>
                <a:off x="4338" y="1037"/>
                <a:ext cx="36" cy="1280"/>
              </a:xfrm>
              <a:custGeom>
                <a:avLst/>
                <a:gdLst>
                  <a:gd name="T0" fmla="*/ 0 w 36"/>
                  <a:gd name="T1" fmla="*/ 1280 h 1280"/>
                  <a:gd name="T2" fmla="*/ 0 w 36"/>
                  <a:gd name="T3" fmla="*/ 11 h 1280"/>
                  <a:gd name="T4" fmla="*/ 20 w 36"/>
                  <a:gd name="T5" fmla="*/ 0 h 1280"/>
                  <a:gd name="T6" fmla="*/ 36 w 36"/>
                  <a:gd name="T7" fmla="*/ 8 h 1280"/>
                  <a:gd name="T8" fmla="*/ 36 w 36"/>
                  <a:gd name="T9" fmla="*/ 1258 h 1280"/>
                  <a:gd name="T10" fmla="*/ 0 w 36"/>
                  <a:gd name="T11" fmla="*/ 1280 h 1280"/>
                  <a:gd name="T12" fmla="*/ 0 60000 65536"/>
                  <a:gd name="T13" fmla="*/ 0 60000 65536"/>
                  <a:gd name="T14" fmla="*/ 0 60000 65536"/>
                  <a:gd name="T15" fmla="*/ 0 60000 65536"/>
                  <a:gd name="T16" fmla="*/ 0 60000 65536"/>
                  <a:gd name="T17" fmla="*/ 0 60000 65536"/>
                  <a:gd name="T18" fmla="*/ 0 w 36"/>
                  <a:gd name="T19" fmla="*/ 0 h 1280"/>
                  <a:gd name="T20" fmla="*/ 36 w 36"/>
                  <a:gd name="T21" fmla="*/ 1280 h 1280"/>
                </a:gdLst>
                <a:ahLst/>
                <a:cxnLst>
                  <a:cxn ang="T12">
                    <a:pos x="T0" y="T1"/>
                  </a:cxn>
                  <a:cxn ang="T13">
                    <a:pos x="T2" y="T3"/>
                  </a:cxn>
                  <a:cxn ang="T14">
                    <a:pos x="T4" y="T5"/>
                  </a:cxn>
                  <a:cxn ang="T15">
                    <a:pos x="T6" y="T7"/>
                  </a:cxn>
                  <a:cxn ang="T16">
                    <a:pos x="T8" y="T9"/>
                  </a:cxn>
                  <a:cxn ang="T17">
                    <a:pos x="T10" y="T11"/>
                  </a:cxn>
                </a:cxnLst>
                <a:rect l="T18" t="T19" r="T20" b="T21"/>
                <a:pathLst>
                  <a:path w="36" h="1280">
                    <a:moveTo>
                      <a:pt x="0" y="1280"/>
                    </a:moveTo>
                    <a:lnTo>
                      <a:pt x="0" y="11"/>
                    </a:lnTo>
                    <a:lnTo>
                      <a:pt x="20" y="0"/>
                    </a:lnTo>
                    <a:lnTo>
                      <a:pt x="36" y="8"/>
                    </a:lnTo>
                    <a:lnTo>
                      <a:pt x="36" y="1258"/>
                    </a:lnTo>
                    <a:lnTo>
                      <a:pt x="0" y="1280"/>
                    </a:lnTo>
                    <a:close/>
                  </a:path>
                </a:pathLst>
              </a:custGeom>
              <a:solidFill>
                <a:srgbClr val="DA5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76" name="Freeform 200"/>
              <p:cNvSpPr>
                <a:spLocks/>
              </p:cNvSpPr>
              <p:nvPr/>
            </p:nvSpPr>
            <p:spPr bwMode="auto">
              <a:xfrm>
                <a:off x="4356" y="1037"/>
                <a:ext cx="36" cy="1269"/>
              </a:xfrm>
              <a:custGeom>
                <a:avLst/>
                <a:gdLst>
                  <a:gd name="T0" fmla="*/ 0 w 36"/>
                  <a:gd name="T1" fmla="*/ 1269 h 1269"/>
                  <a:gd name="T2" fmla="*/ 0 w 36"/>
                  <a:gd name="T3" fmla="*/ 2 h 1269"/>
                  <a:gd name="T4" fmla="*/ 2 w 36"/>
                  <a:gd name="T5" fmla="*/ 0 h 1269"/>
                  <a:gd name="T6" fmla="*/ 36 w 36"/>
                  <a:gd name="T7" fmla="*/ 19 h 1269"/>
                  <a:gd name="T8" fmla="*/ 36 w 36"/>
                  <a:gd name="T9" fmla="*/ 1249 h 1269"/>
                  <a:gd name="T10" fmla="*/ 0 w 36"/>
                  <a:gd name="T11" fmla="*/ 1269 h 1269"/>
                  <a:gd name="T12" fmla="*/ 0 60000 65536"/>
                  <a:gd name="T13" fmla="*/ 0 60000 65536"/>
                  <a:gd name="T14" fmla="*/ 0 60000 65536"/>
                  <a:gd name="T15" fmla="*/ 0 60000 65536"/>
                  <a:gd name="T16" fmla="*/ 0 60000 65536"/>
                  <a:gd name="T17" fmla="*/ 0 60000 65536"/>
                  <a:gd name="T18" fmla="*/ 0 w 36"/>
                  <a:gd name="T19" fmla="*/ 0 h 1269"/>
                  <a:gd name="T20" fmla="*/ 36 w 36"/>
                  <a:gd name="T21" fmla="*/ 1269 h 1269"/>
                </a:gdLst>
                <a:ahLst/>
                <a:cxnLst>
                  <a:cxn ang="T12">
                    <a:pos x="T0" y="T1"/>
                  </a:cxn>
                  <a:cxn ang="T13">
                    <a:pos x="T2" y="T3"/>
                  </a:cxn>
                  <a:cxn ang="T14">
                    <a:pos x="T4" y="T5"/>
                  </a:cxn>
                  <a:cxn ang="T15">
                    <a:pos x="T6" y="T7"/>
                  </a:cxn>
                  <a:cxn ang="T16">
                    <a:pos x="T8" y="T9"/>
                  </a:cxn>
                  <a:cxn ang="T17">
                    <a:pos x="T10" y="T11"/>
                  </a:cxn>
                </a:cxnLst>
                <a:rect l="T18" t="T19" r="T20" b="T21"/>
                <a:pathLst>
                  <a:path w="36" h="1269">
                    <a:moveTo>
                      <a:pt x="0" y="1269"/>
                    </a:moveTo>
                    <a:lnTo>
                      <a:pt x="0" y="2"/>
                    </a:lnTo>
                    <a:lnTo>
                      <a:pt x="2" y="0"/>
                    </a:lnTo>
                    <a:lnTo>
                      <a:pt x="36" y="19"/>
                    </a:lnTo>
                    <a:lnTo>
                      <a:pt x="36" y="1249"/>
                    </a:lnTo>
                    <a:lnTo>
                      <a:pt x="0" y="1269"/>
                    </a:lnTo>
                    <a:close/>
                  </a:path>
                </a:pathLst>
              </a:custGeom>
              <a:solidFill>
                <a:srgbClr val="DA5E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77" name="Freeform 201"/>
              <p:cNvSpPr>
                <a:spLocks/>
              </p:cNvSpPr>
              <p:nvPr/>
            </p:nvSpPr>
            <p:spPr bwMode="auto">
              <a:xfrm>
                <a:off x="4374" y="1045"/>
                <a:ext cx="36" cy="1250"/>
              </a:xfrm>
              <a:custGeom>
                <a:avLst/>
                <a:gdLst>
                  <a:gd name="T0" fmla="*/ 0 w 36"/>
                  <a:gd name="T1" fmla="*/ 1250 h 1250"/>
                  <a:gd name="T2" fmla="*/ 0 w 36"/>
                  <a:gd name="T3" fmla="*/ 0 h 1250"/>
                  <a:gd name="T4" fmla="*/ 36 w 36"/>
                  <a:gd name="T5" fmla="*/ 22 h 1250"/>
                  <a:gd name="T6" fmla="*/ 36 w 36"/>
                  <a:gd name="T7" fmla="*/ 1231 h 1250"/>
                  <a:gd name="T8" fmla="*/ 0 w 36"/>
                  <a:gd name="T9" fmla="*/ 1250 h 1250"/>
                  <a:gd name="T10" fmla="*/ 0 60000 65536"/>
                  <a:gd name="T11" fmla="*/ 0 60000 65536"/>
                  <a:gd name="T12" fmla="*/ 0 60000 65536"/>
                  <a:gd name="T13" fmla="*/ 0 60000 65536"/>
                  <a:gd name="T14" fmla="*/ 0 60000 65536"/>
                  <a:gd name="T15" fmla="*/ 0 w 36"/>
                  <a:gd name="T16" fmla="*/ 0 h 1250"/>
                  <a:gd name="T17" fmla="*/ 36 w 36"/>
                  <a:gd name="T18" fmla="*/ 1250 h 1250"/>
                </a:gdLst>
                <a:ahLst/>
                <a:cxnLst>
                  <a:cxn ang="T10">
                    <a:pos x="T0" y="T1"/>
                  </a:cxn>
                  <a:cxn ang="T11">
                    <a:pos x="T2" y="T3"/>
                  </a:cxn>
                  <a:cxn ang="T12">
                    <a:pos x="T4" y="T5"/>
                  </a:cxn>
                  <a:cxn ang="T13">
                    <a:pos x="T6" y="T7"/>
                  </a:cxn>
                  <a:cxn ang="T14">
                    <a:pos x="T8" y="T9"/>
                  </a:cxn>
                </a:cxnLst>
                <a:rect l="T15" t="T16" r="T17" b="T18"/>
                <a:pathLst>
                  <a:path w="36" h="1250">
                    <a:moveTo>
                      <a:pt x="0" y="1250"/>
                    </a:moveTo>
                    <a:lnTo>
                      <a:pt x="0" y="0"/>
                    </a:lnTo>
                    <a:lnTo>
                      <a:pt x="36" y="22"/>
                    </a:lnTo>
                    <a:lnTo>
                      <a:pt x="36" y="1231"/>
                    </a:lnTo>
                    <a:lnTo>
                      <a:pt x="0" y="1250"/>
                    </a:lnTo>
                    <a:close/>
                  </a:path>
                </a:pathLst>
              </a:custGeom>
              <a:solidFill>
                <a:srgbClr val="DA5E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78" name="Freeform 202"/>
              <p:cNvSpPr>
                <a:spLocks/>
              </p:cNvSpPr>
              <p:nvPr/>
            </p:nvSpPr>
            <p:spPr bwMode="auto">
              <a:xfrm>
                <a:off x="4392" y="1056"/>
                <a:ext cx="36" cy="1230"/>
              </a:xfrm>
              <a:custGeom>
                <a:avLst/>
                <a:gdLst>
                  <a:gd name="T0" fmla="*/ 0 w 36"/>
                  <a:gd name="T1" fmla="*/ 1230 h 1230"/>
                  <a:gd name="T2" fmla="*/ 0 w 36"/>
                  <a:gd name="T3" fmla="*/ 0 h 1230"/>
                  <a:gd name="T4" fmla="*/ 36 w 36"/>
                  <a:gd name="T5" fmla="*/ 22 h 1230"/>
                  <a:gd name="T6" fmla="*/ 36 w 36"/>
                  <a:gd name="T7" fmla="*/ 1209 h 1230"/>
                  <a:gd name="T8" fmla="*/ 0 w 36"/>
                  <a:gd name="T9" fmla="*/ 1230 h 1230"/>
                  <a:gd name="T10" fmla="*/ 0 60000 65536"/>
                  <a:gd name="T11" fmla="*/ 0 60000 65536"/>
                  <a:gd name="T12" fmla="*/ 0 60000 65536"/>
                  <a:gd name="T13" fmla="*/ 0 60000 65536"/>
                  <a:gd name="T14" fmla="*/ 0 60000 65536"/>
                  <a:gd name="T15" fmla="*/ 0 w 36"/>
                  <a:gd name="T16" fmla="*/ 0 h 1230"/>
                  <a:gd name="T17" fmla="*/ 36 w 36"/>
                  <a:gd name="T18" fmla="*/ 1230 h 1230"/>
                </a:gdLst>
                <a:ahLst/>
                <a:cxnLst>
                  <a:cxn ang="T10">
                    <a:pos x="T0" y="T1"/>
                  </a:cxn>
                  <a:cxn ang="T11">
                    <a:pos x="T2" y="T3"/>
                  </a:cxn>
                  <a:cxn ang="T12">
                    <a:pos x="T4" y="T5"/>
                  </a:cxn>
                  <a:cxn ang="T13">
                    <a:pos x="T6" y="T7"/>
                  </a:cxn>
                  <a:cxn ang="T14">
                    <a:pos x="T8" y="T9"/>
                  </a:cxn>
                </a:cxnLst>
                <a:rect l="T15" t="T16" r="T17" b="T18"/>
                <a:pathLst>
                  <a:path w="36" h="1230">
                    <a:moveTo>
                      <a:pt x="0" y="1230"/>
                    </a:moveTo>
                    <a:lnTo>
                      <a:pt x="0" y="0"/>
                    </a:lnTo>
                    <a:lnTo>
                      <a:pt x="36" y="22"/>
                    </a:lnTo>
                    <a:lnTo>
                      <a:pt x="36" y="1209"/>
                    </a:lnTo>
                    <a:lnTo>
                      <a:pt x="0" y="1230"/>
                    </a:lnTo>
                    <a:close/>
                  </a:path>
                </a:pathLst>
              </a:custGeom>
              <a:solidFill>
                <a:srgbClr val="DA5E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79" name="Freeform 203"/>
              <p:cNvSpPr>
                <a:spLocks/>
              </p:cNvSpPr>
              <p:nvPr/>
            </p:nvSpPr>
            <p:spPr bwMode="auto">
              <a:xfrm>
                <a:off x="4410" y="1067"/>
                <a:ext cx="36" cy="1209"/>
              </a:xfrm>
              <a:custGeom>
                <a:avLst/>
                <a:gdLst>
                  <a:gd name="T0" fmla="*/ 0 w 36"/>
                  <a:gd name="T1" fmla="*/ 1209 h 1209"/>
                  <a:gd name="T2" fmla="*/ 0 w 36"/>
                  <a:gd name="T3" fmla="*/ 0 h 1209"/>
                  <a:gd name="T4" fmla="*/ 36 w 36"/>
                  <a:gd name="T5" fmla="*/ 21 h 1209"/>
                  <a:gd name="T6" fmla="*/ 36 w 36"/>
                  <a:gd name="T7" fmla="*/ 1187 h 1209"/>
                  <a:gd name="T8" fmla="*/ 0 w 36"/>
                  <a:gd name="T9" fmla="*/ 1209 h 1209"/>
                  <a:gd name="T10" fmla="*/ 0 60000 65536"/>
                  <a:gd name="T11" fmla="*/ 0 60000 65536"/>
                  <a:gd name="T12" fmla="*/ 0 60000 65536"/>
                  <a:gd name="T13" fmla="*/ 0 60000 65536"/>
                  <a:gd name="T14" fmla="*/ 0 60000 65536"/>
                  <a:gd name="T15" fmla="*/ 0 w 36"/>
                  <a:gd name="T16" fmla="*/ 0 h 1209"/>
                  <a:gd name="T17" fmla="*/ 36 w 36"/>
                  <a:gd name="T18" fmla="*/ 1209 h 1209"/>
                </a:gdLst>
                <a:ahLst/>
                <a:cxnLst>
                  <a:cxn ang="T10">
                    <a:pos x="T0" y="T1"/>
                  </a:cxn>
                  <a:cxn ang="T11">
                    <a:pos x="T2" y="T3"/>
                  </a:cxn>
                  <a:cxn ang="T12">
                    <a:pos x="T4" y="T5"/>
                  </a:cxn>
                  <a:cxn ang="T13">
                    <a:pos x="T6" y="T7"/>
                  </a:cxn>
                  <a:cxn ang="T14">
                    <a:pos x="T8" y="T9"/>
                  </a:cxn>
                </a:cxnLst>
                <a:rect l="T15" t="T16" r="T17" b="T18"/>
                <a:pathLst>
                  <a:path w="36" h="1209">
                    <a:moveTo>
                      <a:pt x="0" y="1209"/>
                    </a:moveTo>
                    <a:lnTo>
                      <a:pt x="0" y="0"/>
                    </a:lnTo>
                    <a:lnTo>
                      <a:pt x="36" y="21"/>
                    </a:lnTo>
                    <a:lnTo>
                      <a:pt x="36" y="1187"/>
                    </a:lnTo>
                    <a:lnTo>
                      <a:pt x="0" y="1209"/>
                    </a:lnTo>
                    <a:close/>
                  </a:path>
                </a:pathLst>
              </a:custGeom>
              <a:solidFill>
                <a:srgbClr val="DA5D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280" name="Freeform 204"/>
              <p:cNvSpPr>
                <a:spLocks/>
              </p:cNvSpPr>
              <p:nvPr/>
            </p:nvSpPr>
            <p:spPr bwMode="auto">
              <a:xfrm>
                <a:off x="4428" y="1078"/>
                <a:ext cx="35" cy="1187"/>
              </a:xfrm>
              <a:custGeom>
                <a:avLst/>
                <a:gdLst>
                  <a:gd name="T0" fmla="*/ 0 w 35"/>
                  <a:gd name="T1" fmla="*/ 1187 h 1187"/>
                  <a:gd name="T2" fmla="*/ 0 w 35"/>
                  <a:gd name="T3" fmla="*/ 0 h 1187"/>
                  <a:gd name="T4" fmla="*/ 35 w 35"/>
                  <a:gd name="T5" fmla="*/ 21 h 1187"/>
                  <a:gd name="T6" fmla="*/ 35 w 35"/>
                  <a:gd name="T7" fmla="*/ 1168 h 1187"/>
                  <a:gd name="T8" fmla="*/ 0 w 35"/>
                  <a:gd name="T9" fmla="*/ 1187 h 1187"/>
                  <a:gd name="T10" fmla="*/ 0 60000 65536"/>
                  <a:gd name="T11" fmla="*/ 0 60000 65536"/>
                  <a:gd name="T12" fmla="*/ 0 60000 65536"/>
                  <a:gd name="T13" fmla="*/ 0 60000 65536"/>
                  <a:gd name="T14" fmla="*/ 0 60000 65536"/>
                  <a:gd name="T15" fmla="*/ 0 w 35"/>
                  <a:gd name="T16" fmla="*/ 0 h 1187"/>
                  <a:gd name="T17" fmla="*/ 35 w 35"/>
                  <a:gd name="T18" fmla="*/ 1187 h 1187"/>
                </a:gdLst>
                <a:ahLst/>
                <a:cxnLst>
                  <a:cxn ang="T10">
                    <a:pos x="T0" y="T1"/>
                  </a:cxn>
                  <a:cxn ang="T11">
                    <a:pos x="T2" y="T3"/>
                  </a:cxn>
                  <a:cxn ang="T12">
                    <a:pos x="T4" y="T5"/>
                  </a:cxn>
                  <a:cxn ang="T13">
                    <a:pos x="T6" y="T7"/>
                  </a:cxn>
                  <a:cxn ang="T14">
                    <a:pos x="T8" y="T9"/>
                  </a:cxn>
                </a:cxnLst>
                <a:rect l="T15" t="T16" r="T17" b="T18"/>
                <a:pathLst>
                  <a:path w="35" h="1187">
                    <a:moveTo>
                      <a:pt x="0" y="1187"/>
                    </a:moveTo>
                    <a:lnTo>
                      <a:pt x="0" y="0"/>
                    </a:lnTo>
                    <a:lnTo>
                      <a:pt x="35" y="21"/>
                    </a:lnTo>
                    <a:lnTo>
                      <a:pt x="35" y="1168"/>
                    </a:lnTo>
                    <a:lnTo>
                      <a:pt x="0" y="1187"/>
                    </a:lnTo>
                    <a:close/>
                  </a:path>
                </a:pathLst>
              </a:custGeom>
              <a:solidFill>
                <a:srgbClr val="DA5C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grpSp>
          <p:nvGrpSpPr>
            <p:cNvPr id="68642" name="Group 406"/>
            <p:cNvGrpSpPr>
              <a:grpSpLocks/>
            </p:cNvGrpSpPr>
            <p:nvPr/>
          </p:nvGrpSpPr>
          <p:grpSpPr bwMode="auto">
            <a:xfrm>
              <a:off x="880" y="1037"/>
              <a:ext cx="4586" cy="2559"/>
              <a:chOff x="880" y="1037"/>
              <a:chExt cx="4586" cy="2559"/>
            </a:xfrm>
          </p:grpSpPr>
          <p:sp>
            <p:nvSpPr>
              <p:cNvPr id="69881" name="Freeform 206"/>
              <p:cNvSpPr>
                <a:spLocks/>
              </p:cNvSpPr>
              <p:nvPr/>
            </p:nvSpPr>
            <p:spPr bwMode="auto">
              <a:xfrm>
                <a:off x="4446" y="1088"/>
                <a:ext cx="35" cy="1166"/>
              </a:xfrm>
              <a:custGeom>
                <a:avLst/>
                <a:gdLst>
                  <a:gd name="T0" fmla="*/ 0 w 35"/>
                  <a:gd name="T1" fmla="*/ 1166 h 1166"/>
                  <a:gd name="T2" fmla="*/ 0 w 35"/>
                  <a:gd name="T3" fmla="*/ 0 h 1166"/>
                  <a:gd name="T4" fmla="*/ 35 w 35"/>
                  <a:gd name="T5" fmla="*/ 20 h 1166"/>
                  <a:gd name="T6" fmla="*/ 35 w 35"/>
                  <a:gd name="T7" fmla="*/ 1147 h 1166"/>
                  <a:gd name="T8" fmla="*/ 0 w 35"/>
                  <a:gd name="T9" fmla="*/ 1166 h 1166"/>
                  <a:gd name="T10" fmla="*/ 0 60000 65536"/>
                  <a:gd name="T11" fmla="*/ 0 60000 65536"/>
                  <a:gd name="T12" fmla="*/ 0 60000 65536"/>
                  <a:gd name="T13" fmla="*/ 0 60000 65536"/>
                  <a:gd name="T14" fmla="*/ 0 60000 65536"/>
                  <a:gd name="T15" fmla="*/ 0 w 35"/>
                  <a:gd name="T16" fmla="*/ 0 h 1166"/>
                  <a:gd name="T17" fmla="*/ 35 w 35"/>
                  <a:gd name="T18" fmla="*/ 1166 h 1166"/>
                </a:gdLst>
                <a:ahLst/>
                <a:cxnLst>
                  <a:cxn ang="T10">
                    <a:pos x="T0" y="T1"/>
                  </a:cxn>
                  <a:cxn ang="T11">
                    <a:pos x="T2" y="T3"/>
                  </a:cxn>
                  <a:cxn ang="T12">
                    <a:pos x="T4" y="T5"/>
                  </a:cxn>
                  <a:cxn ang="T13">
                    <a:pos x="T6" y="T7"/>
                  </a:cxn>
                  <a:cxn ang="T14">
                    <a:pos x="T8" y="T9"/>
                  </a:cxn>
                </a:cxnLst>
                <a:rect l="T15" t="T16" r="T17" b="T18"/>
                <a:pathLst>
                  <a:path w="35" h="1166">
                    <a:moveTo>
                      <a:pt x="0" y="1166"/>
                    </a:moveTo>
                    <a:lnTo>
                      <a:pt x="0" y="0"/>
                    </a:lnTo>
                    <a:lnTo>
                      <a:pt x="35" y="20"/>
                    </a:lnTo>
                    <a:lnTo>
                      <a:pt x="35" y="1147"/>
                    </a:lnTo>
                    <a:lnTo>
                      <a:pt x="0" y="1166"/>
                    </a:lnTo>
                    <a:close/>
                  </a:path>
                </a:pathLst>
              </a:custGeom>
              <a:solidFill>
                <a:srgbClr val="DA5C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82" name="Freeform 207"/>
              <p:cNvSpPr>
                <a:spLocks/>
              </p:cNvSpPr>
              <p:nvPr/>
            </p:nvSpPr>
            <p:spPr bwMode="auto">
              <a:xfrm>
                <a:off x="4463" y="1099"/>
                <a:ext cx="36" cy="1147"/>
              </a:xfrm>
              <a:custGeom>
                <a:avLst/>
                <a:gdLst>
                  <a:gd name="T0" fmla="*/ 0 w 36"/>
                  <a:gd name="T1" fmla="*/ 1147 h 1147"/>
                  <a:gd name="T2" fmla="*/ 0 w 36"/>
                  <a:gd name="T3" fmla="*/ 0 h 1147"/>
                  <a:gd name="T4" fmla="*/ 36 w 36"/>
                  <a:gd name="T5" fmla="*/ 19 h 1147"/>
                  <a:gd name="T6" fmla="*/ 36 w 36"/>
                  <a:gd name="T7" fmla="*/ 1125 h 1147"/>
                  <a:gd name="T8" fmla="*/ 0 w 36"/>
                  <a:gd name="T9" fmla="*/ 1147 h 1147"/>
                  <a:gd name="T10" fmla="*/ 0 60000 65536"/>
                  <a:gd name="T11" fmla="*/ 0 60000 65536"/>
                  <a:gd name="T12" fmla="*/ 0 60000 65536"/>
                  <a:gd name="T13" fmla="*/ 0 60000 65536"/>
                  <a:gd name="T14" fmla="*/ 0 60000 65536"/>
                  <a:gd name="T15" fmla="*/ 0 w 36"/>
                  <a:gd name="T16" fmla="*/ 0 h 1147"/>
                  <a:gd name="T17" fmla="*/ 36 w 36"/>
                  <a:gd name="T18" fmla="*/ 1147 h 1147"/>
                </a:gdLst>
                <a:ahLst/>
                <a:cxnLst>
                  <a:cxn ang="T10">
                    <a:pos x="T0" y="T1"/>
                  </a:cxn>
                  <a:cxn ang="T11">
                    <a:pos x="T2" y="T3"/>
                  </a:cxn>
                  <a:cxn ang="T12">
                    <a:pos x="T4" y="T5"/>
                  </a:cxn>
                  <a:cxn ang="T13">
                    <a:pos x="T6" y="T7"/>
                  </a:cxn>
                  <a:cxn ang="T14">
                    <a:pos x="T8" y="T9"/>
                  </a:cxn>
                </a:cxnLst>
                <a:rect l="T15" t="T16" r="T17" b="T18"/>
                <a:pathLst>
                  <a:path w="36" h="1147">
                    <a:moveTo>
                      <a:pt x="0" y="1147"/>
                    </a:moveTo>
                    <a:lnTo>
                      <a:pt x="0" y="0"/>
                    </a:lnTo>
                    <a:lnTo>
                      <a:pt x="36" y="19"/>
                    </a:lnTo>
                    <a:lnTo>
                      <a:pt x="36" y="1125"/>
                    </a:lnTo>
                    <a:lnTo>
                      <a:pt x="0" y="1147"/>
                    </a:lnTo>
                    <a:close/>
                  </a:path>
                </a:pathLst>
              </a:custGeom>
              <a:solidFill>
                <a:srgbClr val="DA5B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83" name="Freeform 208"/>
              <p:cNvSpPr>
                <a:spLocks/>
              </p:cNvSpPr>
              <p:nvPr/>
            </p:nvSpPr>
            <p:spPr bwMode="auto">
              <a:xfrm>
                <a:off x="4481" y="1108"/>
                <a:ext cx="36" cy="1127"/>
              </a:xfrm>
              <a:custGeom>
                <a:avLst/>
                <a:gdLst>
                  <a:gd name="T0" fmla="*/ 0 w 36"/>
                  <a:gd name="T1" fmla="*/ 1127 h 1127"/>
                  <a:gd name="T2" fmla="*/ 0 w 36"/>
                  <a:gd name="T3" fmla="*/ 0 h 1127"/>
                  <a:gd name="T4" fmla="*/ 36 w 36"/>
                  <a:gd name="T5" fmla="*/ 21 h 1127"/>
                  <a:gd name="T6" fmla="*/ 36 w 36"/>
                  <a:gd name="T7" fmla="*/ 1107 h 1127"/>
                  <a:gd name="T8" fmla="*/ 0 w 36"/>
                  <a:gd name="T9" fmla="*/ 1127 h 1127"/>
                  <a:gd name="T10" fmla="*/ 0 60000 65536"/>
                  <a:gd name="T11" fmla="*/ 0 60000 65536"/>
                  <a:gd name="T12" fmla="*/ 0 60000 65536"/>
                  <a:gd name="T13" fmla="*/ 0 60000 65536"/>
                  <a:gd name="T14" fmla="*/ 0 60000 65536"/>
                  <a:gd name="T15" fmla="*/ 0 w 36"/>
                  <a:gd name="T16" fmla="*/ 0 h 1127"/>
                  <a:gd name="T17" fmla="*/ 36 w 36"/>
                  <a:gd name="T18" fmla="*/ 1127 h 1127"/>
                </a:gdLst>
                <a:ahLst/>
                <a:cxnLst>
                  <a:cxn ang="T10">
                    <a:pos x="T0" y="T1"/>
                  </a:cxn>
                  <a:cxn ang="T11">
                    <a:pos x="T2" y="T3"/>
                  </a:cxn>
                  <a:cxn ang="T12">
                    <a:pos x="T4" y="T5"/>
                  </a:cxn>
                  <a:cxn ang="T13">
                    <a:pos x="T6" y="T7"/>
                  </a:cxn>
                  <a:cxn ang="T14">
                    <a:pos x="T8" y="T9"/>
                  </a:cxn>
                </a:cxnLst>
                <a:rect l="T15" t="T16" r="T17" b="T18"/>
                <a:pathLst>
                  <a:path w="36" h="1127">
                    <a:moveTo>
                      <a:pt x="0" y="1127"/>
                    </a:moveTo>
                    <a:lnTo>
                      <a:pt x="0" y="0"/>
                    </a:lnTo>
                    <a:lnTo>
                      <a:pt x="36" y="21"/>
                    </a:lnTo>
                    <a:lnTo>
                      <a:pt x="36" y="1107"/>
                    </a:lnTo>
                    <a:lnTo>
                      <a:pt x="0" y="1127"/>
                    </a:lnTo>
                    <a:close/>
                  </a:path>
                </a:pathLst>
              </a:custGeom>
              <a:solidFill>
                <a:srgbClr val="DA5B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84" name="Freeform 209"/>
              <p:cNvSpPr>
                <a:spLocks/>
              </p:cNvSpPr>
              <p:nvPr/>
            </p:nvSpPr>
            <p:spPr bwMode="auto">
              <a:xfrm>
                <a:off x="4499" y="1118"/>
                <a:ext cx="36" cy="1106"/>
              </a:xfrm>
              <a:custGeom>
                <a:avLst/>
                <a:gdLst>
                  <a:gd name="T0" fmla="*/ 0 w 36"/>
                  <a:gd name="T1" fmla="*/ 1106 h 1106"/>
                  <a:gd name="T2" fmla="*/ 0 w 36"/>
                  <a:gd name="T3" fmla="*/ 0 h 1106"/>
                  <a:gd name="T4" fmla="*/ 36 w 36"/>
                  <a:gd name="T5" fmla="*/ 22 h 1106"/>
                  <a:gd name="T6" fmla="*/ 36 w 36"/>
                  <a:gd name="T7" fmla="*/ 1087 h 1106"/>
                  <a:gd name="T8" fmla="*/ 0 w 36"/>
                  <a:gd name="T9" fmla="*/ 1106 h 1106"/>
                  <a:gd name="T10" fmla="*/ 0 60000 65536"/>
                  <a:gd name="T11" fmla="*/ 0 60000 65536"/>
                  <a:gd name="T12" fmla="*/ 0 60000 65536"/>
                  <a:gd name="T13" fmla="*/ 0 60000 65536"/>
                  <a:gd name="T14" fmla="*/ 0 60000 65536"/>
                  <a:gd name="T15" fmla="*/ 0 w 36"/>
                  <a:gd name="T16" fmla="*/ 0 h 1106"/>
                  <a:gd name="T17" fmla="*/ 36 w 36"/>
                  <a:gd name="T18" fmla="*/ 1106 h 1106"/>
                </a:gdLst>
                <a:ahLst/>
                <a:cxnLst>
                  <a:cxn ang="T10">
                    <a:pos x="T0" y="T1"/>
                  </a:cxn>
                  <a:cxn ang="T11">
                    <a:pos x="T2" y="T3"/>
                  </a:cxn>
                  <a:cxn ang="T12">
                    <a:pos x="T4" y="T5"/>
                  </a:cxn>
                  <a:cxn ang="T13">
                    <a:pos x="T6" y="T7"/>
                  </a:cxn>
                  <a:cxn ang="T14">
                    <a:pos x="T8" y="T9"/>
                  </a:cxn>
                </a:cxnLst>
                <a:rect l="T15" t="T16" r="T17" b="T18"/>
                <a:pathLst>
                  <a:path w="36" h="1106">
                    <a:moveTo>
                      <a:pt x="0" y="1106"/>
                    </a:moveTo>
                    <a:lnTo>
                      <a:pt x="0" y="0"/>
                    </a:lnTo>
                    <a:lnTo>
                      <a:pt x="36" y="22"/>
                    </a:lnTo>
                    <a:lnTo>
                      <a:pt x="36" y="1087"/>
                    </a:lnTo>
                    <a:lnTo>
                      <a:pt x="0" y="1106"/>
                    </a:lnTo>
                    <a:close/>
                  </a:path>
                </a:pathLst>
              </a:custGeom>
              <a:solidFill>
                <a:srgbClr val="DA5A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85" name="Freeform 210"/>
              <p:cNvSpPr>
                <a:spLocks/>
              </p:cNvSpPr>
              <p:nvPr/>
            </p:nvSpPr>
            <p:spPr bwMode="auto">
              <a:xfrm>
                <a:off x="4517" y="1129"/>
                <a:ext cx="36" cy="1086"/>
              </a:xfrm>
              <a:custGeom>
                <a:avLst/>
                <a:gdLst>
                  <a:gd name="T0" fmla="*/ 0 w 36"/>
                  <a:gd name="T1" fmla="*/ 1086 h 1086"/>
                  <a:gd name="T2" fmla="*/ 0 w 36"/>
                  <a:gd name="T3" fmla="*/ 0 h 1086"/>
                  <a:gd name="T4" fmla="*/ 36 w 36"/>
                  <a:gd name="T5" fmla="*/ 22 h 1086"/>
                  <a:gd name="T6" fmla="*/ 36 w 36"/>
                  <a:gd name="T7" fmla="*/ 1065 h 1086"/>
                  <a:gd name="T8" fmla="*/ 0 w 36"/>
                  <a:gd name="T9" fmla="*/ 1086 h 1086"/>
                  <a:gd name="T10" fmla="*/ 0 60000 65536"/>
                  <a:gd name="T11" fmla="*/ 0 60000 65536"/>
                  <a:gd name="T12" fmla="*/ 0 60000 65536"/>
                  <a:gd name="T13" fmla="*/ 0 60000 65536"/>
                  <a:gd name="T14" fmla="*/ 0 60000 65536"/>
                  <a:gd name="T15" fmla="*/ 0 w 36"/>
                  <a:gd name="T16" fmla="*/ 0 h 1086"/>
                  <a:gd name="T17" fmla="*/ 36 w 36"/>
                  <a:gd name="T18" fmla="*/ 1086 h 1086"/>
                </a:gdLst>
                <a:ahLst/>
                <a:cxnLst>
                  <a:cxn ang="T10">
                    <a:pos x="T0" y="T1"/>
                  </a:cxn>
                  <a:cxn ang="T11">
                    <a:pos x="T2" y="T3"/>
                  </a:cxn>
                  <a:cxn ang="T12">
                    <a:pos x="T4" y="T5"/>
                  </a:cxn>
                  <a:cxn ang="T13">
                    <a:pos x="T6" y="T7"/>
                  </a:cxn>
                  <a:cxn ang="T14">
                    <a:pos x="T8" y="T9"/>
                  </a:cxn>
                </a:cxnLst>
                <a:rect l="T15" t="T16" r="T17" b="T18"/>
                <a:pathLst>
                  <a:path w="36" h="1086">
                    <a:moveTo>
                      <a:pt x="0" y="1086"/>
                    </a:moveTo>
                    <a:lnTo>
                      <a:pt x="0" y="0"/>
                    </a:lnTo>
                    <a:lnTo>
                      <a:pt x="36" y="22"/>
                    </a:lnTo>
                    <a:lnTo>
                      <a:pt x="36" y="1065"/>
                    </a:lnTo>
                    <a:lnTo>
                      <a:pt x="0" y="1086"/>
                    </a:lnTo>
                    <a:close/>
                  </a:path>
                </a:pathLst>
              </a:custGeom>
              <a:solidFill>
                <a:srgbClr val="DA5A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86" name="Freeform 211"/>
              <p:cNvSpPr>
                <a:spLocks/>
              </p:cNvSpPr>
              <p:nvPr/>
            </p:nvSpPr>
            <p:spPr bwMode="auto">
              <a:xfrm>
                <a:off x="4535" y="1140"/>
                <a:ext cx="36" cy="1065"/>
              </a:xfrm>
              <a:custGeom>
                <a:avLst/>
                <a:gdLst>
                  <a:gd name="T0" fmla="*/ 0 w 36"/>
                  <a:gd name="T1" fmla="*/ 1065 h 1065"/>
                  <a:gd name="T2" fmla="*/ 0 w 36"/>
                  <a:gd name="T3" fmla="*/ 0 h 1065"/>
                  <a:gd name="T4" fmla="*/ 36 w 36"/>
                  <a:gd name="T5" fmla="*/ 22 h 1065"/>
                  <a:gd name="T6" fmla="*/ 36 w 36"/>
                  <a:gd name="T7" fmla="*/ 1045 h 1065"/>
                  <a:gd name="T8" fmla="*/ 0 w 36"/>
                  <a:gd name="T9" fmla="*/ 1065 h 1065"/>
                  <a:gd name="T10" fmla="*/ 0 60000 65536"/>
                  <a:gd name="T11" fmla="*/ 0 60000 65536"/>
                  <a:gd name="T12" fmla="*/ 0 60000 65536"/>
                  <a:gd name="T13" fmla="*/ 0 60000 65536"/>
                  <a:gd name="T14" fmla="*/ 0 60000 65536"/>
                  <a:gd name="T15" fmla="*/ 0 w 36"/>
                  <a:gd name="T16" fmla="*/ 0 h 1065"/>
                  <a:gd name="T17" fmla="*/ 36 w 36"/>
                  <a:gd name="T18" fmla="*/ 1065 h 1065"/>
                </a:gdLst>
                <a:ahLst/>
                <a:cxnLst>
                  <a:cxn ang="T10">
                    <a:pos x="T0" y="T1"/>
                  </a:cxn>
                  <a:cxn ang="T11">
                    <a:pos x="T2" y="T3"/>
                  </a:cxn>
                  <a:cxn ang="T12">
                    <a:pos x="T4" y="T5"/>
                  </a:cxn>
                  <a:cxn ang="T13">
                    <a:pos x="T6" y="T7"/>
                  </a:cxn>
                  <a:cxn ang="T14">
                    <a:pos x="T8" y="T9"/>
                  </a:cxn>
                </a:cxnLst>
                <a:rect l="T15" t="T16" r="T17" b="T18"/>
                <a:pathLst>
                  <a:path w="36" h="1065">
                    <a:moveTo>
                      <a:pt x="0" y="1065"/>
                    </a:moveTo>
                    <a:lnTo>
                      <a:pt x="0" y="0"/>
                    </a:lnTo>
                    <a:lnTo>
                      <a:pt x="36" y="22"/>
                    </a:lnTo>
                    <a:lnTo>
                      <a:pt x="36" y="1045"/>
                    </a:lnTo>
                    <a:lnTo>
                      <a:pt x="0" y="1065"/>
                    </a:lnTo>
                    <a:close/>
                  </a:path>
                </a:pathLst>
              </a:custGeom>
              <a:solidFill>
                <a:srgbClr val="DA59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87" name="Freeform 212"/>
              <p:cNvSpPr>
                <a:spLocks/>
              </p:cNvSpPr>
              <p:nvPr/>
            </p:nvSpPr>
            <p:spPr bwMode="auto">
              <a:xfrm>
                <a:off x="4553" y="1151"/>
                <a:ext cx="36" cy="1043"/>
              </a:xfrm>
              <a:custGeom>
                <a:avLst/>
                <a:gdLst>
                  <a:gd name="T0" fmla="*/ 0 w 36"/>
                  <a:gd name="T1" fmla="*/ 1043 h 1043"/>
                  <a:gd name="T2" fmla="*/ 0 w 36"/>
                  <a:gd name="T3" fmla="*/ 0 h 1043"/>
                  <a:gd name="T4" fmla="*/ 36 w 36"/>
                  <a:gd name="T5" fmla="*/ 19 h 1043"/>
                  <a:gd name="T6" fmla="*/ 36 w 36"/>
                  <a:gd name="T7" fmla="*/ 1024 h 1043"/>
                  <a:gd name="T8" fmla="*/ 0 w 36"/>
                  <a:gd name="T9" fmla="*/ 1043 h 1043"/>
                  <a:gd name="T10" fmla="*/ 0 60000 65536"/>
                  <a:gd name="T11" fmla="*/ 0 60000 65536"/>
                  <a:gd name="T12" fmla="*/ 0 60000 65536"/>
                  <a:gd name="T13" fmla="*/ 0 60000 65536"/>
                  <a:gd name="T14" fmla="*/ 0 60000 65536"/>
                  <a:gd name="T15" fmla="*/ 0 w 36"/>
                  <a:gd name="T16" fmla="*/ 0 h 1043"/>
                  <a:gd name="T17" fmla="*/ 36 w 36"/>
                  <a:gd name="T18" fmla="*/ 1043 h 1043"/>
                </a:gdLst>
                <a:ahLst/>
                <a:cxnLst>
                  <a:cxn ang="T10">
                    <a:pos x="T0" y="T1"/>
                  </a:cxn>
                  <a:cxn ang="T11">
                    <a:pos x="T2" y="T3"/>
                  </a:cxn>
                  <a:cxn ang="T12">
                    <a:pos x="T4" y="T5"/>
                  </a:cxn>
                  <a:cxn ang="T13">
                    <a:pos x="T6" y="T7"/>
                  </a:cxn>
                  <a:cxn ang="T14">
                    <a:pos x="T8" y="T9"/>
                  </a:cxn>
                </a:cxnLst>
                <a:rect l="T15" t="T16" r="T17" b="T18"/>
                <a:pathLst>
                  <a:path w="36" h="1043">
                    <a:moveTo>
                      <a:pt x="0" y="1043"/>
                    </a:moveTo>
                    <a:lnTo>
                      <a:pt x="0" y="0"/>
                    </a:lnTo>
                    <a:lnTo>
                      <a:pt x="36" y="19"/>
                    </a:lnTo>
                    <a:lnTo>
                      <a:pt x="36" y="1024"/>
                    </a:lnTo>
                    <a:lnTo>
                      <a:pt x="0" y="1043"/>
                    </a:lnTo>
                    <a:close/>
                  </a:path>
                </a:pathLst>
              </a:custGeom>
              <a:solidFill>
                <a:srgbClr val="DA58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88" name="Freeform 213"/>
              <p:cNvSpPr>
                <a:spLocks/>
              </p:cNvSpPr>
              <p:nvPr/>
            </p:nvSpPr>
            <p:spPr bwMode="auto">
              <a:xfrm>
                <a:off x="4571" y="1162"/>
                <a:ext cx="35" cy="1023"/>
              </a:xfrm>
              <a:custGeom>
                <a:avLst/>
                <a:gdLst>
                  <a:gd name="T0" fmla="*/ 0 w 35"/>
                  <a:gd name="T1" fmla="*/ 1023 h 1023"/>
                  <a:gd name="T2" fmla="*/ 0 w 35"/>
                  <a:gd name="T3" fmla="*/ 0 h 1023"/>
                  <a:gd name="T4" fmla="*/ 35 w 35"/>
                  <a:gd name="T5" fmla="*/ 19 h 1023"/>
                  <a:gd name="T6" fmla="*/ 35 w 35"/>
                  <a:gd name="T7" fmla="*/ 1002 h 1023"/>
                  <a:gd name="T8" fmla="*/ 0 w 35"/>
                  <a:gd name="T9" fmla="*/ 1023 h 1023"/>
                  <a:gd name="T10" fmla="*/ 0 60000 65536"/>
                  <a:gd name="T11" fmla="*/ 0 60000 65536"/>
                  <a:gd name="T12" fmla="*/ 0 60000 65536"/>
                  <a:gd name="T13" fmla="*/ 0 60000 65536"/>
                  <a:gd name="T14" fmla="*/ 0 60000 65536"/>
                  <a:gd name="T15" fmla="*/ 0 w 35"/>
                  <a:gd name="T16" fmla="*/ 0 h 1023"/>
                  <a:gd name="T17" fmla="*/ 35 w 35"/>
                  <a:gd name="T18" fmla="*/ 1023 h 1023"/>
                </a:gdLst>
                <a:ahLst/>
                <a:cxnLst>
                  <a:cxn ang="T10">
                    <a:pos x="T0" y="T1"/>
                  </a:cxn>
                  <a:cxn ang="T11">
                    <a:pos x="T2" y="T3"/>
                  </a:cxn>
                  <a:cxn ang="T12">
                    <a:pos x="T4" y="T5"/>
                  </a:cxn>
                  <a:cxn ang="T13">
                    <a:pos x="T6" y="T7"/>
                  </a:cxn>
                  <a:cxn ang="T14">
                    <a:pos x="T8" y="T9"/>
                  </a:cxn>
                </a:cxnLst>
                <a:rect l="T15" t="T16" r="T17" b="T18"/>
                <a:pathLst>
                  <a:path w="35" h="1023">
                    <a:moveTo>
                      <a:pt x="0" y="1023"/>
                    </a:moveTo>
                    <a:lnTo>
                      <a:pt x="0" y="0"/>
                    </a:lnTo>
                    <a:lnTo>
                      <a:pt x="35" y="19"/>
                    </a:lnTo>
                    <a:lnTo>
                      <a:pt x="35" y="1002"/>
                    </a:lnTo>
                    <a:lnTo>
                      <a:pt x="0" y="1023"/>
                    </a:lnTo>
                    <a:close/>
                  </a:path>
                </a:pathLst>
              </a:custGeom>
              <a:solidFill>
                <a:srgbClr val="DA58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89" name="Freeform 214"/>
              <p:cNvSpPr>
                <a:spLocks/>
              </p:cNvSpPr>
              <p:nvPr/>
            </p:nvSpPr>
            <p:spPr bwMode="auto">
              <a:xfrm>
                <a:off x="4589" y="1170"/>
                <a:ext cx="35" cy="1005"/>
              </a:xfrm>
              <a:custGeom>
                <a:avLst/>
                <a:gdLst>
                  <a:gd name="T0" fmla="*/ 0 w 35"/>
                  <a:gd name="T1" fmla="*/ 1005 h 1005"/>
                  <a:gd name="T2" fmla="*/ 0 w 35"/>
                  <a:gd name="T3" fmla="*/ 0 h 1005"/>
                  <a:gd name="T4" fmla="*/ 35 w 35"/>
                  <a:gd name="T5" fmla="*/ 22 h 1005"/>
                  <a:gd name="T6" fmla="*/ 35 w 35"/>
                  <a:gd name="T7" fmla="*/ 985 h 1005"/>
                  <a:gd name="T8" fmla="*/ 0 w 35"/>
                  <a:gd name="T9" fmla="*/ 1005 h 1005"/>
                  <a:gd name="T10" fmla="*/ 0 60000 65536"/>
                  <a:gd name="T11" fmla="*/ 0 60000 65536"/>
                  <a:gd name="T12" fmla="*/ 0 60000 65536"/>
                  <a:gd name="T13" fmla="*/ 0 60000 65536"/>
                  <a:gd name="T14" fmla="*/ 0 60000 65536"/>
                  <a:gd name="T15" fmla="*/ 0 w 35"/>
                  <a:gd name="T16" fmla="*/ 0 h 1005"/>
                  <a:gd name="T17" fmla="*/ 35 w 35"/>
                  <a:gd name="T18" fmla="*/ 1005 h 1005"/>
                </a:gdLst>
                <a:ahLst/>
                <a:cxnLst>
                  <a:cxn ang="T10">
                    <a:pos x="T0" y="T1"/>
                  </a:cxn>
                  <a:cxn ang="T11">
                    <a:pos x="T2" y="T3"/>
                  </a:cxn>
                  <a:cxn ang="T12">
                    <a:pos x="T4" y="T5"/>
                  </a:cxn>
                  <a:cxn ang="T13">
                    <a:pos x="T6" y="T7"/>
                  </a:cxn>
                  <a:cxn ang="T14">
                    <a:pos x="T8" y="T9"/>
                  </a:cxn>
                </a:cxnLst>
                <a:rect l="T15" t="T16" r="T17" b="T18"/>
                <a:pathLst>
                  <a:path w="35" h="1005">
                    <a:moveTo>
                      <a:pt x="0" y="1005"/>
                    </a:moveTo>
                    <a:lnTo>
                      <a:pt x="0" y="0"/>
                    </a:lnTo>
                    <a:lnTo>
                      <a:pt x="35" y="22"/>
                    </a:lnTo>
                    <a:lnTo>
                      <a:pt x="35" y="985"/>
                    </a:lnTo>
                    <a:lnTo>
                      <a:pt x="0" y="1005"/>
                    </a:lnTo>
                    <a:close/>
                  </a:path>
                </a:pathLst>
              </a:custGeom>
              <a:solidFill>
                <a:srgbClr val="D958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90" name="Freeform 215"/>
              <p:cNvSpPr>
                <a:spLocks/>
              </p:cNvSpPr>
              <p:nvPr/>
            </p:nvSpPr>
            <p:spPr bwMode="auto">
              <a:xfrm>
                <a:off x="4606" y="1181"/>
                <a:ext cx="36" cy="983"/>
              </a:xfrm>
              <a:custGeom>
                <a:avLst/>
                <a:gdLst>
                  <a:gd name="T0" fmla="*/ 0 w 36"/>
                  <a:gd name="T1" fmla="*/ 983 h 983"/>
                  <a:gd name="T2" fmla="*/ 0 w 36"/>
                  <a:gd name="T3" fmla="*/ 0 h 983"/>
                  <a:gd name="T4" fmla="*/ 36 w 36"/>
                  <a:gd name="T5" fmla="*/ 21 h 983"/>
                  <a:gd name="T6" fmla="*/ 36 w 36"/>
                  <a:gd name="T7" fmla="*/ 963 h 983"/>
                  <a:gd name="T8" fmla="*/ 0 w 36"/>
                  <a:gd name="T9" fmla="*/ 983 h 983"/>
                  <a:gd name="T10" fmla="*/ 0 60000 65536"/>
                  <a:gd name="T11" fmla="*/ 0 60000 65536"/>
                  <a:gd name="T12" fmla="*/ 0 60000 65536"/>
                  <a:gd name="T13" fmla="*/ 0 60000 65536"/>
                  <a:gd name="T14" fmla="*/ 0 60000 65536"/>
                  <a:gd name="T15" fmla="*/ 0 w 36"/>
                  <a:gd name="T16" fmla="*/ 0 h 983"/>
                  <a:gd name="T17" fmla="*/ 36 w 36"/>
                  <a:gd name="T18" fmla="*/ 983 h 983"/>
                </a:gdLst>
                <a:ahLst/>
                <a:cxnLst>
                  <a:cxn ang="T10">
                    <a:pos x="T0" y="T1"/>
                  </a:cxn>
                  <a:cxn ang="T11">
                    <a:pos x="T2" y="T3"/>
                  </a:cxn>
                  <a:cxn ang="T12">
                    <a:pos x="T4" y="T5"/>
                  </a:cxn>
                  <a:cxn ang="T13">
                    <a:pos x="T6" y="T7"/>
                  </a:cxn>
                  <a:cxn ang="T14">
                    <a:pos x="T8" y="T9"/>
                  </a:cxn>
                </a:cxnLst>
                <a:rect l="T15" t="T16" r="T17" b="T18"/>
                <a:pathLst>
                  <a:path w="36" h="983">
                    <a:moveTo>
                      <a:pt x="0" y="983"/>
                    </a:moveTo>
                    <a:lnTo>
                      <a:pt x="0" y="0"/>
                    </a:lnTo>
                    <a:lnTo>
                      <a:pt x="36" y="21"/>
                    </a:lnTo>
                    <a:lnTo>
                      <a:pt x="36" y="963"/>
                    </a:lnTo>
                    <a:lnTo>
                      <a:pt x="0" y="983"/>
                    </a:lnTo>
                    <a:close/>
                  </a:path>
                </a:pathLst>
              </a:custGeom>
              <a:solidFill>
                <a:srgbClr val="D957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91" name="Freeform 216"/>
              <p:cNvSpPr>
                <a:spLocks/>
              </p:cNvSpPr>
              <p:nvPr/>
            </p:nvSpPr>
            <p:spPr bwMode="auto">
              <a:xfrm>
                <a:off x="4624" y="1192"/>
                <a:ext cx="36" cy="963"/>
              </a:xfrm>
              <a:custGeom>
                <a:avLst/>
                <a:gdLst>
                  <a:gd name="T0" fmla="*/ 0 w 36"/>
                  <a:gd name="T1" fmla="*/ 963 h 963"/>
                  <a:gd name="T2" fmla="*/ 0 w 36"/>
                  <a:gd name="T3" fmla="*/ 0 h 963"/>
                  <a:gd name="T4" fmla="*/ 36 w 36"/>
                  <a:gd name="T5" fmla="*/ 21 h 963"/>
                  <a:gd name="T6" fmla="*/ 36 w 36"/>
                  <a:gd name="T7" fmla="*/ 942 h 963"/>
                  <a:gd name="T8" fmla="*/ 0 w 36"/>
                  <a:gd name="T9" fmla="*/ 963 h 963"/>
                  <a:gd name="T10" fmla="*/ 0 60000 65536"/>
                  <a:gd name="T11" fmla="*/ 0 60000 65536"/>
                  <a:gd name="T12" fmla="*/ 0 60000 65536"/>
                  <a:gd name="T13" fmla="*/ 0 60000 65536"/>
                  <a:gd name="T14" fmla="*/ 0 60000 65536"/>
                  <a:gd name="T15" fmla="*/ 0 w 36"/>
                  <a:gd name="T16" fmla="*/ 0 h 963"/>
                  <a:gd name="T17" fmla="*/ 36 w 36"/>
                  <a:gd name="T18" fmla="*/ 963 h 963"/>
                </a:gdLst>
                <a:ahLst/>
                <a:cxnLst>
                  <a:cxn ang="T10">
                    <a:pos x="T0" y="T1"/>
                  </a:cxn>
                  <a:cxn ang="T11">
                    <a:pos x="T2" y="T3"/>
                  </a:cxn>
                  <a:cxn ang="T12">
                    <a:pos x="T4" y="T5"/>
                  </a:cxn>
                  <a:cxn ang="T13">
                    <a:pos x="T6" y="T7"/>
                  </a:cxn>
                  <a:cxn ang="T14">
                    <a:pos x="T8" y="T9"/>
                  </a:cxn>
                </a:cxnLst>
                <a:rect l="T15" t="T16" r="T17" b="T18"/>
                <a:pathLst>
                  <a:path w="36" h="963">
                    <a:moveTo>
                      <a:pt x="0" y="963"/>
                    </a:moveTo>
                    <a:lnTo>
                      <a:pt x="0" y="0"/>
                    </a:lnTo>
                    <a:lnTo>
                      <a:pt x="36" y="21"/>
                    </a:lnTo>
                    <a:lnTo>
                      <a:pt x="36" y="942"/>
                    </a:lnTo>
                    <a:lnTo>
                      <a:pt x="0" y="963"/>
                    </a:lnTo>
                    <a:close/>
                  </a:path>
                </a:pathLst>
              </a:custGeom>
              <a:solidFill>
                <a:srgbClr val="D9562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92" name="Freeform 217"/>
              <p:cNvSpPr>
                <a:spLocks/>
              </p:cNvSpPr>
              <p:nvPr/>
            </p:nvSpPr>
            <p:spPr bwMode="auto">
              <a:xfrm>
                <a:off x="4642" y="1202"/>
                <a:ext cx="36" cy="942"/>
              </a:xfrm>
              <a:custGeom>
                <a:avLst/>
                <a:gdLst>
                  <a:gd name="T0" fmla="*/ 0 w 36"/>
                  <a:gd name="T1" fmla="*/ 942 h 942"/>
                  <a:gd name="T2" fmla="*/ 0 w 36"/>
                  <a:gd name="T3" fmla="*/ 0 h 942"/>
                  <a:gd name="T4" fmla="*/ 36 w 36"/>
                  <a:gd name="T5" fmla="*/ 22 h 942"/>
                  <a:gd name="T6" fmla="*/ 36 w 36"/>
                  <a:gd name="T7" fmla="*/ 923 h 942"/>
                  <a:gd name="T8" fmla="*/ 0 w 36"/>
                  <a:gd name="T9" fmla="*/ 942 h 942"/>
                  <a:gd name="T10" fmla="*/ 0 60000 65536"/>
                  <a:gd name="T11" fmla="*/ 0 60000 65536"/>
                  <a:gd name="T12" fmla="*/ 0 60000 65536"/>
                  <a:gd name="T13" fmla="*/ 0 60000 65536"/>
                  <a:gd name="T14" fmla="*/ 0 60000 65536"/>
                  <a:gd name="T15" fmla="*/ 0 w 36"/>
                  <a:gd name="T16" fmla="*/ 0 h 942"/>
                  <a:gd name="T17" fmla="*/ 36 w 36"/>
                  <a:gd name="T18" fmla="*/ 942 h 942"/>
                </a:gdLst>
                <a:ahLst/>
                <a:cxnLst>
                  <a:cxn ang="T10">
                    <a:pos x="T0" y="T1"/>
                  </a:cxn>
                  <a:cxn ang="T11">
                    <a:pos x="T2" y="T3"/>
                  </a:cxn>
                  <a:cxn ang="T12">
                    <a:pos x="T4" y="T5"/>
                  </a:cxn>
                  <a:cxn ang="T13">
                    <a:pos x="T6" y="T7"/>
                  </a:cxn>
                  <a:cxn ang="T14">
                    <a:pos x="T8" y="T9"/>
                  </a:cxn>
                </a:cxnLst>
                <a:rect l="T15" t="T16" r="T17" b="T18"/>
                <a:pathLst>
                  <a:path w="36" h="942">
                    <a:moveTo>
                      <a:pt x="0" y="942"/>
                    </a:moveTo>
                    <a:lnTo>
                      <a:pt x="0" y="0"/>
                    </a:lnTo>
                    <a:lnTo>
                      <a:pt x="36" y="22"/>
                    </a:lnTo>
                    <a:lnTo>
                      <a:pt x="36" y="923"/>
                    </a:lnTo>
                    <a:lnTo>
                      <a:pt x="0" y="942"/>
                    </a:lnTo>
                    <a:close/>
                  </a:path>
                </a:pathLst>
              </a:custGeom>
              <a:solidFill>
                <a:srgbClr val="D955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93" name="Freeform 218"/>
              <p:cNvSpPr>
                <a:spLocks/>
              </p:cNvSpPr>
              <p:nvPr/>
            </p:nvSpPr>
            <p:spPr bwMode="auto">
              <a:xfrm>
                <a:off x="4660" y="1213"/>
                <a:ext cx="36" cy="921"/>
              </a:xfrm>
              <a:custGeom>
                <a:avLst/>
                <a:gdLst>
                  <a:gd name="T0" fmla="*/ 0 w 36"/>
                  <a:gd name="T1" fmla="*/ 921 h 921"/>
                  <a:gd name="T2" fmla="*/ 0 w 36"/>
                  <a:gd name="T3" fmla="*/ 0 h 921"/>
                  <a:gd name="T4" fmla="*/ 36 w 36"/>
                  <a:gd name="T5" fmla="*/ 19 h 921"/>
                  <a:gd name="T6" fmla="*/ 36 w 36"/>
                  <a:gd name="T7" fmla="*/ 901 h 921"/>
                  <a:gd name="T8" fmla="*/ 0 w 36"/>
                  <a:gd name="T9" fmla="*/ 921 h 921"/>
                  <a:gd name="T10" fmla="*/ 0 60000 65536"/>
                  <a:gd name="T11" fmla="*/ 0 60000 65536"/>
                  <a:gd name="T12" fmla="*/ 0 60000 65536"/>
                  <a:gd name="T13" fmla="*/ 0 60000 65536"/>
                  <a:gd name="T14" fmla="*/ 0 60000 65536"/>
                  <a:gd name="T15" fmla="*/ 0 w 36"/>
                  <a:gd name="T16" fmla="*/ 0 h 921"/>
                  <a:gd name="T17" fmla="*/ 36 w 36"/>
                  <a:gd name="T18" fmla="*/ 921 h 921"/>
                </a:gdLst>
                <a:ahLst/>
                <a:cxnLst>
                  <a:cxn ang="T10">
                    <a:pos x="T0" y="T1"/>
                  </a:cxn>
                  <a:cxn ang="T11">
                    <a:pos x="T2" y="T3"/>
                  </a:cxn>
                  <a:cxn ang="T12">
                    <a:pos x="T4" y="T5"/>
                  </a:cxn>
                  <a:cxn ang="T13">
                    <a:pos x="T6" y="T7"/>
                  </a:cxn>
                  <a:cxn ang="T14">
                    <a:pos x="T8" y="T9"/>
                  </a:cxn>
                </a:cxnLst>
                <a:rect l="T15" t="T16" r="T17" b="T18"/>
                <a:pathLst>
                  <a:path w="36" h="921">
                    <a:moveTo>
                      <a:pt x="0" y="921"/>
                    </a:moveTo>
                    <a:lnTo>
                      <a:pt x="0" y="0"/>
                    </a:lnTo>
                    <a:lnTo>
                      <a:pt x="36" y="19"/>
                    </a:lnTo>
                    <a:lnTo>
                      <a:pt x="36" y="901"/>
                    </a:lnTo>
                    <a:lnTo>
                      <a:pt x="0" y="921"/>
                    </a:lnTo>
                    <a:close/>
                  </a:path>
                </a:pathLst>
              </a:custGeom>
              <a:solidFill>
                <a:srgbClr val="D955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94" name="Freeform 219"/>
              <p:cNvSpPr>
                <a:spLocks/>
              </p:cNvSpPr>
              <p:nvPr/>
            </p:nvSpPr>
            <p:spPr bwMode="auto">
              <a:xfrm>
                <a:off x="4678" y="1224"/>
                <a:ext cx="36" cy="901"/>
              </a:xfrm>
              <a:custGeom>
                <a:avLst/>
                <a:gdLst>
                  <a:gd name="T0" fmla="*/ 0 w 36"/>
                  <a:gd name="T1" fmla="*/ 901 h 901"/>
                  <a:gd name="T2" fmla="*/ 0 w 36"/>
                  <a:gd name="T3" fmla="*/ 0 h 901"/>
                  <a:gd name="T4" fmla="*/ 36 w 36"/>
                  <a:gd name="T5" fmla="*/ 19 h 901"/>
                  <a:gd name="T6" fmla="*/ 36 w 36"/>
                  <a:gd name="T7" fmla="*/ 880 h 901"/>
                  <a:gd name="T8" fmla="*/ 0 w 36"/>
                  <a:gd name="T9" fmla="*/ 901 h 901"/>
                  <a:gd name="T10" fmla="*/ 0 60000 65536"/>
                  <a:gd name="T11" fmla="*/ 0 60000 65536"/>
                  <a:gd name="T12" fmla="*/ 0 60000 65536"/>
                  <a:gd name="T13" fmla="*/ 0 60000 65536"/>
                  <a:gd name="T14" fmla="*/ 0 60000 65536"/>
                  <a:gd name="T15" fmla="*/ 0 w 36"/>
                  <a:gd name="T16" fmla="*/ 0 h 901"/>
                  <a:gd name="T17" fmla="*/ 36 w 36"/>
                  <a:gd name="T18" fmla="*/ 901 h 901"/>
                </a:gdLst>
                <a:ahLst/>
                <a:cxnLst>
                  <a:cxn ang="T10">
                    <a:pos x="T0" y="T1"/>
                  </a:cxn>
                  <a:cxn ang="T11">
                    <a:pos x="T2" y="T3"/>
                  </a:cxn>
                  <a:cxn ang="T12">
                    <a:pos x="T4" y="T5"/>
                  </a:cxn>
                  <a:cxn ang="T13">
                    <a:pos x="T6" y="T7"/>
                  </a:cxn>
                  <a:cxn ang="T14">
                    <a:pos x="T8" y="T9"/>
                  </a:cxn>
                </a:cxnLst>
                <a:rect l="T15" t="T16" r="T17" b="T18"/>
                <a:pathLst>
                  <a:path w="36" h="901">
                    <a:moveTo>
                      <a:pt x="0" y="901"/>
                    </a:moveTo>
                    <a:lnTo>
                      <a:pt x="0" y="0"/>
                    </a:lnTo>
                    <a:lnTo>
                      <a:pt x="36" y="19"/>
                    </a:lnTo>
                    <a:lnTo>
                      <a:pt x="36" y="880"/>
                    </a:lnTo>
                    <a:lnTo>
                      <a:pt x="0" y="901"/>
                    </a:lnTo>
                    <a:close/>
                  </a:path>
                </a:pathLst>
              </a:custGeom>
              <a:solidFill>
                <a:srgbClr val="D955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95" name="Freeform 220"/>
              <p:cNvSpPr>
                <a:spLocks/>
              </p:cNvSpPr>
              <p:nvPr/>
            </p:nvSpPr>
            <p:spPr bwMode="auto">
              <a:xfrm>
                <a:off x="4696" y="1232"/>
                <a:ext cx="35" cy="882"/>
              </a:xfrm>
              <a:custGeom>
                <a:avLst/>
                <a:gdLst>
                  <a:gd name="T0" fmla="*/ 0 w 35"/>
                  <a:gd name="T1" fmla="*/ 882 h 882"/>
                  <a:gd name="T2" fmla="*/ 0 w 35"/>
                  <a:gd name="T3" fmla="*/ 0 h 882"/>
                  <a:gd name="T4" fmla="*/ 35 w 35"/>
                  <a:gd name="T5" fmla="*/ 22 h 882"/>
                  <a:gd name="T6" fmla="*/ 35 w 35"/>
                  <a:gd name="T7" fmla="*/ 861 h 882"/>
                  <a:gd name="T8" fmla="*/ 0 w 35"/>
                  <a:gd name="T9" fmla="*/ 882 h 882"/>
                  <a:gd name="T10" fmla="*/ 0 60000 65536"/>
                  <a:gd name="T11" fmla="*/ 0 60000 65536"/>
                  <a:gd name="T12" fmla="*/ 0 60000 65536"/>
                  <a:gd name="T13" fmla="*/ 0 60000 65536"/>
                  <a:gd name="T14" fmla="*/ 0 60000 65536"/>
                  <a:gd name="T15" fmla="*/ 0 w 35"/>
                  <a:gd name="T16" fmla="*/ 0 h 882"/>
                  <a:gd name="T17" fmla="*/ 35 w 35"/>
                  <a:gd name="T18" fmla="*/ 882 h 882"/>
                </a:gdLst>
                <a:ahLst/>
                <a:cxnLst>
                  <a:cxn ang="T10">
                    <a:pos x="T0" y="T1"/>
                  </a:cxn>
                  <a:cxn ang="T11">
                    <a:pos x="T2" y="T3"/>
                  </a:cxn>
                  <a:cxn ang="T12">
                    <a:pos x="T4" y="T5"/>
                  </a:cxn>
                  <a:cxn ang="T13">
                    <a:pos x="T6" y="T7"/>
                  </a:cxn>
                  <a:cxn ang="T14">
                    <a:pos x="T8" y="T9"/>
                  </a:cxn>
                </a:cxnLst>
                <a:rect l="T15" t="T16" r="T17" b="T18"/>
                <a:pathLst>
                  <a:path w="35" h="882">
                    <a:moveTo>
                      <a:pt x="0" y="882"/>
                    </a:moveTo>
                    <a:lnTo>
                      <a:pt x="0" y="0"/>
                    </a:lnTo>
                    <a:lnTo>
                      <a:pt x="35" y="22"/>
                    </a:lnTo>
                    <a:lnTo>
                      <a:pt x="35" y="861"/>
                    </a:lnTo>
                    <a:lnTo>
                      <a:pt x="0" y="882"/>
                    </a:lnTo>
                    <a:close/>
                  </a:path>
                </a:pathLst>
              </a:custGeom>
              <a:solidFill>
                <a:srgbClr val="D954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96" name="Freeform 221"/>
              <p:cNvSpPr>
                <a:spLocks/>
              </p:cNvSpPr>
              <p:nvPr/>
            </p:nvSpPr>
            <p:spPr bwMode="auto">
              <a:xfrm>
                <a:off x="4714" y="1243"/>
                <a:ext cx="35" cy="861"/>
              </a:xfrm>
              <a:custGeom>
                <a:avLst/>
                <a:gdLst>
                  <a:gd name="T0" fmla="*/ 0 w 35"/>
                  <a:gd name="T1" fmla="*/ 861 h 861"/>
                  <a:gd name="T2" fmla="*/ 0 w 35"/>
                  <a:gd name="T3" fmla="*/ 0 h 861"/>
                  <a:gd name="T4" fmla="*/ 35 w 35"/>
                  <a:gd name="T5" fmla="*/ 22 h 861"/>
                  <a:gd name="T6" fmla="*/ 35 w 35"/>
                  <a:gd name="T7" fmla="*/ 841 h 861"/>
                  <a:gd name="T8" fmla="*/ 0 w 35"/>
                  <a:gd name="T9" fmla="*/ 861 h 861"/>
                  <a:gd name="T10" fmla="*/ 0 60000 65536"/>
                  <a:gd name="T11" fmla="*/ 0 60000 65536"/>
                  <a:gd name="T12" fmla="*/ 0 60000 65536"/>
                  <a:gd name="T13" fmla="*/ 0 60000 65536"/>
                  <a:gd name="T14" fmla="*/ 0 60000 65536"/>
                  <a:gd name="T15" fmla="*/ 0 w 35"/>
                  <a:gd name="T16" fmla="*/ 0 h 861"/>
                  <a:gd name="T17" fmla="*/ 35 w 35"/>
                  <a:gd name="T18" fmla="*/ 861 h 861"/>
                </a:gdLst>
                <a:ahLst/>
                <a:cxnLst>
                  <a:cxn ang="T10">
                    <a:pos x="T0" y="T1"/>
                  </a:cxn>
                  <a:cxn ang="T11">
                    <a:pos x="T2" y="T3"/>
                  </a:cxn>
                  <a:cxn ang="T12">
                    <a:pos x="T4" y="T5"/>
                  </a:cxn>
                  <a:cxn ang="T13">
                    <a:pos x="T6" y="T7"/>
                  </a:cxn>
                  <a:cxn ang="T14">
                    <a:pos x="T8" y="T9"/>
                  </a:cxn>
                </a:cxnLst>
                <a:rect l="T15" t="T16" r="T17" b="T18"/>
                <a:pathLst>
                  <a:path w="35" h="861">
                    <a:moveTo>
                      <a:pt x="0" y="861"/>
                    </a:moveTo>
                    <a:lnTo>
                      <a:pt x="0" y="0"/>
                    </a:lnTo>
                    <a:lnTo>
                      <a:pt x="35" y="22"/>
                    </a:lnTo>
                    <a:lnTo>
                      <a:pt x="35" y="841"/>
                    </a:lnTo>
                    <a:lnTo>
                      <a:pt x="0" y="861"/>
                    </a:lnTo>
                    <a:close/>
                  </a:path>
                </a:pathLst>
              </a:custGeom>
              <a:solidFill>
                <a:srgbClr val="D953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97" name="Freeform 222"/>
              <p:cNvSpPr>
                <a:spLocks/>
              </p:cNvSpPr>
              <p:nvPr/>
            </p:nvSpPr>
            <p:spPr bwMode="auto">
              <a:xfrm>
                <a:off x="4731" y="1254"/>
                <a:ext cx="36" cy="839"/>
              </a:xfrm>
              <a:custGeom>
                <a:avLst/>
                <a:gdLst>
                  <a:gd name="T0" fmla="*/ 0 w 36"/>
                  <a:gd name="T1" fmla="*/ 839 h 839"/>
                  <a:gd name="T2" fmla="*/ 0 w 36"/>
                  <a:gd name="T3" fmla="*/ 0 h 839"/>
                  <a:gd name="T4" fmla="*/ 36 w 36"/>
                  <a:gd name="T5" fmla="*/ 21 h 839"/>
                  <a:gd name="T6" fmla="*/ 36 w 36"/>
                  <a:gd name="T7" fmla="*/ 819 h 839"/>
                  <a:gd name="T8" fmla="*/ 0 w 36"/>
                  <a:gd name="T9" fmla="*/ 839 h 839"/>
                  <a:gd name="T10" fmla="*/ 0 60000 65536"/>
                  <a:gd name="T11" fmla="*/ 0 60000 65536"/>
                  <a:gd name="T12" fmla="*/ 0 60000 65536"/>
                  <a:gd name="T13" fmla="*/ 0 60000 65536"/>
                  <a:gd name="T14" fmla="*/ 0 60000 65536"/>
                  <a:gd name="T15" fmla="*/ 0 w 36"/>
                  <a:gd name="T16" fmla="*/ 0 h 839"/>
                  <a:gd name="T17" fmla="*/ 36 w 36"/>
                  <a:gd name="T18" fmla="*/ 839 h 839"/>
                </a:gdLst>
                <a:ahLst/>
                <a:cxnLst>
                  <a:cxn ang="T10">
                    <a:pos x="T0" y="T1"/>
                  </a:cxn>
                  <a:cxn ang="T11">
                    <a:pos x="T2" y="T3"/>
                  </a:cxn>
                  <a:cxn ang="T12">
                    <a:pos x="T4" y="T5"/>
                  </a:cxn>
                  <a:cxn ang="T13">
                    <a:pos x="T6" y="T7"/>
                  </a:cxn>
                  <a:cxn ang="T14">
                    <a:pos x="T8" y="T9"/>
                  </a:cxn>
                </a:cxnLst>
                <a:rect l="T15" t="T16" r="T17" b="T18"/>
                <a:pathLst>
                  <a:path w="36" h="839">
                    <a:moveTo>
                      <a:pt x="0" y="839"/>
                    </a:moveTo>
                    <a:lnTo>
                      <a:pt x="0" y="0"/>
                    </a:lnTo>
                    <a:lnTo>
                      <a:pt x="36" y="21"/>
                    </a:lnTo>
                    <a:lnTo>
                      <a:pt x="36" y="819"/>
                    </a:lnTo>
                    <a:lnTo>
                      <a:pt x="0" y="839"/>
                    </a:lnTo>
                    <a:close/>
                  </a:path>
                </a:pathLst>
              </a:custGeom>
              <a:solidFill>
                <a:srgbClr val="D953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98" name="Freeform 223"/>
              <p:cNvSpPr>
                <a:spLocks/>
              </p:cNvSpPr>
              <p:nvPr/>
            </p:nvSpPr>
            <p:spPr bwMode="auto">
              <a:xfrm>
                <a:off x="4749" y="1265"/>
                <a:ext cx="36" cy="819"/>
              </a:xfrm>
              <a:custGeom>
                <a:avLst/>
                <a:gdLst>
                  <a:gd name="T0" fmla="*/ 0 w 36"/>
                  <a:gd name="T1" fmla="*/ 819 h 819"/>
                  <a:gd name="T2" fmla="*/ 0 w 36"/>
                  <a:gd name="T3" fmla="*/ 0 h 819"/>
                  <a:gd name="T4" fmla="*/ 36 w 36"/>
                  <a:gd name="T5" fmla="*/ 21 h 819"/>
                  <a:gd name="T6" fmla="*/ 36 w 36"/>
                  <a:gd name="T7" fmla="*/ 798 h 819"/>
                  <a:gd name="T8" fmla="*/ 0 w 36"/>
                  <a:gd name="T9" fmla="*/ 819 h 819"/>
                  <a:gd name="T10" fmla="*/ 0 60000 65536"/>
                  <a:gd name="T11" fmla="*/ 0 60000 65536"/>
                  <a:gd name="T12" fmla="*/ 0 60000 65536"/>
                  <a:gd name="T13" fmla="*/ 0 60000 65536"/>
                  <a:gd name="T14" fmla="*/ 0 60000 65536"/>
                  <a:gd name="T15" fmla="*/ 0 w 36"/>
                  <a:gd name="T16" fmla="*/ 0 h 819"/>
                  <a:gd name="T17" fmla="*/ 36 w 36"/>
                  <a:gd name="T18" fmla="*/ 819 h 819"/>
                </a:gdLst>
                <a:ahLst/>
                <a:cxnLst>
                  <a:cxn ang="T10">
                    <a:pos x="T0" y="T1"/>
                  </a:cxn>
                  <a:cxn ang="T11">
                    <a:pos x="T2" y="T3"/>
                  </a:cxn>
                  <a:cxn ang="T12">
                    <a:pos x="T4" y="T5"/>
                  </a:cxn>
                  <a:cxn ang="T13">
                    <a:pos x="T6" y="T7"/>
                  </a:cxn>
                  <a:cxn ang="T14">
                    <a:pos x="T8" y="T9"/>
                  </a:cxn>
                </a:cxnLst>
                <a:rect l="T15" t="T16" r="T17" b="T18"/>
                <a:pathLst>
                  <a:path w="36" h="819">
                    <a:moveTo>
                      <a:pt x="0" y="819"/>
                    </a:moveTo>
                    <a:lnTo>
                      <a:pt x="0" y="0"/>
                    </a:lnTo>
                    <a:lnTo>
                      <a:pt x="36" y="21"/>
                    </a:lnTo>
                    <a:lnTo>
                      <a:pt x="36" y="798"/>
                    </a:lnTo>
                    <a:lnTo>
                      <a:pt x="0" y="819"/>
                    </a:lnTo>
                    <a:close/>
                  </a:path>
                </a:pathLst>
              </a:custGeom>
              <a:solidFill>
                <a:srgbClr val="D953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99" name="Freeform 224"/>
              <p:cNvSpPr>
                <a:spLocks/>
              </p:cNvSpPr>
              <p:nvPr/>
            </p:nvSpPr>
            <p:spPr bwMode="auto">
              <a:xfrm>
                <a:off x="4767" y="1275"/>
                <a:ext cx="36" cy="798"/>
              </a:xfrm>
              <a:custGeom>
                <a:avLst/>
                <a:gdLst>
                  <a:gd name="T0" fmla="*/ 0 w 36"/>
                  <a:gd name="T1" fmla="*/ 798 h 798"/>
                  <a:gd name="T2" fmla="*/ 0 w 36"/>
                  <a:gd name="T3" fmla="*/ 0 h 798"/>
                  <a:gd name="T4" fmla="*/ 36 w 36"/>
                  <a:gd name="T5" fmla="*/ 20 h 798"/>
                  <a:gd name="T6" fmla="*/ 36 w 36"/>
                  <a:gd name="T7" fmla="*/ 779 h 798"/>
                  <a:gd name="T8" fmla="*/ 0 w 36"/>
                  <a:gd name="T9" fmla="*/ 798 h 798"/>
                  <a:gd name="T10" fmla="*/ 0 60000 65536"/>
                  <a:gd name="T11" fmla="*/ 0 60000 65536"/>
                  <a:gd name="T12" fmla="*/ 0 60000 65536"/>
                  <a:gd name="T13" fmla="*/ 0 60000 65536"/>
                  <a:gd name="T14" fmla="*/ 0 60000 65536"/>
                  <a:gd name="T15" fmla="*/ 0 w 36"/>
                  <a:gd name="T16" fmla="*/ 0 h 798"/>
                  <a:gd name="T17" fmla="*/ 36 w 36"/>
                  <a:gd name="T18" fmla="*/ 798 h 798"/>
                </a:gdLst>
                <a:ahLst/>
                <a:cxnLst>
                  <a:cxn ang="T10">
                    <a:pos x="T0" y="T1"/>
                  </a:cxn>
                  <a:cxn ang="T11">
                    <a:pos x="T2" y="T3"/>
                  </a:cxn>
                  <a:cxn ang="T12">
                    <a:pos x="T4" y="T5"/>
                  </a:cxn>
                  <a:cxn ang="T13">
                    <a:pos x="T6" y="T7"/>
                  </a:cxn>
                  <a:cxn ang="T14">
                    <a:pos x="T8" y="T9"/>
                  </a:cxn>
                </a:cxnLst>
                <a:rect l="T15" t="T16" r="T17" b="T18"/>
                <a:pathLst>
                  <a:path w="36" h="798">
                    <a:moveTo>
                      <a:pt x="0" y="798"/>
                    </a:moveTo>
                    <a:lnTo>
                      <a:pt x="0" y="0"/>
                    </a:lnTo>
                    <a:lnTo>
                      <a:pt x="36" y="20"/>
                    </a:lnTo>
                    <a:lnTo>
                      <a:pt x="36" y="779"/>
                    </a:lnTo>
                    <a:lnTo>
                      <a:pt x="0" y="798"/>
                    </a:lnTo>
                    <a:close/>
                  </a:path>
                </a:pathLst>
              </a:custGeom>
              <a:solidFill>
                <a:srgbClr val="D852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00" name="Freeform 225"/>
              <p:cNvSpPr>
                <a:spLocks/>
              </p:cNvSpPr>
              <p:nvPr/>
            </p:nvSpPr>
            <p:spPr bwMode="auto">
              <a:xfrm>
                <a:off x="4785" y="1286"/>
                <a:ext cx="38" cy="777"/>
              </a:xfrm>
              <a:custGeom>
                <a:avLst/>
                <a:gdLst>
                  <a:gd name="T0" fmla="*/ 0 w 38"/>
                  <a:gd name="T1" fmla="*/ 777 h 777"/>
                  <a:gd name="T2" fmla="*/ 0 w 38"/>
                  <a:gd name="T3" fmla="*/ 0 h 777"/>
                  <a:gd name="T4" fmla="*/ 38 w 38"/>
                  <a:gd name="T5" fmla="*/ 20 h 777"/>
                  <a:gd name="T6" fmla="*/ 38 w 38"/>
                  <a:gd name="T7" fmla="*/ 757 h 777"/>
                  <a:gd name="T8" fmla="*/ 0 w 38"/>
                  <a:gd name="T9" fmla="*/ 777 h 777"/>
                  <a:gd name="T10" fmla="*/ 0 60000 65536"/>
                  <a:gd name="T11" fmla="*/ 0 60000 65536"/>
                  <a:gd name="T12" fmla="*/ 0 60000 65536"/>
                  <a:gd name="T13" fmla="*/ 0 60000 65536"/>
                  <a:gd name="T14" fmla="*/ 0 60000 65536"/>
                  <a:gd name="T15" fmla="*/ 0 w 38"/>
                  <a:gd name="T16" fmla="*/ 0 h 777"/>
                  <a:gd name="T17" fmla="*/ 38 w 38"/>
                  <a:gd name="T18" fmla="*/ 777 h 777"/>
                </a:gdLst>
                <a:ahLst/>
                <a:cxnLst>
                  <a:cxn ang="T10">
                    <a:pos x="T0" y="T1"/>
                  </a:cxn>
                  <a:cxn ang="T11">
                    <a:pos x="T2" y="T3"/>
                  </a:cxn>
                  <a:cxn ang="T12">
                    <a:pos x="T4" y="T5"/>
                  </a:cxn>
                  <a:cxn ang="T13">
                    <a:pos x="T6" y="T7"/>
                  </a:cxn>
                  <a:cxn ang="T14">
                    <a:pos x="T8" y="T9"/>
                  </a:cxn>
                </a:cxnLst>
                <a:rect l="T15" t="T16" r="T17" b="T18"/>
                <a:pathLst>
                  <a:path w="38" h="777">
                    <a:moveTo>
                      <a:pt x="0" y="777"/>
                    </a:moveTo>
                    <a:lnTo>
                      <a:pt x="0" y="0"/>
                    </a:lnTo>
                    <a:lnTo>
                      <a:pt x="38" y="20"/>
                    </a:lnTo>
                    <a:lnTo>
                      <a:pt x="38" y="757"/>
                    </a:lnTo>
                    <a:lnTo>
                      <a:pt x="0" y="777"/>
                    </a:lnTo>
                    <a:close/>
                  </a:path>
                </a:pathLst>
              </a:custGeom>
              <a:solidFill>
                <a:srgbClr val="D851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01" name="Freeform 226"/>
              <p:cNvSpPr>
                <a:spLocks/>
              </p:cNvSpPr>
              <p:nvPr/>
            </p:nvSpPr>
            <p:spPr bwMode="auto">
              <a:xfrm>
                <a:off x="4803" y="1295"/>
                <a:ext cx="38" cy="759"/>
              </a:xfrm>
              <a:custGeom>
                <a:avLst/>
                <a:gdLst>
                  <a:gd name="T0" fmla="*/ 0 w 38"/>
                  <a:gd name="T1" fmla="*/ 759 h 759"/>
                  <a:gd name="T2" fmla="*/ 0 w 38"/>
                  <a:gd name="T3" fmla="*/ 0 h 759"/>
                  <a:gd name="T4" fmla="*/ 38 w 38"/>
                  <a:gd name="T5" fmla="*/ 21 h 759"/>
                  <a:gd name="T6" fmla="*/ 38 w 38"/>
                  <a:gd name="T7" fmla="*/ 738 h 759"/>
                  <a:gd name="T8" fmla="*/ 0 w 38"/>
                  <a:gd name="T9" fmla="*/ 759 h 759"/>
                  <a:gd name="T10" fmla="*/ 0 60000 65536"/>
                  <a:gd name="T11" fmla="*/ 0 60000 65536"/>
                  <a:gd name="T12" fmla="*/ 0 60000 65536"/>
                  <a:gd name="T13" fmla="*/ 0 60000 65536"/>
                  <a:gd name="T14" fmla="*/ 0 60000 65536"/>
                  <a:gd name="T15" fmla="*/ 0 w 38"/>
                  <a:gd name="T16" fmla="*/ 0 h 759"/>
                  <a:gd name="T17" fmla="*/ 38 w 38"/>
                  <a:gd name="T18" fmla="*/ 759 h 759"/>
                </a:gdLst>
                <a:ahLst/>
                <a:cxnLst>
                  <a:cxn ang="T10">
                    <a:pos x="T0" y="T1"/>
                  </a:cxn>
                  <a:cxn ang="T11">
                    <a:pos x="T2" y="T3"/>
                  </a:cxn>
                  <a:cxn ang="T12">
                    <a:pos x="T4" y="T5"/>
                  </a:cxn>
                  <a:cxn ang="T13">
                    <a:pos x="T6" y="T7"/>
                  </a:cxn>
                  <a:cxn ang="T14">
                    <a:pos x="T8" y="T9"/>
                  </a:cxn>
                </a:cxnLst>
                <a:rect l="T15" t="T16" r="T17" b="T18"/>
                <a:pathLst>
                  <a:path w="38" h="759">
                    <a:moveTo>
                      <a:pt x="0" y="759"/>
                    </a:moveTo>
                    <a:lnTo>
                      <a:pt x="0" y="0"/>
                    </a:lnTo>
                    <a:lnTo>
                      <a:pt x="38" y="21"/>
                    </a:lnTo>
                    <a:lnTo>
                      <a:pt x="38" y="738"/>
                    </a:lnTo>
                    <a:lnTo>
                      <a:pt x="0" y="759"/>
                    </a:lnTo>
                    <a:close/>
                  </a:path>
                </a:pathLst>
              </a:custGeom>
              <a:solidFill>
                <a:srgbClr val="D851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02" name="Freeform 227"/>
              <p:cNvSpPr>
                <a:spLocks/>
              </p:cNvSpPr>
              <p:nvPr/>
            </p:nvSpPr>
            <p:spPr bwMode="auto">
              <a:xfrm>
                <a:off x="4823" y="1306"/>
                <a:ext cx="36" cy="737"/>
              </a:xfrm>
              <a:custGeom>
                <a:avLst/>
                <a:gdLst>
                  <a:gd name="T0" fmla="*/ 0 w 36"/>
                  <a:gd name="T1" fmla="*/ 737 h 737"/>
                  <a:gd name="T2" fmla="*/ 0 w 36"/>
                  <a:gd name="T3" fmla="*/ 0 h 737"/>
                  <a:gd name="T4" fmla="*/ 36 w 36"/>
                  <a:gd name="T5" fmla="*/ 21 h 737"/>
                  <a:gd name="T6" fmla="*/ 36 w 36"/>
                  <a:gd name="T7" fmla="*/ 718 h 737"/>
                  <a:gd name="T8" fmla="*/ 0 w 36"/>
                  <a:gd name="T9" fmla="*/ 737 h 737"/>
                  <a:gd name="T10" fmla="*/ 0 60000 65536"/>
                  <a:gd name="T11" fmla="*/ 0 60000 65536"/>
                  <a:gd name="T12" fmla="*/ 0 60000 65536"/>
                  <a:gd name="T13" fmla="*/ 0 60000 65536"/>
                  <a:gd name="T14" fmla="*/ 0 60000 65536"/>
                  <a:gd name="T15" fmla="*/ 0 w 36"/>
                  <a:gd name="T16" fmla="*/ 0 h 737"/>
                  <a:gd name="T17" fmla="*/ 36 w 36"/>
                  <a:gd name="T18" fmla="*/ 737 h 737"/>
                </a:gdLst>
                <a:ahLst/>
                <a:cxnLst>
                  <a:cxn ang="T10">
                    <a:pos x="T0" y="T1"/>
                  </a:cxn>
                  <a:cxn ang="T11">
                    <a:pos x="T2" y="T3"/>
                  </a:cxn>
                  <a:cxn ang="T12">
                    <a:pos x="T4" y="T5"/>
                  </a:cxn>
                  <a:cxn ang="T13">
                    <a:pos x="T6" y="T7"/>
                  </a:cxn>
                  <a:cxn ang="T14">
                    <a:pos x="T8" y="T9"/>
                  </a:cxn>
                </a:cxnLst>
                <a:rect l="T15" t="T16" r="T17" b="T18"/>
                <a:pathLst>
                  <a:path w="36" h="737">
                    <a:moveTo>
                      <a:pt x="0" y="737"/>
                    </a:moveTo>
                    <a:lnTo>
                      <a:pt x="0" y="0"/>
                    </a:lnTo>
                    <a:lnTo>
                      <a:pt x="36" y="21"/>
                    </a:lnTo>
                    <a:lnTo>
                      <a:pt x="36" y="718"/>
                    </a:lnTo>
                    <a:lnTo>
                      <a:pt x="0" y="737"/>
                    </a:lnTo>
                    <a:close/>
                  </a:path>
                </a:pathLst>
              </a:custGeom>
              <a:solidFill>
                <a:srgbClr val="D850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03" name="Freeform 228"/>
              <p:cNvSpPr>
                <a:spLocks/>
              </p:cNvSpPr>
              <p:nvPr/>
            </p:nvSpPr>
            <p:spPr bwMode="auto">
              <a:xfrm>
                <a:off x="4841" y="1316"/>
                <a:ext cx="35" cy="717"/>
              </a:xfrm>
              <a:custGeom>
                <a:avLst/>
                <a:gdLst>
                  <a:gd name="T0" fmla="*/ 0 w 35"/>
                  <a:gd name="T1" fmla="*/ 717 h 717"/>
                  <a:gd name="T2" fmla="*/ 0 w 35"/>
                  <a:gd name="T3" fmla="*/ 0 h 717"/>
                  <a:gd name="T4" fmla="*/ 35 w 35"/>
                  <a:gd name="T5" fmla="*/ 22 h 717"/>
                  <a:gd name="T6" fmla="*/ 35 w 35"/>
                  <a:gd name="T7" fmla="*/ 697 h 717"/>
                  <a:gd name="T8" fmla="*/ 0 w 35"/>
                  <a:gd name="T9" fmla="*/ 717 h 717"/>
                  <a:gd name="T10" fmla="*/ 0 60000 65536"/>
                  <a:gd name="T11" fmla="*/ 0 60000 65536"/>
                  <a:gd name="T12" fmla="*/ 0 60000 65536"/>
                  <a:gd name="T13" fmla="*/ 0 60000 65536"/>
                  <a:gd name="T14" fmla="*/ 0 60000 65536"/>
                  <a:gd name="T15" fmla="*/ 0 w 35"/>
                  <a:gd name="T16" fmla="*/ 0 h 717"/>
                  <a:gd name="T17" fmla="*/ 35 w 35"/>
                  <a:gd name="T18" fmla="*/ 717 h 717"/>
                </a:gdLst>
                <a:ahLst/>
                <a:cxnLst>
                  <a:cxn ang="T10">
                    <a:pos x="T0" y="T1"/>
                  </a:cxn>
                  <a:cxn ang="T11">
                    <a:pos x="T2" y="T3"/>
                  </a:cxn>
                  <a:cxn ang="T12">
                    <a:pos x="T4" y="T5"/>
                  </a:cxn>
                  <a:cxn ang="T13">
                    <a:pos x="T6" y="T7"/>
                  </a:cxn>
                  <a:cxn ang="T14">
                    <a:pos x="T8" y="T9"/>
                  </a:cxn>
                </a:cxnLst>
                <a:rect l="T15" t="T16" r="T17" b="T18"/>
                <a:pathLst>
                  <a:path w="35" h="717">
                    <a:moveTo>
                      <a:pt x="0" y="717"/>
                    </a:moveTo>
                    <a:lnTo>
                      <a:pt x="0" y="0"/>
                    </a:lnTo>
                    <a:lnTo>
                      <a:pt x="35" y="22"/>
                    </a:lnTo>
                    <a:lnTo>
                      <a:pt x="35" y="697"/>
                    </a:lnTo>
                    <a:lnTo>
                      <a:pt x="0" y="717"/>
                    </a:lnTo>
                    <a:close/>
                  </a:path>
                </a:pathLst>
              </a:custGeom>
              <a:solidFill>
                <a:srgbClr val="D850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04" name="Freeform 229"/>
              <p:cNvSpPr>
                <a:spLocks/>
              </p:cNvSpPr>
              <p:nvPr/>
            </p:nvSpPr>
            <p:spPr bwMode="auto">
              <a:xfrm>
                <a:off x="4859" y="1327"/>
                <a:ext cx="35" cy="697"/>
              </a:xfrm>
              <a:custGeom>
                <a:avLst/>
                <a:gdLst>
                  <a:gd name="T0" fmla="*/ 0 w 35"/>
                  <a:gd name="T1" fmla="*/ 697 h 697"/>
                  <a:gd name="T2" fmla="*/ 0 w 35"/>
                  <a:gd name="T3" fmla="*/ 0 h 697"/>
                  <a:gd name="T4" fmla="*/ 35 w 35"/>
                  <a:gd name="T5" fmla="*/ 22 h 697"/>
                  <a:gd name="T6" fmla="*/ 35 w 35"/>
                  <a:gd name="T7" fmla="*/ 675 h 697"/>
                  <a:gd name="T8" fmla="*/ 0 w 35"/>
                  <a:gd name="T9" fmla="*/ 697 h 697"/>
                  <a:gd name="T10" fmla="*/ 0 60000 65536"/>
                  <a:gd name="T11" fmla="*/ 0 60000 65536"/>
                  <a:gd name="T12" fmla="*/ 0 60000 65536"/>
                  <a:gd name="T13" fmla="*/ 0 60000 65536"/>
                  <a:gd name="T14" fmla="*/ 0 60000 65536"/>
                  <a:gd name="T15" fmla="*/ 0 w 35"/>
                  <a:gd name="T16" fmla="*/ 0 h 697"/>
                  <a:gd name="T17" fmla="*/ 35 w 35"/>
                  <a:gd name="T18" fmla="*/ 697 h 697"/>
                </a:gdLst>
                <a:ahLst/>
                <a:cxnLst>
                  <a:cxn ang="T10">
                    <a:pos x="T0" y="T1"/>
                  </a:cxn>
                  <a:cxn ang="T11">
                    <a:pos x="T2" y="T3"/>
                  </a:cxn>
                  <a:cxn ang="T12">
                    <a:pos x="T4" y="T5"/>
                  </a:cxn>
                  <a:cxn ang="T13">
                    <a:pos x="T6" y="T7"/>
                  </a:cxn>
                  <a:cxn ang="T14">
                    <a:pos x="T8" y="T9"/>
                  </a:cxn>
                </a:cxnLst>
                <a:rect l="T15" t="T16" r="T17" b="T18"/>
                <a:pathLst>
                  <a:path w="35" h="697">
                    <a:moveTo>
                      <a:pt x="0" y="697"/>
                    </a:moveTo>
                    <a:lnTo>
                      <a:pt x="0" y="0"/>
                    </a:lnTo>
                    <a:lnTo>
                      <a:pt x="35" y="22"/>
                    </a:lnTo>
                    <a:lnTo>
                      <a:pt x="35" y="675"/>
                    </a:lnTo>
                    <a:lnTo>
                      <a:pt x="0" y="697"/>
                    </a:lnTo>
                    <a:close/>
                  </a:path>
                </a:pathLst>
              </a:custGeom>
              <a:solidFill>
                <a:srgbClr val="D84F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05" name="Freeform 230"/>
              <p:cNvSpPr>
                <a:spLocks/>
              </p:cNvSpPr>
              <p:nvPr/>
            </p:nvSpPr>
            <p:spPr bwMode="auto">
              <a:xfrm>
                <a:off x="4876" y="1338"/>
                <a:ext cx="36" cy="675"/>
              </a:xfrm>
              <a:custGeom>
                <a:avLst/>
                <a:gdLst>
                  <a:gd name="T0" fmla="*/ 0 w 36"/>
                  <a:gd name="T1" fmla="*/ 675 h 675"/>
                  <a:gd name="T2" fmla="*/ 0 w 36"/>
                  <a:gd name="T3" fmla="*/ 0 h 675"/>
                  <a:gd name="T4" fmla="*/ 36 w 36"/>
                  <a:gd name="T5" fmla="*/ 19 h 675"/>
                  <a:gd name="T6" fmla="*/ 36 w 36"/>
                  <a:gd name="T7" fmla="*/ 656 h 675"/>
                  <a:gd name="T8" fmla="*/ 0 w 36"/>
                  <a:gd name="T9" fmla="*/ 675 h 675"/>
                  <a:gd name="T10" fmla="*/ 0 60000 65536"/>
                  <a:gd name="T11" fmla="*/ 0 60000 65536"/>
                  <a:gd name="T12" fmla="*/ 0 60000 65536"/>
                  <a:gd name="T13" fmla="*/ 0 60000 65536"/>
                  <a:gd name="T14" fmla="*/ 0 60000 65536"/>
                  <a:gd name="T15" fmla="*/ 0 w 36"/>
                  <a:gd name="T16" fmla="*/ 0 h 675"/>
                  <a:gd name="T17" fmla="*/ 36 w 36"/>
                  <a:gd name="T18" fmla="*/ 675 h 675"/>
                </a:gdLst>
                <a:ahLst/>
                <a:cxnLst>
                  <a:cxn ang="T10">
                    <a:pos x="T0" y="T1"/>
                  </a:cxn>
                  <a:cxn ang="T11">
                    <a:pos x="T2" y="T3"/>
                  </a:cxn>
                  <a:cxn ang="T12">
                    <a:pos x="T4" y="T5"/>
                  </a:cxn>
                  <a:cxn ang="T13">
                    <a:pos x="T6" y="T7"/>
                  </a:cxn>
                  <a:cxn ang="T14">
                    <a:pos x="T8" y="T9"/>
                  </a:cxn>
                </a:cxnLst>
                <a:rect l="T15" t="T16" r="T17" b="T18"/>
                <a:pathLst>
                  <a:path w="36" h="675">
                    <a:moveTo>
                      <a:pt x="0" y="675"/>
                    </a:moveTo>
                    <a:lnTo>
                      <a:pt x="0" y="0"/>
                    </a:lnTo>
                    <a:lnTo>
                      <a:pt x="36" y="19"/>
                    </a:lnTo>
                    <a:lnTo>
                      <a:pt x="36" y="656"/>
                    </a:lnTo>
                    <a:lnTo>
                      <a:pt x="0" y="675"/>
                    </a:lnTo>
                    <a:close/>
                  </a:path>
                </a:pathLst>
              </a:custGeom>
              <a:solidFill>
                <a:srgbClr val="D84F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06" name="Freeform 231"/>
              <p:cNvSpPr>
                <a:spLocks/>
              </p:cNvSpPr>
              <p:nvPr/>
            </p:nvSpPr>
            <p:spPr bwMode="auto">
              <a:xfrm>
                <a:off x="4894" y="1349"/>
                <a:ext cx="36" cy="653"/>
              </a:xfrm>
              <a:custGeom>
                <a:avLst/>
                <a:gdLst>
                  <a:gd name="T0" fmla="*/ 0 w 36"/>
                  <a:gd name="T1" fmla="*/ 653 h 653"/>
                  <a:gd name="T2" fmla="*/ 0 w 36"/>
                  <a:gd name="T3" fmla="*/ 0 h 653"/>
                  <a:gd name="T4" fmla="*/ 36 w 36"/>
                  <a:gd name="T5" fmla="*/ 19 h 653"/>
                  <a:gd name="T6" fmla="*/ 36 w 36"/>
                  <a:gd name="T7" fmla="*/ 634 h 653"/>
                  <a:gd name="T8" fmla="*/ 0 w 36"/>
                  <a:gd name="T9" fmla="*/ 653 h 653"/>
                  <a:gd name="T10" fmla="*/ 0 60000 65536"/>
                  <a:gd name="T11" fmla="*/ 0 60000 65536"/>
                  <a:gd name="T12" fmla="*/ 0 60000 65536"/>
                  <a:gd name="T13" fmla="*/ 0 60000 65536"/>
                  <a:gd name="T14" fmla="*/ 0 60000 65536"/>
                  <a:gd name="T15" fmla="*/ 0 w 36"/>
                  <a:gd name="T16" fmla="*/ 0 h 653"/>
                  <a:gd name="T17" fmla="*/ 36 w 36"/>
                  <a:gd name="T18" fmla="*/ 653 h 653"/>
                </a:gdLst>
                <a:ahLst/>
                <a:cxnLst>
                  <a:cxn ang="T10">
                    <a:pos x="T0" y="T1"/>
                  </a:cxn>
                  <a:cxn ang="T11">
                    <a:pos x="T2" y="T3"/>
                  </a:cxn>
                  <a:cxn ang="T12">
                    <a:pos x="T4" y="T5"/>
                  </a:cxn>
                  <a:cxn ang="T13">
                    <a:pos x="T6" y="T7"/>
                  </a:cxn>
                  <a:cxn ang="T14">
                    <a:pos x="T8" y="T9"/>
                  </a:cxn>
                </a:cxnLst>
                <a:rect l="T15" t="T16" r="T17" b="T18"/>
                <a:pathLst>
                  <a:path w="36" h="653">
                    <a:moveTo>
                      <a:pt x="0" y="653"/>
                    </a:moveTo>
                    <a:lnTo>
                      <a:pt x="0" y="0"/>
                    </a:lnTo>
                    <a:lnTo>
                      <a:pt x="36" y="19"/>
                    </a:lnTo>
                    <a:lnTo>
                      <a:pt x="36" y="634"/>
                    </a:lnTo>
                    <a:lnTo>
                      <a:pt x="0" y="653"/>
                    </a:lnTo>
                    <a:close/>
                  </a:path>
                </a:pathLst>
              </a:custGeom>
              <a:solidFill>
                <a:srgbClr val="D74E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07" name="Freeform 232"/>
              <p:cNvSpPr>
                <a:spLocks/>
              </p:cNvSpPr>
              <p:nvPr/>
            </p:nvSpPr>
            <p:spPr bwMode="auto">
              <a:xfrm>
                <a:off x="4912" y="1357"/>
                <a:ext cx="36" cy="637"/>
              </a:xfrm>
              <a:custGeom>
                <a:avLst/>
                <a:gdLst>
                  <a:gd name="T0" fmla="*/ 0 w 36"/>
                  <a:gd name="T1" fmla="*/ 637 h 637"/>
                  <a:gd name="T2" fmla="*/ 0 w 36"/>
                  <a:gd name="T3" fmla="*/ 0 h 637"/>
                  <a:gd name="T4" fmla="*/ 36 w 36"/>
                  <a:gd name="T5" fmla="*/ 22 h 637"/>
                  <a:gd name="T6" fmla="*/ 36 w 36"/>
                  <a:gd name="T7" fmla="*/ 615 h 637"/>
                  <a:gd name="T8" fmla="*/ 0 w 36"/>
                  <a:gd name="T9" fmla="*/ 637 h 637"/>
                  <a:gd name="T10" fmla="*/ 0 60000 65536"/>
                  <a:gd name="T11" fmla="*/ 0 60000 65536"/>
                  <a:gd name="T12" fmla="*/ 0 60000 65536"/>
                  <a:gd name="T13" fmla="*/ 0 60000 65536"/>
                  <a:gd name="T14" fmla="*/ 0 60000 65536"/>
                  <a:gd name="T15" fmla="*/ 0 w 36"/>
                  <a:gd name="T16" fmla="*/ 0 h 637"/>
                  <a:gd name="T17" fmla="*/ 36 w 36"/>
                  <a:gd name="T18" fmla="*/ 637 h 637"/>
                </a:gdLst>
                <a:ahLst/>
                <a:cxnLst>
                  <a:cxn ang="T10">
                    <a:pos x="T0" y="T1"/>
                  </a:cxn>
                  <a:cxn ang="T11">
                    <a:pos x="T2" y="T3"/>
                  </a:cxn>
                  <a:cxn ang="T12">
                    <a:pos x="T4" y="T5"/>
                  </a:cxn>
                  <a:cxn ang="T13">
                    <a:pos x="T6" y="T7"/>
                  </a:cxn>
                  <a:cxn ang="T14">
                    <a:pos x="T8" y="T9"/>
                  </a:cxn>
                </a:cxnLst>
                <a:rect l="T15" t="T16" r="T17" b="T18"/>
                <a:pathLst>
                  <a:path w="36" h="637">
                    <a:moveTo>
                      <a:pt x="0" y="637"/>
                    </a:moveTo>
                    <a:lnTo>
                      <a:pt x="0" y="0"/>
                    </a:lnTo>
                    <a:lnTo>
                      <a:pt x="36" y="22"/>
                    </a:lnTo>
                    <a:lnTo>
                      <a:pt x="36" y="615"/>
                    </a:lnTo>
                    <a:lnTo>
                      <a:pt x="0" y="637"/>
                    </a:lnTo>
                    <a:close/>
                  </a:path>
                </a:pathLst>
              </a:custGeom>
              <a:solidFill>
                <a:srgbClr val="D74D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08" name="Freeform 233"/>
              <p:cNvSpPr>
                <a:spLocks/>
              </p:cNvSpPr>
              <p:nvPr/>
            </p:nvSpPr>
            <p:spPr bwMode="auto">
              <a:xfrm>
                <a:off x="4930" y="1368"/>
                <a:ext cx="36" cy="615"/>
              </a:xfrm>
              <a:custGeom>
                <a:avLst/>
                <a:gdLst>
                  <a:gd name="T0" fmla="*/ 0 w 36"/>
                  <a:gd name="T1" fmla="*/ 615 h 615"/>
                  <a:gd name="T2" fmla="*/ 0 w 36"/>
                  <a:gd name="T3" fmla="*/ 0 h 615"/>
                  <a:gd name="T4" fmla="*/ 36 w 36"/>
                  <a:gd name="T5" fmla="*/ 21 h 615"/>
                  <a:gd name="T6" fmla="*/ 36 w 36"/>
                  <a:gd name="T7" fmla="*/ 594 h 615"/>
                  <a:gd name="T8" fmla="*/ 0 w 36"/>
                  <a:gd name="T9" fmla="*/ 615 h 615"/>
                  <a:gd name="T10" fmla="*/ 0 60000 65536"/>
                  <a:gd name="T11" fmla="*/ 0 60000 65536"/>
                  <a:gd name="T12" fmla="*/ 0 60000 65536"/>
                  <a:gd name="T13" fmla="*/ 0 60000 65536"/>
                  <a:gd name="T14" fmla="*/ 0 60000 65536"/>
                  <a:gd name="T15" fmla="*/ 0 w 36"/>
                  <a:gd name="T16" fmla="*/ 0 h 615"/>
                  <a:gd name="T17" fmla="*/ 36 w 36"/>
                  <a:gd name="T18" fmla="*/ 615 h 615"/>
                </a:gdLst>
                <a:ahLst/>
                <a:cxnLst>
                  <a:cxn ang="T10">
                    <a:pos x="T0" y="T1"/>
                  </a:cxn>
                  <a:cxn ang="T11">
                    <a:pos x="T2" y="T3"/>
                  </a:cxn>
                  <a:cxn ang="T12">
                    <a:pos x="T4" y="T5"/>
                  </a:cxn>
                  <a:cxn ang="T13">
                    <a:pos x="T6" y="T7"/>
                  </a:cxn>
                  <a:cxn ang="T14">
                    <a:pos x="T8" y="T9"/>
                  </a:cxn>
                </a:cxnLst>
                <a:rect l="T15" t="T16" r="T17" b="T18"/>
                <a:pathLst>
                  <a:path w="36" h="615">
                    <a:moveTo>
                      <a:pt x="0" y="615"/>
                    </a:moveTo>
                    <a:lnTo>
                      <a:pt x="0" y="0"/>
                    </a:lnTo>
                    <a:lnTo>
                      <a:pt x="36" y="21"/>
                    </a:lnTo>
                    <a:lnTo>
                      <a:pt x="36" y="594"/>
                    </a:lnTo>
                    <a:lnTo>
                      <a:pt x="0" y="615"/>
                    </a:lnTo>
                    <a:close/>
                  </a:path>
                </a:pathLst>
              </a:custGeom>
              <a:solidFill>
                <a:srgbClr val="D74D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09" name="Freeform 234"/>
              <p:cNvSpPr>
                <a:spLocks/>
              </p:cNvSpPr>
              <p:nvPr/>
            </p:nvSpPr>
            <p:spPr bwMode="auto">
              <a:xfrm>
                <a:off x="4948" y="1379"/>
                <a:ext cx="36" cy="593"/>
              </a:xfrm>
              <a:custGeom>
                <a:avLst/>
                <a:gdLst>
                  <a:gd name="T0" fmla="*/ 0 w 36"/>
                  <a:gd name="T1" fmla="*/ 593 h 593"/>
                  <a:gd name="T2" fmla="*/ 0 w 36"/>
                  <a:gd name="T3" fmla="*/ 0 h 593"/>
                  <a:gd name="T4" fmla="*/ 36 w 36"/>
                  <a:gd name="T5" fmla="*/ 21 h 593"/>
                  <a:gd name="T6" fmla="*/ 36 w 36"/>
                  <a:gd name="T7" fmla="*/ 574 h 593"/>
                  <a:gd name="T8" fmla="*/ 0 w 36"/>
                  <a:gd name="T9" fmla="*/ 593 h 593"/>
                  <a:gd name="T10" fmla="*/ 0 60000 65536"/>
                  <a:gd name="T11" fmla="*/ 0 60000 65536"/>
                  <a:gd name="T12" fmla="*/ 0 60000 65536"/>
                  <a:gd name="T13" fmla="*/ 0 60000 65536"/>
                  <a:gd name="T14" fmla="*/ 0 60000 65536"/>
                  <a:gd name="T15" fmla="*/ 0 w 36"/>
                  <a:gd name="T16" fmla="*/ 0 h 593"/>
                  <a:gd name="T17" fmla="*/ 36 w 36"/>
                  <a:gd name="T18" fmla="*/ 593 h 593"/>
                </a:gdLst>
                <a:ahLst/>
                <a:cxnLst>
                  <a:cxn ang="T10">
                    <a:pos x="T0" y="T1"/>
                  </a:cxn>
                  <a:cxn ang="T11">
                    <a:pos x="T2" y="T3"/>
                  </a:cxn>
                  <a:cxn ang="T12">
                    <a:pos x="T4" y="T5"/>
                  </a:cxn>
                  <a:cxn ang="T13">
                    <a:pos x="T6" y="T7"/>
                  </a:cxn>
                  <a:cxn ang="T14">
                    <a:pos x="T8" y="T9"/>
                  </a:cxn>
                </a:cxnLst>
                <a:rect l="T15" t="T16" r="T17" b="T18"/>
                <a:pathLst>
                  <a:path w="36" h="593">
                    <a:moveTo>
                      <a:pt x="0" y="593"/>
                    </a:moveTo>
                    <a:lnTo>
                      <a:pt x="0" y="0"/>
                    </a:lnTo>
                    <a:lnTo>
                      <a:pt x="36" y="21"/>
                    </a:lnTo>
                    <a:lnTo>
                      <a:pt x="36" y="574"/>
                    </a:lnTo>
                    <a:lnTo>
                      <a:pt x="0" y="593"/>
                    </a:lnTo>
                    <a:close/>
                  </a:path>
                </a:pathLst>
              </a:custGeom>
              <a:solidFill>
                <a:srgbClr val="D74C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10" name="Freeform 235"/>
              <p:cNvSpPr>
                <a:spLocks/>
              </p:cNvSpPr>
              <p:nvPr/>
            </p:nvSpPr>
            <p:spPr bwMode="auto">
              <a:xfrm>
                <a:off x="4966" y="1389"/>
                <a:ext cx="36" cy="573"/>
              </a:xfrm>
              <a:custGeom>
                <a:avLst/>
                <a:gdLst>
                  <a:gd name="T0" fmla="*/ 0 w 36"/>
                  <a:gd name="T1" fmla="*/ 573 h 573"/>
                  <a:gd name="T2" fmla="*/ 0 w 36"/>
                  <a:gd name="T3" fmla="*/ 0 h 573"/>
                  <a:gd name="T4" fmla="*/ 36 w 36"/>
                  <a:gd name="T5" fmla="*/ 22 h 573"/>
                  <a:gd name="T6" fmla="*/ 36 w 36"/>
                  <a:gd name="T7" fmla="*/ 553 h 573"/>
                  <a:gd name="T8" fmla="*/ 0 w 36"/>
                  <a:gd name="T9" fmla="*/ 573 h 573"/>
                  <a:gd name="T10" fmla="*/ 0 60000 65536"/>
                  <a:gd name="T11" fmla="*/ 0 60000 65536"/>
                  <a:gd name="T12" fmla="*/ 0 60000 65536"/>
                  <a:gd name="T13" fmla="*/ 0 60000 65536"/>
                  <a:gd name="T14" fmla="*/ 0 60000 65536"/>
                  <a:gd name="T15" fmla="*/ 0 w 36"/>
                  <a:gd name="T16" fmla="*/ 0 h 573"/>
                  <a:gd name="T17" fmla="*/ 36 w 36"/>
                  <a:gd name="T18" fmla="*/ 573 h 573"/>
                </a:gdLst>
                <a:ahLst/>
                <a:cxnLst>
                  <a:cxn ang="T10">
                    <a:pos x="T0" y="T1"/>
                  </a:cxn>
                  <a:cxn ang="T11">
                    <a:pos x="T2" y="T3"/>
                  </a:cxn>
                  <a:cxn ang="T12">
                    <a:pos x="T4" y="T5"/>
                  </a:cxn>
                  <a:cxn ang="T13">
                    <a:pos x="T6" y="T7"/>
                  </a:cxn>
                  <a:cxn ang="T14">
                    <a:pos x="T8" y="T9"/>
                  </a:cxn>
                </a:cxnLst>
                <a:rect l="T15" t="T16" r="T17" b="T18"/>
                <a:pathLst>
                  <a:path w="36" h="573">
                    <a:moveTo>
                      <a:pt x="0" y="573"/>
                    </a:moveTo>
                    <a:lnTo>
                      <a:pt x="0" y="0"/>
                    </a:lnTo>
                    <a:lnTo>
                      <a:pt x="36" y="22"/>
                    </a:lnTo>
                    <a:lnTo>
                      <a:pt x="36" y="553"/>
                    </a:lnTo>
                    <a:lnTo>
                      <a:pt x="0" y="573"/>
                    </a:lnTo>
                    <a:close/>
                  </a:path>
                </a:pathLst>
              </a:custGeom>
              <a:solidFill>
                <a:srgbClr val="D64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11" name="Freeform 236"/>
              <p:cNvSpPr>
                <a:spLocks/>
              </p:cNvSpPr>
              <p:nvPr/>
            </p:nvSpPr>
            <p:spPr bwMode="auto">
              <a:xfrm>
                <a:off x="4984" y="1400"/>
                <a:ext cx="35" cy="553"/>
              </a:xfrm>
              <a:custGeom>
                <a:avLst/>
                <a:gdLst>
                  <a:gd name="T0" fmla="*/ 0 w 35"/>
                  <a:gd name="T1" fmla="*/ 553 h 553"/>
                  <a:gd name="T2" fmla="*/ 0 w 35"/>
                  <a:gd name="T3" fmla="*/ 0 h 553"/>
                  <a:gd name="T4" fmla="*/ 35 w 35"/>
                  <a:gd name="T5" fmla="*/ 20 h 553"/>
                  <a:gd name="T6" fmla="*/ 35 w 35"/>
                  <a:gd name="T7" fmla="*/ 532 h 553"/>
                  <a:gd name="T8" fmla="*/ 0 w 35"/>
                  <a:gd name="T9" fmla="*/ 553 h 553"/>
                  <a:gd name="T10" fmla="*/ 0 60000 65536"/>
                  <a:gd name="T11" fmla="*/ 0 60000 65536"/>
                  <a:gd name="T12" fmla="*/ 0 60000 65536"/>
                  <a:gd name="T13" fmla="*/ 0 60000 65536"/>
                  <a:gd name="T14" fmla="*/ 0 60000 65536"/>
                  <a:gd name="T15" fmla="*/ 0 w 35"/>
                  <a:gd name="T16" fmla="*/ 0 h 553"/>
                  <a:gd name="T17" fmla="*/ 35 w 35"/>
                  <a:gd name="T18" fmla="*/ 553 h 553"/>
                </a:gdLst>
                <a:ahLst/>
                <a:cxnLst>
                  <a:cxn ang="T10">
                    <a:pos x="T0" y="T1"/>
                  </a:cxn>
                  <a:cxn ang="T11">
                    <a:pos x="T2" y="T3"/>
                  </a:cxn>
                  <a:cxn ang="T12">
                    <a:pos x="T4" y="T5"/>
                  </a:cxn>
                  <a:cxn ang="T13">
                    <a:pos x="T6" y="T7"/>
                  </a:cxn>
                  <a:cxn ang="T14">
                    <a:pos x="T8" y="T9"/>
                  </a:cxn>
                </a:cxnLst>
                <a:rect l="T15" t="T16" r="T17" b="T18"/>
                <a:pathLst>
                  <a:path w="35" h="553">
                    <a:moveTo>
                      <a:pt x="0" y="553"/>
                    </a:moveTo>
                    <a:lnTo>
                      <a:pt x="0" y="0"/>
                    </a:lnTo>
                    <a:lnTo>
                      <a:pt x="35" y="20"/>
                    </a:lnTo>
                    <a:lnTo>
                      <a:pt x="35" y="532"/>
                    </a:lnTo>
                    <a:lnTo>
                      <a:pt x="0" y="553"/>
                    </a:lnTo>
                    <a:close/>
                  </a:path>
                </a:pathLst>
              </a:custGeom>
              <a:solidFill>
                <a:srgbClr val="D64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12" name="Freeform 237"/>
              <p:cNvSpPr>
                <a:spLocks/>
              </p:cNvSpPr>
              <p:nvPr/>
            </p:nvSpPr>
            <p:spPr bwMode="auto">
              <a:xfrm>
                <a:off x="5002" y="1411"/>
                <a:ext cx="35" cy="531"/>
              </a:xfrm>
              <a:custGeom>
                <a:avLst/>
                <a:gdLst>
                  <a:gd name="T0" fmla="*/ 0 w 35"/>
                  <a:gd name="T1" fmla="*/ 531 h 531"/>
                  <a:gd name="T2" fmla="*/ 0 w 35"/>
                  <a:gd name="T3" fmla="*/ 0 h 531"/>
                  <a:gd name="T4" fmla="*/ 35 w 35"/>
                  <a:gd name="T5" fmla="*/ 19 h 531"/>
                  <a:gd name="T6" fmla="*/ 35 w 35"/>
                  <a:gd name="T7" fmla="*/ 512 h 531"/>
                  <a:gd name="T8" fmla="*/ 0 w 35"/>
                  <a:gd name="T9" fmla="*/ 531 h 531"/>
                  <a:gd name="T10" fmla="*/ 0 60000 65536"/>
                  <a:gd name="T11" fmla="*/ 0 60000 65536"/>
                  <a:gd name="T12" fmla="*/ 0 60000 65536"/>
                  <a:gd name="T13" fmla="*/ 0 60000 65536"/>
                  <a:gd name="T14" fmla="*/ 0 60000 65536"/>
                  <a:gd name="T15" fmla="*/ 0 w 35"/>
                  <a:gd name="T16" fmla="*/ 0 h 531"/>
                  <a:gd name="T17" fmla="*/ 35 w 35"/>
                  <a:gd name="T18" fmla="*/ 531 h 531"/>
                </a:gdLst>
                <a:ahLst/>
                <a:cxnLst>
                  <a:cxn ang="T10">
                    <a:pos x="T0" y="T1"/>
                  </a:cxn>
                  <a:cxn ang="T11">
                    <a:pos x="T2" y="T3"/>
                  </a:cxn>
                  <a:cxn ang="T12">
                    <a:pos x="T4" y="T5"/>
                  </a:cxn>
                  <a:cxn ang="T13">
                    <a:pos x="T6" y="T7"/>
                  </a:cxn>
                  <a:cxn ang="T14">
                    <a:pos x="T8" y="T9"/>
                  </a:cxn>
                </a:cxnLst>
                <a:rect l="T15" t="T16" r="T17" b="T18"/>
                <a:pathLst>
                  <a:path w="35" h="531">
                    <a:moveTo>
                      <a:pt x="0" y="531"/>
                    </a:moveTo>
                    <a:lnTo>
                      <a:pt x="0" y="0"/>
                    </a:lnTo>
                    <a:lnTo>
                      <a:pt x="35" y="19"/>
                    </a:lnTo>
                    <a:lnTo>
                      <a:pt x="35" y="512"/>
                    </a:lnTo>
                    <a:lnTo>
                      <a:pt x="0" y="531"/>
                    </a:lnTo>
                    <a:close/>
                  </a:path>
                </a:pathLst>
              </a:custGeom>
              <a:solidFill>
                <a:srgbClr val="D64A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13" name="Freeform 238"/>
              <p:cNvSpPr>
                <a:spLocks/>
              </p:cNvSpPr>
              <p:nvPr/>
            </p:nvSpPr>
            <p:spPr bwMode="auto">
              <a:xfrm>
                <a:off x="5019" y="1420"/>
                <a:ext cx="36" cy="512"/>
              </a:xfrm>
              <a:custGeom>
                <a:avLst/>
                <a:gdLst>
                  <a:gd name="T0" fmla="*/ 0 w 36"/>
                  <a:gd name="T1" fmla="*/ 512 h 512"/>
                  <a:gd name="T2" fmla="*/ 0 w 36"/>
                  <a:gd name="T3" fmla="*/ 0 h 512"/>
                  <a:gd name="T4" fmla="*/ 36 w 36"/>
                  <a:gd name="T5" fmla="*/ 21 h 512"/>
                  <a:gd name="T6" fmla="*/ 36 w 36"/>
                  <a:gd name="T7" fmla="*/ 492 h 512"/>
                  <a:gd name="T8" fmla="*/ 0 w 36"/>
                  <a:gd name="T9" fmla="*/ 512 h 512"/>
                  <a:gd name="T10" fmla="*/ 0 60000 65536"/>
                  <a:gd name="T11" fmla="*/ 0 60000 65536"/>
                  <a:gd name="T12" fmla="*/ 0 60000 65536"/>
                  <a:gd name="T13" fmla="*/ 0 60000 65536"/>
                  <a:gd name="T14" fmla="*/ 0 60000 65536"/>
                  <a:gd name="T15" fmla="*/ 0 w 36"/>
                  <a:gd name="T16" fmla="*/ 0 h 512"/>
                  <a:gd name="T17" fmla="*/ 36 w 36"/>
                  <a:gd name="T18" fmla="*/ 512 h 512"/>
                </a:gdLst>
                <a:ahLst/>
                <a:cxnLst>
                  <a:cxn ang="T10">
                    <a:pos x="T0" y="T1"/>
                  </a:cxn>
                  <a:cxn ang="T11">
                    <a:pos x="T2" y="T3"/>
                  </a:cxn>
                  <a:cxn ang="T12">
                    <a:pos x="T4" y="T5"/>
                  </a:cxn>
                  <a:cxn ang="T13">
                    <a:pos x="T6" y="T7"/>
                  </a:cxn>
                  <a:cxn ang="T14">
                    <a:pos x="T8" y="T9"/>
                  </a:cxn>
                </a:cxnLst>
                <a:rect l="T15" t="T16" r="T17" b="T18"/>
                <a:pathLst>
                  <a:path w="36" h="512">
                    <a:moveTo>
                      <a:pt x="0" y="512"/>
                    </a:moveTo>
                    <a:lnTo>
                      <a:pt x="0" y="0"/>
                    </a:lnTo>
                    <a:lnTo>
                      <a:pt x="36" y="21"/>
                    </a:lnTo>
                    <a:lnTo>
                      <a:pt x="36" y="492"/>
                    </a:lnTo>
                    <a:lnTo>
                      <a:pt x="0" y="512"/>
                    </a:lnTo>
                    <a:close/>
                  </a:path>
                </a:pathLst>
              </a:custGeom>
              <a:solidFill>
                <a:srgbClr val="D64A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14" name="Freeform 239"/>
              <p:cNvSpPr>
                <a:spLocks/>
              </p:cNvSpPr>
              <p:nvPr/>
            </p:nvSpPr>
            <p:spPr bwMode="auto">
              <a:xfrm>
                <a:off x="5037" y="1430"/>
                <a:ext cx="36" cy="493"/>
              </a:xfrm>
              <a:custGeom>
                <a:avLst/>
                <a:gdLst>
                  <a:gd name="T0" fmla="*/ 0 w 36"/>
                  <a:gd name="T1" fmla="*/ 493 h 493"/>
                  <a:gd name="T2" fmla="*/ 0 w 36"/>
                  <a:gd name="T3" fmla="*/ 0 h 493"/>
                  <a:gd name="T4" fmla="*/ 36 w 36"/>
                  <a:gd name="T5" fmla="*/ 22 h 493"/>
                  <a:gd name="T6" fmla="*/ 36 w 36"/>
                  <a:gd name="T7" fmla="*/ 471 h 493"/>
                  <a:gd name="T8" fmla="*/ 0 w 36"/>
                  <a:gd name="T9" fmla="*/ 493 h 493"/>
                  <a:gd name="T10" fmla="*/ 0 60000 65536"/>
                  <a:gd name="T11" fmla="*/ 0 60000 65536"/>
                  <a:gd name="T12" fmla="*/ 0 60000 65536"/>
                  <a:gd name="T13" fmla="*/ 0 60000 65536"/>
                  <a:gd name="T14" fmla="*/ 0 60000 65536"/>
                  <a:gd name="T15" fmla="*/ 0 w 36"/>
                  <a:gd name="T16" fmla="*/ 0 h 493"/>
                  <a:gd name="T17" fmla="*/ 36 w 36"/>
                  <a:gd name="T18" fmla="*/ 493 h 493"/>
                </a:gdLst>
                <a:ahLst/>
                <a:cxnLst>
                  <a:cxn ang="T10">
                    <a:pos x="T0" y="T1"/>
                  </a:cxn>
                  <a:cxn ang="T11">
                    <a:pos x="T2" y="T3"/>
                  </a:cxn>
                  <a:cxn ang="T12">
                    <a:pos x="T4" y="T5"/>
                  </a:cxn>
                  <a:cxn ang="T13">
                    <a:pos x="T6" y="T7"/>
                  </a:cxn>
                  <a:cxn ang="T14">
                    <a:pos x="T8" y="T9"/>
                  </a:cxn>
                </a:cxnLst>
                <a:rect l="T15" t="T16" r="T17" b="T18"/>
                <a:pathLst>
                  <a:path w="36" h="493">
                    <a:moveTo>
                      <a:pt x="0" y="493"/>
                    </a:moveTo>
                    <a:lnTo>
                      <a:pt x="0" y="0"/>
                    </a:lnTo>
                    <a:lnTo>
                      <a:pt x="36" y="22"/>
                    </a:lnTo>
                    <a:lnTo>
                      <a:pt x="36" y="471"/>
                    </a:lnTo>
                    <a:lnTo>
                      <a:pt x="0" y="493"/>
                    </a:lnTo>
                    <a:close/>
                  </a:path>
                </a:pathLst>
              </a:custGeom>
              <a:solidFill>
                <a:srgbClr val="D649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15" name="Freeform 240"/>
              <p:cNvSpPr>
                <a:spLocks/>
              </p:cNvSpPr>
              <p:nvPr/>
            </p:nvSpPr>
            <p:spPr bwMode="auto">
              <a:xfrm>
                <a:off x="5055" y="1441"/>
                <a:ext cx="36" cy="471"/>
              </a:xfrm>
              <a:custGeom>
                <a:avLst/>
                <a:gdLst>
                  <a:gd name="T0" fmla="*/ 0 w 36"/>
                  <a:gd name="T1" fmla="*/ 471 h 471"/>
                  <a:gd name="T2" fmla="*/ 0 w 36"/>
                  <a:gd name="T3" fmla="*/ 0 h 471"/>
                  <a:gd name="T4" fmla="*/ 36 w 36"/>
                  <a:gd name="T5" fmla="*/ 22 h 471"/>
                  <a:gd name="T6" fmla="*/ 36 w 36"/>
                  <a:gd name="T7" fmla="*/ 452 h 471"/>
                  <a:gd name="T8" fmla="*/ 0 w 36"/>
                  <a:gd name="T9" fmla="*/ 471 h 471"/>
                  <a:gd name="T10" fmla="*/ 0 60000 65536"/>
                  <a:gd name="T11" fmla="*/ 0 60000 65536"/>
                  <a:gd name="T12" fmla="*/ 0 60000 65536"/>
                  <a:gd name="T13" fmla="*/ 0 60000 65536"/>
                  <a:gd name="T14" fmla="*/ 0 60000 65536"/>
                  <a:gd name="T15" fmla="*/ 0 w 36"/>
                  <a:gd name="T16" fmla="*/ 0 h 471"/>
                  <a:gd name="T17" fmla="*/ 36 w 36"/>
                  <a:gd name="T18" fmla="*/ 471 h 471"/>
                </a:gdLst>
                <a:ahLst/>
                <a:cxnLst>
                  <a:cxn ang="T10">
                    <a:pos x="T0" y="T1"/>
                  </a:cxn>
                  <a:cxn ang="T11">
                    <a:pos x="T2" y="T3"/>
                  </a:cxn>
                  <a:cxn ang="T12">
                    <a:pos x="T4" y="T5"/>
                  </a:cxn>
                  <a:cxn ang="T13">
                    <a:pos x="T6" y="T7"/>
                  </a:cxn>
                  <a:cxn ang="T14">
                    <a:pos x="T8" y="T9"/>
                  </a:cxn>
                </a:cxnLst>
                <a:rect l="T15" t="T16" r="T17" b="T18"/>
                <a:pathLst>
                  <a:path w="36" h="471">
                    <a:moveTo>
                      <a:pt x="0" y="471"/>
                    </a:moveTo>
                    <a:lnTo>
                      <a:pt x="0" y="0"/>
                    </a:lnTo>
                    <a:lnTo>
                      <a:pt x="36" y="22"/>
                    </a:lnTo>
                    <a:lnTo>
                      <a:pt x="36" y="452"/>
                    </a:lnTo>
                    <a:lnTo>
                      <a:pt x="0" y="471"/>
                    </a:lnTo>
                    <a:close/>
                  </a:path>
                </a:pathLst>
              </a:custGeom>
              <a:solidFill>
                <a:srgbClr val="D648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16" name="Freeform 241"/>
              <p:cNvSpPr>
                <a:spLocks/>
              </p:cNvSpPr>
              <p:nvPr/>
            </p:nvSpPr>
            <p:spPr bwMode="auto">
              <a:xfrm>
                <a:off x="5073" y="1452"/>
                <a:ext cx="36" cy="449"/>
              </a:xfrm>
              <a:custGeom>
                <a:avLst/>
                <a:gdLst>
                  <a:gd name="T0" fmla="*/ 0 w 36"/>
                  <a:gd name="T1" fmla="*/ 449 h 449"/>
                  <a:gd name="T2" fmla="*/ 0 w 36"/>
                  <a:gd name="T3" fmla="*/ 0 h 449"/>
                  <a:gd name="T4" fmla="*/ 36 w 36"/>
                  <a:gd name="T5" fmla="*/ 21 h 449"/>
                  <a:gd name="T6" fmla="*/ 36 w 36"/>
                  <a:gd name="T7" fmla="*/ 430 h 449"/>
                  <a:gd name="T8" fmla="*/ 0 w 36"/>
                  <a:gd name="T9" fmla="*/ 449 h 449"/>
                  <a:gd name="T10" fmla="*/ 0 60000 65536"/>
                  <a:gd name="T11" fmla="*/ 0 60000 65536"/>
                  <a:gd name="T12" fmla="*/ 0 60000 65536"/>
                  <a:gd name="T13" fmla="*/ 0 60000 65536"/>
                  <a:gd name="T14" fmla="*/ 0 60000 65536"/>
                  <a:gd name="T15" fmla="*/ 0 w 36"/>
                  <a:gd name="T16" fmla="*/ 0 h 449"/>
                  <a:gd name="T17" fmla="*/ 36 w 36"/>
                  <a:gd name="T18" fmla="*/ 449 h 449"/>
                </a:gdLst>
                <a:ahLst/>
                <a:cxnLst>
                  <a:cxn ang="T10">
                    <a:pos x="T0" y="T1"/>
                  </a:cxn>
                  <a:cxn ang="T11">
                    <a:pos x="T2" y="T3"/>
                  </a:cxn>
                  <a:cxn ang="T12">
                    <a:pos x="T4" y="T5"/>
                  </a:cxn>
                  <a:cxn ang="T13">
                    <a:pos x="T6" y="T7"/>
                  </a:cxn>
                  <a:cxn ang="T14">
                    <a:pos x="T8" y="T9"/>
                  </a:cxn>
                </a:cxnLst>
                <a:rect l="T15" t="T16" r="T17" b="T18"/>
                <a:pathLst>
                  <a:path w="36" h="449">
                    <a:moveTo>
                      <a:pt x="0" y="449"/>
                    </a:moveTo>
                    <a:lnTo>
                      <a:pt x="0" y="0"/>
                    </a:lnTo>
                    <a:lnTo>
                      <a:pt x="36" y="21"/>
                    </a:lnTo>
                    <a:lnTo>
                      <a:pt x="36" y="430"/>
                    </a:lnTo>
                    <a:lnTo>
                      <a:pt x="0" y="449"/>
                    </a:lnTo>
                    <a:close/>
                  </a:path>
                </a:pathLst>
              </a:custGeom>
              <a:solidFill>
                <a:srgbClr val="D647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17" name="Freeform 242"/>
              <p:cNvSpPr>
                <a:spLocks/>
              </p:cNvSpPr>
              <p:nvPr/>
            </p:nvSpPr>
            <p:spPr bwMode="auto">
              <a:xfrm>
                <a:off x="5091" y="1463"/>
                <a:ext cx="36" cy="430"/>
              </a:xfrm>
              <a:custGeom>
                <a:avLst/>
                <a:gdLst>
                  <a:gd name="T0" fmla="*/ 0 w 36"/>
                  <a:gd name="T1" fmla="*/ 430 h 430"/>
                  <a:gd name="T2" fmla="*/ 0 w 36"/>
                  <a:gd name="T3" fmla="*/ 0 h 430"/>
                  <a:gd name="T4" fmla="*/ 36 w 36"/>
                  <a:gd name="T5" fmla="*/ 19 h 430"/>
                  <a:gd name="T6" fmla="*/ 36 w 36"/>
                  <a:gd name="T7" fmla="*/ 408 h 430"/>
                  <a:gd name="T8" fmla="*/ 0 w 36"/>
                  <a:gd name="T9" fmla="*/ 430 h 430"/>
                  <a:gd name="T10" fmla="*/ 0 60000 65536"/>
                  <a:gd name="T11" fmla="*/ 0 60000 65536"/>
                  <a:gd name="T12" fmla="*/ 0 60000 65536"/>
                  <a:gd name="T13" fmla="*/ 0 60000 65536"/>
                  <a:gd name="T14" fmla="*/ 0 60000 65536"/>
                  <a:gd name="T15" fmla="*/ 0 w 36"/>
                  <a:gd name="T16" fmla="*/ 0 h 430"/>
                  <a:gd name="T17" fmla="*/ 36 w 36"/>
                  <a:gd name="T18" fmla="*/ 430 h 430"/>
                </a:gdLst>
                <a:ahLst/>
                <a:cxnLst>
                  <a:cxn ang="T10">
                    <a:pos x="T0" y="T1"/>
                  </a:cxn>
                  <a:cxn ang="T11">
                    <a:pos x="T2" y="T3"/>
                  </a:cxn>
                  <a:cxn ang="T12">
                    <a:pos x="T4" y="T5"/>
                  </a:cxn>
                  <a:cxn ang="T13">
                    <a:pos x="T6" y="T7"/>
                  </a:cxn>
                  <a:cxn ang="T14">
                    <a:pos x="T8" y="T9"/>
                  </a:cxn>
                </a:cxnLst>
                <a:rect l="T15" t="T16" r="T17" b="T18"/>
                <a:pathLst>
                  <a:path w="36" h="430">
                    <a:moveTo>
                      <a:pt x="0" y="430"/>
                    </a:moveTo>
                    <a:lnTo>
                      <a:pt x="0" y="0"/>
                    </a:lnTo>
                    <a:lnTo>
                      <a:pt x="36" y="19"/>
                    </a:lnTo>
                    <a:lnTo>
                      <a:pt x="36" y="408"/>
                    </a:lnTo>
                    <a:lnTo>
                      <a:pt x="0" y="430"/>
                    </a:lnTo>
                    <a:close/>
                  </a:path>
                </a:pathLst>
              </a:custGeom>
              <a:solidFill>
                <a:srgbClr val="D646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18" name="Freeform 243"/>
              <p:cNvSpPr>
                <a:spLocks/>
              </p:cNvSpPr>
              <p:nvPr/>
            </p:nvSpPr>
            <p:spPr bwMode="auto">
              <a:xfrm>
                <a:off x="5109" y="1473"/>
                <a:ext cx="35" cy="409"/>
              </a:xfrm>
              <a:custGeom>
                <a:avLst/>
                <a:gdLst>
                  <a:gd name="T0" fmla="*/ 0 w 35"/>
                  <a:gd name="T1" fmla="*/ 409 h 409"/>
                  <a:gd name="T2" fmla="*/ 0 w 35"/>
                  <a:gd name="T3" fmla="*/ 0 h 409"/>
                  <a:gd name="T4" fmla="*/ 35 w 35"/>
                  <a:gd name="T5" fmla="*/ 20 h 409"/>
                  <a:gd name="T6" fmla="*/ 35 w 35"/>
                  <a:gd name="T7" fmla="*/ 390 h 409"/>
                  <a:gd name="T8" fmla="*/ 0 w 35"/>
                  <a:gd name="T9" fmla="*/ 409 h 409"/>
                  <a:gd name="T10" fmla="*/ 0 60000 65536"/>
                  <a:gd name="T11" fmla="*/ 0 60000 65536"/>
                  <a:gd name="T12" fmla="*/ 0 60000 65536"/>
                  <a:gd name="T13" fmla="*/ 0 60000 65536"/>
                  <a:gd name="T14" fmla="*/ 0 60000 65536"/>
                  <a:gd name="T15" fmla="*/ 0 w 35"/>
                  <a:gd name="T16" fmla="*/ 0 h 409"/>
                  <a:gd name="T17" fmla="*/ 35 w 35"/>
                  <a:gd name="T18" fmla="*/ 409 h 409"/>
                </a:gdLst>
                <a:ahLst/>
                <a:cxnLst>
                  <a:cxn ang="T10">
                    <a:pos x="T0" y="T1"/>
                  </a:cxn>
                  <a:cxn ang="T11">
                    <a:pos x="T2" y="T3"/>
                  </a:cxn>
                  <a:cxn ang="T12">
                    <a:pos x="T4" y="T5"/>
                  </a:cxn>
                  <a:cxn ang="T13">
                    <a:pos x="T6" y="T7"/>
                  </a:cxn>
                  <a:cxn ang="T14">
                    <a:pos x="T8" y="T9"/>
                  </a:cxn>
                </a:cxnLst>
                <a:rect l="T15" t="T16" r="T17" b="T18"/>
                <a:pathLst>
                  <a:path w="35" h="409">
                    <a:moveTo>
                      <a:pt x="0" y="409"/>
                    </a:moveTo>
                    <a:lnTo>
                      <a:pt x="0" y="0"/>
                    </a:lnTo>
                    <a:lnTo>
                      <a:pt x="35" y="20"/>
                    </a:lnTo>
                    <a:lnTo>
                      <a:pt x="35" y="390"/>
                    </a:lnTo>
                    <a:lnTo>
                      <a:pt x="0" y="409"/>
                    </a:lnTo>
                    <a:close/>
                  </a:path>
                </a:pathLst>
              </a:custGeom>
              <a:solidFill>
                <a:srgbClr val="D646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19" name="Freeform 244"/>
              <p:cNvSpPr>
                <a:spLocks/>
              </p:cNvSpPr>
              <p:nvPr/>
            </p:nvSpPr>
            <p:spPr bwMode="auto">
              <a:xfrm>
                <a:off x="5127" y="1482"/>
                <a:ext cx="35" cy="389"/>
              </a:xfrm>
              <a:custGeom>
                <a:avLst/>
                <a:gdLst>
                  <a:gd name="T0" fmla="*/ 0 w 35"/>
                  <a:gd name="T1" fmla="*/ 389 h 389"/>
                  <a:gd name="T2" fmla="*/ 0 w 35"/>
                  <a:gd name="T3" fmla="*/ 0 h 389"/>
                  <a:gd name="T4" fmla="*/ 35 w 35"/>
                  <a:gd name="T5" fmla="*/ 21 h 389"/>
                  <a:gd name="T6" fmla="*/ 35 w 35"/>
                  <a:gd name="T7" fmla="*/ 370 h 389"/>
                  <a:gd name="T8" fmla="*/ 0 w 35"/>
                  <a:gd name="T9" fmla="*/ 389 h 389"/>
                  <a:gd name="T10" fmla="*/ 0 60000 65536"/>
                  <a:gd name="T11" fmla="*/ 0 60000 65536"/>
                  <a:gd name="T12" fmla="*/ 0 60000 65536"/>
                  <a:gd name="T13" fmla="*/ 0 60000 65536"/>
                  <a:gd name="T14" fmla="*/ 0 60000 65536"/>
                  <a:gd name="T15" fmla="*/ 0 w 35"/>
                  <a:gd name="T16" fmla="*/ 0 h 389"/>
                  <a:gd name="T17" fmla="*/ 35 w 35"/>
                  <a:gd name="T18" fmla="*/ 389 h 389"/>
                </a:gdLst>
                <a:ahLst/>
                <a:cxnLst>
                  <a:cxn ang="T10">
                    <a:pos x="T0" y="T1"/>
                  </a:cxn>
                  <a:cxn ang="T11">
                    <a:pos x="T2" y="T3"/>
                  </a:cxn>
                  <a:cxn ang="T12">
                    <a:pos x="T4" y="T5"/>
                  </a:cxn>
                  <a:cxn ang="T13">
                    <a:pos x="T6" y="T7"/>
                  </a:cxn>
                  <a:cxn ang="T14">
                    <a:pos x="T8" y="T9"/>
                  </a:cxn>
                </a:cxnLst>
                <a:rect l="T15" t="T16" r="T17" b="T18"/>
                <a:pathLst>
                  <a:path w="35" h="389">
                    <a:moveTo>
                      <a:pt x="0" y="389"/>
                    </a:moveTo>
                    <a:lnTo>
                      <a:pt x="0" y="0"/>
                    </a:lnTo>
                    <a:lnTo>
                      <a:pt x="35" y="21"/>
                    </a:lnTo>
                    <a:lnTo>
                      <a:pt x="35" y="370"/>
                    </a:lnTo>
                    <a:lnTo>
                      <a:pt x="0" y="389"/>
                    </a:lnTo>
                    <a:close/>
                  </a:path>
                </a:pathLst>
              </a:custGeom>
              <a:solidFill>
                <a:srgbClr val="D646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20" name="Freeform 245"/>
              <p:cNvSpPr>
                <a:spLocks/>
              </p:cNvSpPr>
              <p:nvPr/>
            </p:nvSpPr>
            <p:spPr bwMode="auto">
              <a:xfrm>
                <a:off x="5144" y="1493"/>
                <a:ext cx="36" cy="370"/>
              </a:xfrm>
              <a:custGeom>
                <a:avLst/>
                <a:gdLst>
                  <a:gd name="T0" fmla="*/ 0 w 36"/>
                  <a:gd name="T1" fmla="*/ 370 h 370"/>
                  <a:gd name="T2" fmla="*/ 0 w 36"/>
                  <a:gd name="T3" fmla="*/ 0 h 370"/>
                  <a:gd name="T4" fmla="*/ 36 w 36"/>
                  <a:gd name="T5" fmla="*/ 21 h 370"/>
                  <a:gd name="T6" fmla="*/ 36 w 36"/>
                  <a:gd name="T7" fmla="*/ 348 h 370"/>
                  <a:gd name="T8" fmla="*/ 0 w 36"/>
                  <a:gd name="T9" fmla="*/ 370 h 370"/>
                  <a:gd name="T10" fmla="*/ 0 60000 65536"/>
                  <a:gd name="T11" fmla="*/ 0 60000 65536"/>
                  <a:gd name="T12" fmla="*/ 0 60000 65536"/>
                  <a:gd name="T13" fmla="*/ 0 60000 65536"/>
                  <a:gd name="T14" fmla="*/ 0 60000 65536"/>
                  <a:gd name="T15" fmla="*/ 0 w 36"/>
                  <a:gd name="T16" fmla="*/ 0 h 370"/>
                  <a:gd name="T17" fmla="*/ 36 w 36"/>
                  <a:gd name="T18" fmla="*/ 370 h 370"/>
                </a:gdLst>
                <a:ahLst/>
                <a:cxnLst>
                  <a:cxn ang="T10">
                    <a:pos x="T0" y="T1"/>
                  </a:cxn>
                  <a:cxn ang="T11">
                    <a:pos x="T2" y="T3"/>
                  </a:cxn>
                  <a:cxn ang="T12">
                    <a:pos x="T4" y="T5"/>
                  </a:cxn>
                  <a:cxn ang="T13">
                    <a:pos x="T6" y="T7"/>
                  </a:cxn>
                  <a:cxn ang="T14">
                    <a:pos x="T8" y="T9"/>
                  </a:cxn>
                </a:cxnLst>
                <a:rect l="T15" t="T16" r="T17" b="T18"/>
                <a:pathLst>
                  <a:path w="36" h="370">
                    <a:moveTo>
                      <a:pt x="0" y="370"/>
                    </a:moveTo>
                    <a:lnTo>
                      <a:pt x="0" y="0"/>
                    </a:lnTo>
                    <a:lnTo>
                      <a:pt x="36" y="21"/>
                    </a:lnTo>
                    <a:lnTo>
                      <a:pt x="36" y="348"/>
                    </a:lnTo>
                    <a:lnTo>
                      <a:pt x="0" y="370"/>
                    </a:lnTo>
                    <a:close/>
                  </a:path>
                </a:pathLst>
              </a:custGeom>
              <a:solidFill>
                <a:srgbClr val="D645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21" name="Freeform 246"/>
              <p:cNvSpPr>
                <a:spLocks/>
              </p:cNvSpPr>
              <p:nvPr/>
            </p:nvSpPr>
            <p:spPr bwMode="auto">
              <a:xfrm>
                <a:off x="5162" y="1503"/>
                <a:ext cx="36" cy="349"/>
              </a:xfrm>
              <a:custGeom>
                <a:avLst/>
                <a:gdLst>
                  <a:gd name="T0" fmla="*/ 0 w 36"/>
                  <a:gd name="T1" fmla="*/ 349 h 349"/>
                  <a:gd name="T2" fmla="*/ 0 w 36"/>
                  <a:gd name="T3" fmla="*/ 0 h 349"/>
                  <a:gd name="T4" fmla="*/ 36 w 36"/>
                  <a:gd name="T5" fmla="*/ 22 h 349"/>
                  <a:gd name="T6" fmla="*/ 36 w 36"/>
                  <a:gd name="T7" fmla="*/ 330 h 349"/>
                  <a:gd name="T8" fmla="*/ 0 w 36"/>
                  <a:gd name="T9" fmla="*/ 349 h 349"/>
                  <a:gd name="T10" fmla="*/ 0 60000 65536"/>
                  <a:gd name="T11" fmla="*/ 0 60000 65536"/>
                  <a:gd name="T12" fmla="*/ 0 60000 65536"/>
                  <a:gd name="T13" fmla="*/ 0 60000 65536"/>
                  <a:gd name="T14" fmla="*/ 0 60000 65536"/>
                  <a:gd name="T15" fmla="*/ 0 w 36"/>
                  <a:gd name="T16" fmla="*/ 0 h 349"/>
                  <a:gd name="T17" fmla="*/ 36 w 36"/>
                  <a:gd name="T18" fmla="*/ 349 h 349"/>
                </a:gdLst>
                <a:ahLst/>
                <a:cxnLst>
                  <a:cxn ang="T10">
                    <a:pos x="T0" y="T1"/>
                  </a:cxn>
                  <a:cxn ang="T11">
                    <a:pos x="T2" y="T3"/>
                  </a:cxn>
                  <a:cxn ang="T12">
                    <a:pos x="T4" y="T5"/>
                  </a:cxn>
                  <a:cxn ang="T13">
                    <a:pos x="T6" y="T7"/>
                  </a:cxn>
                  <a:cxn ang="T14">
                    <a:pos x="T8" y="T9"/>
                  </a:cxn>
                </a:cxnLst>
                <a:rect l="T15" t="T16" r="T17" b="T18"/>
                <a:pathLst>
                  <a:path w="36" h="349">
                    <a:moveTo>
                      <a:pt x="0" y="349"/>
                    </a:moveTo>
                    <a:lnTo>
                      <a:pt x="0" y="0"/>
                    </a:lnTo>
                    <a:lnTo>
                      <a:pt x="36" y="22"/>
                    </a:lnTo>
                    <a:lnTo>
                      <a:pt x="36" y="330"/>
                    </a:lnTo>
                    <a:lnTo>
                      <a:pt x="0" y="349"/>
                    </a:lnTo>
                    <a:close/>
                  </a:path>
                </a:pathLst>
              </a:custGeom>
              <a:solidFill>
                <a:srgbClr val="D544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22" name="Freeform 247"/>
              <p:cNvSpPr>
                <a:spLocks/>
              </p:cNvSpPr>
              <p:nvPr/>
            </p:nvSpPr>
            <p:spPr bwMode="auto">
              <a:xfrm>
                <a:off x="5180" y="1514"/>
                <a:ext cx="36" cy="327"/>
              </a:xfrm>
              <a:custGeom>
                <a:avLst/>
                <a:gdLst>
                  <a:gd name="T0" fmla="*/ 0 w 36"/>
                  <a:gd name="T1" fmla="*/ 327 h 327"/>
                  <a:gd name="T2" fmla="*/ 0 w 36"/>
                  <a:gd name="T3" fmla="*/ 0 h 327"/>
                  <a:gd name="T4" fmla="*/ 36 w 36"/>
                  <a:gd name="T5" fmla="*/ 22 h 327"/>
                  <a:gd name="T6" fmla="*/ 36 w 36"/>
                  <a:gd name="T7" fmla="*/ 308 h 327"/>
                  <a:gd name="T8" fmla="*/ 0 w 36"/>
                  <a:gd name="T9" fmla="*/ 327 h 327"/>
                  <a:gd name="T10" fmla="*/ 0 60000 65536"/>
                  <a:gd name="T11" fmla="*/ 0 60000 65536"/>
                  <a:gd name="T12" fmla="*/ 0 60000 65536"/>
                  <a:gd name="T13" fmla="*/ 0 60000 65536"/>
                  <a:gd name="T14" fmla="*/ 0 60000 65536"/>
                  <a:gd name="T15" fmla="*/ 0 w 36"/>
                  <a:gd name="T16" fmla="*/ 0 h 327"/>
                  <a:gd name="T17" fmla="*/ 36 w 36"/>
                  <a:gd name="T18" fmla="*/ 327 h 327"/>
                </a:gdLst>
                <a:ahLst/>
                <a:cxnLst>
                  <a:cxn ang="T10">
                    <a:pos x="T0" y="T1"/>
                  </a:cxn>
                  <a:cxn ang="T11">
                    <a:pos x="T2" y="T3"/>
                  </a:cxn>
                  <a:cxn ang="T12">
                    <a:pos x="T4" y="T5"/>
                  </a:cxn>
                  <a:cxn ang="T13">
                    <a:pos x="T6" y="T7"/>
                  </a:cxn>
                  <a:cxn ang="T14">
                    <a:pos x="T8" y="T9"/>
                  </a:cxn>
                </a:cxnLst>
                <a:rect l="T15" t="T16" r="T17" b="T18"/>
                <a:pathLst>
                  <a:path w="36" h="327">
                    <a:moveTo>
                      <a:pt x="0" y="327"/>
                    </a:moveTo>
                    <a:lnTo>
                      <a:pt x="0" y="0"/>
                    </a:lnTo>
                    <a:lnTo>
                      <a:pt x="36" y="22"/>
                    </a:lnTo>
                    <a:lnTo>
                      <a:pt x="36" y="308"/>
                    </a:lnTo>
                    <a:lnTo>
                      <a:pt x="0" y="327"/>
                    </a:lnTo>
                    <a:close/>
                  </a:path>
                </a:pathLst>
              </a:custGeom>
              <a:solidFill>
                <a:srgbClr val="D543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23" name="Freeform 248"/>
              <p:cNvSpPr>
                <a:spLocks/>
              </p:cNvSpPr>
              <p:nvPr/>
            </p:nvSpPr>
            <p:spPr bwMode="auto">
              <a:xfrm>
                <a:off x="5198" y="1525"/>
                <a:ext cx="36" cy="308"/>
              </a:xfrm>
              <a:custGeom>
                <a:avLst/>
                <a:gdLst>
                  <a:gd name="T0" fmla="*/ 0 w 36"/>
                  <a:gd name="T1" fmla="*/ 308 h 308"/>
                  <a:gd name="T2" fmla="*/ 0 w 36"/>
                  <a:gd name="T3" fmla="*/ 0 h 308"/>
                  <a:gd name="T4" fmla="*/ 36 w 36"/>
                  <a:gd name="T5" fmla="*/ 19 h 308"/>
                  <a:gd name="T6" fmla="*/ 36 w 36"/>
                  <a:gd name="T7" fmla="*/ 286 h 308"/>
                  <a:gd name="T8" fmla="*/ 0 w 36"/>
                  <a:gd name="T9" fmla="*/ 308 h 308"/>
                  <a:gd name="T10" fmla="*/ 0 60000 65536"/>
                  <a:gd name="T11" fmla="*/ 0 60000 65536"/>
                  <a:gd name="T12" fmla="*/ 0 60000 65536"/>
                  <a:gd name="T13" fmla="*/ 0 60000 65536"/>
                  <a:gd name="T14" fmla="*/ 0 60000 65536"/>
                  <a:gd name="T15" fmla="*/ 0 w 36"/>
                  <a:gd name="T16" fmla="*/ 0 h 308"/>
                  <a:gd name="T17" fmla="*/ 36 w 36"/>
                  <a:gd name="T18" fmla="*/ 308 h 308"/>
                </a:gdLst>
                <a:ahLst/>
                <a:cxnLst>
                  <a:cxn ang="T10">
                    <a:pos x="T0" y="T1"/>
                  </a:cxn>
                  <a:cxn ang="T11">
                    <a:pos x="T2" y="T3"/>
                  </a:cxn>
                  <a:cxn ang="T12">
                    <a:pos x="T4" y="T5"/>
                  </a:cxn>
                  <a:cxn ang="T13">
                    <a:pos x="T6" y="T7"/>
                  </a:cxn>
                  <a:cxn ang="T14">
                    <a:pos x="T8" y="T9"/>
                  </a:cxn>
                </a:cxnLst>
                <a:rect l="T15" t="T16" r="T17" b="T18"/>
                <a:pathLst>
                  <a:path w="36" h="308">
                    <a:moveTo>
                      <a:pt x="0" y="308"/>
                    </a:moveTo>
                    <a:lnTo>
                      <a:pt x="0" y="0"/>
                    </a:lnTo>
                    <a:lnTo>
                      <a:pt x="36" y="19"/>
                    </a:lnTo>
                    <a:lnTo>
                      <a:pt x="36" y="286"/>
                    </a:lnTo>
                    <a:lnTo>
                      <a:pt x="0" y="308"/>
                    </a:lnTo>
                    <a:close/>
                  </a:path>
                </a:pathLst>
              </a:custGeom>
              <a:solidFill>
                <a:srgbClr val="D543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24" name="Freeform 249"/>
              <p:cNvSpPr>
                <a:spLocks/>
              </p:cNvSpPr>
              <p:nvPr/>
            </p:nvSpPr>
            <p:spPr bwMode="auto">
              <a:xfrm>
                <a:off x="5216" y="1536"/>
                <a:ext cx="36" cy="286"/>
              </a:xfrm>
              <a:custGeom>
                <a:avLst/>
                <a:gdLst>
                  <a:gd name="T0" fmla="*/ 0 w 36"/>
                  <a:gd name="T1" fmla="*/ 286 h 286"/>
                  <a:gd name="T2" fmla="*/ 0 w 36"/>
                  <a:gd name="T3" fmla="*/ 0 h 286"/>
                  <a:gd name="T4" fmla="*/ 36 w 36"/>
                  <a:gd name="T5" fmla="*/ 19 h 286"/>
                  <a:gd name="T6" fmla="*/ 36 w 36"/>
                  <a:gd name="T7" fmla="*/ 264 h 286"/>
                  <a:gd name="T8" fmla="*/ 0 w 36"/>
                  <a:gd name="T9" fmla="*/ 286 h 286"/>
                  <a:gd name="T10" fmla="*/ 0 60000 65536"/>
                  <a:gd name="T11" fmla="*/ 0 60000 65536"/>
                  <a:gd name="T12" fmla="*/ 0 60000 65536"/>
                  <a:gd name="T13" fmla="*/ 0 60000 65536"/>
                  <a:gd name="T14" fmla="*/ 0 60000 65536"/>
                  <a:gd name="T15" fmla="*/ 0 w 36"/>
                  <a:gd name="T16" fmla="*/ 0 h 286"/>
                  <a:gd name="T17" fmla="*/ 36 w 36"/>
                  <a:gd name="T18" fmla="*/ 286 h 286"/>
                </a:gdLst>
                <a:ahLst/>
                <a:cxnLst>
                  <a:cxn ang="T10">
                    <a:pos x="T0" y="T1"/>
                  </a:cxn>
                  <a:cxn ang="T11">
                    <a:pos x="T2" y="T3"/>
                  </a:cxn>
                  <a:cxn ang="T12">
                    <a:pos x="T4" y="T5"/>
                  </a:cxn>
                  <a:cxn ang="T13">
                    <a:pos x="T6" y="T7"/>
                  </a:cxn>
                  <a:cxn ang="T14">
                    <a:pos x="T8" y="T9"/>
                  </a:cxn>
                </a:cxnLst>
                <a:rect l="T15" t="T16" r="T17" b="T18"/>
                <a:pathLst>
                  <a:path w="36" h="286">
                    <a:moveTo>
                      <a:pt x="0" y="286"/>
                    </a:moveTo>
                    <a:lnTo>
                      <a:pt x="0" y="0"/>
                    </a:lnTo>
                    <a:lnTo>
                      <a:pt x="36" y="19"/>
                    </a:lnTo>
                    <a:lnTo>
                      <a:pt x="36" y="264"/>
                    </a:lnTo>
                    <a:lnTo>
                      <a:pt x="0" y="286"/>
                    </a:lnTo>
                    <a:close/>
                  </a:path>
                </a:pathLst>
              </a:custGeom>
              <a:solidFill>
                <a:srgbClr val="D542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25" name="Freeform 250"/>
              <p:cNvSpPr>
                <a:spLocks/>
              </p:cNvSpPr>
              <p:nvPr/>
            </p:nvSpPr>
            <p:spPr bwMode="auto">
              <a:xfrm>
                <a:off x="5234" y="1544"/>
                <a:ext cx="36" cy="267"/>
              </a:xfrm>
              <a:custGeom>
                <a:avLst/>
                <a:gdLst>
                  <a:gd name="T0" fmla="*/ 0 w 36"/>
                  <a:gd name="T1" fmla="*/ 267 h 267"/>
                  <a:gd name="T2" fmla="*/ 0 w 36"/>
                  <a:gd name="T3" fmla="*/ 0 h 267"/>
                  <a:gd name="T4" fmla="*/ 36 w 36"/>
                  <a:gd name="T5" fmla="*/ 22 h 267"/>
                  <a:gd name="T6" fmla="*/ 36 w 36"/>
                  <a:gd name="T7" fmla="*/ 248 h 267"/>
                  <a:gd name="T8" fmla="*/ 0 w 36"/>
                  <a:gd name="T9" fmla="*/ 267 h 267"/>
                  <a:gd name="T10" fmla="*/ 0 60000 65536"/>
                  <a:gd name="T11" fmla="*/ 0 60000 65536"/>
                  <a:gd name="T12" fmla="*/ 0 60000 65536"/>
                  <a:gd name="T13" fmla="*/ 0 60000 65536"/>
                  <a:gd name="T14" fmla="*/ 0 60000 65536"/>
                  <a:gd name="T15" fmla="*/ 0 w 36"/>
                  <a:gd name="T16" fmla="*/ 0 h 267"/>
                  <a:gd name="T17" fmla="*/ 36 w 36"/>
                  <a:gd name="T18" fmla="*/ 267 h 267"/>
                </a:gdLst>
                <a:ahLst/>
                <a:cxnLst>
                  <a:cxn ang="T10">
                    <a:pos x="T0" y="T1"/>
                  </a:cxn>
                  <a:cxn ang="T11">
                    <a:pos x="T2" y="T3"/>
                  </a:cxn>
                  <a:cxn ang="T12">
                    <a:pos x="T4" y="T5"/>
                  </a:cxn>
                  <a:cxn ang="T13">
                    <a:pos x="T6" y="T7"/>
                  </a:cxn>
                  <a:cxn ang="T14">
                    <a:pos x="T8" y="T9"/>
                  </a:cxn>
                </a:cxnLst>
                <a:rect l="T15" t="T16" r="T17" b="T18"/>
                <a:pathLst>
                  <a:path w="36" h="267">
                    <a:moveTo>
                      <a:pt x="0" y="267"/>
                    </a:moveTo>
                    <a:lnTo>
                      <a:pt x="0" y="0"/>
                    </a:lnTo>
                    <a:lnTo>
                      <a:pt x="36" y="22"/>
                    </a:lnTo>
                    <a:lnTo>
                      <a:pt x="36" y="248"/>
                    </a:lnTo>
                    <a:lnTo>
                      <a:pt x="0" y="267"/>
                    </a:lnTo>
                    <a:close/>
                  </a:path>
                </a:pathLst>
              </a:custGeom>
              <a:solidFill>
                <a:srgbClr val="D541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26" name="Freeform 251"/>
              <p:cNvSpPr>
                <a:spLocks/>
              </p:cNvSpPr>
              <p:nvPr/>
            </p:nvSpPr>
            <p:spPr bwMode="auto">
              <a:xfrm>
                <a:off x="5252" y="1555"/>
                <a:ext cx="35" cy="245"/>
              </a:xfrm>
              <a:custGeom>
                <a:avLst/>
                <a:gdLst>
                  <a:gd name="T0" fmla="*/ 0 w 35"/>
                  <a:gd name="T1" fmla="*/ 245 h 245"/>
                  <a:gd name="T2" fmla="*/ 0 w 35"/>
                  <a:gd name="T3" fmla="*/ 0 h 245"/>
                  <a:gd name="T4" fmla="*/ 35 w 35"/>
                  <a:gd name="T5" fmla="*/ 22 h 245"/>
                  <a:gd name="T6" fmla="*/ 35 w 35"/>
                  <a:gd name="T7" fmla="*/ 226 h 245"/>
                  <a:gd name="T8" fmla="*/ 0 w 35"/>
                  <a:gd name="T9" fmla="*/ 245 h 245"/>
                  <a:gd name="T10" fmla="*/ 0 60000 65536"/>
                  <a:gd name="T11" fmla="*/ 0 60000 65536"/>
                  <a:gd name="T12" fmla="*/ 0 60000 65536"/>
                  <a:gd name="T13" fmla="*/ 0 60000 65536"/>
                  <a:gd name="T14" fmla="*/ 0 60000 65536"/>
                  <a:gd name="T15" fmla="*/ 0 w 35"/>
                  <a:gd name="T16" fmla="*/ 0 h 245"/>
                  <a:gd name="T17" fmla="*/ 35 w 35"/>
                  <a:gd name="T18" fmla="*/ 245 h 245"/>
                </a:gdLst>
                <a:ahLst/>
                <a:cxnLst>
                  <a:cxn ang="T10">
                    <a:pos x="T0" y="T1"/>
                  </a:cxn>
                  <a:cxn ang="T11">
                    <a:pos x="T2" y="T3"/>
                  </a:cxn>
                  <a:cxn ang="T12">
                    <a:pos x="T4" y="T5"/>
                  </a:cxn>
                  <a:cxn ang="T13">
                    <a:pos x="T6" y="T7"/>
                  </a:cxn>
                  <a:cxn ang="T14">
                    <a:pos x="T8" y="T9"/>
                  </a:cxn>
                </a:cxnLst>
                <a:rect l="T15" t="T16" r="T17" b="T18"/>
                <a:pathLst>
                  <a:path w="35" h="245">
                    <a:moveTo>
                      <a:pt x="0" y="245"/>
                    </a:moveTo>
                    <a:lnTo>
                      <a:pt x="0" y="0"/>
                    </a:lnTo>
                    <a:lnTo>
                      <a:pt x="35" y="22"/>
                    </a:lnTo>
                    <a:lnTo>
                      <a:pt x="35" y="226"/>
                    </a:lnTo>
                    <a:lnTo>
                      <a:pt x="0" y="245"/>
                    </a:lnTo>
                    <a:close/>
                  </a:path>
                </a:pathLst>
              </a:custGeom>
              <a:solidFill>
                <a:srgbClr val="D540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27" name="Freeform 252"/>
              <p:cNvSpPr>
                <a:spLocks/>
              </p:cNvSpPr>
              <p:nvPr/>
            </p:nvSpPr>
            <p:spPr bwMode="auto">
              <a:xfrm>
                <a:off x="5270" y="1566"/>
                <a:ext cx="35" cy="226"/>
              </a:xfrm>
              <a:custGeom>
                <a:avLst/>
                <a:gdLst>
                  <a:gd name="T0" fmla="*/ 0 w 35"/>
                  <a:gd name="T1" fmla="*/ 226 h 226"/>
                  <a:gd name="T2" fmla="*/ 0 w 35"/>
                  <a:gd name="T3" fmla="*/ 0 h 226"/>
                  <a:gd name="T4" fmla="*/ 35 w 35"/>
                  <a:gd name="T5" fmla="*/ 21 h 226"/>
                  <a:gd name="T6" fmla="*/ 35 w 35"/>
                  <a:gd name="T7" fmla="*/ 204 h 226"/>
                  <a:gd name="T8" fmla="*/ 0 w 35"/>
                  <a:gd name="T9" fmla="*/ 226 h 226"/>
                  <a:gd name="T10" fmla="*/ 0 60000 65536"/>
                  <a:gd name="T11" fmla="*/ 0 60000 65536"/>
                  <a:gd name="T12" fmla="*/ 0 60000 65536"/>
                  <a:gd name="T13" fmla="*/ 0 60000 65536"/>
                  <a:gd name="T14" fmla="*/ 0 60000 65536"/>
                  <a:gd name="T15" fmla="*/ 0 w 35"/>
                  <a:gd name="T16" fmla="*/ 0 h 226"/>
                  <a:gd name="T17" fmla="*/ 35 w 35"/>
                  <a:gd name="T18" fmla="*/ 226 h 226"/>
                </a:gdLst>
                <a:ahLst/>
                <a:cxnLst>
                  <a:cxn ang="T10">
                    <a:pos x="T0" y="T1"/>
                  </a:cxn>
                  <a:cxn ang="T11">
                    <a:pos x="T2" y="T3"/>
                  </a:cxn>
                  <a:cxn ang="T12">
                    <a:pos x="T4" y="T5"/>
                  </a:cxn>
                  <a:cxn ang="T13">
                    <a:pos x="T6" y="T7"/>
                  </a:cxn>
                  <a:cxn ang="T14">
                    <a:pos x="T8" y="T9"/>
                  </a:cxn>
                </a:cxnLst>
                <a:rect l="T15" t="T16" r="T17" b="T18"/>
                <a:pathLst>
                  <a:path w="35" h="226">
                    <a:moveTo>
                      <a:pt x="0" y="226"/>
                    </a:moveTo>
                    <a:lnTo>
                      <a:pt x="0" y="0"/>
                    </a:lnTo>
                    <a:lnTo>
                      <a:pt x="35" y="21"/>
                    </a:lnTo>
                    <a:lnTo>
                      <a:pt x="35" y="204"/>
                    </a:lnTo>
                    <a:lnTo>
                      <a:pt x="0" y="226"/>
                    </a:lnTo>
                    <a:close/>
                  </a:path>
                </a:pathLst>
              </a:custGeom>
              <a:solidFill>
                <a:srgbClr val="D53F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28" name="Freeform 253"/>
              <p:cNvSpPr>
                <a:spLocks/>
              </p:cNvSpPr>
              <p:nvPr/>
            </p:nvSpPr>
            <p:spPr bwMode="auto">
              <a:xfrm>
                <a:off x="5287" y="1577"/>
                <a:ext cx="36" cy="204"/>
              </a:xfrm>
              <a:custGeom>
                <a:avLst/>
                <a:gdLst>
                  <a:gd name="T0" fmla="*/ 0 w 36"/>
                  <a:gd name="T1" fmla="*/ 204 h 204"/>
                  <a:gd name="T2" fmla="*/ 0 w 36"/>
                  <a:gd name="T3" fmla="*/ 0 h 204"/>
                  <a:gd name="T4" fmla="*/ 36 w 36"/>
                  <a:gd name="T5" fmla="*/ 21 h 204"/>
                  <a:gd name="T6" fmla="*/ 36 w 36"/>
                  <a:gd name="T7" fmla="*/ 185 h 204"/>
                  <a:gd name="T8" fmla="*/ 0 w 36"/>
                  <a:gd name="T9" fmla="*/ 204 h 204"/>
                  <a:gd name="T10" fmla="*/ 0 60000 65536"/>
                  <a:gd name="T11" fmla="*/ 0 60000 65536"/>
                  <a:gd name="T12" fmla="*/ 0 60000 65536"/>
                  <a:gd name="T13" fmla="*/ 0 60000 65536"/>
                  <a:gd name="T14" fmla="*/ 0 60000 65536"/>
                  <a:gd name="T15" fmla="*/ 0 w 36"/>
                  <a:gd name="T16" fmla="*/ 0 h 204"/>
                  <a:gd name="T17" fmla="*/ 36 w 36"/>
                  <a:gd name="T18" fmla="*/ 204 h 204"/>
                </a:gdLst>
                <a:ahLst/>
                <a:cxnLst>
                  <a:cxn ang="T10">
                    <a:pos x="T0" y="T1"/>
                  </a:cxn>
                  <a:cxn ang="T11">
                    <a:pos x="T2" y="T3"/>
                  </a:cxn>
                  <a:cxn ang="T12">
                    <a:pos x="T4" y="T5"/>
                  </a:cxn>
                  <a:cxn ang="T13">
                    <a:pos x="T6" y="T7"/>
                  </a:cxn>
                  <a:cxn ang="T14">
                    <a:pos x="T8" y="T9"/>
                  </a:cxn>
                </a:cxnLst>
                <a:rect l="T15" t="T16" r="T17" b="T18"/>
                <a:pathLst>
                  <a:path w="36" h="204">
                    <a:moveTo>
                      <a:pt x="0" y="204"/>
                    </a:moveTo>
                    <a:lnTo>
                      <a:pt x="0" y="0"/>
                    </a:lnTo>
                    <a:lnTo>
                      <a:pt x="36" y="21"/>
                    </a:lnTo>
                    <a:lnTo>
                      <a:pt x="36" y="185"/>
                    </a:lnTo>
                    <a:lnTo>
                      <a:pt x="0" y="204"/>
                    </a:lnTo>
                    <a:close/>
                  </a:path>
                </a:pathLst>
              </a:custGeom>
              <a:solidFill>
                <a:srgbClr val="D53F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29" name="Freeform 254"/>
              <p:cNvSpPr>
                <a:spLocks/>
              </p:cNvSpPr>
              <p:nvPr/>
            </p:nvSpPr>
            <p:spPr bwMode="auto">
              <a:xfrm>
                <a:off x="5305" y="1587"/>
                <a:ext cx="36" cy="183"/>
              </a:xfrm>
              <a:custGeom>
                <a:avLst/>
                <a:gdLst>
                  <a:gd name="T0" fmla="*/ 0 w 36"/>
                  <a:gd name="T1" fmla="*/ 183 h 183"/>
                  <a:gd name="T2" fmla="*/ 0 w 36"/>
                  <a:gd name="T3" fmla="*/ 0 h 183"/>
                  <a:gd name="T4" fmla="*/ 36 w 36"/>
                  <a:gd name="T5" fmla="*/ 20 h 183"/>
                  <a:gd name="T6" fmla="*/ 36 w 36"/>
                  <a:gd name="T7" fmla="*/ 164 h 183"/>
                  <a:gd name="T8" fmla="*/ 0 w 36"/>
                  <a:gd name="T9" fmla="*/ 183 h 183"/>
                  <a:gd name="T10" fmla="*/ 0 60000 65536"/>
                  <a:gd name="T11" fmla="*/ 0 60000 65536"/>
                  <a:gd name="T12" fmla="*/ 0 60000 65536"/>
                  <a:gd name="T13" fmla="*/ 0 60000 65536"/>
                  <a:gd name="T14" fmla="*/ 0 60000 65536"/>
                  <a:gd name="T15" fmla="*/ 0 w 36"/>
                  <a:gd name="T16" fmla="*/ 0 h 183"/>
                  <a:gd name="T17" fmla="*/ 36 w 36"/>
                  <a:gd name="T18" fmla="*/ 183 h 183"/>
                </a:gdLst>
                <a:ahLst/>
                <a:cxnLst>
                  <a:cxn ang="T10">
                    <a:pos x="T0" y="T1"/>
                  </a:cxn>
                  <a:cxn ang="T11">
                    <a:pos x="T2" y="T3"/>
                  </a:cxn>
                  <a:cxn ang="T12">
                    <a:pos x="T4" y="T5"/>
                  </a:cxn>
                  <a:cxn ang="T13">
                    <a:pos x="T6" y="T7"/>
                  </a:cxn>
                  <a:cxn ang="T14">
                    <a:pos x="T8" y="T9"/>
                  </a:cxn>
                </a:cxnLst>
                <a:rect l="T15" t="T16" r="T17" b="T18"/>
                <a:pathLst>
                  <a:path w="36" h="183">
                    <a:moveTo>
                      <a:pt x="0" y="183"/>
                    </a:moveTo>
                    <a:lnTo>
                      <a:pt x="0" y="0"/>
                    </a:lnTo>
                    <a:lnTo>
                      <a:pt x="36" y="20"/>
                    </a:lnTo>
                    <a:lnTo>
                      <a:pt x="36" y="164"/>
                    </a:lnTo>
                    <a:lnTo>
                      <a:pt x="0" y="183"/>
                    </a:lnTo>
                    <a:close/>
                  </a:path>
                </a:pathLst>
              </a:custGeom>
              <a:solidFill>
                <a:srgbClr val="D53E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30" name="Freeform 255"/>
              <p:cNvSpPr>
                <a:spLocks/>
              </p:cNvSpPr>
              <p:nvPr/>
            </p:nvSpPr>
            <p:spPr bwMode="auto">
              <a:xfrm>
                <a:off x="5323" y="1598"/>
                <a:ext cx="36" cy="164"/>
              </a:xfrm>
              <a:custGeom>
                <a:avLst/>
                <a:gdLst>
                  <a:gd name="T0" fmla="*/ 0 w 36"/>
                  <a:gd name="T1" fmla="*/ 164 h 164"/>
                  <a:gd name="T2" fmla="*/ 0 w 36"/>
                  <a:gd name="T3" fmla="*/ 0 h 164"/>
                  <a:gd name="T4" fmla="*/ 36 w 36"/>
                  <a:gd name="T5" fmla="*/ 19 h 164"/>
                  <a:gd name="T6" fmla="*/ 36 w 36"/>
                  <a:gd name="T7" fmla="*/ 142 h 164"/>
                  <a:gd name="T8" fmla="*/ 0 w 36"/>
                  <a:gd name="T9" fmla="*/ 164 h 164"/>
                  <a:gd name="T10" fmla="*/ 0 60000 65536"/>
                  <a:gd name="T11" fmla="*/ 0 60000 65536"/>
                  <a:gd name="T12" fmla="*/ 0 60000 65536"/>
                  <a:gd name="T13" fmla="*/ 0 60000 65536"/>
                  <a:gd name="T14" fmla="*/ 0 60000 65536"/>
                  <a:gd name="T15" fmla="*/ 0 w 36"/>
                  <a:gd name="T16" fmla="*/ 0 h 164"/>
                  <a:gd name="T17" fmla="*/ 36 w 36"/>
                  <a:gd name="T18" fmla="*/ 164 h 164"/>
                </a:gdLst>
                <a:ahLst/>
                <a:cxnLst>
                  <a:cxn ang="T10">
                    <a:pos x="T0" y="T1"/>
                  </a:cxn>
                  <a:cxn ang="T11">
                    <a:pos x="T2" y="T3"/>
                  </a:cxn>
                  <a:cxn ang="T12">
                    <a:pos x="T4" y="T5"/>
                  </a:cxn>
                  <a:cxn ang="T13">
                    <a:pos x="T6" y="T7"/>
                  </a:cxn>
                  <a:cxn ang="T14">
                    <a:pos x="T8" y="T9"/>
                  </a:cxn>
                </a:cxnLst>
                <a:rect l="T15" t="T16" r="T17" b="T18"/>
                <a:pathLst>
                  <a:path w="36" h="164">
                    <a:moveTo>
                      <a:pt x="0" y="164"/>
                    </a:moveTo>
                    <a:lnTo>
                      <a:pt x="0" y="0"/>
                    </a:lnTo>
                    <a:lnTo>
                      <a:pt x="36" y="19"/>
                    </a:lnTo>
                    <a:lnTo>
                      <a:pt x="36" y="142"/>
                    </a:lnTo>
                    <a:lnTo>
                      <a:pt x="0" y="164"/>
                    </a:lnTo>
                    <a:close/>
                  </a:path>
                </a:pathLst>
              </a:custGeom>
              <a:solidFill>
                <a:srgbClr val="D53E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31" name="Freeform 256"/>
              <p:cNvSpPr>
                <a:spLocks/>
              </p:cNvSpPr>
              <p:nvPr/>
            </p:nvSpPr>
            <p:spPr bwMode="auto">
              <a:xfrm>
                <a:off x="5341" y="1607"/>
                <a:ext cx="36" cy="144"/>
              </a:xfrm>
              <a:custGeom>
                <a:avLst/>
                <a:gdLst>
                  <a:gd name="T0" fmla="*/ 0 w 36"/>
                  <a:gd name="T1" fmla="*/ 144 h 144"/>
                  <a:gd name="T2" fmla="*/ 0 w 36"/>
                  <a:gd name="T3" fmla="*/ 0 h 144"/>
                  <a:gd name="T4" fmla="*/ 36 w 36"/>
                  <a:gd name="T5" fmla="*/ 21 h 144"/>
                  <a:gd name="T6" fmla="*/ 36 w 36"/>
                  <a:gd name="T7" fmla="*/ 124 h 144"/>
                  <a:gd name="T8" fmla="*/ 0 w 36"/>
                  <a:gd name="T9" fmla="*/ 144 h 144"/>
                  <a:gd name="T10" fmla="*/ 0 60000 65536"/>
                  <a:gd name="T11" fmla="*/ 0 60000 65536"/>
                  <a:gd name="T12" fmla="*/ 0 60000 65536"/>
                  <a:gd name="T13" fmla="*/ 0 60000 65536"/>
                  <a:gd name="T14" fmla="*/ 0 60000 65536"/>
                  <a:gd name="T15" fmla="*/ 0 w 36"/>
                  <a:gd name="T16" fmla="*/ 0 h 144"/>
                  <a:gd name="T17" fmla="*/ 36 w 36"/>
                  <a:gd name="T18" fmla="*/ 144 h 144"/>
                </a:gdLst>
                <a:ahLst/>
                <a:cxnLst>
                  <a:cxn ang="T10">
                    <a:pos x="T0" y="T1"/>
                  </a:cxn>
                  <a:cxn ang="T11">
                    <a:pos x="T2" y="T3"/>
                  </a:cxn>
                  <a:cxn ang="T12">
                    <a:pos x="T4" y="T5"/>
                  </a:cxn>
                  <a:cxn ang="T13">
                    <a:pos x="T6" y="T7"/>
                  </a:cxn>
                  <a:cxn ang="T14">
                    <a:pos x="T8" y="T9"/>
                  </a:cxn>
                </a:cxnLst>
                <a:rect l="T15" t="T16" r="T17" b="T18"/>
                <a:pathLst>
                  <a:path w="36" h="144">
                    <a:moveTo>
                      <a:pt x="0" y="144"/>
                    </a:moveTo>
                    <a:lnTo>
                      <a:pt x="0" y="0"/>
                    </a:lnTo>
                    <a:lnTo>
                      <a:pt x="36" y="21"/>
                    </a:lnTo>
                    <a:lnTo>
                      <a:pt x="36" y="124"/>
                    </a:lnTo>
                    <a:lnTo>
                      <a:pt x="0" y="144"/>
                    </a:lnTo>
                    <a:close/>
                  </a:path>
                </a:pathLst>
              </a:custGeom>
              <a:solidFill>
                <a:srgbClr val="D53D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32" name="Freeform 257"/>
              <p:cNvSpPr>
                <a:spLocks/>
              </p:cNvSpPr>
              <p:nvPr/>
            </p:nvSpPr>
            <p:spPr bwMode="auto">
              <a:xfrm>
                <a:off x="5359" y="1617"/>
                <a:ext cx="36" cy="123"/>
              </a:xfrm>
              <a:custGeom>
                <a:avLst/>
                <a:gdLst>
                  <a:gd name="T0" fmla="*/ 0 w 36"/>
                  <a:gd name="T1" fmla="*/ 123 h 123"/>
                  <a:gd name="T2" fmla="*/ 0 w 36"/>
                  <a:gd name="T3" fmla="*/ 0 h 123"/>
                  <a:gd name="T4" fmla="*/ 36 w 36"/>
                  <a:gd name="T5" fmla="*/ 22 h 123"/>
                  <a:gd name="T6" fmla="*/ 36 w 36"/>
                  <a:gd name="T7" fmla="*/ 104 h 123"/>
                  <a:gd name="T8" fmla="*/ 0 w 36"/>
                  <a:gd name="T9" fmla="*/ 123 h 123"/>
                  <a:gd name="T10" fmla="*/ 0 60000 65536"/>
                  <a:gd name="T11" fmla="*/ 0 60000 65536"/>
                  <a:gd name="T12" fmla="*/ 0 60000 65536"/>
                  <a:gd name="T13" fmla="*/ 0 60000 65536"/>
                  <a:gd name="T14" fmla="*/ 0 60000 65536"/>
                  <a:gd name="T15" fmla="*/ 0 w 36"/>
                  <a:gd name="T16" fmla="*/ 0 h 123"/>
                  <a:gd name="T17" fmla="*/ 36 w 36"/>
                  <a:gd name="T18" fmla="*/ 123 h 123"/>
                </a:gdLst>
                <a:ahLst/>
                <a:cxnLst>
                  <a:cxn ang="T10">
                    <a:pos x="T0" y="T1"/>
                  </a:cxn>
                  <a:cxn ang="T11">
                    <a:pos x="T2" y="T3"/>
                  </a:cxn>
                  <a:cxn ang="T12">
                    <a:pos x="T4" y="T5"/>
                  </a:cxn>
                  <a:cxn ang="T13">
                    <a:pos x="T6" y="T7"/>
                  </a:cxn>
                  <a:cxn ang="T14">
                    <a:pos x="T8" y="T9"/>
                  </a:cxn>
                </a:cxnLst>
                <a:rect l="T15" t="T16" r="T17" b="T18"/>
                <a:pathLst>
                  <a:path w="36" h="123">
                    <a:moveTo>
                      <a:pt x="0" y="123"/>
                    </a:moveTo>
                    <a:lnTo>
                      <a:pt x="0" y="0"/>
                    </a:lnTo>
                    <a:lnTo>
                      <a:pt x="36" y="22"/>
                    </a:lnTo>
                    <a:lnTo>
                      <a:pt x="36" y="104"/>
                    </a:lnTo>
                    <a:lnTo>
                      <a:pt x="0" y="123"/>
                    </a:lnTo>
                    <a:close/>
                  </a:path>
                </a:pathLst>
              </a:custGeom>
              <a:solidFill>
                <a:srgbClr val="D53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33" name="Freeform 258"/>
              <p:cNvSpPr>
                <a:spLocks/>
              </p:cNvSpPr>
              <p:nvPr/>
            </p:nvSpPr>
            <p:spPr bwMode="auto">
              <a:xfrm>
                <a:off x="5377" y="1628"/>
                <a:ext cx="35" cy="103"/>
              </a:xfrm>
              <a:custGeom>
                <a:avLst/>
                <a:gdLst>
                  <a:gd name="T0" fmla="*/ 0 w 35"/>
                  <a:gd name="T1" fmla="*/ 103 h 103"/>
                  <a:gd name="T2" fmla="*/ 0 w 35"/>
                  <a:gd name="T3" fmla="*/ 0 h 103"/>
                  <a:gd name="T4" fmla="*/ 35 w 35"/>
                  <a:gd name="T5" fmla="*/ 22 h 103"/>
                  <a:gd name="T6" fmla="*/ 35 w 35"/>
                  <a:gd name="T7" fmla="*/ 82 h 103"/>
                  <a:gd name="T8" fmla="*/ 0 w 35"/>
                  <a:gd name="T9" fmla="*/ 103 h 103"/>
                  <a:gd name="T10" fmla="*/ 0 60000 65536"/>
                  <a:gd name="T11" fmla="*/ 0 60000 65536"/>
                  <a:gd name="T12" fmla="*/ 0 60000 65536"/>
                  <a:gd name="T13" fmla="*/ 0 60000 65536"/>
                  <a:gd name="T14" fmla="*/ 0 60000 65536"/>
                  <a:gd name="T15" fmla="*/ 0 w 35"/>
                  <a:gd name="T16" fmla="*/ 0 h 103"/>
                  <a:gd name="T17" fmla="*/ 35 w 35"/>
                  <a:gd name="T18" fmla="*/ 103 h 103"/>
                </a:gdLst>
                <a:ahLst/>
                <a:cxnLst>
                  <a:cxn ang="T10">
                    <a:pos x="T0" y="T1"/>
                  </a:cxn>
                  <a:cxn ang="T11">
                    <a:pos x="T2" y="T3"/>
                  </a:cxn>
                  <a:cxn ang="T12">
                    <a:pos x="T4" y="T5"/>
                  </a:cxn>
                  <a:cxn ang="T13">
                    <a:pos x="T6" y="T7"/>
                  </a:cxn>
                  <a:cxn ang="T14">
                    <a:pos x="T8" y="T9"/>
                  </a:cxn>
                </a:cxnLst>
                <a:rect l="T15" t="T16" r="T17" b="T18"/>
                <a:pathLst>
                  <a:path w="35" h="103">
                    <a:moveTo>
                      <a:pt x="0" y="103"/>
                    </a:moveTo>
                    <a:lnTo>
                      <a:pt x="0" y="0"/>
                    </a:lnTo>
                    <a:lnTo>
                      <a:pt x="35" y="22"/>
                    </a:lnTo>
                    <a:lnTo>
                      <a:pt x="35" y="82"/>
                    </a:lnTo>
                    <a:lnTo>
                      <a:pt x="0" y="103"/>
                    </a:lnTo>
                    <a:close/>
                  </a:path>
                </a:pathLst>
              </a:custGeom>
              <a:solidFill>
                <a:srgbClr val="D53C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34" name="Freeform 259"/>
              <p:cNvSpPr>
                <a:spLocks/>
              </p:cNvSpPr>
              <p:nvPr/>
            </p:nvSpPr>
            <p:spPr bwMode="auto">
              <a:xfrm>
                <a:off x="5395" y="1639"/>
                <a:ext cx="35" cy="82"/>
              </a:xfrm>
              <a:custGeom>
                <a:avLst/>
                <a:gdLst>
                  <a:gd name="T0" fmla="*/ 0 w 35"/>
                  <a:gd name="T1" fmla="*/ 82 h 82"/>
                  <a:gd name="T2" fmla="*/ 0 w 35"/>
                  <a:gd name="T3" fmla="*/ 0 h 82"/>
                  <a:gd name="T4" fmla="*/ 35 w 35"/>
                  <a:gd name="T5" fmla="*/ 21 h 82"/>
                  <a:gd name="T6" fmla="*/ 35 w 35"/>
                  <a:gd name="T7" fmla="*/ 62 h 82"/>
                  <a:gd name="T8" fmla="*/ 0 w 35"/>
                  <a:gd name="T9" fmla="*/ 82 h 82"/>
                  <a:gd name="T10" fmla="*/ 0 60000 65536"/>
                  <a:gd name="T11" fmla="*/ 0 60000 65536"/>
                  <a:gd name="T12" fmla="*/ 0 60000 65536"/>
                  <a:gd name="T13" fmla="*/ 0 60000 65536"/>
                  <a:gd name="T14" fmla="*/ 0 60000 65536"/>
                  <a:gd name="T15" fmla="*/ 0 w 35"/>
                  <a:gd name="T16" fmla="*/ 0 h 82"/>
                  <a:gd name="T17" fmla="*/ 35 w 35"/>
                  <a:gd name="T18" fmla="*/ 82 h 82"/>
                </a:gdLst>
                <a:ahLst/>
                <a:cxnLst>
                  <a:cxn ang="T10">
                    <a:pos x="T0" y="T1"/>
                  </a:cxn>
                  <a:cxn ang="T11">
                    <a:pos x="T2" y="T3"/>
                  </a:cxn>
                  <a:cxn ang="T12">
                    <a:pos x="T4" y="T5"/>
                  </a:cxn>
                  <a:cxn ang="T13">
                    <a:pos x="T6" y="T7"/>
                  </a:cxn>
                  <a:cxn ang="T14">
                    <a:pos x="T8" y="T9"/>
                  </a:cxn>
                </a:cxnLst>
                <a:rect l="T15" t="T16" r="T17" b="T18"/>
                <a:pathLst>
                  <a:path w="35" h="82">
                    <a:moveTo>
                      <a:pt x="0" y="82"/>
                    </a:moveTo>
                    <a:lnTo>
                      <a:pt x="0" y="0"/>
                    </a:lnTo>
                    <a:lnTo>
                      <a:pt x="35" y="21"/>
                    </a:lnTo>
                    <a:lnTo>
                      <a:pt x="35" y="62"/>
                    </a:lnTo>
                    <a:lnTo>
                      <a:pt x="0" y="82"/>
                    </a:lnTo>
                    <a:close/>
                  </a:path>
                </a:pathLst>
              </a:custGeom>
              <a:solidFill>
                <a:srgbClr val="D53B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35" name="Freeform 260"/>
              <p:cNvSpPr>
                <a:spLocks/>
              </p:cNvSpPr>
              <p:nvPr/>
            </p:nvSpPr>
            <p:spPr bwMode="auto">
              <a:xfrm>
                <a:off x="5412" y="1650"/>
                <a:ext cx="36" cy="60"/>
              </a:xfrm>
              <a:custGeom>
                <a:avLst/>
                <a:gdLst>
                  <a:gd name="T0" fmla="*/ 0 w 36"/>
                  <a:gd name="T1" fmla="*/ 60 h 60"/>
                  <a:gd name="T2" fmla="*/ 0 w 36"/>
                  <a:gd name="T3" fmla="*/ 0 h 60"/>
                  <a:gd name="T4" fmla="*/ 36 w 36"/>
                  <a:gd name="T5" fmla="*/ 19 h 60"/>
                  <a:gd name="T6" fmla="*/ 36 w 36"/>
                  <a:gd name="T7" fmla="*/ 41 h 60"/>
                  <a:gd name="T8" fmla="*/ 0 w 36"/>
                  <a:gd name="T9" fmla="*/ 60 h 60"/>
                  <a:gd name="T10" fmla="*/ 0 60000 65536"/>
                  <a:gd name="T11" fmla="*/ 0 60000 65536"/>
                  <a:gd name="T12" fmla="*/ 0 60000 65536"/>
                  <a:gd name="T13" fmla="*/ 0 60000 65536"/>
                  <a:gd name="T14" fmla="*/ 0 60000 65536"/>
                  <a:gd name="T15" fmla="*/ 0 w 36"/>
                  <a:gd name="T16" fmla="*/ 0 h 60"/>
                  <a:gd name="T17" fmla="*/ 36 w 36"/>
                  <a:gd name="T18" fmla="*/ 60 h 60"/>
                </a:gdLst>
                <a:ahLst/>
                <a:cxnLst>
                  <a:cxn ang="T10">
                    <a:pos x="T0" y="T1"/>
                  </a:cxn>
                  <a:cxn ang="T11">
                    <a:pos x="T2" y="T3"/>
                  </a:cxn>
                  <a:cxn ang="T12">
                    <a:pos x="T4" y="T5"/>
                  </a:cxn>
                  <a:cxn ang="T13">
                    <a:pos x="T6" y="T7"/>
                  </a:cxn>
                  <a:cxn ang="T14">
                    <a:pos x="T8" y="T9"/>
                  </a:cxn>
                </a:cxnLst>
                <a:rect l="T15" t="T16" r="T17" b="T18"/>
                <a:pathLst>
                  <a:path w="36" h="60">
                    <a:moveTo>
                      <a:pt x="0" y="60"/>
                    </a:moveTo>
                    <a:lnTo>
                      <a:pt x="0" y="0"/>
                    </a:lnTo>
                    <a:lnTo>
                      <a:pt x="36" y="19"/>
                    </a:lnTo>
                    <a:lnTo>
                      <a:pt x="36" y="41"/>
                    </a:lnTo>
                    <a:lnTo>
                      <a:pt x="0" y="60"/>
                    </a:lnTo>
                    <a:close/>
                  </a:path>
                </a:pathLst>
              </a:custGeom>
              <a:solidFill>
                <a:srgbClr val="D53A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36" name="Freeform 261"/>
              <p:cNvSpPr>
                <a:spLocks/>
              </p:cNvSpPr>
              <p:nvPr/>
            </p:nvSpPr>
            <p:spPr bwMode="auto">
              <a:xfrm>
                <a:off x="5430" y="1660"/>
                <a:ext cx="36" cy="41"/>
              </a:xfrm>
              <a:custGeom>
                <a:avLst/>
                <a:gdLst>
                  <a:gd name="T0" fmla="*/ 0 w 36"/>
                  <a:gd name="T1" fmla="*/ 41 h 41"/>
                  <a:gd name="T2" fmla="*/ 0 w 36"/>
                  <a:gd name="T3" fmla="*/ 0 h 41"/>
                  <a:gd name="T4" fmla="*/ 36 w 36"/>
                  <a:gd name="T5" fmla="*/ 20 h 41"/>
                  <a:gd name="T6" fmla="*/ 0 w 36"/>
                  <a:gd name="T7" fmla="*/ 41 h 41"/>
                  <a:gd name="T8" fmla="*/ 0 60000 65536"/>
                  <a:gd name="T9" fmla="*/ 0 60000 65536"/>
                  <a:gd name="T10" fmla="*/ 0 60000 65536"/>
                  <a:gd name="T11" fmla="*/ 0 60000 65536"/>
                  <a:gd name="T12" fmla="*/ 0 w 36"/>
                  <a:gd name="T13" fmla="*/ 0 h 41"/>
                  <a:gd name="T14" fmla="*/ 36 w 36"/>
                  <a:gd name="T15" fmla="*/ 41 h 41"/>
                </a:gdLst>
                <a:ahLst/>
                <a:cxnLst>
                  <a:cxn ang="T8">
                    <a:pos x="T0" y="T1"/>
                  </a:cxn>
                  <a:cxn ang="T9">
                    <a:pos x="T2" y="T3"/>
                  </a:cxn>
                  <a:cxn ang="T10">
                    <a:pos x="T4" y="T5"/>
                  </a:cxn>
                  <a:cxn ang="T11">
                    <a:pos x="T6" y="T7"/>
                  </a:cxn>
                </a:cxnLst>
                <a:rect l="T12" t="T13" r="T14" b="T15"/>
                <a:pathLst>
                  <a:path w="36" h="41">
                    <a:moveTo>
                      <a:pt x="0" y="41"/>
                    </a:moveTo>
                    <a:lnTo>
                      <a:pt x="0" y="0"/>
                    </a:lnTo>
                    <a:lnTo>
                      <a:pt x="36" y="20"/>
                    </a:lnTo>
                    <a:lnTo>
                      <a:pt x="0" y="41"/>
                    </a:lnTo>
                    <a:close/>
                  </a:path>
                </a:pathLst>
              </a:custGeom>
              <a:solidFill>
                <a:srgbClr val="D439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37" name="Freeform 262"/>
              <p:cNvSpPr>
                <a:spLocks/>
              </p:cNvSpPr>
              <p:nvPr/>
            </p:nvSpPr>
            <p:spPr bwMode="auto">
              <a:xfrm>
                <a:off x="5448" y="1669"/>
                <a:ext cx="18" cy="22"/>
              </a:xfrm>
              <a:custGeom>
                <a:avLst/>
                <a:gdLst>
                  <a:gd name="T0" fmla="*/ 0 w 18"/>
                  <a:gd name="T1" fmla="*/ 22 h 22"/>
                  <a:gd name="T2" fmla="*/ 0 w 18"/>
                  <a:gd name="T3" fmla="*/ 0 h 22"/>
                  <a:gd name="T4" fmla="*/ 18 w 18"/>
                  <a:gd name="T5" fmla="*/ 11 h 22"/>
                  <a:gd name="T6" fmla="*/ 0 w 18"/>
                  <a:gd name="T7" fmla="*/ 22 h 22"/>
                  <a:gd name="T8" fmla="*/ 0 60000 65536"/>
                  <a:gd name="T9" fmla="*/ 0 60000 65536"/>
                  <a:gd name="T10" fmla="*/ 0 60000 65536"/>
                  <a:gd name="T11" fmla="*/ 0 60000 65536"/>
                  <a:gd name="T12" fmla="*/ 0 w 18"/>
                  <a:gd name="T13" fmla="*/ 0 h 22"/>
                  <a:gd name="T14" fmla="*/ 18 w 18"/>
                  <a:gd name="T15" fmla="*/ 22 h 22"/>
                </a:gdLst>
                <a:ahLst/>
                <a:cxnLst>
                  <a:cxn ang="T8">
                    <a:pos x="T0" y="T1"/>
                  </a:cxn>
                  <a:cxn ang="T9">
                    <a:pos x="T2" y="T3"/>
                  </a:cxn>
                  <a:cxn ang="T10">
                    <a:pos x="T4" y="T5"/>
                  </a:cxn>
                  <a:cxn ang="T11">
                    <a:pos x="T6" y="T7"/>
                  </a:cxn>
                </a:cxnLst>
                <a:rect l="T12" t="T13" r="T14" b="T15"/>
                <a:pathLst>
                  <a:path w="18" h="22">
                    <a:moveTo>
                      <a:pt x="0" y="22"/>
                    </a:moveTo>
                    <a:lnTo>
                      <a:pt x="0" y="0"/>
                    </a:lnTo>
                    <a:lnTo>
                      <a:pt x="18" y="11"/>
                    </a:lnTo>
                    <a:lnTo>
                      <a:pt x="0" y="22"/>
                    </a:lnTo>
                    <a:close/>
                  </a:path>
                </a:pathLst>
              </a:custGeom>
              <a:solidFill>
                <a:srgbClr val="D3382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38" name="Freeform 263"/>
              <p:cNvSpPr>
                <a:spLocks noEditPoints="1"/>
              </p:cNvSpPr>
              <p:nvPr/>
            </p:nvSpPr>
            <p:spPr bwMode="auto">
              <a:xfrm>
                <a:off x="880" y="1037"/>
                <a:ext cx="4586" cy="2559"/>
              </a:xfrm>
              <a:custGeom>
                <a:avLst/>
                <a:gdLst>
                  <a:gd name="T0" fmla="*/ 135 w 4586"/>
                  <a:gd name="T1" fmla="*/ 1800 h 2559"/>
                  <a:gd name="T2" fmla="*/ 290 w 4586"/>
                  <a:gd name="T3" fmla="*/ 1712 h 2559"/>
                  <a:gd name="T4" fmla="*/ 419 w 4586"/>
                  <a:gd name="T5" fmla="*/ 1643 h 2559"/>
                  <a:gd name="T6" fmla="*/ 578 w 4586"/>
                  <a:gd name="T7" fmla="*/ 1563 h 2559"/>
                  <a:gd name="T8" fmla="*/ 709 w 4586"/>
                  <a:gd name="T9" fmla="*/ 1486 h 2559"/>
                  <a:gd name="T10" fmla="*/ 858 w 4586"/>
                  <a:gd name="T11" fmla="*/ 1413 h 2559"/>
                  <a:gd name="T12" fmla="*/ 1012 w 4586"/>
                  <a:gd name="T13" fmla="*/ 1325 h 2559"/>
                  <a:gd name="T14" fmla="*/ 1142 w 4586"/>
                  <a:gd name="T15" fmla="*/ 1254 h 2559"/>
                  <a:gd name="T16" fmla="*/ 1300 w 4586"/>
                  <a:gd name="T17" fmla="*/ 1174 h 2559"/>
                  <a:gd name="T18" fmla="*/ 1431 w 4586"/>
                  <a:gd name="T19" fmla="*/ 1099 h 2559"/>
                  <a:gd name="T20" fmla="*/ 1580 w 4586"/>
                  <a:gd name="T21" fmla="*/ 1024 h 2559"/>
                  <a:gd name="T22" fmla="*/ 1735 w 4586"/>
                  <a:gd name="T23" fmla="*/ 935 h 2559"/>
                  <a:gd name="T24" fmla="*/ 1864 w 4586"/>
                  <a:gd name="T25" fmla="*/ 864 h 2559"/>
                  <a:gd name="T26" fmla="*/ 2023 w 4586"/>
                  <a:gd name="T27" fmla="*/ 787 h 2559"/>
                  <a:gd name="T28" fmla="*/ 2154 w 4586"/>
                  <a:gd name="T29" fmla="*/ 710 h 2559"/>
                  <a:gd name="T30" fmla="*/ 2303 w 4586"/>
                  <a:gd name="T31" fmla="*/ 634 h 2559"/>
                  <a:gd name="T32" fmla="*/ 2458 w 4586"/>
                  <a:gd name="T33" fmla="*/ 546 h 2559"/>
                  <a:gd name="T34" fmla="*/ 2587 w 4586"/>
                  <a:gd name="T35" fmla="*/ 477 h 2559"/>
                  <a:gd name="T36" fmla="*/ 2746 w 4586"/>
                  <a:gd name="T37" fmla="*/ 398 h 2559"/>
                  <a:gd name="T38" fmla="*/ 2877 w 4586"/>
                  <a:gd name="T39" fmla="*/ 320 h 2559"/>
                  <a:gd name="T40" fmla="*/ 3026 w 4586"/>
                  <a:gd name="T41" fmla="*/ 245 h 2559"/>
                  <a:gd name="T42" fmla="*/ 3180 w 4586"/>
                  <a:gd name="T43" fmla="*/ 157 h 2559"/>
                  <a:gd name="T44" fmla="*/ 3309 w 4586"/>
                  <a:gd name="T45" fmla="*/ 88 h 2559"/>
                  <a:gd name="T46" fmla="*/ 3468 w 4586"/>
                  <a:gd name="T47" fmla="*/ 8 h 2559"/>
                  <a:gd name="T48" fmla="*/ 3601 w 4586"/>
                  <a:gd name="T49" fmla="*/ 69 h 2559"/>
                  <a:gd name="T50" fmla="*/ 3742 w 4586"/>
                  <a:gd name="T51" fmla="*/ 157 h 2559"/>
                  <a:gd name="T52" fmla="*/ 3899 w 4586"/>
                  <a:gd name="T53" fmla="*/ 241 h 2559"/>
                  <a:gd name="T54" fmla="*/ 4026 w 4586"/>
                  <a:gd name="T55" fmla="*/ 316 h 2559"/>
                  <a:gd name="T56" fmla="*/ 4177 w 4586"/>
                  <a:gd name="T57" fmla="*/ 408 h 2559"/>
                  <a:gd name="T58" fmla="*/ 4312 w 4586"/>
                  <a:gd name="T59" fmla="*/ 482 h 2559"/>
                  <a:gd name="T60" fmla="*/ 4455 w 4586"/>
                  <a:gd name="T61" fmla="*/ 570 h 2559"/>
                  <a:gd name="T62" fmla="*/ 4566 w 4586"/>
                  <a:gd name="T63" fmla="*/ 658 h 2559"/>
                  <a:gd name="T64" fmla="*/ 4437 w 4586"/>
                  <a:gd name="T65" fmla="*/ 731 h 2559"/>
                  <a:gd name="T66" fmla="*/ 4280 w 4586"/>
                  <a:gd name="T67" fmla="*/ 813 h 2559"/>
                  <a:gd name="T68" fmla="*/ 4149 w 4586"/>
                  <a:gd name="T69" fmla="*/ 892 h 2559"/>
                  <a:gd name="T70" fmla="*/ 4002 w 4586"/>
                  <a:gd name="T71" fmla="*/ 970 h 2559"/>
                  <a:gd name="T72" fmla="*/ 3850 w 4586"/>
                  <a:gd name="T73" fmla="*/ 1060 h 2559"/>
                  <a:gd name="T74" fmla="*/ 3720 w 4586"/>
                  <a:gd name="T75" fmla="*/ 1133 h 2559"/>
                  <a:gd name="T76" fmla="*/ 3566 w 4586"/>
                  <a:gd name="T77" fmla="*/ 1215 h 2559"/>
                  <a:gd name="T78" fmla="*/ 3435 w 4586"/>
                  <a:gd name="T79" fmla="*/ 1295 h 2559"/>
                  <a:gd name="T80" fmla="*/ 3286 w 4586"/>
                  <a:gd name="T81" fmla="*/ 1372 h 2559"/>
                  <a:gd name="T82" fmla="*/ 3135 w 4586"/>
                  <a:gd name="T83" fmla="*/ 1464 h 2559"/>
                  <a:gd name="T84" fmla="*/ 3006 w 4586"/>
                  <a:gd name="T85" fmla="*/ 1535 h 2559"/>
                  <a:gd name="T86" fmla="*/ 2849 w 4586"/>
                  <a:gd name="T87" fmla="*/ 1619 h 2559"/>
                  <a:gd name="T88" fmla="*/ 2718 w 4586"/>
                  <a:gd name="T89" fmla="*/ 1699 h 2559"/>
                  <a:gd name="T90" fmla="*/ 2571 w 4586"/>
                  <a:gd name="T91" fmla="*/ 1776 h 2559"/>
                  <a:gd name="T92" fmla="*/ 2418 w 4586"/>
                  <a:gd name="T93" fmla="*/ 1867 h 2559"/>
                  <a:gd name="T94" fmla="*/ 2289 w 4586"/>
                  <a:gd name="T95" fmla="*/ 1940 h 2559"/>
                  <a:gd name="T96" fmla="*/ 2132 w 4586"/>
                  <a:gd name="T97" fmla="*/ 2022 h 2559"/>
                  <a:gd name="T98" fmla="*/ 2001 w 4586"/>
                  <a:gd name="T99" fmla="*/ 2101 h 2559"/>
                  <a:gd name="T100" fmla="*/ 1854 w 4586"/>
                  <a:gd name="T101" fmla="*/ 2179 h 2559"/>
                  <a:gd name="T102" fmla="*/ 1701 w 4586"/>
                  <a:gd name="T103" fmla="*/ 2269 h 2559"/>
                  <a:gd name="T104" fmla="*/ 1572 w 4586"/>
                  <a:gd name="T105" fmla="*/ 2342 h 2559"/>
                  <a:gd name="T106" fmla="*/ 1417 w 4586"/>
                  <a:gd name="T107" fmla="*/ 2424 h 2559"/>
                  <a:gd name="T108" fmla="*/ 1286 w 4586"/>
                  <a:gd name="T109" fmla="*/ 2503 h 2559"/>
                  <a:gd name="T110" fmla="*/ 1140 w 4586"/>
                  <a:gd name="T111" fmla="*/ 2533 h 2559"/>
                  <a:gd name="T112" fmla="*/ 985 w 4586"/>
                  <a:gd name="T113" fmla="*/ 2447 h 2559"/>
                  <a:gd name="T114" fmla="*/ 858 w 4586"/>
                  <a:gd name="T115" fmla="*/ 2374 h 2559"/>
                  <a:gd name="T116" fmla="*/ 707 w 4586"/>
                  <a:gd name="T117" fmla="*/ 2280 h 2559"/>
                  <a:gd name="T118" fmla="*/ 572 w 4586"/>
                  <a:gd name="T119" fmla="*/ 2207 h 2559"/>
                  <a:gd name="T120" fmla="*/ 429 w 4586"/>
                  <a:gd name="T121" fmla="*/ 2118 h 2559"/>
                  <a:gd name="T122" fmla="*/ 274 w 4586"/>
                  <a:gd name="T123" fmla="*/ 2034 h 2559"/>
                  <a:gd name="T124" fmla="*/ 147 w 4586"/>
                  <a:gd name="T125" fmla="*/ 1959 h 25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586"/>
                  <a:gd name="T190" fmla="*/ 0 h 2559"/>
                  <a:gd name="T191" fmla="*/ 4586 w 4586"/>
                  <a:gd name="T192" fmla="*/ 2559 h 25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586" h="2559">
                    <a:moveTo>
                      <a:pt x="4" y="1867"/>
                    </a:moveTo>
                    <a:lnTo>
                      <a:pt x="6" y="1871"/>
                    </a:lnTo>
                    <a:lnTo>
                      <a:pt x="2" y="1873"/>
                    </a:lnTo>
                    <a:lnTo>
                      <a:pt x="0" y="1869"/>
                    </a:lnTo>
                    <a:lnTo>
                      <a:pt x="4" y="1867"/>
                    </a:lnTo>
                    <a:close/>
                    <a:moveTo>
                      <a:pt x="20" y="1858"/>
                    </a:moveTo>
                    <a:lnTo>
                      <a:pt x="22" y="1862"/>
                    </a:lnTo>
                    <a:lnTo>
                      <a:pt x="18" y="1865"/>
                    </a:lnTo>
                    <a:lnTo>
                      <a:pt x="16" y="1860"/>
                    </a:lnTo>
                    <a:lnTo>
                      <a:pt x="20" y="1858"/>
                    </a:lnTo>
                    <a:close/>
                    <a:moveTo>
                      <a:pt x="38" y="1847"/>
                    </a:moveTo>
                    <a:lnTo>
                      <a:pt x="40" y="1852"/>
                    </a:lnTo>
                    <a:lnTo>
                      <a:pt x="34" y="1854"/>
                    </a:lnTo>
                    <a:lnTo>
                      <a:pt x="32" y="1849"/>
                    </a:lnTo>
                    <a:lnTo>
                      <a:pt x="38" y="1847"/>
                    </a:lnTo>
                    <a:close/>
                    <a:moveTo>
                      <a:pt x="54" y="1839"/>
                    </a:moveTo>
                    <a:lnTo>
                      <a:pt x="56" y="1843"/>
                    </a:lnTo>
                    <a:lnTo>
                      <a:pt x="52" y="1845"/>
                    </a:lnTo>
                    <a:lnTo>
                      <a:pt x="50" y="1841"/>
                    </a:lnTo>
                    <a:lnTo>
                      <a:pt x="54" y="1839"/>
                    </a:lnTo>
                    <a:close/>
                    <a:moveTo>
                      <a:pt x="69" y="1830"/>
                    </a:moveTo>
                    <a:lnTo>
                      <a:pt x="73" y="1834"/>
                    </a:lnTo>
                    <a:lnTo>
                      <a:pt x="67" y="1837"/>
                    </a:lnTo>
                    <a:lnTo>
                      <a:pt x="65" y="1832"/>
                    </a:lnTo>
                    <a:lnTo>
                      <a:pt x="69" y="1830"/>
                    </a:lnTo>
                    <a:close/>
                    <a:moveTo>
                      <a:pt x="87" y="1822"/>
                    </a:moveTo>
                    <a:lnTo>
                      <a:pt x="89" y="1826"/>
                    </a:lnTo>
                    <a:lnTo>
                      <a:pt x="85" y="1828"/>
                    </a:lnTo>
                    <a:lnTo>
                      <a:pt x="83" y="1824"/>
                    </a:lnTo>
                    <a:lnTo>
                      <a:pt x="87" y="1822"/>
                    </a:lnTo>
                    <a:close/>
                    <a:moveTo>
                      <a:pt x="103" y="1813"/>
                    </a:moveTo>
                    <a:lnTo>
                      <a:pt x="105" y="1817"/>
                    </a:lnTo>
                    <a:lnTo>
                      <a:pt x="101" y="1819"/>
                    </a:lnTo>
                    <a:lnTo>
                      <a:pt x="99" y="1815"/>
                    </a:lnTo>
                    <a:lnTo>
                      <a:pt x="103" y="1813"/>
                    </a:lnTo>
                    <a:close/>
                    <a:moveTo>
                      <a:pt x="121" y="1802"/>
                    </a:moveTo>
                    <a:lnTo>
                      <a:pt x="123" y="1806"/>
                    </a:lnTo>
                    <a:lnTo>
                      <a:pt x="119" y="1809"/>
                    </a:lnTo>
                    <a:lnTo>
                      <a:pt x="117" y="1804"/>
                    </a:lnTo>
                    <a:lnTo>
                      <a:pt x="121" y="1802"/>
                    </a:lnTo>
                    <a:close/>
                    <a:moveTo>
                      <a:pt x="137" y="1794"/>
                    </a:moveTo>
                    <a:lnTo>
                      <a:pt x="139" y="1798"/>
                    </a:lnTo>
                    <a:lnTo>
                      <a:pt x="135" y="1800"/>
                    </a:lnTo>
                    <a:lnTo>
                      <a:pt x="133" y="1796"/>
                    </a:lnTo>
                    <a:lnTo>
                      <a:pt x="137" y="1794"/>
                    </a:lnTo>
                    <a:close/>
                    <a:moveTo>
                      <a:pt x="155" y="1785"/>
                    </a:moveTo>
                    <a:lnTo>
                      <a:pt x="157" y="1789"/>
                    </a:lnTo>
                    <a:lnTo>
                      <a:pt x="153" y="1791"/>
                    </a:lnTo>
                    <a:lnTo>
                      <a:pt x="151" y="1787"/>
                    </a:lnTo>
                    <a:lnTo>
                      <a:pt x="155" y="1785"/>
                    </a:lnTo>
                    <a:close/>
                    <a:moveTo>
                      <a:pt x="171" y="1776"/>
                    </a:moveTo>
                    <a:lnTo>
                      <a:pt x="173" y="1781"/>
                    </a:lnTo>
                    <a:lnTo>
                      <a:pt x="169" y="1783"/>
                    </a:lnTo>
                    <a:lnTo>
                      <a:pt x="167" y="1778"/>
                    </a:lnTo>
                    <a:lnTo>
                      <a:pt x="171" y="1776"/>
                    </a:lnTo>
                    <a:close/>
                    <a:moveTo>
                      <a:pt x="189" y="1768"/>
                    </a:moveTo>
                    <a:lnTo>
                      <a:pt x="191" y="1772"/>
                    </a:lnTo>
                    <a:lnTo>
                      <a:pt x="187" y="1774"/>
                    </a:lnTo>
                    <a:lnTo>
                      <a:pt x="185" y="1770"/>
                    </a:lnTo>
                    <a:lnTo>
                      <a:pt x="189" y="1768"/>
                    </a:lnTo>
                    <a:close/>
                    <a:moveTo>
                      <a:pt x="204" y="1757"/>
                    </a:moveTo>
                    <a:lnTo>
                      <a:pt x="206" y="1761"/>
                    </a:lnTo>
                    <a:lnTo>
                      <a:pt x="202" y="1763"/>
                    </a:lnTo>
                    <a:lnTo>
                      <a:pt x="200" y="1759"/>
                    </a:lnTo>
                    <a:lnTo>
                      <a:pt x="204" y="1757"/>
                    </a:lnTo>
                    <a:close/>
                    <a:moveTo>
                      <a:pt x="222" y="1748"/>
                    </a:moveTo>
                    <a:lnTo>
                      <a:pt x="224" y="1753"/>
                    </a:lnTo>
                    <a:lnTo>
                      <a:pt x="220" y="1755"/>
                    </a:lnTo>
                    <a:lnTo>
                      <a:pt x="218" y="1751"/>
                    </a:lnTo>
                    <a:lnTo>
                      <a:pt x="222" y="1748"/>
                    </a:lnTo>
                    <a:close/>
                    <a:moveTo>
                      <a:pt x="238" y="1740"/>
                    </a:moveTo>
                    <a:lnTo>
                      <a:pt x="240" y="1744"/>
                    </a:lnTo>
                    <a:lnTo>
                      <a:pt x="236" y="1746"/>
                    </a:lnTo>
                    <a:lnTo>
                      <a:pt x="234" y="1742"/>
                    </a:lnTo>
                    <a:lnTo>
                      <a:pt x="238" y="1740"/>
                    </a:lnTo>
                    <a:close/>
                    <a:moveTo>
                      <a:pt x="256" y="1731"/>
                    </a:moveTo>
                    <a:lnTo>
                      <a:pt x="258" y="1735"/>
                    </a:lnTo>
                    <a:lnTo>
                      <a:pt x="254" y="1738"/>
                    </a:lnTo>
                    <a:lnTo>
                      <a:pt x="250" y="1733"/>
                    </a:lnTo>
                    <a:lnTo>
                      <a:pt x="256" y="1731"/>
                    </a:lnTo>
                    <a:close/>
                    <a:moveTo>
                      <a:pt x="272" y="1720"/>
                    </a:moveTo>
                    <a:lnTo>
                      <a:pt x="274" y="1727"/>
                    </a:lnTo>
                    <a:lnTo>
                      <a:pt x="270" y="1729"/>
                    </a:lnTo>
                    <a:lnTo>
                      <a:pt x="268" y="1725"/>
                    </a:lnTo>
                    <a:lnTo>
                      <a:pt x="272" y="1720"/>
                    </a:lnTo>
                    <a:close/>
                    <a:moveTo>
                      <a:pt x="290" y="1712"/>
                    </a:moveTo>
                    <a:lnTo>
                      <a:pt x="292" y="1716"/>
                    </a:lnTo>
                    <a:lnTo>
                      <a:pt x="286" y="1718"/>
                    </a:lnTo>
                    <a:lnTo>
                      <a:pt x="284" y="1714"/>
                    </a:lnTo>
                    <a:lnTo>
                      <a:pt x="290" y="1712"/>
                    </a:lnTo>
                    <a:close/>
                    <a:moveTo>
                      <a:pt x="306" y="1703"/>
                    </a:moveTo>
                    <a:lnTo>
                      <a:pt x="308" y="1708"/>
                    </a:lnTo>
                    <a:lnTo>
                      <a:pt x="304" y="1710"/>
                    </a:lnTo>
                    <a:lnTo>
                      <a:pt x="302" y="1705"/>
                    </a:lnTo>
                    <a:lnTo>
                      <a:pt x="306" y="1703"/>
                    </a:lnTo>
                    <a:close/>
                    <a:moveTo>
                      <a:pt x="322" y="1695"/>
                    </a:moveTo>
                    <a:lnTo>
                      <a:pt x="326" y="1699"/>
                    </a:lnTo>
                    <a:lnTo>
                      <a:pt x="320" y="1701"/>
                    </a:lnTo>
                    <a:lnTo>
                      <a:pt x="318" y="1697"/>
                    </a:lnTo>
                    <a:lnTo>
                      <a:pt x="322" y="1695"/>
                    </a:lnTo>
                    <a:close/>
                    <a:moveTo>
                      <a:pt x="339" y="1686"/>
                    </a:moveTo>
                    <a:lnTo>
                      <a:pt x="341" y="1690"/>
                    </a:lnTo>
                    <a:lnTo>
                      <a:pt x="337" y="1692"/>
                    </a:lnTo>
                    <a:lnTo>
                      <a:pt x="335" y="1688"/>
                    </a:lnTo>
                    <a:lnTo>
                      <a:pt x="339" y="1686"/>
                    </a:lnTo>
                    <a:close/>
                    <a:moveTo>
                      <a:pt x="355" y="1675"/>
                    </a:moveTo>
                    <a:lnTo>
                      <a:pt x="357" y="1682"/>
                    </a:lnTo>
                    <a:lnTo>
                      <a:pt x="353" y="1684"/>
                    </a:lnTo>
                    <a:lnTo>
                      <a:pt x="351" y="1680"/>
                    </a:lnTo>
                    <a:lnTo>
                      <a:pt x="355" y="1675"/>
                    </a:lnTo>
                    <a:close/>
                    <a:moveTo>
                      <a:pt x="373" y="1667"/>
                    </a:moveTo>
                    <a:lnTo>
                      <a:pt x="375" y="1671"/>
                    </a:lnTo>
                    <a:lnTo>
                      <a:pt x="371" y="1673"/>
                    </a:lnTo>
                    <a:lnTo>
                      <a:pt x="369" y="1669"/>
                    </a:lnTo>
                    <a:lnTo>
                      <a:pt x="373" y="1667"/>
                    </a:lnTo>
                    <a:close/>
                    <a:moveTo>
                      <a:pt x="389" y="1658"/>
                    </a:moveTo>
                    <a:lnTo>
                      <a:pt x="391" y="1662"/>
                    </a:lnTo>
                    <a:lnTo>
                      <a:pt x="387" y="1664"/>
                    </a:lnTo>
                    <a:lnTo>
                      <a:pt x="385" y="1660"/>
                    </a:lnTo>
                    <a:lnTo>
                      <a:pt x="389" y="1658"/>
                    </a:lnTo>
                    <a:close/>
                    <a:moveTo>
                      <a:pt x="407" y="1649"/>
                    </a:moveTo>
                    <a:lnTo>
                      <a:pt x="409" y="1654"/>
                    </a:lnTo>
                    <a:lnTo>
                      <a:pt x="405" y="1656"/>
                    </a:lnTo>
                    <a:lnTo>
                      <a:pt x="403" y="1652"/>
                    </a:lnTo>
                    <a:lnTo>
                      <a:pt x="407" y="1649"/>
                    </a:lnTo>
                    <a:close/>
                    <a:moveTo>
                      <a:pt x="423" y="1641"/>
                    </a:moveTo>
                    <a:lnTo>
                      <a:pt x="425" y="1645"/>
                    </a:lnTo>
                    <a:lnTo>
                      <a:pt x="421" y="1647"/>
                    </a:lnTo>
                    <a:lnTo>
                      <a:pt x="419" y="1643"/>
                    </a:lnTo>
                    <a:lnTo>
                      <a:pt x="423" y="1641"/>
                    </a:lnTo>
                    <a:close/>
                    <a:moveTo>
                      <a:pt x="441" y="1630"/>
                    </a:moveTo>
                    <a:lnTo>
                      <a:pt x="443" y="1637"/>
                    </a:lnTo>
                    <a:lnTo>
                      <a:pt x="439" y="1639"/>
                    </a:lnTo>
                    <a:lnTo>
                      <a:pt x="437" y="1634"/>
                    </a:lnTo>
                    <a:lnTo>
                      <a:pt x="441" y="1630"/>
                    </a:lnTo>
                    <a:close/>
                    <a:moveTo>
                      <a:pt x="457" y="1621"/>
                    </a:moveTo>
                    <a:lnTo>
                      <a:pt x="459" y="1626"/>
                    </a:lnTo>
                    <a:lnTo>
                      <a:pt x="455" y="1628"/>
                    </a:lnTo>
                    <a:lnTo>
                      <a:pt x="453" y="1624"/>
                    </a:lnTo>
                    <a:lnTo>
                      <a:pt x="457" y="1621"/>
                    </a:lnTo>
                    <a:close/>
                    <a:moveTo>
                      <a:pt x="474" y="1613"/>
                    </a:moveTo>
                    <a:lnTo>
                      <a:pt x="476" y="1617"/>
                    </a:lnTo>
                    <a:lnTo>
                      <a:pt x="472" y="1619"/>
                    </a:lnTo>
                    <a:lnTo>
                      <a:pt x="470" y="1615"/>
                    </a:lnTo>
                    <a:lnTo>
                      <a:pt x="474" y="1613"/>
                    </a:lnTo>
                    <a:close/>
                    <a:moveTo>
                      <a:pt x="490" y="1604"/>
                    </a:moveTo>
                    <a:lnTo>
                      <a:pt x="492" y="1609"/>
                    </a:lnTo>
                    <a:lnTo>
                      <a:pt x="488" y="1611"/>
                    </a:lnTo>
                    <a:lnTo>
                      <a:pt x="486" y="1606"/>
                    </a:lnTo>
                    <a:lnTo>
                      <a:pt x="490" y="1604"/>
                    </a:lnTo>
                    <a:close/>
                    <a:moveTo>
                      <a:pt x="508" y="1596"/>
                    </a:moveTo>
                    <a:lnTo>
                      <a:pt x="510" y="1600"/>
                    </a:lnTo>
                    <a:lnTo>
                      <a:pt x="506" y="1602"/>
                    </a:lnTo>
                    <a:lnTo>
                      <a:pt x="502" y="1598"/>
                    </a:lnTo>
                    <a:lnTo>
                      <a:pt x="508" y="1596"/>
                    </a:lnTo>
                    <a:close/>
                    <a:moveTo>
                      <a:pt x="524" y="1585"/>
                    </a:moveTo>
                    <a:lnTo>
                      <a:pt x="526" y="1591"/>
                    </a:lnTo>
                    <a:lnTo>
                      <a:pt x="522" y="1594"/>
                    </a:lnTo>
                    <a:lnTo>
                      <a:pt x="520" y="1589"/>
                    </a:lnTo>
                    <a:lnTo>
                      <a:pt x="524" y="1585"/>
                    </a:lnTo>
                    <a:close/>
                    <a:moveTo>
                      <a:pt x="542" y="1576"/>
                    </a:moveTo>
                    <a:lnTo>
                      <a:pt x="544" y="1581"/>
                    </a:lnTo>
                    <a:lnTo>
                      <a:pt x="538" y="1583"/>
                    </a:lnTo>
                    <a:lnTo>
                      <a:pt x="536" y="1578"/>
                    </a:lnTo>
                    <a:lnTo>
                      <a:pt x="542" y="1576"/>
                    </a:lnTo>
                    <a:close/>
                    <a:moveTo>
                      <a:pt x="558" y="1568"/>
                    </a:moveTo>
                    <a:lnTo>
                      <a:pt x="560" y="1572"/>
                    </a:lnTo>
                    <a:lnTo>
                      <a:pt x="556" y="1574"/>
                    </a:lnTo>
                    <a:lnTo>
                      <a:pt x="554" y="1570"/>
                    </a:lnTo>
                    <a:lnTo>
                      <a:pt x="558" y="1568"/>
                    </a:lnTo>
                    <a:close/>
                    <a:moveTo>
                      <a:pt x="574" y="1559"/>
                    </a:moveTo>
                    <a:lnTo>
                      <a:pt x="578" y="1563"/>
                    </a:lnTo>
                    <a:lnTo>
                      <a:pt x="572" y="1566"/>
                    </a:lnTo>
                    <a:lnTo>
                      <a:pt x="570" y="1561"/>
                    </a:lnTo>
                    <a:lnTo>
                      <a:pt x="574" y="1559"/>
                    </a:lnTo>
                    <a:close/>
                    <a:moveTo>
                      <a:pt x="592" y="1551"/>
                    </a:moveTo>
                    <a:lnTo>
                      <a:pt x="594" y="1555"/>
                    </a:lnTo>
                    <a:lnTo>
                      <a:pt x="590" y="1557"/>
                    </a:lnTo>
                    <a:lnTo>
                      <a:pt x="588" y="1553"/>
                    </a:lnTo>
                    <a:lnTo>
                      <a:pt x="592" y="1551"/>
                    </a:lnTo>
                    <a:close/>
                    <a:moveTo>
                      <a:pt x="607" y="1540"/>
                    </a:moveTo>
                    <a:lnTo>
                      <a:pt x="609" y="1546"/>
                    </a:lnTo>
                    <a:lnTo>
                      <a:pt x="605" y="1548"/>
                    </a:lnTo>
                    <a:lnTo>
                      <a:pt x="603" y="1544"/>
                    </a:lnTo>
                    <a:lnTo>
                      <a:pt x="607" y="1540"/>
                    </a:lnTo>
                    <a:close/>
                    <a:moveTo>
                      <a:pt x="625" y="1531"/>
                    </a:moveTo>
                    <a:lnTo>
                      <a:pt x="627" y="1535"/>
                    </a:lnTo>
                    <a:lnTo>
                      <a:pt x="623" y="1538"/>
                    </a:lnTo>
                    <a:lnTo>
                      <a:pt x="621" y="1533"/>
                    </a:lnTo>
                    <a:lnTo>
                      <a:pt x="625" y="1531"/>
                    </a:lnTo>
                    <a:close/>
                    <a:moveTo>
                      <a:pt x="641" y="1523"/>
                    </a:moveTo>
                    <a:lnTo>
                      <a:pt x="643" y="1527"/>
                    </a:lnTo>
                    <a:lnTo>
                      <a:pt x="639" y="1529"/>
                    </a:lnTo>
                    <a:lnTo>
                      <a:pt x="637" y="1525"/>
                    </a:lnTo>
                    <a:lnTo>
                      <a:pt x="641" y="1523"/>
                    </a:lnTo>
                    <a:close/>
                    <a:moveTo>
                      <a:pt x="659" y="1514"/>
                    </a:moveTo>
                    <a:lnTo>
                      <a:pt x="661" y="1518"/>
                    </a:lnTo>
                    <a:lnTo>
                      <a:pt x="657" y="1520"/>
                    </a:lnTo>
                    <a:lnTo>
                      <a:pt x="655" y="1516"/>
                    </a:lnTo>
                    <a:lnTo>
                      <a:pt x="659" y="1514"/>
                    </a:lnTo>
                    <a:close/>
                    <a:moveTo>
                      <a:pt x="675" y="1505"/>
                    </a:moveTo>
                    <a:lnTo>
                      <a:pt x="677" y="1510"/>
                    </a:lnTo>
                    <a:lnTo>
                      <a:pt x="673" y="1512"/>
                    </a:lnTo>
                    <a:lnTo>
                      <a:pt x="671" y="1507"/>
                    </a:lnTo>
                    <a:lnTo>
                      <a:pt x="675" y="1505"/>
                    </a:lnTo>
                    <a:close/>
                    <a:moveTo>
                      <a:pt x="693" y="1495"/>
                    </a:moveTo>
                    <a:lnTo>
                      <a:pt x="695" y="1501"/>
                    </a:lnTo>
                    <a:lnTo>
                      <a:pt x="691" y="1503"/>
                    </a:lnTo>
                    <a:lnTo>
                      <a:pt x="689" y="1497"/>
                    </a:lnTo>
                    <a:lnTo>
                      <a:pt x="693" y="1495"/>
                    </a:lnTo>
                    <a:close/>
                    <a:moveTo>
                      <a:pt x="709" y="1486"/>
                    </a:moveTo>
                    <a:lnTo>
                      <a:pt x="711" y="1490"/>
                    </a:lnTo>
                    <a:lnTo>
                      <a:pt x="707" y="1492"/>
                    </a:lnTo>
                    <a:lnTo>
                      <a:pt x="705" y="1488"/>
                    </a:lnTo>
                    <a:lnTo>
                      <a:pt x="709" y="1486"/>
                    </a:lnTo>
                    <a:close/>
                    <a:moveTo>
                      <a:pt x="727" y="1477"/>
                    </a:moveTo>
                    <a:lnTo>
                      <a:pt x="729" y="1482"/>
                    </a:lnTo>
                    <a:lnTo>
                      <a:pt x="725" y="1484"/>
                    </a:lnTo>
                    <a:lnTo>
                      <a:pt x="723" y="1480"/>
                    </a:lnTo>
                    <a:lnTo>
                      <a:pt x="727" y="1477"/>
                    </a:lnTo>
                    <a:close/>
                    <a:moveTo>
                      <a:pt x="742" y="1469"/>
                    </a:moveTo>
                    <a:lnTo>
                      <a:pt x="744" y="1473"/>
                    </a:lnTo>
                    <a:lnTo>
                      <a:pt x="740" y="1475"/>
                    </a:lnTo>
                    <a:lnTo>
                      <a:pt x="738" y="1471"/>
                    </a:lnTo>
                    <a:lnTo>
                      <a:pt x="742" y="1469"/>
                    </a:lnTo>
                    <a:close/>
                    <a:moveTo>
                      <a:pt x="760" y="1460"/>
                    </a:moveTo>
                    <a:lnTo>
                      <a:pt x="762" y="1464"/>
                    </a:lnTo>
                    <a:lnTo>
                      <a:pt x="758" y="1467"/>
                    </a:lnTo>
                    <a:lnTo>
                      <a:pt x="754" y="1462"/>
                    </a:lnTo>
                    <a:lnTo>
                      <a:pt x="760" y="1460"/>
                    </a:lnTo>
                    <a:close/>
                    <a:moveTo>
                      <a:pt x="776" y="1449"/>
                    </a:moveTo>
                    <a:lnTo>
                      <a:pt x="778" y="1456"/>
                    </a:lnTo>
                    <a:lnTo>
                      <a:pt x="774" y="1458"/>
                    </a:lnTo>
                    <a:lnTo>
                      <a:pt x="772" y="1452"/>
                    </a:lnTo>
                    <a:lnTo>
                      <a:pt x="776" y="1449"/>
                    </a:lnTo>
                    <a:close/>
                    <a:moveTo>
                      <a:pt x="794" y="1441"/>
                    </a:moveTo>
                    <a:lnTo>
                      <a:pt x="796" y="1445"/>
                    </a:lnTo>
                    <a:lnTo>
                      <a:pt x="790" y="1447"/>
                    </a:lnTo>
                    <a:lnTo>
                      <a:pt x="788" y="1443"/>
                    </a:lnTo>
                    <a:lnTo>
                      <a:pt x="794" y="1441"/>
                    </a:lnTo>
                    <a:close/>
                    <a:moveTo>
                      <a:pt x="810" y="1432"/>
                    </a:moveTo>
                    <a:lnTo>
                      <a:pt x="812" y="1437"/>
                    </a:lnTo>
                    <a:lnTo>
                      <a:pt x="808" y="1439"/>
                    </a:lnTo>
                    <a:lnTo>
                      <a:pt x="806" y="1434"/>
                    </a:lnTo>
                    <a:lnTo>
                      <a:pt x="810" y="1432"/>
                    </a:lnTo>
                    <a:close/>
                    <a:moveTo>
                      <a:pt x="826" y="1424"/>
                    </a:moveTo>
                    <a:lnTo>
                      <a:pt x="830" y="1428"/>
                    </a:lnTo>
                    <a:lnTo>
                      <a:pt x="824" y="1430"/>
                    </a:lnTo>
                    <a:lnTo>
                      <a:pt x="822" y="1426"/>
                    </a:lnTo>
                    <a:lnTo>
                      <a:pt x="826" y="1424"/>
                    </a:lnTo>
                    <a:close/>
                    <a:moveTo>
                      <a:pt x="844" y="1415"/>
                    </a:moveTo>
                    <a:lnTo>
                      <a:pt x="846" y="1419"/>
                    </a:lnTo>
                    <a:lnTo>
                      <a:pt x="842" y="1421"/>
                    </a:lnTo>
                    <a:lnTo>
                      <a:pt x="840" y="1417"/>
                    </a:lnTo>
                    <a:lnTo>
                      <a:pt x="844" y="1415"/>
                    </a:lnTo>
                    <a:close/>
                    <a:moveTo>
                      <a:pt x="860" y="1404"/>
                    </a:moveTo>
                    <a:lnTo>
                      <a:pt x="862" y="1411"/>
                    </a:lnTo>
                    <a:lnTo>
                      <a:pt x="858" y="1413"/>
                    </a:lnTo>
                    <a:lnTo>
                      <a:pt x="856" y="1406"/>
                    </a:lnTo>
                    <a:lnTo>
                      <a:pt x="860" y="1404"/>
                    </a:lnTo>
                    <a:close/>
                    <a:moveTo>
                      <a:pt x="877" y="1396"/>
                    </a:moveTo>
                    <a:lnTo>
                      <a:pt x="879" y="1400"/>
                    </a:lnTo>
                    <a:lnTo>
                      <a:pt x="875" y="1402"/>
                    </a:lnTo>
                    <a:lnTo>
                      <a:pt x="873" y="1398"/>
                    </a:lnTo>
                    <a:lnTo>
                      <a:pt x="877" y="1396"/>
                    </a:lnTo>
                    <a:close/>
                    <a:moveTo>
                      <a:pt x="893" y="1387"/>
                    </a:moveTo>
                    <a:lnTo>
                      <a:pt x="895" y="1391"/>
                    </a:lnTo>
                    <a:lnTo>
                      <a:pt x="891" y="1393"/>
                    </a:lnTo>
                    <a:lnTo>
                      <a:pt x="889" y="1389"/>
                    </a:lnTo>
                    <a:lnTo>
                      <a:pt x="893" y="1387"/>
                    </a:lnTo>
                    <a:close/>
                    <a:moveTo>
                      <a:pt x="911" y="1378"/>
                    </a:moveTo>
                    <a:lnTo>
                      <a:pt x="913" y="1383"/>
                    </a:lnTo>
                    <a:lnTo>
                      <a:pt x="909" y="1385"/>
                    </a:lnTo>
                    <a:lnTo>
                      <a:pt x="907" y="1381"/>
                    </a:lnTo>
                    <a:lnTo>
                      <a:pt x="911" y="1378"/>
                    </a:lnTo>
                    <a:close/>
                    <a:moveTo>
                      <a:pt x="927" y="1370"/>
                    </a:moveTo>
                    <a:lnTo>
                      <a:pt x="929" y="1374"/>
                    </a:lnTo>
                    <a:lnTo>
                      <a:pt x="925" y="1376"/>
                    </a:lnTo>
                    <a:lnTo>
                      <a:pt x="923" y="1372"/>
                    </a:lnTo>
                    <a:lnTo>
                      <a:pt x="927" y="1370"/>
                    </a:lnTo>
                    <a:close/>
                    <a:moveTo>
                      <a:pt x="945" y="1359"/>
                    </a:moveTo>
                    <a:lnTo>
                      <a:pt x="947" y="1366"/>
                    </a:lnTo>
                    <a:lnTo>
                      <a:pt x="943" y="1368"/>
                    </a:lnTo>
                    <a:lnTo>
                      <a:pt x="941" y="1361"/>
                    </a:lnTo>
                    <a:lnTo>
                      <a:pt x="945" y="1359"/>
                    </a:lnTo>
                    <a:close/>
                    <a:moveTo>
                      <a:pt x="961" y="1350"/>
                    </a:moveTo>
                    <a:lnTo>
                      <a:pt x="963" y="1355"/>
                    </a:lnTo>
                    <a:lnTo>
                      <a:pt x="959" y="1357"/>
                    </a:lnTo>
                    <a:lnTo>
                      <a:pt x="957" y="1353"/>
                    </a:lnTo>
                    <a:lnTo>
                      <a:pt x="961" y="1350"/>
                    </a:lnTo>
                    <a:close/>
                    <a:moveTo>
                      <a:pt x="979" y="1342"/>
                    </a:moveTo>
                    <a:lnTo>
                      <a:pt x="981" y="1346"/>
                    </a:lnTo>
                    <a:lnTo>
                      <a:pt x="977" y="1348"/>
                    </a:lnTo>
                    <a:lnTo>
                      <a:pt x="975" y="1344"/>
                    </a:lnTo>
                    <a:lnTo>
                      <a:pt x="979" y="1342"/>
                    </a:lnTo>
                    <a:close/>
                    <a:moveTo>
                      <a:pt x="995" y="1333"/>
                    </a:moveTo>
                    <a:lnTo>
                      <a:pt x="997" y="1338"/>
                    </a:lnTo>
                    <a:lnTo>
                      <a:pt x="993" y="1340"/>
                    </a:lnTo>
                    <a:lnTo>
                      <a:pt x="991" y="1335"/>
                    </a:lnTo>
                    <a:lnTo>
                      <a:pt x="995" y="1333"/>
                    </a:lnTo>
                    <a:close/>
                    <a:moveTo>
                      <a:pt x="1012" y="1325"/>
                    </a:moveTo>
                    <a:lnTo>
                      <a:pt x="1014" y="1329"/>
                    </a:lnTo>
                    <a:lnTo>
                      <a:pt x="1010" y="1331"/>
                    </a:lnTo>
                    <a:lnTo>
                      <a:pt x="1006" y="1327"/>
                    </a:lnTo>
                    <a:lnTo>
                      <a:pt x="1012" y="1325"/>
                    </a:lnTo>
                    <a:close/>
                    <a:moveTo>
                      <a:pt x="1028" y="1314"/>
                    </a:moveTo>
                    <a:lnTo>
                      <a:pt x="1030" y="1320"/>
                    </a:lnTo>
                    <a:lnTo>
                      <a:pt x="1026" y="1323"/>
                    </a:lnTo>
                    <a:lnTo>
                      <a:pt x="1024" y="1316"/>
                    </a:lnTo>
                    <a:lnTo>
                      <a:pt x="1028" y="1314"/>
                    </a:lnTo>
                    <a:close/>
                    <a:moveTo>
                      <a:pt x="1046" y="1305"/>
                    </a:moveTo>
                    <a:lnTo>
                      <a:pt x="1048" y="1310"/>
                    </a:lnTo>
                    <a:lnTo>
                      <a:pt x="1042" y="1312"/>
                    </a:lnTo>
                    <a:lnTo>
                      <a:pt x="1040" y="1307"/>
                    </a:lnTo>
                    <a:lnTo>
                      <a:pt x="1046" y="1305"/>
                    </a:lnTo>
                    <a:close/>
                    <a:moveTo>
                      <a:pt x="1062" y="1297"/>
                    </a:moveTo>
                    <a:lnTo>
                      <a:pt x="1064" y="1301"/>
                    </a:lnTo>
                    <a:lnTo>
                      <a:pt x="1060" y="1303"/>
                    </a:lnTo>
                    <a:lnTo>
                      <a:pt x="1058" y="1299"/>
                    </a:lnTo>
                    <a:lnTo>
                      <a:pt x="1062" y="1297"/>
                    </a:lnTo>
                    <a:close/>
                    <a:moveTo>
                      <a:pt x="1078" y="1288"/>
                    </a:moveTo>
                    <a:lnTo>
                      <a:pt x="1080" y="1292"/>
                    </a:lnTo>
                    <a:lnTo>
                      <a:pt x="1076" y="1295"/>
                    </a:lnTo>
                    <a:lnTo>
                      <a:pt x="1074" y="1290"/>
                    </a:lnTo>
                    <a:lnTo>
                      <a:pt x="1078" y="1288"/>
                    </a:lnTo>
                    <a:close/>
                    <a:moveTo>
                      <a:pt x="1096" y="1280"/>
                    </a:moveTo>
                    <a:lnTo>
                      <a:pt x="1098" y="1284"/>
                    </a:lnTo>
                    <a:lnTo>
                      <a:pt x="1094" y="1286"/>
                    </a:lnTo>
                    <a:lnTo>
                      <a:pt x="1092" y="1282"/>
                    </a:lnTo>
                    <a:lnTo>
                      <a:pt x="1096" y="1280"/>
                    </a:lnTo>
                    <a:close/>
                    <a:moveTo>
                      <a:pt x="1112" y="1269"/>
                    </a:moveTo>
                    <a:lnTo>
                      <a:pt x="1114" y="1275"/>
                    </a:lnTo>
                    <a:lnTo>
                      <a:pt x="1110" y="1277"/>
                    </a:lnTo>
                    <a:lnTo>
                      <a:pt x="1108" y="1271"/>
                    </a:lnTo>
                    <a:lnTo>
                      <a:pt x="1112" y="1269"/>
                    </a:lnTo>
                    <a:close/>
                    <a:moveTo>
                      <a:pt x="1130" y="1260"/>
                    </a:moveTo>
                    <a:lnTo>
                      <a:pt x="1132" y="1264"/>
                    </a:lnTo>
                    <a:lnTo>
                      <a:pt x="1128" y="1267"/>
                    </a:lnTo>
                    <a:lnTo>
                      <a:pt x="1126" y="1262"/>
                    </a:lnTo>
                    <a:lnTo>
                      <a:pt x="1130" y="1260"/>
                    </a:lnTo>
                    <a:close/>
                    <a:moveTo>
                      <a:pt x="1145" y="1252"/>
                    </a:moveTo>
                    <a:lnTo>
                      <a:pt x="1147" y="1256"/>
                    </a:lnTo>
                    <a:lnTo>
                      <a:pt x="1143" y="1258"/>
                    </a:lnTo>
                    <a:lnTo>
                      <a:pt x="1142" y="1254"/>
                    </a:lnTo>
                    <a:lnTo>
                      <a:pt x="1145" y="1252"/>
                    </a:lnTo>
                    <a:close/>
                    <a:moveTo>
                      <a:pt x="1163" y="1243"/>
                    </a:moveTo>
                    <a:lnTo>
                      <a:pt x="1165" y="1247"/>
                    </a:lnTo>
                    <a:lnTo>
                      <a:pt x="1161" y="1249"/>
                    </a:lnTo>
                    <a:lnTo>
                      <a:pt x="1159" y="1245"/>
                    </a:lnTo>
                    <a:lnTo>
                      <a:pt x="1163" y="1243"/>
                    </a:lnTo>
                    <a:close/>
                    <a:moveTo>
                      <a:pt x="1179" y="1234"/>
                    </a:moveTo>
                    <a:lnTo>
                      <a:pt x="1181" y="1239"/>
                    </a:lnTo>
                    <a:lnTo>
                      <a:pt x="1177" y="1241"/>
                    </a:lnTo>
                    <a:lnTo>
                      <a:pt x="1175" y="1236"/>
                    </a:lnTo>
                    <a:lnTo>
                      <a:pt x="1179" y="1234"/>
                    </a:lnTo>
                    <a:close/>
                    <a:moveTo>
                      <a:pt x="1197" y="1224"/>
                    </a:moveTo>
                    <a:lnTo>
                      <a:pt x="1199" y="1228"/>
                    </a:lnTo>
                    <a:lnTo>
                      <a:pt x="1195" y="1232"/>
                    </a:lnTo>
                    <a:lnTo>
                      <a:pt x="1193" y="1226"/>
                    </a:lnTo>
                    <a:lnTo>
                      <a:pt x="1197" y="1224"/>
                    </a:lnTo>
                    <a:close/>
                    <a:moveTo>
                      <a:pt x="1213" y="1215"/>
                    </a:moveTo>
                    <a:lnTo>
                      <a:pt x="1215" y="1219"/>
                    </a:lnTo>
                    <a:lnTo>
                      <a:pt x="1211" y="1221"/>
                    </a:lnTo>
                    <a:lnTo>
                      <a:pt x="1209" y="1217"/>
                    </a:lnTo>
                    <a:lnTo>
                      <a:pt x="1213" y="1215"/>
                    </a:lnTo>
                    <a:close/>
                    <a:moveTo>
                      <a:pt x="1231" y="1206"/>
                    </a:moveTo>
                    <a:lnTo>
                      <a:pt x="1233" y="1211"/>
                    </a:lnTo>
                    <a:lnTo>
                      <a:pt x="1229" y="1213"/>
                    </a:lnTo>
                    <a:lnTo>
                      <a:pt x="1227" y="1209"/>
                    </a:lnTo>
                    <a:lnTo>
                      <a:pt x="1231" y="1206"/>
                    </a:lnTo>
                    <a:close/>
                    <a:moveTo>
                      <a:pt x="1247" y="1198"/>
                    </a:moveTo>
                    <a:lnTo>
                      <a:pt x="1249" y="1202"/>
                    </a:lnTo>
                    <a:lnTo>
                      <a:pt x="1245" y="1204"/>
                    </a:lnTo>
                    <a:lnTo>
                      <a:pt x="1243" y="1200"/>
                    </a:lnTo>
                    <a:lnTo>
                      <a:pt x="1247" y="1198"/>
                    </a:lnTo>
                    <a:close/>
                    <a:moveTo>
                      <a:pt x="1265" y="1189"/>
                    </a:moveTo>
                    <a:lnTo>
                      <a:pt x="1267" y="1193"/>
                    </a:lnTo>
                    <a:lnTo>
                      <a:pt x="1263" y="1196"/>
                    </a:lnTo>
                    <a:lnTo>
                      <a:pt x="1259" y="1191"/>
                    </a:lnTo>
                    <a:lnTo>
                      <a:pt x="1265" y="1189"/>
                    </a:lnTo>
                    <a:close/>
                    <a:moveTo>
                      <a:pt x="1280" y="1178"/>
                    </a:moveTo>
                    <a:lnTo>
                      <a:pt x="1282" y="1183"/>
                    </a:lnTo>
                    <a:lnTo>
                      <a:pt x="1278" y="1187"/>
                    </a:lnTo>
                    <a:lnTo>
                      <a:pt x="1277" y="1181"/>
                    </a:lnTo>
                    <a:lnTo>
                      <a:pt x="1280" y="1178"/>
                    </a:lnTo>
                    <a:close/>
                    <a:moveTo>
                      <a:pt x="1298" y="1170"/>
                    </a:moveTo>
                    <a:lnTo>
                      <a:pt x="1300" y="1174"/>
                    </a:lnTo>
                    <a:lnTo>
                      <a:pt x="1294" y="1176"/>
                    </a:lnTo>
                    <a:lnTo>
                      <a:pt x="1292" y="1172"/>
                    </a:lnTo>
                    <a:lnTo>
                      <a:pt x="1298" y="1170"/>
                    </a:lnTo>
                    <a:close/>
                    <a:moveTo>
                      <a:pt x="1314" y="1161"/>
                    </a:moveTo>
                    <a:lnTo>
                      <a:pt x="1316" y="1166"/>
                    </a:lnTo>
                    <a:lnTo>
                      <a:pt x="1312" y="1168"/>
                    </a:lnTo>
                    <a:lnTo>
                      <a:pt x="1310" y="1163"/>
                    </a:lnTo>
                    <a:lnTo>
                      <a:pt x="1314" y="1161"/>
                    </a:lnTo>
                    <a:close/>
                    <a:moveTo>
                      <a:pt x="1330" y="1153"/>
                    </a:moveTo>
                    <a:lnTo>
                      <a:pt x="1332" y="1157"/>
                    </a:lnTo>
                    <a:lnTo>
                      <a:pt x="1328" y="1159"/>
                    </a:lnTo>
                    <a:lnTo>
                      <a:pt x="1326" y="1155"/>
                    </a:lnTo>
                    <a:lnTo>
                      <a:pt x="1330" y="1153"/>
                    </a:lnTo>
                    <a:close/>
                    <a:moveTo>
                      <a:pt x="1348" y="1144"/>
                    </a:moveTo>
                    <a:lnTo>
                      <a:pt x="1350" y="1148"/>
                    </a:lnTo>
                    <a:lnTo>
                      <a:pt x="1346" y="1150"/>
                    </a:lnTo>
                    <a:lnTo>
                      <a:pt x="1344" y="1146"/>
                    </a:lnTo>
                    <a:lnTo>
                      <a:pt x="1348" y="1144"/>
                    </a:lnTo>
                    <a:close/>
                    <a:moveTo>
                      <a:pt x="1364" y="1133"/>
                    </a:moveTo>
                    <a:lnTo>
                      <a:pt x="1366" y="1138"/>
                    </a:lnTo>
                    <a:lnTo>
                      <a:pt x="1362" y="1142"/>
                    </a:lnTo>
                    <a:lnTo>
                      <a:pt x="1360" y="1135"/>
                    </a:lnTo>
                    <a:lnTo>
                      <a:pt x="1364" y="1133"/>
                    </a:lnTo>
                    <a:close/>
                    <a:moveTo>
                      <a:pt x="1382" y="1125"/>
                    </a:moveTo>
                    <a:lnTo>
                      <a:pt x="1384" y="1129"/>
                    </a:lnTo>
                    <a:lnTo>
                      <a:pt x="1380" y="1131"/>
                    </a:lnTo>
                    <a:lnTo>
                      <a:pt x="1378" y="1127"/>
                    </a:lnTo>
                    <a:lnTo>
                      <a:pt x="1382" y="1125"/>
                    </a:lnTo>
                    <a:close/>
                    <a:moveTo>
                      <a:pt x="1398" y="1116"/>
                    </a:moveTo>
                    <a:lnTo>
                      <a:pt x="1400" y="1120"/>
                    </a:lnTo>
                    <a:lnTo>
                      <a:pt x="1396" y="1122"/>
                    </a:lnTo>
                    <a:lnTo>
                      <a:pt x="1394" y="1118"/>
                    </a:lnTo>
                    <a:lnTo>
                      <a:pt x="1398" y="1116"/>
                    </a:lnTo>
                    <a:close/>
                    <a:moveTo>
                      <a:pt x="1415" y="1107"/>
                    </a:moveTo>
                    <a:lnTo>
                      <a:pt x="1417" y="1112"/>
                    </a:lnTo>
                    <a:lnTo>
                      <a:pt x="1413" y="1114"/>
                    </a:lnTo>
                    <a:lnTo>
                      <a:pt x="1412" y="1110"/>
                    </a:lnTo>
                    <a:lnTo>
                      <a:pt x="1415" y="1107"/>
                    </a:lnTo>
                    <a:close/>
                    <a:moveTo>
                      <a:pt x="1431" y="1099"/>
                    </a:moveTo>
                    <a:lnTo>
                      <a:pt x="1433" y="1103"/>
                    </a:lnTo>
                    <a:lnTo>
                      <a:pt x="1429" y="1105"/>
                    </a:lnTo>
                    <a:lnTo>
                      <a:pt x="1427" y="1101"/>
                    </a:lnTo>
                    <a:lnTo>
                      <a:pt x="1431" y="1099"/>
                    </a:lnTo>
                    <a:close/>
                    <a:moveTo>
                      <a:pt x="1449" y="1088"/>
                    </a:moveTo>
                    <a:lnTo>
                      <a:pt x="1451" y="1092"/>
                    </a:lnTo>
                    <a:lnTo>
                      <a:pt x="1447" y="1097"/>
                    </a:lnTo>
                    <a:lnTo>
                      <a:pt x="1445" y="1090"/>
                    </a:lnTo>
                    <a:lnTo>
                      <a:pt x="1449" y="1088"/>
                    </a:lnTo>
                    <a:close/>
                    <a:moveTo>
                      <a:pt x="1465" y="1079"/>
                    </a:moveTo>
                    <a:lnTo>
                      <a:pt x="1467" y="1084"/>
                    </a:lnTo>
                    <a:lnTo>
                      <a:pt x="1463" y="1086"/>
                    </a:lnTo>
                    <a:lnTo>
                      <a:pt x="1461" y="1082"/>
                    </a:lnTo>
                    <a:lnTo>
                      <a:pt x="1465" y="1079"/>
                    </a:lnTo>
                    <a:close/>
                    <a:moveTo>
                      <a:pt x="1483" y="1071"/>
                    </a:moveTo>
                    <a:lnTo>
                      <a:pt x="1485" y="1075"/>
                    </a:lnTo>
                    <a:lnTo>
                      <a:pt x="1481" y="1077"/>
                    </a:lnTo>
                    <a:lnTo>
                      <a:pt x="1479" y="1073"/>
                    </a:lnTo>
                    <a:lnTo>
                      <a:pt x="1483" y="1071"/>
                    </a:lnTo>
                    <a:close/>
                    <a:moveTo>
                      <a:pt x="1499" y="1062"/>
                    </a:moveTo>
                    <a:lnTo>
                      <a:pt x="1501" y="1067"/>
                    </a:lnTo>
                    <a:lnTo>
                      <a:pt x="1497" y="1069"/>
                    </a:lnTo>
                    <a:lnTo>
                      <a:pt x="1495" y="1064"/>
                    </a:lnTo>
                    <a:lnTo>
                      <a:pt x="1499" y="1062"/>
                    </a:lnTo>
                    <a:close/>
                    <a:moveTo>
                      <a:pt x="1517" y="1054"/>
                    </a:moveTo>
                    <a:lnTo>
                      <a:pt x="1519" y="1058"/>
                    </a:lnTo>
                    <a:lnTo>
                      <a:pt x="1513" y="1060"/>
                    </a:lnTo>
                    <a:lnTo>
                      <a:pt x="1511" y="1056"/>
                    </a:lnTo>
                    <a:lnTo>
                      <a:pt x="1517" y="1054"/>
                    </a:lnTo>
                    <a:close/>
                    <a:moveTo>
                      <a:pt x="1533" y="1043"/>
                    </a:moveTo>
                    <a:lnTo>
                      <a:pt x="1535" y="1047"/>
                    </a:lnTo>
                    <a:lnTo>
                      <a:pt x="1531" y="1052"/>
                    </a:lnTo>
                    <a:lnTo>
                      <a:pt x="1529" y="1045"/>
                    </a:lnTo>
                    <a:lnTo>
                      <a:pt x="1533" y="1043"/>
                    </a:lnTo>
                    <a:close/>
                    <a:moveTo>
                      <a:pt x="1550" y="1034"/>
                    </a:moveTo>
                    <a:lnTo>
                      <a:pt x="1552" y="1039"/>
                    </a:lnTo>
                    <a:lnTo>
                      <a:pt x="1547" y="1041"/>
                    </a:lnTo>
                    <a:lnTo>
                      <a:pt x="1545" y="1036"/>
                    </a:lnTo>
                    <a:lnTo>
                      <a:pt x="1550" y="1034"/>
                    </a:lnTo>
                    <a:close/>
                    <a:moveTo>
                      <a:pt x="1566" y="1026"/>
                    </a:moveTo>
                    <a:lnTo>
                      <a:pt x="1568" y="1030"/>
                    </a:lnTo>
                    <a:lnTo>
                      <a:pt x="1564" y="1032"/>
                    </a:lnTo>
                    <a:lnTo>
                      <a:pt x="1562" y="1028"/>
                    </a:lnTo>
                    <a:lnTo>
                      <a:pt x="1566" y="1026"/>
                    </a:lnTo>
                    <a:close/>
                    <a:moveTo>
                      <a:pt x="1582" y="1017"/>
                    </a:moveTo>
                    <a:lnTo>
                      <a:pt x="1584" y="1021"/>
                    </a:lnTo>
                    <a:lnTo>
                      <a:pt x="1580" y="1024"/>
                    </a:lnTo>
                    <a:lnTo>
                      <a:pt x="1578" y="1019"/>
                    </a:lnTo>
                    <a:lnTo>
                      <a:pt x="1582" y="1017"/>
                    </a:lnTo>
                    <a:close/>
                    <a:moveTo>
                      <a:pt x="1600" y="1008"/>
                    </a:moveTo>
                    <a:lnTo>
                      <a:pt x="1602" y="1013"/>
                    </a:lnTo>
                    <a:lnTo>
                      <a:pt x="1598" y="1015"/>
                    </a:lnTo>
                    <a:lnTo>
                      <a:pt x="1596" y="1011"/>
                    </a:lnTo>
                    <a:lnTo>
                      <a:pt x="1600" y="1008"/>
                    </a:lnTo>
                    <a:close/>
                    <a:moveTo>
                      <a:pt x="1616" y="998"/>
                    </a:moveTo>
                    <a:lnTo>
                      <a:pt x="1618" y="1002"/>
                    </a:lnTo>
                    <a:lnTo>
                      <a:pt x="1614" y="1004"/>
                    </a:lnTo>
                    <a:lnTo>
                      <a:pt x="1612" y="1000"/>
                    </a:lnTo>
                    <a:lnTo>
                      <a:pt x="1616" y="998"/>
                    </a:lnTo>
                    <a:close/>
                    <a:moveTo>
                      <a:pt x="1634" y="989"/>
                    </a:moveTo>
                    <a:lnTo>
                      <a:pt x="1636" y="993"/>
                    </a:lnTo>
                    <a:lnTo>
                      <a:pt x="1632" y="996"/>
                    </a:lnTo>
                    <a:lnTo>
                      <a:pt x="1630" y="991"/>
                    </a:lnTo>
                    <a:lnTo>
                      <a:pt x="1634" y="989"/>
                    </a:lnTo>
                    <a:close/>
                    <a:moveTo>
                      <a:pt x="1650" y="981"/>
                    </a:moveTo>
                    <a:lnTo>
                      <a:pt x="1652" y="985"/>
                    </a:lnTo>
                    <a:lnTo>
                      <a:pt x="1648" y="987"/>
                    </a:lnTo>
                    <a:lnTo>
                      <a:pt x="1646" y="983"/>
                    </a:lnTo>
                    <a:lnTo>
                      <a:pt x="1650" y="981"/>
                    </a:lnTo>
                    <a:close/>
                    <a:moveTo>
                      <a:pt x="1668" y="972"/>
                    </a:moveTo>
                    <a:lnTo>
                      <a:pt x="1670" y="976"/>
                    </a:lnTo>
                    <a:lnTo>
                      <a:pt x="1666" y="978"/>
                    </a:lnTo>
                    <a:lnTo>
                      <a:pt x="1664" y="974"/>
                    </a:lnTo>
                    <a:lnTo>
                      <a:pt x="1668" y="972"/>
                    </a:lnTo>
                    <a:close/>
                    <a:moveTo>
                      <a:pt x="1683" y="963"/>
                    </a:moveTo>
                    <a:lnTo>
                      <a:pt x="1685" y="968"/>
                    </a:lnTo>
                    <a:lnTo>
                      <a:pt x="1682" y="970"/>
                    </a:lnTo>
                    <a:lnTo>
                      <a:pt x="1680" y="965"/>
                    </a:lnTo>
                    <a:lnTo>
                      <a:pt x="1683" y="963"/>
                    </a:lnTo>
                    <a:close/>
                    <a:moveTo>
                      <a:pt x="1701" y="953"/>
                    </a:moveTo>
                    <a:lnTo>
                      <a:pt x="1703" y="957"/>
                    </a:lnTo>
                    <a:lnTo>
                      <a:pt x="1699" y="959"/>
                    </a:lnTo>
                    <a:lnTo>
                      <a:pt x="1697" y="955"/>
                    </a:lnTo>
                    <a:lnTo>
                      <a:pt x="1701" y="953"/>
                    </a:lnTo>
                    <a:close/>
                    <a:moveTo>
                      <a:pt x="1717" y="944"/>
                    </a:moveTo>
                    <a:lnTo>
                      <a:pt x="1719" y="948"/>
                    </a:lnTo>
                    <a:lnTo>
                      <a:pt x="1715" y="950"/>
                    </a:lnTo>
                    <a:lnTo>
                      <a:pt x="1713" y="946"/>
                    </a:lnTo>
                    <a:lnTo>
                      <a:pt x="1717" y="944"/>
                    </a:lnTo>
                    <a:close/>
                    <a:moveTo>
                      <a:pt x="1735" y="935"/>
                    </a:moveTo>
                    <a:lnTo>
                      <a:pt x="1737" y="940"/>
                    </a:lnTo>
                    <a:lnTo>
                      <a:pt x="1733" y="942"/>
                    </a:lnTo>
                    <a:lnTo>
                      <a:pt x="1731" y="938"/>
                    </a:lnTo>
                    <a:lnTo>
                      <a:pt x="1735" y="935"/>
                    </a:lnTo>
                    <a:close/>
                    <a:moveTo>
                      <a:pt x="1751" y="927"/>
                    </a:moveTo>
                    <a:lnTo>
                      <a:pt x="1753" y="931"/>
                    </a:lnTo>
                    <a:lnTo>
                      <a:pt x="1749" y="933"/>
                    </a:lnTo>
                    <a:lnTo>
                      <a:pt x="1747" y="929"/>
                    </a:lnTo>
                    <a:lnTo>
                      <a:pt x="1751" y="927"/>
                    </a:lnTo>
                    <a:close/>
                    <a:moveTo>
                      <a:pt x="1769" y="918"/>
                    </a:moveTo>
                    <a:lnTo>
                      <a:pt x="1771" y="922"/>
                    </a:lnTo>
                    <a:lnTo>
                      <a:pt x="1765" y="925"/>
                    </a:lnTo>
                    <a:lnTo>
                      <a:pt x="1763" y="920"/>
                    </a:lnTo>
                    <a:lnTo>
                      <a:pt x="1769" y="918"/>
                    </a:lnTo>
                    <a:close/>
                    <a:moveTo>
                      <a:pt x="1785" y="907"/>
                    </a:moveTo>
                    <a:lnTo>
                      <a:pt x="1787" y="912"/>
                    </a:lnTo>
                    <a:lnTo>
                      <a:pt x="1783" y="914"/>
                    </a:lnTo>
                    <a:lnTo>
                      <a:pt x="1781" y="910"/>
                    </a:lnTo>
                    <a:lnTo>
                      <a:pt x="1785" y="907"/>
                    </a:lnTo>
                    <a:close/>
                    <a:moveTo>
                      <a:pt x="1801" y="899"/>
                    </a:moveTo>
                    <a:lnTo>
                      <a:pt x="1805" y="903"/>
                    </a:lnTo>
                    <a:lnTo>
                      <a:pt x="1799" y="905"/>
                    </a:lnTo>
                    <a:lnTo>
                      <a:pt x="1797" y="901"/>
                    </a:lnTo>
                    <a:lnTo>
                      <a:pt x="1801" y="899"/>
                    </a:lnTo>
                    <a:close/>
                    <a:moveTo>
                      <a:pt x="1819" y="890"/>
                    </a:moveTo>
                    <a:lnTo>
                      <a:pt x="1820" y="895"/>
                    </a:lnTo>
                    <a:lnTo>
                      <a:pt x="1817" y="897"/>
                    </a:lnTo>
                    <a:lnTo>
                      <a:pt x="1815" y="892"/>
                    </a:lnTo>
                    <a:lnTo>
                      <a:pt x="1819" y="890"/>
                    </a:lnTo>
                    <a:close/>
                    <a:moveTo>
                      <a:pt x="1834" y="882"/>
                    </a:moveTo>
                    <a:lnTo>
                      <a:pt x="1836" y="886"/>
                    </a:lnTo>
                    <a:lnTo>
                      <a:pt x="1832" y="888"/>
                    </a:lnTo>
                    <a:lnTo>
                      <a:pt x="1830" y="884"/>
                    </a:lnTo>
                    <a:lnTo>
                      <a:pt x="1834" y="882"/>
                    </a:lnTo>
                    <a:close/>
                    <a:moveTo>
                      <a:pt x="1852" y="871"/>
                    </a:moveTo>
                    <a:lnTo>
                      <a:pt x="1854" y="877"/>
                    </a:lnTo>
                    <a:lnTo>
                      <a:pt x="1850" y="879"/>
                    </a:lnTo>
                    <a:lnTo>
                      <a:pt x="1848" y="875"/>
                    </a:lnTo>
                    <a:lnTo>
                      <a:pt x="1852" y="871"/>
                    </a:lnTo>
                    <a:close/>
                    <a:moveTo>
                      <a:pt x="1868" y="862"/>
                    </a:moveTo>
                    <a:lnTo>
                      <a:pt x="1870" y="867"/>
                    </a:lnTo>
                    <a:lnTo>
                      <a:pt x="1866" y="869"/>
                    </a:lnTo>
                    <a:lnTo>
                      <a:pt x="1864" y="864"/>
                    </a:lnTo>
                    <a:lnTo>
                      <a:pt x="1868" y="862"/>
                    </a:lnTo>
                    <a:close/>
                    <a:moveTo>
                      <a:pt x="1886" y="854"/>
                    </a:moveTo>
                    <a:lnTo>
                      <a:pt x="1888" y="858"/>
                    </a:lnTo>
                    <a:lnTo>
                      <a:pt x="1884" y="860"/>
                    </a:lnTo>
                    <a:lnTo>
                      <a:pt x="1882" y="856"/>
                    </a:lnTo>
                    <a:lnTo>
                      <a:pt x="1886" y="854"/>
                    </a:lnTo>
                    <a:close/>
                    <a:moveTo>
                      <a:pt x="1902" y="845"/>
                    </a:moveTo>
                    <a:lnTo>
                      <a:pt x="1904" y="849"/>
                    </a:lnTo>
                    <a:lnTo>
                      <a:pt x="1900" y="851"/>
                    </a:lnTo>
                    <a:lnTo>
                      <a:pt x="1898" y="847"/>
                    </a:lnTo>
                    <a:lnTo>
                      <a:pt x="1902" y="845"/>
                    </a:lnTo>
                    <a:close/>
                    <a:moveTo>
                      <a:pt x="1920" y="836"/>
                    </a:moveTo>
                    <a:lnTo>
                      <a:pt x="1922" y="841"/>
                    </a:lnTo>
                    <a:lnTo>
                      <a:pt x="1918" y="843"/>
                    </a:lnTo>
                    <a:lnTo>
                      <a:pt x="1916" y="839"/>
                    </a:lnTo>
                    <a:lnTo>
                      <a:pt x="1920" y="836"/>
                    </a:lnTo>
                    <a:close/>
                    <a:moveTo>
                      <a:pt x="1936" y="826"/>
                    </a:moveTo>
                    <a:lnTo>
                      <a:pt x="1938" y="832"/>
                    </a:lnTo>
                    <a:lnTo>
                      <a:pt x="1934" y="834"/>
                    </a:lnTo>
                    <a:lnTo>
                      <a:pt x="1932" y="830"/>
                    </a:lnTo>
                    <a:lnTo>
                      <a:pt x="1936" y="826"/>
                    </a:lnTo>
                    <a:close/>
                    <a:moveTo>
                      <a:pt x="1954" y="817"/>
                    </a:moveTo>
                    <a:lnTo>
                      <a:pt x="1955" y="821"/>
                    </a:lnTo>
                    <a:lnTo>
                      <a:pt x="1952" y="824"/>
                    </a:lnTo>
                    <a:lnTo>
                      <a:pt x="1950" y="819"/>
                    </a:lnTo>
                    <a:lnTo>
                      <a:pt x="1954" y="817"/>
                    </a:lnTo>
                    <a:close/>
                    <a:moveTo>
                      <a:pt x="1969" y="808"/>
                    </a:moveTo>
                    <a:lnTo>
                      <a:pt x="1971" y="813"/>
                    </a:lnTo>
                    <a:lnTo>
                      <a:pt x="1967" y="815"/>
                    </a:lnTo>
                    <a:lnTo>
                      <a:pt x="1965" y="811"/>
                    </a:lnTo>
                    <a:lnTo>
                      <a:pt x="1969" y="808"/>
                    </a:lnTo>
                    <a:close/>
                    <a:moveTo>
                      <a:pt x="1987" y="800"/>
                    </a:moveTo>
                    <a:lnTo>
                      <a:pt x="1989" y="804"/>
                    </a:lnTo>
                    <a:lnTo>
                      <a:pt x="1985" y="806"/>
                    </a:lnTo>
                    <a:lnTo>
                      <a:pt x="1983" y="802"/>
                    </a:lnTo>
                    <a:lnTo>
                      <a:pt x="1987" y="800"/>
                    </a:lnTo>
                    <a:close/>
                    <a:moveTo>
                      <a:pt x="2003" y="791"/>
                    </a:moveTo>
                    <a:lnTo>
                      <a:pt x="2005" y="796"/>
                    </a:lnTo>
                    <a:lnTo>
                      <a:pt x="2001" y="798"/>
                    </a:lnTo>
                    <a:lnTo>
                      <a:pt x="1999" y="793"/>
                    </a:lnTo>
                    <a:lnTo>
                      <a:pt x="2003" y="791"/>
                    </a:lnTo>
                    <a:close/>
                    <a:moveTo>
                      <a:pt x="2021" y="781"/>
                    </a:moveTo>
                    <a:lnTo>
                      <a:pt x="2023" y="787"/>
                    </a:lnTo>
                    <a:lnTo>
                      <a:pt x="2017" y="789"/>
                    </a:lnTo>
                    <a:lnTo>
                      <a:pt x="2015" y="785"/>
                    </a:lnTo>
                    <a:lnTo>
                      <a:pt x="2021" y="781"/>
                    </a:lnTo>
                    <a:close/>
                    <a:moveTo>
                      <a:pt x="2037" y="772"/>
                    </a:moveTo>
                    <a:lnTo>
                      <a:pt x="2039" y="776"/>
                    </a:lnTo>
                    <a:lnTo>
                      <a:pt x="2035" y="778"/>
                    </a:lnTo>
                    <a:lnTo>
                      <a:pt x="2033" y="774"/>
                    </a:lnTo>
                    <a:lnTo>
                      <a:pt x="2037" y="772"/>
                    </a:lnTo>
                    <a:close/>
                    <a:moveTo>
                      <a:pt x="2053" y="763"/>
                    </a:moveTo>
                    <a:lnTo>
                      <a:pt x="2057" y="768"/>
                    </a:lnTo>
                    <a:lnTo>
                      <a:pt x="2051" y="770"/>
                    </a:lnTo>
                    <a:lnTo>
                      <a:pt x="2049" y="765"/>
                    </a:lnTo>
                    <a:lnTo>
                      <a:pt x="2053" y="763"/>
                    </a:lnTo>
                    <a:close/>
                    <a:moveTo>
                      <a:pt x="2071" y="755"/>
                    </a:moveTo>
                    <a:lnTo>
                      <a:pt x="2073" y="759"/>
                    </a:lnTo>
                    <a:lnTo>
                      <a:pt x="2069" y="761"/>
                    </a:lnTo>
                    <a:lnTo>
                      <a:pt x="2067" y="757"/>
                    </a:lnTo>
                    <a:lnTo>
                      <a:pt x="2071" y="755"/>
                    </a:lnTo>
                    <a:close/>
                    <a:moveTo>
                      <a:pt x="2087" y="746"/>
                    </a:moveTo>
                    <a:lnTo>
                      <a:pt x="2089" y="750"/>
                    </a:lnTo>
                    <a:lnTo>
                      <a:pt x="2085" y="753"/>
                    </a:lnTo>
                    <a:lnTo>
                      <a:pt x="2083" y="748"/>
                    </a:lnTo>
                    <a:lnTo>
                      <a:pt x="2087" y="746"/>
                    </a:lnTo>
                    <a:close/>
                    <a:moveTo>
                      <a:pt x="2104" y="735"/>
                    </a:moveTo>
                    <a:lnTo>
                      <a:pt x="2106" y="742"/>
                    </a:lnTo>
                    <a:lnTo>
                      <a:pt x="2102" y="744"/>
                    </a:lnTo>
                    <a:lnTo>
                      <a:pt x="2100" y="740"/>
                    </a:lnTo>
                    <a:lnTo>
                      <a:pt x="2104" y="735"/>
                    </a:lnTo>
                    <a:close/>
                    <a:moveTo>
                      <a:pt x="2120" y="727"/>
                    </a:moveTo>
                    <a:lnTo>
                      <a:pt x="2122" y="731"/>
                    </a:lnTo>
                    <a:lnTo>
                      <a:pt x="2118" y="733"/>
                    </a:lnTo>
                    <a:lnTo>
                      <a:pt x="2116" y="729"/>
                    </a:lnTo>
                    <a:lnTo>
                      <a:pt x="2120" y="727"/>
                    </a:lnTo>
                    <a:close/>
                    <a:moveTo>
                      <a:pt x="2138" y="718"/>
                    </a:moveTo>
                    <a:lnTo>
                      <a:pt x="2140" y="722"/>
                    </a:lnTo>
                    <a:lnTo>
                      <a:pt x="2136" y="725"/>
                    </a:lnTo>
                    <a:lnTo>
                      <a:pt x="2134" y="720"/>
                    </a:lnTo>
                    <a:lnTo>
                      <a:pt x="2138" y="718"/>
                    </a:lnTo>
                    <a:close/>
                    <a:moveTo>
                      <a:pt x="2154" y="710"/>
                    </a:moveTo>
                    <a:lnTo>
                      <a:pt x="2156" y="714"/>
                    </a:lnTo>
                    <a:lnTo>
                      <a:pt x="2152" y="716"/>
                    </a:lnTo>
                    <a:lnTo>
                      <a:pt x="2150" y="712"/>
                    </a:lnTo>
                    <a:lnTo>
                      <a:pt x="2154" y="710"/>
                    </a:lnTo>
                    <a:close/>
                    <a:moveTo>
                      <a:pt x="2172" y="701"/>
                    </a:moveTo>
                    <a:lnTo>
                      <a:pt x="2174" y="705"/>
                    </a:lnTo>
                    <a:lnTo>
                      <a:pt x="2170" y="707"/>
                    </a:lnTo>
                    <a:lnTo>
                      <a:pt x="2168" y="703"/>
                    </a:lnTo>
                    <a:lnTo>
                      <a:pt x="2172" y="701"/>
                    </a:lnTo>
                    <a:close/>
                    <a:moveTo>
                      <a:pt x="2188" y="690"/>
                    </a:moveTo>
                    <a:lnTo>
                      <a:pt x="2190" y="697"/>
                    </a:lnTo>
                    <a:lnTo>
                      <a:pt x="2186" y="699"/>
                    </a:lnTo>
                    <a:lnTo>
                      <a:pt x="2184" y="692"/>
                    </a:lnTo>
                    <a:lnTo>
                      <a:pt x="2188" y="690"/>
                    </a:lnTo>
                    <a:close/>
                    <a:moveTo>
                      <a:pt x="2206" y="682"/>
                    </a:moveTo>
                    <a:lnTo>
                      <a:pt x="2208" y="686"/>
                    </a:lnTo>
                    <a:lnTo>
                      <a:pt x="2204" y="688"/>
                    </a:lnTo>
                    <a:lnTo>
                      <a:pt x="2202" y="684"/>
                    </a:lnTo>
                    <a:lnTo>
                      <a:pt x="2206" y="682"/>
                    </a:lnTo>
                    <a:close/>
                    <a:moveTo>
                      <a:pt x="2222" y="673"/>
                    </a:moveTo>
                    <a:lnTo>
                      <a:pt x="2224" y="677"/>
                    </a:lnTo>
                    <a:lnTo>
                      <a:pt x="2220" y="679"/>
                    </a:lnTo>
                    <a:lnTo>
                      <a:pt x="2218" y="675"/>
                    </a:lnTo>
                    <a:lnTo>
                      <a:pt x="2222" y="673"/>
                    </a:lnTo>
                    <a:close/>
                    <a:moveTo>
                      <a:pt x="2239" y="664"/>
                    </a:moveTo>
                    <a:lnTo>
                      <a:pt x="2241" y="669"/>
                    </a:lnTo>
                    <a:lnTo>
                      <a:pt x="2237" y="671"/>
                    </a:lnTo>
                    <a:lnTo>
                      <a:pt x="2233" y="667"/>
                    </a:lnTo>
                    <a:lnTo>
                      <a:pt x="2239" y="664"/>
                    </a:lnTo>
                    <a:close/>
                    <a:moveTo>
                      <a:pt x="2255" y="656"/>
                    </a:moveTo>
                    <a:lnTo>
                      <a:pt x="2257" y="660"/>
                    </a:lnTo>
                    <a:lnTo>
                      <a:pt x="2253" y="662"/>
                    </a:lnTo>
                    <a:lnTo>
                      <a:pt x="2251" y="658"/>
                    </a:lnTo>
                    <a:lnTo>
                      <a:pt x="2255" y="656"/>
                    </a:lnTo>
                    <a:close/>
                    <a:moveTo>
                      <a:pt x="2273" y="645"/>
                    </a:moveTo>
                    <a:lnTo>
                      <a:pt x="2275" y="651"/>
                    </a:lnTo>
                    <a:lnTo>
                      <a:pt x="2269" y="654"/>
                    </a:lnTo>
                    <a:lnTo>
                      <a:pt x="2267" y="647"/>
                    </a:lnTo>
                    <a:lnTo>
                      <a:pt x="2273" y="645"/>
                    </a:lnTo>
                    <a:close/>
                    <a:moveTo>
                      <a:pt x="2289" y="636"/>
                    </a:moveTo>
                    <a:lnTo>
                      <a:pt x="2291" y="641"/>
                    </a:lnTo>
                    <a:lnTo>
                      <a:pt x="2287" y="643"/>
                    </a:lnTo>
                    <a:lnTo>
                      <a:pt x="2285" y="639"/>
                    </a:lnTo>
                    <a:lnTo>
                      <a:pt x="2289" y="636"/>
                    </a:lnTo>
                    <a:close/>
                    <a:moveTo>
                      <a:pt x="2305" y="628"/>
                    </a:moveTo>
                    <a:lnTo>
                      <a:pt x="2309" y="632"/>
                    </a:lnTo>
                    <a:lnTo>
                      <a:pt x="2303" y="634"/>
                    </a:lnTo>
                    <a:lnTo>
                      <a:pt x="2301" y="630"/>
                    </a:lnTo>
                    <a:lnTo>
                      <a:pt x="2305" y="628"/>
                    </a:lnTo>
                    <a:close/>
                    <a:moveTo>
                      <a:pt x="2323" y="619"/>
                    </a:moveTo>
                    <a:lnTo>
                      <a:pt x="2325" y="623"/>
                    </a:lnTo>
                    <a:lnTo>
                      <a:pt x="2321" y="626"/>
                    </a:lnTo>
                    <a:lnTo>
                      <a:pt x="2319" y="621"/>
                    </a:lnTo>
                    <a:lnTo>
                      <a:pt x="2323" y="619"/>
                    </a:lnTo>
                    <a:close/>
                    <a:moveTo>
                      <a:pt x="2339" y="611"/>
                    </a:moveTo>
                    <a:lnTo>
                      <a:pt x="2341" y="615"/>
                    </a:lnTo>
                    <a:lnTo>
                      <a:pt x="2337" y="617"/>
                    </a:lnTo>
                    <a:lnTo>
                      <a:pt x="2335" y="613"/>
                    </a:lnTo>
                    <a:lnTo>
                      <a:pt x="2339" y="611"/>
                    </a:lnTo>
                    <a:close/>
                    <a:moveTo>
                      <a:pt x="2357" y="600"/>
                    </a:moveTo>
                    <a:lnTo>
                      <a:pt x="2359" y="606"/>
                    </a:lnTo>
                    <a:lnTo>
                      <a:pt x="2355" y="608"/>
                    </a:lnTo>
                    <a:lnTo>
                      <a:pt x="2353" y="602"/>
                    </a:lnTo>
                    <a:lnTo>
                      <a:pt x="2357" y="600"/>
                    </a:lnTo>
                    <a:close/>
                    <a:moveTo>
                      <a:pt x="2372" y="591"/>
                    </a:moveTo>
                    <a:lnTo>
                      <a:pt x="2374" y="596"/>
                    </a:lnTo>
                    <a:lnTo>
                      <a:pt x="2370" y="598"/>
                    </a:lnTo>
                    <a:lnTo>
                      <a:pt x="2368" y="593"/>
                    </a:lnTo>
                    <a:lnTo>
                      <a:pt x="2372" y="591"/>
                    </a:lnTo>
                    <a:close/>
                    <a:moveTo>
                      <a:pt x="2390" y="583"/>
                    </a:moveTo>
                    <a:lnTo>
                      <a:pt x="2392" y="587"/>
                    </a:lnTo>
                    <a:lnTo>
                      <a:pt x="2388" y="589"/>
                    </a:lnTo>
                    <a:lnTo>
                      <a:pt x="2386" y="585"/>
                    </a:lnTo>
                    <a:lnTo>
                      <a:pt x="2390" y="583"/>
                    </a:lnTo>
                    <a:close/>
                    <a:moveTo>
                      <a:pt x="2406" y="574"/>
                    </a:moveTo>
                    <a:lnTo>
                      <a:pt x="2408" y="578"/>
                    </a:lnTo>
                    <a:lnTo>
                      <a:pt x="2404" y="580"/>
                    </a:lnTo>
                    <a:lnTo>
                      <a:pt x="2402" y="576"/>
                    </a:lnTo>
                    <a:lnTo>
                      <a:pt x="2406" y="574"/>
                    </a:lnTo>
                    <a:close/>
                    <a:moveTo>
                      <a:pt x="2424" y="565"/>
                    </a:moveTo>
                    <a:lnTo>
                      <a:pt x="2426" y="570"/>
                    </a:lnTo>
                    <a:lnTo>
                      <a:pt x="2422" y="572"/>
                    </a:lnTo>
                    <a:lnTo>
                      <a:pt x="2420" y="568"/>
                    </a:lnTo>
                    <a:lnTo>
                      <a:pt x="2424" y="565"/>
                    </a:lnTo>
                    <a:close/>
                    <a:moveTo>
                      <a:pt x="2440" y="555"/>
                    </a:moveTo>
                    <a:lnTo>
                      <a:pt x="2442" y="561"/>
                    </a:lnTo>
                    <a:lnTo>
                      <a:pt x="2438" y="563"/>
                    </a:lnTo>
                    <a:lnTo>
                      <a:pt x="2436" y="557"/>
                    </a:lnTo>
                    <a:lnTo>
                      <a:pt x="2440" y="555"/>
                    </a:lnTo>
                    <a:close/>
                    <a:moveTo>
                      <a:pt x="2458" y="546"/>
                    </a:moveTo>
                    <a:lnTo>
                      <a:pt x="2460" y="550"/>
                    </a:lnTo>
                    <a:lnTo>
                      <a:pt x="2456" y="553"/>
                    </a:lnTo>
                    <a:lnTo>
                      <a:pt x="2454" y="548"/>
                    </a:lnTo>
                    <a:lnTo>
                      <a:pt x="2458" y="546"/>
                    </a:lnTo>
                    <a:close/>
                    <a:moveTo>
                      <a:pt x="2474" y="537"/>
                    </a:moveTo>
                    <a:lnTo>
                      <a:pt x="2476" y="542"/>
                    </a:lnTo>
                    <a:lnTo>
                      <a:pt x="2472" y="544"/>
                    </a:lnTo>
                    <a:lnTo>
                      <a:pt x="2470" y="540"/>
                    </a:lnTo>
                    <a:lnTo>
                      <a:pt x="2474" y="537"/>
                    </a:lnTo>
                    <a:close/>
                    <a:moveTo>
                      <a:pt x="2492" y="529"/>
                    </a:moveTo>
                    <a:lnTo>
                      <a:pt x="2494" y="533"/>
                    </a:lnTo>
                    <a:lnTo>
                      <a:pt x="2490" y="535"/>
                    </a:lnTo>
                    <a:lnTo>
                      <a:pt x="2486" y="531"/>
                    </a:lnTo>
                    <a:lnTo>
                      <a:pt x="2492" y="529"/>
                    </a:lnTo>
                    <a:close/>
                    <a:moveTo>
                      <a:pt x="2507" y="520"/>
                    </a:moveTo>
                    <a:lnTo>
                      <a:pt x="2509" y="525"/>
                    </a:lnTo>
                    <a:lnTo>
                      <a:pt x="2505" y="527"/>
                    </a:lnTo>
                    <a:lnTo>
                      <a:pt x="2503" y="522"/>
                    </a:lnTo>
                    <a:lnTo>
                      <a:pt x="2507" y="520"/>
                    </a:lnTo>
                    <a:close/>
                    <a:moveTo>
                      <a:pt x="2525" y="510"/>
                    </a:moveTo>
                    <a:lnTo>
                      <a:pt x="2527" y="514"/>
                    </a:lnTo>
                    <a:lnTo>
                      <a:pt x="2521" y="518"/>
                    </a:lnTo>
                    <a:lnTo>
                      <a:pt x="2519" y="512"/>
                    </a:lnTo>
                    <a:lnTo>
                      <a:pt x="2525" y="510"/>
                    </a:lnTo>
                    <a:close/>
                    <a:moveTo>
                      <a:pt x="2541" y="501"/>
                    </a:moveTo>
                    <a:lnTo>
                      <a:pt x="2543" y="505"/>
                    </a:lnTo>
                    <a:lnTo>
                      <a:pt x="2539" y="507"/>
                    </a:lnTo>
                    <a:lnTo>
                      <a:pt x="2537" y="503"/>
                    </a:lnTo>
                    <a:lnTo>
                      <a:pt x="2541" y="501"/>
                    </a:lnTo>
                    <a:close/>
                    <a:moveTo>
                      <a:pt x="2557" y="492"/>
                    </a:moveTo>
                    <a:lnTo>
                      <a:pt x="2561" y="497"/>
                    </a:lnTo>
                    <a:lnTo>
                      <a:pt x="2555" y="499"/>
                    </a:lnTo>
                    <a:lnTo>
                      <a:pt x="2553" y="494"/>
                    </a:lnTo>
                    <a:lnTo>
                      <a:pt x="2557" y="492"/>
                    </a:lnTo>
                    <a:close/>
                    <a:moveTo>
                      <a:pt x="2575" y="484"/>
                    </a:moveTo>
                    <a:lnTo>
                      <a:pt x="2577" y="488"/>
                    </a:lnTo>
                    <a:lnTo>
                      <a:pt x="2573" y="490"/>
                    </a:lnTo>
                    <a:lnTo>
                      <a:pt x="2571" y="486"/>
                    </a:lnTo>
                    <a:lnTo>
                      <a:pt x="2575" y="484"/>
                    </a:lnTo>
                    <a:close/>
                    <a:moveTo>
                      <a:pt x="2591" y="475"/>
                    </a:moveTo>
                    <a:lnTo>
                      <a:pt x="2593" y="479"/>
                    </a:lnTo>
                    <a:lnTo>
                      <a:pt x="2589" y="482"/>
                    </a:lnTo>
                    <a:lnTo>
                      <a:pt x="2587" y="477"/>
                    </a:lnTo>
                    <a:lnTo>
                      <a:pt x="2591" y="475"/>
                    </a:lnTo>
                    <a:close/>
                    <a:moveTo>
                      <a:pt x="2609" y="464"/>
                    </a:moveTo>
                    <a:lnTo>
                      <a:pt x="2611" y="469"/>
                    </a:lnTo>
                    <a:lnTo>
                      <a:pt x="2607" y="473"/>
                    </a:lnTo>
                    <a:lnTo>
                      <a:pt x="2605" y="466"/>
                    </a:lnTo>
                    <a:lnTo>
                      <a:pt x="2609" y="464"/>
                    </a:lnTo>
                    <a:close/>
                    <a:moveTo>
                      <a:pt x="2625" y="456"/>
                    </a:moveTo>
                    <a:lnTo>
                      <a:pt x="2627" y="460"/>
                    </a:lnTo>
                    <a:lnTo>
                      <a:pt x="2623" y="462"/>
                    </a:lnTo>
                    <a:lnTo>
                      <a:pt x="2621" y="458"/>
                    </a:lnTo>
                    <a:lnTo>
                      <a:pt x="2625" y="456"/>
                    </a:lnTo>
                    <a:close/>
                    <a:moveTo>
                      <a:pt x="2642" y="447"/>
                    </a:moveTo>
                    <a:lnTo>
                      <a:pt x="2644" y="451"/>
                    </a:lnTo>
                    <a:lnTo>
                      <a:pt x="2640" y="454"/>
                    </a:lnTo>
                    <a:lnTo>
                      <a:pt x="2638" y="449"/>
                    </a:lnTo>
                    <a:lnTo>
                      <a:pt x="2642" y="447"/>
                    </a:lnTo>
                    <a:close/>
                    <a:moveTo>
                      <a:pt x="2658" y="439"/>
                    </a:moveTo>
                    <a:lnTo>
                      <a:pt x="2660" y="443"/>
                    </a:lnTo>
                    <a:lnTo>
                      <a:pt x="2656" y="445"/>
                    </a:lnTo>
                    <a:lnTo>
                      <a:pt x="2654" y="441"/>
                    </a:lnTo>
                    <a:lnTo>
                      <a:pt x="2658" y="439"/>
                    </a:lnTo>
                    <a:close/>
                    <a:moveTo>
                      <a:pt x="2676" y="430"/>
                    </a:moveTo>
                    <a:lnTo>
                      <a:pt x="2678" y="434"/>
                    </a:lnTo>
                    <a:lnTo>
                      <a:pt x="2674" y="436"/>
                    </a:lnTo>
                    <a:lnTo>
                      <a:pt x="2672" y="432"/>
                    </a:lnTo>
                    <a:lnTo>
                      <a:pt x="2676" y="430"/>
                    </a:lnTo>
                    <a:close/>
                    <a:moveTo>
                      <a:pt x="2692" y="419"/>
                    </a:moveTo>
                    <a:lnTo>
                      <a:pt x="2694" y="423"/>
                    </a:lnTo>
                    <a:lnTo>
                      <a:pt x="2690" y="428"/>
                    </a:lnTo>
                    <a:lnTo>
                      <a:pt x="2688" y="421"/>
                    </a:lnTo>
                    <a:lnTo>
                      <a:pt x="2692" y="419"/>
                    </a:lnTo>
                    <a:close/>
                    <a:moveTo>
                      <a:pt x="2710" y="411"/>
                    </a:moveTo>
                    <a:lnTo>
                      <a:pt x="2712" y="415"/>
                    </a:lnTo>
                    <a:lnTo>
                      <a:pt x="2708" y="417"/>
                    </a:lnTo>
                    <a:lnTo>
                      <a:pt x="2706" y="413"/>
                    </a:lnTo>
                    <a:lnTo>
                      <a:pt x="2710" y="411"/>
                    </a:lnTo>
                    <a:close/>
                    <a:moveTo>
                      <a:pt x="2726" y="402"/>
                    </a:moveTo>
                    <a:lnTo>
                      <a:pt x="2728" y="406"/>
                    </a:lnTo>
                    <a:lnTo>
                      <a:pt x="2724" y="408"/>
                    </a:lnTo>
                    <a:lnTo>
                      <a:pt x="2722" y="404"/>
                    </a:lnTo>
                    <a:lnTo>
                      <a:pt x="2726" y="402"/>
                    </a:lnTo>
                    <a:close/>
                    <a:moveTo>
                      <a:pt x="2744" y="393"/>
                    </a:moveTo>
                    <a:lnTo>
                      <a:pt x="2746" y="398"/>
                    </a:lnTo>
                    <a:lnTo>
                      <a:pt x="2742" y="400"/>
                    </a:lnTo>
                    <a:lnTo>
                      <a:pt x="2738" y="396"/>
                    </a:lnTo>
                    <a:lnTo>
                      <a:pt x="2744" y="393"/>
                    </a:lnTo>
                    <a:close/>
                    <a:moveTo>
                      <a:pt x="2760" y="385"/>
                    </a:moveTo>
                    <a:lnTo>
                      <a:pt x="2762" y="389"/>
                    </a:lnTo>
                    <a:lnTo>
                      <a:pt x="2758" y="391"/>
                    </a:lnTo>
                    <a:lnTo>
                      <a:pt x="2756" y="387"/>
                    </a:lnTo>
                    <a:lnTo>
                      <a:pt x="2760" y="385"/>
                    </a:lnTo>
                    <a:close/>
                    <a:moveTo>
                      <a:pt x="2777" y="374"/>
                    </a:moveTo>
                    <a:lnTo>
                      <a:pt x="2779" y="378"/>
                    </a:lnTo>
                    <a:lnTo>
                      <a:pt x="2773" y="380"/>
                    </a:lnTo>
                    <a:lnTo>
                      <a:pt x="2771" y="376"/>
                    </a:lnTo>
                    <a:lnTo>
                      <a:pt x="2777" y="374"/>
                    </a:lnTo>
                    <a:close/>
                    <a:moveTo>
                      <a:pt x="2793" y="365"/>
                    </a:moveTo>
                    <a:lnTo>
                      <a:pt x="2795" y="370"/>
                    </a:lnTo>
                    <a:lnTo>
                      <a:pt x="2791" y="372"/>
                    </a:lnTo>
                    <a:lnTo>
                      <a:pt x="2789" y="368"/>
                    </a:lnTo>
                    <a:lnTo>
                      <a:pt x="2793" y="365"/>
                    </a:lnTo>
                    <a:close/>
                    <a:moveTo>
                      <a:pt x="2809" y="357"/>
                    </a:moveTo>
                    <a:lnTo>
                      <a:pt x="2813" y="361"/>
                    </a:lnTo>
                    <a:lnTo>
                      <a:pt x="2807" y="363"/>
                    </a:lnTo>
                    <a:lnTo>
                      <a:pt x="2805" y="359"/>
                    </a:lnTo>
                    <a:lnTo>
                      <a:pt x="2809" y="357"/>
                    </a:lnTo>
                    <a:close/>
                    <a:moveTo>
                      <a:pt x="2827" y="348"/>
                    </a:moveTo>
                    <a:lnTo>
                      <a:pt x="2829" y="352"/>
                    </a:lnTo>
                    <a:lnTo>
                      <a:pt x="2825" y="355"/>
                    </a:lnTo>
                    <a:lnTo>
                      <a:pt x="2823" y="350"/>
                    </a:lnTo>
                    <a:lnTo>
                      <a:pt x="2827" y="348"/>
                    </a:lnTo>
                    <a:close/>
                    <a:moveTo>
                      <a:pt x="2843" y="340"/>
                    </a:moveTo>
                    <a:lnTo>
                      <a:pt x="2845" y="344"/>
                    </a:lnTo>
                    <a:lnTo>
                      <a:pt x="2841" y="346"/>
                    </a:lnTo>
                    <a:lnTo>
                      <a:pt x="2839" y="342"/>
                    </a:lnTo>
                    <a:lnTo>
                      <a:pt x="2843" y="340"/>
                    </a:lnTo>
                    <a:close/>
                    <a:moveTo>
                      <a:pt x="2861" y="329"/>
                    </a:moveTo>
                    <a:lnTo>
                      <a:pt x="2863" y="333"/>
                    </a:lnTo>
                    <a:lnTo>
                      <a:pt x="2859" y="335"/>
                    </a:lnTo>
                    <a:lnTo>
                      <a:pt x="2857" y="331"/>
                    </a:lnTo>
                    <a:lnTo>
                      <a:pt x="2861" y="329"/>
                    </a:lnTo>
                    <a:close/>
                    <a:moveTo>
                      <a:pt x="2877" y="320"/>
                    </a:moveTo>
                    <a:lnTo>
                      <a:pt x="2879" y="325"/>
                    </a:lnTo>
                    <a:lnTo>
                      <a:pt x="2875" y="327"/>
                    </a:lnTo>
                    <a:lnTo>
                      <a:pt x="2873" y="322"/>
                    </a:lnTo>
                    <a:lnTo>
                      <a:pt x="2877" y="320"/>
                    </a:lnTo>
                    <a:close/>
                    <a:moveTo>
                      <a:pt x="2895" y="312"/>
                    </a:moveTo>
                    <a:lnTo>
                      <a:pt x="2897" y="316"/>
                    </a:lnTo>
                    <a:lnTo>
                      <a:pt x="2893" y="318"/>
                    </a:lnTo>
                    <a:lnTo>
                      <a:pt x="2891" y="314"/>
                    </a:lnTo>
                    <a:lnTo>
                      <a:pt x="2895" y="312"/>
                    </a:lnTo>
                    <a:close/>
                    <a:moveTo>
                      <a:pt x="2910" y="303"/>
                    </a:moveTo>
                    <a:lnTo>
                      <a:pt x="2912" y="307"/>
                    </a:lnTo>
                    <a:lnTo>
                      <a:pt x="2908" y="309"/>
                    </a:lnTo>
                    <a:lnTo>
                      <a:pt x="2906" y="305"/>
                    </a:lnTo>
                    <a:lnTo>
                      <a:pt x="2910" y="303"/>
                    </a:lnTo>
                    <a:close/>
                    <a:moveTo>
                      <a:pt x="2928" y="292"/>
                    </a:moveTo>
                    <a:lnTo>
                      <a:pt x="2930" y="299"/>
                    </a:lnTo>
                    <a:lnTo>
                      <a:pt x="2926" y="301"/>
                    </a:lnTo>
                    <a:lnTo>
                      <a:pt x="2924" y="297"/>
                    </a:lnTo>
                    <a:lnTo>
                      <a:pt x="2928" y="292"/>
                    </a:lnTo>
                    <a:close/>
                    <a:moveTo>
                      <a:pt x="2944" y="284"/>
                    </a:moveTo>
                    <a:lnTo>
                      <a:pt x="2946" y="288"/>
                    </a:lnTo>
                    <a:lnTo>
                      <a:pt x="2942" y="290"/>
                    </a:lnTo>
                    <a:lnTo>
                      <a:pt x="2940" y="286"/>
                    </a:lnTo>
                    <a:lnTo>
                      <a:pt x="2944" y="284"/>
                    </a:lnTo>
                    <a:close/>
                    <a:moveTo>
                      <a:pt x="2962" y="275"/>
                    </a:moveTo>
                    <a:lnTo>
                      <a:pt x="2964" y="279"/>
                    </a:lnTo>
                    <a:lnTo>
                      <a:pt x="2960" y="282"/>
                    </a:lnTo>
                    <a:lnTo>
                      <a:pt x="2958" y="277"/>
                    </a:lnTo>
                    <a:lnTo>
                      <a:pt x="2962" y="275"/>
                    </a:lnTo>
                    <a:close/>
                    <a:moveTo>
                      <a:pt x="2978" y="266"/>
                    </a:moveTo>
                    <a:lnTo>
                      <a:pt x="2980" y="271"/>
                    </a:lnTo>
                    <a:lnTo>
                      <a:pt x="2976" y="273"/>
                    </a:lnTo>
                    <a:lnTo>
                      <a:pt x="2974" y="269"/>
                    </a:lnTo>
                    <a:lnTo>
                      <a:pt x="2978" y="266"/>
                    </a:lnTo>
                    <a:close/>
                    <a:moveTo>
                      <a:pt x="2996" y="258"/>
                    </a:moveTo>
                    <a:lnTo>
                      <a:pt x="2998" y="262"/>
                    </a:lnTo>
                    <a:lnTo>
                      <a:pt x="2994" y="264"/>
                    </a:lnTo>
                    <a:lnTo>
                      <a:pt x="2990" y="260"/>
                    </a:lnTo>
                    <a:lnTo>
                      <a:pt x="2996" y="258"/>
                    </a:lnTo>
                    <a:close/>
                    <a:moveTo>
                      <a:pt x="3012" y="247"/>
                    </a:moveTo>
                    <a:lnTo>
                      <a:pt x="3014" y="254"/>
                    </a:lnTo>
                    <a:lnTo>
                      <a:pt x="3010" y="256"/>
                    </a:lnTo>
                    <a:lnTo>
                      <a:pt x="3008" y="251"/>
                    </a:lnTo>
                    <a:lnTo>
                      <a:pt x="3012" y="247"/>
                    </a:lnTo>
                    <a:close/>
                    <a:moveTo>
                      <a:pt x="3030" y="238"/>
                    </a:moveTo>
                    <a:lnTo>
                      <a:pt x="3032" y="243"/>
                    </a:lnTo>
                    <a:lnTo>
                      <a:pt x="3026" y="245"/>
                    </a:lnTo>
                    <a:lnTo>
                      <a:pt x="3024" y="241"/>
                    </a:lnTo>
                    <a:lnTo>
                      <a:pt x="3030" y="238"/>
                    </a:lnTo>
                    <a:close/>
                    <a:moveTo>
                      <a:pt x="3045" y="230"/>
                    </a:moveTo>
                    <a:lnTo>
                      <a:pt x="3047" y="234"/>
                    </a:lnTo>
                    <a:lnTo>
                      <a:pt x="3043" y="236"/>
                    </a:lnTo>
                    <a:lnTo>
                      <a:pt x="3041" y="232"/>
                    </a:lnTo>
                    <a:lnTo>
                      <a:pt x="3045" y="230"/>
                    </a:lnTo>
                    <a:close/>
                    <a:moveTo>
                      <a:pt x="3061" y="221"/>
                    </a:moveTo>
                    <a:lnTo>
                      <a:pt x="3065" y="226"/>
                    </a:lnTo>
                    <a:lnTo>
                      <a:pt x="3059" y="228"/>
                    </a:lnTo>
                    <a:lnTo>
                      <a:pt x="3057" y="223"/>
                    </a:lnTo>
                    <a:lnTo>
                      <a:pt x="3061" y="221"/>
                    </a:lnTo>
                    <a:close/>
                    <a:moveTo>
                      <a:pt x="3079" y="213"/>
                    </a:moveTo>
                    <a:lnTo>
                      <a:pt x="3081" y="217"/>
                    </a:lnTo>
                    <a:lnTo>
                      <a:pt x="3077" y="219"/>
                    </a:lnTo>
                    <a:lnTo>
                      <a:pt x="3075" y="215"/>
                    </a:lnTo>
                    <a:lnTo>
                      <a:pt x="3079" y="213"/>
                    </a:lnTo>
                    <a:close/>
                    <a:moveTo>
                      <a:pt x="3095" y="202"/>
                    </a:moveTo>
                    <a:lnTo>
                      <a:pt x="3097" y="208"/>
                    </a:lnTo>
                    <a:lnTo>
                      <a:pt x="3093" y="211"/>
                    </a:lnTo>
                    <a:lnTo>
                      <a:pt x="3091" y="204"/>
                    </a:lnTo>
                    <a:lnTo>
                      <a:pt x="3095" y="202"/>
                    </a:lnTo>
                    <a:close/>
                    <a:moveTo>
                      <a:pt x="3113" y="193"/>
                    </a:moveTo>
                    <a:lnTo>
                      <a:pt x="3115" y="198"/>
                    </a:lnTo>
                    <a:lnTo>
                      <a:pt x="3111" y="200"/>
                    </a:lnTo>
                    <a:lnTo>
                      <a:pt x="3109" y="195"/>
                    </a:lnTo>
                    <a:lnTo>
                      <a:pt x="3113" y="193"/>
                    </a:lnTo>
                    <a:close/>
                    <a:moveTo>
                      <a:pt x="3129" y="185"/>
                    </a:moveTo>
                    <a:lnTo>
                      <a:pt x="3131" y="189"/>
                    </a:lnTo>
                    <a:lnTo>
                      <a:pt x="3127" y="191"/>
                    </a:lnTo>
                    <a:lnTo>
                      <a:pt x="3125" y="187"/>
                    </a:lnTo>
                    <a:lnTo>
                      <a:pt x="3129" y="185"/>
                    </a:lnTo>
                    <a:close/>
                    <a:moveTo>
                      <a:pt x="3147" y="176"/>
                    </a:moveTo>
                    <a:lnTo>
                      <a:pt x="3149" y="180"/>
                    </a:lnTo>
                    <a:lnTo>
                      <a:pt x="3145" y="183"/>
                    </a:lnTo>
                    <a:lnTo>
                      <a:pt x="3143" y="178"/>
                    </a:lnTo>
                    <a:lnTo>
                      <a:pt x="3147" y="176"/>
                    </a:lnTo>
                    <a:close/>
                    <a:moveTo>
                      <a:pt x="3163" y="168"/>
                    </a:moveTo>
                    <a:lnTo>
                      <a:pt x="3165" y="172"/>
                    </a:lnTo>
                    <a:lnTo>
                      <a:pt x="3161" y="174"/>
                    </a:lnTo>
                    <a:lnTo>
                      <a:pt x="3159" y="170"/>
                    </a:lnTo>
                    <a:lnTo>
                      <a:pt x="3163" y="168"/>
                    </a:lnTo>
                    <a:close/>
                    <a:moveTo>
                      <a:pt x="3180" y="157"/>
                    </a:moveTo>
                    <a:lnTo>
                      <a:pt x="3182" y="163"/>
                    </a:lnTo>
                    <a:lnTo>
                      <a:pt x="3178" y="165"/>
                    </a:lnTo>
                    <a:lnTo>
                      <a:pt x="3176" y="159"/>
                    </a:lnTo>
                    <a:lnTo>
                      <a:pt x="3180" y="157"/>
                    </a:lnTo>
                    <a:close/>
                    <a:moveTo>
                      <a:pt x="3196" y="148"/>
                    </a:moveTo>
                    <a:lnTo>
                      <a:pt x="3198" y="152"/>
                    </a:lnTo>
                    <a:lnTo>
                      <a:pt x="3194" y="155"/>
                    </a:lnTo>
                    <a:lnTo>
                      <a:pt x="3192" y="150"/>
                    </a:lnTo>
                    <a:lnTo>
                      <a:pt x="3196" y="148"/>
                    </a:lnTo>
                    <a:close/>
                    <a:moveTo>
                      <a:pt x="3214" y="140"/>
                    </a:moveTo>
                    <a:lnTo>
                      <a:pt x="3216" y="144"/>
                    </a:lnTo>
                    <a:lnTo>
                      <a:pt x="3212" y="146"/>
                    </a:lnTo>
                    <a:lnTo>
                      <a:pt x="3210" y="142"/>
                    </a:lnTo>
                    <a:lnTo>
                      <a:pt x="3214" y="140"/>
                    </a:lnTo>
                    <a:close/>
                    <a:moveTo>
                      <a:pt x="3230" y="131"/>
                    </a:moveTo>
                    <a:lnTo>
                      <a:pt x="3232" y="135"/>
                    </a:lnTo>
                    <a:lnTo>
                      <a:pt x="3228" y="137"/>
                    </a:lnTo>
                    <a:lnTo>
                      <a:pt x="3226" y="133"/>
                    </a:lnTo>
                    <a:lnTo>
                      <a:pt x="3230" y="131"/>
                    </a:lnTo>
                    <a:close/>
                    <a:moveTo>
                      <a:pt x="3248" y="122"/>
                    </a:moveTo>
                    <a:lnTo>
                      <a:pt x="3250" y="127"/>
                    </a:lnTo>
                    <a:lnTo>
                      <a:pt x="3246" y="129"/>
                    </a:lnTo>
                    <a:lnTo>
                      <a:pt x="3244" y="125"/>
                    </a:lnTo>
                    <a:lnTo>
                      <a:pt x="3248" y="122"/>
                    </a:lnTo>
                    <a:close/>
                    <a:moveTo>
                      <a:pt x="3264" y="112"/>
                    </a:moveTo>
                    <a:lnTo>
                      <a:pt x="3266" y="118"/>
                    </a:lnTo>
                    <a:lnTo>
                      <a:pt x="3262" y="120"/>
                    </a:lnTo>
                    <a:lnTo>
                      <a:pt x="3260" y="114"/>
                    </a:lnTo>
                    <a:lnTo>
                      <a:pt x="3264" y="112"/>
                    </a:lnTo>
                    <a:close/>
                    <a:moveTo>
                      <a:pt x="3282" y="103"/>
                    </a:moveTo>
                    <a:lnTo>
                      <a:pt x="3284" y="107"/>
                    </a:lnTo>
                    <a:lnTo>
                      <a:pt x="3278" y="109"/>
                    </a:lnTo>
                    <a:lnTo>
                      <a:pt x="3276" y="105"/>
                    </a:lnTo>
                    <a:lnTo>
                      <a:pt x="3282" y="103"/>
                    </a:lnTo>
                    <a:close/>
                    <a:moveTo>
                      <a:pt x="3298" y="94"/>
                    </a:moveTo>
                    <a:lnTo>
                      <a:pt x="3300" y="99"/>
                    </a:lnTo>
                    <a:lnTo>
                      <a:pt x="3296" y="101"/>
                    </a:lnTo>
                    <a:lnTo>
                      <a:pt x="3294" y="97"/>
                    </a:lnTo>
                    <a:lnTo>
                      <a:pt x="3298" y="94"/>
                    </a:lnTo>
                    <a:close/>
                    <a:moveTo>
                      <a:pt x="3315" y="86"/>
                    </a:moveTo>
                    <a:lnTo>
                      <a:pt x="3317" y="90"/>
                    </a:lnTo>
                    <a:lnTo>
                      <a:pt x="3311" y="92"/>
                    </a:lnTo>
                    <a:lnTo>
                      <a:pt x="3309" y="88"/>
                    </a:lnTo>
                    <a:lnTo>
                      <a:pt x="3315" y="86"/>
                    </a:lnTo>
                    <a:close/>
                    <a:moveTo>
                      <a:pt x="3331" y="77"/>
                    </a:moveTo>
                    <a:lnTo>
                      <a:pt x="3333" y="81"/>
                    </a:lnTo>
                    <a:lnTo>
                      <a:pt x="3329" y="84"/>
                    </a:lnTo>
                    <a:lnTo>
                      <a:pt x="3327" y="79"/>
                    </a:lnTo>
                    <a:lnTo>
                      <a:pt x="3331" y="77"/>
                    </a:lnTo>
                    <a:close/>
                    <a:moveTo>
                      <a:pt x="3347" y="66"/>
                    </a:moveTo>
                    <a:lnTo>
                      <a:pt x="3349" y="71"/>
                    </a:lnTo>
                    <a:lnTo>
                      <a:pt x="3345" y="75"/>
                    </a:lnTo>
                    <a:lnTo>
                      <a:pt x="3343" y="69"/>
                    </a:lnTo>
                    <a:lnTo>
                      <a:pt x="3347" y="66"/>
                    </a:lnTo>
                    <a:close/>
                    <a:moveTo>
                      <a:pt x="3365" y="58"/>
                    </a:moveTo>
                    <a:lnTo>
                      <a:pt x="3367" y="62"/>
                    </a:lnTo>
                    <a:lnTo>
                      <a:pt x="3363" y="64"/>
                    </a:lnTo>
                    <a:lnTo>
                      <a:pt x="3361" y="60"/>
                    </a:lnTo>
                    <a:lnTo>
                      <a:pt x="3365" y="58"/>
                    </a:lnTo>
                    <a:close/>
                    <a:moveTo>
                      <a:pt x="3381" y="49"/>
                    </a:moveTo>
                    <a:lnTo>
                      <a:pt x="3383" y="54"/>
                    </a:lnTo>
                    <a:lnTo>
                      <a:pt x="3379" y="56"/>
                    </a:lnTo>
                    <a:lnTo>
                      <a:pt x="3377" y="51"/>
                    </a:lnTo>
                    <a:lnTo>
                      <a:pt x="3381" y="49"/>
                    </a:lnTo>
                    <a:close/>
                    <a:moveTo>
                      <a:pt x="3399" y="41"/>
                    </a:moveTo>
                    <a:lnTo>
                      <a:pt x="3401" y="45"/>
                    </a:lnTo>
                    <a:lnTo>
                      <a:pt x="3397" y="47"/>
                    </a:lnTo>
                    <a:lnTo>
                      <a:pt x="3395" y="43"/>
                    </a:lnTo>
                    <a:lnTo>
                      <a:pt x="3399" y="41"/>
                    </a:lnTo>
                    <a:close/>
                    <a:moveTo>
                      <a:pt x="3415" y="32"/>
                    </a:moveTo>
                    <a:lnTo>
                      <a:pt x="3417" y="36"/>
                    </a:lnTo>
                    <a:lnTo>
                      <a:pt x="3413" y="38"/>
                    </a:lnTo>
                    <a:lnTo>
                      <a:pt x="3411" y="34"/>
                    </a:lnTo>
                    <a:lnTo>
                      <a:pt x="3415" y="32"/>
                    </a:lnTo>
                    <a:close/>
                    <a:moveTo>
                      <a:pt x="3433" y="21"/>
                    </a:moveTo>
                    <a:lnTo>
                      <a:pt x="3435" y="26"/>
                    </a:lnTo>
                    <a:lnTo>
                      <a:pt x="3431" y="30"/>
                    </a:lnTo>
                    <a:lnTo>
                      <a:pt x="3429" y="23"/>
                    </a:lnTo>
                    <a:lnTo>
                      <a:pt x="3433" y="21"/>
                    </a:lnTo>
                    <a:close/>
                    <a:moveTo>
                      <a:pt x="3448" y="13"/>
                    </a:moveTo>
                    <a:lnTo>
                      <a:pt x="3450" y="17"/>
                    </a:lnTo>
                    <a:lnTo>
                      <a:pt x="3446" y="19"/>
                    </a:lnTo>
                    <a:lnTo>
                      <a:pt x="3445" y="15"/>
                    </a:lnTo>
                    <a:lnTo>
                      <a:pt x="3448" y="13"/>
                    </a:lnTo>
                    <a:close/>
                    <a:moveTo>
                      <a:pt x="3466" y="4"/>
                    </a:moveTo>
                    <a:lnTo>
                      <a:pt x="3468" y="8"/>
                    </a:lnTo>
                    <a:lnTo>
                      <a:pt x="3464" y="11"/>
                    </a:lnTo>
                    <a:lnTo>
                      <a:pt x="3462" y="6"/>
                    </a:lnTo>
                    <a:lnTo>
                      <a:pt x="3466" y="4"/>
                    </a:lnTo>
                    <a:close/>
                    <a:moveTo>
                      <a:pt x="3484" y="2"/>
                    </a:moveTo>
                    <a:lnTo>
                      <a:pt x="3482" y="6"/>
                    </a:lnTo>
                    <a:lnTo>
                      <a:pt x="3478" y="4"/>
                    </a:lnTo>
                    <a:lnTo>
                      <a:pt x="3480" y="0"/>
                    </a:lnTo>
                    <a:lnTo>
                      <a:pt x="3484" y="2"/>
                    </a:lnTo>
                    <a:close/>
                    <a:moveTo>
                      <a:pt x="3502" y="11"/>
                    </a:moveTo>
                    <a:lnTo>
                      <a:pt x="3498" y="15"/>
                    </a:lnTo>
                    <a:lnTo>
                      <a:pt x="3494" y="13"/>
                    </a:lnTo>
                    <a:lnTo>
                      <a:pt x="3496" y="8"/>
                    </a:lnTo>
                    <a:lnTo>
                      <a:pt x="3502" y="11"/>
                    </a:lnTo>
                    <a:close/>
                    <a:moveTo>
                      <a:pt x="3518" y="21"/>
                    </a:moveTo>
                    <a:lnTo>
                      <a:pt x="3516" y="26"/>
                    </a:lnTo>
                    <a:lnTo>
                      <a:pt x="3512" y="21"/>
                    </a:lnTo>
                    <a:lnTo>
                      <a:pt x="3514" y="17"/>
                    </a:lnTo>
                    <a:lnTo>
                      <a:pt x="3518" y="21"/>
                    </a:lnTo>
                    <a:close/>
                    <a:moveTo>
                      <a:pt x="3534" y="30"/>
                    </a:moveTo>
                    <a:lnTo>
                      <a:pt x="3532" y="34"/>
                    </a:lnTo>
                    <a:lnTo>
                      <a:pt x="3528" y="32"/>
                    </a:lnTo>
                    <a:lnTo>
                      <a:pt x="3530" y="28"/>
                    </a:lnTo>
                    <a:lnTo>
                      <a:pt x="3534" y="30"/>
                    </a:lnTo>
                    <a:close/>
                    <a:moveTo>
                      <a:pt x="3552" y="38"/>
                    </a:moveTo>
                    <a:lnTo>
                      <a:pt x="3548" y="45"/>
                    </a:lnTo>
                    <a:lnTo>
                      <a:pt x="3544" y="41"/>
                    </a:lnTo>
                    <a:lnTo>
                      <a:pt x="3546" y="36"/>
                    </a:lnTo>
                    <a:lnTo>
                      <a:pt x="3552" y="38"/>
                    </a:lnTo>
                    <a:close/>
                    <a:moveTo>
                      <a:pt x="3568" y="49"/>
                    </a:moveTo>
                    <a:lnTo>
                      <a:pt x="3566" y="54"/>
                    </a:lnTo>
                    <a:lnTo>
                      <a:pt x="3562" y="51"/>
                    </a:lnTo>
                    <a:lnTo>
                      <a:pt x="3564" y="47"/>
                    </a:lnTo>
                    <a:lnTo>
                      <a:pt x="3568" y="49"/>
                    </a:lnTo>
                    <a:close/>
                    <a:moveTo>
                      <a:pt x="3583" y="58"/>
                    </a:moveTo>
                    <a:lnTo>
                      <a:pt x="3581" y="62"/>
                    </a:lnTo>
                    <a:lnTo>
                      <a:pt x="3578" y="60"/>
                    </a:lnTo>
                    <a:lnTo>
                      <a:pt x="3580" y="56"/>
                    </a:lnTo>
                    <a:lnTo>
                      <a:pt x="3583" y="58"/>
                    </a:lnTo>
                    <a:close/>
                    <a:moveTo>
                      <a:pt x="3601" y="69"/>
                    </a:moveTo>
                    <a:lnTo>
                      <a:pt x="3597" y="73"/>
                    </a:lnTo>
                    <a:lnTo>
                      <a:pt x="3593" y="71"/>
                    </a:lnTo>
                    <a:lnTo>
                      <a:pt x="3595" y="66"/>
                    </a:lnTo>
                    <a:lnTo>
                      <a:pt x="3601" y="69"/>
                    </a:lnTo>
                    <a:close/>
                    <a:moveTo>
                      <a:pt x="3617" y="77"/>
                    </a:moveTo>
                    <a:lnTo>
                      <a:pt x="3615" y="81"/>
                    </a:lnTo>
                    <a:lnTo>
                      <a:pt x="3611" y="79"/>
                    </a:lnTo>
                    <a:lnTo>
                      <a:pt x="3613" y="75"/>
                    </a:lnTo>
                    <a:lnTo>
                      <a:pt x="3617" y="77"/>
                    </a:lnTo>
                    <a:close/>
                    <a:moveTo>
                      <a:pt x="3633" y="88"/>
                    </a:moveTo>
                    <a:lnTo>
                      <a:pt x="3631" y="92"/>
                    </a:lnTo>
                    <a:lnTo>
                      <a:pt x="3627" y="90"/>
                    </a:lnTo>
                    <a:lnTo>
                      <a:pt x="3629" y="86"/>
                    </a:lnTo>
                    <a:lnTo>
                      <a:pt x="3633" y="88"/>
                    </a:lnTo>
                    <a:close/>
                    <a:moveTo>
                      <a:pt x="3651" y="97"/>
                    </a:moveTo>
                    <a:lnTo>
                      <a:pt x="3647" y="101"/>
                    </a:lnTo>
                    <a:lnTo>
                      <a:pt x="3643" y="99"/>
                    </a:lnTo>
                    <a:lnTo>
                      <a:pt x="3645" y="94"/>
                    </a:lnTo>
                    <a:lnTo>
                      <a:pt x="3651" y="97"/>
                    </a:lnTo>
                    <a:close/>
                    <a:moveTo>
                      <a:pt x="3667" y="107"/>
                    </a:moveTo>
                    <a:lnTo>
                      <a:pt x="3665" y="112"/>
                    </a:lnTo>
                    <a:lnTo>
                      <a:pt x="3661" y="109"/>
                    </a:lnTo>
                    <a:lnTo>
                      <a:pt x="3663" y="105"/>
                    </a:lnTo>
                    <a:lnTo>
                      <a:pt x="3667" y="107"/>
                    </a:lnTo>
                    <a:close/>
                    <a:moveTo>
                      <a:pt x="3683" y="116"/>
                    </a:moveTo>
                    <a:lnTo>
                      <a:pt x="3681" y="120"/>
                    </a:lnTo>
                    <a:lnTo>
                      <a:pt x="3677" y="118"/>
                    </a:lnTo>
                    <a:lnTo>
                      <a:pt x="3679" y="114"/>
                    </a:lnTo>
                    <a:lnTo>
                      <a:pt x="3683" y="116"/>
                    </a:lnTo>
                    <a:close/>
                    <a:moveTo>
                      <a:pt x="3701" y="127"/>
                    </a:moveTo>
                    <a:lnTo>
                      <a:pt x="3697" y="131"/>
                    </a:lnTo>
                    <a:lnTo>
                      <a:pt x="3693" y="129"/>
                    </a:lnTo>
                    <a:lnTo>
                      <a:pt x="3695" y="122"/>
                    </a:lnTo>
                    <a:lnTo>
                      <a:pt x="3701" y="127"/>
                    </a:lnTo>
                    <a:close/>
                    <a:moveTo>
                      <a:pt x="3716" y="135"/>
                    </a:moveTo>
                    <a:lnTo>
                      <a:pt x="3715" y="140"/>
                    </a:lnTo>
                    <a:lnTo>
                      <a:pt x="3711" y="137"/>
                    </a:lnTo>
                    <a:lnTo>
                      <a:pt x="3713" y="133"/>
                    </a:lnTo>
                    <a:lnTo>
                      <a:pt x="3716" y="135"/>
                    </a:lnTo>
                    <a:close/>
                    <a:moveTo>
                      <a:pt x="3732" y="146"/>
                    </a:moveTo>
                    <a:lnTo>
                      <a:pt x="3730" y="150"/>
                    </a:lnTo>
                    <a:lnTo>
                      <a:pt x="3726" y="146"/>
                    </a:lnTo>
                    <a:lnTo>
                      <a:pt x="3728" y="142"/>
                    </a:lnTo>
                    <a:lnTo>
                      <a:pt x="3732" y="146"/>
                    </a:lnTo>
                    <a:close/>
                    <a:moveTo>
                      <a:pt x="3750" y="155"/>
                    </a:moveTo>
                    <a:lnTo>
                      <a:pt x="3746" y="159"/>
                    </a:lnTo>
                    <a:lnTo>
                      <a:pt x="3742" y="157"/>
                    </a:lnTo>
                    <a:lnTo>
                      <a:pt x="3744" y="152"/>
                    </a:lnTo>
                    <a:lnTo>
                      <a:pt x="3750" y="155"/>
                    </a:lnTo>
                    <a:close/>
                    <a:moveTo>
                      <a:pt x="3766" y="163"/>
                    </a:moveTo>
                    <a:lnTo>
                      <a:pt x="3764" y="170"/>
                    </a:lnTo>
                    <a:lnTo>
                      <a:pt x="3760" y="165"/>
                    </a:lnTo>
                    <a:lnTo>
                      <a:pt x="3762" y="161"/>
                    </a:lnTo>
                    <a:lnTo>
                      <a:pt x="3766" y="163"/>
                    </a:lnTo>
                    <a:close/>
                    <a:moveTo>
                      <a:pt x="3782" y="174"/>
                    </a:moveTo>
                    <a:lnTo>
                      <a:pt x="3780" y="178"/>
                    </a:lnTo>
                    <a:lnTo>
                      <a:pt x="3776" y="176"/>
                    </a:lnTo>
                    <a:lnTo>
                      <a:pt x="3778" y="172"/>
                    </a:lnTo>
                    <a:lnTo>
                      <a:pt x="3782" y="174"/>
                    </a:lnTo>
                    <a:close/>
                    <a:moveTo>
                      <a:pt x="3800" y="183"/>
                    </a:moveTo>
                    <a:lnTo>
                      <a:pt x="3796" y="187"/>
                    </a:lnTo>
                    <a:lnTo>
                      <a:pt x="3792" y="185"/>
                    </a:lnTo>
                    <a:lnTo>
                      <a:pt x="3794" y="180"/>
                    </a:lnTo>
                    <a:lnTo>
                      <a:pt x="3800" y="183"/>
                    </a:lnTo>
                    <a:close/>
                    <a:moveTo>
                      <a:pt x="3816" y="193"/>
                    </a:moveTo>
                    <a:lnTo>
                      <a:pt x="3814" y="198"/>
                    </a:lnTo>
                    <a:lnTo>
                      <a:pt x="3810" y="195"/>
                    </a:lnTo>
                    <a:lnTo>
                      <a:pt x="3812" y="191"/>
                    </a:lnTo>
                    <a:lnTo>
                      <a:pt x="3816" y="193"/>
                    </a:lnTo>
                    <a:close/>
                    <a:moveTo>
                      <a:pt x="3832" y="202"/>
                    </a:moveTo>
                    <a:lnTo>
                      <a:pt x="3830" y="206"/>
                    </a:lnTo>
                    <a:lnTo>
                      <a:pt x="3826" y="204"/>
                    </a:lnTo>
                    <a:lnTo>
                      <a:pt x="3828" y="200"/>
                    </a:lnTo>
                    <a:lnTo>
                      <a:pt x="3832" y="202"/>
                    </a:lnTo>
                    <a:close/>
                    <a:moveTo>
                      <a:pt x="3850" y="213"/>
                    </a:moveTo>
                    <a:lnTo>
                      <a:pt x="3846" y="217"/>
                    </a:lnTo>
                    <a:lnTo>
                      <a:pt x="3842" y="215"/>
                    </a:lnTo>
                    <a:lnTo>
                      <a:pt x="3844" y="211"/>
                    </a:lnTo>
                    <a:lnTo>
                      <a:pt x="3850" y="213"/>
                    </a:lnTo>
                    <a:close/>
                    <a:moveTo>
                      <a:pt x="3865" y="221"/>
                    </a:moveTo>
                    <a:lnTo>
                      <a:pt x="3863" y="226"/>
                    </a:lnTo>
                    <a:lnTo>
                      <a:pt x="3859" y="223"/>
                    </a:lnTo>
                    <a:lnTo>
                      <a:pt x="3861" y="219"/>
                    </a:lnTo>
                    <a:lnTo>
                      <a:pt x="3865" y="221"/>
                    </a:lnTo>
                    <a:close/>
                    <a:moveTo>
                      <a:pt x="3881" y="232"/>
                    </a:moveTo>
                    <a:lnTo>
                      <a:pt x="3879" y="236"/>
                    </a:lnTo>
                    <a:lnTo>
                      <a:pt x="3875" y="234"/>
                    </a:lnTo>
                    <a:lnTo>
                      <a:pt x="3877" y="230"/>
                    </a:lnTo>
                    <a:lnTo>
                      <a:pt x="3881" y="232"/>
                    </a:lnTo>
                    <a:close/>
                    <a:moveTo>
                      <a:pt x="3899" y="241"/>
                    </a:moveTo>
                    <a:lnTo>
                      <a:pt x="3895" y="245"/>
                    </a:lnTo>
                    <a:lnTo>
                      <a:pt x="3891" y="243"/>
                    </a:lnTo>
                    <a:lnTo>
                      <a:pt x="3893" y="238"/>
                    </a:lnTo>
                    <a:lnTo>
                      <a:pt x="3899" y="241"/>
                    </a:lnTo>
                    <a:close/>
                    <a:moveTo>
                      <a:pt x="3915" y="251"/>
                    </a:moveTo>
                    <a:lnTo>
                      <a:pt x="3913" y="256"/>
                    </a:lnTo>
                    <a:lnTo>
                      <a:pt x="3909" y="254"/>
                    </a:lnTo>
                    <a:lnTo>
                      <a:pt x="3911" y="247"/>
                    </a:lnTo>
                    <a:lnTo>
                      <a:pt x="3915" y="251"/>
                    </a:lnTo>
                    <a:close/>
                    <a:moveTo>
                      <a:pt x="3931" y="260"/>
                    </a:moveTo>
                    <a:lnTo>
                      <a:pt x="3929" y="264"/>
                    </a:lnTo>
                    <a:lnTo>
                      <a:pt x="3925" y="262"/>
                    </a:lnTo>
                    <a:lnTo>
                      <a:pt x="3927" y="258"/>
                    </a:lnTo>
                    <a:lnTo>
                      <a:pt x="3931" y="260"/>
                    </a:lnTo>
                    <a:close/>
                    <a:moveTo>
                      <a:pt x="3949" y="271"/>
                    </a:moveTo>
                    <a:lnTo>
                      <a:pt x="3945" y="275"/>
                    </a:lnTo>
                    <a:lnTo>
                      <a:pt x="3941" y="271"/>
                    </a:lnTo>
                    <a:lnTo>
                      <a:pt x="3943" y="266"/>
                    </a:lnTo>
                    <a:lnTo>
                      <a:pt x="3949" y="271"/>
                    </a:lnTo>
                    <a:close/>
                    <a:moveTo>
                      <a:pt x="3965" y="279"/>
                    </a:moveTo>
                    <a:lnTo>
                      <a:pt x="3963" y="284"/>
                    </a:lnTo>
                    <a:lnTo>
                      <a:pt x="3959" y="282"/>
                    </a:lnTo>
                    <a:lnTo>
                      <a:pt x="3961" y="277"/>
                    </a:lnTo>
                    <a:lnTo>
                      <a:pt x="3965" y="279"/>
                    </a:lnTo>
                    <a:close/>
                    <a:moveTo>
                      <a:pt x="3981" y="288"/>
                    </a:moveTo>
                    <a:lnTo>
                      <a:pt x="3979" y="294"/>
                    </a:lnTo>
                    <a:lnTo>
                      <a:pt x="3975" y="290"/>
                    </a:lnTo>
                    <a:lnTo>
                      <a:pt x="3977" y="286"/>
                    </a:lnTo>
                    <a:lnTo>
                      <a:pt x="3981" y="288"/>
                    </a:lnTo>
                    <a:close/>
                    <a:moveTo>
                      <a:pt x="3998" y="299"/>
                    </a:moveTo>
                    <a:lnTo>
                      <a:pt x="3994" y="303"/>
                    </a:lnTo>
                    <a:lnTo>
                      <a:pt x="3990" y="301"/>
                    </a:lnTo>
                    <a:lnTo>
                      <a:pt x="3992" y="297"/>
                    </a:lnTo>
                    <a:lnTo>
                      <a:pt x="3998" y="299"/>
                    </a:lnTo>
                    <a:close/>
                    <a:moveTo>
                      <a:pt x="4014" y="307"/>
                    </a:moveTo>
                    <a:lnTo>
                      <a:pt x="4012" y="312"/>
                    </a:lnTo>
                    <a:lnTo>
                      <a:pt x="4008" y="309"/>
                    </a:lnTo>
                    <a:lnTo>
                      <a:pt x="4010" y="305"/>
                    </a:lnTo>
                    <a:lnTo>
                      <a:pt x="4014" y="307"/>
                    </a:lnTo>
                    <a:close/>
                    <a:moveTo>
                      <a:pt x="4030" y="318"/>
                    </a:moveTo>
                    <a:lnTo>
                      <a:pt x="4028" y="322"/>
                    </a:lnTo>
                    <a:lnTo>
                      <a:pt x="4024" y="320"/>
                    </a:lnTo>
                    <a:lnTo>
                      <a:pt x="4026" y="316"/>
                    </a:lnTo>
                    <a:lnTo>
                      <a:pt x="4030" y="318"/>
                    </a:lnTo>
                    <a:close/>
                    <a:moveTo>
                      <a:pt x="4048" y="327"/>
                    </a:moveTo>
                    <a:lnTo>
                      <a:pt x="4044" y="331"/>
                    </a:lnTo>
                    <a:lnTo>
                      <a:pt x="4040" y="329"/>
                    </a:lnTo>
                    <a:lnTo>
                      <a:pt x="4042" y="325"/>
                    </a:lnTo>
                    <a:lnTo>
                      <a:pt x="4048" y="327"/>
                    </a:lnTo>
                    <a:close/>
                    <a:moveTo>
                      <a:pt x="4064" y="337"/>
                    </a:moveTo>
                    <a:lnTo>
                      <a:pt x="4062" y="342"/>
                    </a:lnTo>
                    <a:lnTo>
                      <a:pt x="4058" y="340"/>
                    </a:lnTo>
                    <a:lnTo>
                      <a:pt x="4060" y="335"/>
                    </a:lnTo>
                    <a:lnTo>
                      <a:pt x="4064" y="337"/>
                    </a:lnTo>
                    <a:close/>
                    <a:moveTo>
                      <a:pt x="4080" y="346"/>
                    </a:moveTo>
                    <a:lnTo>
                      <a:pt x="4078" y="350"/>
                    </a:lnTo>
                    <a:lnTo>
                      <a:pt x="4074" y="348"/>
                    </a:lnTo>
                    <a:lnTo>
                      <a:pt x="4076" y="344"/>
                    </a:lnTo>
                    <a:lnTo>
                      <a:pt x="4080" y="346"/>
                    </a:lnTo>
                    <a:close/>
                    <a:moveTo>
                      <a:pt x="4098" y="357"/>
                    </a:moveTo>
                    <a:lnTo>
                      <a:pt x="4094" y="361"/>
                    </a:lnTo>
                    <a:lnTo>
                      <a:pt x="4090" y="359"/>
                    </a:lnTo>
                    <a:lnTo>
                      <a:pt x="4092" y="355"/>
                    </a:lnTo>
                    <a:lnTo>
                      <a:pt x="4098" y="357"/>
                    </a:lnTo>
                    <a:close/>
                    <a:moveTo>
                      <a:pt x="4114" y="365"/>
                    </a:moveTo>
                    <a:lnTo>
                      <a:pt x="4112" y="370"/>
                    </a:lnTo>
                    <a:lnTo>
                      <a:pt x="4108" y="368"/>
                    </a:lnTo>
                    <a:lnTo>
                      <a:pt x="4110" y="363"/>
                    </a:lnTo>
                    <a:lnTo>
                      <a:pt x="4114" y="365"/>
                    </a:lnTo>
                    <a:close/>
                    <a:moveTo>
                      <a:pt x="4129" y="376"/>
                    </a:moveTo>
                    <a:lnTo>
                      <a:pt x="4127" y="380"/>
                    </a:lnTo>
                    <a:lnTo>
                      <a:pt x="4123" y="378"/>
                    </a:lnTo>
                    <a:lnTo>
                      <a:pt x="4125" y="372"/>
                    </a:lnTo>
                    <a:lnTo>
                      <a:pt x="4129" y="376"/>
                    </a:lnTo>
                    <a:close/>
                    <a:moveTo>
                      <a:pt x="4147" y="385"/>
                    </a:moveTo>
                    <a:lnTo>
                      <a:pt x="4143" y="389"/>
                    </a:lnTo>
                    <a:lnTo>
                      <a:pt x="4139" y="387"/>
                    </a:lnTo>
                    <a:lnTo>
                      <a:pt x="4141" y="383"/>
                    </a:lnTo>
                    <a:lnTo>
                      <a:pt x="4147" y="385"/>
                    </a:lnTo>
                    <a:close/>
                    <a:moveTo>
                      <a:pt x="4163" y="396"/>
                    </a:moveTo>
                    <a:lnTo>
                      <a:pt x="4161" y="400"/>
                    </a:lnTo>
                    <a:lnTo>
                      <a:pt x="4157" y="396"/>
                    </a:lnTo>
                    <a:lnTo>
                      <a:pt x="4159" y="391"/>
                    </a:lnTo>
                    <a:lnTo>
                      <a:pt x="4163" y="396"/>
                    </a:lnTo>
                    <a:close/>
                    <a:moveTo>
                      <a:pt x="4179" y="404"/>
                    </a:moveTo>
                    <a:lnTo>
                      <a:pt x="4177" y="408"/>
                    </a:lnTo>
                    <a:lnTo>
                      <a:pt x="4173" y="406"/>
                    </a:lnTo>
                    <a:lnTo>
                      <a:pt x="4175" y="402"/>
                    </a:lnTo>
                    <a:lnTo>
                      <a:pt x="4179" y="404"/>
                    </a:lnTo>
                    <a:close/>
                    <a:moveTo>
                      <a:pt x="4197" y="413"/>
                    </a:moveTo>
                    <a:lnTo>
                      <a:pt x="4193" y="419"/>
                    </a:lnTo>
                    <a:lnTo>
                      <a:pt x="4189" y="415"/>
                    </a:lnTo>
                    <a:lnTo>
                      <a:pt x="4191" y="411"/>
                    </a:lnTo>
                    <a:lnTo>
                      <a:pt x="4197" y="413"/>
                    </a:lnTo>
                    <a:close/>
                    <a:moveTo>
                      <a:pt x="4213" y="423"/>
                    </a:moveTo>
                    <a:lnTo>
                      <a:pt x="4211" y="428"/>
                    </a:lnTo>
                    <a:lnTo>
                      <a:pt x="4207" y="426"/>
                    </a:lnTo>
                    <a:lnTo>
                      <a:pt x="4209" y="421"/>
                    </a:lnTo>
                    <a:lnTo>
                      <a:pt x="4213" y="423"/>
                    </a:lnTo>
                    <a:close/>
                    <a:moveTo>
                      <a:pt x="4229" y="432"/>
                    </a:moveTo>
                    <a:lnTo>
                      <a:pt x="4227" y="436"/>
                    </a:lnTo>
                    <a:lnTo>
                      <a:pt x="4223" y="434"/>
                    </a:lnTo>
                    <a:lnTo>
                      <a:pt x="4225" y="430"/>
                    </a:lnTo>
                    <a:lnTo>
                      <a:pt x="4229" y="432"/>
                    </a:lnTo>
                    <a:close/>
                    <a:moveTo>
                      <a:pt x="4247" y="443"/>
                    </a:moveTo>
                    <a:lnTo>
                      <a:pt x="4243" y="447"/>
                    </a:lnTo>
                    <a:lnTo>
                      <a:pt x="4239" y="445"/>
                    </a:lnTo>
                    <a:lnTo>
                      <a:pt x="4241" y="441"/>
                    </a:lnTo>
                    <a:lnTo>
                      <a:pt x="4247" y="443"/>
                    </a:lnTo>
                    <a:close/>
                    <a:moveTo>
                      <a:pt x="4262" y="451"/>
                    </a:moveTo>
                    <a:lnTo>
                      <a:pt x="4260" y="456"/>
                    </a:lnTo>
                    <a:lnTo>
                      <a:pt x="4257" y="454"/>
                    </a:lnTo>
                    <a:lnTo>
                      <a:pt x="4258" y="449"/>
                    </a:lnTo>
                    <a:lnTo>
                      <a:pt x="4262" y="451"/>
                    </a:lnTo>
                    <a:close/>
                    <a:moveTo>
                      <a:pt x="4278" y="462"/>
                    </a:moveTo>
                    <a:lnTo>
                      <a:pt x="4276" y="466"/>
                    </a:lnTo>
                    <a:lnTo>
                      <a:pt x="4272" y="464"/>
                    </a:lnTo>
                    <a:lnTo>
                      <a:pt x="4274" y="460"/>
                    </a:lnTo>
                    <a:lnTo>
                      <a:pt x="4278" y="462"/>
                    </a:lnTo>
                    <a:close/>
                    <a:moveTo>
                      <a:pt x="4296" y="471"/>
                    </a:moveTo>
                    <a:lnTo>
                      <a:pt x="4292" y="475"/>
                    </a:lnTo>
                    <a:lnTo>
                      <a:pt x="4288" y="473"/>
                    </a:lnTo>
                    <a:lnTo>
                      <a:pt x="4290" y="469"/>
                    </a:lnTo>
                    <a:lnTo>
                      <a:pt x="4296" y="471"/>
                    </a:lnTo>
                    <a:close/>
                    <a:moveTo>
                      <a:pt x="4312" y="482"/>
                    </a:moveTo>
                    <a:lnTo>
                      <a:pt x="4310" y="486"/>
                    </a:lnTo>
                    <a:lnTo>
                      <a:pt x="4306" y="484"/>
                    </a:lnTo>
                    <a:lnTo>
                      <a:pt x="4308" y="479"/>
                    </a:lnTo>
                    <a:lnTo>
                      <a:pt x="4312" y="482"/>
                    </a:lnTo>
                    <a:close/>
                    <a:moveTo>
                      <a:pt x="4328" y="490"/>
                    </a:moveTo>
                    <a:lnTo>
                      <a:pt x="4326" y="494"/>
                    </a:lnTo>
                    <a:lnTo>
                      <a:pt x="4322" y="492"/>
                    </a:lnTo>
                    <a:lnTo>
                      <a:pt x="4324" y="488"/>
                    </a:lnTo>
                    <a:lnTo>
                      <a:pt x="4328" y="490"/>
                    </a:lnTo>
                    <a:close/>
                    <a:moveTo>
                      <a:pt x="4346" y="501"/>
                    </a:moveTo>
                    <a:lnTo>
                      <a:pt x="4342" y="505"/>
                    </a:lnTo>
                    <a:lnTo>
                      <a:pt x="4338" y="503"/>
                    </a:lnTo>
                    <a:lnTo>
                      <a:pt x="4340" y="497"/>
                    </a:lnTo>
                    <a:lnTo>
                      <a:pt x="4346" y="501"/>
                    </a:lnTo>
                    <a:close/>
                    <a:moveTo>
                      <a:pt x="4362" y="510"/>
                    </a:moveTo>
                    <a:lnTo>
                      <a:pt x="4360" y="514"/>
                    </a:lnTo>
                    <a:lnTo>
                      <a:pt x="4356" y="512"/>
                    </a:lnTo>
                    <a:lnTo>
                      <a:pt x="4358" y="507"/>
                    </a:lnTo>
                    <a:lnTo>
                      <a:pt x="4362" y="510"/>
                    </a:lnTo>
                    <a:close/>
                    <a:moveTo>
                      <a:pt x="4378" y="520"/>
                    </a:moveTo>
                    <a:lnTo>
                      <a:pt x="4376" y="525"/>
                    </a:lnTo>
                    <a:lnTo>
                      <a:pt x="4372" y="520"/>
                    </a:lnTo>
                    <a:lnTo>
                      <a:pt x="4374" y="516"/>
                    </a:lnTo>
                    <a:lnTo>
                      <a:pt x="4378" y="520"/>
                    </a:lnTo>
                    <a:close/>
                    <a:moveTo>
                      <a:pt x="4395" y="529"/>
                    </a:moveTo>
                    <a:lnTo>
                      <a:pt x="4392" y="533"/>
                    </a:lnTo>
                    <a:lnTo>
                      <a:pt x="4388" y="531"/>
                    </a:lnTo>
                    <a:lnTo>
                      <a:pt x="4390" y="527"/>
                    </a:lnTo>
                    <a:lnTo>
                      <a:pt x="4395" y="529"/>
                    </a:lnTo>
                    <a:close/>
                    <a:moveTo>
                      <a:pt x="4411" y="537"/>
                    </a:moveTo>
                    <a:lnTo>
                      <a:pt x="4409" y="544"/>
                    </a:lnTo>
                    <a:lnTo>
                      <a:pt x="4405" y="540"/>
                    </a:lnTo>
                    <a:lnTo>
                      <a:pt x="4407" y="535"/>
                    </a:lnTo>
                    <a:lnTo>
                      <a:pt x="4411" y="537"/>
                    </a:lnTo>
                    <a:close/>
                    <a:moveTo>
                      <a:pt x="4427" y="548"/>
                    </a:moveTo>
                    <a:lnTo>
                      <a:pt x="4425" y="553"/>
                    </a:lnTo>
                    <a:lnTo>
                      <a:pt x="4421" y="550"/>
                    </a:lnTo>
                    <a:lnTo>
                      <a:pt x="4423" y="546"/>
                    </a:lnTo>
                    <a:lnTo>
                      <a:pt x="4427" y="548"/>
                    </a:lnTo>
                    <a:close/>
                    <a:moveTo>
                      <a:pt x="4445" y="557"/>
                    </a:moveTo>
                    <a:lnTo>
                      <a:pt x="4441" y="561"/>
                    </a:lnTo>
                    <a:lnTo>
                      <a:pt x="4437" y="559"/>
                    </a:lnTo>
                    <a:lnTo>
                      <a:pt x="4439" y="555"/>
                    </a:lnTo>
                    <a:lnTo>
                      <a:pt x="4445" y="557"/>
                    </a:lnTo>
                    <a:close/>
                    <a:moveTo>
                      <a:pt x="4461" y="568"/>
                    </a:moveTo>
                    <a:lnTo>
                      <a:pt x="4459" y="572"/>
                    </a:lnTo>
                    <a:lnTo>
                      <a:pt x="4455" y="570"/>
                    </a:lnTo>
                    <a:lnTo>
                      <a:pt x="4457" y="565"/>
                    </a:lnTo>
                    <a:lnTo>
                      <a:pt x="4461" y="568"/>
                    </a:lnTo>
                    <a:close/>
                    <a:moveTo>
                      <a:pt x="4477" y="576"/>
                    </a:moveTo>
                    <a:lnTo>
                      <a:pt x="4475" y="580"/>
                    </a:lnTo>
                    <a:lnTo>
                      <a:pt x="4471" y="578"/>
                    </a:lnTo>
                    <a:lnTo>
                      <a:pt x="4473" y="574"/>
                    </a:lnTo>
                    <a:lnTo>
                      <a:pt x="4477" y="576"/>
                    </a:lnTo>
                    <a:close/>
                    <a:moveTo>
                      <a:pt x="4495" y="587"/>
                    </a:moveTo>
                    <a:lnTo>
                      <a:pt x="4491" y="591"/>
                    </a:lnTo>
                    <a:lnTo>
                      <a:pt x="4487" y="589"/>
                    </a:lnTo>
                    <a:lnTo>
                      <a:pt x="4489" y="585"/>
                    </a:lnTo>
                    <a:lnTo>
                      <a:pt x="4495" y="587"/>
                    </a:lnTo>
                    <a:close/>
                    <a:moveTo>
                      <a:pt x="4511" y="596"/>
                    </a:moveTo>
                    <a:lnTo>
                      <a:pt x="4509" y="600"/>
                    </a:lnTo>
                    <a:lnTo>
                      <a:pt x="4505" y="598"/>
                    </a:lnTo>
                    <a:lnTo>
                      <a:pt x="4507" y="593"/>
                    </a:lnTo>
                    <a:lnTo>
                      <a:pt x="4511" y="596"/>
                    </a:lnTo>
                    <a:close/>
                    <a:moveTo>
                      <a:pt x="4527" y="606"/>
                    </a:moveTo>
                    <a:lnTo>
                      <a:pt x="4525" y="611"/>
                    </a:lnTo>
                    <a:lnTo>
                      <a:pt x="4521" y="608"/>
                    </a:lnTo>
                    <a:lnTo>
                      <a:pt x="4523" y="604"/>
                    </a:lnTo>
                    <a:lnTo>
                      <a:pt x="4527" y="606"/>
                    </a:lnTo>
                    <a:close/>
                    <a:moveTo>
                      <a:pt x="4544" y="615"/>
                    </a:moveTo>
                    <a:lnTo>
                      <a:pt x="4540" y="619"/>
                    </a:lnTo>
                    <a:lnTo>
                      <a:pt x="4536" y="617"/>
                    </a:lnTo>
                    <a:lnTo>
                      <a:pt x="4538" y="613"/>
                    </a:lnTo>
                    <a:lnTo>
                      <a:pt x="4544" y="615"/>
                    </a:lnTo>
                    <a:close/>
                    <a:moveTo>
                      <a:pt x="4560" y="626"/>
                    </a:moveTo>
                    <a:lnTo>
                      <a:pt x="4558" y="630"/>
                    </a:lnTo>
                    <a:lnTo>
                      <a:pt x="4554" y="628"/>
                    </a:lnTo>
                    <a:lnTo>
                      <a:pt x="4556" y="621"/>
                    </a:lnTo>
                    <a:lnTo>
                      <a:pt x="4560" y="626"/>
                    </a:lnTo>
                    <a:close/>
                    <a:moveTo>
                      <a:pt x="4576" y="634"/>
                    </a:moveTo>
                    <a:lnTo>
                      <a:pt x="4574" y="639"/>
                    </a:lnTo>
                    <a:lnTo>
                      <a:pt x="4570" y="636"/>
                    </a:lnTo>
                    <a:lnTo>
                      <a:pt x="4572" y="632"/>
                    </a:lnTo>
                    <a:lnTo>
                      <a:pt x="4576" y="634"/>
                    </a:lnTo>
                    <a:close/>
                    <a:moveTo>
                      <a:pt x="4582" y="649"/>
                    </a:moveTo>
                    <a:lnTo>
                      <a:pt x="4580" y="645"/>
                    </a:lnTo>
                    <a:lnTo>
                      <a:pt x="4584" y="641"/>
                    </a:lnTo>
                    <a:lnTo>
                      <a:pt x="4586" y="647"/>
                    </a:lnTo>
                    <a:lnTo>
                      <a:pt x="4582" y="649"/>
                    </a:lnTo>
                    <a:close/>
                    <a:moveTo>
                      <a:pt x="4566" y="658"/>
                    </a:moveTo>
                    <a:lnTo>
                      <a:pt x="4564" y="654"/>
                    </a:lnTo>
                    <a:lnTo>
                      <a:pt x="4568" y="651"/>
                    </a:lnTo>
                    <a:lnTo>
                      <a:pt x="4570" y="656"/>
                    </a:lnTo>
                    <a:lnTo>
                      <a:pt x="4566" y="658"/>
                    </a:lnTo>
                    <a:close/>
                    <a:moveTo>
                      <a:pt x="4550" y="667"/>
                    </a:moveTo>
                    <a:lnTo>
                      <a:pt x="4548" y="662"/>
                    </a:lnTo>
                    <a:lnTo>
                      <a:pt x="4552" y="660"/>
                    </a:lnTo>
                    <a:lnTo>
                      <a:pt x="4554" y="664"/>
                    </a:lnTo>
                    <a:lnTo>
                      <a:pt x="4550" y="667"/>
                    </a:lnTo>
                    <a:close/>
                    <a:moveTo>
                      <a:pt x="4532" y="677"/>
                    </a:moveTo>
                    <a:lnTo>
                      <a:pt x="4530" y="673"/>
                    </a:lnTo>
                    <a:lnTo>
                      <a:pt x="4534" y="669"/>
                    </a:lnTo>
                    <a:lnTo>
                      <a:pt x="4536" y="675"/>
                    </a:lnTo>
                    <a:lnTo>
                      <a:pt x="4532" y="677"/>
                    </a:lnTo>
                    <a:close/>
                    <a:moveTo>
                      <a:pt x="4517" y="686"/>
                    </a:moveTo>
                    <a:lnTo>
                      <a:pt x="4515" y="682"/>
                    </a:lnTo>
                    <a:lnTo>
                      <a:pt x="4519" y="679"/>
                    </a:lnTo>
                    <a:lnTo>
                      <a:pt x="4521" y="684"/>
                    </a:lnTo>
                    <a:lnTo>
                      <a:pt x="4517" y="686"/>
                    </a:lnTo>
                    <a:close/>
                    <a:moveTo>
                      <a:pt x="4499" y="694"/>
                    </a:moveTo>
                    <a:lnTo>
                      <a:pt x="4497" y="690"/>
                    </a:lnTo>
                    <a:lnTo>
                      <a:pt x="4501" y="688"/>
                    </a:lnTo>
                    <a:lnTo>
                      <a:pt x="4505" y="692"/>
                    </a:lnTo>
                    <a:lnTo>
                      <a:pt x="4499" y="694"/>
                    </a:lnTo>
                    <a:close/>
                    <a:moveTo>
                      <a:pt x="4483" y="705"/>
                    </a:moveTo>
                    <a:lnTo>
                      <a:pt x="4481" y="701"/>
                    </a:lnTo>
                    <a:lnTo>
                      <a:pt x="4485" y="699"/>
                    </a:lnTo>
                    <a:lnTo>
                      <a:pt x="4487" y="703"/>
                    </a:lnTo>
                    <a:lnTo>
                      <a:pt x="4483" y="705"/>
                    </a:lnTo>
                    <a:close/>
                    <a:moveTo>
                      <a:pt x="4467" y="714"/>
                    </a:moveTo>
                    <a:lnTo>
                      <a:pt x="4465" y="710"/>
                    </a:lnTo>
                    <a:lnTo>
                      <a:pt x="4469" y="707"/>
                    </a:lnTo>
                    <a:lnTo>
                      <a:pt x="4471" y="712"/>
                    </a:lnTo>
                    <a:lnTo>
                      <a:pt x="4467" y="714"/>
                    </a:lnTo>
                    <a:close/>
                    <a:moveTo>
                      <a:pt x="4449" y="722"/>
                    </a:moveTo>
                    <a:lnTo>
                      <a:pt x="4447" y="718"/>
                    </a:lnTo>
                    <a:lnTo>
                      <a:pt x="4451" y="716"/>
                    </a:lnTo>
                    <a:lnTo>
                      <a:pt x="4453" y="720"/>
                    </a:lnTo>
                    <a:lnTo>
                      <a:pt x="4449" y="722"/>
                    </a:lnTo>
                    <a:close/>
                    <a:moveTo>
                      <a:pt x="4433" y="733"/>
                    </a:moveTo>
                    <a:lnTo>
                      <a:pt x="4431" y="729"/>
                    </a:lnTo>
                    <a:lnTo>
                      <a:pt x="4435" y="727"/>
                    </a:lnTo>
                    <a:lnTo>
                      <a:pt x="4437" y="731"/>
                    </a:lnTo>
                    <a:lnTo>
                      <a:pt x="4433" y="733"/>
                    </a:lnTo>
                    <a:close/>
                    <a:moveTo>
                      <a:pt x="4417" y="742"/>
                    </a:moveTo>
                    <a:lnTo>
                      <a:pt x="4413" y="737"/>
                    </a:lnTo>
                    <a:lnTo>
                      <a:pt x="4419" y="735"/>
                    </a:lnTo>
                    <a:lnTo>
                      <a:pt x="4421" y="740"/>
                    </a:lnTo>
                    <a:lnTo>
                      <a:pt x="4417" y="742"/>
                    </a:lnTo>
                    <a:close/>
                    <a:moveTo>
                      <a:pt x="4399" y="753"/>
                    </a:moveTo>
                    <a:lnTo>
                      <a:pt x="4397" y="746"/>
                    </a:lnTo>
                    <a:lnTo>
                      <a:pt x="4401" y="744"/>
                    </a:lnTo>
                    <a:lnTo>
                      <a:pt x="4403" y="748"/>
                    </a:lnTo>
                    <a:lnTo>
                      <a:pt x="4399" y="753"/>
                    </a:lnTo>
                    <a:close/>
                    <a:moveTo>
                      <a:pt x="4384" y="761"/>
                    </a:moveTo>
                    <a:lnTo>
                      <a:pt x="4382" y="757"/>
                    </a:lnTo>
                    <a:lnTo>
                      <a:pt x="4386" y="755"/>
                    </a:lnTo>
                    <a:lnTo>
                      <a:pt x="4388" y="759"/>
                    </a:lnTo>
                    <a:lnTo>
                      <a:pt x="4384" y="761"/>
                    </a:lnTo>
                    <a:close/>
                    <a:moveTo>
                      <a:pt x="4366" y="770"/>
                    </a:moveTo>
                    <a:lnTo>
                      <a:pt x="4364" y="765"/>
                    </a:lnTo>
                    <a:lnTo>
                      <a:pt x="4368" y="763"/>
                    </a:lnTo>
                    <a:lnTo>
                      <a:pt x="4370" y="768"/>
                    </a:lnTo>
                    <a:lnTo>
                      <a:pt x="4366" y="770"/>
                    </a:lnTo>
                    <a:close/>
                    <a:moveTo>
                      <a:pt x="4350" y="781"/>
                    </a:moveTo>
                    <a:lnTo>
                      <a:pt x="4348" y="774"/>
                    </a:lnTo>
                    <a:lnTo>
                      <a:pt x="4352" y="772"/>
                    </a:lnTo>
                    <a:lnTo>
                      <a:pt x="4354" y="778"/>
                    </a:lnTo>
                    <a:lnTo>
                      <a:pt x="4350" y="781"/>
                    </a:lnTo>
                    <a:close/>
                    <a:moveTo>
                      <a:pt x="4334" y="789"/>
                    </a:moveTo>
                    <a:lnTo>
                      <a:pt x="4332" y="785"/>
                    </a:lnTo>
                    <a:lnTo>
                      <a:pt x="4336" y="783"/>
                    </a:lnTo>
                    <a:lnTo>
                      <a:pt x="4338" y="787"/>
                    </a:lnTo>
                    <a:lnTo>
                      <a:pt x="4334" y="789"/>
                    </a:lnTo>
                    <a:close/>
                    <a:moveTo>
                      <a:pt x="4316" y="798"/>
                    </a:moveTo>
                    <a:lnTo>
                      <a:pt x="4314" y="793"/>
                    </a:lnTo>
                    <a:lnTo>
                      <a:pt x="4318" y="791"/>
                    </a:lnTo>
                    <a:lnTo>
                      <a:pt x="4320" y="796"/>
                    </a:lnTo>
                    <a:lnTo>
                      <a:pt x="4316" y="798"/>
                    </a:lnTo>
                    <a:close/>
                    <a:moveTo>
                      <a:pt x="4300" y="808"/>
                    </a:moveTo>
                    <a:lnTo>
                      <a:pt x="4298" y="804"/>
                    </a:lnTo>
                    <a:lnTo>
                      <a:pt x="4302" y="800"/>
                    </a:lnTo>
                    <a:lnTo>
                      <a:pt x="4304" y="806"/>
                    </a:lnTo>
                    <a:lnTo>
                      <a:pt x="4300" y="808"/>
                    </a:lnTo>
                    <a:close/>
                    <a:moveTo>
                      <a:pt x="4282" y="817"/>
                    </a:moveTo>
                    <a:lnTo>
                      <a:pt x="4280" y="813"/>
                    </a:lnTo>
                    <a:lnTo>
                      <a:pt x="4284" y="811"/>
                    </a:lnTo>
                    <a:lnTo>
                      <a:pt x="4288" y="815"/>
                    </a:lnTo>
                    <a:lnTo>
                      <a:pt x="4282" y="817"/>
                    </a:lnTo>
                    <a:close/>
                    <a:moveTo>
                      <a:pt x="4266" y="826"/>
                    </a:moveTo>
                    <a:lnTo>
                      <a:pt x="4264" y="821"/>
                    </a:lnTo>
                    <a:lnTo>
                      <a:pt x="4268" y="819"/>
                    </a:lnTo>
                    <a:lnTo>
                      <a:pt x="4270" y="824"/>
                    </a:lnTo>
                    <a:lnTo>
                      <a:pt x="4266" y="826"/>
                    </a:lnTo>
                    <a:close/>
                    <a:moveTo>
                      <a:pt x="4251" y="836"/>
                    </a:moveTo>
                    <a:lnTo>
                      <a:pt x="4249" y="832"/>
                    </a:lnTo>
                    <a:lnTo>
                      <a:pt x="4253" y="830"/>
                    </a:lnTo>
                    <a:lnTo>
                      <a:pt x="4255" y="834"/>
                    </a:lnTo>
                    <a:lnTo>
                      <a:pt x="4251" y="836"/>
                    </a:lnTo>
                    <a:close/>
                    <a:moveTo>
                      <a:pt x="4233" y="845"/>
                    </a:moveTo>
                    <a:lnTo>
                      <a:pt x="4231" y="841"/>
                    </a:lnTo>
                    <a:lnTo>
                      <a:pt x="4235" y="839"/>
                    </a:lnTo>
                    <a:lnTo>
                      <a:pt x="4237" y="843"/>
                    </a:lnTo>
                    <a:lnTo>
                      <a:pt x="4233" y="845"/>
                    </a:lnTo>
                    <a:close/>
                    <a:moveTo>
                      <a:pt x="4217" y="854"/>
                    </a:moveTo>
                    <a:lnTo>
                      <a:pt x="4215" y="849"/>
                    </a:lnTo>
                    <a:lnTo>
                      <a:pt x="4219" y="847"/>
                    </a:lnTo>
                    <a:lnTo>
                      <a:pt x="4221" y="851"/>
                    </a:lnTo>
                    <a:lnTo>
                      <a:pt x="4217" y="854"/>
                    </a:lnTo>
                    <a:close/>
                    <a:moveTo>
                      <a:pt x="4201" y="864"/>
                    </a:moveTo>
                    <a:lnTo>
                      <a:pt x="4197" y="860"/>
                    </a:lnTo>
                    <a:lnTo>
                      <a:pt x="4203" y="858"/>
                    </a:lnTo>
                    <a:lnTo>
                      <a:pt x="4205" y="862"/>
                    </a:lnTo>
                    <a:lnTo>
                      <a:pt x="4201" y="864"/>
                    </a:lnTo>
                    <a:close/>
                    <a:moveTo>
                      <a:pt x="4183" y="873"/>
                    </a:moveTo>
                    <a:lnTo>
                      <a:pt x="4181" y="869"/>
                    </a:lnTo>
                    <a:lnTo>
                      <a:pt x="4185" y="867"/>
                    </a:lnTo>
                    <a:lnTo>
                      <a:pt x="4187" y="871"/>
                    </a:lnTo>
                    <a:lnTo>
                      <a:pt x="4183" y="873"/>
                    </a:lnTo>
                    <a:close/>
                    <a:moveTo>
                      <a:pt x="4167" y="884"/>
                    </a:moveTo>
                    <a:lnTo>
                      <a:pt x="4165" y="877"/>
                    </a:lnTo>
                    <a:lnTo>
                      <a:pt x="4169" y="875"/>
                    </a:lnTo>
                    <a:lnTo>
                      <a:pt x="4171" y="879"/>
                    </a:lnTo>
                    <a:lnTo>
                      <a:pt x="4167" y="884"/>
                    </a:lnTo>
                    <a:close/>
                    <a:moveTo>
                      <a:pt x="4149" y="892"/>
                    </a:moveTo>
                    <a:lnTo>
                      <a:pt x="4147" y="888"/>
                    </a:lnTo>
                    <a:lnTo>
                      <a:pt x="4151" y="886"/>
                    </a:lnTo>
                    <a:lnTo>
                      <a:pt x="4153" y="890"/>
                    </a:lnTo>
                    <a:lnTo>
                      <a:pt x="4149" y="892"/>
                    </a:lnTo>
                    <a:close/>
                    <a:moveTo>
                      <a:pt x="4133" y="901"/>
                    </a:moveTo>
                    <a:lnTo>
                      <a:pt x="4131" y="897"/>
                    </a:lnTo>
                    <a:lnTo>
                      <a:pt x="4135" y="895"/>
                    </a:lnTo>
                    <a:lnTo>
                      <a:pt x="4137" y="899"/>
                    </a:lnTo>
                    <a:lnTo>
                      <a:pt x="4133" y="901"/>
                    </a:lnTo>
                    <a:close/>
                    <a:moveTo>
                      <a:pt x="4118" y="912"/>
                    </a:moveTo>
                    <a:lnTo>
                      <a:pt x="4114" y="905"/>
                    </a:lnTo>
                    <a:lnTo>
                      <a:pt x="4120" y="903"/>
                    </a:lnTo>
                    <a:lnTo>
                      <a:pt x="4122" y="910"/>
                    </a:lnTo>
                    <a:lnTo>
                      <a:pt x="4118" y="912"/>
                    </a:lnTo>
                    <a:close/>
                    <a:moveTo>
                      <a:pt x="4100" y="920"/>
                    </a:moveTo>
                    <a:lnTo>
                      <a:pt x="4098" y="916"/>
                    </a:lnTo>
                    <a:lnTo>
                      <a:pt x="4102" y="914"/>
                    </a:lnTo>
                    <a:lnTo>
                      <a:pt x="4104" y="918"/>
                    </a:lnTo>
                    <a:lnTo>
                      <a:pt x="4100" y="920"/>
                    </a:lnTo>
                    <a:close/>
                    <a:moveTo>
                      <a:pt x="4084" y="929"/>
                    </a:moveTo>
                    <a:lnTo>
                      <a:pt x="4082" y="925"/>
                    </a:lnTo>
                    <a:lnTo>
                      <a:pt x="4086" y="922"/>
                    </a:lnTo>
                    <a:lnTo>
                      <a:pt x="4088" y="927"/>
                    </a:lnTo>
                    <a:lnTo>
                      <a:pt x="4084" y="929"/>
                    </a:lnTo>
                    <a:close/>
                    <a:moveTo>
                      <a:pt x="4066" y="940"/>
                    </a:moveTo>
                    <a:lnTo>
                      <a:pt x="4064" y="935"/>
                    </a:lnTo>
                    <a:lnTo>
                      <a:pt x="4068" y="931"/>
                    </a:lnTo>
                    <a:lnTo>
                      <a:pt x="4072" y="938"/>
                    </a:lnTo>
                    <a:lnTo>
                      <a:pt x="4066" y="940"/>
                    </a:lnTo>
                    <a:close/>
                    <a:moveTo>
                      <a:pt x="4050" y="948"/>
                    </a:moveTo>
                    <a:lnTo>
                      <a:pt x="4048" y="944"/>
                    </a:lnTo>
                    <a:lnTo>
                      <a:pt x="4052" y="942"/>
                    </a:lnTo>
                    <a:lnTo>
                      <a:pt x="4054" y="946"/>
                    </a:lnTo>
                    <a:lnTo>
                      <a:pt x="4050" y="948"/>
                    </a:lnTo>
                    <a:close/>
                    <a:moveTo>
                      <a:pt x="4034" y="957"/>
                    </a:moveTo>
                    <a:lnTo>
                      <a:pt x="4032" y="953"/>
                    </a:lnTo>
                    <a:lnTo>
                      <a:pt x="4036" y="950"/>
                    </a:lnTo>
                    <a:lnTo>
                      <a:pt x="4038" y="955"/>
                    </a:lnTo>
                    <a:lnTo>
                      <a:pt x="4034" y="957"/>
                    </a:lnTo>
                    <a:close/>
                    <a:moveTo>
                      <a:pt x="4016" y="968"/>
                    </a:moveTo>
                    <a:lnTo>
                      <a:pt x="4014" y="963"/>
                    </a:lnTo>
                    <a:lnTo>
                      <a:pt x="4018" y="961"/>
                    </a:lnTo>
                    <a:lnTo>
                      <a:pt x="4020" y="965"/>
                    </a:lnTo>
                    <a:lnTo>
                      <a:pt x="4016" y="968"/>
                    </a:lnTo>
                    <a:close/>
                    <a:moveTo>
                      <a:pt x="4000" y="976"/>
                    </a:moveTo>
                    <a:lnTo>
                      <a:pt x="3998" y="972"/>
                    </a:lnTo>
                    <a:lnTo>
                      <a:pt x="4002" y="970"/>
                    </a:lnTo>
                    <a:lnTo>
                      <a:pt x="4004" y="974"/>
                    </a:lnTo>
                    <a:lnTo>
                      <a:pt x="4000" y="976"/>
                    </a:lnTo>
                    <a:close/>
                    <a:moveTo>
                      <a:pt x="3983" y="985"/>
                    </a:moveTo>
                    <a:lnTo>
                      <a:pt x="3981" y="981"/>
                    </a:lnTo>
                    <a:lnTo>
                      <a:pt x="3985" y="978"/>
                    </a:lnTo>
                    <a:lnTo>
                      <a:pt x="3988" y="983"/>
                    </a:lnTo>
                    <a:lnTo>
                      <a:pt x="3983" y="985"/>
                    </a:lnTo>
                    <a:close/>
                    <a:moveTo>
                      <a:pt x="3967" y="996"/>
                    </a:moveTo>
                    <a:lnTo>
                      <a:pt x="3965" y="991"/>
                    </a:lnTo>
                    <a:lnTo>
                      <a:pt x="3969" y="989"/>
                    </a:lnTo>
                    <a:lnTo>
                      <a:pt x="3971" y="993"/>
                    </a:lnTo>
                    <a:lnTo>
                      <a:pt x="3967" y="996"/>
                    </a:lnTo>
                    <a:close/>
                    <a:moveTo>
                      <a:pt x="3951" y="1004"/>
                    </a:moveTo>
                    <a:lnTo>
                      <a:pt x="3949" y="1000"/>
                    </a:lnTo>
                    <a:lnTo>
                      <a:pt x="3953" y="998"/>
                    </a:lnTo>
                    <a:lnTo>
                      <a:pt x="3955" y="1002"/>
                    </a:lnTo>
                    <a:lnTo>
                      <a:pt x="3951" y="1004"/>
                    </a:lnTo>
                    <a:close/>
                    <a:moveTo>
                      <a:pt x="3933" y="1015"/>
                    </a:moveTo>
                    <a:lnTo>
                      <a:pt x="3931" y="1008"/>
                    </a:lnTo>
                    <a:lnTo>
                      <a:pt x="3935" y="1006"/>
                    </a:lnTo>
                    <a:lnTo>
                      <a:pt x="3937" y="1011"/>
                    </a:lnTo>
                    <a:lnTo>
                      <a:pt x="3933" y="1015"/>
                    </a:lnTo>
                    <a:close/>
                    <a:moveTo>
                      <a:pt x="3917" y="1024"/>
                    </a:moveTo>
                    <a:lnTo>
                      <a:pt x="3915" y="1019"/>
                    </a:lnTo>
                    <a:lnTo>
                      <a:pt x="3919" y="1017"/>
                    </a:lnTo>
                    <a:lnTo>
                      <a:pt x="3921" y="1021"/>
                    </a:lnTo>
                    <a:lnTo>
                      <a:pt x="3917" y="1024"/>
                    </a:lnTo>
                    <a:close/>
                    <a:moveTo>
                      <a:pt x="3901" y="1032"/>
                    </a:moveTo>
                    <a:lnTo>
                      <a:pt x="3897" y="1028"/>
                    </a:lnTo>
                    <a:lnTo>
                      <a:pt x="3903" y="1026"/>
                    </a:lnTo>
                    <a:lnTo>
                      <a:pt x="3905" y="1030"/>
                    </a:lnTo>
                    <a:lnTo>
                      <a:pt x="3901" y="1032"/>
                    </a:lnTo>
                    <a:close/>
                    <a:moveTo>
                      <a:pt x="3883" y="1043"/>
                    </a:moveTo>
                    <a:lnTo>
                      <a:pt x="3881" y="1036"/>
                    </a:lnTo>
                    <a:lnTo>
                      <a:pt x="3885" y="1034"/>
                    </a:lnTo>
                    <a:lnTo>
                      <a:pt x="3887" y="1039"/>
                    </a:lnTo>
                    <a:lnTo>
                      <a:pt x="3883" y="1043"/>
                    </a:lnTo>
                    <a:close/>
                    <a:moveTo>
                      <a:pt x="3867" y="1052"/>
                    </a:moveTo>
                    <a:lnTo>
                      <a:pt x="3865" y="1047"/>
                    </a:lnTo>
                    <a:lnTo>
                      <a:pt x="3869" y="1045"/>
                    </a:lnTo>
                    <a:lnTo>
                      <a:pt x="3871" y="1049"/>
                    </a:lnTo>
                    <a:lnTo>
                      <a:pt x="3867" y="1052"/>
                    </a:lnTo>
                    <a:close/>
                    <a:moveTo>
                      <a:pt x="3850" y="1060"/>
                    </a:moveTo>
                    <a:lnTo>
                      <a:pt x="3848" y="1056"/>
                    </a:lnTo>
                    <a:lnTo>
                      <a:pt x="3851" y="1054"/>
                    </a:lnTo>
                    <a:lnTo>
                      <a:pt x="3853" y="1058"/>
                    </a:lnTo>
                    <a:lnTo>
                      <a:pt x="3850" y="1060"/>
                    </a:lnTo>
                    <a:close/>
                    <a:moveTo>
                      <a:pt x="3834" y="1071"/>
                    </a:moveTo>
                    <a:lnTo>
                      <a:pt x="3832" y="1067"/>
                    </a:lnTo>
                    <a:lnTo>
                      <a:pt x="3836" y="1062"/>
                    </a:lnTo>
                    <a:lnTo>
                      <a:pt x="3838" y="1069"/>
                    </a:lnTo>
                    <a:lnTo>
                      <a:pt x="3834" y="1071"/>
                    </a:lnTo>
                    <a:close/>
                    <a:moveTo>
                      <a:pt x="3818" y="1079"/>
                    </a:moveTo>
                    <a:lnTo>
                      <a:pt x="3816" y="1075"/>
                    </a:lnTo>
                    <a:lnTo>
                      <a:pt x="3820" y="1073"/>
                    </a:lnTo>
                    <a:lnTo>
                      <a:pt x="3822" y="1077"/>
                    </a:lnTo>
                    <a:lnTo>
                      <a:pt x="3818" y="1079"/>
                    </a:lnTo>
                    <a:close/>
                    <a:moveTo>
                      <a:pt x="3800" y="1088"/>
                    </a:moveTo>
                    <a:lnTo>
                      <a:pt x="3798" y="1084"/>
                    </a:lnTo>
                    <a:lnTo>
                      <a:pt x="3802" y="1082"/>
                    </a:lnTo>
                    <a:lnTo>
                      <a:pt x="3804" y="1086"/>
                    </a:lnTo>
                    <a:lnTo>
                      <a:pt x="3800" y="1088"/>
                    </a:lnTo>
                    <a:close/>
                    <a:moveTo>
                      <a:pt x="3784" y="1099"/>
                    </a:moveTo>
                    <a:lnTo>
                      <a:pt x="3782" y="1095"/>
                    </a:lnTo>
                    <a:lnTo>
                      <a:pt x="3786" y="1092"/>
                    </a:lnTo>
                    <a:lnTo>
                      <a:pt x="3788" y="1097"/>
                    </a:lnTo>
                    <a:lnTo>
                      <a:pt x="3784" y="1099"/>
                    </a:lnTo>
                    <a:close/>
                    <a:moveTo>
                      <a:pt x="3766" y="1107"/>
                    </a:moveTo>
                    <a:lnTo>
                      <a:pt x="3764" y="1103"/>
                    </a:lnTo>
                    <a:lnTo>
                      <a:pt x="3768" y="1101"/>
                    </a:lnTo>
                    <a:lnTo>
                      <a:pt x="3772" y="1105"/>
                    </a:lnTo>
                    <a:lnTo>
                      <a:pt x="3766" y="1107"/>
                    </a:lnTo>
                    <a:close/>
                    <a:moveTo>
                      <a:pt x="3750" y="1116"/>
                    </a:moveTo>
                    <a:lnTo>
                      <a:pt x="3748" y="1112"/>
                    </a:lnTo>
                    <a:lnTo>
                      <a:pt x="3752" y="1110"/>
                    </a:lnTo>
                    <a:lnTo>
                      <a:pt x="3754" y="1114"/>
                    </a:lnTo>
                    <a:lnTo>
                      <a:pt x="3750" y="1116"/>
                    </a:lnTo>
                    <a:close/>
                    <a:moveTo>
                      <a:pt x="3734" y="1127"/>
                    </a:moveTo>
                    <a:lnTo>
                      <a:pt x="3732" y="1122"/>
                    </a:lnTo>
                    <a:lnTo>
                      <a:pt x="3736" y="1120"/>
                    </a:lnTo>
                    <a:lnTo>
                      <a:pt x="3738" y="1125"/>
                    </a:lnTo>
                    <a:lnTo>
                      <a:pt x="3734" y="1127"/>
                    </a:lnTo>
                    <a:close/>
                    <a:moveTo>
                      <a:pt x="3716" y="1135"/>
                    </a:moveTo>
                    <a:lnTo>
                      <a:pt x="3715" y="1131"/>
                    </a:lnTo>
                    <a:lnTo>
                      <a:pt x="3718" y="1129"/>
                    </a:lnTo>
                    <a:lnTo>
                      <a:pt x="3720" y="1133"/>
                    </a:lnTo>
                    <a:lnTo>
                      <a:pt x="3716" y="1135"/>
                    </a:lnTo>
                    <a:close/>
                    <a:moveTo>
                      <a:pt x="3701" y="1146"/>
                    </a:moveTo>
                    <a:lnTo>
                      <a:pt x="3699" y="1140"/>
                    </a:lnTo>
                    <a:lnTo>
                      <a:pt x="3703" y="1138"/>
                    </a:lnTo>
                    <a:lnTo>
                      <a:pt x="3705" y="1142"/>
                    </a:lnTo>
                    <a:lnTo>
                      <a:pt x="3701" y="1146"/>
                    </a:lnTo>
                    <a:close/>
                    <a:moveTo>
                      <a:pt x="3685" y="1155"/>
                    </a:moveTo>
                    <a:lnTo>
                      <a:pt x="3681" y="1150"/>
                    </a:lnTo>
                    <a:lnTo>
                      <a:pt x="3687" y="1148"/>
                    </a:lnTo>
                    <a:lnTo>
                      <a:pt x="3689" y="1153"/>
                    </a:lnTo>
                    <a:lnTo>
                      <a:pt x="3685" y="1155"/>
                    </a:lnTo>
                    <a:close/>
                    <a:moveTo>
                      <a:pt x="3667" y="1163"/>
                    </a:moveTo>
                    <a:lnTo>
                      <a:pt x="3665" y="1159"/>
                    </a:lnTo>
                    <a:lnTo>
                      <a:pt x="3669" y="1157"/>
                    </a:lnTo>
                    <a:lnTo>
                      <a:pt x="3671" y="1161"/>
                    </a:lnTo>
                    <a:lnTo>
                      <a:pt x="3667" y="1163"/>
                    </a:lnTo>
                    <a:close/>
                    <a:moveTo>
                      <a:pt x="3651" y="1174"/>
                    </a:moveTo>
                    <a:lnTo>
                      <a:pt x="3649" y="1168"/>
                    </a:lnTo>
                    <a:lnTo>
                      <a:pt x="3653" y="1166"/>
                    </a:lnTo>
                    <a:lnTo>
                      <a:pt x="3655" y="1170"/>
                    </a:lnTo>
                    <a:lnTo>
                      <a:pt x="3651" y="1174"/>
                    </a:lnTo>
                    <a:close/>
                    <a:moveTo>
                      <a:pt x="3633" y="1183"/>
                    </a:moveTo>
                    <a:lnTo>
                      <a:pt x="3631" y="1178"/>
                    </a:lnTo>
                    <a:lnTo>
                      <a:pt x="3635" y="1176"/>
                    </a:lnTo>
                    <a:lnTo>
                      <a:pt x="3637" y="1181"/>
                    </a:lnTo>
                    <a:lnTo>
                      <a:pt x="3633" y="1183"/>
                    </a:lnTo>
                    <a:close/>
                    <a:moveTo>
                      <a:pt x="3617" y="1191"/>
                    </a:moveTo>
                    <a:lnTo>
                      <a:pt x="3615" y="1187"/>
                    </a:lnTo>
                    <a:lnTo>
                      <a:pt x="3619" y="1185"/>
                    </a:lnTo>
                    <a:lnTo>
                      <a:pt x="3621" y="1189"/>
                    </a:lnTo>
                    <a:lnTo>
                      <a:pt x="3617" y="1191"/>
                    </a:lnTo>
                    <a:close/>
                    <a:moveTo>
                      <a:pt x="3601" y="1202"/>
                    </a:moveTo>
                    <a:lnTo>
                      <a:pt x="3597" y="1198"/>
                    </a:lnTo>
                    <a:lnTo>
                      <a:pt x="3603" y="1193"/>
                    </a:lnTo>
                    <a:lnTo>
                      <a:pt x="3605" y="1200"/>
                    </a:lnTo>
                    <a:lnTo>
                      <a:pt x="3601" y="1202"/>
                    </a:lnTo>
                    <a:close/>
                    <a:moveTo>
                      <a:pt x="3583" y="1211"/>
                    </a:moveTo>
                    <a:lnTo>
                      <a:pt x="3581" y="1206"/>
                    </a:lnTo>
                    <a:lnTo>
                      <a:pt x="3585" y="1204"/>
                    </a:lnTo>
                    <a:lnTo>
                      <a:pt x="3587" y="1209"/>
                    </a:lnTo>
                    <a:lnTo>
                      <a:pt x="3583" y="1211"/>
                    </a:lnTo>
                    <a:close/>
                    <a:moveTo>
                      <a:pt x="3568" y="1219"/>
                    </a:moveTo>
                    <a:lnTo>
                      <a:pt x="3566" y="1215"/>
                    </a:lnTo>
                    <a:lnTo>
                      <a:pt x="3570" y="1213"/>
                    </a:lnTo>
                    <a:lnTo>
                      <a:pt x="3572" y="1217"/>
                    </a:lnTo>
                    <a:lnTo>
                      <a:pt x="3568" y="1219"/>
                    </a:lnTo>
                    <a:close/>
                    <a:moveTo>
                      <a:pt x="3550" y="1230"/>
                    </a:moveTo>
                    <a:lnTo>
                      <a:pt x="3548" y="1226"/>
                    </a:lnTo>
                    <a:lnTo>
                      <a:pt x="3552" y="1224"/>
                    </a:lnTo>
                    <a:lnTo>
                      <a:pt x="3556" y="1228"/>
                    </a:lnTo>
                    <a:lnTo>
                      <a:pt x="3550" y="1230"/>
                    </a:lnTo>
                    <a:close/>
                    <a:moveTo>
                      <a:pt x="3534" y="1239"/>
                    </a:moveTo>
                    <a:lnTo>
                      <a:pt x="3532" y="1234"/>
                    </a:lnTo>
                    <a:lnTo>
                      <a:pt x="3536" y="1232"/>
                    </a:lnTo>
                    <a:lnTo>
                      <a:pt x="3538" y="1236"/>
                    </a:lnTo>
                    <a:lnTo>
                      <a:pt x="3534" y="1239"/>
                    </a:lnTo>
                    <a:close/>
                    <a:moveTo>
                      <a:pt x="3518" y="1247"/>
                    </a:moveTo>
                    <a:lnTo>
                      <a:pt x="3516" y="1243"/>
                    </a:lnTo>
                    <a:lnTo>
                      <a:pt x="3520" y="1241"/>
                    </a:lnTo>
                    <a:lnTo>
                      <a:pt x="3522" y="1245"/>
                    </a:lnTo>
                    <a:lnTo>
                      <a:pt x="3518" y="1247"/>
                    </a:lnTo>
                    <a:close/>
                    <a:moveTo>
                      <a:pt x="3500" y="1258"/>
                    </a:moveTo>
                    <a:lnTo>
                      <a:pt x="3498" y="1254"/>
                    </a:lnTo>
                    <a:lnTo>
                      <a:pt x="3502" y="1252"/>
                    </a:lnTo>
                    <a:lnTo>
                      <a:pt x="3504" y="1256"/>
                    </a:lnTo>
                    <a:lnTo>
                      <a:pt x="3500" y="1258"/>
                    </a:lnTo>
                    <a:close/>
                    <a:moveTo>
                      <a:pt x="3484" y="1267"/>
                    </a:moveTo>
                    <a:lnTo>
                      <a:pt x="3482" y="1262"/>
                    </a:lnTo>
                    <a:lnTo>
                      <a:pt x="3486" y="1260"/>
                    </a:lnTo>
                    <a:lnTo>
                      <a:pt x="3488" y="1264"/>
                    </a:lnTo>
                    <a:lnTo>
                      <a:pt x="3484" y="1267"/>
                    </a:lnTo>
                    <a:close/>
                    <a:moveTo>
                      <a:pt x="3466" y="1277"/>
                    </a:moveTo>
                    <a:lnTo>
                      <a:pt x="3464" y="1271"/>
                    </a:lnTo>
                    <a:lnTo>
                      <a:pt x="3468" y="1269"/>
                    </a:lnTo>
                    <a:lnTo>
                      <a:pt x="3472" y="1273"/>
                    </a:lnTo>
                    <a:lnTo>
                      <a:pt x="3466" y="1277"/>
                    </a:lnTo>
                    <a:close/>
                    <a:moveTo>
                      <a:pt x="3450" y="1286"/>
                    </a:moveTo>
                    <a:lnTo>
                      <a:pt x="3448" y="1282"/>
                    </a:lnTo>
                    <a:lnTo>
                      <a:pt x="3452" y="1280"/>
                    </a:lnTo>
                    <a:lnTo>
                      <a:pt x="3454" y="1284"/>
                    </a:lnTo>
                    <a:lnTo>
                      <a:pt x="3450" y="1286"/>
                    </a:lnTo>
                    <a:close/>
                    <a:moveTo>
                      <a:pt x="3435" y="1295"/>
                    </a:moveTo>
                    <a:lnTo>
                      <a:pt x="3433" y="1290"/>
                    </a:lnTo>
                    <a:lnTo>
                      <a:pt x="3437" y="1288"/>
                    </a:lnTo>
                    <a:lnTo>
                      <a:pt x="3439" y="1292"/>
                    </a:lnTo>
                    <a:lnTo>
                      <a:pt x="3435" y="1295"/>
                    </a:lnTo>
                    <a:close/>
                    <a:moveTo>
                      <a:pt x="3417" y="1305"/>
                    </a:moveTo>
                    <a:lnTo>
                      <a:pt x="3415" y="1299"/>
                    </a:lnTo>
                    <a:lnTo>
                      <a:pt x="3419" y="1297"/>
                    </a:lnTo>
                    <a:lnTo>
                      <a:pt x="3421" y="1301"/>
                    </a:lnTo>
                    <a:lnTo>
                      <a:pt x="3417" y="1305"/>
                    </a:lnTo>
                    <a:close/>
                    <a:moveTo>
                      <a:pt x="3401" y="1314"/>
                    </a:moveTo>
                    <a:lnTo>
                      <a:pt x="3399" y="1310"/>
                    </a:lnTo>
                    <a:lnTo>
                      <a:pt x="3403" y="1307"/>
                    </a:lnTo>
                    <a:lnTo>
                      <a:pt x="3405" y="1312"/>
                    </a:lnTo>
                    <a:lnTo>
                      <a:pt x="3401" y="1314"/>
                    </a:lnTo>
                    <a:close/>
                    <a:moveTo>
                      <a:pt x="3385" y="1323"/>
                    </a:moveTo>
                    <a:lnTo>
                      <a:pt x="3381" y="1318"/>
                    </a:lnTo>
                    <a:lnTo>
                      <a:pt x="3387" y="1316"/>
                    </a:lnTo>
                    <a:lnTo>
                      <a:pt x="3389" y="1320"/>
                    </a:lnTo>
                    <a:lnTo>
                      <a:pt x="3385" y="1323"/>
                    </a:lnTo>
                    <a:close/>
                    <a:moveTo>
                      <a:pt x="3367" y="1333"/>
                    </a:moveTo>
                    <a:lnTo>
                      <a:pt x="3365" y="1329"/>
                    </a:lnTo>
                    <a:lnTo>
                      <a:pt x="3369" y="1325"/>
                    </a:lnTo>
                    <a:lnTo>
                      <a:pt x="3371" y="1331"/>
                    </a:lnTo>
                    <a:lnTo>
                      <a:pt x="3367" y="1333"/>
                    </a:lnTo>
                    <a:close/>
                    <a:moveTo>
                      <a:pt x="3351" y="1342"/>
                    </a:moveTo>
                    <a:lnTo>
                      <a:pt x="3349" y="1338"/>
                    </a:lnTo>
                    <a:lnTo>
                      <a:pt x="3353" y="1335"/>
                    </a:lnTo>
                    <a:lnTo>
                      <a:pt x="3355" y="1340"/>
                    </a:lnTo>
                    <a:lnTo>
                      <a:pt x="3351" y="1342"/>
                    </a:lnTo>
                    <a:close/>
                    <a:moveTo>
                      <a:pt x="3333" y="1350"/>
                    </a:moveTo>
                    <a:lnTo>
                      <a:pt x="3331" y="1346"/>
                    </a:lnTo>
                    <a:lnTo>
                      <a:pt x="3335" y="1344"/>
                    </a:lnTo>
                    <a:lnTo>
                      <a:pt x="3337" y="1348"/>
                    </a:lnTo>
                    <a:lnTo>
                      <a:pt x="3333" y="1350"/>
                    </a:lnTo>
                    <a:close/>
                    <a:moveTo>
                      <a:pt x="3317" y="1361"/>
                    </a:moveTo>
                    <a:lnTo>
                      <a:pt x="3315" y="1357"/>
                    </a:lnTo>
                    <a:lnTo>
                      <a:pt x="3319" y="1355"/>
                    </a:lnTo>
                    <a:lnTo>
                      <a:pt x="3321" y="1359"/>
                    </a:lnTo>
                    <a:lnTo>
                      <a:pt x="3317" y="1361"/>
                    </a:lnTo>
                    <a:close/>
                    <a:moveTo>
                      <a:pt x="3302" y="1370"/>
                    </a:moveTo>
                    <a:lnTo>
                      <a:pt x="3300" y="1366"/>
                    </a:lnTo>
                    <a:lnTo>
                      <a:pt x="3304" y="1363"/>
                    </a:lnTo>
                    <a:lnTo>
                      <a:pt x="3306" y="1368"/>
                    </a:lnTo>
                    <a:lnTo>
                      <a:pt x="3302" y="1370"/>
                    </a:lnTo>
                    <a:close/>
                    <a:moveTo>
                      <a:pt x="3284" y="1378"/>
                    </a:moveTo>
                    <a:lnTo>
                      <a:pt x="3282" y="1374"/>
                    </a:lnTo>
                    <a:lnTo>
                      <a:pt x="3286" y="1372"/>
                    </a:lnTo>
                    <a:lnTo>
                      <a:pt x="3288" y="1376"/>
                    </a:lnTo>
                    <a:lnTo>
                      <a:pt x="3284" y="1378"/>
                    </a:lnTo>
                    <a:close/>
                    <a:moveTo>
                      <a:pt x="3268" y="1389"/>
                    </a:moveTo>
                    <a:lnTo>
                      <a:pt x="3266" y="1385"/>
                    </a:lnTo>
                    <a:lnTo>
                      <a:pt x="3270" y="1383"/>
                    </a:lnTo>
                    <a:lnTo>
                      <a:pt x="3272" y="1387"/>
                    </a:lnTo>
                    <a:lnTo>
                      <a:pt x="3268" y="1389"/>
                    </a:lnTo>
                    <a:close/>
                    <a:moveTo>
                      <a:pt x="3250" y="1398"/>
                    </a:moveTo>
                    <a:lnTo>
                      <a:pt x="3248" y="1393"/>
                    </a:lnTo>
                    <a:lnTo>
                      <a:pt x="3252" y="1391"/>
                    </a:lnTo>
                    <a:lnTo>
                      <a:pt x="3256" y="1396"/>
                    </a:lnTo>
                    <a:lnTo>
                      <a:pt x="3250" y="1398"/>
                    </a:lnTo>
                    <a:close/>
                    <a:moveTo>
                      <a:pt x="3234" y="1409"/>
                    </a:moveTo>
                    <a:lnTo>
                      <a:pt x="3232" y="1402"/>
                    </a:lnTo>
                    <a:lnTo>
                      <a:pt x="3236" y="1400"/>
                    </a:lnTo>
                    <a:lnTo>
                      <a:pt x="3238" y="1404"/>
                    </a:lnTo>
                    <a:lnTo>
                      <a:pt x="3234" y="1409"/>
                    </a:lnTo>
                    <a:close/>
                    <a:moveTo>
                      <a:pt x="3218" y="1417"/>
                    </a:moveTo>
                    <a:lnTo>
                      <a:pt x="3216" y="1413"/>
                    </a:lnTo>
                    <a:lnTo>
                      <a:pt x="3220" y="1411"/>
                    </a:lnTo>
                    <a:lnTo>
                      <a:pt x="3222" y="1415"/>
                    </a:lnTo>
                    <a:lnTo>
                      <a:pt x="3218" y="1417"/>
                    </a:lnTo>
                    <a:close/>
                    <a:moveTo>
                      <a:pt x="3200" y="1426"/>
                    </a:moveTo>
                    <a:lnTo>
                      <a:pt x="3198" y="1421"/>
                    </a:lnTo>
                    <a:lnTo>
                      <a:pt x="3202" y="1419"/>
                    </a:lnTo>
                    <a:lnTo>
                      <a:pt x="3204" y="1424"/>
                    </a:lnTo>
                    <a:lnTo>
                      <a:pt x="3200" y="1426"/>
                    </a:lnTo>
                    <a:close/>
                    <a:moveTo>
                      <a:pt x="3184" y="1437"/>
                    </a:moveTo>
                    <a:lnTo>
                      <a:pt x="3182" y="1430"/>
                    </a:lnTo>
                    <a:lnTo>
                      <a:pt x="3186" y="1428"/>
                    </a:lnTo>
                    <a:lnTo>
                      <a:pt x="3188" y="1432"/>
                    </a:lnTo>
                    <a:lnTo>
                      <a:pt x="3184" y="1437"/>
                    </a:lnTo>
                    <a:close/>
                    <a:moveTo>
                      <a:pt x="3169" y="1445"/>
                    </a:moveTo>
                    <a:lnTo>
                      <a:pt x="3165" y="1441"/>
                    </a:lnTo>
                    <a:lnTo>
                      <a:pt x="3171" y="1439"/>
                    </a:lnTo>
                    <a:lnTo>
                      <a:pt x="3173" y="1443"/>
                    </a:lnTo>
                    <a:lnTo>
                      <a:pt x="3169" y="1445"/>
                    </a:lnTo>
                    <a:close/>
                    <a:moveTo>
                      <a:pt x="3151" y="1454"/>
                    </a:moveTo>
                    <a:lnTo>
                      <a:pt x="3149" y="1449"/>
                    </a:lnTo>
                    <a:lnTo>
                      <a:pt x="3153" y="1447"/>
                    </a:lnTo>
                    <a:lnTo>
                      <a:pt x="3155" y="1452"/>
                    </a:lnTo>
                    <a:lnTo>
                      <a:pt x="3151" y="1454"/>
                    </a:lnTo>
                    <a:close/>
                    <a:moveTo>
                      <a:pt x="3135" y="1464"/>
                    </a:moveTo>
                    <a:lnTo>
                      <a:pt x="3133" y="1460"/>
                    </a:lnTo>
                    <a:lnTo>
                      <a:pt x="3137" y="1456"/>
                    </a:lnTo>
                    <a:lnTo>
                      <a:pt x="3139" y="1462"/>
                    </a:lnTo>
                    <a:lnTo>
                      <a:pt x="3135" y="1464"/>
                    </a:lnTo>
                    <a:close/>
                    <a:moveTo>
                      <a:pt x="3117" y="1473"/>
                    </a:moveTo>
                    <a:lnTo>
                      <a:pt x="3115" y="1469"/>
                    </a:lnTo>
                    <a:lnTo>
                      <a:pt x="3119" y="1467"/>
                    </a:lnTo>
                    <a:lnTo>
                      <a:pt x="3121" y="1471"/>
                    </a:lnTo>
                    <a:lnTo>
                      <a:pt x="3117" y="1473"/>
                    </a:lnTo>
                    <a:close/>
                    <a:moveTo>
                      <a:pt x="3101" y="1482"/>
                    </a:moveTo>
                    <a:lnTo>
                      <a:pt x="3099" y="1477"/>
                    </a:lnTo>
                    <a:lnTo>
                      <a:pt x="3103" y="1475"/>
                    </a:lnTo>
                    <a:lnTo>
                      <a:pt x="3105" y="1480"/>
                    </a:lnTo>
                    <a:lnTo>
                      <a:pt x="3101" y="1482"/>
                    </a:lnTo>
                    <a:close/>
                    <a:moveTo>
                      <a:pt x="3085" y="1492"/>
                    </a:moveTo>
                    <a:lnTo>
                      <a:pt x="3081" y="1488"/>
                    </a:lnTo>
                    <a:lnTo>
                      <a:pt x="3087" y="1486"/>
                    </a:lnTo>
                    <a:lnTo>
                      <a:pt x="3089" y="1490"/>
                    </a:lnTo>
                    <a:lnTo>
                      <a:pt x="3085" y="1492"/>
                    </a:lnTo>
                    <a:close/>
                    <a:moveTo>
                      <a:pt x="3067" y="1501"/>
                    </a:moveTo>
                    <a:lnTo>
                      <a:pt x="3065" y="1497"/>
                    </a:lnTo>
                    <a:lnTo>
                      <a:pt x="3069" y="1495"/>
                    </a:lnTo>
                    <a:lnTo>
                      <a:pt x="3071" y="1499"/>
                    </a:lnTo>
                    <a:lnTo>
                      <a:pt x="3067" y="1501"/>
                    </a:lnTo>
                    <a:close/>
                    <a:moveTo>
                      <a:pt x="3051" y="1510"/>
                    </a:moveTo>
                    <a:lnTo>
                      <a:pt x="3049" y="1505"/>
                    </a:lnTo>
                    <a:lnTo>
                      <a:pt x="3053" y="1503"/>
                    </a:lnTo>
                    <a:lnTo>
                      <a:pt x="3055" y="1507"/>
                    </a:lnTo>
                    <a:lnTo>
                      <a:pt x="3051" y="1510"/>
                    </a:lnTo>
                    <a:close/>
                    <a:moveTo>
                      <a:pt x="3034" y="1520"/>
                    </a:moveTo>
                    <a:lnTo>
                      <a:pt x="3032" y="1516"/>
                    </a:lnTo>
                    <a:lnTo>
                      <a:pt x="3036" y="1514"/>
                    </a:lnTo>
                    <a:lnTo>
                      <a:pt x="3039" y="1518"/>
                    </a:lnTo>
                    <a:lnTo>
                      <a:pt x="3034" y="1520"/>
                    </a:lnTo>
                    <a:close/>
                    <a:moveTo>
                      <a:pt x="3018" y="1529"/>
                    </a:moveTo>
                    <a:lnTo>
                      <a:pt x="3016" y="1525"/>
                    </a:lnTo>
                    <a:lnTo>
                      <a:pt x="3020" y="1523"/>
                    </a:lnTo>
                    <a:lnTo>
                      <a:pt x="3022" y="1527"/>
                    </a:lnTo>
                    <a:lnTo>
                      <a:pt x="3018" y="1529"/>
                    </a:lnTo>
                    <a:close/>
                    <a:moveTo>
                      <a:pt x="3002" y="1538"/>
                    </a:moveTo>
                    <a:lnTo>
                      <a:pt x="3000" y="1533"/>
                    </a:lnTo>
                    <a:lnTo>
                      <a:pt x="3004" y="1531"/>
                    </a:lnTo>
                    <a:lnTo>
                      <a:pt x="3006" y="1535"/>
                    </a:lnTo>
                    <a:lnTo>
                      <a:pt x="3002" y="1538"/>
                    </a:lnTo>
                    <a:close/>
                    <a:moveTo>
                      <a:pt x="2984" y="1548"/>
                    </a:moveTo>
                    <a:lnTo>
                      <a:pt x="2982" y="1544"/>
                    </a:lnTo>
                    <a:lnTo>
                      <a:pt x="2986" y="1542"/>
                    </a:lnTo>
                    <a:lnTo>
                      <a:pt x="2988" y="1546"/>
                    </a:lnTo>
                    <a:lnTo>
                      <a:pt x="2984" y="1548"/>
                    </a:lnTo>
                    <a:close/>
                    <a:moveTo>
                      <a:pt x="2968" y="1557"/>
                    </a:moveTo>
                    <a:lnTo>
                      <a:pt x="2966" y="1553"/>
                    </a:lnTo>
                    <a:lnTo>
                      <a:pt x="2970" y="1551"/>
                    </a:lnTo>
                    <a:lnTo>
                      <a:pt x="2972" y="1555"/>
                    </a:lnTo>
                    <a:lnTo>
                      <a:pt x="2968" y="1557"/>
                    </a:lnTo>
                    <a:close/>
                    <a:moveTo>
                      <a:pt x="2950" y="1568"/>
                    </a:moveTo>
                    <a:lnTo>
                      <a:pt x="2948" y="1561"/>
                    </a:lnTo>
                    <a:lnTo>
                      <a:pt x="2952" y="1559"/>
                    </a:lnTo>
                    <a:lnTo>
                      <a:pt x="2956" y="1563"/>
                    </a:lnTo>
                    <a:lnTo>
                      <a:pt x="2950" y="1568"/>
                    </a:lnTo>
                    <a:close/>
                    <a:moveTo>
                      <a:pt x="2934" y="1576"/>
                    </a:moveTo>
                    <a:lnTo>
                      <a:pt x="2932" y="1572"/>
                    </a:lnTo>
                    <a:lnTo>
                      <a:pt x="2936" y="1570"/>
                    </a:lnTo>
                    <a:lnTo>
                      <a:pt x="2938" y="1574"/>
                    </a:lnTo>
                    <a:lnTo>
                      <a:pt x="2934" y="1576"/>
                    </a:lnTo>
                    <a:close/>
                    <a:moveTo>
                      <a:pt x="2918" y="1585"/>
                    </a:moveTo>
                    <a:lnTo>
                      <a:pt x="2916" y="1581"/>
                    </a:lnTo>
                    <a:lnTo>
                      <a:pt x="2920" y="1578"/>
                    </a:lnTo>
                    <a:lnTo>
                      <a:pt x="2922" y="1583"/>
                    </a:lnTo>
                    <a:lnTo>
                      <a:pt x="2918" y="1585"/>
                    </a:lnTo>
                    <a:close/>
                    <a:moveTo>
                      <a:pt x="2901" y="1596"/>
                    </a:moveTo>
                    <a:lnTo>
                      <a:pt x="2899" y="1591"/>
                    </a:lnTo>
                    <a:lnTo>
                      <a:pt x="2903" y="1587"/>
                    </a:lnTo>
                    <a:lnTo>
                      <a:pt x="2904" y="1594"/>
                    </a:lnTo>
                    <a:lnTo>
                      <a:pt x="2901" y="1596"/>
                    </a:lnTo>
                    <a:close/>
                    <a:moveTo>
                      <a:pt x="2885" y="1604"/>
                    </a:moveTo>
                    <a:lnTo>
                      <a:pt x="2883" y="1600"/>
                    </a:lnTo>
                    <a:lnTo>
                      <a:pt x="2887" y="1598"/>
                    </a:lnTo>
                    <a:lnTo>
                      <a:pt x="2889" y="1602"/>
                    </a:lnTo>
                    <a:lnTo>
                      <a:pt x="2885" y="1604"/>
                    </a:lnTo>
                    <a:close/>
                    <a:moveTo>
                      <a:pt x="2869" y="1613"/>
                    </a:moveTo>
                    <a:lnTo>
                      <a:pt x="2865" y="1609"/>
                    </a:lnTo>
                    <a:lnTo>
                      <a:pt x="2871" y="1606"/>
                    </a:lnTo>
                    <a:lnTo>
                      <a:pt x="2873" y="1611"/>
                    </a:lnTo>
                    <a:lnTo>
                      <a:pt x="2869" y="1613"/>
                    </a:lnTo>
                    <a:close/>
                    <a:moveTo>
                      <a:pt x="2851" y="1624"/>
                    </a:moveTo>
                    <a:lnTo>
                      <a:pt x="2849" y="1619"/>
                    </a:lnTo>
                    <a:lnTo>
                      <a:pt x="2853" y="1617"/>
                    </a:lnTo>
                    <a:lnTo>
                      <a:pt x="2855" y="1621"/>
                    </a:lnTo>
                    <a:lnTo>
                      <a:pt x="2851" y="1624"/>
                    </a:lnTo>
                    <a:close/>
                    <a:moveTo>
                      <a:pt x="2835" y="1632"/>
                    </a:moveTo>
                    <a:lnTo>
                      <a:pt x="2833" y="1628"/>
                    </a:lnTo>
                    <a:lnTo>
                      <a:pt x="2837" y="1626"/>
                    </a:lnTo>
                    <a:lnTo>
                      <a:pt x="2839" y="1630"/>
                    </a:lnTo>
                    <a:lnTo>
                      <a:pt x="2835" y="1632"/>
                    </a:lnTo>
                    <a:close/>
                    <a:moveTo>
                      <a:pt x="2817" y="1641"/>
                    </a:moveTo>
                    <a:lnTo>
                      <a:pt x="2815" y="1637"/>
                    </a:lnTo>
                    <a:lnTo>
                      <a:pt x="2819" y="1634"/>
                    </a:lnTo>
                    <a:lnTo>
                      <a:pt x="2821" y="1639"/>
                    </a:lnTo>
                    <a:lnTo>
                      <a:pt x="2817" y="1641"/>
                    </a:lnTo>
                    <a:close/>
                    <a:moveTo>
                      <a:pt x="2801" y="1652"/>
                    </a:moveTo>
                    <a:lnTo>
                      <a:pt x="2799" y="1647"/>
                    </a:lnTo>
                    <a:lnTo>
                      <a:pt x="2803" y="1645"/>
                    </a:lnTo>
                    <a:lnTo>
                      <a:pt x="2805" y="1649"/>
                    </a:lnTo>
                    <a:lnTo>
                      <a:pt x="2801" y="1652"/>
                    </a:lnTo>
                    <a:close/>
                    <a:moveTo>
                      <a:pt x="2785" y="1660"/>
                    </a:moveTo>
                    <a:lnTo>
                      <a:pt x="2783" y="1656"/>
                    </a:lnTo>
                    <a:lnTo>
                      <a:pt x="2787" y="1654"/>
                    </a:lnTo>
                    <a:lnTo>
                      <a:pt x="2789" y="1658"/>
                    </a:lnTo>
                    <a:lnTo>
                      <a:pt x="2785" y="1660"/>
                    </a:lnTo>
                    <a:close/>
                    <a:moveTo>
                      <a:pt x="2767" y="1669"/>
                    </a:moveTo>
                    <a:lnTo>
                      <a:pt x="2766" y="1664"/>
                    </a:lnTo>
                    <a:lnTo>
                      <a:pt x="2769" y="1662"/>
                    </a:lnTo>
                    <a:lnTo>
                      <a:pt x="2771" y="1667"/>
                    </a:lnTo>
                    <a:lnTo>
                      <a:pt x="2767" y="1669"/>
                    </a:lnTo>
                    <a:close/>
                    <a:moveTo>
                      <a:pt x="2752" y="1680"/>
                    </a:moveTo>
                    <a:lnTo>
                      <a:pt x="2750" y="1675"/>
                    </a:lnTo>
                    <a:lnTo>
                      <a:pt x="2754" y="1673"/>
                    </a:lnTo>
                    <a:lnTo>
                      <a:pt x="2756" y="1677"/>
                    </a:lnTo>
                    <a:lnTo>
                      <a:pt x="2752" y="1680"/>
                    </a:lnTo>
                    <a:close/>
                    <a:moveTo>
                      <a:pt x="2734" y="1688"/>
                    </a:moveTo>
                    <a:lnTo>
                      <a:pt x="2732" y="1684"/>
                    </a:lnTo>
                    <a:lnTo>
                      <a:pt x="2736" y="1682"/>
                    </a:lnTo>
                    <a:lnTo>
                      <a:pt x="2740" y="1686"/>
                    </a:lnTo>
                    <a:lnTo>
                      <a:pt x="2734" y="1688"/>
                    </a:lnTo>
                    <a:close/>
                    <a:moveTo>
                      <a:pt x="2718" y="1699"/>
                    </a:moveTo>
                    <a:lnTo>
                      <a:pt x="2716" y="1692"/>
                    </a:lnTo>
                    <a:lnTo>
                      <a:pt x="2720" y="1690"/>
                    </a:lnTo>
                    <a:lnTo>
                      <a:pt x="2722" y="1695"/>
                    </a:lnTo>
                    <a:lnTo>
                      <a:pt x="2718" y="1699"/>
                    </a:lnTo>
                    <a:close/>
                    <a:moveTo>
                      <a:pt x="2702" y="1708"/>
                    </a:moveTo>
                    <a:lnTo>
                      <a:pt x="2700" y="1703"/>
                    </a:lnTo>
                    <a:lnTo>
                      <a:pt x="2704" y="1701"/>
                    </a:lnTo>
                    <a:lnTo>
                      <a:pt x="2706" y="1705"/>
                    </a:lnTo>
                    <a:lnTo>
                      <a:pt x="2702" y="1708"/>
                    </a:lnTo>
                    <a:close/>
                    <a:moveTo>
                      <a:pt x="2684" y="1716"/>
                    </a:moveTo>
                    <a:lnTo>
                      <a:pt x="2682" y="1712"/>
                    </a:lnTo>
                    <a:lnTo>
                      <a:pt x="2686" y="1710"/>
                    </a:lnTo>
                    <a:lnTo>
                      <a:pt x="2688" y="1714"/>
                    </a:lnTo>
                    <a:lnTo>
                      <a:pt x="2684" y="1716"/>
                    </a:lnTo>
                    <a:close/>
                    <a:moveTo>
                      <a:pt x="2668" y="1727"/>
                    </a:moveTo>
                    <a:lnTo>
                      <a:pt x="2666" y="1723"/>
                    </a:lnTo>
                    <a:lnTo>
                      <a:pt x="2670" y="1718"/>
                    </a:lnTo>
                    <a:lnTo>
                      <a:pt x="2672" y="1725"/>
                    </a:lnTo>
                    <a:lnTo>
                      <a:pt x="2668" y="1727"/>
                    </a:lnTo>
                    <a:close/>
                    <a:moveTo>
                      <a:pt x="2650" y="1735"/>
                    </a:moveTo>
                    <a:lnTo>
                      <a:pt x="2648" y="1731"/>
                    </a:lnTo>
                    <a:lnTo>
                      <a:pt x="2652" y="1729"/>
                    </a:lnTo>
                    <a:lnTo>
                      <a:pt x="2656" y="1733"/>
                    </a:lnTo>
                    <a:lnTo>
                      <a:pt x="2650" y="1735"/>
                    </a:lnTo>
                    <a:close/>
                    <a:moveTo>
                      <a:pt x="2634" y="1744"/>
                    </a:moveTo>
                    <a:lnTo>
                      <a:pt x="2632" y="1740"/>
                    </a:lnTo>
                    <a:lnTo>
                      <a:pt x="2636" y="1738"/>
                    </a:lnTo>
                    <a:lnTo>
                      <a:pt x="2638" y="1742"/>
                    </a:lnTo>
                    <a:lnTo>
                      <a:pt x="2634" y="1744"/>
                    </a:lnTo>
                    <a:close/>
                    <a:moveTo>
                      <a:pt x="2619" y="1755"/>
                    </a:moveTo>
                    <a:lnTo>
                      <a:pt x="2617" y="1751"/>
                    </a:lnTo>
                    <a:lnTo>
                      <a:pt x="2621" y="1748"/>
                    </a:lnTo>
                    <a:lnTo>
                      <a:pt x="2623" y="1753"/>
                    </a:lnTo>
                    <a:lnTo>
                      <a:pt x="2619" y="1755"/>
                    </a:lnTo>
                    <a:close/>
                    <a:moveTo>
                      <a:pt x="2601" y="1763"/>
                    </a:moveTo>
                    <a:lnTo>
                      <a:pt x="2599" y="1759"/>
                    </a:lnTo>
                    <a:lnTo>
                      <a:pt x="2603" y="1757"/>
                    </a:lnTo>
                    <a:lnTo>
                      <a:pt x="2605" y="1761"/>
                    </a:lnTo>
                    <a:lnTo>
                      <a:pt x="2601" y="1763"/>
                    </a:lnTo>
                    <a:close/>
                    <a:moveTo>
                      <a:pt x="2585" y="1772"/>
                    </a:moveTo>
                    <a:lnTo>
                      <a:pt x="2583" y="1768"/>
                    </a:lnTo>
                    <a:lnTo>
                      <a:pt x="2587" y="1766"/>
                    </a:lnTo>
                    <a:lnTo>
                      <a:pt x="2589" y="1770"/>
                    </a:lnTo>
                    <a:lnTo>
                      <a:pt x="2585" y="1772"/>
                    </a:lnTo>
                    <a:close/>
                    <a:moveTo>
                      <a:pt x="2569" y="1783"/>
                    </a:moveTo>
                    <a:lnTo>
                      <a:pt x="2565" y="1778"/>
                    </a:lnTo>
                    <a:lnTo>
                      <a:pt x="2571" y="1776"/>
                    </a:lnTo>
                    <a:lnTo>
                      <a:pt x="2573" y="1781"/>
                    </a:lnTo>
                    <a:lnTo>
                      <a:pt x="2569" y="1783"/>
                    </a:lnTo>
                    <a:close/>
                    <a:moveTo>
                      <a:pt x="2551" y="1791"/>
                    </a:moveTo>
                    <a:lnTo>
                      <a:pt x="2549" y="1787"/>
                    </a:lnTo>
                    <a:lnTo>
                      <a:pt x="2553" y="1785"/>
                    </a:lnTo>
                    <a:lnTo>
                      <a:pt x="2555" y="1789"/>
                    </a:lnTo>
                    <a:lnTo>
                      <a:pt x="2551" y="1791"/>
                    </a:lnTo>
                    <a:close/>
                    <a:moveTo>
                      <a:pt x="2535" y="1800"/>
                    </a:moveTo>
                    <a:lnTo>
                      <a:pt x="2533" y="1796"/>
                    </a:lnTo>
                    <a:lnTo>
                      <a:pt x="2537" y="1794"/>
                    </a:lnTo>
                    <a:lnTo>
                      <a:pt x="2539" y="1798"/>
                    </a:lnTo>
                    <a:lnTo>
                      <a:pt x="2535" y="1800"/>
                    </a:lnTo>
                    <a:close/>
                    <a:moveTo>
                      <a:pt x="2517" y="1811"/>
                    </a:moveTo>
                    <a:lnTo>
                      <a:pt x="2515" y="1806"/>
                    </a:lnTo>
                    <a:lnTo>
                      <a:pt x="2519" y="1804"/>
                    </a:lnTo>
                    <a:lnTo>
                      <a:pt x="2521" y="1809"/>
                    </a:lnTo>
                    <a:lnTo>
                      <a:pt x="2517" y="1811"/>
                    </a:lnTo>
                    <a:close/>
                    <a:moveTo>
                      <a:pt x="2501" y="1819"/>
                    </a:moveTo>
                    <a:lnTo>
                      <a:pt x="2499" y="1815"/>
                    </a:lnTo>
                    <a:lnTo>
                      <a:pt x="2503" y="1813"/>
                    </a:lnTo>
                    <a:lnTo>
                      <a:pt x="2505" y="1817"/>
                    </a:lnTo>
                    <a:lnTo>
                      <a:pt x="2501" y="1819"/>
                    </a:lnTo>
                    <a:close/>
                    <a:moveTo>
                      <a:pt x="2486" y="1830"/>
                    </a:moveTo>
                    <a:lnTo>
                      <a:pt x="2484" y="1824"/>
                    </a:lnTo>
                    <a:lnTo>
                      <a:pt x="2488" y="1822"/>
                    </a:lnTo>
                    <a:lnTo>
                      <a:pt x="2490" y="1826"/>
                    </a:lnTo>
                    <a:lnTo>
                      <a:pt x="2486" y="1830"/>
                    </a:lnTo>
                    <a:close/>
                    <a:moveTo>
                      <a:pt x="2468" y="1839"/>
                    </a:moveTo>
                    <a:lnTo>
                      <a:pt x="2466" y="1834"/>
                    </a:lnTo>
                    <a:lnTo>
                      <a:pt x="2470" y="1832"/>
                    </a:lnTo>
                    <a:lnTo>
                      <a:pt x="2472" y="1837"/>
                    </a:lnTo>
                    <a:lnTo>
                      <a:pt x="2468" y="1839"/>
                    </a:lnTo>
                    <a:close/>
                    <a:moveTo>
                      <a:pt x="2452" y="1847"/>
                    </a:moveTo>
                    <a:lnTo>
                      <a:pt x="2450" y="1843"/>
                    </a:lnTo>
                    <a:lnTo>
                      <a:pt x="2454" y="1841"/>
                    </a:lnTo>
                    <a:lnTo>
                      <a:pt x="2456" y="1845"/>
                    </a:lnTo>
                    <a:lnTo>
                      <a:pt x="2452" y="1847"/>
                    </a:lnTo>
                    <a:close/>
                    <a:moveTo>
                      <a:pt x="2434" y="1858"/>
                    </a:moveTo>
                    <a:lnTo>
                      <a:pt x="2432" y="1854"/>
                    </a:lnTo>
                    <a:lnTo>
                      <a:pt x="2436" y="1849"/>
                    </a:lnTo>
                    <a:lnTo>
                      <a:pt x="2440" y="1856"/>
                    </a:lnTo>
                    <a:lnTo>
                      <a:pt x="2434" y="1858"/>
                    </a:lnTo>
                    <a:close/>
                    <a:moveTo>
                      <a:pt x="2418" y="1867"/>
                    </a:moveTo>
                    <a:lnTo>
                      <a:pt x="2416" y="1862"/>
                    </a:lnTo>
                    <a:lnTo>
                      <a:pt x="2420" y="1860"/>
                    </a:lnTo>
                    <a:lnTo>
                      <a:pt x="2422" y="1865"/>
                    </a:lnTo>
                    <a:lnTo>
                      <a:pt x="2418" y="1867"/>
                    </a:lnTo>
                    <a:close/>
                    <a:moveTo>
                      <a:pt x="2402" y="1875"/>
                    </a:moveTo>
                    <a:lnTo>
                      <a:pt x="2400" y="1871"/>
                    </a:lnTo>
                    <a:lnTo>
                      <a:pt x="2404" y="1869"/>
                    </a:lnTo>
                    <a:lnTo>
                      <a:pt x="2406" y="1873"/>
                    </a:lnTo>
                    <a:lnTo>
                      <a:pt x="2402" y="1875"/>
                    </a:lnTo>
                    <a:close/>
                    <a:moveTo>
                      <a:pt x="2384" y="1886"/>
                    </a:moveTo>
                    <a:lnTo>
                      <a:pt x="2382" y="1882"/>
                    </a:lnTo>
                    <a:lnTo>
                      <a:pt x="2386" y="1880"/>
                    </a:lnTo>
                    <a:lnTo>
                      <a:pt x="2388" y="1884"/>
                    </a:lnTo>
                    <a:lnTo>
                      <a:pt x="2384" y="1886"/>
                    </a:lnTo>
                    <a:close/>
                    <a:moveTo>
                      <a:pt x="2368" y="1895"/>
                    </a:moveTo>
                    <a:lnTo>
                      <a:pt x="2366" y="1890"/>
                    </a:lnTo>
                    <a:lnTo>
                      <a:pt x="2370" y="1888"/>
                    </a:lnTo>
                    <a:lnTo>
                      <a:pt x="2372" y="1892"/>
                    </a:lnTo>
                    <a:lnTo>
                      <a:pt x="2368" y="1895"/>
                    </a:lnTo>
                    <a:close/>
                    <a:moveTo>
                      <a:pt x="2351" y="1903"/>
                    </a:moveTo>
                    <a:lnTo>
                      <a:pt x="2349" y="1899"/>
                    </a:lnTo>
                    <a:lnTo>
                      <a:pt x="2353" y="1897"/>
                    </a:lnTo>
                    <a:lnTo>
                      <a:pt x="2357" y="1901"/>
                    </a:lnTo>
                    <a:lnTo>
                      <a:pt x="2351" y="1903"/>
                    </a:lnTo>
                    <a:close/>
                    <a:moveTo>
                      <a:pt x="2335" y="1914"/>
                    </a:moveTo>
                    <a:lnTo>
                      <a:pt x="2333" y="1910"/>
                    </a:lnTo>
                    <a:lnTo>
                      <a:pt x="2337" y="1908"/>
                    </a:lnTo>
                    <a:lnTo>
                      <a:pt x="2339" y="1912"/>
                    </a:lnTo>
                    <a:lnTo>
                      <a:pt x="2335" y="1914"/>
                    </a:lnTo>
                    <a:close/>
                    <a:moveTo>
                      <a:pt x="2319" y="1923"/>
                    </a:moveTo>
                    <a:lnTo>
                      <a:pt x="2317" y="1918"/>
                    </a:lnTo>
                    <a:lnTo>
                      <a:pt x="2321" y="1916"/>
                    </a:lnTo>
                    <a:lnTo>
                      <a:pt x="2323" y="1920"/>
                    </a:lnTo>
                    <a:lnTo>
                      <a:pt x="2319" y="1923"/>
                    </a:lnTo>
                    <a:close/>
                    <a:moveTo>
                      <a:pt x="2301" y="1931"/>
                    </a:moveTo>
                    <a:lnTo>
                      <a:pt x="2299" y="1927"/>
                    </a:lnTo>
                    <a:lnTo>
                      <a:pt x="2303" y="1925"/>
                    </a:lnTo>
                    <a:lnTo>
                      <a:pt x="2305" y="1929"/>
                    </a:lnTo>
                    <a:lnTo>
                      <a:pt x="2301" y="1931"/>
                    </a:lnTo>
                    <a:close/>
                    <a:moveTo>
                      <a:pt x="2285" y="1942"/>
                    </a:moveTo>
                    <a:lnTo>
                      <a:pt x="2283" y="1938"/>
                    </a:lnTo>
                    <a:lnTo>
                      <a:pt x="2287" y="1936"/>
                    </a:lnTo>
                    <a:lnTo>
                      <a:pt x="2289" y="1940"/>
                    </a:lnTo>
                    <a:lnTo>
                      <a:pt x="2285" y="1942"/>
                    </a:lnTo>
                    <a:close/>
                    <a:moveTo>
                      <a:pt x="2269" y="1951"/>
                    </a:moveTo>
                    <a:lnTo>
                      <a:pt x="2265" y="1946"/>
                    </a:lnTo>
                    <a:lnTo>
                      <a:pt x="2271" y="1944"/>
                    </a:lnTo>
                    <a:lnTo>
                      <a:pt x="2273" y="1948"/>
                    </a:lnTo>
                    <a:lnTo>
                      <a:pt x="2269" y="1951"/>
                    </a:lnTo>
                    <a:close/>
                    <a:moveTo>
                      <a:pt x="2251" y="1961"/>
                    </a:moveTo>
                    <a:lnTo>
                      <a:pt x="2249" y="1955"/>
                    </a:lnTo>
                    <a:lnTo>
                      <a:pt x="2253" y="1953"/>
                    </a:lnTo>
                    <a:lnTo>
                      <a:pt x="2255" y="1957"/>
                    </a:lnTo>
                    <a:lnTo>
                      <a:pt x="2251" y="1961"/>
                    </a:lnTo>
                    <a:close/>
                    <a:moveTo>
                      <a:pt x="2235" y="1970"/>
                    </a:moveTo>
                    <a:lnTo>
                      <a:pt x="2233" y="1966"/>
                    </a:lnTo>
                    <a:lnTo>
                      <a:pt x="2237" y="1963"/>
                    </a:lnTo>
                    <a:lnTo>
                      <a:pt x="2239" y="1968"/>
                    </a:lnTo>
                    <a:lnTo>
                      <a:pt x="2235" y="1970"/>
                    </a:lnTo>
                    <a:close/>
                    <a:moveTo>
                      <a:pt x="2218" y="1979"/>
                    </a:moveTo>
                    <a:lnTo>
                      <a:pt x="2216" y="1974"/>
                    </a:lnTo>
                    <a:lnTo>
                      <a:pt x="2220" y="1972"/>
                    </a:lnTo>
                    <a:lnTo>
                      <a:pt x="2222" y="1976"/>
                    </a:lnTo>
                    <a:lnTo>
                      <a:pt x="2218" y="1979"/>
                    </a:lnTo>
                    <a:close/>
                    <a:moveTo>
                      <a:pt x="2202" y="1989"/>
                    </a:moveTo>
                    <a:lnTo>
                      <a:pt x="2200" y="1985"/>
                    </a:lnTo>
                    <a:lnTo>
                      <a:pt x="2204" y="1981"/>
                    </a:lnTo>
                    <a:lnTo>
                      <a:pt x="2206" y="1987"/>
                    </a:lnTo>
                    <a:lnTo>
                      <a:pt x="2202" y="1989"/>
                    </a:lnTo>
                    <a:close/>
                    <a:moveTo>
                      <a:pt x="2186" y="1998"/>
                    </a:moveTo>
                    <a:lnTo>
                      <a:pt x="2182" y="1994"/>
                    </a:lnTo>
                    <a:lnTo>
                      <a:pt x="2188" y="1991"/>
                    </a:lnTo>
                    <a:lnTo>
                      <a:pt x="2190" y="1996"/>
                    </a:lnTo>
                    <a:lnTo>
                      <a:pt x="2186" y="1998"/>
                    </a:lnTo>
                    <a:close/>
                    <a:moveTo>
                      <a:pt x="2168" y="2006"/>
                    </a:moveTo>
                    <a:lnTo>
                      <a:pt x="2166" y="2002"/>
                    </a:lnTo>
                    <a:lnTo>
                      <a:pt x="2170" y="2000"/>
                    </a:lnTo>
                    <a:lnTo>
                      <a:pt x="2172" y="2004"/>
                    </a:lnTo>
                    <a:lnTo>
                      <a:pt x="2168" y="2006"/>
                    </a:lnTo>
                    <a:close/>
                    <a:moveTo>
                      <a:pt x="2152" y="2017"/>
                    </a:moveTo>
                    <a:lnTo>
                      <a:pt x="2150" y="2013"/>
                    </a:lnTo>
                    <a:lnTo>
                      <a:pt x="2154" y="2011"/>
                    </a:lnTo>
                    <a:lnTo>
                      <a:pt x="2156" y="2015"/>
                    </a:lnTo>
                    <a:lnTo>
                      <a:pt x="2152" y="2017"/>
                    </a:lnTo>
                    <a:close/>
                    <a:moveTo>
                      <a:pt x="2134" y="2026"/>
                    </a:moveTo>
                    <a:lnTo>
                      <a:pt x="2132" y="2022"/>
                    </a:lnTo>
                    <a:lnTo>
                      <a:pt x="2136" y="2019"/>
                    </a:lnTo>
                    <a:lnTo>
                      <a:pt x="2140" y="2024"/>
                    </a:lnTo>
                    <a:lnTo>
                      <a:pt x="2134" y="2026"/>
                    </a:lnTo>
                    <a:close/>
                    <a:moveTo>
                      <a:pt x="2118" y="2034"/>
                    </a:moveTo>
                    <a:lnTo>
                      <a:pt x="2116" y="2030"/>
                    </a:lnTo>
                    <a:lnTo>
                      <a:pt x="2120" y="2028"/>
                    </a:lnTo>
                    <a:lnTo>
                      <a:pt x="2122" y="2032"/>
                    </a:lnTo>
                    <a:lnTo>
                      <a:pt x="2118" y="2034"/>
                    </a:lnTo>
                    <a:close/>
                    <a:moveTo>
                      <a:pt x="2102" y="2045"/>
                    </a:moveTo>
                    <a:lnTo>
                      <a:pt x="2100" y="2041"/>
                    </a:lnTo>
                    <a:lnTo>
                      <a:pt x="2104" y="2039"/>
                    </a:lnTo>
                    <a:lnTo>
                      <a:pt x="2106" y="2043"/>
                    </a:lnTo>
                    <a:lnTo>
                      <a:pt x="2102" y="2045"/>
                    </a:lnTo>
                    <a:close/>
                    <a:moveTo>
                      <a:pt x="2085" y="2054"/>
                    </a:moveTo>
                    <a:lnTo>
                      <a:pt x="2083" y="2049"/>
                    </a:lnTo>
                    <a:lnTo>
                      <a:pt x="2087" y="2047"/>
                    </a:lnTo>
                    <a:lnTo>
                      <a:pt x="2089" y="2052"/>
                    </a:lnTo>
                    <a:lnTo>
                      <a:pt x="2085" y="2054"/>
                    </a:lnTo>
                    <a:close/>
                    <a:moveTo>
                      <a:pt x="2069" y="2062"/>
                    </a:moveTo>
                    <a:lnTo>
                      <a:pt x="2067" y="2058"/>
                    </a:lnTo>
                    <a:lnTo>
                      <a:pt x="2071" y="2056"/>
                    </a:lnTo>
                    <a:lnTo>
                      <a:pt x="2073" y="2060"/>
                    </a:lnTo>
                    <a:lnTo>
                      <a:pt x="2069" y="2062"/>
                    </a:lnTo>
                    <a:close/>
                    <a:moveTo>
                      <a:pt x="2051" y="2073"/>
                    </a:moveTo>
                    <a:lnTo>
                      <a:pt x="2049" y="2069"/>
                    </a:lnTo>
                    <a:lnTo>
                      <a:pt x="2053" y="2067"/>
                    </a:lnTo>
                    <a:lnTo>
                      <a:pt x="2057" y="2071"/>
                    </a:lnTo>
                    <a:lnTo>
                      <a:pt x="2051" y="2073"/>
                    </a:lnTo>
                    <a:close/>
                    <a:moveTo>
                      <a:pt x="2035" y="2082"/>
                    </a:moveTo>
                    <a:lnTo>
                      <a:pt x="2033" y="2077"/>
                    </a:lnTo>
                    <a:lnTo>
                      <a:pt x="2037" y="2075"/>
                    </a:lnTo>
                    <a:lnTo>
                      <a:pt x="2039" y="2080"/>
                    </a:lnTo>
                    <a:lnTo>
                      <a:pt x="2035" y="2082"/>
                    </a:lnTo>
                    <a:close/>
                    <a:moveTo>
                      <a:pt x="2019" y="2093"/>
                    </a:moveTo>
                    <a:lnTo>
                      <a:pt x="2017" y="2086"/>
                    </a:lnTo>
                    <a:lnTo>
                      <a:pt x="2021" y="2084"/>
                    </a:lnTo>
                    <a:lnTo>
                      <a:pt x="2023" y="2088"/>
                    </a:lnTo>
                    <a:lnTo>
                      <a:pt x="2019" y="2093"/>
                    </a:lnTo>
                    <a:close/>
                    <a:moveTo>
                      <a:pt x="2001" y="2101"/>
                    </a:moveTo>
                    <a:lnTo>
                      <a:pt x="1999" y="2097"/>
                    </a:lnTo>
                    <a:lnTo>
                      <a:pt x="2003" y="2095"/>
                    </a:lnTo>
                    <a:lnTo>
                      <a:pt x="2005" y="2099"/>
                    </a:lnTo>
                    <a:lnTo>
                      <a:pt x="2001" y="2101"/>
                    </a:lnTo>
                    <a:close/>
                    <a:moveTo>
                      <a:pt x="1985" y="2110"/>
                    </a:moveTo>
                    <a:lnTo>
                      <a:pt x="1983" y="2105"/>
                    </a:lnTo>
                    <a:lnTo>
                      <a:pt x="1987" y="2103"/>
                    </a:lnTo>
                    <a:lnTo>
                      <a:pt x="1989" y="2108"/>
                    </a:lnTo>
                    <a:lnTo>
                      <a:pt x="1985" y="2110"/>
                    </a:lnTo>
                    <a:close/>
                    <a:moveTo>
                      <a:pt x="1969" y="2120"/>
                    </a:moveTo>
                    <a:lnTo>
                      <a:pt x="1965" y="2116"/>
                    </a:lnTo>
                    <a:lnTo>
                      <a:pt x="1971" y="2112"/>
                    </a:lnTo>
                    <a:lnTo>
                      <a:pt x="1973" y="2118"/>
                    </a:lnTo>
                    <a:lnTo>
                      <a:pt x="1969" y="2120"/>
                    </a:lnTo>
                    <a:close/>
                    <a:moveTo>
                      <a:pt x="1952" y="2129"/>
                    </a:moveTo>
                    <a:lnTo>
                      <a:pt x="1950" y="2125"/>
                    </a:lnTo>
                    <a:lnTo>
                      <a:pt x="1954" y="2123"/>
                    </a:lnTo>
                    <a:lnTo>
                      <a:pt x="1955" y="2127"/>
                    </a:lnTo>
                    <a:lnTo>
                      <a:pt x="1952" y="2129"/>
                    </a:lnTo>
                    <a:close/>
                    <a:moveTo>
                      <a:pt x="1936" y="2138"/>
                    </a:moveTo>
                    <a:lnTo>
                      <a:pt x="1934" y="2133"/>
                    </a:lnTo>
                    <a:lnTo>
                      <a:pt x="1938" y="2131"/>
                    </a:lnTo>
                    <a:lnTo>
                      <a:pt x="1940" y="2136"/>
                    </a:lnTo>
                    <a:lnTo>
                      <a:pt x="1936" y="2138"/>
                    </a:lnTo>
                    <a:close/>
                    <a:moveTo>
                      <a:pt x="1918" y="2148"/>
                    </a:moveTo>
                    <a:lnTo>
                      <a:pt x="1916" y="2144"/>
                    </a:lnTo>
                    <a:lnTo>
                      <a:pt x="1920" y="2142"/>
                    </a:lnTo>
                    <a:lnTo>
                      <a:pt x="1922" y="2146"/>
                    </a:lnTo>
                    <a:lnTo>
                      <a:pt x="1918" y="2148"/>
                    </a:lnTo>
                    <a:close/>
                    <a:moveTo>
                      <a:pt x="1902" y="2157"/>
                    </a:moveTo>
                    <a:lnTo>
                      <a:pt x="1900" y="2153"/>
                    </a:lnTo>
                    <a:lnTo>
                      <a:pt x="1904" y="2151"/>
                    </a:lnTo>
                    <a:lnTo>
                      <a:pt x="1906" y="2155"/>
                    </a:lnTo>
                    <a:lnTo>
                      <a:pt x="1902" y="2157"/>
                    </a:lnTo>
                    <a:close/>
                    <a:moveTo>
                      <a:pt x="1886" y="2166"/>
                    </a:moveTo>
                    <a:lnTo>
                      <a:pt x="1882" y="2161"/>
                    </a:lnTo>
                    <a:lnTo>
                      <a:pt x="1888" y="2159"/>
                    </a:lnTo>
                    <a:lnTo>
                      <a:pt x="1890" y="2163"/>
                    </a:lnTo>
                    <a:lnTo>
                      <a:pt x="1886" y="2166"/>
                    </a:lnTo>
                    <a:close/>
                    <a:moveTo>
                      <a:pt x="1868" y="2176"/>
                    </a:moveTo>
                    <a:lnTo>
                      <a:pt x="1866" y="2172"/>
                    </a:lnTo>
                    <a:lnTo>
                      <a:pt x="1870" y="2170"/>
                    </a:lnTo>
                    <a:lnTo>
                      <a:pt x="1872" y="2174"/>
                    </a:lnTo>
                    <a:lnTo>
                      <a:pt x="1868" y="2176"/>
                    </a:lnTo>
                    <a:close/>
                    <a:moveTo>
                      <a:pt x="1852" y="2185"/>
                    </a:moveTo>
                    <a:lnTo>
                      <a:pt x="1850" y="2181"/>
                    </a:lnTo>
                    <a:lnTo>
                      <a:pt x="1854" y="2179"/>
                    </a:lnTo>
                    <a:lnTo>
                      <a:pt x="1856" y="2183"/>
                    </a:lnTo>
                    <a:lnTo>
                      <a:pt x="1852" y="2185"/>
                    </a:lnTo>
                    <a:close/>
                    <a:moveTo>
                      <a:pt x="1834" y="2196"/>
                    </a:moveTo>
                    <a:lnTo>
                      <a:pt x="1832" y="2189"/>
                    </a:lnTo>
                    <a:lnTo>
                      <a:pt x="1836" y="2187"/>
                    </a:lnTo>
                    <a:lnTo>
                      <a:pt x="1840" y="2191"/>
                    </a:lnTo>
                    <a:lnTo>
                      <a:pt x="1834" y="2196"/>
                    </a:lnTo>
                    <a:close/>
                    <a:moveTo>
                      <a:pt x="1819" y="2204"/>
                    </a:moveTo>
                    <a:lnTo>
                      <a:pt x="1817" y="2200"/>
                    </a:lnTo>
                    <a:lnTo>
                      <a:pt x="1820" y="2198"/>
                    </a:lnTo>
                    <a:lnTo>
                      <a:pt x="1822" y="2202"/>
                    </a:lnTo>
                    <a:lnTo>
                      <a:pt x="1819" y="2204"/>
                    </a:lnTo>
                    <a:close/>
                    <a:moveTo>
                      <a:pt x="1803" y="2213"/>
                    </a:moveTo>
                    <a:lnTo>
                      <a:pt x="1801" y="2209"/>
                    </a:lnTo>
                    <a:lnTo>
                      <a:pt x="1805" y="2207"/>
                    </a:lnTo>
                    <a:lnTo>
                      <a:pt x="1807" y="2211"/>
                    </a:lnTo>
                    <a:lnTo>
                      <a:pt x="1803" y="2213"/>
                    </a:lnTo>
                    <a:close/>
                    <a:moveTo>
                      <a:pt x="1785" y="2224"/>
                    </a:moveTo>
                    <a:lnTo>
                      <a:pt x="1783" y="2217"/>
                    </a:lnTo>
                    <a:lnTo>
                      <a:pt x="1787" y="2215"/>
                    </a:lnTo>
                    <a:lnTo>
                      <a:pt x="1789" y="2219"/>
                    </a:lnTo>
                    <a:lnTo>
                      <a:pt x="1785" y="2224"/>
                    </a:lnTo>
                    <a:close/>
                    <a:moveTo>
                      <a:pt x="1769" y="2232"/>
                    </a:moveTo>
                    <a:lnTo>
                      <a:pt x="1767" y="2228"/>
                    </a:lnTo>
                    <a:lnTo>
                      <a:pt x="1771" y="2226"/>
                    </a:lnTo>
                    <a:lnTo>
                      <a:pt x="1773" y="2230"/>
                    </a:lnTo>
                    <a:lnTo>
                      <a:pt x="1769" y="2232"/>
                    </a:lnTo>
                    <a:close/>
                    <a:moveTo>
                      <a:pt x="1751" y="2241"/>
                    </a:moveTo>
                    <a:lnTo>
                      <a:pt x="1749" y="2237"/>
                    </a:lnTo>
                    <a:lnTo>
                      <a:pt x="1753" y="2234"/>
                    </a:lnTo>
                    <a:lnTo>
                      <a:pt x="1757" y="2239"/>
                    </a:lnTo>
                    <a:lnTo>
                      <a:pt x="1751" y="2241"/>
                    </a:lnTo>
                    <a:close/>
                    <a:moveTo>
                      <a:pt x="1735" y="2252"/>
                    </a:moveTo>
                    <a:lnTo>
                      <a:pt x="1733" y="2247"/>
                    </a:lnTo>
                    <a:lnTo>
                      <a:pt x="1737" y="2243"/>
                    </a:lnTo>
                    <a:lnTo>
                      <a:pt x="1739" y="2250"/>
                    </a:lnTo>
                    <a:lnTo>
                      <a:pt x="1735" y="2252"/>
                    </a:lnTo>
                    <a:close/>
                    <a:moveTo>
                      <a:pt x="1719" y="2260"/>
                    </a:moveTo>
                    <a:lnTo>
                      <a:pt x="1717" y="2256"/>
                    </a:lnTo>
                    <a:lnTo>
                      <a:pt x="1721" y="2254"/>
                    </a:lnTo>
                    <a:lnTo>
                      <a:pt x="1723" y="2258"/>
                    </a:lnTo>
                    <a:lnTo>
                      <a:pt x="1719" y="2260"/>
                    </a:lnTo>
                    <a:close/>
                    <a:moveTo>
                      <a:pt x="1701" y="2269"/>
                    </a:moveTo>
                    <a:lnTo>
                      <a:pt x="1699" y="2265"/>
                    </a:lnTo>
                    <a:lnTo>
                      <a:pt x="1703" y="2262"/>
                    </a:lnTo>
                    <a:lnTo>
                      <a:pt x="1705" y="2267"/>
                    </a:lnTo>
                    <a:lnTo>
                      <a:pt x="1701" y="2269"/>
                    </a:lnTo>
                    <a:close/>
                    <a:moveTo>
                      <a:pt x="1685" y="2280"/>
                    </a:moveTo>
                    <a:lnTo>
                      <a:pt x="1683" y="2275"/>
                    </a:lnTo>
                    <a:lnTo>
                      <a:pt x="1687" y="2273"/>
                    </a:lnTo>
                    <a:lnTo>
                      <a:pt x="1689" y="2277"/>
                    </a:lnTo>
                    <a:lnTo>
                      <a:pt x="1685" y="2280"/>
                    </a:lnTo>
                    <a:close/>
                    <a:moveTo>
                      <a:pt x="1670" y="2288"/>
                    </a:moveTo>
                    <a:lnTo>
                      <a:pt x="1666" y="2284"/>
                    </a:lnTo>
                    <a:lnTo>
                      <a:pt x="1672" y="2282"/>
                    </a:lnTo>
                    <a:lnTo>
                      <a:pt x="1674" y="2286"/>
                    </a:lnTo>
                    <a:lnTo>
                      <a:pt x="1670" y="2288"/>
                    </a:lnTo>
                    <a:close/>
                    <a:moveTo>
                      <a:pt x="1652" y="2297"/>
                    </a:moveTo>
                    <a:lnTo>
                      <a:pt x="1650" y="2293"/>
                    </a:lnTo>
                    <a:lnTo>
                      <a:pt x="1654" y="2290"/>
                    </a:lnTo>
                    <a:lnTo>
                      <a:pt x="1656" y="2295"/>
                    </a:lnTo>
                    <a:lnTo>
                      <a:pt x="1652" y="2297"/>
                    </a:lnTo>
                    <a:close/>
                    <a:moveTo>
                      <a:pt x="1636" y="2308"/>
                    </a:moveTo>
                    <a:lnTo>
                      <a:pt x="1634" y="2303"/>
                    </a:lnTo>
                    <a:lnTo>
                      <a:pt x="1638" y="2301"/>
                    </a:lnTo>
                    <a:lnTo>
                      <a:pt x="1640" y="2305"/>
                    </a:lnTo>
                    <a:lnTo>
                      <a:pt x="1636" y="2308"/>
                    </a:lnTo>
                    <a:close/>
                    <a:moveTo>
                      <a:pt x="1618" y="2316"/>
                    </a:moveTo>
                    <a:lnTo>
                      <a:pt x="1616" y="2312"/>
                    </a:lnTo>
                    <a:lnTo>
                      <a:pt x="1620" y="2310"/>
                    </a:lnTo>
                    <a:lnTo>
                      <a:pt x="1622" y="2314"/>
                    </a:lnTo>
                    <a:lnTo>
                      <a:pt x="1618" y="2316"/>
                    </a:lnTo>
                    <a:close/>
                    <a:moveTo>
                      <a:pt x="1602" y="2327"/>
                    </a:moveTo>
                    <a:lnTo>
                      <a:pt x="1600" y="2321"/>
                    </a:lnTo>
                    <a:lnTo>
                      <a:pt x="1604" y="2318"/>
                    </a:lnTo>
                    <a:lnTo>
                      <a:pt x="1606" y="2323"/>
                    </a:lnTo>
                    <a:lnTo>
                      <a:pt x="1602" y="2327"/>
                    </a:lnTo>
                    <a:close/>
                    <a:moveTo>
                      <a:pt x="1586" y="2336"/>
                    </a:moveTo>
                    <a:lnTo>
                      <a:pt x="1582" y="2331"/>
                    </a:lnTo>
                    <a:lnTo>
                      <a:pt x="1588" y="2329"/>
                    </a:lnTo>
                    <a:lnTo>
                      <a:pt x="1590" y="2333"/>
                    </a:lnTo>
                    <a:lnTo>
                      <a:pt x="1586" y="2336"/>
                    </a:lnTo>
                    <a:close/>
                    <a:moveTo>
                      <a:pt x="1568" y="2344"/>
                    </a:moveTo>
                    <a:lnTo>
                      <a:pt x="1566" y="2340"/>
                    </a:lnTo>
                    <a:lnTo>
                      <a:pt x="1570" y="2338"/>
                    </a:lnTo>
                    <a:lnTo>
                      <a:pt x="1572" y="2342"/>
                    </a:lnTo>
                    <a:lnTo>
                      <a:pt x="1568" y="2344"/>
                    </a:lnTo>
                    <a:close/>
                    <a:moveTo>
                      <a:pt x="1552" y="2355"/>
                    </a:moveTo>
                    <a:lnTo>
                      <a:pt x="1550" y="2351"/>
                    </a:lnTo>
                    <a:lnTo>
                      <a:pt x="1554" y="2346"/>
                    </a:lnTo>
                    <a:lnTo>
                      <a:pt x="1556" y="2353"/>
                    </a:lnTo>
                    <a:lnTo>
                      <a:pt x="1552" y="2355"/>
                    </a:lnTo>
                    <a:close/>
                    <a:moveTo>
                      <a:pt x="1535" y="2364"/>
                    </a:moveTo>
                    <a:lnTo>
                      <a:pt x="1533" y="2359"/>
                    </a:lnTo>
                    <a:lnTo>
                      <a:pt x="1537" y="2357"/>
                    </a:lnTo>
                    <a:lnTo>
                      <a:pt x="1539" y="2361"/>
                    </a:lnTo>
                    <a:lnTo>
                      <a:pt x="1535" y="2364"/>
                    </a:lnTo>
                    <a:close/>
                    <a:moveTo>
                      <a:pt x="1519" y="2372"/>
                    </a:moveTo>
                    <a:lnTo>
                      <a:pt x="1517" y="2368"/>
                    </a:lnTo>
                    <a:lnTo>
                      <a:pt x="1521" y="2366"/>
                    </a:lnTo>
                    <a:lnTo>
                      <a:pt x="1523" y="2370"/>
                    </a:lnTo>
                    <a:lnTo>
                      <a:pt x="1519" y="2372"/>
                    </a:lnTo>
                    <a:close/>
                    <a:moveTo>
                      <a:pt x="1503" y="2383"/>
                    </a:moveTo>
                    <a:lnTo>
                      <a:pt x="1501" y="2379"/>
                    </a:lnTo>
                    <a:lnTo>
                      <a:pt x="1505" y="2374"/>
                    </a:lnTo>
                    <a:lnTo>
                      <a:pt x="1507" y="2381"/>
                    </a:lnTo>
                    <a:lnTo>
                      <a:pt x="1503" y="2383"/>
                    </a:lnTo>
                    <a:close/>
                    <a:moveTo>
                      <a:pt x="1485" y="2391"/>
                    </a:moveTo>
                    <a:lnTo>
                      <a:pt x="1483" y="2387"/>
                    </a:lnTo>
                    <a:lnTo>
                      <a:pt x="1487" y="2385"/>
                    </a:lnTo>
                    <a:lnTo>
                      <a:pt x="1489" y="2389"/>
                    </a:lnTo>
                    <a:lnTo>
                      <a:pt x="1485" y="2391"/>
                    </a:lnTo>
                    <a:close/>
                    <a:moveTo>
                      <a:pt x="1469" y="2400"/>
                    </a:moveTo>
                    <a:lnTo>
                      <a:pt x="1467" y="2396"/>
                    </a:lnTo>
                    <a:lnTo>
                      <a:pt x="1471" y="2394"/>
                    </a:lnTo>
                    <a:lnTo>
                      <a:pt x="1473" y="2398"/>
                    </a:lnTo>
                    <a:lnTo>
                      <a:pt x="1469" y="2400"/>
                    </a:lnTo>
                    <a:close/>
                    <a:moveTo>
                      <a:pt x="1451" y="2411"/>
                    </a:moveTo>
                    <a:lnTo>
                      <a:pt x="1449" y="2407"/>
                    </a:lnTo>
                    <a:lnTo>
                      <a:pt x="1453" y="2404"/>
                    </a:lnTo>
                    <a:lnTo>
                      <a:pt x="1457" y="2409"/>
                    </a:lnTo>
                    <a:lnTo>
                      <a:pt x="1451" y="2411"/>
                    </a:lnTo>
                    <a:close/>
                    <a:moveTo>
                      <a:pt x="1435" y="2419"/>
                    </a:moveTo>
                    <a:lnTo>
                      <a:pt x="1433" y="2415"/>
                    </a:lnTo>
                    <a:lnTo>
                      <a:pt x="1437" y="2413"/>
                    </a:lnTo>
                    <a:lnTo>
                      <a:pt x="1439" y="2417"/>
                    </a:lnTo>
                    <a:lnTo>
                      <a:pt x="1435" y="2419"/>
                    </a:lnTo>
                    <a:close/>
                    <a:moveTo>
                      <a:pt x="1419" y="2428"/>
                    </a:moveTo>
                    <a:lnTo>
                      <a:pt x="1417" y="2424"/>
                    </a:lnTo>
                    <a:lnTo>
                      <a:pt x="1421" y="2422"/>
                    </a:lnTo>
                    <a:lnTo>
                      <a:pt x="1423" y="2426"/>
                    </a:lnTo>
                    <a:lnTo>
                      <a:pt x="1419" y="2428"/>
                    </a:lnTo>
                    <a:close/>
                    <a:moveTo>
                      <a:pt x="1402" y="2439"/>
                    </a:moveTo>
                    <a:lnTo>
                      <a:pt x="1400" y="2434"/>
                    </a:lnTo>
                    <a:lnTo>
                      <a:pt x="1404" y="2432"/>
                    </a:lnTo>
                    <a:lnTo>
                      <a:pt x="1406" y="2437"/>
                    </a:lnTo>
                    <a:lnTo>
                      <a:pt x="1402" y="2439"/>
                    </a:lnTo>
                    <a:close/>
                    <a:moveTo>
                      <a:pt x="1386" y="2447"/>
                    </a:moveTo>
                    <a:lnTo>
                      <a:pt x="1384" y="2443"/>
                    </a:lnTo>
                    <a:lnTo>
                      <a:pt x="1388" y="2441"/>
                    </a:lnTo>
                    <a:lnTo>
                      <a:pt x="1390" y="2445"/>
                    </a:lnTo>
                    <a:lnTo>
                      <a:pt x="1386" y="2447"/>
                    </a:lnTo>
                    <a:close/>
                    <a:moveTo>
                      <a:pt x="1370" y="2458"/>
                    </a:moveTo>
                    <a:lnTo>
                      <a:pt x="1366" y="2452"/>
                    </a:lnTo>
                    <a:lnTo>
                      <a:pt x="1372" y="2450"/>
                    </a:lnTo>
                    <a:lnTo>
                      <a:pt x="1374" y="2454"/>
                    </a:lnTo>
                    <a:lnTo>
                      <a:pt x="1370" y="2458"/>
                    </a:lnTo>
                    <a:close/>
                    <a:moveTo>
                      <a:pt x="1352" y="2467"/>
                    </a:moveTo>
                    <a:lnTo>
                      <a:pt x="1350" y="2462"/>
                    </a:lnTo>
                    <a:lnTo>
                      <a:pt x="1354" y="2460"/>
                    </a:lnTo>
                    <a:lnTo>
                      <a:pt x="1356" y="2465"/>
                    </a:lnTo>
                    <a:lnTo>
                      <a:pt x="1352" y="2467"/>
                    </a:lnTo>
                    <a:close/>
                    <a:moveTo>
                      <a:pt x="1336" y="2475"/>
                    </a:moveTo>
                    <a:lnTo>
                      <a:pt x="1334" y="2471"/>
                    </a:lnTo>
                    <a:lnTo>
                      <a:pt x="1338" y="2469"/>
                    </a:lnTo>
                    <a:lnTo>
                      <a:pt x="1340" y="2473"/>
                    </a:lnTo>
                    <a:lnTo>
                      <a:pt x="1336" y="2475"/>
                    </a:lnTo>
                    <a:close/>
                    <a:moveTo>
                      <a:pt x="1318" y="2486"/>
                    </a:moveTo>
                    <a:lnTo>
                      <a:pt x="1316" y="2482"/>
                    </a:lnTo>
                    <a:lnTo>
                      <a:pt x="1320" y="2478"/>
                    </a:lnTo>
                    <a:lnTo>
                      <a:pt x="1322" y="2484"/>
                    </a:lnTo>
                    <a:lnTo>
                      <a:pt x="1318" y="2486"/>
                    </a:lnTo>
                    <a:close/>
                    <a:moveTo>
                      <a:pt x="1302" y="2495"/>
                    </a:moveTo>
                    <a:lnTo>
                      <a:pt x="1300" y="2490"/>
                    </a:lnTo>
                    <a:lnTo>
                      <a:pt x="1304" y="2488"/>
                    </a:lnTo>
                    <a:lnTo>
                      <a:pt x="1306" y="2493"/>
                    </a:lnTo>
                    <a:lnTo>
                      <a:pt x="1302" y="2495"/>
                    </a:lnTo>
                    <a:close/>
                    <a:moveTo>
                      <a:pt x="1286" y="2503"/>
                    </a:moveTo>
                    <a:lnTo>
                      <a:pt x="1282" y="2499"/>
                    </a:lnTo>
                    <a:lnTo>
                      <a:pt x="1288" y="2497"/>
                    </a:lnTo>
                    <a:lnTo>
                      <a:pt x="1290" y="2501"/>
                    </a:lnTo>
                    <a:lnTo>
                      <a:pt x="1286" y="2503"/>
                    </a:lnTo>
                    <a:close/>
                    <a:moveTo>
                      <a:pt x="1269" y="2514"/>
                    </a:moveTo>
                    <a:lnTo>
                      <a:pt x="1267" y="2510"/>
                    </a:lnTo>
                    <a:lnTo>
                      <a:pt x="1271" y="2508"/>
                    </a:lnTo>
                    <a:lnTo>
                      <a:pt x="1273" y="2512"/>
                    </a:lnTo>
                    <a:lnTo>
                      <a:pt x="1269" y="2514"/>
                    </a:lnTo>
                    <a:close/>
                    <a:moveTo>
                      <a:pt x="1253" y="2523"/>
                    </a:moveTo>
                    <a:lnTo>
                      <a:pt x="1251" y="2518"/>
                    </a:lnTo>
                    <a:lnTo>
                      <a:pt x="1255" y="2516"/>
                    </a:lnTo>
                    <a:lnTo>
                      <a:pt x="1257" y="2521"/>
                    </a:lnTo>
                    <a:lnTo>
                      <a:pt x="1253" y="2523"/>
                    </a:lnTo>
                    <a:close/>
                    <a:moveTo>
                      <a:pt x="1235" y="2531"/>
                    </a:moveTo>
                    <a:lnTo>
                      <a:pt x="1233" y="2527"/>
                    </a:lnTo>
                    <a:lnTo>
                      <a:pt x="1237" y="2525"/>
                    </a:lnTo>
                    <a:lnTo>
                      <a:pt x="1239" y="2529"/>
                    </a:lnTo>
                    <a:lnTo>
                      <a:pt x="1235" y="2531"/>
                    </a:lnTo>
                    <a:close/>
                    <a:moveTo>
                      <a:pt x="1219" y="2542"/>
                    </a:moveTo>
                    <a:lnTo>
                      <a:pt x="1217" y="2538"/>
                    </a:lnTo>
                    <a:lnTo>
                      <a:pt x="1221" y="2536"/>
                    </a:lnTo>
                    <a:lnTo>
                      <a:pt x="1223" y="2540"/>
                    </a:lnTo>
                    <a:lnTo>
                      <a:pt x="1219" y="2542"/>
                    </a:lnTo>
                    <a:close/>
                    <a:moveTo>
                      <a:pt x="1203" y="2551"/>
                    </a:moveTo>
                    <a:lnTo>
                      <a:pt x="1201" y="2546"/>
                    </a:lnTo>
                    <a:lnTo>
                      <a:pt x="1205" y="2544"/>
                    </a:lnTo>
                    <a:lnTo>
                      <a:pt x="1207" y="2548"/>
                    </a:lnTo>
                    <a:lnTo>
                      <a:pt x="1203" y="2551"/>
                    </a:lnTo>
                    <a:close/>
                    <a:moveTo>
                      <a:pt x="1185" y="2559"/>
                    </a:moveTo>
                    <a:lnTo>
                      <a:pt x="1183" y="2555"/>
                    </a:lnTo>
                    <a:lnTo>
                      <a:pt x="1187" y="2553"/>
                    </a:lnTo>
                    <a:lnTo>
                      <a:pt x="1189" y="2557"/>
                    </a:lnTo>
                    <a:lnTo>
                      <a:pt x="1185" y="2559"/>
                    </a:lnTo>
                    <a:close/>
                    <a:moveTo>
                      <a:pt x="1167" y="2555"/>
                    </a:moveTo>
                    <a:lnTo>
                      <a:pt x="1169" y="2551"/>
                    </a:lnTo>
                    <a:lnTo>
                      <a:pt x="1173" y="2553"/>
                    </a:lnTo>
                    <a:lnTo>
                      <a:pt x="1171" y="2557"/>
                    </a:lnTo>
                    <a:lnTo>
                      <a:pt x="1167" y="2555"/>
                    </a:lnTo>
                    <a:close/>
                    <a:moveTo>
                      <a:pt x="1149" y="2544"/>
                    </a:moveTo>
                    <a:lnTo>
                      <a:pt x="1153" y="2540"/>
                    </a:lnTo>
                    <a:lnTo>
                      <a:pt x="1157" y="2542"/>
                    </a:lnTo>
                    <a:lnTo>
                      <a:pt x="1155" y="2546"/>
                    </a:lnTo>
                    <a:lnTo>
                      <a:pt x="1149" y="2544"/>
                    </a:lnTo>
                    <a:close/>
                    <a:moveTo>
                      <a:pt x="1134" y="2536"/>
                    </a:moveTo>
                    <a:lnTo>
                      <a:pt x="1136" y="2531"/>
                    </a:lnTo>
                    <a:lnTo>
                      <a:pt x="1140" y="2533"/>
                    </a:lnTo>
                    <a:lnTo>
                      <a:pt x="1138" y="2538"/>
                    </a:lnTo>
                    <a:lnTo>
                      <a:pt x="1134" y="2536"/>
                    </a:lnTo>
                    <a:close/>
                    <a:moveTo>
                      <a:pt x="1118" y="2525"/>
                    </a:moveTo>
                    <a:lnTo>
                      <a:pt x="1120" y="2521"/>
                    </a:lnTo>
                    <a:lnTo>
                      <a:pt x="1124" y="2523"/>
                    </a:lnTo>
                    <a:lnTo>
                      <a:pt x="1122" y="2527"/>
                    </a:lnTo>
                    <a:lnTo>
                      <a:pt x="1118" y="2525"/>
                    </a:lnTo>
                    <a:close/>
                    <a:moveTo>
                      <a:pt x="1102" y="2516"/>
                    </a:moveTo>
                    <a:lnTo>
                      <a:pt x="1104" y="2512"/>
                    </a:lnTo>
                    <a:lnTo>
                      <a:pt x="1108" y="2514"/>
                    </a:lnTo>
                    <a:lnTo>
                      <a:pt x="1106" y="2518"/>
                    </a:lnTo>
                    <a:lnTo>
                      <a:pt x="1102" y="2516"/>
                    </a:lnTo>
                    <a:close/>
                    <a:moveTo>
                      <a:pt x="1084" y="2505"/>
                    </a:moveTo>
                    <a:lnTo>
                      <a:pt x="1086" y="2501"/>
                    </a:lnTo>
                    <a:lnTo>
                      <a:pt x="1090" y="2503"/>
                    </a:lnTo>
                    <a:lnTo>
                      <a:pt x="1088" y="2508"/>
                    </a:lnTo>
                    <a:lnTo>
                      <a:pt x="1084" y="2505"/>
                    </a:lnTo>
                    <a:close/>
                    <a:moveTo>
                      <a:pt x="1068" y="2497"/>
                    </a:moveTo>
                    <a:lnTo>
                      <a:pt x="1070" y="2493"/>
                    </a:lnTo>
                    <a:lnTo>
                      <a:pt x="1074" y="2495"/>
                    </a:lnTo>
                    <a:lnTo>
                      <a:pt x="1072" y="2499"/>
                    </a:lnTo>
                    <a:lnTo>
                      <a:pt x="1068" y="2497"/>
                    </a:lnTo>
                    <a:close/>
                    <a:moveTo>
                      <a:pt x="1052" y="2486"/>
                    </a:moveTo>
                    <a:lnTo>
                      <a:pt x="1054" y="2482"/>
                    </a:lnTo>
                    <a:lnTo>
                      <a:pt x="1058" y="2484"/>
                    </a:lnTo>
                    <a:lnTo>
                      <a:pt x="1056" y="2488"/>
                    </a:lnTo>
                    <a:lnTo>
                      <a:pt x="1052" y="2486"/>
                    </a:lnTo>
                    <a:close/>
                    <a:moveTo>
                      <a:pt x="1034" y="2478"/>
                    </a:moveTo>
                    <a:lnTo>
                      <a:pt x="1036" y="2473"/>
                    </a:lnTo>
                    <a:lnTo>
                      <a:pt x="1040" y="2475"/>
                    </a:lnTo>
                    <a:lnTo>
                      <a:pt x="1038" y="2480"/>
                    </a:lnTo>
                    <a:lnTo>
                      <a:pt x="1034" y="2478"/>
                    </a:lnTo>
                    <a:close/>
                    <a:moveTo>
                      <a:pt x="1018" y="2467"/>
                    </a:moveTo>
                    <a:lnTo>
                      <a:pt x="1020" y="2462"/>
                    </a:lnTo>
                    <a:lnTo>
                      <a:pt x="1024" y="2465"/>
                    </a:lnTo>
                    <a:lnTo>
                      <a:pt x="1022" y="2469"/>
                    </a:lnTo>
                    <a:lnTo>
                      <a:pt x="1018" y="2467"/>
                    </a:lnTo>
                    <a:close/>
                    <a:moveTo>
                      <a:pt x="1003" y="2458"/>
                    </a:moveTo>
                    <a:lnTo>
                      <a:pt x="1005" y="2454"/>
                    </a:lnTo>
                    <a:lnTo>
                      <a:pt x="1008" y="2456"/>
                    </a:lnTo>
                    <a:lnTo>
                      <a:pt x="1006" y="2460"/>
                    </a:lnTo>
                    <a:lnTo>
                      <a:pt x="1003" y="2458"/>
                    </a:lnTo>
                    <a:close/>
                    <a:moveTo>
                      <a:pt x="985" y="2447"/>
                    </a:moveTo>
                    <a:lnTo>
                      <a:pt x="987" y="2443"/>
                    </a:lnTo>
                    <a:lnTo>
                      <a:pt x="991" y="2445"/>
                    </a:lnTo>
                    <a:lnTo>
                      <a:pt x="989" y="2450"/>
                    </a:lnTo>
                    <a:lnTo>
                      <a:pt x="985" y="2447"/>
                    </a:lnTo>
                    <a:close/>
                    <a:moveTo>
                      <a:pt x="969" y="2439"/>
                    </a:moveTo>
                    <a:lnTo>
                      <a:pt x="971" y="2434"/>
                    </a:lnTo>
                    <a:lnTo>
                      <a:pt x="975" y="2437"/>
                    </a:lnTo>
                    <a:lnTo>
                      <a:pt x="973" y="2441"/>
                    </a:lnTo>
                    <a:lnTo>
                      <a:pt x="969" y="2439"/>
                    </a:lnTo>
                    <a:close/>
                    <a:moveTo>
                      <a:pt x="953" y="2428"/>
                    </a:moveTo>
                    <a:lnTo>
                      <a:pt x="955" y="2424"/>
                    </a:lnTo>
                    <a:lnTo>
                      <a:pt x="959" y="2426"/>
                    </a:lnTo>
                    <a:lnTo>
                      <a:pt x="957" y="2430"/>
                    </a:lnTo>
                    <a:lnTo>
                      <a:pt x="953" y="2428"/>
                    </a:lnTo>
                    <a:close/>
                    <a:moveTo>
                      <a:pt x="935" y="2419"/>
                    </a:moveTo>
                    <a:lnTo>
                      <a:pt x="937" y="2415"/>
                    </a:lnTo>
                    <a:lnTo>
                      <a:pt x="941" y="2417"/>
                    </a:lnTo>
                    <a:lnTo>
                      <a:pt x="939" y="2422"/>
                    </a:lnTo>
                    <a:lnTo>
                      <a:pt x="935" y="2419"/>
                    </a:lnTo>
                    <a:close/>
                    <a:moveTo>
                      <a:pt x="919" y="2409"/>
                    </a:moveTo>
                    <a:lnTo>
                      <a:pt x="921" y="2404"/>
                    </a:lnTo>
                    <a:lnTo>
                      <a:pt x="925" y="2407"/>
                    </a:lnTo>
                    <a:lnTo>
                      <a:pt x="923" y="2413"/>
                    </a:lnTo>
                    <a:lnTo>
                      <a:pt x="919" y="2409"/>
                    </a:lnTo>
                    <a:close/>
                    <a:moveTo>
                      <a:pt x="903" y="2400"/>
                    </a:moveTo>
                    <a:lnTo>
                      <a:pt x="905" y="2396"/>
                    </a:lnTo>
                    <a:lnTo>
                      <a:pt x="909" y="2398"/>
                    </a:lnTo>
                    <a:lnTo>
                      <a:pt x="907" y="2402"/>
                    </a:lnTo>
                    <a:lnTo>
                      <a:pt x="903" y="2400"/>
                    </a:lnTo>
                    <a:close/>
                    <a:moveTo>
                      <a:pt x="885" y="2389"/>
                    </a:moveTo>
                    <a:lnTo>
                      <a:pt x="887" y="2385"/>
                    </a:lnTo>
                    <a:lnTo>
                      <a:pt x="893" y="2387"/>
                    </a:lnTo>
                    <a:lnTo>
                      <a:pt x="889" y="2394"/>
                    </a:lnTo>
                    <a:lnTo>
                      <a:pt x="885" y="2389"/>
                    </a:lnTo>
                    <a:close/>
                    <a:moveTo>
                      <a:pt x="870" y="2381"/>
                    </a:moveTo>
                    <a:lnTo>
                      <a:pt x="871" y="2376"/>
                    </a:lnTo>
                    <a:lnTo>
                      <a:pt x="875" y="2379"/>
                    </a:lnTo>
                    <a:lnTo>
                      <a:pt x="873" y="2383"/>
                    </a:lnTo>
                    <a:lnTo>
                      <a:pt x="870" y="2381"/>
                    </a:lnTo>
                    <a:close/>
                    <a:moveTo>
                      <a:pt x="854" y="2370"/>
                    </a:moveTo>
                    <a:lnTo>
                      <a:pt x="856" y="2366"/>
                    </a:lnTo>
                    <a:lnTo>
                      <a:pt x="860" y="2370"/>
                    </a:lnTo>
                    <a:lnTo>
                      <a:pt x="858" y="2374"/>
                    </a:lnTo>
                    <a:lnTo>
                      <a:pt x="854" y="2370"/>
                    </a:lnTo>
                    <a:close/>
                    <a:moveTo>
                      <a:pt x="836" y="2361"/>
                    </a:moveTo>
                    <a:lnTo>
                      <a:pt x="838" y="2357"/>
                    </a:lnTo>
                    <a:lnTo>
                      <a:pt x="844" y="2359"/>
                    </a:lnTo>
                    <a:lnTo>
                      <a:pt x="840" y="2364"/>
                    </a:lnTo>
                    <a:lnTo>
                      <a:pt x="836" y="2361"/>
                    </a:lnTo>
                    <a:close/>
                    <a:moveTo>
                      <a:pt x="820" y="2353"/>
                    </a:moveTo>
                    <a:lnTo>
                      <a:pt x="822" y="2346"/>
                    </a:lnTo>
                    <a:lnTo>
                      <a:pt x="826" y="2351"/>
                    </a:lnTo>
                    <a:lnTo>
                      <a:pt x="824" y="2355"/>
                    </a:lnTo>
                    <a:lnTo>
                      <a:pt x="820" y="2353"/>
                    </a:lnTo>
                    <a:close/>
                    <a:moveTo>
                      <a:pt x="804" y="2342"/>
                    </a:moveTo>
                    <a:lnTo>
                      <a:pt x="806" y="2338"/>
                    </a:lnTo>
                    <a:lnTo>
                      <a:pt x="810" y="2340"/>
                    </a:lnTo>
                    <a:lnTo>
                      <a:pt x="808" y="2344"/>
                    </a:lnTo>
                    <a:lnTo>
                      <a:pt x="804" y="2342"/>
                    </a:lnTo>
                    <a:close/>
                    <a:moveTo>
                      <a:pt x="786" y="2333"/>
                    </a:moveTo>
                    <a:lnTo>
                      <a:pt x="788" y="2327"/>
                    </a:lnTo>
                    <a:lnTo>
                      <a:pt x="794" y="2331"/>
                    </a:lnTo>
                    <a:lnTo>
                      <a:pt x="790" y="2336"/>
                    </a:lnTo>
                    <a:lnTo>
                      <a:pt x="786" y="2333"/>
                    </a:lnTo>
                    <a:close/>
                    <a:moveTo>
                      <a:pt x="770" y="2323"/>
                    </a:moveTo>
                    <a:lnTo>
                      <a:pt x="772" y="2318"/>
                    </a:lnTo>
                    <a:lnTo>
                      <a:pt x="776" y="2321"/>
                    </a:lnTo>
                    <a:lnTo>
                      <a:pt x="774" y="2325"/>
                    </a:lnTo>
                    <a:lnTo>
                      <a:pt x="770" y="2323"/>
                    </a:lnTo>
                    <a:close/>
                    <a:moveTo>
                      <a:pt x="754" y="2314"/>
                    </a:moveTo>
                    <a:lnTo>
                      <a:pt x="756" y="2310"/>
                    </a:lnTo>
                    <a:lnTo>
                      <a:pt x="760" y="2312"/>
                    </a:lnTo>
                    <a:lnTo>
                      <a:pt x="758" y="2316"/>
                    </a:lnTo>
                    <a:lnTo>
                      <a:pt x="754" y="2314"/>
                    </a:lnTo>
                    <a:close/>
                    <a:moveTo>
                      <a:pt x="736" y="2303"/>
                    </a:moveTo>
                    <a:lnTo>
                      <a:pt x="740" y="2299"/>
                    </a:lnTo>
                    <a:lnTo>
                      <a:pt x="744" y="2301"/>
                    </a:lnTo>
                    <a:lnTo>
                      <a:pt x="740" y="2305"/>
                    </a:lnTo>
                    <a:lnTo>
                      <a:pt x="736" y="2303"/>
                    </a:lnTo>
                    <a:close/>
                    <a:moveTo>
                      <a:pt x="721" y="2295"/>
                    </a:moveTo>
                    <a:lnTo>
                      <a:pt x="723" y="2290"/>
                    </a:lnTo>
                    <a:lnTo>
                      <a:pt x="727" y="2293"/>
                    </a:lnTo>
                    <a:lnTo>
                      <a:pt x="725" y="2297"/>
                    </a:lnTo>
                    <a:lnTo>
                      <a:pt x="721" y="2295"/>
                    </a:lnTo>
                    <a:close/>
                    <a:moveTo>
                      <a:pt x="705" y="2284"/>
                    </a:moveTo>
                    <a:lnTo>
                      <a:pt x="707" y="2280"/>
                    </a:lnTo>
                    <a:lnTo>
                      <a:pt x="711" y="2282"/>
                    </a:lnTo>
                    <a:lnTo>
                      <a:pt x="709" y="2286"/>
                    </a:lnTo>
                    <a:lnTo>
                      <a:pt x="705" y="2284"/>
                    </a:lnTo>
                    <a:close/>
                    <a:moveTo>
                      <a:pt x="687" y="2275"/>
                    </a:moveTo>
                    <a:lnTo>
                      <a:pt x="691" y="2271"/>
                    </a:lnTo>
                    <a:lnTo>
                      <a:pt x="695" y="2273"/>
                    </a:lnTo>
                    <a:lnTo>
                      <a:pt x="693" y="2277"/>
                    </a:lnTo>
                    <a:lnTo>
                      <a:pt x="687" y="2275"/>
                    </a:lnTo>
                    <a:close/>
                    <a:moveTo>
                      <a:pt x="671" y="2265"/>
                    </a:moveTo>
                    <a:lnTo>
                      <a:pt x="673" y="2260"/>
                    </a:lnTo>
                    <a:lnTo>
                      <a:pt x="677" y="2262"/>
                    </a:lnTo>
                    <a:lnTo>
                      <a:pt x="675" y="2267"/>
                    </a:lnTo>
                    <a:lnTo>
                      <a:pt x="671" y="2265"/>
                    </a:lnTo>
                    <a:close/>
                    <a:moveTo>
                      <a:pt x="655" y="2256"/>
                    </a:moveTo>
                    <a:lnTo>
                      <a:pt x="657" y="2252"/>
                    </a:lnTo>
                    <a:lnTo>
                      <a:pt x="661" y="2254"/>
                    </a:lnTo>
                    <a:lnTo>
                      <a:pt x="659" y="2258"/>
                    </a:lnTo>
                    <a:lnTo>
                      <a:pt x="655" y="2256"/>
                    </a:lnTo>
                    <a:close/>
                    <a:moveTo>
                      <a:pt x="637" y="2245"/>
                    </a:moveTo>
                    <a:lnTo>
                      <a:pt x="641" y="2241"/>
                    </a:lnTo>
                    <a:lnTo>
                      <a:pt x="645" y="2243"/>
                    </a:lnTo>
                    <a:lnTo>
                      <a:pt x="643" y="2247"/>
                    </a:lnTo>
                    <a:lnTo>
                      <a:pt x="637" y="2245"/>
                    </a:lnTo>
                    <a:close/>
                    <a:moveTo>
                      <a:pt x="621" y="2237"/>
                    </a:moveTo>
                    <a:lnTo>
                      <a:pt x="623" y="2232"/>
                    </a:lnTo>
                    <a:lnTo>
                      <a:pt x="627" y="2234"/>
                    </a:lnTo>
                    <a:lnTo>
                      <a:pt x="625" y="2239"/>
                    </a:lnTo>
                    <a:lnTo>
                      <a:pt x="621" y="2237"/>
                    </a:lnTo>
                    <a:close/>
                    <a:moveTo>
                      <a:pt x="605" y="2226"/>
                    </a:moveTo>
                    <a:lnTo>
                      <a:pt x="607" y="2222"/>
                    </a:lnTo>
                    <a:lnTo>
                      <a:pt x="611" y="2224"/>
                    </a:lnTo>
                    <a:lnTo>
                      <a:pt x="609" y="2228"/>
                    </a:lnTo>
                    <a:lnTo>
                      <a:pt x="605" y="2226"/>
                    </a:lnTo>
                    <a:close/>
                    <a:moveTo>
                      <a:pt x="588" y="2217"/>
                    </a:moveTo>
                    <a:lnTo>
                      <a:pt x="592" y="2213"/>
                    </a:lnTo>
                    <a:lnTo>
                      <a:pt x="596" y="2215"/>
                    </a:lnTo>
                    <a:lnTo>
                      <a:pt x="594" y="2219"/>
                    </a:lnTo>
                    <a:lnTo>
                      <a:pt x="588" y="2217"/>
                    </a:lnTo>
                    <a:close/>
                    <a:moveTo>
                      <a:pt x="572" y="2207"/>
                    </a:moveTo>
                    <a:lnTo>
                      <a:pt x="574" y="2202"/>
                    </a:lnTo>
                    <a:lnTo>
                      <a:pt x="578" y="2204"/>
                    </a:lnTo>
                    <a:lnTo>
                      <a:pt x="576" y="2209"/>
                    </a:lnTo>
                    <a:lnTo>
                      <a:pt x="572" y="2207"/>
                    </a:lnTo>
                    <a:close/>
                    <a:moveTo>
                      <a:pt x="556" y="2198"/>
                    </a:moveTo>
                    <a:lnTo>
                      <a:pt x="558" y="2194"/>
                    </a:lnTo>
                    <a:lnTo>
                      <a:pt x="562" y="2196"/>
                    </a:lnTo>
                    <a:lnTo>
                      <a:pt x="560" y="2200"/>
                    </a:lnTo>
                    <a:lnTo>
                      <a:pt x="556" y="2198"/>
                    </a:lnTo>
                    <a:close/>
                    <a:moveTo>
                      <a:pt x="540" y="2187"/>
                    </a:moveTo>
                    <a:lnTo>
                      <a:pt x="542" y="2183"/>
                    </a:lnTo>
                    <a:lnTo>
                      <a:pt x="546" y="2185"/>
                    </a:lnTo>
                    <a:lnTo>
                      <a:pt x="544" y="2189"/>
                    </a:lnTo>
                    <a:lnTo>
                      <a:pt x="540" y="2187"/>
                    </a:lnTo>
                    <a:close/>
                    <a:moveTo>
                      <a:pt x="522" y="2179"/>
                    </a:moveTo>
                    <a:lnTo>
                      <a:pt x="524" y="2174"/>
                    </a:lnTo>
                    <a:lnTo>
                      <a:pt x="528" y="2176"/>
                    </a:lnTo>
                    <a:lnTo>
                      <a:pt x="526" y="2181"/>
                    </a:lnTo>
                    <a:lnTo>
                      <a:pt x="522" y="2179"/>
                    </a:lnTo>
                    <a:close/>
                    <a:moveTo>
                      <a:pt x="506" y="2168"/>
                    </a:moveTo>
                    <a:lnTo>
                      <a:pt x="508" y="2163"/>
                    </a:lnTo>
                    <a:lnTo>
                      <a:pt x="512" y="2166"/>
                    </a:lnTo>
                    <a:lnTo>
                      <a:pt x="510" y="2172"/>
                    </a:lnTo>
                    <a:lnTo>
                      <a:pt x="506" y="2168"/>
                    </a:lnTo>
                    <a:close/>
                    <a:moveTo>
                      <a:pt x="490" y="2159"/>
                    </a:moveTo>
                    <a:lnTo>
                      <a:pt x="492" y="2155"/>
                    </a:lnTo>
                    <a:lnTo>
                      <a:pt x="496" y="2157"/>
                    </a:lnTo>
                    <a:lnTo>
                      <a:pt x="494" y="2161"/>
                    </a:lnTo>
                    <a:lnTo>
                      <a:pt x="490" y="2159"/>
                    </a:lnTo>
                    <a:close/>
                    <a:moveTo>
                      <a:pt x="472" y="2148"/>
                    </a:moveTo>
                    <a:lnTo>
                      <a:pt x="474" y="2144"/>
                    </a:lnTo>
                    <a:lnTo>
                      <a:pt x="478" y="2146"/>
                    </a:lnTo>
                    <a:lnTo>
                      <a:pt x="476" y="2153"/>
                    </a:lnTo>
                    <a:lnTo>
                      <a:pt x="472" y="2148"/>
                    </a:lnTo>
                    <a:close/>
                    <a:moveTo>
                      <a:pt x="457" y="2140"/>
                    </a:moveTo>
                    <a:lnTo>
                      <a:pt x="459" y="2136"/>
                    </a:lnTo>
                    <a:lnTo>
                      <a:pt x="463" y="2138"/>
                    </a:lnTo>
                    <a:lnTo>
                      <a:pt x="461" y="2142"/>
                    </a:lnTo>
                    <a:lnTo>
                      <a:pt x="457" y="2140"/>
                    </a:lnTo>
                    <a:close/>
                    <a:moveTo>
                      <a:pt x="441" y="2129"/>
                    </a:moveTo>
                    <a:lnTo>
                      <a:pt x="443" y="2125"/>
                    </a:lnTo>
                    <a:lnTo>
                      <a:pt x="447" y="2129"/>
                    </a:lnTo>
                    <a:lnTo>
                      <a:pt x="445" y="2133"/>
                    </a:lnTo>
                    <a:lnTo>
                      <a:pt x="441" y="2129"/>
                    </a:lnTo>
                    <a:close/>
                    <a:moveTo>
                      <a:pt x="423" y="2120"/>
                    </a:moveTo>
                    <a:lnTo>
                      <a:pt x="425" y="2116"/>
                    </a:lnTo>
                    <a:lnTo>
                      <a:pt x="429" y="2118"/>
                    </a:lnTo>
                    <a:lnTo>
                      <a:pt x="427" y="2123"/>
                    </a:lnTo>
                    <a:lnTo>
                      <a:pt x="423" y="2120"/>
                    </a:lnTo>
                    <a:close/>
                    <a:moveTo>
                      <a:pt x="407" y="2112"/>
                    </a:moveTo>
                    <a:lnTo>
                      <a:pt x="409" y="2105"/>
                    </a:lnTo>
                    <a:lnTo>
                      <a:pt x="413" y="2110"/>
                    </a:lnTo>
                    <a:lnTo>
                      <a:pt x="411" y="2114"/>
                    </a:lnTo>
                    <a:lnTo>
                      <a:pt x="407" y="2112"/>
                    </a:lnTo>
                    <a:close/>
                    <a:moveTo>
                      <a:pt x="391" y="2101"/>
                    </a:moveTo>
                    <a:lnTo>
                      <a:pt x="393" y="2097"/>
                    </a:lnTo>
                    <a:lnTo>
                      <a:pt x="397" y="2099"/>
                    </a:lnTo>
                    <a:lnTo>
                      <a:pt x="395" y="2103"/>
                    </a:lnTo>
                    <a:lnTo>
                      <a:pt x="391" y="2101"/>
                    </a:lnTo>
                    <a:close/>
                    <a:moveTo>
                      <a:pt x="373" y="2093"/>
                    </a:moveTo>
                    <a:lnTo>
                      <a:pt x="375" y="2086"/>
                    </a:lnTo>
                    <a:lnTo>
                      <a:pt x="379" y="2090"/>
                    </a:lnTo>
                    <a:lnTo>
                      <a:pt x="377" y="2095"/>
                    </a:lnTo>
                    <a:lnTo>
                      <a:pt x="373" y="2093"/>
                    </a:lnTo>
                    <a:close/>
                    <a:moveTo>
                      <a:pt x="357" y="2082"/>
                    </a:moveTo>
                    <a:lnTo>
                      <a:pt x="359" y="2077"/>
                    </a:lnTo>
                    <a:lnTo>
                      <a:pt x="363" y="2080"/>
                    </a:lnTo>
                    <a:lnTo>
                      <a:pt x="361" y="2084"/>
                    </a:lnTo>
                    <a:lnTo>
                      <a:pt x="357" y="2082"/>
                    </a:lnTo>
                    <a:close/>
                    <a:moveTo>
                      <a:pt x="341" y="2073"/>
                    </a:moveTo>
                    <a:lnTo>
                      <a:pt x="343" y="2069"/>
                    </a:lnTo>
                    <a:lnTo>
                      <a:pt x="347" y="2071"/>
                    </a:lnTo>
                    <a:lnTo>
                      <a:pt x="345" y="2075"/>
                    </a:lnTo>
                    <a:lnTo>
                      <a:pt x="341" y="2073"/>
                    </a:lnTo>
                    <a:close/>
                    <a:moveTo>
                      <a:pt x="324" y="2062"/>
                    </a:moveTo>
                    <a:lnTo>
                      <a:pt x="326" y="2058"/>
                    </a:lnTo>
                    <a:lnTo>
                      <a:pt x="331" y="2060"/>
                    </a:lnTo>
                    <a:lnTo>
                      <a:pt x="328" y="2065"/>
                    </a:lnTo>
                    <a:lnTo>
                      <a:pt x="324" y="2062"/>
                    </a:lnTo>
                    <a:close/>
                    <a:moveTo>
                      <a:pt x="308" y="2054"/>
                    </a:moveTo>
                    <a:lnTo>
                      <a:pt x="310" y="2049"/>
                    </a:lnTo>
                    <a:lnTo>
                      <a:pt x="314" y="2052"/>
                    </a:lnTo>
                    <a:lnTo>
                      <a:pt x="312" y="2056"/>
                    </a:lnTo>
                    <a:lnTo>
                      <a:pt x="308" y="2054"/>
                    </a:lnTo>
                    <a:close/>
                    <a:moveTo>
                      <a:pt x="292" y="2043"/>
                    </a:moveTo>
                    <a:lnTo>
                      <a:pt x="294" y="2039"/>
                    </a:lnTo>
                    <a:lnTo>
                      <a:pt x="298" y="2041"/>
                    </a:lnTo>
                    <a:lnTo>
                      <a:pt x="296" y="2045"/>
                    </a:lnTo>
                    <a:lnTo>
                      <a:pt x="292" y="2043"/>
                    </a:lnTo>
                    <a:close/>
                    <a:moveTo>
                      <a:pt x="274" y="2034"/>
                    </a:moveTo>
                    <a:lnTo>
                      <a:pt x="276" y="2030"/>
                    </a:lnTo>
                    <a:lnTo>
                      <a:pt x="282" y="2032"/>
                    </a:lnTo>
                    <a:lnTo>
                      <a:pt x="278" y="2037"/>
                    </a:lnTo>
                    <a:lnTo>
                      <a:pt x="274" y="2034"/>
                    </a:lnTo>
                    <a:close/>
                    <a:moveTo>
                      <a:pt x="258" y="2024"/>
                    </a:moveTo>
                    <a:lnTo>
                      <a:pt x="260" y="2019"/>
                    </a:lnTo>
                    <a:lnTo>
                      <a:pt x="264" y="2022"/>
                    </a:lnTo>
                    <a:lnTo>
                      <a:pt x="262" y="2026"/>
                    </a:lnTo>
                    <a:lnTo>
                      <a:pt x="258" y="2024"/>
                    </a:lnTo>
                    <a:close/>
                    <a:moveTo>
                      <a:pt x="242" y="2015"/>
                    </a:moveTo>
                    <a:lnTo>
                      <a:pt x="244" y="2011"/>
                    </a:lnTo>
                    <a:lnTo>
                      <a:pt x="248" y="2013"/>
                    </a:lnTo>
                    <a:lnTo>
                      <a:pt x="246" y="2017"/>
                    </a:lnTo>
                    <a:lnTo>
                      <a:pt x="242" y="2015"/>
                    </a:lnTo>
                    <a:close/>
                    <a:moveTo>
                      <a:pt x="224" y="2004"/>
                    </a:moveTo>
                    <a:lnTo>
                      <a:pt x="228" y="2000"/>
                    </a:lnTo>
                    <a:lnTo>
                      <a:pt x="232" y="2002"/>
                    </a:lnTo>
                    <a:lnTo>
                      <a:pt x="228" y="2006"/>
                    </a:lnTo>
                    <a:lnTo>
                      <a:pt x="224" y="2004"/>
                    </a:lnTo>
                    <a:close/>
                    <a:moveTo>
                      <a:pt x="208" y="1996"/>
                    </a:moveTo>
                    <a:lnTo>
                      <a:pt x="210" y="1991"/>
                    </a:lnTo>
                    <a:lnTo>
                      <a:pt x="214" y="1994"/>
                    </a:lnTo>
                    <a:lnTo>
                      <a:pt x="212" y="1998"/>
                    </a:lnTo>
                    <a:lnTo>
                      <a:pt x="208" y="1996"/>
                    </a:lnTo>
                    <a:close/>
                    <a:moveTo>
                      <a:pt x="193" y="1985"/>
                    </a:moveTo>
                    <a:lnTo>
                      <a:pt x="194" y="1981"/>
                    </a:lnTo>
                    <a:lnTo>
                      <a:pt x="198" y="1983"/>
                    </a:lnTo>
                    <a:lnTo>
                      <a:pt x="196" y="1987"/>
                    </a:lnTo>
                    <a:lnTo>
                      <a:pt x="193" y="1985"/>
                    </a:lnTo>
                    <a:close/>
                    <a:moveTo>
                      <a:pt x="175" y="1976"/>
                    </a:moveTo>
                    <a:lnTo>
                      <a:pt x="179" y="1972"/>
                    </a:lnTo>
                    <a:lnTo>
                      <a:pt x="183" y="1974"/>
                    </a:lnTo>
                    <a:lnTo>
                      <a:pt x="179" y="1979"/>
                    </a:lnTo>
                    <a:lnTo>
                      <a:pt x="175" y="1976"/>
                    </a:lnTo>
                    <a:close/>
                    <a:moveTo>
                      <a:pt x="159" y="1966"/>
                    </a:moveTo>
                    <a:lnTo>
                      <a:pt x="161" y="1961"/>
                    </a:lnTo>
                    <a:lnTo>
                      <a:pt x="165" y="1963"/>
                    </a:lnTo>
                    <a:lnTo>
                      <a:pt x="163" y="1968"/>
                    </a:lnTo>
                    <a:lnTo>
                      <a:pt x="159" y="1966"/>
                    </a:lnTo>
                    <a:close/>
                    <a:moveTo>
                      <a:pt x="143" y="1957"/>
                    </a:moveTo>
                    <a:lnTo>
                      <a:pt x="145" y="1953"/>
                    </a:lnTo>
                    <a:lnTo>
                      <a:pt x="149" y="1955"/>
                    </a:lnTo>
                    <a:lnTo>
                      <a:pt x="147" y="1959"/>
                    </a:lnTo>
                    <a:lnTo>
                      <a:pt x="143" y="1957"/>
                    </a:lnTo>
                    <a:close/>
                    <a:moveTo>
                      <a:pt x="125" y="1946"/>
                    </a:moveTo>
                    <a:lnTo>
                      <a:pt x="129" y="1942"/>
                    </a:lnTo>
                    <a:lnTo>
                      <a:pt x="133" y="1944"/>
                    </a:lnTo>
                    <a:lnTo>
                      <a:pt x="131" y="1948"/>
                    </a:lnTo>
                    <a:lnTo>
                      <a:pt x="125" y="1946"/>
                    </a:lnTo>
                    <a:close/>
                    <a:moveTo>
                      <a:pt x="109" y="1938"/>
                    </a:moveTo>
                    <a:lnTo>
                      <a:pt x="111" y="1933"/>
                    </a:lnTo>
                    <a:lnTo>
                      <a:pt x="115" y="1936"/>
                    </a:lnTo>
                    <a:lnTo>
                      <a:pt x="113" y="1940"/>
                    </a:lnTo>
                    <a:lnTo>
                      <a:pt x="109" y="1938"/>
                    </a:lnTo>
                    <a:close/>
                    <a:moveTo>
                      <a:pt x="93" y="1927"/>
                    </a:moveTo>
                    <a:lnTo>
                      <a:pt x="95" y="1923"/>
                    </a:lnTo>
                    <a:lnTo>
                      <a:pt x="99" y="1925"/>
                    </a:lnTo>
                    <a:lnTo>
                      <a:pt x="97" y="1929"/>
                    </a:lnTo>
                    <a:lnTo>
                      <a:pt x="93" y="1927"/>
                    </a:lnTo>
                    <a:close/>
                    <a:moveTo>
                      <a:pt x="75" y="1918"/>
                    </a:moveTo>
                    <a:lnTo>
                      <a:pt x="79" y="1914"/>
                    </a:lnTo>
                    <a:lnTo>
                      <a:pt x="83" y="1916"/>
                    </a:lnTo>
                    <a:lnTo>
                      <a:pt x="81" y="1920"/>
                    </a:lnTo>
                    <a:lnTo>
                      <a:pt x="75" y="1918"/>
                    </a:lnTo>
                    <a:close/>
                    <a:moveTo>
                      <a:pt x="59" y="1908"/>
                    </a:moveTo>
                    <a:lnTo>
                      <a:pt x="61" y="1903"/>
                    </a:lnTo>
                    <a:lnTo>
                      <a:pt x="65" y="1905"/>
                    </a:lnTo>
                    <a:lnTo>
                      <a:pt x="63" y="1912"/>
                    </a:lnTo>
                    <a:lnTo>
                      <a:pt x="59" y="1908"/>
                    </a:lnTo>
                    <a:close/>
                    <a:moveTo>
                      <a:pt x="44" y="1899"/>
                    </a:moveTo>
                    <a:lnTo>
                      <a:pt x="46" y="1895"/>
                    </a:lnTo>
                    <a:lnTo>
                      <a:pt x="50" y="1897"/>
                    </a:lnTo>
                    <a:lnTo>
                      <a:pt x="48" y="1901"/>
                    </a:lnTo>
                    <a:lnTo>
                      <a:pt x="44" y="1899"/>
                    </a:lnTo>
                    <a:close/>
                    <a:moveTo>
                      <a:pt x="28" y="1888"/>
                    </a:moveTo>
                    <a:lnTo>
                      <a:pt x="30" y="1884"/>
                    </a:lnTo>
                    <a:lnTo>
                      <a:pt x="34" y="1886"/>
                    </a:lnTo>
                    <a:lnTo>
                      <a:pt x="32" y="1892"/>
                    </a:lnTo>
                    <a:lnTo>
                      <a:pt x="28" y="1888"/>
                    </a:lnTo>
                    <a:close/>
                    <a:moveTo>
                      <a:pt x="10" y="1880"/>
                    </a:moveTo>
                    <a:lnTo>
                      <a:pt x="12" y="1875"/>
                    </a:lnTo>
                    <a:lnTo>
                      <a:pt x="16" y="1877"/>
                    </a:lnTo>
                    <a:lnTo>
                      <a:pt x="14" y="1882"/>
                    </a:lnTo>
                    <a:lnTo>
                      <a:pt x="10" y="188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39" name="Freeform 264"/>
              <p:cNvSpPr>
                <a:spLocks noEditPoints="1"/>
              </p:cNvSpPr>
              <p:nvPr/>
            </p:nvSpPr>
            <p:spPr bwMode="auto">
              <a:xfrm>
                <a:off x="1352" y="1448"/>
                <a:ext cx="3407" cy="1856"/>
              </a:xfrm>
              <a:custGeom>
                <a:avLst/>
                <a:gdLst>
                  <a:gd name="T0" fmla="*/ 54 w 3407"/>
                  <a:gd name="T1" fmla="*/ 1821 h 1856"/>
                  <a:gd name="T2" fmla="*/ 106 w 3407"/>
                  <a:gd name="T3" fmla="*/ 1798 h 1856"/>
                  <a:gd name="T4" fmla="*/ 153 w 3407"/>
                  <a:gd name="T5" fmla="*/ 1774 h 1856"/>
                  <a:gd name="T6" fmla="*/ 201 w 3407"/>
                  <a:gd name="T7" fmla="*/ 1742 h 1856"/>
                  <a:gd name="T8" fmla="*/ 255 w 3407"/>
                  <a:gd name="T9" fmla="*/ 1712 h 1856"/>
                  <a:gd name="T10" fmla="*/ 322 w 3407"/>
                  <a:gd name="T11" fmla="*/ 1675 h 1856"/>
                  <a:gd name="T12" fmla="*/ 376 w 3407"/>
                  <a:gd name="T13" fmla="*/ 1654 h 1856"/>
                  <a:gd name="T14" fmla="*/ 421 w 3407"/>
                  <a:gd name="T15" fmla="*/ 1628 h 1856"/>
                  <a:gd name="T16" fmla="*/ 469 w 3407"/>
                  <a:gd name="T17" fmla="*/ 1595 h 1856"/>
                  <a:gd name="T18" fmla="*/ 525 w 3407"/>
                  <a:gd name="T19" fmla="*/ 1565 h 1856"/>
                  <a:gd name="T20" fmla="*/ 590 w 3407"/>
                  <a:gd name="T21" fmla="*/ 1529 h 1856"/>
                  <a:gd name="T22" fmla="*/ 644 w 3407"/>
                  <a:gd name="T23" fmla="*/ 1507 h 1856"/>
                  <a:gd name="T24" fmla="*/ 689 w 3407"/>
                  <a:gd name="T25" fmla="*/ 1481 h 1856"/>
                  <a:gd name="T26" fmla="*/ 737 w 3407"/>
                  <a:gd name="T27" fmla="*/ 1449 h 1856"/>
                  <a:gd name="T28" fmla="*/ 793 w 3407"/>
                  <a:gd name="T29" fmla="*/ 1421 h 1856"/>
                  <a:gd name="T30" fmla="*/ 858 w 3407"/>
                  <a:gd name="T31" fmla="*/ 1385 h 1856"/>
                  <a:gd name="T32" fmla="*/ 912 w 3407"/>
                  <a:gd name="T33" fmla="*/ 1361 h 1856"/>
                  <a:gd name="T34" fmla="*/ 957 w 3407"/>
                  <a:gd name="T35" fmla="*/ 1335 h 1856"/>
                  <a:gd name="T36" fmla="*/ 1005 w 3407"/>
                  <a:gd name="T37" fmla="*/ 1305 h 1856"/>
                  <a:gd name="T38" fmla="*/ 1061 w 3407"/>
                  <a:gd name="T39" fmla="*/ 1275 h 1856"/>
                  <a:gd name="T40" fmla="*/ 1128 w 3407"/>
                  <a:gd name="T41" fmla="*/ 1238 h 1856"/>
                  <a:gd name="T42" fmla="*/ 1180 w 3407"/>
                  <a:gd name="T43" fmla="*/ 1215 h 1856"/>
                  <a:gd name="T44" fmla="*/ 1225 w 3407"/>
                  <a:gd name="T45" fmla="*/ 1191 h 1856"/>
                  <a:gd name="T46" fmla="*/ 1275 w 3407"/>
                  <a:gd name="T47" fmla="*/ 1159 h 1856"/>
                  <a:gd name="T48" fmla="*/ 1329 w 3407"/>
                  <a:gd name="T49" fmla="*/ 1129 h 1856"/>
                  <a:gd name="T50" fmla="*/ 1396 w 3407"/>
                  <a:gd name="T51" fmla="*/ 1092 h 1856"/>
                  <a:gd name="T52" fmla="*/ 1448 w 3407"/>
                  <a:gd name="T53" fmla="*/ 1069 h 1856"/>
                  <a:gd name="T54" fmla="*/ 1493 w 3407"/>
                  <a:gd name="T55" fmla="*/ 1045 h 1856"/>
                  <a:gd name="T56" fmla="*/ 1543 w 3407"/>
                  <a:gd name="T57" fmla="*/ 1013 h 1856"/>
                  <a:gd name="T58" fmla="*/ 1597 w 3407"/>
                  <a:gd name="T59" fmla="*/ 982 h 1856"/>
                  <a:gd name="T60" fmla="*/ 1664 w 3407"/>
                  <a:gd name="T61" fmla="*/ 946 h 1856"/>
                  <a:gd name="T62" fmla="*/ 1716 w 3407"/>
                  <a:gd name="T63" fmla="*/ 924 h 1856"/>
                  <a:gd name="T64" fmla="*/ 1763 w 3407"/>
                  <a:gd name="T65" fmla="*/ 899 h 1856"/>
                  <a:gd name="T66" fmla="*/ 1811 w 3407"/>
                  <a:gd name="T67" fmla="*/ 866 h 1856"/>
                  <a:gd name="T68" fmla="*/ 1865 w 3407"/>
                  <a:gd name="T69" fmla="*/ 836 h 1856"/>
                  <a:gd name="T70" fmla="*/ 1932 w 3407"/>
                  <a:gd name="T71" fmla="*/ 800 h 1856"/>
                  <a:gd name="T72" fmla="*/ 1986 w 3407"/>
                  <a:gd name="T73" fmla="*/ 778 h 1856"/>
                  <a:gd name="T74" fmla="*/ 2031 w 3407"/>
                  <a:gd name="T75" fmla="*/ 752 h 1856"/>
                  <a:gd name="T76" fmla="*/ 2079 w 3407"/>
                  <a:gd name="T77" fmla="*/ 720 h 1856"/>
                  <a:gd name="T78" fmla="*/ 2135 w 3407"/>
                  <a:gd name="T79" fmla="*/ 692 h 1856"/>
                  <a:gd name="T80" fmla="*/ 2200 w 3407"/>
                  <a:gd name="T81" fmla="*/ 656 h 1856"/>
                  <a:gd name="T82" fmla="*/ 2254 w 3407"/>
                  <a:gd name="T83" fmla="*/ 632 h 1856"/>
                  <a:gd name="T84" fmla="*/ 2299 w 3407"/>
                  <a:gd name="T85" fmla="*/ 606 h 1856"/>
                  <a:gd name="T86" fmla="*/ 2347 w 3407"/>
                  <a:gd name="T87" fmla="*/ 574 h 1856"/>
                  <a:gd name="T88" fmla="*/ 2403 w 3407"/>
                  <a:gd name="T89" fmla="*/ 546 h 1856"/>
                  <a:gd name="T90" fmla="*/ 2470 w 3407"/>
                  <a:gd name="T91" fmla="*/ 509 h 1856"/>
                  <a:gd name="T92" fmla="*/ 2522 w 3407"/>
                  <a:gd name="T93" fmla="*/ 486 h 1856"/>
                  <a:gd name="T94" fmla="*/ 2567 w 3407"/>
                  <a:gd name="T95" fmla="*/ 460 h 1856"/>
                  <a:gd name="T96" fmla="*/ 2615 w 3407"/>
                  <a:gd name="T97" fmla="*/ 430 h 1856"/>
                  <a:gd name="T98" fmla="*/ 2671 w 3407"/>
                  <a:gd name="T99" fmla="*/ 400 h 1856"/>
                  <a:gd name="T100" fmla="*/ 2738 w 3407"/>
                  <a:gd name="T101" fmla="*/ 363 h 1856"/>
                  <a:gd name="T102" fmla="*/ 2790 w 3407"/>
                  <a:gd name="T103" fmla="*/ 339 h 1856"/>
                  <a:gd name="T104" fmla="*/ 2836 w 3407"/>
                  <a:gd name="T105" fmla="*/ 316 h 1856"/>
                  <a:gd name="T106" fmla="*/ 2885 w 3407"/>
                  <a:gd name="T107" fmla="*/ 283 h 1856"/>
                  <a:gd name="T108" fmla="*/ 2939 w 3407"/>
                  <a:gd name="T109" fmla="*/ 253 h 1856"/>
                  <a:gd name="T110" fmla="*/ 3006 w 3407"/>
                  <a:gd name="T111" fmla="*/ 217 h 1856"/>
                  <a:gd name="T112" fmla="*/ 3058 w 3407"/>
                  <a:gd name="T113" fmla="*/ 193 h 1856"/>
                  <a:gd name="T114" fmla="*/ 3106 w 3407"/>
                  <a:gd name="T115" fmla="*/ 169 h 1856"/>
                  <a:gd name="T116" fmla="*/ 3153 w 3407"/>
                  <a:gd name="T117" fmla="*/ 137 h 1856"/>
                  <a:gd name="T118" fmla="*/ 3207 w 3407"/>
                  <a:gd name="T119" fmla="*/ 107 h 1856"/>
                  <a:gd name="T120" fmla="*/ 3274 w 3407"/>
                  <a:gd name="T121" fmla="*/ 71 h 1856"/>
                  <a:gd name="T122" fmla="*/ 3328 w 3407"/>
                  <a:gd name="T123" fmla="*/ 49 h 1856"/>
                  <a:gd name="T124" fmla="*/ 3374 w 3407"/>
                  <a:gd name="T125" fmla="*/ 23 h 18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07"/>
                  <a:gd name="T190" fmla="*/ 0 h 1856"/>
                  <a:gd name="T191" fmla="*/ 3407 w 3407"/>
                  <a:gd name="T192" fmla="*/ 1856 h 185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07" h="1856">
                    <a:moveTo>
                      <a:pt x="4" y="1849"/>
                    </a:moveTo>
                    <a:lnTo>
                      <a:pt x="6" y="1854"/>
                    </a:lnTo>
                    <a:lnTo>
                      <a:pt x="2" y="1856"/>
                    </a:lnTo>
                    <a:lnTo>
                      <a:pt x="0" y="1851"/>
                    </a:lnTo>
                    <a:lnTo>
                      <a:pt x="4" y="1849"/>
                    </a:lnTo>
                    <a:close/>
                    <a:moveTo>
                      <a:pt x="20" y="1841"/>
                    </a:moveTo>
                    <a:lnTo>
                      <a:pt x="22" y="1845"/>
                    </a:lnTo>
                    <a:lnTo>
                      <a:pt x="18" y="1847"/>
                    </a:lnTo>
                    <a:lnTo>
                      <a:pt x="16" y="1843"/>
                    </a:lnTo>
                    <a:lnTo>
                      <a:pt x="20" y="1841"/>
                    </a:lnTo>
                    <a:close/>
                    <a:moveTo>
                      <a:pt x="38" y="1830"/>
                    </a:moveTo>
                    <a:lnTo>
                      <a:pt x="40" y="1834"/>
                    </a:lnTo>
                    <a:lnTo>
                      <a:pt x="36" y="1836"/>
                    </a:lnTo>
                    <a:lnTo>
                      <a:pt x="32" y="1832"/>
                    </a:lnTo>
                    <a:lnTo>
                      <a:pt x="38" y="1830"/>
                    </a:lnTo>
                    <a:close/>
                    <a:moveTo>
                      <a:pt x="54" y="1821"/>
                    </a:moveTo>
                    <a:lnTo>
                      <a:pt x="56" y="1826"/>
                    </a:lnTo>
                    <a:lnTo>
                      <a:pt x="52" y="1828"/>
                    </a:lnTo>
                    <a:lnTo>
                      <a:pt x="50" y="1823"/>
                    </a:lnTo>
                    <a:lnTo>
                      <a:pt x="54" y="1821"/>
                    </a:lnTo>
                    <a:close/>
                    <a:moveTo>
                      <a:pt x="70" y="1813"/>
                    </a:moveTo>
                    <a:lnTo>
                      <a:pt x="74" y="1817"/>
                    </a:lnTo>
                    <a:lnTo>
                      <a:pt x="68" y="1819"/>
                    </a:lnTo>
                    <a:lnTo>
                      <a:pt x="66" y="1815"/>
                    </a:lnTo>
                    <a:lnTo>
                      <a:pt x="70" y="1813"/>
                    </a:lnTo>
                    <a:close/>
                    <a:moveTo>
                      <a:pt x="88" y="1804"/>
                    </a:moveTo>
                    <a:lnTo>
                      <a:pt x="90" y="1808"/>
                    </a:lnTo>
                    <a:lnTo>
                      <a:pt x="86" y="1811"/>
                    </a:lnTo>
                    <a:lnTo>
                      <a:pt x="84" y="1806"/>
                    </a:lnTo>
                    <a:lnTo>
                      <a:pt x="88" y="1804"/>
                    </a:lnTo>
                    <a:close/>
                    <a:moveTo>
                      <a:pt x="104" y="1793"/>
                    </a:moveTo>
                    <a:lnTo>
                      <a:pt x="106" y="1798"/>
                    </a:lnTo>
                    <a:lnTo>
                      <a:pt x="102" y="1802"/>
                    </a:lnTo>
                    <a:lnTo>
                      <a:pt x="100" y="1796"/>
                    </a:lnTo>
                    <a:lnTo>
                      <a:pt x="104" y="1793"/>
                    </a:lnTo>
                    <a:close/>
                    <a:moveTo>
                      <a:pt x="122" y="1785"/>
                    </a:moveTo>
                    <a:lnTo>
                      <a:pt x="124" y="1789"/>
                    </a:lnTo>
                    <a:lnTo>
                      <a:pt x="120" y="1791"/>
                    </a:lnTo>
                    <a:lnTo>
                      <a:pt x="118" y="1787"/>
                    </a:lnTo>
                    <a:lnTo>
                      <a:pt x="122" y="1785"/>
                    </a:lnTo>
                    <a:close/>
                    <a:moveTo>
                      <a:pt x="137" y="1776"/>
                    </a:moveTo>
                    <a:lnTo>
                      <a:pt x="139" y="1780"/>
                    </a:lnTo>
                    <a:lnTo>
                      <a:pt x="135" y="1783"/>
                    </a:lnTo>
                    <a:lnTo>
                      <a:pt x="133" y="1778"/>
                    </a:lnTo>
                    <a:lnTo>
                      <a:pt x="137" y="1776"/>
                    </a:lnTo>
                    <a:close/>
                    <a:moveTo>
                      <a:pt x="155" y="1768"/>
                    </a:moveTo>
                    <a:lnTo>
                      <a:pt x="157" y="1772"/>
                    </a:lnTo>
                    <a:lnTo>
                      <a:pt x="153" y="1774"/>
                    </a:lnTo>
                    <a:lnTo>
                      <a:pt x="151" y="1770"/>
                    </a:lnTo>
                    <a:lnTo>
                      <a:pt x="155" y="1768"/>
                    </a:lnTo>
                    <a:close/>
                    <a:moveTo>
                      <a:pt x="171" y="1757"/>
                    </a:moveTo>
                    <a:lnTo>
                      <a:pt x="173" y="1763"/>
                    </a:lnTo>
                    <a:lnTo>
                      <a:pt x="169" y="1765"/>
                    </a:lnTo>
                    <a:lnTo>
                      <a:pt x="167" y="1761"/>
                    </a:lnTo>
                    <a:lnTo>
                      <a:pt x="171" y="1757"/>
                    </a:lnTo>
                    <a:close/>
                    <a:moveTo>
                      <a:pt x="189" y="1748"/>
                    </a:moveTo>
                    <a:lnTo>
                      <a:pt x="191" y="1752"/>
                    </a:lnTo>
                    <a:lnTo>
                      <a:pt x="187" y="1755"/>
                    </a:lnTo>
                    <a:lnTo>
                      <a:pt x="183" y="1750"/>
                    </a:lnTo>
                    <a:lnTo>
                      <a:pt x="189" y="1748"/>
                    </a:lnTo>
                    <a:close/>
                    <a:moveTo>
                      <a:pt x="205" y="1740"/>
                    </a:moveTo>
                    <a:lnTo>
                      <a:pt x="207" y="1744"/>
                    </a:lnTo>
                    <a:lnTo>
                      <a:pt x="203" y="1746"/>
                    </a:lnTo>
                    <a:lnTo>
                      <a:pt x="201" y="1742"/>
                    </a:lnTo>
                    <a:lnTo>
                      <a:pt x="205" y="1740"/>
                    </a:lnTo>
                    <a:close/>
                    <a:moveTo>
                      <a:pt x="221" y="1731"/>
                    </a:moveTo>
                    <a:lnTo>
                      <a:pt x="225" y="1735"/>
                    </a:lnTo>
                    <a:lnTo>
                      <a:pt x="219" y="1737"/>
                    </a:lnTo>
                    <a:lnTo>
                      <a:pt x="217" y="1733"/>
                    </a:lnTo>
                    <a:lnTo>
                      <a:pt x="221" y="1731"/>
                    </a:lnTo>
                    <a:close/>
                    <a:moveTo>
                      <a:pt x="239" y="1720"/>
                    </a:moveTo>
                    <a:lnTo>
                      <a:pt x="241" y="1727"/>
                    </a:lnTo>
                    <a:lnTo>
                      <a:pt x="237" y="1729"/>
                    </a:lnTo>
                    <a:lnTo>
                      <a:pt x="235" y="1725"/>
                    </a:lnTo>
                    <a:lnTo>
                      <a:pt x="239" y="1720"/>
                    </a:lnTo>
                    <a:close/>
                    <a:moveTo>
                      <a:pt x="255" y="1712"/>
                    </a:moveTo>
                    <a:lnTo>
                      <a:pt x="257" y="1716"/>
                    </a:lnTo>
                    <a:lnTo>
                      <a:pt x="253" y="1718"/>
                    </a:lnTo>
                    <a:lnTo>
                      <a:pt x="251" y="1714"/>
                    </a:lnTo>
                    <a:lnTo>
                      <a:pt x="255" y="1712"/>
                    </a:lnTo>
                    <a:close/>
                    <a:moveTo>
                      <a:pt x="272" y="1703"/>
                    </a:moveTo>
                    <a:lnTo>
                      <a:pt x="274" y="1707"/>
                    </a:lnTo>
                    <a:lnTo>
                      <a:pt x="270" y="1709"/>
                    </a:lnTo>
                    <a:lnTo>
                      <a:pt x="268" y="1705"/>
                    </a:lnTo>
                    <a:lnTo>
                      <a:pt x="272" y="1703"/>
                    </a:lnTo>
                    <a:close/>
                    <a:moveTo>
                      <a:pt x="288" y="1694"/>
                    </a:moveTo>
                    <a:lnTo>
                      <a:pt x="290" y="1699"/>
                    </a:lnTo>
                    <a:lnTo>
                      <a:pt x="286" y="1701"/>
                    </a:lnTo>
                    <a:lnTo>
                      <a:pt x="284" y="1697"/>
                    </a:lnTo>
                    <a:lnTo>
                      <a:pt x="288" y="1694"/>
                    </a:lnTo>
                    <a:close/>
                    <a:moveTo>
                      <a:pt x="306" y="1686"/>
                    </a:moveTo>
                    <a:lnTo>
                      <a:pt x="308" y="1690"/>
                    </a:lnTo>
                    <a:lnTo>
                      <a:pt x="304" y="1692"/>
                    </a:lnTo>
                    <a:lnTo>
                      <a:pt x="302" y="1688"/>
                    </a:lnTo>
                    <a:lnTo>
                      <a:pt x="306" y="1686"/>
                    </a:lnTo>
                    <a:close/>
                    <a:moveTo>
                      <a:pt x="322" y="1675"/>
                    </a:moveTo>
                    <a:lnTo>
                      <a:pt x="324" y="1679"/>
                    </a:lnTo>
                    <a:lnTo>
                      <a:pt x="320" y="1682"/>
                    </a:lnTo>
                    <a:lnTo>
                      <a:pt x="318" y="1677"/>
                    </a:lnTo>
                    <a:lnTo>
                      <a:pt x="322" y="1675"/>
                    </a:lnTo>
                    <a:close/>
                    <a:moveTo>
                      <a:pt x="340" y="1666"/>
                    </a:moveTo>
                    <a:lnTo>
                      <a:pt x="342" y="1671"/>
                    </a:lnTo>
                    <a:lnTo>
                      <a:pt x="338" y="1673"/>
                    </a:lnTo>
                    <a:lnTo>
                      <a:pt x="336" y="1669"/>
                    </a:lnTo>
                    <a:lnTo>
                      <a:pt x="340" y="1666"/>
                    </a:lnTo>
                    <a:close/>
                    <a:moveTo>
                      <a:pt x="356" y="1658"/>
                    </a:moveTo>
                    <a:lnTo>
                      <a:pt x="358" y="1662"/>
                    </a:lnTo>
                    <a:lnTo>
                      <a:pt x="354" y="1664"/>
                    </a:lnTo>
                    <a:lnTo>
                      <a:pt x="352" y="1660"/>
                    </a:lnTo>
                    <a:lnTo>
                      <a:pt x="356" y="1658"/>
                    </a:lnTo>
                    <a:close/>
                    <a:moveTo>
                      <a:pt x="374" y="1649"/>
                    </a:moveTo>
                    <a:lnTo>
                      <a:pt x="376" y="1654"/>
                    </a:lnTo>
                    <a:lnTo>
                      <a:pt x="370" y="1656"/>
                    </a:lnTo>
                    <a:lnTo>
                      <a:pt x="368" y="1651"/>
                    </a:lnTo>
                    <a:lnTo>
                      <a:pt x="374" y="1649"/>
                    </a:lnTo>
                    <a:close/>
                    <a:moveTo>
                      <a:pt x="390" y="1638"/>
                    </a:moveTo>
                    <a:lnTo>
                      <a:pt x="392" y="1643"/>
                    </a:lnTo>
                    <a:lnTo>
                      <a:pt x="388" y="1647"/>
                    </a:lnTo>
                    <a:lnTo>
                      <a:pt x="386" y="1641"/>
                    </a:lnTo>
                    <a:lnTo>
                      <a:pt x="390" y="1638"/>
                    </a:lnTo>
                    <a:close/>
                    <a:moveTo>
                      <a:pt x="405" y="1630"/>
                    </a:moveTo>
                    <a:lnTo>
                      <a:pt x="407" y="1634"/>
                    </a:lnTo>
                    <a:lnTo>
                      <a:pt x="403" y="1636"/>
                    </a:lnTo>
                    <a:lnTo>
                      <a:pt x="401" y="1632"/>
                    </a:lnTo>
                    <a:lnTo>
                      <a:pt x="405" y="1630"/>
                    </a:lnTo>
                    <a:close/>
                    <a:moveTo>
                      <a:pt x="423" y="1621"/>
                    </a:moveTo>
                    <a:lnTo>
                      <a:pt x="425" y="1626"/>
                    </a:lnTo>
                    <a:lnTo>
                      <a:pt x="421" y="1628"/>
                    </a:lnTo>
                    <a:lnTo>
                      <a:pt x="419" y="1623"/>
                    </a:lnTo>
                    <a:lnTo>
                      <a:pt x="423" y="1621"/>
                    </a:lnTo>
                    <a:close/>
                    <a:moveTo>
                      <a:pt x="439" y="1613"/>
                    </a:moveTo>
                    <a:lnTo>
                      <a:pt x="441" y="1617"/>
                    </a:lnTo>
                    <a:lnTo>
                      <a:pt x="437" y="1619"/>
                    </a:lnTo>
                    <a:lnTo>
                      <a:pt x="435" y="1615"/>
                    </a:lnTo>
                    <a:lnTo>
                      <a:pt x="439" y="1613"/>
                    </a:lnTo>
                    <a:close/>
                    <a:moveTo>
                      <a:pt x="457" y="1602"/>
                    </a:moveTo>
                    <a:lnTo>
                      <a:pt x="459" y="1606"/>
                    </a:lnTo>
                    <a:lnTo>
                      <a:pt x="455" y="1611"/>
                    </a:lnTo>
                    <a:lnTo>
                      <a:pt x="453" y="1604"/>
                    </a:lnTo>
                    <a:lnTo>
                      <a:pt x="457" y="1602"/>
                    </a:lnTo>
                    <a:close/>
                    <a:moveTo>
                      <a:pt x="473" y="1593"/>
                    </a:moveTo>
                    <a:lnTo>
                      <a:pt x="475" y="1598"/>
                    </a:lnTo>
                    <a:lnTo>
                      <a:pt x="471" y="1600"/>
                    </a:lnTo>
                    <a:lnTo>
                      <a:pt x="469" y="1595"/>
                    </a:lnTo>
                    <a:lnTo>
                      <a:pt x="473" y="1593"/>
                    </a:lnTo>
                    <a:close/>
                    <a:moveTo>
                      <a:pt x="491" y="1585"/>
                    </a:moveTo>
                    <a:lnTo>
                      <a:pt x="493" y="1589"/>
                    </a:lnTo>
                    <a:lnTo>
                      <a:pt x="489" y="1591"/>
                    </a:lnTo>
                    <a:lnTo>
                      <a:pt x="487" y="1587"/>
                    </a:lnTo>
                    <a:lnTo>
                      <a:pt x="491" y="1585"/>
                    </a:lnTo>
                    <a:close/>
                    <a:moveTo>
                      <a:pt x="507" y="1576"/>
                    </a:moveTo>
                    <a:lnTo>
                      <a:pt x="509" y="1580"/>
                    </a:lnTo>
                    <a:lnTo>
                      <a:pt x="505" y="1583"/>
                    </a:lnTo>
                    <a:lnTo>
                      <a:pt x="503" y="1578"/>
                    </a:lnTo>
                    <a:lnTo>
                      <a:pt x="507" y="1576"/>
                    </a:lnTo>
                    <a:close/>
                    <a:moveTo>
                      <a:pt x="525" y="1565"/>
                    </a:moveTo>
                    <a:lnTo>
                      <a:pt x="527" y="1572"/>
                    </a:lnTo>
                    <a:lnTo>
                      <a:pt x="521" y="1574"/>
                    </a:lnTo>
                    <a:lnTo>
                      <a:pt x="519" y="1568"/>
                    </a:lnTo>
                    <a:lnTo>
                      <a:pt x="525" y="1565"/>
                    </a:lnTo>
                    <a:close/>
                    <a:moveTo>
                      <a:pt x="540" y="1557"/>
                    </a:moveTo>
                    <a:lnTo>
                      <a:pt x="542" y="1561"/>
                    </a:lnTo>
                    <a:lnTo>
                      <a:pt x="538" y="1563"/>
                    </a:lnTo>
                    <a:lnTo>
                      <a:pt x="536" y="1559"/>
                    </a:lnTo>
                    <a:lnTo>
                      <a:pt x="540" y="1557"/>
                    </a:lnTo>
                    <a:close/>
                    <a:moveTo>
                      <a:pt x="556" y="1548"/>
                    </a:moveTo>
                    <a:lnTo>
                      <a:pt x="558" y="1552"/>
                    </a:lnTo>
                    <a:lnTo>
                      <a:pt x="554" y="1555"/>
                    </a:lnTo>
                    <a:lnTo>
                      <a:pt x="552" y="1550"/>
                    </a:lnTo>
                    <a:lnTo>
                      <a:pt x="556" y="1548"/>
                    </a:lnTo>
                    <a:close/>
                    <a:moveTo>
                      <a:pt x="574" y="1540"/>
                    </a:moveTo>
                    <a:lnTo>
                      <a:pt x="576" y="1544"/>
                    </a:lnTo>
                    <a:lnTo>
                      <a:pt x="572" y="1546"/>
                    </a:lnTo>
                    <a:lnTo>
                      <a:pt x="570" y="1542"/>
                    </a:lnTo>
                    <a:lnTo>
                      <a:pt x="574" y="1540"/>
                    </a:lnTo>
                    <a:close/>
                    <a:moveTo>
                      <a:pt x="590" y="1529"/>
                    </a:moveTo>
                    <a:lnTo>
                      <a:pt x="592" y="1535"/>
                    </a:lnTo>
                    <a:lnTo>
                      <a:pt x="588" y="1537"/>
                    </a:lnTo>
                    <a:lnTo>
                      <a:pt x="586" y="1533"/>
                    </a:lnTo>
                    <a:lnTo>
                      <a:pt x="590" y="1529"/>
                    </a:lnTo>
                    <a:close/>
                    <a:moveTo>
                      <a:pt x="608" y="1520"/>
                    </a:moveTo>
                    <a:lnTo>
                      <a:pt x="610" y="1525"/>
                    </a:lnTo>
                    <a:lnTo>
                      <a:pt x="606" y="1527"/>
                    </a:lnTo>
                    <a:lnTo>
                      <a:pt x="604" y="1522"/>
                    </a:lnTo>
                    <a:lnTo>
                      <a:pt x="608" y="1520"/>
                    </a:lnTo>
                    <a:close/>
                    <a:moveTo>
                      <a:pt x="624" y="1512"/>
                    </a:moveTo>
                    <a:lnTo>
                      <a:pt x="626" y="1516"/>
                    </a:lnTo>
                    <a:lnTo>
                      <a:pt x="622" y="1518"/>
                    </a:lnTo>
                    <a:lnTo>
                      <a:pt x="620" y="1514"/>
                    </a:lnTo>
                    <a:lnTo>
                      <a:pt x="624" y="1512"/>
                    </a:lnTo>
                    <a:close/>
                    <a:moveTo>
                      <a:pt x="642" y="1503"/>
                    </a:moveTo>
                    <a:lnTo>
                      <a:pt x="644" y="1507"/>
                    </a:lnTo>
                    <a:lnTo>
                      <a:pt x="640" y="1509"/>
                    </a:lnTo>
                    <a:lnTo>
                      <a:pt x="638" y="1505"/>
                    </a:lnTo>
                    <a:lnTo>
                      <a:pt x="642" y="1503"/>
                    </a:lnTo>
                    <a:close/>
                    <a:moveTo>
                      <a:pt x="658" y="1494"/>
                    </a:moveTo>
                    <a:lnTo>
                      <a:pt x="660" y="1499"/>
                    </a:lnTo>
                    <a:lnTo>
                      <a:pt x="656" y="1501"/>
                    </a:lnTo>
                    <a:lnTo>
                      <a:pt x="654" y="1497"/>
                    </a:lnTo>
                    <a:lnTo>
                      <a:pt x="658" y="1494"/>
                    </a:lnTo>
                    <a:close/>
                    <a:moveTo>
                      <a:pt x="675" y="1484"/>
                    </a:moveTo>
                    <a:lnTo>
                      <a:pt x="677" y="1488"/>
                    </a:lnTo>
                    <a:lnTo>
                      <a:pt x="671" y="1490"/>
                    </a:lnTo>
                    <a:lnTo>
                      <a:pt x="670" y="1486"/>
                    </a:lnTo>
                    <a:lnTo>
                      <a:pt x="675" y="1484"/>
                    </a:lnTo>
                    <a:close/>
                    <a:moveTo>
                      <a:pt x="691" y="1475"/>
                    </a:moveTo>
                    <a:lnTo>
                      <a:pt x="693" y="1479"/>
                    </a:lnTo>
                    <a:lnTo>
                      <a:pt x="689" y="1481"/>
                    </a:lnTo>
                    <a:lnTo>
                      <a:pt x="687" y="1477"/>
                    </a:lnTo>
                    <a:lnTo>
                      <a:pt x="691" y="1475"/>
                    </a:lnTo>
                    <a:close/>
                    <a:moveTo>
                      <a:pt x="707" y="1466"/>
                    </a:moveTo>
                    <a:lnTo>
                      <a:pt x="711" y="1471"/>
                    </a:lnTo>
                    <a:lnTo>
                      <a:pt x="705" y="1473"/>
                    </a:lnTo>
                    <a:lnTo>
                      <a:pt x="703" y="1469"/>
                    </a:lnTo>
                    <a:lnTo>
                      <a:pt x="707" y="1466"/>
                    </a:lnTo>
                    <a:close/>
                    <a:moveTo>
                      <a:pt x="725" y="1458"/>
                    </a:moveTo>
                    <a:lnTo>
                      <a:pt x="727" y="1462"/>
                    </a:lnTo>
                    <a:lnTo>
                      <a:pt x="723" y="1464"/>
                    </a:lnTo>
                    <a:lnTo>
                      <a:pt x="721" y="1460"/>
                    </a:lnTo>
                    <a:lnTo>
                      <a:pt x="725" y="1458"/>
                    </a:lnTo>
                    <a:close/>
                    <a:moveTo>
                      <a:pt x="741" y="1447"/>
                    </a:moveTo>
                    <a:lnTo>
                      <a:pt x="743" y="1451"/>
                    </a:lnTo>
                    <a:lnTo>
                      <a:pt x="739" y="1454"/>
                    </a:lnTo>
                    <a:lnTo>
                      <a:pt x="737" y="1449"/>
                    </a:lnTo>
                    <a:lnTo>
                      <a:pt x="741" y="1447"/>
                    </a:lnTo>
                    <a:close/>
                    <a:moveTo>
                      <a:pt x="759" y="1438"/>
                    </a:moveTo>
                    <a:lnTo>
                      <a:pt x="761" y="1443"/>
                    </a:lnTo>
                    <a:lnTo>
                      <a:pt x="757" y="1445"/>
                    </a:lnTo>
                    <a:lnTo>
                      <a:pt x="755" y="1441"/>
                    </a:lnTo>
                    <a:lnTo>
                      <a:pt x="759" y="1438"/>
                    </a:lnTo>
                    <a:close/>
                    <a:moveTo>
                      <a:pt x="775" y="1430"/>
                    </a:moveTo>
                    <a:lnTo>
                      <a:pt x="777" y="1434"/>
                    </a:lnTo>
                    <a:lnTo>
                      <a:pt x="773" y="1436"/>
                    </a:lnTo>
                    <a:lnTo>
                      <a:pt x="771" y="1432"/>
                    </a:lnTo>
                    <a:lnTo>
                      <a:pt x="775" y="1430"/>
                    </a:lnTo>
                    <a:close/>
                    <a:moveTo>
                      <a:pt x="793" y="1421"/>
                    </a:moveTo>
                    <a:lnTo>
                      <a:pt x="795" y="1426"/>
                    </a:lnTo>
                    <a:lnTo>
                      <a:pt x="791" y="1428"/>
                    </a:lnTo>
                    <a:lnTo>
                      <a:pt x="789" y="1423"/>
                    </a:lnTo>
                    <a:lnTo>
                      <a:pt x="793" y="1421"/>
                    </a:lnTo>
                    <a:close/>
                    <a:moveTo>
                      <a:pt x="808" y="1411"/>
                    </a:moveTo>
                    <a:lnTo>
                      <a:pt x="810" y="1415"/>
                    </a:lnTo>
                    <a:lnTo>
                      <a:pt x="806" y="1419"/>
                    </a:lnTo>
                    <a:lnTo>
                      <a:pt x="805" y="1413"/>
                    </a:lnTo>
                    <a:lnTo>
                      <a:pt x="808" y="1411"/>
                    </a:lnTo>
                    <a:close/>
                    <a:moveTo>
                      <a:pt x="826" y="1402"/>
                    </a:moveTo>
                    <a:lnTo>
                      <a:pt x="828" y="1406"/>
                    </a:lnTo>
                    <a:lnTo>
                      <a:pt x="824" y="1408"/>
                    </a:lnTo>
                    <a:lnTo>
                      <a:pt x="820" y="1404"/>
                    </a:lnTo>
                    <a:lnTo>
                      <a:pt x="826" y="1402"/>
                    </a:lnTo>
                    <a:close/>
                    <a:moveTo>
                      <a:pt x="842" y="1393"/>
                    </a:moveTo>
                    <a:lnTo>
                      <a:pt x="844" y="1398"/>
                    </a:lnTo>
                    <a:lnTo>
                      <a:pt x="840" y="1400"/>
                    </a:lnTo>
                    <a:lnTo>
                      <a:pt x="838" y="1395"/>
                    </a:lnTo>
                    <a:lnTo>
                      <a:pt x="842" y="1393"/>
                    </a:lnTo>
                    <a:close/>
                    <a:moveTo>
                      <a:pt x="858" y="1385"/>
                    </a:moveTo>
                    <a:lnTo>
                      <a:pt x="862" y="1389"/>
                    </a:lnTo>
                    <a:lnTo>
                      <a:pt x="856" y="1391"/>
                    </a:lnTo>
                    <a:lnTo>
                      <a:pt x="854" y="1387"/>
                    </a:lnTo>
                    <a:lnTo>
                      <a:pt x="858" y="1385"/>
                    </a:lnTo>
                    <a:close/>
                    <a:moveTo>
                      <a:pt x="876" y="1374"/>
                    </a:moveTo>
                    <a:lnTo>
                      <a:pt x="878" y="1380"/>
                    </a:lnTo>
                    <a:lnTo>
                      <a:pt x="874" y="1383"/>
                    </a:lnTo>
                    <a:lnTo>
                      <a:pt x="872" y="1376"/>
                    </a:lnTo>
                    <a:lnTo>
                      <a:pt x="876" y="1374"/>
                    </a:lnTo>
                    <a:close/>
                    <a:moveTo>
                      <a:pt x="892" y="1365"/>
                    </a:moveTo>
                    <a:lnTo>
                      <a:pt x="894" y="1370"/>
                    </a:lnTo>
                    <a:lnTo>
                      <a:pt x="890" y="1372"/>
                    </a:lnTo>
                    <a:lnTo>
                      <a:pt x="888" y="1367"/>
                    </a:lnTo>
                    <a:lnTo>
                      <a:pt x="892" y="1365"/>
                    </a:lnTo>
                    <a:close/>
                    <a:moveTo>
                      <a:pt x="910" y="1357"/>
                    </a:moveTo>
                    <a:lnTo>
                      <a:pt x="912" y="1361"/>
                    </a:lnTo>
                    <a:lnTo>
                      <a:pt x="908" y="1363"/>
                    </a:lnTo>
                    <a:lnTo>
                      <a:pt x="906" y="1359"/>
                    </a:lnTo>
                    <a:lnTo>
                      <a:pt x="910" y="1357"/>
                    </a:lnTo>
                    <a:close/>
                    <a:moveTo>
                      <a:pt x="926" y="1348"/>
                    </a:moveTo>
                    <a:lnTo>
                      <a:pt x="928" y="1352"/>
                    </a:lnTo>
                    <a:lnTo>
                      <a:pt x="924" y="1355"/>
                    </a:lnTo>
                    <a:lnTo>
                      <a:pt x="922" y="1350"/>
                    </a:lnTo>
                    <a:lnTo>
                      <a:pt x="926" y="1348"/>
                    </a:lnTo>
                    <a:close/>
                    <a:moveTo>
                      <a:pt x="943" y="1337"/>
                    </a:moveTo>
                    <a:lnTo>
                      <a:pt x="945" y="1344"/>
                    </a:lnTo>
                    <a:lnTo>
                      <a:pt x="941" y="1346"/>
                    </a:lnTo>
                    <a:lnTo>
                      <a:pt x="940" y="1342"/>
                    </a:lnTo>
                    <a:lnTo>
                      <a:pt x="943" y="1337"/>
                    </a:lnTo>
                    <a:close/>
                    <a:moveTo>
                      <a:pt x="959" y="1329"/>
                    </a:moveTo>
                    <a:lnTo>
                      <a:pt x="961" y="1333"/>
                    </a:lnTo>
                    <a:lnTo>
                      <a:pt x="957" y="1335"/>
                    </a:lnTo>
                    <a:lnTo>
                      <a:pt x="955" y="1331"/>
                    </a:lnTo>
                    <a:lnTo>
                      <a:pt x="959" y="1329"/>
                    </a:lnTo>
                    <a:close/>
                    <a:moveTo>
                      <a:pt x="977" y="1320"/>
                    </a:moveTo>
                    <a:lnTo>
                      <a:pt x="979" y="1324"/>
                    </a:lnTo>
                    <a:lnTo>
                      <a:pt x="975" y="1327"/>
                    </a:lnTo>
                    <a:lnTo>
                      <a:pt x="973" y="1322"/>
                    </a:lnTo>
                    <a:lnTo>
                      <a:pt x="977" y="1320"/>
                    </a:lnTo>
                    <a:close/>
                    <a:moveTo>
                      <a:pt x="993" y="1312"/>
                    </a:moveTo>
                    <a:lnTo>
                      <a:pt x="995" y="1316"/>
                    </a:lnTo>
                    <a:lnTo>
                      <a:pt x="991" y="1318"/>
                    </a:lnTo>
                    <a:lnTo>
                      <a:pt x="989" y="1314"/>
                    </a:lnTo>
                    <a:lnTo>
                      <a:pt x="993" y="1312"/>
                    </a:lnTo>
                    <a:close/>
                    <a:moveTo>
                      <a:pt x="1011" y="1303"/>
                    </a:moveTo>
                    <a:lnTo>
                      <a:pt x="1013" y="1307"/>
                    </a:lnTo>
                    <a:lnTo>
                      <a:pt x="1007" y="1309"/>
                    </a:lnTo>
                    <a:lnTo>
                      <a:pt x="1005" y="1305"/>
                    </a:lnTo>
                    <a:lnTo>
                      <a:pt x="1011" y="1303"/>
                    </a:lnTo>
                    <a:close/>
                    <a:moveTo>
                      <a:pt x="1027" y="1292"/>
                    </a:moveTo>
                    <a:lnTo>
                      <a:pt x="1029" y="1297"/>
                    </a:lnTo>
                    <a:lnTo>
                      <a:pt x="1025" y="1299"/>
                    </a:lnTo>
                    <a:lnTo>
                      <a:pt x="1023" y="1294"/>
                    </a:lnTo>
                    <a:lnTo>
                      <a:pt x="1027" y="1292"/>
                    </a:lnTo>
                    <a:close/>
                    <a:moveTo>
                      <a:pt x="1043" y="1284"/>
                    </a:moveTo>
                    <a:lnTo>
                      <a:pt x="1045" y="1288"/>
                    </a:lnTo>
                    <a:lnTo>
                      <a:pt x="1041" y="1290"/>
                    </a:lnTo>
                    <a:lnTo>
                      <a:pt x="1039" y="1286"/>
                    </a:lnTo>
                    <a:lnTo>
                      <a:pt x="1043" y="1284"/>
                    </a:lnTo>
                    <a:close/>
                    <a:moveTo>
                      <a:pt x="1061" y="1275"/>
                    </a:moveTo>
                    <a:lnTo>
                      <a:pt x="1063" y="1279"/>
                    </a:lnTo>
                    <a:lnTo>
                      <a:pt x="1059" y="1281"/>
                    </a:lnTo>
                    <a:lnTo>
                      <a:pt x="1057" y="1277"/>
                    </a:lnTo>
                    <a:lnTo>
                      <a:pt x="1061" y="1275"/>
                    </a:lnTo>
                    <a:close/>
                    <a:moveTo>
                      <a:pt x="1076" y="1266"/>
                    </a:moveTo>
                    <a:lnTo>
                      <a:pt x="1078" y="1271"/>
                    </a:lnTo>
                    <a:lnTo>
                      <a:pt x="1075" y="1273"/>
                    </a:lnTo>
                    <a:lnTo>
                      <a:pt x="1073" y="1269"/>
                    </a:lnTo>
                    <a:lnTo>
                      <a:pt x="1076" y="1266"/>
                    </a:lnTo>
                    <a:close/>
                    <a:moveTo>
                      <a:pt x="1094" y="1256"/>
                    </a:moveTo>
                    <a:lnTo>
                      <a:pt x="1096" y="1260"/>
                    </a:lnTo>
                    <a:lnTo>
                      <a:pt x="1092" y="1262"/>
                    </a:lnTo>
                    <a:lnTo>
                      <a:pt x="1090" y="1258"/>
                    </a:lnTo>
                    <a:lnTo>
                      <a:pt x="1094" y="1256"/>
                    </a:lnTo>
                    <a:close/>
                    <a:moveTo>
                      <a:pt x="1110" y="1247"/>
                    </a:moveTo>
                    <a:lnTo>
                      <a:pt x="1112" y="1251"/>
                    </a:lnTo>
                    <a:lnTo>
                      <a:pt x="1108" y="1253"/>
                    </a:lnTo>
                    <a:lnTo>
                      <a:pt x="1106" y="1249"/>
                    </a:lnTo>
                    <a:lnTo>
                      <a:pt x="1110" y="1247"/>
                    </a:lnTo>
                    <a:close/>
                    <a:moveTo>
                      <a:pt x="1128" y="1238"/>
                    </a:moveTo>
                    <a:lnTo>
                      <a:pt x="1130" y="1243"/>
                    </a:lnTo>
                    <a:lnTo>
                      <a:pt x="1126" y="1245"/>
                    </a:lnTo>
                    <a:lnTo>
                      <a:pt x="1124" y="1241"/>
                    </a:lnTo>
                    <a:lnTo>
                      <a:pt x="1128" y="1238"/>
                    </a:lnTo>
                    <a:close/>
                    <a:moveTo>
                      <a:pt x="1144" y="1230"/>
                    </a:moveTo>
                    <a:lnTo>
                      <a:pt x="1146" y="1234"/>
                    </a:lnTo>
                    <a:lnTo>
                      <a:pt x="1142" y="1236"/>
                    </a:lnTo>
                    <a:lnTo>
                      <a:pt x="1140" y="1232"/>
                    </a:lnTo>
                    <a:lnTo>
                      <a:pt x="1144" y="1230"/>
                    </a:lnTo>
                    <a:close/>
                    <a:moveTo>
                      <a:pt x="1162" y="1219"/>
                    </a:moveTo>
                    <a:lnTo>
                      <a:pt x="1164" y="1223"/>
                    </a:lnTo>
                    <a:lnTo>
                      <a:pt x="1160" y="1228"/>
                    </a:lnTo>
                    <a:lnTo>
                      <a:pt x="1156" y="1221"/>
                    </a:lnTo>
                    <a:lnTo>
                      <a:pt x="1162" y="1219"/>
                    </a:lnTo>
                    <a:close/>
                    <a:moveTo>
                      <a:pt x="1178" y="1210"/>
                    </a:moveTo>
                    <a:lnTo>
                      <a:pt x="1180" y="1215"/>
                    </a:lnTo>
                    <a:lnTo>
                      <a:pt x="1176" y="1217"/>
                    </a:lnTo>
                    <a:lnTo>
                      <a:pt x="1174" y="1213"/>
                    </a:lnTo>
                    <a:lnTo>
                      <a:pt x="1178" y="1210"/>
                    </a:lnTo>
                    <a:close/>
                    <a:moveTo>
                      <a:pt x="1194" y="1202"/>
                    </a:moveTo>
                    <a:lnTo>
                      <a:pt x="1198" y="1206"/>
                    </a:lnTo>
                    <a:lnTo>
                      <a:pt x="1192" y="1208"/>
                    </a:lnTo>
                    <a:lnTo>
                      <a:pt x="1190" y="1204"/>
                    </a:lnTo>
                    <a:lnTo>
                      <a:pt x="1194" y="1202"/>
                    </a:lnTo>
                    <a:close/>
                    <a:moveTo>
                      <a:pt x="1211" y="1193"/>
                    </a:moveTo>
                    <a:lnTo>
                      <a:pt x="1213" y="1198"/>
                    </a:lnTo>
                    <a:lnTo>
                      <a:pt x="1210" y="1200"/>
                    </a:lnTo>
                    <a:lnTo>
                      <a:pt x="1208" y="1195"/>
                    </a:lnTo>
                    <a:lnTo>
                      <a:pt x="1211" y="1193"/>
                    </a:lnTo>
                    <a:close/>
                    <a:moveTo>
                      <a:pt x="1227" y="1183"/>
                    </a:moveTo>
                    <a:lnTo>
                      <a:pt x="1229" y="1189"/>
                    </a:lnTo>
                    <a:lnTo>
                      <a:pt x="1225" y="1191"/>
                    </a:lnTo>
                    <a:lnTo>
                      <a:pt x="1223" y="1185"/>
                    </a:lnTo>
                    <a:lnTo>
                      <a:pt x="1227" y="1183"/>
                    </a:lnTo>
                    <a:close/>
                    <a:moveTo>
                      <a:pt x="1245" y="1174"/>
                    </a:moveTo>
                    <a:lnTo>
                      <a:pt x="1247" y="1178"/>
                    </a:lnTo>
                    <a:lnTo>
                      <a:pt x="1243" y="1180"/>
                    </a:lnTo>
                    <a:lnTo>
                      <a:pt x="1241" y="1176"/>
                    </a:lnTo>
                    <a:lnTo>
                      <a:pt x="1245" y="1174"/>
                    </a:lnTo>
                    <a:close/>
                    <a:moveTo>
                      <a:pt x="1261" y="1165"/>
                    </a:moveTo>
                    <a:lnTo>
                      <a:pt x="1263" y="1170"/>
                    </a:lnTo>
                    <a:lnTo>
                      <a:pt x="1259" y="1172"/>
                    </a:lnTo>
                    <a:lnTo>
                      <a:pt x="1257" y="1167"/>
                    </a:lnTo>
                    <a:lnTo>
                      <a:pt x="1261" y="1165"/>
                    </a:lnTo>
                    <a:close/>
                    <a:moveTo>
                      <a:pt x="1279" y="1157"/>
                    </a:moveTo>
                    <a:lnTo>
                      <a:pt x="1281" y="1161"/>
                    </a:lnTo>
                    <a:lnTo>
                      <a:pt x="1277" y="1163"/>
                    </a:lnTo>
                    <a:lnTo>
                      <a:pt x="1275" y="1159"/>
                    </a:lnTo>
                    <a:lnTo>
                      <a:pt x="1279" y="1157"/>
                    </a:lnTo>
                    <a:close/>
                    <a:moveTo>
                      <a:pt x="1295" y="1146"/>
                    </a:moveTo>
                    <a:lnTo>
                      <a:pt x="1297" y="1152"/>
                    </a:lnTo>
                    <a:lnTo>
                      <a:pt x="1293" y="1155"/>
                    </a:lnTo>
                    <a:lnTo>
                      <a:pt x="1291" y="1150"/>
                    </a:lnTo>
                    <a:lnTo>
                      <a:pt x="1295" y="1146"/>
                    </a:lnTo>
                    <a:close/>
                    <a:moveTo>
                      <a:pt x="1313" y="1137"/>
                    </a:moveTo>
                    <a:lnTo>
                      <a:pt x="1315" y="1142"/>
                    </a:lnTo>
                    <a:lnTo>
                      <a:pt x="1311" y="1144"/>
                    </a:lnTo>
                    <a:lnTo>
                      <a:pt x="1307" y="1140"/>
                    </a:lnTo>
                    <a:lnTo>
                      <a:pt x="1313" y="1137"/>
                    </a:lnTo>
                    <a:close/>
                    <a:moveTo>
                      <a:pt x="1329" y="1129"/>
                    </a:moveTo>
                    <a:lnTo>
                      <a:pt x="1331" y="1133"/>
                    </a:lnTo>
                    <a:lnTo>
                      <a:pt x="1327" y="1135"/>
                    </a:lnTo>
                    <a:lnTo>
                      <a:pt x="1325" y="1131"/>
                    </a:lnTo>
                    <a:lnTo>
                      <a:pt x="1329" y="1129"/>
                    </a:lnTo>
                    <a:close/>
                    <a:moveTo>
                      <a:pt x="1345" y="1120"/>
                    </a:moveTo>
                    <a:lnTo>
                      <a:pt x="1348" y="1124"/>
                    </a:lnTo>
                    <a:lnTo>
                      <a:pt x="1343" y="1127"/>
                    </a:lnTo>
                    <a:lnTo>
                      <a:pt x="1341" y="1122"/>
                    </a:lnTo>
                    <a:lnTo>
                      <a:pt x="1345" y="1120"/>
                    </a:lnTo>
                    <a:close/>
                    <a:moveTo>
                      <a:pt x="1362" y="1112"/>
                    </a:moveTo>
                    <a:lnTo>
                      <a:pt x="1364" y="1116"/>
                    </a:lnTo>
                    <a:lnTo>
                      <a:pt x="1360" y="1118"/>
                    </a:lnTo>
                    <a:lnTo>
                      <a:pt x="1358" y="1114"/>
                    </a:lnTo>
                    <a:lnTo>
                      <a:pt x="1362" y="1112"/>
                    </a:lnTo>
                    <a:close/>
                    <a:moveTo>
                      <a:pt x="1378" y="1101"/>
                    </a:moveTo>
                    <a:lnTo>
                      <a:pt x="1380" y="1105"/>
                    </a:lnTo>
                    <a:lnTo>
                      <a:pt x="1376" y="1107"/>
                    </a:lnTo>
                    <a:lnTo>
                      <a:pt x="1374" y="1103"/>
                    </a:lnTo>
                    <a:lnTo>
                      <a:pt x="1378" y="1101"/>
                    </a:lnTo>
                    <a:close/>
                    <a:moveTo>
                      <a:pt x="1396" y="1092"/>
                    </a:moveTo>
                    <a:lnTo>
                      <a:pt x="1398" y="1096"/>
                    </a:lnTo>
                    <a:lnTo>
                      <a:pt x="1394" y="1099"/>
                    </a:lnTo>
                    <a:lnTo>
                      <a:pt x="1392" y="1094"/>
                    </a:lnTo>
                    <a:lnTo>
                      <a:pt x="1396" y="1092"/>
                    </a:lnTo>
                    <a:close/>
                    <a:moveTo>
                      <a:pt x="1412" y="1084"/>
                    </a:moveTo>
                    <a:lnTo>
                      <a:pt x="1414" y="1088"/>
                    </a:lnTo>
                    <a:lnTo>
                      <a:pt x="1410" y="1090"/>
                    </a:lnTo>
                    <a:lnTo>
                      <a:pt x="1408" y="1086"/>
                    </a:lnTo>
                    <a:lnTo>
                      <a:pt x="1412" y="1084"/>
                    </a:lnTo>
                    <a:close/>
                    <a:moveTo>
                      <a:pt x="1430" y="1075"/>
                    </a:moveTo>
                    <a:lnTo>
                      <a:pt x="1432" y="1079"/>
                    </a:lnTo>
                    <a:lnTo>
                      <a:pt x="1428" y="1081"/>
                    </a:lnTo>
                    <a:lnTo>
                      <a:pt x="1426" y="1077"/>
                    </a:lnTo>
                    <a:lnTo>
                      <a:pt x="1430" y="1075"/>
                    </a:lnTo>
                    <a:close/>
                    <a:moveTo>
                      <a:pt x="1446" y="1064"/>
                    </a:moveTo>
                    <a:lnTo>
                      <a:pt x="1448" y="1069"/>
                    </a:lnTo>
                    <a:lnTo>
                      <a:pt x="1444" y="1071"/>
                    </a:lnTo>
                    <a:lnTo>
                      <a:pt x="1442" y="1066"/>
                    </a:lnTo>
                    <a:lnTo>
                      <a:pt x="1446" y="1064"/>
                    </a:lnTo>
                    <a:close/>
                    <a:moveTo>
                      <a:pt x="1464" y="1056"/>
                    </a:moveTo>
                    <a:lnTo>
                      <a:pt x="1466" y="1060"/>
                    </a:lnTo>
                    <a:lnTo>
                      <a:pt x="1462" y="1062"/>
                    </a:lnTo>
                    <a:lnTo>
                      <a:pt x="1460" y="1058"/>
                    </a:lnTo>
                    <a:lnTo>
                      <a:pt x="1464" y="1056"/>
                    </a:lnTo>
                    <a:close/>
                    <a:moveTo>
                      <a:pt x="1480" y="1047"/>
                    </a:moveTo>
                    <a:lnTo>
                      <a:pt x="1482" y="1051"/>
                    </a:lnTo>
                    <a:lnTo>
                      <a:pt x="1478" y="1053"/>
                    </a:lnTo>
                    <a:lnTo>
                      <a:pt x="1476" y="1049"/>
                    </a:lnTo>
                    <a:lnTo>
                      <a:pt x="1480" y="1047"/>
                    </a:lnTo>
                    <a:close/>
                    <a:moveTo>
                      <a:pt x="1497" y="1038"/>
                    </a:moveTo>
                    <a:lnTo>
                      <a:pt x="1499" y="1043"/>
                    </a:lnTo>
                    <a:lnTo>
                      <a:pt x="1493" y="1045"/>
                    </a:lnTo>
                    <a:lnTo>
                      <a:pt x="1491" y="1041"/>
                    </a:lnTo>
                    <a:lnTo>
                      <a:pt x="1497" y="1038"/>
                    </a:lnTo>
                    <a:close/>
                    <a:moveTo>
                      <a:pt x="1513" y="1028"/>
                    </a:moveTo>
                    <a:lnTo>
                      <a:pt x="1515" y="1032"/>
                    </a:lnTo>
                    <a:lnTo>
                      <a:pt x="1511" y="1036"/>
                    </a:lnTo>
                    <a:lnTo>
                      <a:pt x="1509" y="1030"/>
                    </a:lnTo>
                    <a:lnTo>
                      <a:pt x="1513" y="1028"/>
                    </a:lnTo>
                    <a:close/>
                    <a:moveTo>
                      <a:pt x="1529" y="1019"/>
                    </a:moveTo>
                    <a:lnTo>
                      <a:pt x="1531" y="1023"/>
                    </a:lnTo>
                    <a:lnTo>
                      <a:pt x="1527" y="1026"/>
                    </a:lnTo>
                    <a:lnTo>
                      <a:pt x="1525" y="1021"/>
                    </a:lnTo>
                    <a:lnTo>
                      <a:pt x="1529" y="1019"/>
                    </a:lnTo>
                    <a:close/>
                    <a:moveTo>
                      <a:pt x="1547" y="1010"/>
                    </a:moveTo>
                    <a:lnTo>
                      <a:pt x="1549" y="1015"/>
                    </a:lnTo>
                    <a:lnTo>
                      <a:pt x="1545" y="1017"/>
                    </a:lnTo>
                    <a:lnTo>
                      <a:pt x="1543" y="1013"/>
                    </a:lnTo>
                    <a:lnTo>
                      <a:pt x="1547" y="1010"/>
                    </a:lnTo>
                    <a:close/>
                    <a:moveTo>
                      <a:pt x="1563" y="1002"/>
                    </a:moveTo>
                    <a:lnTo>
                      <a:pt x="1565" y="1006"/>
                    </a:lnTo>
                    <a:lnTo>
                      <a:pt x="1561" y="1008"/>
                    </a:lnTo>
                    <a:lnTo>
                      <a:pt x="1559" y="1004"/>
                    </a:lnTo>
                    <a:lnTo>
                      <a:pt x="1563" y="1002"/>
                    </a:lnTo>
                    <a:close/>
                    <a:moveTo>
                      <a:pt x="1581" y="991"/>
                    </a:moveTo>
                    <a:lnTo>
                      <a:pt x="1583" y="998"/>
                    </a:lnTo>
                    <a:lnTo>
                      <a:pt x="1579" y="1000"/>
                    </a:lnTo>
                    <a:lnTo>
                      <a:pt x="1577" y="993"/>
                    </a:lnTo>
                    <a:lnTo>
                      <a:pt x="1581" y="991"/>
                    </a:lnTo>
                    <a:close/>
                    <a:moveTo>
                      <a:pt x="1597" y="982"/>
                    </a:moveTo>
                    <a:lnTo>
                      <a:pt x="1599" y="987"/>
                    </a:lnTo>
                    <a:lnTo>
                      <a:pt x="1595" y="989"/>
                    </a:lnTo>
                    <a:lnTo>
                      <a:pt x="1593" y="985"/>
                    </a:lnTo>
                    <a:lnTo>
                      <a:pt x="1597" y="982"/>
                    </a:lnTo>
                    <a:close/>
                    <a:moveTo>
                      <a:pt x="1615" y="974"/>
                    </a:moveTo>
                    <a:lnTo>
                      <a:pt x="1617" y="978"/>
                    </a:lnTo>
                    <a:lnTo>
                      <a:pt x="1613" y="980"/>
                    </a:lnTo>
                    <a:lnTo>
                      <a:pt x="1611" y="976"/>
                    </a:lnTo>
                    <a:lnTo>
                      <a:pt x="1615" y="974"/>
                    </a:lnTo>
                    <a:close/>
                    <a:moveTo>
                      <a:pt x="1630" y="965"/>
                    </a:moveTo>
                    <a:lnTo>
                      <a:pt x="1632" y="970"/>
                    </a:lnTo>
                    <a:lnTo>
                      <a:pt x="1628" y="972"/>
                    </a:lnTo>
                    <a:lnTo>
                      <a:pt x="1626" y="967"/>
                    </a:lnTo>
                    <a:lnTo>
                      <a:pt x="1630" y="965"/>
                    </a:lnTo>
                    <a:close/>
                    <a:moveTo>
                      <a:pt x="1648" y="955"/>
                    </a:moveTo>
                    <a:lnTo>
                      <a:pt x="1650" y="961"/>
                    </a:lnTo>
                    <a:lnTo>
                      <a:pt x="1646" y="963"/>
                    </a:lnTo>
                    <a:lnTo>
                      <a:pt x="1642" y="959"/>
                    </a:lnTo>
                    <a:lnTo>
                      <a:pt x="1648" y="955"/>
                    </a:lnTo>
                    <a:close/>
                    <a:moveTo>
                      <a:pt x="1664" y="946"/>
                    </a:moveTo>
                    <a:lnTo>
                      <a:pt x="1666" y="950"/>
                    </a:lnTo>
                    <a:lnTo>
                      <a:pt x="1662" y="952"/>
                    </a:lnTo>
                    <a:lnTo>
                      <a:pt x="1660" y="948"/>
                    </a:lnTo>
                    <a:lnTo>
                      <a:pt x="1664" y="946"/>
                    </a:lnTo>
                    <a:close/>
                    <a:moveTo>
                      <a:pt x="1680" y="937"/>
                    </a:moveTo>
                    <a:lnTo>
                      <a:pt x="1684" y="942"/>
                    </a:lnTo>
                    <a:lnTo>
                      <a:pt x="1678" y="944"/>
                    </a:lnTo>
                    <a:lnTo>
                      <a:pt x="1676" y="939"/>
                    </a:lnTo>
                    <a:lnTo>
                      <a:pt x="1680" y="937"/>
                    </a:lnTo>
                    <a:close/>
                    <a:moveTo>
                      <a:pt x="1698" y="929"/>
                    </a:moveTo>
                    <a:lnTo>
                      <a:pt x="1700" y="933"/>
                    </a:lnTo>
                    <a:lnTo>
                      <a:pt x="1696" y="935"/>
                    </a:lnTo>
                    <a:lnTo>
                      <a:pt x="1694" y="931"/>
                    </a:lnTo>
                    <a:lnTo>
                      <a:pt x="1698" y="929"/>
                    </a:lnTo>
                    <a:close/>
                    <a:moveTo>
                      <a:pt x="1714" y="918"/>
                    </a:moveTo>
                    <a:lnTo>
                      <a:pt x="1716" y="924"/>
                    </a:lnTo>
                    <a:lnTo>
                      <a:pt x="1712" y="927"/>
                    </a:lnTo>
                    <a:lnTo>
                      <a:pt x="1710" y="922"/>
                    </a:lnTo>
                    <a:lnTo>
                      <a:pt x="1714" y="918"/>
                    </a:lnTo>
                    <a:close/>
                    <a:moveTo>
                      <a:pt x="1732" y="909"/>
                    </a:moveTo>
                    <a:lnTo>
                      <a:pt x="1734" y="914"/>
                    </a:lnTo>
                    <a:lnTo>
                      <a:pt x="1730" y="916"/>
                    </a:lnTo>
                    <a:lnTo>
                      <a:pt x="1728" y="912"/>
                    </a:lnTo>
                    <a:lnTo>
                      <a:pt x="1732" y="909"/>
                    </a:lnTo>
                    <a:close/>
                    <a:moveTo>
                      <a:pt x="1748" y="901"/>
                    </a:moveTo>
                    <a:lnTo>
                      <a:pt x="1750" y="905"/>
                    </a:lnTo>
                    <a:lnTo>
                      <a:pt x="1746" y="907"/>
                    </a:lnTo>
                    <a:lnTo>
                      <a:pt x="1744" y="903"/>
                    </a:lnTo>
                    <a:lnTo>
                      <a:pt x="1748" y="901"/>
                    </a:lnTo>
                    <a:close/>
                    <a:moveTo>
                      <a:pt x="1765" y="892"/>
                    </a:moveTo>
                    <a:lnTo>
                      <a:pt x="1767" y="896"/>
                    </a:lnTo>
                    <a:lnTo>
                      <a:pt x="1763" y="899"/>
                    </a:lnTo>
                    <a:lnTo>
                      <a:pt x="1761" y="894"/>
                    </a:lnTo>
                    <a:lnTo>
                      <a:pt x="1765" y="892"/>
                    </a:lnTo>
                    <a:close/>
                    <a:moveTo>
                      <a:pt x="1781" y="884"/>
                    </a:moveTo>
                    <a:lnTo>
                      <a:pt x="1783" y="888"/>
                    </a:lnTo>
                    <a:lnTo>
                      <a:pt x="1779" y="890"/>
                    </a:lnTo>
                    <a:lnTo>
                      <a:pt x="1777" y="886"/>
                    </a:lnTo>
                    <a:lnTo>
                      <a:pt x="1781" y="884"/>
                    </a:lnTo>
                    <a:close/>
                    <a:moveTo>
                      <a:pt x="1799" y="873"/>
                    </a:moveTo>
                    <a:lnTo>
                      <a:pt x="1801" y="877"/>
                    </a:lnTo>
                    <a:lnTo>
                      <a:pt x="1797" y="879"/>
                    </a:lnTo>
                    <a:lnTo>
                      <a:pt x="1793" y="875"/>
                    </a:lnTo>
                    <a:lnTo>
                      <a:pt x="1799" y="873"/>
                    </a:lnTo>
                    <a:close/>
                    <a:moveTo>
                      <a:pt x="1815" y="864"/>
                    </a:moveTo>
                    <a:lnTo>
                      <a:pt x="1817" y="869"/>
                    </a:lnTo>
                    <a:lnTo>
                      <a:pt x="1813" y="871"/>
                    </a:lnTo>
                    <a:lnTo>
                      <a:pt x="1811" y="866"/>
                    </a:lnTo>
                    <a:lnTo>
                      <a:pt x="1815" y="864"/>
                    </a:lnTo>
                    <a:close/>
                    <a:moveTo>
                      <a:pt x="1831" y="856"/>
                    </a:moveTo>
                    <a:lnTo>
                      <a:pt x="1835" y="860"/>
                    </a:lnTo>
                    <a:lnTo>
                      <a:pt x="1829" y="862"/>
                    </a:lnTo>
                    <a:lnTo>
                      <a:pt x="1827" y="858"/>
                    </a:lnTo>
                    <a:lnTo>
                      <a:pt x="1831" y="856"/>
                    </a:lnTo>
                    <a:close/>
                    <a:moveTo>
                      <a:pt x="1849" y="847"/>
                    </a:moveTo>
                    <a:lnTo>
                      <a:pt x="1851" y="851"/>
                    </a:lnTo>
                    <a:lnTo>
                      <a:pt x="1847" y="853"/>
                    </a:lnTo>
                    <a:lnTo>
                      <a:pt x="1845" y="849"/>
                    </a:lnTo>
                    <a:lnTo>
                      <a:pt x="1849" y="847"/>
                    </a:lnTo>
                    <a:close/>
                    <a:moveTo>
                      <a:pt x="1865" y="836"/>
                    </a:moveTo>
                    <a:lnTo>
                      <a:pt x="1867" y="841"/>
                    </a:lnTo>
                    <a:lnTo>
                      <a:pt x="1863" y="845"/>
                    </a:lnTo>
                    <a:lnTo>
                      <a:pt x="1861" y="838"/>
                    </a:lnTo>
                    <a:lnTo>
                      <a:pt x="1865" y="836"/>
                    </a:lnTo>
                    <a:close/>
                    <a:moveTo>
                      <a:pt x="1883" y="828"/>
                    </a:moveTo>
                    <a:lnTo>
                      <a:pt x="1885" y="832"/>
                    </a:lnTo>
                    <a:lnTo>
                      <a:pt x="1881" y="834"/>
                    </a:lnTo>
                    <a:lnTo>
                      <a:pt x="1879" y="830"/>
                    </a:lnTo>
                    <a:lnTo>
                      <a:pt x="1883" y="828"/>
                    </a:lnTo>
                    <a:close/>
                    <a:moveTo>
                      <a:pt x="1898" y="819"/>
                    </a:moveTo>
                    <a:lnTo>
                      <a:pt x="1900" y="823"/>
                    </a:lnTo>
                    <a:lnTo>
                      <a:pt x="1896" y="825"/>
                    </a:lnTo>
                    <a:lnTo>
                      <a:pt x="1894" y="821"/>
                    </a:lnTo>
                    <a:lnTo>
                      <a:pt x="1898" y="819"/>
                    </a:lnTo>
                    <a:close/>
                    <a:moveTo>
                      <a:pt x="1916" y="810"/>
                    </a:moveTo>
                    <a:lnTo>
                      <a:pt x="1918" y="815"/>
                    </a:lnTo>
                    <a:lnTo>
                      <a:pt x="1914" y="817"/>
                    </a:lnTo>
                    <a:lnTo>
                      <a:pt x="1912" y="813"/>
                    </a:lnTo>
                    <a:lnTo>
                      <a:pt x="1916" y="810"/>
                    </a:lnTo>
                    <a:close/>
                    <a:moveTo>
                      <a:pt x="1932" y="800"/>
                    </a:moveTo>
                    <a:lnTo>
                      <a:pt x="1934" y="804"/>
                    </a:lnTo>
                    <a:lnTo>
                      <a:pt x="1930" y="808"/>
                    </a:lnTo>
                    <a:lnTo>
                      <a:pt x="1928" y="802"/>
                    </a:lnTo>
                    <a:lnTo>
                      <a:pt x="1932" y="800"/>
                    </a:lnTo>
                    <a:close/>
                    <a:moveTo>
                      <a:pt x="1950" y="791"/>
                    </a:moveTo>
                    <a:lnTo>
                      <a:pt x="1952" y="795"/>
                    </a:lnTo>
                    <a:lnTo>
                      <a:pt x="1948" y="798"/>
                    </a:lnTo>
                    <a:lnTo>
                      <a:pt x="1946" y="793"/>
                    </a:lnTo>
                    <a:lnTo>
                      <a:pt x="1950" y="791"/>
                    </a:lnTo>
                    <a:close/>
                    <a:moveTo>
                      <a:pt x="1966" y="782"/>
                    </a:moveTo>
                    <a:lnTo>
                      <a:pt x="1968" y="787"/>
                    </a:lnTo>
                    <a:lnTo>
                      <a:pt x="1964" y="789"/>
                    </a:lnTo>
                    <a:lnTo>
                      <a:pt x="1962" y="785"/>
                    </a:lnTo>
                    <a:lnTo>
                      <a:pt x="1966" y="782"/>
                    </a:lnTo>
                    <a:close/>
                    <a:moveTo>
                      <a:pt x="1984" y="774"/>
                    </a:moveTo>
                    <a:lnTo>
                      <a:pt x="1986" y="778"/>
                    </a:lnTo>
                    <a:lnTo>
                      <a:pt x="1980" y="780"/>
                    </a:lnTo>
                    <a:lnTo>
                      <a:pt x="1978" y="776"/>
                    </a:lnTo>
                    <a:lnTo>
                      <a:pt x="1984" y="774"/>
                    </a:lnTo>
                    <a:close/>
                    <a:moveTo>
                      <a:pt x="2000" y="763"/>
                    </a:moveTo>
                    <a:lnTo>
                      <a:pt x="2002" y="770"/>
                    </a:lnTo>
                    <a:lnTo>
                      <a:pt x="1998" y="772"/>
                    </a:lnTo>
                    <a:lnTo>
                      <a:pt x="1996" y="765"/>
                    </a:lnTo>
                    <a:lnTo>
                      <a:pt x="2000" y="763"/>
                    </a:lnTo>
                    <a:close/>
                    <a:moveTo>
                      <a:pt x="2016" y="755"/>
                    </a:moveTo>
                    <a:lnTo>
                      <a:pt x="2018" y="759"/>
                    </a:lnTo>
                    <a:lnTo>
                      <a:pt x="2014" y="761"/>
                    </a:lnTo>
                    <a:lnTo>
                      <a:pt x="2012" y="757"/>
                    </a:lnTo>
                    <a:lnTo>
                      <a:pt x="2016" y="755"/>
                    </a:lnTo>
                    <a:close/>
                    <a:moveTo>
                      <a:pt x="2033" y="746"/>
                    </a:moveTo>
                    <a:lnTo>
                      <a:pt x="2035" y="750"/>
                    </a:lnTo>
                    <a:lnTo>
                      <a:pt x="2031" y="752"/>
                    </a:lnTo>
                    <a:lnTo>
                      <a:pt x="2029" y="748"/>
                    </a:lnTo>
                    <a:lnTo>
                      <a:pt x="2033" y="746"/>
                    </a:lnTo>
                    <a:close/>
                    <a:moveTo>
                      <a:pt x="2049" y="737"/>
                    </a:moveTo>
                    <a:lnTo>
                      <a:pt x="2051" y="742"/>
                    </a:lnTo>
                    <a:lnTo>
                      <a:pt x="2047" y="744"/>
                    </a:lnTo>
                    <a:lnTo>
                      <a:pt x="2045" y="739"/>
                    </a:lnTo>
                    <a:lnTo>
                      <a:pt x="2049" y="737"/>
                    </a:lnTo>
                    <a:close/>
                    <a:moveTo>
                      <a:pt x="2067" y="727"/>
                    </a:moveTo>
                    <a:lnTo>
                      <a:pt x="2069" y="733"/>
                    </a:lnTo>
                    <a:lnTo>
                      <a:pt x="2065" y="735"/>
                    </a:lnTo>
                    <a:lnTo>
                      <a:pt x="2063" y="731"/>
                    </a:lnTo>
                    <a:lnTo>
                      <a:pt x="2067" y="727"/>
                    </a:lnTo>
                    <a:close/>
                    <a:moveTo>
                      <a:pt x="2083" y="718"/>
                    </a:moveTo>
                    <a:lnTo>
                      <a:pt x="2085" y="722"/>
                    </a:lnTo>
                    <a:lnTo>
                      <a:pt x="2081" y="724"/>
                    </a:lnTo>
                    <a:lnTo>
                      <a:pt x="2079" y="720"/>
                    </a:lnTo>
                    <a:lnTo>
                      <a:pt x="2083" y="718"/>
                    </a:lnTo>
                    <a:close/>
                    <a:moveTo>
                      <a:pt x="2101" y="709"/>
                    </a:moveTo>
                    <a:lnTo>
                      <a:pt x="2103" y="714"/>
                    </a:lnTo>
                    <a:lnTo>
                      <a:pt x="2099" y="716"/>
                    </a:lnTo>
                    <a:lnTo>
                      <a:pt x="2097" y="711"/>
                    </a:lnTo>
                    <a:lnTo>
                      <a:pt x="2101" y="709"/>
                    </a:lnTo>
                    <a:close/>
                    <a:moveTo>
                      <a:pt x="2117" y="701"/>
                    </a:moveTo>
                    <a:lnTo>
                      <a:pt x="2119" y="705"/>
                    </a:lnTo>
                    <a:lnTo>
                      <a:pt x="2115" y="707"/>
                    </a:lnTo>
                    <a:lnTo>
                      <a:pt x="2113" y="703"/>
                    </a:lnTo>
                    <a:lnTo>
                      <a:pt x="2117" y="701"/>
                    </a:lnTo>
                    <a:close/>
                    <a:moveTo>
                      <a:pt x="2135" y="692"/>
                    </a:moveTo>
                    <a:lnTo>
                      <a:pt x="2137" y="696"/>
                    </a:lnTo>
                    <a:lnTo>
                      <a:pt x="2133" y="699"/>
                    </a:lnTo>
                    <a:lnTo>
                      <a:pt x="2129" y="694"/>
                    </a:lnTo>
                    <a:lnTo>
                      <a:pt x="2135" y="692"/>
                    </a:lnTo>
                    <a:close/>
                    <a:moveTo>
                      <a:pt x="2151" y="681"/>
                    </a:moveTo>
                    <a:lnTo>
                      <a:pt x="2153" y="686"/>
                    </a:lnTo>
                    <a:lnTo>
                      <a:pt x="2149" y="688"/>
                    </a:lnTo>
                    <a:lnTo>
                      <a:pt x="2147" y="684"/>
                    </a:lnTo>
                    <a:lnTo>
                      <a:pt x="2151" y="681"/>
                    </a:lnTo>
                    <a:close/>
                    <a:moveTo>
                      <a:pt x="2166" y="673"/>
                    </a:moveTo>
                    <a:lnTo>
                      <a:pt x="2170" y="677"/>
                    </a:lnTo>
                    <a:lnTo>
                      <a:pt x="2164" y="679"/>
                    </a:lnTo>
                    <a:lnTo>
                      <a:pt x="2162" y="675"/>
                    </a:lnTo>
                    <a:lnTo>
                      <a:pt x="2166" y="673"/>
                    </a:lnTo>
                    <a:close/>
                    <a:moveTo>
                      <a:pt x="2184" y="664"/>
                    </a:moveTo>
                    <a:lnTo>
                      <a:pt x="2186" y="668"/>
                    </a:lnTo>
                    <a:lnTo>
                      <a:pt x="2182" y="671"/>
                    </a:lnTo>
                    <a:lnTo>
                      <a:pt x="2180" y="666"/>
                    </a:lnTo>
                    <a:lnTo>
                      <a:pt x="2184" y="664"/>
                    </a:lnTo>
                    <a:close/>
                    <a:moveTo>
                      <a:pt x="2200" y="656"/>
                    </a:moveTo>
                    <a:lnTo>
                      <a:pt x="2202" y="660"/>
                    </a:lnTo>
                    <a:lnTo>
                      <a:pt x="2198" y="662"/>
                    </a:lnTo>
                    <a:lnTo>
                      <a:pt x="2196" y="658"/>
                    </a:lnTo>
                    <a:lnTo>
                      <a:pt x="2200" y="656"/>
                    </a:lnTo>
                    <a:close/>
                    <a:moveTo>
                      <a:pt x="2218" y="645"/>
                    </a:moveTo>
                    <a:lnTo>
                      <a:pt x="2220" y="649"/>
                    </a:lnTo>
                    <a:lnTo>
                      <a:pt x="2216" y="651"/>
                    </a:lnTo>
                    <a:lnTo>
                      <a:pt x="2214" y="647"/>
                    </a:lnTo>
                    <a:lnTo>
                      <a:pt x="2218" y="645"/>
                    </a:lnTo>
                    <a:close/>
                    <a:moveTo>
                      <a:pt x="2234" y="636"/>
                    </a:moveTo>
                    <a:lnTo>
                      <a:pt x="2236" y="641"/>
                    </a:lnTo>
                    <a:lnTo>
                      <a:pt x="2232" y="643"/>
                    </a:lnTo>
                    <a:lnTo>
                      <a:pt x="2230" y="638"/>
                    </a:lnTo>
                    <a:lnTo>
                      <a:pt x="2234" y="636"/>
                    </a:lnTo>
                    <a:close/>
                    <a:moveTo>
                      <a:pt x="2252" y="628"/>
                    </a:moveTo>
                    <a:lnTo>
                      <a:pt x="2254" y="632"/>
                    </a:lnTo>
                    <a:lnTo>
                      <a:pt x="2250" y="634"/>
                    </a:lnTo>
                    <a:lnTo>
                      <a:pt x="2248" y="630"/>
                    </a:lnTo>
                    <a:lnTo>
                      <a:pt x="2252" y="628"/>
                    </a:lnTo>
                    <a:close/>
                    <a:moveTo>
                      <a:pt x="2268" y="619"/>
                    </a:moveTo>
                    <a:lnTo>
                      <a:pt x="2270" y="623"/>
                    </a:lnTo>
                    <a:lnTo>
                      <a:pt x="2266" y="625"/>
                    </a:lnTo>
                    <a:lnTo>
                      <a:pt x="2264" y="621"/>
                    </a:lnTo>
                    <a:lnTo>
                      <a:pt x="2268" y="619"/>
                    </a:lnTo>
                    <a:close/>
                    <a:moveTo>
                      <a:pt x="2286" y="608"/>
                    </a:moveTo>
                    <a:lnTo>
                      <a:pt x="2288" y="613"/>
                    </a:lnTo>
                    <a:lnTo>
                      <a:pt x="2284" y="617"/>
                    </a:lnTo>
                    <a:lnTo>
                      <a:pt x="2280" y="610"/>
                    </a:lnTo>
                    <a:lnTo>
                      <a:pt x="2286" y="608"/>
                    </a:lnTo>
                    <a:close/>
                    <a:moveTo>
                      <a:pt x="2301" y="600"/>
                    </a:moveTo>
                    <a:lnTo>
                      <a:pt x="2303" y="604"/>
                    </a:lnTo>
                    <a:lnTo>
                      <a:pt x="2299" y="606"/>
                    </a:lnTo>
                    <a:lnTo>
                      <a:pt x="2297" y="602"/>
                    </a:lnTo>
                    <a:lnTo>
                      <a:pt x="2301" y="600"/>
                    </a:lnTo>
                    <a:close/>
                    <a:moveTo>
                      <a:pt x="2319" y="591"/>
                    </a:moveTo>
                    <a:lnTo>
                      <a:pt x="2321" y="595"/>
                    </a:lnTo>
                    <a:lnTo>
                      <a:pt x="2315" y="597"/>
                    </a:lnTo>
                    <a:lnTo>
                      <a:pt x="2313" y="593"/>
                    </a:lnTo>
                    <a:lnTo>
                      <a:pt x="2319" y="591"/>
                    </a:lnTo>
                    <a:close/>
                    <a:moveTo>
                      <a:pt x="2335" y="582"/>
                    </a:moveTo>
                    <a:lnTo>
                      <a:pt x="2337" y="587"/>
                    </a:lnTo>
                    <a:lnTo>
                      <a:pt x="2333" y="589"/>
                    </a:lnTo>
                    <a:lnTo>
                      <a:pt x="2331" y="585"/>
                    </a:lnTo>
                    <a:lnTo>
                      <a:pt x="2335" y="582"/>
                    </a:lnTo>
                    <a:close/>
                    <a:moveTo>
                      <a:pt x="2351" y="572"/>
                    </a:moveTo>
                    <a:lnTo>
                      <a:pt x="2353" y="578"/>
                    </a:lnTo>
                    <a:lnTo>
                      <a:pt x="2349" y="580"/>
                    </a:lnTo>
                    <a:lnTo>
                      <a:pt x="2347" y="574"/>
                    </a:lnTo>
                    <a:lnTo>
                      <a:pt x="2351" y="572"/>
                    </a:lnTo>
                    <a:close/>
                    <a:moveTo>
                      <a:pt x="2369" y="563"/>
                    </a:moveTo>
                    <a:lnTo>
                      <a:pt x="2371" y="567"/>
                    </a:lnTo>
                    <a:lnTo>
                      <a:pt x="2367" y="570"/>
                    </a:lnTo>
                    <a:lnTo>
                      <a:pt x="2365" y="565"/>
                    </a:lnTo>
                    <a:lnTo>
                      <a:pt x="2369" y="563"/>
                    </a:lnTo>
                    <a:close/>
                    <a:moveTo>
                      <a:pt x="2385" y="554"/>
                    </a:moveTo>
                    <a:lnTo>
                      <a:pt x="2387" y="559"/>
                    </a:lnTo>
                    <a:lnTo>
                      <a:pt x="2383" y="561"/>
                    </a:lnTo>
                    <a:lnTo>
                      <a:pt x="2381" y="557"/>
                    </a:lnTo>
                    <a:lnTo>
                      <a:pt x="2385" y="554"/>
                    </a:lnTo>
                    <a:close/>
                    <a:moveTo>
                      <a:pt x="2403" y="546"/>
                    </a:moveTo>
                    <a:lnTo>
                      <a:pt x="2405" y="550"/>
                    </a:lnTo>
                    <a:lnTo>
                      <a:pt x="2401" y="552"/>
                    </a:lnTo>
                    <a:lnTo>
                      <a:pt x="2399" y="548"/>
                    </a:lnTo>
                    <a:lnTo>
                      <a:pt x="2403" y="546"/>
                    </a:lnTo>
                    <a:close/>
                    <a:moveTo>
                      <a:pt x="2419" y="535"/>
                    </a:moveTo>
                    <a:lnTo>
                      <a:pt x="2421" y="542"/>
                    </a:lnTo>
                    <a:lnTo>
                      <a:pt x="2417" y="544"/>
                    </a:lnTo>
                    <a:lnTo>
                      <a:pt x="2415" y="539"/>
                    </a:lnTo>
                    <a:lnTo>
                      <a:pt x="2419" y="535"/>
                    </a:lnTo>
                    <a:close/>
                    <a:moveTo>
                      <a:pt x="2436" y="527"/>
                    </a:moveTo>
                    <a:lnTo>
                      <a:pt x="2438" y="531"/>
                    </a:lnTo>
                    <a:lnTo>
                      <a:pt x="2434" y="533"/>
                    </a:lnTo>
                    <a:lnTo>
                      <a:pt x="2432" y="529"/>
                    </a:lnTo>
                    <a:lnTo>
                      <a:pt x="2436" y="527"/>
                    </a:lnTo>
                    <a:close/>
                    <a:moveTo>
                      <a:pt x="2452" y="518"/>
                    </a:moveTo>
                    <a:lnTo>
                      <a:pt x="2454" y="522"/>
                    </a:lnTo>
                    <a:lnTo>
                      <a:pt x="2450" y="524"/>
                    </a:lnTo>
                    <a:lnTo>
                      <a:pt x="2448" y="520"/>
                    </a:lnTo>
                    <a:lnTo>
                      <a:pt x="2452" y="518"/>
                    </a:lnTo>
                    <a:close/>
                    <a:moveTo>
                      <a:pt x="2470" y="509"/>
                    </a:moveTo>
                    <a:lnTo>
                      <a:pt x="2472" y="514"/>
                    </a:lnTo>
                    <a:lnTo>
                      <a:pt x="2466" y="516"/>
                    </a:lnTo>
                    <a:lnTo>
                      <a:pt x="2464" y="511"/>
                    </a:lnTo>
                    <a:lnTo>
                      <a:pt x="2470" y="509"/>
                    </a:lnTo>
                    <a:close/>
                    <a:moveTo>
                      <a:pt x="2486" y="501"/>
                    </a:moveTo>
                    <a:lnTo>
                      <a:pt x="2488" y="505"/>
                    </a:lnTo>
                    <a:lnTo>
                      <a:pt x="2484" y="507"/>
                    </a:lnTo>
                    <a:lnTo>
                      <a:pt x="2482" y="503"/>
                    </a:lnTo>
                    <a:lnTo>
                      <a:pt x="2486" y="501"/>
                    </a:lnTo>
                    <a:close/>
                    <a:moveTo>
                      <a:pt x="2502" y="490"/>
                    </a:moveTo>
                    <a:lnTo>
                      <a:pt x="2504" y="494"/>
                    </a:lnTo>
                    <a:lnTo>
                      <a:pt x="2500" y="496"/>
                    </a:lnTo>
                    <a:lnTo>
                      <a:pt x="2498" y="492"/>
                    </a:lnTo>
                    <a:lnTo>
                      <a:pt x="2502" y="490"/>
                    </a:lnTo>
                    <a:close/>
                    <a:moveTo>
                      <a:pt x="2520" y="481"/>
                    </a:moveTo>
                    <a:lnTo>
                      <a:pt x="2522" y="486"/>
                    </a:lnTo>
                    <a:lnTo>
                      <a:pt x="2518" y="488"/>
                    </a:lnTo>
                    <a:lnTo>
                      <a:pt x="2516" y="484"/>
                    </a:lnTo>
                    <a:lnTo>
                      <a:pt x="2520" y="481"/>
                    </a:lnTo>
                    <a:close/>
                    <a:moveTo>
                      <a:pt x="2536" y="473"/>
                    </a:moveTo>
                    <a:lnTo>
                      <a:pt x="2538" y="477"/>
                    </a:lnTo>
                    <a:lnTo>
                      <a:pt x="2534" y="479"/>
                    </a:lnTo>
                    <a:lnTo>
                      <a:pt x="2532" y="475"/>
                    </a:lnTo>
                    <a:lnTo>
                      <a:pt x="2536" y="473"/>
                    </a:lnTo>
                    <a:close/>
                    <a:moveTo>
                      <a:pt x="2554" y="464"/>
                    </a:moveTo>
                    <a:lnTo>
                      <a:pt x="2556" y="468"/>
                    </a:lnTo>
                    <a:lnTo>
                      <a:pt x="2552" y="471"/>
                    </a:lnTo>
                    <a:lnTo>
                      <a:pt x="2550" y="466"/>
                    </a:lnTo>
                    <a:lnTo>
                      <a:pt x="2554" y="464"/>
                    </a:lnTo>
                    <a:close/>
                    <a:moveTo>
                      <a:pt x="2569" y="453"/>
                    </a:moveTo>
                    <a:lnTo>
                      <a:pt x="2571" y="458"/>
                    </a:lnTo>
                    <a:lnTo>
                      <a:pt x="2567" y="460"/>
                    </a:lnTo>
                    <a:lnTo>
                      <a:pt x="2566" y="456"/>
                    </a:lnTo>
                    <a:lnTo>
                      <a:pt x="2569" y="453"/>
                    </a:lnTo>
                    <a:close/>
                    <a:moveTo>
                      <a:pt x="2587" y="445"/>
                    </a:moveTo>
                    <a:lnTo>
                      <a:pt x="2589" y="449"/>
                    </a:lnTo>
                    <a:lnTo>
                      <a:pt x="2585" y="451"/>
                    </a:lnTo>
                    <a:lnTo>
                      <a:pt x="2583" y="447"/>
                    </a:lnTo>
                    <a:lnTo>
                      <a:pt x="2587" y="445"/>
                    </a:lnTo>
                    <a:close/>
                    <a:moveTo>
                      <a:pt x="2603" y="436"/>
                    </a:moveTo>
                    <a:lnTo>
                      <a:pt x="2605" y="440"/>
                    </a:lnTo>
                    <a:lnTo>
                      <a:pt x="2601" y="443"/>
                    </a:lnTo>
                    <a:lnTo>
                      <a:pt x="2599" y="438"/>
                    </a:lnTo>
                    <a:lnTo>
                      <a:pt x="2603" y="436"/>
                    </a:lnTo>
                    <a:close/>
                    <a:moveTo>
                      <a:pt x="2621" y="428"/>
                    </a:moveTo>
                    <a:lnTo>
                      <a:pt x="2623" y="432"/>
                    </a:lnTo>
                    <a:lnTo>
                      <a:pt x="2619" y="434"/>
                    </a:lnTo>
                    <a:lnTo>
                      <a:pt x="2615" y="430"/>
                    </a:lnTo>
                    <a:lnTo>
                      <a:pt x="2621" y="428"/>
                    </a:lnTo>
                    <a:close/>
                    <a:moveTo>
                      <a:pt x="2637" y="417"/>
                    </a:moveTo>
                    <a:lnTo>
                      <a:pt x="2639" y="421"/>
                    </a:lnTo>
                    <a:lnTo>
                      <a:pt x="2635" y="425"/>
                    </a:lnTo>
                    <a:lnTo>
                      <a:pt x="2633" y="419"/>
                    </a:lnTo>
                    <a:lnTo>
                      <a:pt x="2637" y="417"/>
                    </a:lnTo>
                    <a:close/>
                    <a:moveTo>
                      <a:pt x="2653" y="408"/>
                    </a:moveTo>
                    <a:lnTo>
                      <a:pt x="2657" y="413"/>
                    </a:lnTo>
                    <a:lnTo>
                      <a:pt x="2651" y="415"/>
                    </a:lnTo>
                    <a:lnTo>
                      <a:pt x="2649" y="410"/>
                    </a:lnTo>
                    <a:lnTo>
                      <a:pt x="2653" y="408"/>
                    </a:lnTo>
                    <a:close/>
                    <a:moveTo>
                      <a:pt x="2671" y="400"/>
                    </a:moveTo>
                    <a:lnTo>
                      <a:pt x="2673" y="404"/>
                    </a:lnTo>
                    <a:lnTo>
                      <a:pt x="2669" y="406"/>
                    </a:lnTo>
                    <a:lnTo>
                      <a:pt x="2667" y="402"/>
                    </a:lnTo>
                    <a:lnTo>
                      <a:pt x="2671" y="400"/>
                    </a:lnTo>
                    <a:close/>
                    <a:moveTo>
                      <a:pt x="2687" y="391"/>
                    </a:moveTo>
                    <a:lnTo>
                      <a:pt x="2689" y="395"/>
                    </a:lnTo>
                    <a:lnTo>
                      <a:pt x="2685" y="397"/>
                    </a:lnTo>
                    <a:lnTo>
                      <a:pt x="2683" y="393"/>
                    </a:lnTo>
                    <a:lnTo>
                      <a:pt x="2687" y="391"/>
                    </a:lnTo>
                    <a:close/>
                    <a:moveTo>
                      <a:pt x="2704" y="380"/>
                    </a:moveTo>
                    <a:lnTo>
                      <a:pt x="2706" y="387"/>
                    </a:lnTo>
                    <a:lnTo>
                      <a:pt x="2702" y="389"/>
                    </a:lnTo>
                    <a:lnTo>
                      <a:pt x="2701" y="382"/>
                    </a:lnTo>
                    <a:lnTo>
                      <a:pt x="2704" y="380"/>
                    </a:lnTo>
                    <a:close/>
                    <a:moveTo>
                      <a:pt x="2720" y="372"/>
                    </a:moveTo>
                    <a:lnTo>
                      <a:pt x="2722" y="376"/>
                    </a:lnTo>
                    <a:lnTo>
                      <a:pt x="2718" y="378"/>
                    </a:lnTo>
                    <a:lnTo>
                      <a:pt x="2716" y="374"/>
                    </a:lnTo>
                    <a:lnTo>
                      <a:pt x="2720" y="372"/>
                    </a:lnTo>
                    <a:close/>
                    <a:moveTo>
                      <a:pt x="2738" y="363"/>
                    </a:moveTo>
                    <a:lnTo>
                      <a:pt x="2740" y="367"/>
                    </a:lnTo>
                    <a:lnTo>
                      <a:pt x="2736" y="370"/>
                    </a:lnTo>
                    <a:lnTo>
                      <a:pt x="2734" y="365"/>
                    </a:lnTo>
                    <a:lnTo>
                      <a:pt x="2738" y="363"/>
                    </a:lnTo>
                    <a:close/>
                    <a:moveTo>
                      <a:pt x="2754" y="354"/>
                    </a:moveTo>
                    <a:lnTo>
                      <a:pt x="2756" y="359"/>
                    </a:lnTo>
                    <a:lnTo>
                      <a:pt x="2752" y="361"/>
                    </a:lnTo>
                    <a:lnTo>
                      <a:pt x="2750" y="357"/>
                    </a:lnTo>
                    <a:lnTo>
                      <a:pt x="2754" y="354"/>
                    </a:lnTo>
                    <a:close/>
                    <a:moveTo>
                      <a:pt x="2772" y="344"/>
                    </a:moveTo>
                    <a:lnTo>
                      <a:pt x="2774" y="350"/>
                    </a:lnTo>
                    <a:lnTo>
                      <a:pt x="2770" y="352"/>
                    </a:lnTo>
                    <a:lnTo>
                      <a:pt x="2768" y="348"/>
                    </a:lnTo>
                    <a:lnTo>
                      <a:pt x="2772" y="344"/>
                    </a:lnTo>
                    <a:close/>
                    <a:moveTo>
                      <a:pt x="2788" y="335"/>
                    </a:moveTo>
                    <a:lnTo>
                      <a:pt x="2790" y="339"/>
                    </a:lnTo>
                    <a:lnTo>
                      <a:pt x="2786" y="342"/>
                    </a:lnTo>
                    <a:lnTo>
                      <a:pt x="2784" y="337"/>
                    </a:lnTo>
                    <a:lnTo>
                      <a:pt x="2788" y="335"/>
                    </a:lnTo>
                    <a:close/>
                    <a:moveTo>
                      <a:pt x="2806" y="326"/>
                    </a:moveTo>
                    <a:lnTo>
                      <a:pt x="2808" y="331"/>
                    </a:lnTo>
                    <a:lnTo>
                      <a:pt x="2802" y="333"/>
                    </a:lnTo>
                    <a:lnTo>
                      <a:pt x="2800" y="329"/>
                    </a:lnTo>
                    <a:lnTo>
                      <a:pt x="2806" y="326"/>
                    </a:lnTo>
                    <a:close/>
                    <a:moveTo>
                      <a:pt x="2822" y="318"/>
                    </a:moveTo>
                    <a:lnTo>
                      <a:pt x="2824" y="322"/>
                    </a:lnTo>
                    <a:lnTo>
                      <a:pt x="2820" y="324"/>
                    </a:lnTo>
                    <a:lnTo>
                      <a:pt x="2818" y="320"/>
                    </a:lnTo>
                    <a:lnTo>
                      <a:pt x="2822" y="318"/>
                    </a:lnTo>
                    <a:close/>
                    <a:moveTo>
                      <a:pt x="2837" y="307"/>
                    </a:moveTo>
                    <a:lnTo>
                      <a:pt x="2839" y="314"/>
                    </a:lnTo>
                    <a:lnTo>
                      <a:pt x="2836" y="316"/>
                    </a:lnTo>
                    <a:lnTo>
                      <a:pt x="2834" y="311"/>
                    </a:lnTo>
                    <a:lnTo>
                      <a:pt x="2837" y="307"/>
                    </a:lnTo>
                    <a:close/>
                    <a:moveTo>
                      <a:pt x="2855" y="299"/>
                    </a:moveTo>
                    <a:lnTo>
                      <a:pt x="2857" y="303"/>
                    </a:lnTo>
                    <a:lnTo>
                      <a:pt x="2853" y="305"/>
                    </a:lnTo>
                    <a:lnTo>
                      <a:pt x="2851" y="301"/>
                    </a:lnTo>
                    <a:lnTo>
                      <a:pt x="2855" y="299"/>
                    </a:lnTo>
                    <a:close/>
                    <a:moveTo>
                      <a:pt x="2871" y="290"/>
                    </a:moveTo>
                    <a:lnTo>
                      <a:pt x="2873" y="294"/>
                    </a:lnTo>
                    <a:lnTo>
                      <a:pt x="2869" y="296"/>
                    </a:lnTo>
                    <a:lnTo>
                      <a:pt x="2867" y="292"/>
                    </a:lnTo>
                    <a:lnTo>
                      <a:pt x="2871" y="290"/>
                    </a:lnTo>
                    <a:close/>
                    <a:moveTo>
                      <a:pt x="2889" y="281"/>
                    </a:moveTo>
                    <a:lnTo>
                      <a:pt x="2891" y="286"/>
                    </a:lnTo>
                    <a:lnTo>
                      <a:pt x="2887" y="288"/>
                    </a:lnTo>
                    <a:lnTo>
                      <a:pt x="2885" y="283"/>
                    </a:lnTo>
                    <a:lnTo>
                      <a:pt x="2889" y="281"/>
                    </a:lnTo>
                    <a:close/>
                    <a:moveTo>
                      <a:pt x="2905" y="273"/>
                    </a:moveTo>
                    <a:lnTo>
                      <a:pt x="2907" y="277"/>
                    </a:lnTo>
                    <a:lnTo>
                      <a:pt x="2903" y="279"/>
                    </a:lnTo>
                    <a:lnTo>
                      <a:pt x="2901" y="275"/>
                    </a:lnTo>
                    <a:lnTo>
                      <a:pt x="2905" y="273"/>
                    </a:lnTo>
                    <a:close/>
                    <a:moveTo>
                      <a:pt x="2923" y="262"/>
                    </a:moveTo>
                    <a:lnTo>
                      <a:pt x="2925" y="266"/>
                    </a:lnTo>
                    <a:lnTo>
                      <a:pt x="2921" y="268"/>
                    </a:lnTo>
                    <a:lnTo>
                      <a:pt x="2919" y="264"/>
                    </a:lnTo>
                    <a:lnTo>
                      <a:pt x="2923" y="262"/>
                    </a:lnTo>
                    <a:close/>
                    <a:moveTo>
                      <a:pt x="2939" y="253"/>
                    </a:moveTo>
                    <a:lnTo>
                      <a:pt x="2941" y="258"/>
                    </a:lnTo>
                    <a:lnTo>
                      <a:pt x="2937" y="260"/>
                    </a:lnTo>
                    <a:lnTo>
                      <a:pt x="2935" y="256"/>
                    </a:lnTo>
                    <a:lnTo>
                      <a:pt x="2939" y="253"/>
                    </a:lnTo>
                    <a:close/>
                    <a:moveTo>
                      <a:pt x="2957" y="245"/>
                    </a:moveTo>
                    <a:lnTo>
                      <a:pt x="2959" y="249"/>
                    </a:lnTo>
                    <a:lnTo>
                      <a:pt x="2955" y="251"/>
                    </a:lnTo>
                    <a:lnTo>
                      <a:pt x="2951" y="247"/>
                    </a:lnTo>
                    <a:lnTo>
                      <a:pt x="2957" y="245"/>
                    </a:lnTo>
                    <a:close/>
                    <a:moveTo>
                      <a:pt x="2973" y="236"/>
                    </a:moveTo>
                    <a:lnTo>
                      <a:pt x="2974" y="240"/>
                    </a:lnTo>
                    <a:lnTo>
                      <a:pt x="2971" y="243"/>
                    </a:lnTo>
                    <a:lnTo>
                      <a:pt x="2969" y="238"/>
                    </a:lnTo>
                    <a:lnTo>
                      <a:pt x="2973" y="236"/>
                    </a:lnTo>
                    <a:close/>
                    <a:moveTo>
                      <a:pt x="2990" y="225"/>
                    </a:moveTo>
                    <a:lnTo>
                      <a:pt x="2992" y="230"/>
                    </a:lnTo>
                    <a:lnTo>
                      <a:pt x="2986" y="234"/>
                    </a:lnTo>
                    <a:lnTo>
                      <a:pt x="2984" y="228"/>
                    </a:lnTo>
                    <a:lnTo>
                      <a:pt x="2990" y="225"/>
                    </a:lnTo>
                    <a:close/>
                    <a:moveTo>
                      <a:pt x="3006" y="217"/>
                    </a:moveTo>
                    <a:lnTo>
                      <a:pt x="3008" y="221"/>
                    </a:lnTo>
                    <a:lnTo>
                      <a:pt x="3004" y="223"/>
                    </a:lnTo>
                    <a:lnTo>
                      <a:pt x="3002" y="219"/>
                    </a:lnTo>
                    <a:lnTo>
                      <a:pt x="3006" y="217"/>
                    </a:lnTo>
                    <a:close/>
                    <a:moveTo>
                      <a:pt x="3022" y="208"/>
                    </a:moveTo>
                    <a:lnTo>
                      <a:pt x="3024" y="212"/>
                    </a:lnTo>
                    <a:lnTo>
                      <a:pt x="3020" y="215"/>
                    </a:lnTo>
                    <a:lnTo>
                      <a:pt x="3018" y="210"/>
                    </a:lnTo>
                    <a:lnTo>
                      <a:pt x="3022" y="208"/>
                    </a:lnTo>
                    <a:close/>
                    <a:moveTo>
                      <a:pt x="3040" y="200"/>
                    </a:moveTo>
                    <a:lnTo>
                      <a:pt x="3042" y="204"/>
                    </a:lnTo>
                    <a:lnTo>
                      <a:pt x="3038" y="206"/>
                    </a:lnTo>
                    <a:lnTo>
                      <a:pt x="3036" y="202"/>
                    </a:lnTo>
                    <a:lnTo>
                      <a:pt x="3040" y="200"/>
                    </a:lnTo>
                    <a:close/>
                    <a:moveTo>
                      <a:pt x="3056" y="189"/>
                    </a:moveTo>
                    <a:lnTo>
                      <a:pt x="3058" y="193"/>
                    </a:lnTo>
                    <a:lnTo>
                      <a:pt x="3054" y="197"/>
                    </a:lnTo>
                    <a:lnTo>
                      <a:pt x="3052" y="191"/>
                    </a:lnTo>
                    <a:lnTo>
                      <a:pt x="3056" y="189"/>
                    </a:lnTo>
                    <a:close/>
                    <a:moveTo>
                      <a:pt x="3074" y="180"/>
                    </a:moveTo>
                    <a:lnTo>
                      <a:pt x="3076" y="185"/>
                    </a:lnTo>
                    <a:lnTo>
                      <a:pt x="3072" y="187"/>
                    </a:lnTo>
                    <a:lnTo>
                      <a:pt x="3070" y="182"/>
                    </a:lnTo>
                    <a:lnTo>
                      <a:pt x="3074" y="180"/>
                    </a:lnTo>
                    <a:close/>
                    <a:moveTo>
                      <a:pt x="3090" y="172"/>
                    </a:moveTo>
                    <a:lnTo>
                      <a:pt x="3092" y="176"/>
                    </a:lnTo>
                    <a:lnTo>
                      <a:pt x="3088" y="178"/>
                    </a:lnTo>
                    <a:lnTo>
                      <a:pt x="3086" y="174"/>
                    </a:lnTo>
                    <a:lnTo>
                      <a:pt x="3090" y="172"/>
                    </a:lnTo>
                    <a:close/>
                    <a:moveTo>
                      <a:pt x="3108" y="163"/>
                    </a:moveTo>
                    <a:lnTo>
                      <a:pt x="3109" y="167"/>
                    </a:lnTo>
                    <a:lnTo>
                      <a:pt x="3106" y="169"/>
                    </a:lnTo>
                    <a:lnTo>
                      <a:pt x="3104" y="165"/>
                    </a:lnTo>
                    <a:lnTo>
                      <a:pt x="3108" y="163"/>
                    </a:lnTo>
                    <a:close/>
                    <a:moveTo>
                      <a:pt x="3123" y="152"/>
                    </a:moveTo>
                    <a:lnTo>
                      <a:pt x="3125" y="159"/>
                    </a:lnTo>
                    <a:lnTo>
                      <a:pt x="3121" y="161"/>
                    </a:lnTo>
                    <a:lnTo>
                      <a:pt x="3119" y="154"/>
                    </a:lnTo>
                    <a:lnTo>
                      <a:pt x="3123" y="152"/>
                    </a:lnTo>
                    <a:close/>
                    <a:moveTo>
                      <a:pt x="3141" y="144"/>
                    </a:moveTo>
                    <a:lnTo>
                      <a:pt x="3143" y="148"/>
                    </a:lnTo>
                    <a:lnTo>
                      <a:pt x="3139" y="150"/>
                    </a:lnTo>
                    <a:lnTo>
                      <a:pt x="3135" y="146"/>
                    </a:lnTo>
                    <a:lnTo>
                      <a:pt x="3141" y="144"/>
                    </a:lnTo>
                    <a:close/>
                    <a:moveTo>
                      <a:pt x="3157" y="135"/>
                    </a:moveTo>
                    <a:lnTo>
                      <a:pt x="3159" y="139"/>
                    </a:lnTo>
                    <a:lnTo>
                      <a:pt x="3155" y="142"/>
                    </a:lnTo>
                    <a:lnTo>
                      <a:pt x="3153" y="137"/>
                    </a:lnTo>
                    <a:lnTo>
                      <a:pt x="3157" y="135"/>
                    </a:lnTo>
                    <a:close/>
                    <a:moveTo>
                      <a:pt x="3173" y="126"/>
                    </a:moveTo>
                    <a:lnTo>
                      <a:pt x="3177" y="131"/>
                    </a:lnTo>
                    <a:lnTo>
                      <a:pt x="3171" y="133"/>
                    </a:lnTo>
                    <a:lnTo>
                      <a:pt x="3169" y="129"/>
                    </a:lnTo>
                    <a:lnTo>
                      <a:pt x="3173" y="126"/>
                    </a:lnTo>
                    <a:close/>
                    <a:moveTo>
                      <a:pt x="3191" y="116"/>
                    </a:moveTo>
                    <a:lnTo>
                      <a:pt x="3193" y="122"/>
                    </a:lnTo>
                    <a:lnTo>
                      <a:pt x="3189" y="124"/>
                    </a:lnTo>
                    <a:lnTo>
                      <a:pt x="3187" y="120"/>
                    </a:lnTo>
                    <a:lnTo>
                      <a:pt x="3191" y="116"/>
                    </a:lnTo>
                    <a:close/>
                    <a:moveTo>
                      <a:pt x="3207" y="107"/>
                    </a:moveTo>
                    <a:lnTo>
                      <a:pt x="3209" y="111"/>
                    </a:lnTo>
                    <a:lnTo>
                      <a:pt x="3205" y="114"/>
                    </a:lnTo>
                    <a:lnTo>
                      <a:pt x="3203" y="109"/>
                    </a:lnTo>
                    <a:lnTo>
                      <a:pt x="3207" y="107"/>
                    </a:lnTo>
                    <a:close/>
                    <a:moveTo>
                      <a:pt x="3225" y="99"/>
                    </a:moveTo>
                    <a:lnTo>
                      <a:pt x="3227" y="103"/>
                    </a:lnTo>
                    <a:lnTo>
                      <a:pt x="3223" y="105"/>
                    </a:lnTo>
                    <a:lnTo>
                      <a:pt x="3221" y="101"/>
                    </a:lnTo>
                    <a:lnTo>
                      <a:pt x="3225" y="99"/>
                    </a:lnTo>
                    <a:close/>
                    <a:moveTo>
                      <a:pt x="3241" y="90"/>
                    </a:moveTo>
                    <a:lnTo>
                      <a:pt x="3243" y="94"/>
                    </a:lnTo>
                    <a:lnTo>
                      <a:pt x="3239" y="96"/>
                    </a:lnTo>
                    <a:lnTo>
                      <a:pt x="3237" y="92"/>
                    </a:lnTo>
                    <a:lnTo>
                      <a:pt x="3241" y="90"/>
                    </a:lnTo>
                    <a:close/>
                    <a:moveTo>
                      <a:pt x="3258" y="81"/>
                    </a:moveTo>
                    <a:lnTo>
                      <a:pt x="3260" y="86"/>
                    </a:lnTo>
                    <a:lnTo>
                      <a:pt x="3256" y="88"/>
                    </a:lnTo>
                    <a:lnTo>
                      <a:pt x="3254" y="83"/>
                    </a:lnTo>
                    <a:lnTo>
                      <a:pt x="3258" y="81"/>
                    </a:lnTo>
                    <a:close/>
                    <a:moveTo>
                      <a:pt x="3274" y="71"/>
                    </a:moveTo>
                    <a:lnTo>
                      <a:pt x="3276" y="75"/>
                    </a:lnTo>
                    <a:lnTo>
                      <a:pt x="3272" y="77"/>
                    </a:lnTo>
                    <a:lnTo>
                      <a:pt x="3270" y="73"/>
                    </a:lnTo>
                    <a:lnTo>
                      <a:pt x="3274" y="71"/>
                    </a:lnTo>
                    <a:close/>
                    <a:moveTo>
                      <a:pt x="3292" y="62"/>
                    </a:moveTo>
                    <a:lnTo>
                      <a:pt x="3294" y="66"/>
                    </a:lnTo>
                    <a:lnTo>
                      <a:pt x="3290" y="68"/>
                    </a:lnTo>
                    <a:lnTo>
                      <a:pt x="3288" y="64"/>
                    </a:lnTo>
                    <a:lnTo>
                      <a:pt x="3292" y="62"/>
                    </a:lnTo>
                    <a:close/>
                    <a:moveTo>
                      <a:pt x="3308" y="53"/>
                    </a:moveTo>
                    <a:lnTo>
                      <a:pt x="3310" y="58"/>
                    </a:lnTo>
                    <a:lnTo>
                      <a:pt x="3306" y="60"/>
                    </a:lnTo>
                    <a:lnTo>
                      <a:pt x="3304" y="55"/>
                    </a:lnTo>
                    <a:lnTo>
                      <a:pt x="3308" y="53"/>
                    </a:lnTo>
                    <a:close/>
                    <a:moveTo>
                      <a:pt x="3326" y="45"/>
                    </a:moveTo>
                    <a:lnTo>
                      <a:pt x="3328" y="49"/>
                    </a:lnTo>
                    <a:lnTo>
                      <a:pt x="3322" y="51"/>
                    </a:lnTo>
                    <a:lnTo>
                      <a:pt x="3320" y="47"/>
                    </a:lnTo>
                    <a:lnTo>
                      <a:pt x="3326" y="45"/>
                    </a:lnTo>
                    <a:close/>
                    <a:moveTo>
                      <a:pt x="3342" y="34"/>
                    </a:moveTo>
                    <a:lnTo>
                      <a:pt x="3344" y="38"/>
                    </a:lnTo>
                    <a:lnTo>
                      <a:pt x="3340" y="40"/>
                    </a:lnTo>
                    <a:lnTo>
                      <a:pt x="3338" y="36"/>
                    </a:lnTo>
                    <a:lnTo>
                      <a:pt x="3342" y="34"/>
                    </a:lnTo>
                    <a:close/>
                    <a:moveTo>
                      <a:pt x="3358" y="25"/>
                    </a:moveTo>
                    <a:lnTo>
                      <a:pt x="3360" y="30"/>
                    </a:lnTo>
                    <a:lnTo>
                      <a:pt x="3356" y="32"/>
                    </a:lnTo>
                    <a:lnTo>
                      <a:pt x="3354" y="28"/>
                    </a:lnTo>
                    <a:lnTo>
                      <a:pt x="3358" y="25"/>
                    </a:lnTo>
                    <a:close/>
                    <a:moveTo>
                      <a:pt x="3376" y="17"/>
                    </a:moveTo>
                    <a:lnTo>
                      <a:pt x="3378" y="21"/>
                    </a:lnTo>
                    <a:lnTo>
                      <a:pt x="3374" y="23"/>
                    </a:lnTo>
                    <a:lnTo>
                      <a:pt x="3372" y="19"/>
                    </a:lnTo>
                    <a:lnTo>
                      <a:pt x="3376" y="17"/>
                    </a:lnTo>
                    <a:close/>
                    <a:moveTo>
                      <a:pt x="3391" y="8"/>
                    </a:moveTo>
                    <a:lnTo>
                      <a:pt x="3393" y="12"/>
                    </a:lnTo>
                    <a:lnTo>
                      <a:pt x="3389" y="15"/>
                    </a:lnTo>
                    <a:lnTo>
                      <a:pt x="3387" y="10"/>
                    </a:lnTo>
                    <a:lnTo>
                      <a:pt x="3391" y="8"/>
                    </a:lnTo>
                    <a:close/>
                    <a:moveTo>
                      <a:pt x="3407" y="4"/>
                    </a:moveTo>
                    <a:lnTo>
                      <a:pt x="3407" y="6"/>
                    </a:lnTo>
                    <a:lnTo>
                      <a:pt x="3405" y="0"/>
                    </a:lnTo>
                    <a:lnTo>
                      <a:pt x="3407"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40" name="Freeform 265"/>
              <p:cNvSpPr>
                <a:spLocks noEditPoints="1"/>
              </p:cNvSpPr>
              <p:nvPr/>
            </p:nvSpPr>
            <p:spPr bwMode="auto">
              <a:xfrm>
                <a:off x="4160" y="1136"/>
                <a:ext cx="746" cy="404"/>
              </a:xfrm>
              <a:custGeom>
                <a:avLst/>
                <a:gdLst>
                  <a:gd name="T0" fmla="*/ 2 w 746"/>
                  <a:gd name="T1" fmla="*/ 0 h 404"/>
                  <a:gd name="T2" fmla="*/ 18 w 746"/>
                  <a:gd name="T3" fmla="*/ 13 h 404"/>
                  <a:gd name="T4" fmla="*/ 37 w 746"/>
                  <a:gd name="T5" fmla="*/ 26 h 404"/>
                  <a:gd name="T6" fmla="*/ 57 w 746"/>
                  <a:gd name="T7" fmla="*/ 30 h 404"/>
                  <a:gd name="T8" fmla="*/ 57 w 746"/>
                  <a:gd name="T9" fmla="*/ 30 h 404"/>
                  <a:gd name="T10" fmla="*/ 69 w 746"/>
                  <a:gd name="T11" fmla="*/ 36 h 404"/>
                  <a:gd name="T12" fmla="*/ 85 w 746"/>
                  <a:gd name="T13" fmla="*/ 49 h 404"/>
                  <a:gd name="T14" fmla="*/ 105 w 746"/>
                  <a:gd name="T15" fmla="*/ 60 h 404"/>
                  <a:gd name="T16" fmla="*/ 125 w 746"/>
                  <a:gd name="T17" fmla="*/ 66 h 404"/>
                  <a:gd name="T18" fmla="*/ 125 w 746"/>
                  <a:gd name="T19" fmla="*/ 66 h 404"/>
                  <a:gd name="T20" fmla="*/ 137 w 746"/>
                  <a:gd name="T21" fmla="*/ 73 h 404"/>
                  <a:gd name="T22" fmla="*/ 151 w 746"/>
                  <a:gd name="T23" fmla="*/ 86 h 404"/>
                  <a:gd name="T24" fmla="*/ 172 w 746"/>
                  <a:gd name="T25" fmla="*/ 96 h 404"/>
                  <a:gd name="T26" fmla="*/ 190 w 746"/>
                  <a:gd name="T27" fmla="*/ 101 h 404"/>
                  <a:gd name="T28" fmla="*/ 190 w 746"/>
                  <a:gd name="T29" fmla="*/ 101 h 404"/>
                  <a:gd name="T30" fmla="*/ 204 w 746"/>
                  <a:gd name="T31" fmla="*/ 107 h 404"/>
                  <a:gd name="T32" fmla="*/ 218 w 746"/>
                  <a:gd name="T33" fmla="*/ 122 h 404"/>
                  <a:gd name="T34" fmla="*/ 240 w 746"/>
                  <a:gd name="T35" fmla="*/ 133 h 404"/>
                  <a:gd name="T36" fmla="*/ 258 w 746"/>
                  <a:gd name="T37" fmla="*/ 137 h 404"/>
                  <a:gd name="T38" fmla="*/ 258 w 746"/>
                  <a:gd name="T39" fmla="*/ 137 h 404"/>
                  <a:gd name="T40" fmla="*/ 272 w 746"/>
                  <a:gd name="T41" fmla="*/ 144 h 404"/>
                  <a:gd name="T42" fmla="*/ 286 w 746"/>
                  <a:gd name="T43" fmla="*/ 159 h 404"/>
                  <a:gd name="T44" fmla="*/ 307 w 746"/>
                  <a:gd name="T45" fmla="*/ 170 h 404"/>
                  <a:gd name="T46" fmla="*/ 325 w 746"/>
                  <a:gd name="T47" fmla="*/ 174 h 404"/>
                  <a:gd name="T48" fmla="*/ 325 w 746"/>
                  <a:gd name="T49" fmla="*/ 174 h 404"/>
                  <a:gd name="T50" fmla="*/ 339 w 746"/>
                  <a:gd name="T51" fmla="*/ 180 h 404"/>
                  <a:gd name="T52" fmla="*/ 353 w 746"/>
                  <a:gd name="T53" fmla="*/ 193 h 404"/>
                  <a:gd name="T54" fmla="*/ 375 w 746"/>
                  <a:gd name="T55" fmla="*/ 206 h 404"/>
                  <a:gd name="T56" fmla="*/ 393 w 746"/>
                  <a:gd name="T57" fmla="*/ 210 h 404"/>
                  <a:gd name="T58" fmla="*/ 393 w 746"/>
                  <a:gd name="T59" fmla="*/ 210 h 404"/>
                  <a:gd name="T60" fmla="*/ 405 w 746"/>
                  <a:gd name="T61" fmla="*/ 217 h 404"/>
                  <a:gd name="T62" fmla="*/ 421 w 746"/>
                  <a:gd name="T63" fmla="*/ 230 h 404"/>
                  <a:gd name="T64" fmla="*/ 440 w 746"/>
                  <a:gd name="T65" fmla="*/ 241 h 404"/>
                  <a:gd name="T66" fmla="*/ 460 w 746"/>
                  <a:gd name="T67" fmla="*/ 245 h 404"/>
                  <a:gd name="T68" fmla="*/ 460 w 746"/>
                  <a:gd name="T69" fmla="*/ 245 h 404"/>
                  <a:gd name="T70" fmla="*/ 472 w 746"/>
                  <a:gd name="T71" fmla="*/ 253 h 404"/>
                  <a:gd name="T72" fmla="*/ 488 w 746"/>
                  <a:gd name="T73" fmla="*/ 266 h 404"/>
                  <a:gd name="T74" fmla="*/ 508 w 746"/>
                  <a:gd name="T75" fmla="*/ 277 h 404"/>
                  <a:gd name="T76" fmla="*/ 528 w 746"/>
                  <a:gd name="T77" fmla="*/ 281 h 404"/>
                  <a:gd name="T78" fmla="*/ 528 w 746"/>
                  <a:gd name="T79" fmla="*/ 281 h 404"/>
                  <a:gd name="T80" fmla="*/ 540 w 746"/>
                  <a:gd name="T81" fmla="*/ 288 h 404"/>
                  <a:gd name="T82" fmla="*/ 556 w 746"/>
                  <a:gd name="T83" fmla="*/ 303 h 404"/>
                  <a:gd name="T84" fmla="*/ 575 w 746"/>
                  <a:gd name="T85" fmla="*/ 314 h 404"/>
                  <a:gd name="T86" fmla="*/ 595 w 746"/>
                  <a:gd name="T87" fmla="*/ 318 h 404"/>
                  <a:gd name="T88" fmla="*/ 595 w 746"/>
                  <a:gd name="T89" fmla="*/ 318 h 404"/>
                  <a:gd name="T90" fmla="*/ 607 w 746"/>
                  <a:gd name="T91" fmla="*/ 324 h 404"/>
                  <a:gd name="T92" fmla="*/ 623 w 746"/>
                  <a:gd name="T93" fmla="*/ 340 h 404"/>
                  <a:gd name="T94" fmla="*/ 643 w 746"/>
                  <a:gd name="T95" fmla="*/ 350 h 404"/>
                  <a:gd name="T96" fmla="*/ 663 w 746"/>
                  <a:gd name="T97" fmla="*/ 355 h 404"/>
                  <a:gd name="T98" fmla="*/ 663 w 746"/>
                  <a:gd name="T99" fmla="*/ 355 h 404"/>
                  <a:gd name="T100" fmla="*/ 675 w 746"/>
                  <a:gd name="T101" fmla="*/ 361 h 404"/>
                  <a:gd name="T102" fmla="*/ 689 w 746"/>
                  <a:gd name="T103" fmla="*/ 374 h 404"/>
                  <a:gd name="T104" fmla="*/ 710 w 746"/>
                  <a:gd name="T105" fmla="*/ 387 h 404"/>
                  <a:gd name="T106" fmla="*/ 730 w 746"/>
                  <a:gd name="T107" fmla="*/ 391 h 404"/>
                  <a:gd name="T108" fmla="*/ 730 w 746"/>
                  <a:gd name="T109" fmla="*/ 391 h 404"/>
                  <a:gd name="T110" fmla="*/ 746 w 746"/>
                  <a:gd name="T111" fmla="*/ 400 h 4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46"/>
                  <a:gd name="T169" fmla="*/ 0 h 404"/>
                  <a:gd name="T170" fmla="*/ 746 w 746"/>
                  <a:gd name="T171" fmla="*/ 404 h 4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46" h="404">
                    <a:moveTo>
                      <a:pt x="6" y="2"/>
                    </a:moveTo>
                    <a:lnTo>
                      <a:pt x="4" y="6"/>
                    </a:lnTo>
                    <a:lnTo>
                      <a:pt x="0" y="4"/>
                    </a:lnTo>
                    <a:lnTo>
                      <a:pt x="2" y="0"/>
                    </a:lnTo>
                    <a:lnTo>
                      <a:pt x="6" y="2"/>
                    </a:lnTo>
                    <a:close/>
                    <a:moveTo>
                      <a:pt x="24" y="10"/>
                    </a:moveTo>
                    <a:lnTo>
                      <a:pt x="22" y="15"/>
                    </a:lnTo>
                    <a:lnTo>
                      <a:pt x="18" y="13"/>
                    </a:lnTo>
                    <a:lnTo>
                      <a:pt x="20" y="8"/>
                    </a:lnTo>
                    <a:lnTo>
                      <a:pt x="24" y="10"/>
                    </a:lnTo>
                    <a:close/>
                    <a:moveTo>
                      <a:pt x="39" y="21"/>
                    </a:moveTo>
                    <a:lnTo>
                      <a:pt x="37" y="26"/>
                    </a:lnTo>
                    <a:lnTo>
                      <a:pt x="33" y="23"/>
                    </a:lnTo>
                    <a:lnTo>
                      <a:pt x="35" y="19"/>
                    </a:lnTo>
                    <a:lnTo>
                      <a:pt x="39" y="21"/>
                    </a:lnTo>
                    <a:close/>
                    <a:moveTo>
                      <a:pt x="57" y="30"/>
                    </a:moveTo>
                    <a:lnTo>
                      <a:pt x="55" y="34"/>
                    </a:lnTo>
                    <a:lnTo>
                      <a:pt x="51" y="32"/>
                    </a:lnTo>
                    <a:lnTo>
                      <a:pt x="53" y="28"/>
                    </a:lnTo>
                    <a:lnTo>
                      <a:pt x="57" y="30"/>
                    </a:lnTo>
                    <a:close/>
                    <a:moveTo>
                      <a:pt x="73" y="38"/>
                    </a:moveTo>
                    <a:lnTo>
                      <a:pt x="71" y="43"/>
                    </a:lnTo>
                    <a:lnTo>
                      <a:pt x="67" y="41"/>
                    </a:lnTo>
                    <a:lnTo>
                      <a:pt x="69" y="36"/>
                    </a:lnTo>
                    <a:lnTo>
                      <a:pt x="73" y="38"/>
                    </a:lnTo>
                    <a:close/>
                    <a:moveTo>
                      <a:pt x="91" y="47"/>
                    </a:moveTo>
                    <a:lnTo>
                      <a:pt x="89" y="51"/>
                    </a:lnTo>
                    <a:lnTo>
                      <a:pt x="85" y="49"/>
                    </a:lnTo>
                    <a:lnTo>
                      <a:pt x="87" y="45"/>
                    </a:lnTo>
                    <a:lnTo>
                      <a:pt x="91" y="47"/>
                    </a:lnTo>
                    <a:close/>
                    <a:moveTo>
                      <a:pt x="107" y="56"/>
                    </a:moveTo>
                    <a:lnTo>
                      <a:pt x="105" y="60"/>
                    </a:lnTo>
                    <a:lnTo>
                      <a:pt x="101" y="58"/>
                    </a:lnTo>
                    <a:lnTo>
                      <a:pt x="103" y="53"/>
                    </a:lnTo>
                    <a:lnTo>
                      <a:pt x="107" y="56"/>
                    </a:lnTo>
                    <a:close/>
                    <a:moveTo>
                      <a:pt x="125" y="66"/>
                    </a:moveTo>
                    <a:lnTo>
                      <a:pt x="123" y="71"/>
                    </a:lnTo>
                    <a:lnTo>
                      <a:pt x="117" y="69"/>
                    </a:lnTo>
                    <a:lnTo>
                      <a:pt x="119" y="64"/>
                    </a:lnTo>
                    <a:lnTo>
                      <a:pt x="125" y="66"/>
                    </a:lnTo>
                    <a:close/>
                    <a:moveTo>
                      <a:pt x="141" y="75"/>
                    </a:moveTo>
                    <a:lnTo>
                      <a:pt x="139" y="79"/>
                    </a:lnTo>
                    <a:lnTo>
                      <a:pt x="135" y="77"/>
                    </a:lnTo>
                    <a:lnTo>
                      <a:pt x="137" y="73"/>
                    </a:lnTo>
                    <a:lnTo>
                      <a:pt x="141" y="75"/>
                    </a:lnTo>
                    <a:close/>
                    <a:moveTo>
                      <a:pt x="159" y="84"/>
                    </a:moveTo>
                    <a:lnTo>
                      <a:pt x="157" y="88"/>
                    </a:lnTo>
                    <a:lnTo>
                      <a:pt x="151" y="86"/>
                    </a:lnTo>
                    <a:lnTo>
                      <a:pt x="153" y="81"/>
                    </a:lnTo>
                    <a:lnTo>
                      <a:pt x="159" y="84"/>
                    </a:lnTo>
                    <a:close/>
                    <a:moveTo>
                      <a:pt x="174" y="92"/>
                    </a:moveTo>
                    <a:lnTo>
                      <a:pt x="172" y="96"/>
                    </a:lnTo>
                    <a:lnTo>
                      <a:pt x="168" y="94"/>
                    </a:lnTo>
                    <a:lnTo>
                      <a:pt x="170" y="90"/>
                    </a:lnTo>
                    <a:lnTo>
                      <a:pt x="174" y="92"/>
                    </a:lnTo>
                    <a:close/>
                    <a:moveTo>
                      <a:pt x="190" y="101"/>
                    </a:moveTo>
                    <a:lnTo>
                      <a:pt x="188" y="105"/>
                    </a:lnTo>
                    <a:lnTo>
                      <a:pt x="184" y="103"/>
                    </a:lnTo>
                    <a:lnTo>
                      <a:pt x="186" y="99"/>
                    </a:lnTo>
                    <a:lnTo>
                      <a:pt x="190" y="101"/>
                    </a:lnTo>
                    <a:close/>
                    <a:moveTo>
                      <a:pt x="208" y="112"/>
                    </a:moveTo>
                    <a:lnTo>
                      <a:pt x="206" y="116"/>
                    </a:lnTo>
                    <a:lnTo>
                      <a:pt x="202" y="114"/>
                    </a:lnTo>
                    <a:lnTo>
                      <a:pt x="204" y="107"/>
                    </a:lnTo>
                    <a:lnTo>
                      <a:pt x="208" y="112"/>
                    </a:lnTo>
                    <a:close/>
                    <a:moveTo>
                      <a:pt x="224" y="120"/>
                    </a:moveTo>
                    <a:lnTo>
                      <a:pt x="222" y="124"/>
                    </a:lnTo>
                    <a:lnTo>
                      <a:pt x="218" y="122"/>
                    </a:lnTo>
                    <a:lnTo>
                      <a:pt x="220" y="118"/>
                    </a:lnTo>
                    <a:lnTo>
                      <a:pt x="224" y="120"/>
                    </a:lnTo>
                    <a:close/>
                    <a:moveTo>
                      <a:pt x="242" y="129"/>
                    </a:moveTo>
                    <a:lnTo>
                      <a:pt x="240" y="133"/>
                    </a:lnTo>
                    <a:lnTo>
                      <a:pt x="236" y="131"/>
                    </a:lnTo>
                    <a:lnTo>
                      <a:pt x="238" y="127"/>
                    </a:lnTo>
                    <a:lnTo>
                      <a:pt x="242" y="129"/>
                    </a:lnTo>
                    <a:close/>
                    <a:moveTo>
                      <a:pt x="258" y="137"/>
                    </a:moveTo>
                    <a:lnTo>
                      <a:pt x="256" y="142"/>
                    </a:lnTo>
                    <a:lnTo>
                      <a:pt x="252" y="139"/>
                    </a:lnTo>
                    <a:lnTo>
                      <a:pt x="254" y="135"/>
                    </a:lnTo>
                    <a:lnTo>
                      <a:pt x="258" y="137"/>
                    </a:lnTo>
                    <a:close/>
                    <a:moveTo>
                      <a:pt x="276" y="146"/>
                    </a:moveTo>
                    <a:lnTo>
                      <a:pt x="274" y="150"/>
                    </a:lnTo>
                    <a:lnTo>
                      <a:pt x="270" y="148"/>
                    </a:lnTo>
                    <a:lnTo>
                      <a:pt x="272" y="144"/>
                    </a:lnTo>
                    <a:lnTo>
                      <a:pt x="276" y="146"/>
                    </a:lnTo>
                    <a:close/>
                    <a:moveTo>
                      <a:pt x="292" y="157"/>
                    </a:moveTo>
                    <a:lnTo>
                      <a:pt x="290" y="161"/>
                    </a:lnTo>
                    <a:lnTo>
                      <a:pt x="286" y="159"/>
                    </a:lnTo>
                    <a:lnTo>
                      <a:pt x="288" y="152"/>
                    </a:lnTo>
                    <a:lnTo>
                      <a:pt x="292" y="157"/>
                    </a:lnTo>
                    <a:close/>
                    <a:moveTo>
                      <a:pt x="309" y="165"/>
                    </a:moveTo>
                    <a:lnTo>
                      <a:pt x="307" y="170"/>
                    </a:lnTo>
                    <a:lnTo>
                      <a:pt x="303" y="167"/>
                    </a:lnTo>
                    <a:lnTo>
                      <a:pt x="305" y="163"/>
                    </a:lnTo>
                    <a:lnTo>
                      <a:pt x="309" y="165"/>
                    </a:lnTo>
                    <a:close/>
                    <a:moveTo>
                      <a:pt x="325" y="174"/>
                    </a:moveTo>
                    <a:lnTo>
                      <a:pt x="323" y="178"/>
                    </a:lnTo>
                    <a:lnTo>
                      <a:pt x="319" y="176"/>
                    </a:lnTo>
                    <a:lnTo>
                      <a:pt x="321" y="172"/>
                    </a:lnTo>
                    <a:lnTo>
                      <a:pt x="325" y="174"/>
                    </a:lnTo>
                    <a:close/>
                    <a:moveTo>
                      <a:pt x="343" y="183"/>
                    </a:moveTo>
                    <a:lnTo>
                      <a:pt x="341" y="187"/>
                    </a:lnTo>
                    <a:lnTo>
                      <a:pt x="337" y="185"/>
                    </a:lnTo>
                    <a:lnTo>
                      <a:pt x="339" y="180"/>
                    </a:lnTo>
                    <a:lnTo>
                      <a:pt x="343" y="183"/>
                    </a:lnTo>
                    <a:close/>
                    <a:moveTo>
                      <a:pt x="359" y="191"/>
                    </a:moveTo>
                    <a:lnTo>
                      <a:pt x="357" y="195"/>
                    </a:lnTo>
                    <a:lnTo>
                      <a:pt x="353" y="193"/>
                    </a:lnTo>
                    <a:lnTo>
                      <a:pt x="355" y="189"/>
                    </a:lnTo>
                    <a:lnTo>
                      <a:pt x="359" y="191"/>
                    </a:lnTo>
                    <a:close/>
                    <a:moveTo>
                      <a:pt x="377" y="200"/>
                    </a:moveTo>
                    <a:lnTo>
                      <a:pt x="375" y="206"/>
                    </a:lnTo>
                    <a:lnTo>
                      <a:pt x="369" y="204"/>
                    </a:lnTo>
                    <a:lnTo>
                      <a:pt x="373" y="198"/>
                    </a:lnTo>
                    <a:lnTo>
                      <a:pt x="377" y="200"/>
                    </a:lnTo>
                    <a:close/>
                    <a:moveTo>
                      <a:pt x="393" y="210"/>
                    </a:moveTo>
                    <a:lnTo>
                      <a:pt x="391" y="215"/>
                    </a:lnTo>
                    <a:lnTo>
                      <a:pt x="387" y="213"/>
                    </a:lnTo>
                    <a:lnTo>
                      <a:pt x="389" y="208"/>
                    </a:lnTo>
                    <a:lnTo>
                      <a:pt x="393" y="210"/>
                    </a:lnTo>
                    <a:close/>
                    <a:moveTo>
                      <a:pt x="411" y="219"/>
                    </a:moveTo>
                    <a:lnTo>
                      <a:pt x="409" y="223"/>
                    </a:lnTo>
                    <a:lnTo>
                      <a:pt x="403" y="221"/>
                    </a:lnTo>
                    <a:lnTo>
                      <a:pt x="405" y="217"/>
                    </a:lnTo>
                    <a:lnTo>
                      <a:pt x="411" y="219"/>
                    </a:lnTo>
                    <a:close/>
                    <a:moveTo>
                      <a:pt x="427" y="228"/>
                    </a:moveTo>
                    <a:lnTo>
                      <a:pt x="425" y="232"/>
                    </a:lnTo>
                    <a:lnTo>
                      <a:pt x="421" y="230"/>
                    </a:lnTo>
                    <a:lnTo>
                      <a:pt x="423" y="226"/>
                    </a:lnTo>
                    <a:lnTo>
                      <a:pt x="427" y="228"/>
                    </a:lnTo>
                    <a:close/>
                    <a:moveTo>
                      <a:pt x="444" y="236"/>
                    </a:moveTo>
                    <a:lnTo>
                      <a:pt x="440" y="241"/>
                    </a:lnTo>
                    <a:lnTo>
                      <a:pt x="436" y="238"/>
                    </a:lnTo>
                    <a:lnTo>
                      <a:pt x="438" y="234"/>
                    </a:lnTo>
                    <a:lnTo>
                      <a:pt x="444" y="236"/>
                    </a:lnTo>
                    <a:close/>
                    <a:moveTo>
                      <a:pt x="460" y="245"/>
                    </a:moveTo>
                    <a:lnTo>
                      <a:pt x="458" y="251"/>
                    </a:lnTo>
                    <a:lnTo>
                      <a:pt x="454" y="249"/>
                    </a:lnTo>
                    <a:lnTo>
                      <a:pt x="456" y="243"/>
                    </a:lnTo>
                    <a:lnTo>
                      <a:pt x="460" y="245"/>
                    </a:lnTo>
                    <a:close/>
                    <a:moveTo>
                      <a:pt x="476" y="256"/>
                    </a:moveTo>
                    <a:lnTo>
                      <a:pt x="474" y="260"/>
                    </a:lnTo>
                    <a:lnTo>
                      <a:pt x="470" y="258"/>
                    </a:lnTo>
                    <a:lnTo>
                      <a:pt x="472" y="253"/>
                    </a:lnTo>
                    <a:lnTo>
                      <a:pt x="476" y="256"/>
                    </a:lnTo>
                    <a:close/>
                    <a:moveTo>
                      <a:pt x="494" y="264"/>
                    </a:moveTo>
                    <a:lnTo>
                      <a:pt x="492" y="269"/>
                    </a:lnTo>
                    <a:lnTo>
                      <a:pt x="488" y="266"/>
                    </a:lnTo>
                    <a:lnTo>
                      <a:pt x="490" y="262"/>
                    </a:lnTo>
                    <a:lnTo>
                      <a:pt x="494" y="264"/>
                    </a:lnTo>
                    <a:close/>
                    <a:moveTo>
                      <a:pt x="510" y="273"/>
                    </a:moveTo>
                    <a:lnTo>
                      <a:pt x="508" y="277"/>
                    </a:lnTo>
                    <a:lnTo>
                      <a:pt x="504" y="275"/>
                    </a:lnTo>
                    <a:lnTo>
                      <a:pt x="506" y="271"/>
                    </a:lnTo>
                    <a:lnTo>
                      <a:pt x="510" y="273"/>
                    </a:lnTo>
                    <a:close/>
                    <a:moveTo>
                      <a:pt x="528" y="281"/>
                    </a:moveTo>
                    <a:lnTo>
                      <a:pt x="526" y="286"/>
                    </a:lnTo>
                    <a:lnTo>
                      <a:pt x="522" y="284"/>
                    </a:lnTo>
                    <a:lnTo>
                      <a:pt x="524" y="279"/>
                    </a:lnTo>
                    <a:lnTo>
                      <a:pt x="528" y="281"/>
                    </a:lnTo>
                    <a:close/>
                    <a:moveTo>
                      <a:pt x="544" y="290"/>
                    </a:moveTo>
                    <a:lnTo>
                      <a:pt x="542" y="297"/>
                    </a:lnTo>
                    <a:lnTo>
                      <a:pt x="538" y="294"/>
                    </a:lnTo>
                    <a:lnTo>
                      <a:pt x="540" y="288"/>
                    </a:lnTo>
                    <a:lnTo>
                      <a:pt x="544" y="290"/>
                    </a:lnTo>
                    <a:close/>
                    <a:moveTo>
                      <a:pt x="562" y="301"/>
                    </a:moveTo>
                    <a:lnTo>
                      <a:pt x="560" y="305"/>
                    </a:lnTo>
                    <a:lnTo>
                      <a:pt x="556" y="303"/>
                    </a:lnTo>
                    <a:lnTo>
                      <a:pt x="558" y="299"/>
                    </a:lnTo>
                    <a:lnTo>
                      <a:pt x="562" y="301"/>
                    </a:lnTo>
                    <a:close/>
                    <a:moveTo>
                      <a:pt x="577" y="309"/>
                    </a:moveTo>
                    <a:lnTo>
                      <a:pt x="575" y="314"/>
                    </a:lnTo>
                    <a:lnTo>
                      <a:pt x="571" y="312"/>
                    </a:lnTo>
                    <a:lnTo>
                      <a:pt x="573" y="307"/>
                    </a:lnTo>
                    <a:lnTo>
                      <a:pt x="577" y="309"/>
                    </a:lnTo>
                    <a:close/>
                    <a:moveTo>
                      <a:pt x="595" y="318"/>
                    </a:moveTo>
                    <a:lnTo>
                      <a:pt x="593" y="322"/>
                    </a:lnTo>
                    <a:lnTo>
                      <a:pt x="589" y="320"/>
                    </a:lnTo>
                    <a:lnTo>
                      <a:pt x="591" y="316"/>
                    </a:lnTo>
                    <a:lnTo>
                      <a:pt x="595" y="318"/>
                    </a:lnTo>
                    <a:close/>
                    <a:moveTo>
                      <a:pt x="611" y="327"/>
                    </a:moveTo>
                    <a:lnTo>
                      <a:pt x="609" y="331"/>
                    </a:lnTo>
                    <a:lnTo>
                      <a:pt x="605" y="329"/>
                    </a:lnTo>
                    <a:lnTo>
                      <a:pt x="607" y="324"/>
                    </a:lnTo>
                    <a:lnTo>
                      <a:pt x="611" y="327"/>
                    </a:lnTo>
                    <a:close/>
                    <a:moveTo>
                      <a:pt x="629" y="335"/>
                    </a:moveTo>
                    <a:lnTo>
                      <a:pt x="627" y="342"/>
                    </a:lnTo>
                    <a:lnTo>
                      <a:pt x="623" y="340"/>
                    </a:lnTo>
                    <a:lnTo>
                      <a:pt x="625" y="333"/>
                    </a:lnTo>
                    <a:lnTo>
                      <a:pt x="629" y="335"/>
                    </a:lnTo>
                    <a:close/>
                    <a:moveTo>
                      <a:pt x="645" y="346"/>
                    </a:moveTo>
                    <a:lnTo>
                      <a:pt x="643" y="350"/>
                    </a:lnTo>
                    <a:lnTo>
                      <a:pt x="639" y="348"/>
                    </a:lnTo>
                    <a:lnTo>
                      <a:pt x="641" y="344"/>
                    </a:lnTo>
                    <a:lnTo>
                      <a:pt x="645" y="346"/>
                    </a:lnTo>
                    <a:close/>
                    <a:moveTo>
                      <a:pt x="663" y="355"/>
                    </a:moveTo>
                    <a:lnTo>
                      <a:pt x="661" y="359"/>
                    </a:lnTo>
                    <a:lnTo>
                      <a:pt x="655" y="357"/>
                    </a:lnTo>
                    <a:lnTo>
                      <a:pt x="659" y="352"/>
                    </a:lnTo>
                    <a:lnTo>
                      <a:pt x="663" y="355"/>
                    </a:lnTo>
                    <a:close/>
                    <a:moveTo>
                      <a:pt x="679" y="363"/>
                    </a:moveTo>
                    <a:lnTo>
                      <a:pt x="677" y="367"/>
                    </a:lnTo>
                    <a:lnTo>
                      <a:pt x="673" y="365"/>
                    </a:lnTo>
                    <a:lnTo>
                      <a:pt x="675" y="361"/>
                    </a:lnTo>
                    <a:lnTo>
                      <a:pt x="679" y="363"/>
                    </a:lnTo>
                    <a:close/>
                    <a:moveTo>
                      <a:pt x="697" y="372"/>
                    </a:moveTo>
                    <a:lnTo>
                      <a:pt x="695" y="376"/>
                    </a:lnTo>
                    <a:lnTo>
                      <a:pt x="689" y="374"/>
                    </a:lnTo>
                    <a:lnTo>
                      <a:pt x="691" y="370"/>
                    </a:lnTo>
                    <a:lnTo>
                      <a:pt x="697" y="372"/>
                    </a:lnTo>
                    <a:close/>
                    <a:moveTo>
                      <a:pt x="712" y="380"/>
                    </a:moveTo>
                    <a:lnTo>
                      <a:pt x="710" y="387"/>
                    </a:lnTo>
                    <a:lnTo>
                      <a:pt x="706" y="383"/>
                    </a:lnTo>
                    <a:lnTo>
                      <a:pt x="708" y="378"/>
                    </a:lnTo>
                    <a:lnTo>
                      <a:pt x="712" y="380"/>
                    </a:lnTo>
                    <a:close/>
                    <a:moveTo>
                      <a:pt x="730" y="391"/>
                    </a:moveTo>
                    <a:lnTo>
                      <a:pt x="726" y="395"/>
                    </a:lnTo>
                    <a:lnTo>
                      <a:pt x="722" y="393"/>
                    </a:lnTo>
                    <a:lnTo>
                      <a:pt x="724" y="389"/>
                    </a:lnTo>
                    <a:lnTo>
                      <a:pt x="730" y="391"/>
                    </a:lnTo>
                    <a:close/>
                    <a:moveTo>
                      <a:pt x="742" y="404"/>
                    </a:moveTo>
                    <a:lnTo>
                      <a:pt x="740" y="402"/>
                    </a:lnTo>
                    <a:lnTo>
                      <a:pt x="742" y="398"/>
                    </a:lnTo>
                    <a:lnTo>
                      <a:pt x="746" y="400"/>
                    </a:lnTo>
                    <a:lnTo>
                      <a:pt x="742" y="40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41" name="Freeform 266"/>
              <p:cNvSpPr>
                <a:spLocks noEditPoints="1"/>
              </p:cNvSpPr>
              <p:nvPr/>
            </p:nvSpPr>
            <p:spPr bwMode="auto">
              <a:xfrm>
                <a:off x="4070" y="1194"/>
                <a:ext cx="745" cy="402"/>
              </a:xfrm>
              <a:custGeom>
                <a:avLst/>
                <a:gdLst>
                  <a:gd name="T0" fmla="*/ 2 w 745"/>
                  <a:gd name="T1" fmla="*/ 0 h 402"/>
                  <a:gd name="T2" fmla="*/ 16 w 745"/>
                  <a:gd name="T3" fmla="*/ 13 h 402"/>
                  <a:gd name="T4" fmla="*/ 38 w 745"/>
                  <a:gd name="T5" fmla="*/ 23 h 402"/>
                  <a:gd name="T6" fmla="*/ 56 w 745"/>
                  <a:gd name="T7" fmla="*/ 28 h 402"/>
                  <a:gd name="T8" fmla="*/ 56 w 745"/>
                  <a:gd name="T9" fmla="*/ 28 h 402"/>
                  <a:gd name="T10" fmla="*/ 70 w 745"/>
                  <a:gd name="T11" fmla="*/ 34 h 402"/>
                  <a:gd name="T12" fmla="*/ 84 w 745"/>
                  <a:gd name="T13" fmla="*/ 49 h 402"/>
                  <a:gd name="T14" fmla="*/ 106 w 745"/>
                  <a:gd name="T15" fmla="*/ 60 h 402"/>
                  <a:gd name="T16" fmla="*/ 123 w 745"/>
                  <a:gd name="T17" fmla="*/ 64 h 402"/>
                  <a:gd name="T18" fmla="*/ 123 w 745"/>
                  <a:gd name="T19" fmla="*/ 64 h 402"/>
                  <a:gd name="T20" fmla="*/ 135 w 745"/>
                  <a:gd name="T21" fmla="*/ 71 h 402"/>
                  <a:gd name="T22" fmla="*/ 151 w 745"/>
                  <a:gd name="T23" fmla="*/ 84 h 402"/>
                  <a:gd name="T24" fmla="*/ 171 w 745"/>
                  <a:gd name="T25" fmla="*/ 97 h 402"/>
                  <a:gd name="T26" fmla="*/ 191 w 745"/>
                  <a:gd name="T27" fmla="*/ 101 h 402"/>
                  <a:gd name="T28" fmla="*/ 191 w 745"/>
                  <a:gd name="T29" fmla="*/ 101 h 402"/>
                  <a:gd name="T30" fmla="*/ 203 w 745"/>
                  <a:gd name="T31" fmla="*/ 107 h 402"/>
                  <a:gd name="T32" fmla="*/ 219 w 745"/>
                  <a:gd name="T33" fmla="*/ 120 h 402"/>
                  <a:gd name="T34" fmla="*/ 239 w 745"/>
                  <a:gd name="T35" fmla="*/ 131 h 402"/>
                  <a:gd name="T36" fmla="*/ 258 w 745"/>
                  <a:gd name="T37" fmla="*/ 137 h 402"/>
                  <a:gd name="T38" fmla="*/ 258 w 745"/>
                  <a:gd name="T39" fmla="*/ 137 h 402"/>
                  <a:gd name="T40" fmla="*/ 270 w 745"/>
                  <a:gd name="T41" fmla="*/ 144 h 402"/>
                  <a:gd name="T42" fmla="*/ 286 w 745"/>
                  <a:gd name="T43" fmla="*/ 157 h 402"/>
                  <a:gd name="T44" fmla="*/ 306 w 745"/>
                  <a:gd name="T45" fmla="*/ 168 h 402"/>
                  <a:gd name="T46" fmla="*/ 326 w 745"/>
                  <a:gd name="T47" fmla="*/ 172 h 402"/>
                  <a:gd name="T48" fmla="*/ 326 w 745"/>
                  <a:gd name="T49" fmla="*/ 172 h 402"/>
                  <a:gd name="T50" fmla="*/ 338 w 745"/>
                  <a:gd name="T51" fmla="*/ 178 h 402"/>
                  <a:gd name="T52" fmla="*/ 352 w 745"/>
                  <a:gd name="T53" fmla="*/ 193 h 402"/>
                  <a:gd name="T54" fmla="*/ 374 w 745"/>
                  <a:gd name="T55" fmla="*/ 204 h 402"/>
                  <a:gd name="T56" fmla="*/ 393 w 745"/>
                  <a:gd name="T57" fmla="*/ 208 h 402"/>
                  <a:gd name="T58" fmla="*/ 393 w 745"/>
                  <a:gd name="T59" fmla="*/ 208 h 402"/>
                  <a:gd name="T60" fmla="*/ 405 w 745"/>
                  <a:gd name="T61" fmla="*/ 215 h 402"/>
                  <a:gd name="T62" fmla="*/ 419 w 745"/>
                  <a:gd name="T63" fmla="*/ 230 h 402"/>
                  <a:gd name="T64" fmla="*/ 441 w 745"/>
                  <a:gd name="T65" fmla="*/ 241 h 402"/>
                  <a:gd name="T66" fmla="*/ 459 w 745"/>
                  <a:gd name="T67" fmla="*/ 245 h 402"/>
                  <a:gd name="T68" fmla="*/ 459 w 745"/>
                  <a:gd name="T69" fmla="*/ 245 h 402"/>
                  <a:gd name="T70" fmla="*/ 473 w 745"/>
                  <a:gd name="T71" fmla="*/ 251 h 402"/>
                  <a:gd name="T72" fmla="*/ 487 w 745"/>
                  <a:gd name="T73" fmla="*/ 264 h 402"/>
                  <a:gd name="T74" fmla="*/ 509 w 745"/>
                  <a:gd name="T75" fmla="*/ 277 h 402"/>
                  <a:gd name="T76" fmla="*/ 526 w 745"/>
                  <a:gd name="T77" fmla="*/ 282 h 402"/>
                  <a:gd name="T78" fmla="*/ 526 w 745"/>
                  <a:gd name="T79" fmla="*/ 282 h 402"/>
                  <a:gd name="T80" fmla="*/ 540 w 745"/>
                  <a:gd name="T81" fmla="*/ 288 h 402"/>
                  <a:gd name="T82" fmla="*/ 554 w 745"/>
                  <a:gd name="T83" fmla="*/ 301 h 402"/>
                  <a:gd name="T84" fmla="*/ 576 w 745"/>
                  <a:gd name="T85" fmla="*/ 312 h 402"/>
                  <a:gd name="T86" fmla="*/ 594 w 745"/>
                  <a:gd name="T87" fmla="*/ 316 h 402"/>
                  <a:gd name="T88" fmla="*/ 594 w 745"/>
                  <a:gd name="T89" fmla="*/ 316 h 402"/>
                  <a:gd name="T90" fmla="*/ 608 w 745"/>
                  <a:gd name="T91" fmla="*/ 325 h 402"/>
                  <a:gd name="T92" fmla="*/ 622 w 745"/>
                  <a:gd name="T93" fmla="*/ 337 h 402"/>
                  <a:gd name="T94" fmla="*/ 644 w 745"/>
                  <a:gd name="T95" fmla="*/ 348 h 402"/>
                  <a:gd name="T96" fmla="*/ 661 w 745"/>
                  <a:gd name="T97" fmla="*/ 353 h 402"/>
                  <a:gd name="T98" fmla="*/ 661 w 745"/>
                  <a:gd name="T99" fmla="*/ 353 h 402"/>
                  <a:gd name="T100" fmla="*/ 673 w 745"/>
                  <a:gd name="T101" fmla="*/ 359 h 402"/>
                  <a:gd name="T102" fmla="*/ 689 w 745"/>
                  <a:gd name="T103" fmla="*/ 374 h 402"/>
                  <a:gd name="T104" fmla="*/ 709 w 745"/>
                  <a:gd name="T105" fmla="*/ 385 h 402"/>
                  <a:gd name="T106" fmla="*/ 729 w 745"/>
                  <a:gd name="T107" fmla="*/ 389 h 402"/>
                  <a:gd name="T108" fmla="*/ 729 w 745"/>
                  <a:gd name="T109" fmla="*/ 389 h 402"/>
                  <a:gd name="T110" fmla="*/ 745 w 745"/>
                  <a:gd name="T111" fmla="*/ 398 h 4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45"/>
                  <a:gd name="T169" fmla="*/ 0 h 402"/>
                  <a:gd name="T170" fmla="*/ 745 w 745"/>
                  <a:gd name="T171" fmla="*/ 402 h 40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45" h="402">
                    <a:moveTo>
                      <a:pt x="6" y="2"/>
                    </a:moveTo>
                    <a:lnTo>
                      <a:pt x="4" y="6"/>
                    </a:lnTo>
                    <a:lnTo>
                      <a:pt x="0" y="4"/>
                    </a:lnTo>
                    <a:lnTo>
                      <a:pt x="2" y="0"/>
                    </a:lnTo>
                    <a:lnTo>
                      <a:pt x="6" y="2"/>
                    </a:lnTo>
                    <a:close/>
                    <a:moveTo>
                      <a:pt x="22" y="11"/>
                    </a:moveTo>
                    <a:lnTo>
                      <a:pt x="20" y="15"/>
                    </a:lnTo>
                    <a:lnTo>
                      <a:pt x="16" y="13"/>
                    </a:lnTo>
                    <a:lnTo>
                      <a:pt x="18" y="8"/>
                    </a:lnTo>
                    <a:lnTo>
                      <a:pt x="22" y="11"/>
                    </a:lnTo>
                    <a:close/>
                    <a:moveTo>
                      <a:pt x="40" y="19"/>
                    </a:moveTo>
                    <a:lnTo>
                      <a:pt x="38" y="23"/>
                    </a:lnTo>
                    <a:lnTo>
                      <a:pt x="34" y="21"/>
                    </a:lnTo>
                    <a:lnTo>
                      <a:pt x="36" y="17"/>
                    </a:lnTo>
                    <a:lnTo>
                      <a:pt x="40" y="19"/>
                    </a:lnTo>
                    <a:close/>
                    <a:moveTo>
                      <a:pt x="56" y="28"/>
                    </a:moveTo>
                    <a:lnTo>
                      <a:pt x="54" y="32"/>
                    </a:lnTo>
                    <a:lnTo>
                      <a:pt x="50" y="30"/>
                    </a:lnTo>
                    <a:lnTo>
                      <a:pt x="52" y="26"/>
                    </a:lnTo>
                    <a:lnTo>
                      <a:pt x="56" y="28"/>
                    </a:lnTo>
                    <a:close/>
                    <a:moveTo>
                      <a:pt x="74" y="36"/>
                    </a:moveTo>
                    <a:lnTo>
                      <a:pt x="72" y="43"/>
                    </a:lnTo>
                    <a:lnTo>
                      <a:pt x="66" y="38"/>
                    </a:lnTo>
                    <a:lnTo>
                      <a:pt x="70" y="34"/>
                    </a:lnTo>
                    <a:lnTo>
                      <a:pt x="74" y="36"/>
                    </a:lnTo>
                    <a:close/>
                    <a:moveTo>
                      <a:pt x="90" y="47"/>
                    </a:moveTo>
                    <a:lnTo>
                      <a:pt x="88" y="51"/>
                    </a:lnTo>
                    <a:lnTo>
                      <a:pt x="84" y="49"/>
                    </a:lnTo>
                    <a:lnTo>
                      <a:pt x="86" y="45"/>
                    </a:lnTo>
                    <a:lnTo>
                      <a:pt x="90" y="47"/>
                    </a:lnTo>
                    <a:close/>
                    <a:moveTo>
                      <a:pt x="108" y="56"/>
                    </a:moveTo>
                    <a:lnTo>
                      <a:pt x="106" y="60"/>
                    </a:lnTo>
                    <a:lnTo>
                      <a:pt x="100" y="58"/>
                    </a:lnTo>
                    <a:lnTo>
                      <a:pt x="102" y="54"/>
                    </a:lnTo>
                    <a:lnTo>
                      <a:pt x="108" y="56"/>
                    </a:lnTo>
                    <a:close/>
                    <a:moveTo>
                      <a:pt x="123" y="64"/>
                    </a:moveTo>
                    <a:lnTo>
                      <a:pt x="121" y="69"/>
                    </a:lnTo>
                    <a:lnTo>
                      <a:pt x="118" y="66"/>
                    </a:lnTo>
                    <a:lnTo>
                      <a:pt x="119" y="62"/>
                    </a:lnTo>
                    <a:lnTo>
                      <a:pt x="123" y="64"/>
                    </a:lnTo>
                    <a:close/>
                    <a:moveTo>
                      <a:pt x="141" y="73"/>
                    </a:moveTo>
                    <a:lnTo>
                      <a:pt x="137" y="77"/>
                    </a:lnTo>
                    <a:lnTo>
                      <a:pt x="133" y="75"/>
                    </a:lnTo>
                    <a:lnTo>
                      <a:pt x="135" y="71"/>
                    </a:lnTo>
                    <a:lnTo>
                      <a:pt x="141" y="73"/>
                    </a:lnTo>
                    <a:close/>
                    <a:moveTo>
                      <a:pt x="157" y="81"/>
                    </a:moveTo>
                    <a:lnTo>
                      <a:pt x="155" y="86"/>
                    </a:lnTo>
                    <a:lnTo>
                      <a:pt x="151" y="84"/>
                    </a:lnTo>
                    <a:lnTo>
                      <a:pt x="153" y="79"/>
                    </a:lnTo>
                    <a:lnTo>
                      <a:pt x="157" y="81"/>
                    </a:lnTo>
                    <a:close/>
                    <a:moveTo>
                      <a:pt x="173" y="92"/>
                    </a:moveTo>
                    <a:lnTo>
                      <a:pt x="171" y="97"/>
                    </a:lnTo>
                    <a:lnTo>
                      <a:pt x="167" y="94"/>
                    </a:lnTo>
                    <a:lnTo>
                      <a:pt x="169" y="90"/>
                    </a:lnTo>
                    <a:lnTo>
                      <a:pt x="173" y="92"/>
                    </a:lnTo>
                    <a:close/>
                    <a:moveTo>
                      <a:pt x="191" y="101"/>
                    </a:moveTo>
                    <a:lnTo>
                      <a:pt x="189" y="105"/>
                    </a:lnTo>
                    <a:lnTo>
                      <a:pt x="185" y="103"/>
                    </a:lnTo>
                    <a:lnTo>
                      <a:pt x="187" y="99"/>
                    </a:lnTo>
                    <a:lnTo>
                      <a:pt x="191" y="101"/>
                    </a:lnTo>
                    <a:close/>
                    <a:moveTo>
                      <a:pt x="207" y="109"/>
                    </a:moveTo>
                    <a:lnTo>
                      <a:pt x="205" y="114"/>
                    </a:lnTo>
                    <a:lnTo>
                      <a:pt x="201" y="112"/>
                    </a:lnTo>
                    <a:lnTo>
                      <a:pt x="203" y="107"/>
                    </a:lnTo>
                    <a:lnTo>
                      <a:pt x="207" y="109"/>
                    </a:lnTo>
                    <a:close/>
                    <a:moveTo>
                      <a:pt x="225" y="118"/>
                    </a:moveTo>
                    <a:lnTo>
                      <a:pt x="223" y="122"/>
                    </a:lnTo>
                    <a:lnTo>
                      <a:pt x="219" y="120"/>
                    </a:lnTo>
                    <a:lnTo>
                      <a:pt x="221" y="116"/>
                    </a:lnTo>
                    <a:lnTo>
                      <a:pt x="225" y="118"/>
                    </a:lnTo>
                    <a:close/>
                    <a:moveTo>
                      <a:pt x="241" y="127"/>
                    </a:moveTo>
                    <a:lnTo>
                      <a:pt x="239" y="131"/>
                    </a:lnTo>
                    <a:lnTo>
                      <a:pt x="235" y="129"/>
                    </a:lnTo>
                    <a:lnTo>
                      <a:pt x="237" y="125"/>
                    </a:lnTo>
                    <a:lnTo>
                      <a:pt x="241" y="127"/>
                    </a:lnTo>
                    <a:close/>
                    <a:moveTo>
                      <a:pt x="258" y="137"/>
                    </a:moveTo>
                    <a:lnTo>
                      <a:pt x="256" y="142"/>
                    </a:lnTo>
                    <a:lnTo>
                      <a:pt x="253" y="140"/>
                    </a:lnTo>
                    <a:lnTo>
                      <a:pt x="255" y="135"/>
                    </a:lnTo>
                    <a:lnTo>
                      <a:pt x="258" y="137"/>
                    </a:lnTo>
                    <a:close/>
                    <a:moveTo>
                      <a:pt x="274" y="146"/>
                    </a:moveTo>
                    <a:lnTo>
                      <a:pt x="272" y="150"/>
                    </a:lnTo>
                    <a:lnTo>
                      <a:pt x="268" y="148"/>
                    </a:lnTo>
                    <a:lnTo>
                      <a:pt x="270" y="144"/>
                    </a:lnTo>
                    <a:lnTo>
                      <a:pt x="274" y="146"/>
                    </a:lnTo>
                    <a:close/>
                    <a:moveTo>
                      <a:pt x="292" y="155"/>
                    </a:moveTo>
                    <a:lnTo>
                      <a:pt x="290" y="159"/>
                    </a:lnTo>
                    <a:lnTo>
                      <a:pt x="286" y="157"/>
                    </a:lnTo>
                    <a:lnTo>
                      <a:pt x="288" y="152"/>
                    </a:lnTo>
                    <a:lnTo>
                      <a:pt x="292" y="155"/>
                    </a:lnTo>
                    <a:close/>
                    <a:moveTo>
                      <a:pt x="308" y="163"/>
                    </a:moveTo>
                    <a:lnTo>
                      <a:pt x="306" y="168"/>
                    </a:lnTo>
                    <a:lnTo>
                      <a:pt x="302" y="165"/>
                    </a:lnTo>
                    <a:lnTo>
                      <a:pt x="304" y="161"/>
                    </a:lnTo>
                    <a:lnTo>
                      <a:pt x="308" y="163"/>
                    </a:lnTo>
                    <a:close/>
                    <a:moveTo>
                      <a:pt x="326" y="172"/>
                    </a:moveTo>
                    <a:lnTo>
                      <a:pt x="324" y="176"/>
                    </a:lnTo>
                    <a:lnTo>
                      <a:pt x="320" y="174"/>
                    </a:lnTo>
                    <a:lnTo>
                      <a:pt x="322" y="170"/>
                    </a:lnTo>
                    <a:lnTo>
                      <a:pt x="326" y="172"/>
                    </a:lnTo>
                    <a:close/>
                    <a:moveTo>
                      <a:pt x="342" y="183"/>
                    </a:moveTo>
                    <a:lnTo>
                      <a:pt x="340" y="187"/>
                    </a:lnTo>
                    <a:lnTo>
                      <a:pt x="336" y="185"/>
                    </a:lnTo>
                    <a:lnTo>
                      <a:pt x="338" y="178"/>
                    </a:lnTo>
                    <a:lnTo>
                      <a:pt x="342" y="183"/>
                    </a:lnTo>
                    <a:close/>
                    <a:moveTo>
                      <a:pt x="360" y="191"/>
                    </a:moveTo>
                    <a:lnTo>
                      <a:pt x="358" y="195"/>
                    </a:lnTo>
                    <a:lnTo>
                      <a:pt x="352" y="193"/>
                    </a:lnTo>
                    <a:lnTo>
                      <a:pt x="356" y="189"/>
                    </a:lnTo>
                    <a:lnTo>
                      <a:pt x="360" y="191"/>
                    </a:lnTo>
                    <a:close/>
                    <a:moveTo>
                      <a:pt x="376" y="200"/>
                    </a:moveTo>
                    <a:lnTo>
                      <a:pt x="374" y="204"/>
                    </a:lnTo>
                    <a:lnTo>
                      <a:pt x="370" y="202"/>
                    </a:lnTo>
                    <a:lnTo>
                      <a:pt x="372" y="198"/>
                    </a:lnTo>
                    <a:lnTo>
                      <a:pt x="376" y="200"/>
                    </a:lnTo>
                    <a:close/>
                    <a:moveTo>
                      <a:pt x="393" y="208"/>
                    </a:moveTo>
                    <a:lnTo>
                      <a:pt x="391" y="213"/>
                    </a:lnTo>
                    <a:lnTo>
                      <a:pt x="386" y="211"/>
                    </a:lnTo>
                    <a:lnTo>
                      <a:pt x="388" y="206"/>
                    </a:lnTo>
                    <a:lnTo>
                      <a:pt x="393" y="208"/>
                    </a:lnTo>
                    <a:close/>
                    <a:moveTo>
                      <a:pt x="409" y="217"/>
                    </a:moveTo>
                    <a:lnTo>
                      <a:pt x="407" y="221"/>
                    </a:lnTo>
                    <a:lnTo>
                      <a:pt x="403" y="219"/>
                    </a:lnTo>
                    <a:lnTo>
                      <a:pt x="405" y="215"/>
                    </a:lnTo>
                    <a:lnTo>
                      <a:pt x="409" y="217"/>
                    </a:lnTo>
                    <a:close/>
                    <a:moveTo>
                      <a:pt x="427" y="228"/>
                    </a:moveTo>
                    <a:lnTo>
                      <a:pt x="423" y="232"/>
                    </a:lnTo>
                    <a:lnTo>
                      <a:pt x="419" y="230"/>
                    </a:lnTo>
                    <a:lnTo>
                      <a:pt x="421" y="223"/>
                    </a:lnTo>
                    <a:lnTo>
                      <a:pt x="427" y="228"/>
                    </a:lnTo>
                    <a:close/>
                    <a:moveTo>
                      <a:pt x="443" y="236"/>
                    </a:moveTo>
                    <a:lnTo>
                      <a:pt x="441" y="241"/>
                    </a:lnTo>
                    <a:lnTo>
                      <a:pt x="437" y="239"/>
                    </a:lnTo>
                    <a:lnTo>
                      <a:pt x="439" y="234"/>
                    </a:lnTo>
                    <a:lnTo>
                      <a:pt x="443" y="236"/>
                    </a:lnTo>
                    <a:close/>
                    <a:moveTo>
                      <a:pt x="459" y="245"/>
                    </a:moveTo>
                    <a:lnTo>
                      <a:pt x="457" y="249"/>
                    </a:lnTo>
                    <a:lnTo>
                      <a:pt x="453" y="247"/>
                    </a:lnTo>
                    <a:lnTo>
                      <a:pt x="455" y="243"/>
                    </a:lnTo>
                    <a:lnTo>
                      <a:pt x="459" y="245"/>
                    </a:lnTo>
                    <a:close/>
                    <a:moveTo>
                      <a:pt x="477" y="254"/>
                    </a:moveTo>
                    <a:lnTo>
                      <a:pt x="475" y="258"/>
                    </a:lnTo>
                    <a:lnTo>
                      <a:pt x="471" y="256"/>
                    </a:lnTo>
                    <a:lnTo>
                      <a:pt x="473" y="251"/>
                    </a:lnTo>
                    <a:lnTo>
                      <a:pt x="477" y="254"/>
                    </a:lnTo>
                    <a:close/>
                    <a:moveTo>
                      <a:pt x="493" y="262"/>
                    </a:moveTo>
                    <a:lnTo>
                      <a:pt x="491" y="266"/>
                    </a:lnTo>
                    <a:lnTo>
                      <a:pt x="487" y="264"/>
                    </a:lnTo>
                    <a:lnTo>
                      <a:pt x="489" y="260"/>
                    </a:lnTo>
                    <a:lnTo>
                      <a:pt x="493" y="262"/>
                    </a:lnTo>
                    <a:close/>
                    <a:moveTo>
                      <a:pt x="511" y="273"/>
                    </a:moveTo>
                    <a:lnTo>
                      <a:pt x="509" y="277"/>
                    </a:lnTo>
                    <a:lnTo>
                      <a:pt x="505" y="275"/>
                    </a:lnTo>
                    <a:lnTo>
                      <a:pt x="507" y="269"/>
                    </a:lnTo>
                    <a:lnTo>
                      <a:pt x="511" y="273"/>
                    </a:lnTo>
                    <a:close/>
                    <a:moveTo>
                      <a:pt x="526" y="282"/>
                    </a:moveTo>
                    <a:lnTo>
                      <a:pt x="525" y="286"/>
                    </a:lnTo>
                    <a:lnTo>
                      <a:pt x="521" y="284"/>
                    </a:lnTo>
                    <a:lnTo>
                      <a:pt x="523" y="279"/>
                    </a:lnTo>
                    <a:lnTo>
                      <a:pt x="526" y="282"/>
                    </a:lnTo>
                    <a:close/>
                    <a:moveTo>
                      <a:pt x="544" y="290"/>
                    </a:moveTo>
                    <a:lnTo>
                      <a:pt x="542" y="294"/>
                    </a:lnTo>
                    <a:lnTo>
                      <a:pt x="538" y="292"/>
                    </a:lnTo>
                    <a:lnTo>
                      <a:pt x="540" y="288"/>
                    </a:lnTo>
                    <a:lnTo>
                      <a:pt x="544" y="290"/>
                    </a:lnTo>
                    <a:close/>
                    <a:moveTo>
                      <a:pt x="560" y="299"/>
                    </a:moveTo>
                    <a:lnTo>
                      <a:pt x="558" y="303"/>
                    </a:lnTo>
                    <a:lnTo>
                      <a:pt x="554" y="301"/>
                    </a:lnTo>
                    <a:lnTo>
                      <a:pt x="556" y="297"/>
                    </a:lnTo>
                    <a:lnTo>
                      <a:pt x="560" y="299"/>
                    </a:lnTo>
                    <a:close/>
                    <a:moveTo>
                      <a:pt x="578" y="307"/>
                    </a:moveTo>
                    <a:lnTo>
                      <a:pt x="576" y="312"/>
                    </a:lnTo>
                    <a:lnTo>
                      <a:pt x="572" y="309"/>
                    </a:lnTo>
                    <a:lnTo>
                      <a:pt x="574" y="305"/>
                    </a:lnTo>
                    <a:lnTo>
                      <a:pt x="578" y="307"/>
                    </a:lnTo>
                    <a:close/>
                    <a:moveTo>
                      <a:pt x="594" y="316"/>
                    </a:moveTo>
                    <a:lnTo>
                      <a:pt x="592" y="322"/>
                    </a:lnTo>
                    <a:lnTo>
                      <a:pt x="588" y="320"/>
                    </a:lnTo>
                    <a:lnTo>
                      <a:pt x="590" y="314"/>
                    </a:lnTo>
                    <a:lnTo>
                      <a:pt x="594" y="316"/>
                    </a:lnTo>
                    <a:close/>
                    <a:moveTo>
                      <a:pt x="612" y="327"/>
                    </a:moveTo>
                    <a:lnTo>
                      <a:pt x="610" y="331"/>
                    </a:lnTo>
                    <a:lnTo>
                      <a:pt x="606" y="329"/>
                    </a:lnTo>
                    <a:lnTo>
                      <a:pt x="608" y="325"/>
                    </a:lnTo>
                    <a:lnTo>
                      <a:pt x="612" y="327"/>
                    </a:lnTo>
                    <a:close/>
                    <a:moveTo>
                      <a:pt x="628" y="335"/>
                    </a:moveTo>
                    <a:lnTo>
                      <a:pt x="626" y="340"/>
                    </a:lnTo>
                    <a:lnTo>
                      <a:pt x="622" y="337"/>
                    </a:lnTo>
                    <a:lnTo>
                      <a:pt x="624" y="333"/>
                    </a:lnTo>
                    <a:lnTo>
                      <a:pt x="628" y="335"/>
                    </a:lnTo>
                    <a:close/>
                    <a:moveTo>
                      <a:pt x="646" y="344"/>
                    </a:moveTo>
                    <a:lnTo>
                      <a:pt x="644" y="348"/>
                    </a:lnTo>
                    <a:lnTo>
                      <a:pt x="638" y="346"/>
                    </a:lnTo>
                    <a:lnTo>
                      <a:pt x="642" y="342"/>
                    </a:lnTo>
                    <a:lnTo>
                      <a:pt x="646" y="344"/>
                    </a:lnTo>
                    <a:close/>
                    <a:moveTo>
                      <a:pt x="661" y="353"/>
                    </a:moveTo>
                    <a:lnTo>
                      <a:pt x="660" y="357"/>
                    </a:lnTo>
                    <a:lnTo>
                      <a:pt x="656" y="355"/>
                    </a:lnTo>
                    <a:lnTo>
                      <a:pt x="658" y="350"/>
                    </a:lnTo>
                    <a:lnTo>
                      <a:pt x="661" y="353"/>
                    </a:lnTo>
                    <a:close/>
                    <a:moveTo>
                      <a:pt x="679" y="361"/>
                    </a:moveTo>
                    <a:lnTo>
                      <a:pt x="677" y="368"/>
                    </a:lnTo>
                    <a:lnTo>
                      <a:pt x="671" y="365"/>
                    </a:lnTo>
                    <a:lnTo>
                      <a:pt x="673" y="359"/>
                    </a:lnTo>
                    <a:lnTo>
                      <a:pt x="679" y="361"/>
                    </a:lnTo>
                    <a:close/>
                    <a:moveTo>
                      <a:pt x="695" y="372"/>
                    </a:moveTo>
                    <a:lnTo>
                      <a:pt x="693" y="376"/>
                    </a:lnTo>
                    <a:lnTo>
                      <a:pt x="689" y="374"/>
                    </a:lnTo>
                    <a:lnTo>
                      <a:pt x="691" y="370"/>
                    </a:lnTo>
                    <a:lnTo>
                      <a:pt x="695" y="372"/>
                    </a:lnTo>
                    <a:close/>
                    <a:moveTo>
                      <a:pt x="713" y="380"/>
                    </a:moveTo>
                    <a:lnTo>
                      <a:pt x="709" y="385"/>
                    </a:lnTo>
                    <a:lnTo>
                      <a:pt x="705" y="383"/>
                    </a:lnTo>
                    <a:lnTo>
                      <a:pt x="707" y="378"/>
                    </a:lnTo>
                    <a:lnTo>
                      <a:pt x="713" y="380"/>
                    </a:lnTo>
                    <a:close/>
                    <a:moveTo>
                      <a:pt x="729" y="389"/>
                    </a:moveTo>
                    <a:lnTo>
                      <a:pt x="727" y="393"/>
                    </a:lnTo>
                    <a:lnTo>
                      <a:pt x="723" y="391"/>
                    </a:lnTo>
                    <a:lnTo>
                      <a:pt x="725" y="387"/>
                    </a:lnTo>
                    <a:lnTo>
                      <a:pt x="729" y="389"/>
                    </a:lnTo>
                    <a:close/>
                    <a:moveTo>
                      <a:pt x="743" y="402"/>
                    </a:moveTo>
                    <a:lnTo>
                      <a:pt x="739" y="400"/>
                    </a:lnTo>
                    <a:lnTo>
                      <a:pt x="741" y="396"/>
                    </a:lnTo>
                    <a:lnTo>
                      <a:pt x="745" y="398"/>
                    </a:lnTo>
                    <a:lnTo>
                      <a:pt x="743" y="40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42" name="Freeform 267"/>
              <p:cNvSpPr>
                <a:spLocks noEditPoints="1"/>
              </p:cNvSpPr>
              <p:nvPr/>
            </p:nvSpPr>
            <p:spPr bwMode="auto">
              <a:xfrm>
                <a:off x="3965" y="1248"/>
                <a:ext cx="1168" cy="628"/>
              </a:xfrm>
              <a:custGeom>
                <a:avLst/>
                <a:gdLst>
                  <a:gd name="T0" fmla="*/ 24 w 1168"/>
                  <a:gd name="T1" fmla="*/ 10 h 628"/>
                  <a:gd name="T2" fmla="*/ 38 w 1168"/>
                  <a:gd name="T3" fmla="*/ 23 h 628"/>
                  <a:gd name="T4" fmla="*/ 52 w 1168"/>
                  <a:gd name="T5" fmla="*/ 32 h 628"/>
                  <a:gd name="T6" fmla="*/ 70 w 1168"/>
                  <a:gd name="T7" fmla="*/ 36 h 628"/>
                  <a:gd name="T8" fmla="*/ 91 w 1168"/>
                  <a:gd name="T9" fmla="*/ 47 h 628"/>
                  <a:gd name="T10" fmla="*/ 125 w 1168"/>
                  <a:gd name="T11" fmla="*/ 64 h 628"/>
                  <a:gd name="T12" fmla="*/ 139 w 1168"/>
                  <a:gd name="T13" fmla="*/ 79 h 628"/>
                  <a:gd name="T14" fmla="*/ 153 w 1168"/>
                  <a:gd name="T15" fmla="*/ 86 h 628"/>
                  <a:gd name="T16" fmla="*/ 171 w 1168"/>
                  <a:gd name="T17" fmla="*/ 90 h 628"/>
                  <a:gd name="T18" fmla="*/ 193 w 1168"/>
                  <a:gd name="T19" fmla="*/ 101 h 628"/>
                  <a:gd name="T20" fmla="*/ 226 w 1168"/>
                  <a:gd name="T21" fmla="*/ 118 h 628"/>
                  <a:gd name="T22" fmla="*/ 240 w 1168"/>
                  <a:gd name="T23" fmla="*/ 133 h 628"/>
                  <a:gd name="T24" fmla="*/ 252 w 1168"/>
                  <a:gd name="T25" fmla="*/ 139 h 628"/>
                  <a:gd name="T26" fmla="*/ 272 w 1168"/>
                  <a:gd name="T27" fmla="*/ 144 h 628"/>
                  <a:gd name="T28" fmla="*/ 294 w 1168"/>
                  <a:gd name="T29" fmla="*/ 154 h 628"/>
                  <a:gd name="T30" fmla="*/ 326 w 1168"/>
                  <a:gd name="T31" fmla="*/ 174 h 628"/>
                  <a:gd name="T32" fmla="*/ 342 w 1168"/>
                  <a:gd name="T33" fmla="*/ 187 h 628"/>
                  <a:gd name="T34" fmla="*/ 354 w 1168"/>
                  <a:gd name="T35" fmla="*/ 193 h 628"/>
                  <a:gd name="T36" fmla="*/ 373 w 1168"/>
                  <a:gd name="T37" fmla="*/ 197 h 628"/>
                  <a:gd name="T38" fmla="*/ 393 w 1168"/>
                  <a:gd name="T39" fmla="*/ 208 h 628"/>
                  <a:gd name="T40" fmla="*/ 427 w 1168"/>
                  <a:gd name="T41" fmla="*/ 228 h 628"/>
                  <a:gd name="T42" fmla="*/ 443 w 1168"/>
                  <a:gd name="T43" fmla="*/ 240 h 628"/>
                  <a:gd name="T44" fmla="*/ 455 w 1168"/>
                  <a:gd name="T45" fmla="*/ 247 h 628"/>
                  <a:gd name="T46" fmla="*/ 475 w 1168"/>
                  <a:gd name="T47" fmla="*/ 251 h 628"/>
                  <a:gd name="T48" fmla="*/ 495 w 1168"/>
                  <a:gd name="T49" fmla="*/ 264 h 628"/>
                  <a:gd name="T50" fmla="*/ 528 w 1168"/>
                  <a:gd name="T51" fmla="*/ 281 h 628"/>
                  <a:gd name="T52" fmla="*/ 544 w 1168"/>
                  <a:gd name="T53" fmla="*/ 294 h 628"/>
                  <a:gd name="T54" fmla="*/ 556 w 1168"/>
                  <a:gd name="T55" fmla="*/ 301 h 628"/>
                  <a:gd name="T56" fmla="*/ 574 w 1168"/>
                  <a:gd name="T57" fmla="*/ 305 h 628"/>
                  <a:gd name="T58" fmla="*/ 596 w 1168"/>
                  <a:gd name="T59" fmla="*/ 318 h 628"/>
                  <a:gd name="T60" fmla="*/ 630 w 1168"/>
                  <a:gd name="T61" fmla="*/ 335 h 628"/>
                  <a:gd name="T62" fmla="*/ 643 w 1168"/>
                  <a:gd name="T63" fmla="*/ 348 h 628"/>
                  <a:gd name="T64" fmla="*/ 657 w 1168"/>
                  <a:gd name="T65" fmla="*/ 357 h 628"/>
                  <a:gd name="T66" fmla="*/ 675 w 1168"/>
                  <a:gd name="T67" fmla="*/ 361 h 628"/>
                  <a:gd name="T68" fmla="*/ 697 w 1168"/>
                  <a:gd name="T69" fmla="*/ 372 h 628"/>
                  <a:gd name="T70" fmla="*/ 731 w 1168"/>
                  <a:gd name="T71" fmla="*/ 389 h 628"/>
                  <a:gd name="T72" fmla="*/ 745 w 1168"/>
                  <a:gd name="T73" fmla="*/ 404 h 628"/>
                  <a:gd name="T74" fmla="*/ 759 w 1168"/>
                  <a:gd name="T75" fmla="*/ 410 h 628"/>
                  <a:gd name="T76" fmla="*/ 776 w 1168"/>
                  <a:gd name="T77" fmla="*/ 415 h 628"/>
                  <a:gd name="T78" fmla="*/ 798 w 1168"/>
                  <a:gd name="T79" fmla="*/ 425 h 628"/>
                  <a:gd name="T80" fmla="*/ 832 w 1168"/>
                  <a:gd name="T81" fmla="*/ 443 h 628"/>
                  <a:gd name="T82" fmla="*/ 846 w 1168"/>
                  <a:gd name="T83" fmla="*/ 458 h 628"/>
                  <a:gd name="T84" fmla="*/ 858 w 1168"/>
                  <a:gd name="T85" fmla="*/ 464 h 628"/>
                  <a:gd name="T86" fmla="*/ 878 w 1168"/>
                  <a:gd name="T87" fmla="*/ 468 h 628"/>
                  <a:gd name="T88" fmla="*/ 900 w 1168"/>
                  <a:gd name="T89" fmla="*/ 479 h 628"/>
                  <a:gd name="T90" fmla="*/ 931 w 1168"/>
                  <a:gd name="T91" fmla="*/ 499 h 628"/>
                  <a:gd name="T92" fmla="*/ 947 w 1168"/>
                  <a:gd name="T93" fmla="*/ 511 h 628"/>
                  <a:gd name="T94" fmla="*/ 959 w 1168"/>
                  <a:gd name="T95" fmla="*/ 518 h 628"/>
                  <a:gd name="T96" fmla="*/ 979 w 1168"/>
                  <a:gd name="T97" fmla="*/ 522 h 628"/>
                  <a:gd name="T98" fmla="*/ 999 w 1168"/>
                  <a:gd name="T99" fmla="*/ 533 h 628"/>
                  <a:gd name="T100" fmla="*/ 1033 w 1168"/>
                  <a:gd name="T101" fmla="*/ 552 h 628"/>
                  <a:gd name="T102" fmla="*/ 1048 w 1168"/>
                  <a:gd name="T103" fmla="*/ 565 h 628"/>
                  <a:gd name="T104" fmla="*/ 1060 w 1168"/>
                  <a:gd name="T105" fmla="*/ 572 h 628"/>
                  <a:gd name="T106" fmla="*/ 1080 w 1168"/>
                  <a:gd name="T107" fmla="*/ 576 h 628"/>
                  <a:gd name="T108" fmla="*/ 1100 w 1168"/>
                  <a:gd name="T109" fmla="*/ 589 h 628"/>
                  <a:gd name="T110" fmla="*/ 1134 w 1168"/>
                  <a:gd name="T111" fmla="*/ 606 h 628"/>
                  <a:gd name="T112" fmla="*/ 1150 w 1168"/>
                  <a:gd name="T113" fmla="*/ 619 h 628"/>
                  <a:gd name="T114" fmla="*/ 1162 w 1168"/>
                  <a:gd name="T115" fmla="*/ 625 h 6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68"/>
                  <a:gd name="T175" fmla="*/ 0 h 628"/>
                  <a:gd name="T176" fmla="*/ 1168 w 1168"/>
                  <a:gd name="T177" fmla="*/ 628 h 6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68" h="628">
                    <a:moveTo>
                      <a:pt x="8" y="2"/>
                    </a:moveTo>
                    <a:lnTo>
                      <a:pt x="6" y="6"/>
                    </a:lnTo>
                    <a:lnTo>
                      <a:pt x="0" y="4"/>
                    </a:lnTo>
                    <a:lnTo>
                      <a:pt x="2" y="0"/>
                    </a:lnTo>
                    <a:lnTo>
                      <a:pt x="8" y="2"/>
                    </a:lnTo>
                    <a:close/>
                    <a:moveTo>
                      <a:pt x="24" y="10"/>
                    </a:moveTo>
                    <a:lnTo>
                      <a:pt x="22" y="15"/>
                    </a:lnTo>
                    <a:lnTo>
                      <a:pt x="18" y="12"/>
                    </a:lnTo>
                    <a:lnTo>
                      <a:pt x="20" y="8"/>
                    </a:lnTo>
                    <a:lnTo>
                      <a:pt x="24" y="10"/>
                    </a:lnTo>
                    <a:close/>
                    <a:moveTo>
                      <a:pt x="42" y="19"/>
                    </a:moveTo>
                    <a:lnTo>
                      <a:pt x="38" y="23"/>
                    </a:lnTo>
                    <a:lnTo>
                      <a:pt x="34" y="21"/>
                    </a:lnTo>
                    <a:lnTo>
                      <a:pt x="36" y="17"/>
                    </a:lnTo>
                    <a:lnTo>
                      <a:pt x="42" y="19"/>
                    </a:lnTo>
                    <a:close/>
                    <a:moveTo>
                      <a:pt x="58" y="30"/>
                    </a:moveTo>
                    <a:lnTo>
                      <a:pt x="56" y="34"/>
                    </a:lnTo>
                    <a:lnTo>
                      <a:pt x="52" y="32"/>
                    </a:lnTo>
                    <a:lnTo>
                      <a:pt x="54" y="25"/>
                    </a:lnTo>
                    <a:lnTo>
                      <a:pt x="58" y="30"/>
                    </a:lnTo>
                    <a:close/>
                    <a:moveTo>
                      <a:pt x="74" y="38"/>
                    </a:moveTo>
                    <a:lnTo>
                      <a:pt x="72" y="43"/>
                    </a:lnTo>
                    <a:lnTo>
                      <a:pt x="68" y="40"/>
                    </a:lnTo>
                    <a:lnTo>
                      <a:pt x="70" y="36"/>
                    </a:lnTo>
                    <a:lnTo>
                      <a:pt x="74" y="38"/>
                    </a:lnTo>
                    <a:close/>
                    <a:moveTo>
                      <a:pt x="91" y="47"/>
                    </a:moveTo>
                    <a:lnTo>
                      <a:pt x="89" y="51"/>
                    </a:lnTo>
                    <a:lnTo>
                      <a:pt x="86" y="49"/>
                    </a:lnTo>
                    <a:lnTo>
                      <a:pt x="88" y="45"/>
                    </a:lnTo>
                    <a:lnTo>
                      <a:pt x="91" y="47"/>
                    </a:lnTo>
                    <a:close/>
                    <a:moveTo>
                      <a:pt x="107" y="55"/>
                    </a:moveTo>
                    <a:lnTo>
                      <a:pt x="105" y="60"/>
                    </a:lnTo>
                    <a:lnTo>
                      <a:pt x="101" y="58"/>
                    </a:lnTo>
                    <a:lnTo>
                      <a:pt x="103" y="53"/>
                    </a:lnTo>
                    <a:lnTo>
                      <a:pt x="107" y="55"/>
                    </a:lnTo>
                    <a:close/>
                    <a:moveTo>
                      <a:pt x="125" y="64"/>
                    </a:moveTo>
                    <a:lnTo>
                      <a:pt x="123" y="68"/>
                    </a:lnTo>
                    <a:lnTo>
                      <a:pt x="119" y="66"/>
                    </a:lnTo>
                    <a:lnTo>
                      <a:pt x="121" y="62"/>
                    </a:lnTo>
                    <a:lnTo>
                      <a:pt x="125" y="64"/>
                    </a:lnTo>
                    <a:close/>
                    <a:moveTo>
                      <a:pt x="141" y="73"/>
                    </a:moveTo>
                    <a:lnTo>
                      <a:pt x="139" y="79"/>
                    </a:lnTo>
                    <a:lnTo>
                      <a:pt x="135" y="77"/>
                    </a:lnTo>
                    <a:lnTo>
                      <a:pt x="137" y="71"/>
                    </a:lnTo>
                    <a:lnTo>
                      <a:pt x="141" y="73"/>
                    </a:lnTo>
                    <a:close/>
                    <a:moveTo>
                      <a:pt x="159" y="83"/>
                    </a:moveTo>
                    <a:lnTo>
                      <a:pt x="157" y="88"/>
                    </a:lnTo>
                    <a:lnTo>
                      <a:pt x="153" y="86"/>
                    </a:lnTo>
                    <a:lnTo>
                      <a:pt x="155" y="81"/>
                    </a:lnTo>
                    <a:lnTo>
                      <a:pt x="159" y="83"/>
                    </a:lnTo>
                    <a:close/>
                    <a:moveTo>
                      <a:pt x="175" y="92"/>
                    </a:moveTo>
                    <a:lnTo>
                      <a:pt x="173" y="96"/>
                    </a:lnTo>
                    <a:lnTo>
                      <a:pt x="169" y="94"/>
                    </a:lnTo>
                    <a:lnTo>
                      <a:pt x="171" y="90"/>
                    </a:lnTo>
                    <a:lnTo>
                      <a:pt x="175" y="92"/>
                    </a:lnTo>
                    <a:close/>
                    <a:moveTo>
                      <a:pt x="193" y="101"/>
                    </a:moveTo>
                    <a:lnTo>
                      <a:pt x="191" y="105"/>
                    </a:lnTo>
                    <a:lnTo>
                      <a:pt x="187" y="103"/>
                    </a:lnTo>
                    <a:lnTo>
                      <a:pt x="189" y="98"/>
                    </a:lnTo>
                    <a:lnTo>
                      <a:pt x="193" y="101"/>
                    </a:lnTo>
                    <a:close/>
                    <a:moveTo>
                      <a:pt x="209" y="109"/>
                    </a:moveTo>
                    <a:lnTo>
                      <a:pt x="207" y="114"/>
                    </a:lnTo>
                    <a:lnTo>
                      <a:pt x="203" y="111"/>
                    </a:lnTo>
                    <a:lnTo>
                      <a:pt x="205" y="107"/>
                    </a:lnTo>
                    <a:lnTo>
                      <a:pt x="209" y="109"/>
                    </a:lnTo>
                    <a:close/>
                    <a:moveTo>
                      <a:pt x="226" y="118"/>
                    </a:moveTo>
                    <a:lnTo>
                      <a:pt x="224" y="124"/>
                    </a:lnTo>
                    <a:lnTo>
                      <a:pt x="221" y="122"/>
                    </a:lnTo>
                    <a:lnTo>
                      <a:pt x="223" y="116"/>
                    </a:lnTo>
                    <a:lnTo>
                      <a:pt x="226" y="118"/>
                    </a:lnTo>
                    <a:close/>
                    <a:moveTo>
                      <a:pt x="242" y="129"/>
                    </a:moveTo>
                    <a:lnTo>
                      <a:pt x="240" y="133"/>
                    </a:lnTo>
                    <a:lnTo>
                      <a:pt x="236" y="131"/>
                    </a:lnTo>
                    <a:lnTo>
                      <a:pt x="238" y="126"/>
                    </a:lnTo>
                    <a:lnTo>
                      <a:pt x="242" y="129"/>
                    </a:lnTo>
                    <a:close/>
                    <a:moveTo>
                      <a:pt x="260" y="137"/>
                    </a:moveTo>
                    <a:lnTo>
                      <a:pt x="258" y="141"/>
                    </a:lnTo>
                    <a:lnTo>
                      <a:pt x="252" y="139"/>
                    </a:lnTo>
                    <a:lnTo>
                      <a:pt x="256" y="135"/>
                    </a:lnTo>
                    <a:lnTo>
                      <a:pt x="260" y="137"/>
                    </a:lnTo>
                    <a:close/>
                    <a:moveTo>
                      <a:pt x="276" y="146"/>
                    </a:moveTo>
                    <a:lnTo>
                      <a:pt x="274" y="150"/>
                    </a:lnTo>
                    <a:lnTo>
                      <a:pt x="270" y="148"/>
                    </a:lnTo>
                    <a:lnTo>
                      <a:pt x="272" y="144"/>
                    </a:lnTo>
                    <a:lnTo>
                      <a:pt x="276" y="146"/>
                    </a:lnTo>
                    <a:close/>
                    <a:moveTo>
                      <a:pt x="294" y="154"/>
                    </a:moveTo>
                    <a:lnTo>
                      <a:pt x="292" y="159"/>
                    </a:lnTo>
                    <a:lnTo>
                      <a:pt x="286" y="157"/>
                    </a:lnTo>
                    <a:lnTo>
                      <a:pt x="288" y="152"/>
                    </a:lnTo>
                    <a:lnTo>
                      <a:pt x="294" y="154"/>
                    </a:lnTo>
                    <a:close/>
                    <a:moveTo>
                      <a:pt x="310" y="163"/>
                    </a:moveTo>
                    <a:lnTo>
                      <a:pt x="308" y="169"/>
                    </a:lnTo>
                    <a:lnTo>
                      <a:pt x="304" y="165"/>
                    </a:lnTo>
                    <a:lnTo>
                      <a:pt x="306" y="161"/>
                    </a:lnTo>
                    <a:lnTo>
                      <a:pt x="310" y="163"/>
                    </a:lnTo>
                    <a:close/>
                    <a:moveTo>
                      <a:pt x="326" y="174"/>
                    </a:moveTo>
                    <a:lnTo>
                      <a:pt x="324" y="178"/>
                    </a:lnTo>
                    <a:lnTo>
                      <a:pt x="320" y="176"/>
                    </a:lnTo>
                    <a:lnTo>
                      <a:pt x="322" y="172"/>
                    </a:lnTo>
                    <a:lnTo>
                      <a:pt x="326" y="174"/>
                    </a:lnTo>
                    <a:close/>
                    <a:moveTo>
                      <a:pt x="344" y="182"/>
                    </a:moveTo>
                    <a:lnTo>
                      <a:pt x="342" y="187"/>
                    </a:lnTo>
                    <a:lnTo>
                      <a:pt x="338" y="185"/>
                    </a:lnTo>
                    <a:lnTo>
                      <a:pt x="340" y="180"/>
                    </a:lnTo>
                    <a:lnTo>
                      <a:pt x="344" y="182"/>
                    </a:lnTo>
                    <a:close/>
                    <a:moveTo>
                      <a:pt x="360" y="191"/>
                    </a:moveTo>
                    <a:lnTo>
                      <a:pt x="358" y="195"/>
                    </a:lnTo>
                    <a:lnTo>
                      <a:pt x="354" y="193"/>
                    </a:lnTo>
                    <a:lnTo>
                      <a:pt x="356" y="189"/>
                    </a:lnTo>
                    <a:lnTo>
                      <a:pt x="360" y="191"/>
                    </a:lnTo>
                    <a:close/>
                    <a:moveTo>
                      <a:pt x="377" y="200"/>
                    </a:moveTo>
                    <a:lnTo>
                      <a:pt x="375" y="204"/>
                    </a:lnTo>
                    <a:lnTo>
                      <a:pt x="371" y="202"/>
                    </a:lnTo>
                    <a:lnTo>
                      <a:pt x="373" y="197"/>
                    </a:lnTo>
                    <a:lnTo>
                      <a:pt x="377" y="200"/>
                    </a:lnTo>
                    <a:close/>
                    <a:moveTo>
                      <a:pt x="393" y="208"/>
                    </a:moveTo>
                    <a:lnTo>
                      <a:pt x="391" y="215"/>
                    </a:lnTo>
                    <a:lnTo>
                      <a:pt x="387" y="210"/>
                    </a:lnTo>
                    <a:lnTo>
                      <a:pt x="389" y="206"/>
                    </a:lnTo>
                    <a:lnTo>
                      <a:pt x="393" y="208"/>
                    </a:lnTo>
                    <a:close/>
                    <a:moveTo>
                      <a:pt x="411" y="219"/>
                    </a:moveTo>
                    <a:lnTo>
                      <a:pt x="409" y="223"/>
                    </a:lnTo>
                    <a:lnTo>
                      <a:pt x="405" y="221"/>
                    </a:lnTo>
                    <a:lnTo>
                      <a:pt x="407" y="217"/>
                    </a:lnTo>
                    <a:lnTo>
                      <a:pt x="411" y="219"/>
                    </a:lnTo>
                    <a:close/>
                    <a:moveTo>
                      <a:pt x="427" y="228"/>
                    </a:moveTo>
                    <a:lnTo>
                      <a:pt x="425" y="232"/>
                    </a:lnTo>
                    <a:lnTo>
                      <a:pt x="421" y="230"/>
                    </a:lnTo>
                    <a:lnTo>
                      <a:pt x="423" y="225"/>
                    </a:lnTo>
                    <a:lnTo>
                      <a:pt x="427" y="228"/>
                    </a:lnTo>
                    <a:close/>
                    <a:moveTo>
                      <a:pt x="445" y="236"/>
                    </a:moveTo>
                    <a:lnTo>
                      <a:pt x="443" y="240"/>
                    </a:lnTo>
                    <a:lnTo>
                      <a:pt x="439" y="238"/>
                    </a:lnTo>
                    <a:lnTo>
                      <a:pt x="441" y="234"/>
                    </a:lnTo>
                    <a:lnTo>
                      <a:pt x="445" y="236"/>
                    </a:lnTo>
                    <a:close/>
                    <a:moveTo>
                      <a:pt x="461" y="245"/>
                    </a:moveTo>
                    <a:lnTo>
                      <a:pt x="459" y="249"/>
                    </a:lnTo>
                    <a:lnTo>
                      <a:pt x="455" y="247"/>
                    </a:lnTo>
                    <a:lnTo>
                      <a:pt x="457" y="243"/>
                    </a:lnTo>
                    <a:lnTo>
                      <a:pt x="461" y="245"/>
                    </a:lnTo>
                    <a:close/>
                    <a:moveTo>
                      <a:pt x="479" y="253"/>
                    </a:moveTo>
                    <a:lnTo>
                      <a:pt x="477" y="258"/>
                    </a:lnTo>
                    <a:lnTo>
                      <a:pt x="473" y="255"/>
                    </a:lnTo>
                    <a:lnTo>
                      <a:pt x="475" y="251"/>
                    </a:lnTo>
                    <a:lnTo>
                      <a:pt x="479" y="253"/>
                    </a:lnTo>
                    <a:close/>
                    <a:moveTo>
                      <a:pt x="495" y="264"/>
                    </a:moveTo>
                    <a:lnTo>
                      <a:pt x="493" y="268"/>
                    </a:lnTo>
                    <a:lnTo>
                      <a:pt x="489" y="266"/>
                    </a:lnTo>
                    <a:lnTo>
                      <a:pt x="491" y="262"/>
                    </a:lnTo>
                    <a:lnTo>
                      <a:pt x="495" y="264"/>
                    </a:lnTo>
                    <a:close/>
                    <a:moveTo>
                      <a:pt x="512" y="273"/>
                    </a:moveTo>
                    <a:lnTo>
                      <a:pt x="510" y="277"/>
                    </a:lnTo>
                    <a:lnTo>
                      <a:pt x="506" y="275"/>
                    </a:lnTo>
                    <a:lnTo>
                      <a:pt x="508" y="271"/>
                    </a:lnTo>
                    <a:lnTo>
                      <a:pt x="512" y="273"/>
                    </a:lnTo>
                    <a:close/>
                    <a:moveTo>
                      <a:pt x="528" y="281"/>
                    </a:moveTo>
                    <a:lnTo>
                      <a:pt x="526" y="286"/>
                    </a:lnTo>
                    <a:lnTo>
                      <a:pt x="522" y="283"/>
                    </a:lnTo>
                    <a:lnTo>
                      <a:pt x="524" y="279"/>
                    </a:lnTo>
                    <a:lnTo>
                      <a:pt x="528" y="281"/>
                    </a:lnTo>
                    <a:close/>
                    <a:moveTo>
                      <a:pt x="546" y="290"/>
                    </a:moveTo>
                    <a:lnTo>
                      <a:pt x="544" y="294"/>
                    </a:lnTo>
                    <a:lnTo>
                      <a:pt x="538" y="292"/>
                    </a:lnTo>
                    <a:lnTo>
                      <a:pt x="540" y="288"/>
                    </a:lnTo>
                    <a:lnTo>
                      <a:pt x="546" y="290"/>
                    </a:lnTo>
                    <a:close/>
                    <a:moveTo>
                      <a:pt x="562" y="299"/>
                    </a:moveTo>
                    <a:lnTo>
                      <a:pt x="560" y="303"/>
                    </a:lnTo>
                    <a:lnTo>
                      <a:pt x="556" y="301"/>
                    </a:lnTo>
                    <a:lnTo>
                      <a:pt x="558" y="296"/>
                    </a:lnTo>
                    <a:lnTo>
                      <a:pt x="562" y="299"/>
                    </a:lnTo>
                    <a:close/>
                    <a:moveTo>
                      <a:pt x="580" y="309"/>
                    </a:moveTo>
                    <a:lnTo>
                      <a:pt x="578" y="314"/>
                    </a:lnTo>
                    <a:lnTo>
                      <a:pt x="572" y="311"/>
                    </a:lnTo>
                    <a:lnTo>
                      <a:pt x="574" y="305"/>
                    </a:lnTo>
                    <a:lnTo>
                      <a:pt x="580" y="309"/>
                    </a:lnTo>
                    <a:close/>
                    <a:moveTo>
                      <a:pt x="596" y="318"/>
                    </a:moveTo>
                    <a:lnTo>
                      <a:pt x="594" y="322"/>
                    </a:lnTo>
                    <a:lnTo>
                      <a:pt x="590" y="320"/>
                    </a:lnTo>
                    <a:lnTo>
                      <a:pt x="592" y="316"/>
                    </a:lnTo>
                    <a:lnTo>
                      <a:pt x="596" y="318"/>
                    </a:lnTo>
                    <a:close/>
                    <a:moveTo>
                      <a:pt x="612" y="326"/>
                    </a:moveTo>
                    <a:lnTo>
                      <a:pt x="610" y="331"/>
                    </a:lnTo>
                    <a:lnTo>
                      <a:pt x="606" y="329"/>
                    </a:lnTo>
                    <a:lnTo>
                      <a:pt x="608" y="324"/>
                    </a:lnTo>
                    <a:lnTo>
                      <a:pt x="612" y="326"/>
                    </a:lnTo>
                    <a:close/>
                    <a:moveTo>
                      <a:pt x="630" y="335"/>
                    </a:moveTo>
                    <a:lnTo>
                      <a:pt x="628" y="339"/>
                    </a:lnTo>
                    <a:lnTo>
                      <a:pt x="624" y="337"/>
                    </a:lnTo>
                    <a:lnTo>
                      <a:pt x="626" y="333"/>
                    </a:lnTo>
                    <a:lnTo>
                      <a:pt x="630" y="335"/>
                    </a:lnTo>
                    <a:close/>
                    <a:moveTo>
                      <a:pt x="645" y="344"/>
                    </a:moveTo>
                    <a:lnTo>
                      <a:pt x="643" y="348"/>
                    </a:lnTo>
                    <a:lnTo>
                      <a:pt x="639" y="346"/>
                    </a:lnTo>
                    <a:lnTo>
                      <a:pt x="641" y="342"/>
                    </a:lnTo>
                    <a:lnTo>
                      <a:pt x="645" y="344"/>
                    </a:lnTo>
                    <a:close/>
                    <a:moveTo>
                      <a:pt x="663" y="354"/>
                    </a:moveTo>
                    <a:lnTo>
                      <a:pt x="661" y="359"/>
                    </a:lnTo>
                    <a:lnTo>
                      <a:pt x="657" y="357"/>
                    </a:lnTo>
                    <a:lnTo>
                      <a:pt x="659" y="350"/>
                    </a:lnTo>
                    <a:lnTo>
                      <a:pt x="663" y="354"/>
                    </a:lnTo>
                    <a:close/>
                    <a:moveTo>
                      <a:pt x="679" y="363"/>
                    </a:moveTo>
                    <a:lnTo>
                      <a:pt x="677" y="367"/>
                    </a:lnTo>
                    <a:lnTo>
                      <a:pt x="673" y="365"/>
                    </a:lnTo>
                    <a:lnTo>
                      <a:pt x="675" y="361"/>
                    </a:lnTo>
                    <a:lnTo>
                      <a:pt x="679" y="363"/>
                    </a:lnTo>
                    <a:close/>
                    <a:moveTo>
                      <a:pt x="697" y="372"/>
                    </a:moveTo>
                    <a:lnTo>
                      <a:pt x="695" y="376"/>
                    </a:lnTo>
                    <a:lnTo>
                      <a:pt x="691" y="374"/>
                    </a:lnTo>
                    <a:lnTo>
                      <a:pt x="693" y="369"/>
                    </a:lnTo>
                    <a:lnTo>
                      <a:pt x="697" y="372"/>
                    </a:lnTo>
                    <a:close/>
                    <a:moveTo>
                      <a:pt x="713" y="380"/>
                    </a:moveTo>
                    <a:lnTo>
                      <a:pt x="711" y="385"/>
                    </a:lnTo>
                    <a:lnTo>
                      <a:pt x="707" y="382"/>
                    </a:lnTo>
                    <a:lnTo>
                      <a:pt x="709" y="378"/>
                    </a:lnTo>
                    <a:lnTo>
                      <a:pt x="713" y="380"/>
                    </a:lnTo>
                    <a:close/>
                    <a:moveTo>
                      <a:pt x="731" y="389"/>
                    </a:moveTo>
                    <a:lnTo>
                      <a:pt x="729" y="393"/>
                    </a:lnTo>
                    <a:lnTo>
                      <a:pt x="725" y="391"/>
                    </a:lnTo>
                    <a:lnTo>
                      <a:pt x="727" y="387"/>
                    </a:lnTo>
                    <a:lnTo>
                      <a:pt x="731" y="389"/>
                    </a:lnTo>
                    <a:close/>
                    <a:moveTo>
                      <a:pt x="747" y="397"/>
                    </a:moveTo>
                    <a:lnTo>
                      <a:pt x="745" y="404"/>
                    </a:lnTo>
                    <a:lnTo>
                      <a:pt x="741" y="402"/>
                    </a:lnTo>
                    <a:lnTo>
                      <a:pt x="743" y="395"/>
                    </a:lnTo>
                    <a:lnTo>
                      <a:pt x="747" y="397"/>
                    </a:lnTo>
                    <a:close/>
                    <a:moveTo>
                      <a:pt x="765" y="408"/>
                    </a:moveTo>
                    <a:lnTo>
                      <a:pt x="763" y="412"/>
                    </a:lnTo>
                    <a:lnTo>
                      <a:pt x="759" y="410"/>
                    </a:lnTo>
                    <a:lnTo>
                      <a:pt x="761" y="406"/>
                    </a:lnTo>
                    <a:lnTo>
                      <a:pt x="765" y="408"/>
                    </a:lnTo>
                    <a:close/>
                    <a:moveTo>
                      <a:pt x="780" y="417"/>
                    </a:moveTo>
                    <a:lnTo>
                      <a:pt x="778" y="421"/>
                    </a:lnTo>
                    <a:lnTo>
                      <a:pt x="774" y="419"/>
                    </a:lnTo>
                    <a:lnTo>
                      <a:pt x="776" y="415"/>
                    </a:lnTo>
                    <a:lnTo>
                      <a:pt x="780" y="417"/>
                    </a:lnTo>
                    <a:close/>
                    <a:moveTo>
                      <a:pt x="798" y="425"/>
                    </a:moveTo>
                    <a:lnTo>
                      <a:pt x="796" y="430"/>
                    </a:lnTo>
                    <a:lnTo>
                      <a:pt x="792" y="428"/>
                    </a:lnTo>
                    <a:lnTo>
                      <a:pt x="794" y="423"/>
                    </a:lnTo>
                    <a:lnTo>
                      <a:pt x="798" y="425"/>
                    </a:lnTo>
                    <a:close/>
                    <a:moveTo>
                      <a:pt x="814" y="434"/>
                    </a:moveTo>
                    <a:lnTo>
                      <a:pt x="812" y="438"/>
                    </a:lnTo>
                    <a:lnTo>
                      <a:pt x="808" y="436"/>
                    </a:lnTo>
                    <a:lnTo>
                      <a:pt x="810" y="432"/>
                    </a:lnTo>
                    <a:lnTo>
                      <a:pt x="814" y="434"/>
                    </a:lnTo>
                    <a:close/>
                    <a:moveTo>
                      <a:pt x="832" y="443"/>
                    </a:moveTo>
                    <a:lnTo>
                      <a:pt x="830" y="449"/>
                    </a:lnTo>
                    <a:lnTo>
                      <a:pt x="824" y="447"/>
                    </a:lnTo>
                    <a:lnTo>
                      <a:pt x="828" y="440"/>
                    </a:lnTo>
                    <a:lnTo>
                      <a:pt x="832" y="443"/>
                    </a:lnTo>
                    <a:close/>
                    <a:moveTo>
                      <a:pt x="848" y="453"/>
                    </a:moveTo>
                    <a:lnTo>
                      <a:pt x="846" y="458"/>
                    </a:lnTo>
                    <a:lnTo>
                      <a:pt x="842" y="456"/>
                    </a:lnTo>
                    <a:lnTo>
                      <a:pt x="844" y="451"/>
                    </a:lnTo>
                    <a:lnTo>
                      <a:pt x="848" y="453"/>
                    </a:lnTo>
                    <a:close/>
                    <a:moveTo>
                      <a:pt x="866" y="462"/>
                    </a:moveTo>
                    <a:lnTo>
                      <a:pt x="864" y="466"/>
                    </a:lnTo>
                    <a:lnTo>
                      <a:pt x="858" y="464"/>
                    </a:lnTo>
                    <a:lnTo>
                      <a:pt x="860" y="460"/>
                    </a:lnTo>
                    <a:lnTo>
                      <a:pt x="866" y="462"/>
                    </a:lnTo>
                    <a:close/>
                    <a:moveTo>
                      <a:pt x="882" y="471"/>
                    </a:moveTo>
                    <a:lnTo>
                      <a:pt x="880" y="475"/>
                    </a:lnTo>
                    <a:lnTo>
                      <a:pt x="876" y="473"/>
                    </a:lnTo>
                    <a:lnTo>
                      <a:pt x="878" y="468"/>
                    </a:lnTo>
                    <a:lnTo>
                      <a:pt x="882" y="471"/>
                    </a:lnTo>
                    <a:close/>
                    <a:moveTo>
                      <a:pt x="900" y="479"/>
                    </a:moveTo>
                    <a:lnTo>
                      <a:pt x="896" y="483"/>
                    </a:lnTo>
                    <a:lnTo>
                      <a:pt x="892" y="481"/>
                    </a:lnTo>
                    <a:lnTo>
                      <a:pt x="894" y="477"/>
                    </a:lnTo>
                    <a:lnTo>
                      <a:pt x="900" y="479"/>
                    </a:lnTo>
                    <a:close/>
                    <a:moveTo>
                      <a:pt x="915" y="488"/>
                    </a:moveTo>
                    <a:lnTo>
                      <a:pt x="913" y="494"/>
                    </a:lnTo>
                    <a:lnTo>
                      <a:pt x="909" y="490"/>
                    </a:lnTo>
                    <a:lnTo>
                      <a:pt x="911" y="486"/>
                    </a:lnTo>
                    <a:lnTo>
                      <a:pt x="915" y="488"/>
                    </a:lnTo>
                    <a:close/>
                    <a:moveTo>
                      <a:pt x="931" y="499"/>
                    </a:moveTo>
                    <a:lnTo>
                      <a:pt x="929" y="503"/>
                    </a:lnTo>
                    <a:lnTo>
                      <a:pt x="925" y="501"/>
                    </a:lnTo>
                    <a:lnTo>
                      <a:pt x="927" y="496"/>
                    </a:lnTo>
                    <a:lnTo>
                      <a:pt x="931" y="499"/>
                    </a:lnTo>
                    <a:close/>
                    <a:moveTo>
                      <a:pt x="949" y="507"/>
                    </a:moveTo>
                    <a:lnTo>
                      <a:pt x="947" y="511"/>
                    </a:lnTo>
                    <a:lnTo>
                      <a:pt x="943" y="509"/>
                    </a:lnTo>
                    <a:lnTo>
                      <a:pt x="945" y="505"/>
                    </a:lnTo>
                    <a:lnTo>
                      <a:pt x="949" y="507"/>
                    </a:lnTo>
                    <a:close/>
                    <a:moveTo>
                      <a:pt x="965" y="516"/>
                    </a:moveTo>
                    <a:lnTo>
                      <a:pt x="963" y="520"/>
                    </a:lnTo>
                    <a:lnTo>
                      <a:pt x="959" y="518"/>
                    </a:lnTo>
                    <a:lnTo>
                      <a:pt x="961" y="514"/>
                    </a:lnTo>
                    <a:lnTo>
                      <a:pt x="965" y="516"/>
                    </a:lnTo>
                    <a:close/>
                    <a:moveTo>
                      <a:pt x="983" y="524"/>
                    </a:moveTo>
                    <a:lnTo>
                      <a:pt x="981" y="529"/>
                    </a:lnTo>
                    <a:lnTo>
                      <a:pt x="977" y="526"/>
                    </a:lnTo>
                    <a:lnTo>
                      <a:pt x="979" y="522"/>
                    </a:lnTo>
                    <a:lnTo>
                      <a:pt x="983" y="524"/>
                    </a:lnTo>
                    <a:close/>
                    <a:moveTo>
                      <a:pt x="999" y="533"/>
                    </a:moveTo>
                    <a:lnTo>
                      <a:pt x="997" y="539"/>
                    </a:lnTo>
                    <a:lnTo>
                      <a:pt x="993" y="535"/>
                    </a:lnTo>
                    <a:lnTo>
                      <a:pt x="995" y="531"/>
                    </a:lnTo>
                    <a:lnTo>
                      <a:pt x="999" y="533"/>
                    </a:lnTo>
                    <a:close/>
                    <a:moveTo>
                      <a:pt x="1017" y="544"/>
                    </a:moveTo>
                    <a:lnTo>
                      <a:pt x="1015" y="548"/>
                    </a:lnTo>
                    <a:lnTo>
                      <a:pt x="1011" y="546"/>
                    </a:lnTo>
                    <a:lnTo>
                      <a:pt x="1013" y="542"/>
                    </a:lnTo>
                    <a:lnTo>
                      <a:pt x="1017" y="544"/>
                    </a:lnTo>
                    <a:close/>
                    <a:moveTo>
                      <a:pt x="1033" y="552"/>
                    </a:moveTo>
                    <a:lnTo>
                      <a:pt x="1031" y="557"/>
                    </a:lnTo>
                    <a:lnTo>
                      <a:pt x="1027" y="554"/>
                    </a:lnTo>
                    <a:lnTo>
                      <a:pt x="1029" y="550"/>
                    </a:lnTo>
                    <a:lnTo>
                      <a:pt x="1033" y="552"/>
                    </a:lnTo>
                    <a:close/>
                    <a:moveTo>
                      <a:pt x="1050" y="561"/>
                    </a:moveTo>
                    <a:lnTo>
                      <a:pt x="1048" y="565"/>
                    </a:lnTo>
                    <a:lnTo>
                      <a:pt x="1044" y="563"/>
                    </a:lnTo>
                    <a:lnTo>
                      <a:pt x="1046" y="559"/>
                    </a:lnTo>
                    <a:lnTo>
                      <a:pt x="1050" y="561"/>
                    </a:lnTo>
                    <a:close/>
                    <a:moveTo>
                      <a:pt x="1066" y="570"/>
                    </a:moveTo>
                    <a:lnTo>
                      <a:pt x="1064" y="574"/>
                    </a:lnTo>
                    <a:lnTo>
                      <a:pt x="1060" y="572"/>
                    </a:lnTo>
                    <a:lnTo>
                      <a:pt x="1062" y="567"/>
                    </a:lnTo>
                    <a:lnTo>
                      <a:pt x="1066" y="570"/>
                    </a:lnTo>
                    <a:close/>
                    <a:moveTo>
                      <a:pt x="1084" y="578"/>
                    </a:moveTo>
                    <a:lnTo>
                      <a:pt x="1082" y="585"/>
                    </a:lnTo>
                    <a:lnTo>
                      <a:pt x="1078" y="580"/>
                    </a:lnTo>
                    <a:lnTo>
                      <a:pt x="1080" y="576"/>
                    </a:lnTo>
                    <a:lnTo>
                      <a:pt x="1084" y="578"/>
                    </a:lnTo>
                    <a:close/>
                    <a:moveTo>
                      <a:pt x="1100" y="589"/>
                    </a:moveTo>
                    <a:lnTo>
                      <a:pt x="1098" y="593"/>
                    </a:lnTo>
                    <a:lnTo>
                      <a:pt x="1094" y="591"/>
                    </a:lnTo>
                    <a:lnTo>
                      <a:pt x="1096" y="587"/>
                    </a:lnTo>
                    <a:lnTo>
                      <a:pt x="1100" y="589"/>
                    </a:lnTo>
                    <a:close/>
                    <a:moveTo>
                      <a:pt x="1118" y="597"/>
                    </a:moveTo>
                    <a:lnTo>
                      <a:pt x="1116" y="602"/>
                    </a:lnTo>
                    <a:lnTo>
                      <a:pt x="1110" y="600"/>
                    </a:lnTo>
                    <a:lnTo>
                      <a:pt x="1114" y="595"/>
                    </a:lnTo>
                    <a:lnTo>
                      <a:pt x="1118" y="597"/>
                    </a:lnTo>
                    <a:close/>
                    <a:moveTo>
                      <a:pt x="1134" y="606"/>
                    </a:moveTo>
                    <a:lnTo>
                      <a:pt x="1132" y="610"/>
                    </a:lnTo>
                    <a:lnTo>
                      <a:pt x="1128" y="608"/>
                    </a:lnTo>
                    <a:lnTo>
                      <a:pt x="1130" y="604"/>
                    </a:lnTo>
                    <a:lnTo>
                      <a:pt x="1134" y="606"/>
                    </a:lnTo>
                    <a:close/>
                    <a:moveTo>
                      <a:pt x="1152" y="615"/>
                    </a:moveTo>
                    <a:lnTo>
                      <a:pt x="1150" y="619"/>
                    </a:lnTo>
                    <a:lnTo>
                      <a:pt x="1144" y="617"/>
                    </a:lnTo>
                    <a:lnTo>
                      <a:pt x="1146" y="613"/>
                    </a:lnTo>
                    <a:lnTo>
                      <a:pt x="1152" y="615"/>
                    </a:lnTo>
                    <a:close/>
                    <a:moveTo>
                      <a:pt x="1168" y="623"/>
                    </a:moveTo>
                    <a:lnTo>
                      <a:pt x="1166" y="628"/>
                    </a:lnTo>
                    <a:lnTo>
                      <a:pt x="1162" y="625"/>
                    </a:lnTo>
                    <a:lnTo>
                      <a:pt x="1164" y="621"/>
                    </a:lnTo>
                    <a:lnTo>
                      <a:pt x="1168" y="6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43" name="Freeform 268"/>
              <p:cNvSpPr>
                <a:spLocks noEditPoints="1"/>
              </p:cNvSpPr>
              <p:nvPr/>
            </p:nvSpPr>
            <p:spPr bwMode="auto">
              <a:xfrm>
                <a:off x="3802" y="1338"/>
                <a:ext cx="1168" cy="628"/>
              </a:xfrm>
              <a:custGeom>
                <a:avLst/>
                <a:gdLst>
                  <a:gd name="T0" fmla="*/ 24 w 1168"/>
                  <a:gd name="T1" fmla="*/ 11 h 628"/>
                  <a:gd name="T2" fmla="*/ 38 w 1168"/>
                  <a:gd name="T3" fmla="*/ 24 h 628"/>
                  <a:gd name="T4" fmla="*/ 52 w 1168"/>
                  <a:gd name="T5" fmla="*/ 32 h 628"/>
                  <a:gd name="T6" fmla="*/ 70 w 1168"/>
                  <a:gd name="T7" fmla="*/ 36 h 628"/>
                  <a:gd name="T8" fmla="*/ 92 w 1168"/>
                  <a:gd name="T9" fmla="*/ 47 h 628"/>
                  <a:gd name="T10" fmla="*/ 125 w 1168"/>
                  <a:gd name="T11" fmla="*/ 64 h 628"/>
                  <a:gd name="T12" fmla="*/ 139 w 1168"/>
                  <a:gd name="T13" fmla="*/ 77 h 628"/>
                  <a:gd name="T14" fmla="*/ 153 w 1168"/>
                  <a:gd name="T15" fmla="*/ 86 h 628"/>
                  <a:gd name="T16" fmla="*/ 171 w 1168"/>
                  <a:gd name="T17" fmla="*/ 90 h 628"/>
                  <a:gd name="T18" fmla="*/ 193 w 1168"/>
                  <a:gd name="T19" fmla="*/ 101 h 628"/>
                  <a:gd name="T20" fmla="*/ 227 w 1168"/>
                  <a:gd name="T21" fmla="*/ 118 h 628"/>
                  <a:gd name="T22" fmla="*/ 241 w 1168"/>
                  <a:gd name="T23" fmla="*/ 133 h 628"/>
                  <a:gd name="T24" fmla="*/ 252 w 1168"/>
                  <a:gd name="T25" fmla="*/ 140 h 628"/>
                  <a:gd name="T26" fmla="*/ 272 w 1168"/>
                  <a:gd name="T27" fmla="*/ 144 h 628"/>
                  <a:gd name="T28" fmla="*/ 292 w 1168"/>
                  <a:gd name="T29" fmla="*/ 155 h 628"/>
                  <a:gd name="T30" fmla="*/ 326 w 1168"/>
                  <a:gd name="T31" fmla="*/ 172 h 628"/>
                  <a:gd name="T32" fmla="*/ 342 w 1168"/>
                  <a:gd name="T33" fmla="*/ 187 h 628"/>
                  <a:gd name="T34" fmla="*/ 354 w 1168"/>
                  <a:gd name="T35" fmla="*/ 193 h 628"/>
                  <a:gd name="T36" fmla="*/ 374 w 1168"/>
                  <a:gd name="T37" fmla="*/ 198 h 628"/>
                  <a:gd name="T38" fmla="*/ 393 w 1168"/>
                  <a:gd name="T39" fmla="*/ 209 h 628"/>
                  <a:gd name="T40" fmla="*/ 427 w 1168"/>
                  <a:gd name="T41" fmla="*/ 226 h 628"/>
                  <a:gd name="T42" fmla="*/ 443 w 1168"/>
                  <a:gd name="T43" fmla="*/ 241 h 628"/>
                  <a:gd name="T44" fmla="*/ 455 w 1168"/>
                  <a:gd name="T45" fmla="*/ 247 h 628"/>
                  <a:gd name="T46" fmla="*/ 475 w 1168"/>
                  <a:gd name="T47" fmla="*/ 252 h 628"/>
                  <a:gd name="T48" fmla="*/ 495 w 1168"/>
                  <a:gd name="T49" fmla="*/ 262 h 628"/>
                  <a:gd name="T50" fmla="*/ 528 w 1168"/>
                  <a:gd name="T51" fmla="*/ 282 h 628"/>
                  <a:gd name="T52" fmla="*/ 544 w 1168"/>
                  <a:gd name="T53" fmla="*/ 295 h 628"/>
                  <a:gd name="T54" fmla="*/ 556 w 1168"/>
                  <a:gd name="T55" fmla="*/ 301 h 628"/>
                  <a:gd name="T56" fmla="*/ 574 w 1168"/>
                  <a:gd name="T57" fmla="*/ 305 h 628"/>
                  <a:gd name="T58" fmla="*/ 596 w 1168"/>
                  <a:gd name="T59" fmla="*/ 316 h 628"/>
                  <a:gd name="T60" fmla="*/ 630 w 1168"/>
                  <a:gd name="T61" fmla="*/ 335 h 628"/>
                  <a:gd name="T62" fmla="*/ 644 w 1168"/>
                  <a:gd name="T63" fmla="*/ 348 h 628"/>
                  <a:gd name="T64" fmla="*/ 658 w 1168"/>
                  <a:gd name="T65" fmla="*/ 355 h 628"/>
                  <a:gd name="T66" fmla="*/ 675 w 1168"/>
                  <a:gd name="T67" fmla="*/ 359 h 628"/>
                  <a:gd name="T68" fmla="*/ 697 w 1168"/>
                  <a:gd name="T69" fmla="*/ 370 h 628"/>
                  <a:gd name="T70" fmla="*/ 731 w 1168"/>
                  <a:gd name="T71" fmla="*/ 389 h 628"/>
                  <a:gd name="T72" fmla="*/ 745 w 1168"/>
                  <a:gd name="T73" fmla="*/ 402 h 628"/>
                  <a:gd name="T74" fmla="*/ 759 w 1168"/>
                  <a:gd name="T75" fmla="*/ 409 h 628"/>
                  <a:gd name="T76" fmla="*/ 777 w 1168"/>
                  <a:gd name="T77" fmla="*/ 413 h 628"/>
                  <a:gd name="T78" fmla="*/ 798 w 1168"/>
                  <a:gd name="T79" fmla="*/ 424 h 628"/>
                  <a:gd name="T80" fmla="*/ 832 w 1168"/>
                  <a:gd name="T81" fmla="*/ 443 h 628"/>
                  <a:gd name="T82" fmla="*/ 846 w 1168"/>
                  <a:gd name="T83" fmla="*/ 456 h 628"/>
                  <a:gd name="T84" fmla="*/ 860 w 1168"/>
                  <a:gd name="T85" fmla="*/ 462 h 628"/>
                  <a:gd name="T86" fmla="*/ 878 w 1168"/>
                  <a:gd name="T87" fmla="*/ 467 h 628"/>
                  <a:gd name="T88" fmla="*/ 900 w 1168"/>
                  <a:gd name="T89" fmla="*/ 480 h 628"/>
                  <a:gd name="T90" fmla="*/ 933 w 1168"/>
                  <a:gd name="T91" fmla="*/ 497 h 628"/>
                  <a:gd name="T92" fmla="*/ 947 w 1168"/>
                  <a:gd name="T93" fmla="*/ 510 h 628"/>
                  <a:gd name="T94" fmla="*/ 959 w 1168"/>
                  <a:gd name="T95" fmla="*/ 516 h 628"/>
                  <a:gd name="T96" fmla="*/ 979 w 1168"/>
                  <a:gd name="T97" fmla="*/ 520 h 628"/>
                  <a:gd name="T98" fmla="*/ 1001 w 1168"/>
                  <a:gd name="T99" fmla="*/ 533 h 628"/>
                  <a:gd name="T100" fmla="*/ 1033 w 1168"/>
                  <a:gd name="T101" fmla="*/ 550 h 628"/>
                  <a:gd name="T102" fmla="*/ 1049 w 1168"/>
                  <a:gd name="T103" fmla="*/ 563 h 628"/>
                  <a:gd name="T104" fmla="*/ 1061 w 1168"/>
                  <a:gd name="T105" fmla="*/ 570 h 628"/>
                  <a:gd name="T106" fmla="*/ 1080 w 1168"/>
                  <a:gd name="T107" fmla="*/ 576 h 628"/>
                  <a:gd name="T108" fmla="*/ 1100 w 1168"/>
                  <a:gd name="T109" fmla="*/ 587 h 628"/>
                  <a:gd name="T110" fmla="*/ 1134 w 1168"/>
                  <a:gd name="T111" fmla="*/ 604 h 628"/>
                  <a:gd name="T112" fmla="*/ 1150 w 1168"/>
                  <a:gd name="T113" fmla="*/ 617 h 628"/>
                  <a:gd name="T114" fmla="*/ 1162 w 1168"/>
                  <a:gd name="T115" fmla="*/ 626 h 6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68"/>
                  <a:gd name="T175" fmla="*/ 0 h 628"/>
                  <a:gd name="T176" fmla="*/ 1168 w 1168"/>
                  <a:gd name="T177" fmla="*/ 628 h 6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68" h="628">
                    <a:moveTo>
                      <a:pt x="6" y="2"/>
                    </a:moveTo>
                    <a:lnTo>
                      <a:pt x="4" y="6"/>
                    </a:lnTo>
                    <a:lnTo>
                      <a:pt x="0" y="4"/>
                    </a:lnTo>
                    <a:lnTo>
                      <a:pt x="2" y="0"/>
                    </a:lnTo>
                    <a:lnTo>
                      <a:pt x="6" y="2"/>
                    </a:lnTo>
                    <a:close/>
                    <a:moveTo>
                      <a:pt x="24" y="11"/>
                    </a:moveTo>
                    <a:lnTo>
                      <a:pt x="22" y="15"/>
                    </a:lnTo>
                    <a:lnTo>
                      <a:pt x="18" y="13"/>
                    </a:lnTo>
                    <a:lnTo>
                      <a:pt x="20" y="8"/>
                    </a:lnTo>
                    <a:lnTo>
                      <a:pt x="24" y="11"/>
                    </a:lnTo>
                    <a:close/>
                    <a:moveTo>
                      <a:pt x="40" y="19"/>
                    </a:moveTo>
                    <a:lnTo>
                      <a:pt x="38" y="24"/>
                    </a:lnTo>
                    <a:lnTo>
                      <a:pt x="34" y="21"/>
                    </a:lnTo>
                    <a:lnTo>
                      <a:pt x="36" y="17"/>
                    </a:lnTo>
                    <a:lnTo>
                      <a:pt x="40" y="19"/>
                    </a:lnTo>
                    <a:close/>
                    <a:moveTo>
                      <a:pt x="58" y="28"/>
                    </a:moveTo>
                    <a:lnTo>
                      <a:pt x="56" y="34"/>
                    </a:lnTo>
                    <a:lnTo>
                      <a:pt x="52" y="32"/>
                    </a:lnTo>
                    <a:lnTo>
                      <a:pt x="54" y="26"/>
                    </a:lnTo>
                    <a:lnTo>
                      <a:pt x="58" y="28"/>
                    </a:lnTo>
                    <a:close/>
                    <a:moveTo>
                      <a:pt x="74" y="39"/>
                    </a:moveTo>
                    <a:lnTo>
                      <a:pt x="72" y="43"/>
                    </a:lnTo>
                    <a:lnTo>
                      <a:pt x="68" y="41"/>
                    </a:lnTo>
                    <a:lnTo>
                      <a:pt x="70" y="36"/>
                    </a:lnTo>
                    <a:lnTo>
                      <a:pt x="74" y="39"/>
                    </a:lnTo>
                    <a:close/>
                    <a:moveTo>
                      <a:pt x="92" y="47"/>
                    </a:moveTo>
                    <a:lnTo>
                      <a:pt x="90" y="51"/>
                    </a:lnTo>
                    <a:lnTo>
                      <a:pt x="86" y="49"/>
                    </a:lnTo>
                    <a:lnTo>
                      <a:pt x="88" y="45"/>
                    </a:lnTo>
                    <a:lnTo>
                      <a:pt x="92" y="47"/>
                    </a:lnTo>
                    <a:close/>
                    <a:moveTo>
                      <a:pt x="108" y="56"/>
                    </a:moveTo>
                    <a:lnTo>
                      <a:pt x="106" y="60"/>
                    </a:lnTo>
                    <a:lnTo>
                      <a:pt x="102" y="58"/>
                    </a:lnTo>
                    <a:lnTo>
                      <a:pt x="104" y="54"/>
                    </a:lnTo>
                    <a:lnTo>
                      <a:pt x="108" y="56"/>
                    </a:lnTo>
                    <a:close/>
                    <a:moveTo>
                      <a:pt x="125" y="64"/>
                    </a:moveTo>
                    <a:lnTo>
                      <a:pt x="123" y="69"/>
                    </a:lnTo>
                    <a:lnTo>
                      <a:pt x="119" y="67"/>
                    </a:lnTo>
                    <a:lnTo>
                      <a:pt x="121" y="62"/>
                    </a:lnTo>
                    <a:lnTo>
                      <a:pt x="125" y="64"/>
                    </a:lnTo>
                    <a:close/>
                    <a:moveTo>
                      <a:pt x="141" y="73"/>
                    </a:moveTo>
                    <a:lnTo>
                      <a:pt x="139" y="77"/>
                    </a:lnTo>
                    <a:lnTo>
                      <a:pt x="135" y="75"/>
                    </a:lnTo>
                    <a:lnTo>
                      <a:pt x="137" y="71"/>
                    </a:lnTo>
                    <a:lnTo>
                      <a:pt x="141" y="73"/>
                    </a:lnTo>
                    <a:close/>
                    <a:moveTo>
                      <a:pt x="159" y="84"/>
                    </a:moveTo>
                    <a:lnTo>
                      <a:pt x="157" y="88"/>
                    </a:lnTo>
                    <a:lnTo>
                      <a:pt x="153" y="86"/>
                    </a:lnTo>
                    <a:lnTo>
                      <a:pt x="155" y="82"/>
                    </a:lnTo>
                    <a:lnTo>
                      <a:pt x="159" y="84"/>
                    </a:lnTo>
                    <a:close/>
                    <a:moveTo>
                      <a:pt x="175" y="92"/>
                    </a:moveTo>
                    <a:lnTo>
                      <a:pt x="173" y="97"/>
                    </a:lnTo>
                    <a:lnTo>
                      <a:pt x="169" y="95"/>
                    </a:lnTo>
                    <a:lnTo>
                      <a:pt x="171" y="90"/>
                    </a:lnTo>
                    <a:lnTo>
                      <a:pt x="175" y="92"/>
                    </a:lnTo>
                    <a:close/>
                    <a:moveTo>
                      <a:pt x="193" y="101"/>
                    </a:moveTo>
                    <a:lnTo>
                      <a:pt x="191" y="105"/>
                    </a:lnTo>
                    <a:lnTo>
                      <a:pt x="185" y="103"/>
                    </a:lnTo>
                    <a:lnTo>
                      <a:pt x="187" y="99"/>
                    </a:lnTo>
                    <a:lnTo>
                      <a:pt x="193" y="101"/>
                    </a:lnTo>
                    <a:close/>
                    <a:moveTo>
                      <a:pt x="209" y="110"/>
                    </a:moveTo>
                    <a:lnTo>
                      <a:pt x="207" y="114"/>
                    </a:lnTo>
                    <a:lnTo>
                      <a:pt x="203" y="112"/>
                    </a:lnTo>
                    <a:lnTo>
                      <a:pt x="205" y="107"/>
                    </a:lnTo>
                    <a:lnTo>
                      <a:pt x="209" y="110"/>
                    </a:lnTo>
                    <a:close/>
                    <a:moveTo>
                      <a:pt x="227" y="118"/>
                    </a:moveTo>
                    <a:lnTo>
                      <a:pt x="225" y="122"/>
                    </a:lnTo>
                    <a:lnTo>
                      <a:pt x="219" y="120"/>
                    </a:lnTo>
                    <a:lnTo>
                      <a:pt x="221" y="116"/>
                    </a:lnTo>
                    <a:lnTo>
                      <a:pt x="227" y="118"/>
                    </a:lnTo>
                    <a:close/>
                    <a:moveTo>
                      <a:pt x="243" y="127"/>
                    </a:moveTo>
                    <a:lnTo>
                      <a:pt x="241" y="133"/>
                    </a:lnTo>
                    <a:lnTo>
                      <a:pt x="237" y="131"/>
                    </a:lnTo>
                    <a:lnTo>
                      <a:pt x="239" y="125"/>
                    </a:lnTo>
                    <a:lnTo>
                      <a:pt x="243" y="127"/>
                    </a:lnTo>
                    <a:close/>
                    <a:moveTo>
                      <a:pt x="260" y="138"/>
                    </a:moveTo>
                    <a:lnTo>
                      <a:pt x="256" y="142"/>
                    </a:lnTo>
                    <a:lnTo>
                      <a:pt x="252" y="140"/>
                    </a:lnTo>
                    <a:lnTo>
                      <a:pt x="254" y="135"/>
                    </a:lnTo>
                    <a:lnTo>
                      <a:pt x="260" y="138"/>
                    </a:lnTo>
                    <a:close/>
                    <a:moveTo>
                      <a:pt x="276" y="146"/>
                    </a:moveTo>
                    <a:lnTo>
                      <a:pt x="274" y="150"/>
                    </a:lnTo>
                    <a:lnTo>
                      <a:pt x="270" y="148"/>
                    </a:lnTo>
                    <a:lnTo>
                      <a:pt x="272" y="144"/>
                    </a:lnTo>
                    <a:lnTo>
                      <a:pt x="276" y="146"/>
                    </a:lnTo>
                    <a:close/>
                    <a:moveTo>
                      <a:pt x="292" y="155"/>
                    </a:moveTo>
                    <a:lnTo>
                      <a:pt x="290" y="159"/>
                    </a:lnTo>
                    <a:lnTo>
                      <a:pt x="286" y="157"/>
                    </a:lnTo>
                    <a:lnTo>
                      <a:pt x="288" y="153"/>
                    </a:lnTo>
                    <a:lnTo>
                      <a:pt x="292" y="155"/>
                    </a:lnTo>
                    <a:close/>
                    <a:moveTo>
                      <a:pt x="310" y="163"/>
                    </a:moveTo>
                    <a:lnTo>
                      <a:pt x="308" y="168"/>
                    </a:lnTo>
                    <a:lnTo>
                      <a:pt x="304" y="165"/>
                    </a:lnTo>
                    <a:lnTo>
                      <a:pt x="306" y="161"/>
                    </a:lnTo>
                    <a:lnTo>
                      <a:pt x="310" y="163"/>
                    </a:lnTo>
                    <a:close/>
                    <a:moveTo>
                      <a:pt x="326" y="172"/>
                    </a:moveTo>
                    <a:lnTo>
                      <a:pt x="324" y="176"/>
                    </a:lnTo>
                    <a:lnTo>
                      <a:pt x="320" y="174"/>
                    </a:lnTo>
                    <a:lnTo>
                      <a:pt x="322" y="170"/>
                    </a:lnTo>
                    <a:lnTo>
                      <a:pt x="326" y="172"/>
                    </a:lnTo>
                    <a:close/>
                    <a:moveTo>
                      <a:pt x="344" y="183"/>
                    </a:moveTo>
                    <a:lnTo>
                      <a:pt x="342" y="187"/>
                    </a:lnTo>
                    <a:lnTo>
                      <a:pt x="338" y="185"/>
                    </a:lnTo>
                    <a:lnTo>
                      <a:pt x="340" y="181"/>
                    </a:lnTo>
                    <a:lnTo>
                      <a:pt x="344" y="183"/>
                    </a:lnTo>
                    <a:close/>
                    <a:moveTo>
                      <a:pt x="360" y="191"/>
                    </a:moveTo>
                    <a:lnTo>
                      <a:pt x="358" y="196"/>
                    </a:lnTo>
                    <a:lnTo>
                      <a:pt x="354" y="193"/>
                    </a:lnTo>
                    <a:lnTo>
                      <a:pt x="356" y="189"/>
                    </a:lnTo>
                    <a:lnTo>
                      <a:pt x="360" y="191"/>
                    </a:lnTo>
                    <a:close/>
                    <a:moveTo>
                      <a:pt x="378" y="200"/>
                    </a:moveTo>
                    <a:lnTo>
                      <a:pt x="376" y="204"/>
                    </a:lnTo>
                    <a:lnTo>
                      <a:pt x="372" y="202"/>
                    </a:lnTo>
                    <a:lnTo>
                      <a:pt x="374" y="198"/>
                    </a:lnTo>
                    <a:lnTo>
                      <a:pt x="378" y="200"/>
                    </a:lnTo>
                    <a:close/>
                    <a:moveTo>
                      <a:pt x="393" y="209"/>
                    </a:moveTo>
                    <a:lnTo>
                      <a:pt x="391" y="213"/>
                    </a:lnTo>
                    <a:lnTo>
                      <a:pt x="387" y="211"/>
                    </a:lnTo>
                    <a:lnTo>
                      <a:pt x="389" y="206"/>
                    </a:lnTo>
                    <a:lnTo>
                      <a:pt x="393" y="209"/>
                    </a:lnTo>
                    <a:close/>
                    <a:moveTo>
                      <a:pt x="411" y="217"/>
                    </a:moveTo>
                    <a:lnTo>
                      <a:pt x="409" y="221"/>
                    </a:lnTo>
                    <a:lnTo>
                      <a:pt x="405" y="219"/>
                    </a:lnTo>
                    <a:lnTo>
                      <a:pt x="407" y="215"/>
                    </a:lnTo>
                    <a:lnTo>
                      <a:pt x="411" y="217"/>
                    </a:lnTo>
                    <a:close/>
                    <a:moveTo>
                      <a:pt x="427" y="226"/>
                    </a:moveTo>
                    <a:lnTo>
                      <a:pt x="425" y="232"/>
                    </a:lnTo>
                    <a:lnTo>
                      <a:pt x="421" y="230"/>
                    </a:lnTo>
                    <a:lnTo>
                      <a:pt x="423" y="224"/>
                    </a:lnTo>
                    <a:lnTo>
                      <a:pt x="427" y="226"/>
                    </a:lnTo>
                    <a:close/>
                    <a:moveTo>
                      <a:pt x="445" y="236"/>
                    </a:moveTo>
                    <a:lnTo>
                      <a:pt x="443" y="241"/>
                    </a:lnTo>
                    <a:lnTo>
                      <a:pt x="439" y="239"/>
                    </a:lnTo>
                    <a:lnTo>
                      <a:pt x="441" y="234"/>
                    </a:lnTo>
                    <a:lnTo>
                      <a:pt x="445" y="236"/>
                    </a:lnTo>
                    <a:close/>
                    <a:moveTo>
                      <a:pt x="461" y="245"/>
                    </a:moveTo>
                    <a:lnTo>
                      <a:pt x="459" y="249"/>
                    </a:lnTo>
                    <a:lnTo>
                      <a:pt x="455" y="247"/>
                    </a:lnTo>
                    <a:lnTo>
                      <a:pt x="457" y="243"/>
                    </a:lnTo>
                    <a:lnTo>
                      <a:pt x="461" y="245"/>
                    </a:lnTo>
                    <a:close/>
                    <a:moveTo>
                      <a:pt x="479" y="254"/>
                    </a:moveTo>
                    <a:lnTo>
                      <a:pt x="477" y="258"/>
                    </a:lnTo>
                    <a:lnTo>
                      <a:pt x="473" y="256"/>
                    </a:lnTo>
                    <a:lnTo>
                      <a:pt x="475" y="252"/>
                    </a:lnTo>
                    <a:lnTo>
                      <a:pt x="479" y="254"/>
                    </a:lnTo>
                    <a:close/>
                    <a:moveTo>
                      <a:pt x="495" y="262"/>
                    </a:moveTo>
                    <a:lnTo>
                      <a:pt x="493" y="267"/>
                    </a:lnTo>
                    <a:lnTo>
                      <a:pt x="489" y="264"/>
                    </a:lnTo>
                    <a:lnTo>
                      <a:pt x="491" y="260"/>
                    </a:lnTo>
                    <a:lnTo>
                      <a:pt x="495" y="262"/>
                    </a:lnTo>
                    <a:close/>
                    <a:moveTo>
                      <a:pt x="513" y="271"/>
                    </a:moveTo>
                    <a:lnTo>
                      <a:pt x="511" y="275"/>
                    </a:lnTo>
                    <a:lnTo>
                      <a:pt x="507" y="273"/>
                    </a:lnTo>
                    <a:lnTo>
                      <a:pt x="509" y="269"/>
                    </a:lnTo>
                    <a:lnTo>
                      <a:pt x="513" y="271"/>
                    </a:lnTo>
                    <a:close/>
                    <a:moveTo>
                      <a:pt x="528" y="282"/>
                    </a:moveTo>
                    <a:lnTo>
                      <a:pt x="526" y="286"/>
                    </a:lnTo>
                    <a:lnTo>
                      <a:pt x="523" y="284"/>
                    </a:lnTo>
                    <a:lnTo>
                      <a:pt x="524" y="279"/>
                    </a:lnTo>
                    <a:lnTo>
                      <a:pt x="528" y="282"/>
                    </a:lnTo>
                    <a:close/>
                    <a:moveTo>
                      <a:pt x="546" y="290"/>
                    </a:moveTo>
                    <a:lnTo>
                      <a:pt x="544" y="295"/>
                    </a:lnTo>
                    <a:lnTo>
                      <a:pt x="538" y="292"/>
                    </a:lnTo>
                    <a:lnTo>
                      <a:pt x="540" y="288"/>
                    </a:lnTo>
                    <a:lnTo>
                      <a:pt x="546" y="290"/>
                    </a:lnTo>
                    <a:close/>
                    <a:moveTo>
                      <a:pt x="562" y="299"/>
                    </a:moveTo>
                    <a:lnTo>
                      <a:pt x="560" y="303"/>
                    </a:lnTo>
                    <a:lnTo>
                      <a:pt x="556" y="301"/>
                    </a:lnTo>
                    <a:lnTo>
                      <a:pt x="558" y="297"/>
                    </a:lnTo>
                    <a:lnTo>
                      <a:pt x="562" y="299"/>
                    </a:lnTo>
                    <a:close/>
                    <a:moveTo>
                      <a:pt x="580" y="307"/>
                    </a:moveTo>
                    <a:lnTo>
                      <a:pt x="578" y="312"/>
                    </a:lnTo>
                    <a:lnTo>
                      <a:pt x="572" y="310"/>
                    </a:lnTo>
                    <a:lnTo>
                      <a:pt x="574" y="305"/>
                    </a:lnTo>
                    <a:lnTo>
                      <a:pt x="580" y="307"/>
                    </a:lnTo>
                    <a:close/>
                    <a:moveTo>
                      <a:pt x="596" y="316"/>
                    </a:moveTo>
                    <a:lnTo>
                      <a:pt x="594" y="320"/>
                    </a:lnTo>
                    <a:lnTo>
                      <a:pt x="590" y="318"/>
                    </a:lnTo>
                    <a:lnTo>
                      <a:pt x="592" y="314"/>
                    </a:lnTo>
                    <a:lnTo>
                      <a:pt x="596" y="316"/>
                    </a:lnTo>
                    <a:close/>
                    <a:moveTo>
                      <a:pt x="614" y="325"/>
                    </a:moveTo>
                    <a:lnTo>
                      <a:pt x="610" y="331"/>
                    </a:lnTo>
                    <a:lnTo>
                      <a:pt x="606" y="329"/>
                    </a:lnTo>
                    <a:lnTo>
                      <a:pt x="608" y="322"/>
                    </a:lnTo>
                    <a:lnTo>
                      <a:pt x="614" y="325"/>
                    </a:lnTo>
                    <a:close/>
                    <a:moveTo>
                      <a:pt x="630" y="335"/>
                    </a:moveTo>
                    <a:lnTo>
                      <a:pt x="628" y="340"/>
                    </a:lnTo>
                    <a:lnTo>
                      <a:pt x="624" y="338"/>
                    </a:lnTo>
                    <a:lnTo>
                      <a:pt x="626" y="333"/>
                    </a:lnTo>
                    <a:lnTo>
                      <a:pt x="630" y="335"/>
                    </a:lnTo>
                    <a:close/>
                    <a:moveTo>
                      <a:pt x="646" y="344"/>
                    </a:moveTo>
                    <a:lnTo>
                      <a:pt x="644" y="348"/>
                    </a:lnTo>
                    <a:lnTo>
                      <a:pt x="640" y="346"/>
                    </a:lnTo>
                    <a:lnTo>
                      <a:pt x="642" y="342"/>
                    </a:lnTo>
                    <a:lnTo>
                      <a:pt x="646" y="344"/>
                    </a:lnTo>
                    <a:close/>
                    <a:moveTo>
                      <a:pt x="663" y="353"/>
                    </a:moveTo>
                    <a:lnTo>
                      <a:pt x="661" y="357"/>
                    </a:lnTo>
                    <a:lnTo>
                      <a:pt x="658" y="355"/>
                    </a:lnTo>
                    <a:lnTo>
                      <a:pt x="659" y="350"/>
                    </a:lnTo>
                    <a:lnTo>
                      <a:pt x="663" y="353"/>
                    </a:lnTo>
                    <a:close/>
                    <a:moveTo>
                      <a:pt x="679" y="361"/>
                    </a:moveTo>
                    <a:lnTo>
                      <a:pt x="677" y="366"/>
                    </a:lnTo>
                    <a:lnTo>
                      <a:pt x="673" y="363"/>
                    </a:lnTo>
                    <a:lnTo>
                      <a:pt x="675" y="359"/>
                    </a:lnTo>
                    <a:lnTo>
                      <a:pt x="679" y="361"/>
                    </a:lnTo>
                    <a:close/>
                    <a:moveTo>
                      <a:pt x="697" y="370"/>
                    </a:moveTo>
                    <a:lnTo>
                      <a:pt x="695" y="374"/>
                    </a:lnTo>
                    <a:lnTo>
                      <a:pt x="691" y="372"/>
                    </a:lnTo>
                    <a:lnTo>
                      <a:pt x="693" y="368"/>
                    </a:lnTo>
                    <a:lnTo>
                      <a:pt x="697" y="370"/>
                    </a:lnTo>
                    <a:close/>
                    <a:moveTo>
                      <a:pt x="713" y="381"/>
                    </a:moveTo>
                    <a:lnTo>
                      <a:pt x="711" y="385"/>
                    </a:lnTo>
                    <a:lnTo>
                      <a:pt x="707" y="383"/>
                    </a:lnTo>
                    <a:lnTo>
                      <a:pt x="709" y="378"/>
                    </a:lnTo>
                    <a:lnTo>
                      <a:pt x="713" y="381"/>
                    </a:lnTo>
                    <a:close/>
                    <a:moveTo>
                      <a:pt x="731" y="389"/>
                    </a:moveTo>
                    <a:lnTo>
                      <a:pt x="729" y="393"/>
                    </a:lnTo>
                    <a:lnTo>
                      <a:pt x="725" y="391"/>
                    </a:lnTo>
                    <a:lnTo>
                      <a:pt x="727" y="387"/>
                    </a:lnTo>
                    <a:lnTo>
                      <a:pt x="731" y="389"/>
                    </a:lnTo>
                    <a:close/>
                    <a:moveTo>
                      <a:pt x="747" y="398"/>
                    </a:moveTo>
                    <a:lnTo>
                      <a:pt x="745" y="402"/>
                    </a:lnTo>
                    <a:lnTo>
                      <a:pt x="741" y="400"/>
                    </a:lnTo>
                    <a:lnTo>
                      <a:pt x="743" y="396"/>
                    </a:lnTo>
                    <a:lnTo>
                      <a:pt x="747" y="398"/>
                    </a:lnTo>
                    <a:close/>
                    <a:moveTo>
                      <a:pt x="765" y="406"/>
                    </a:moveTo>
                    <a:lnTo>
                      <a:pt x="763" y="411"/>
                    </a:lnTo>
                    <a:lnTo>
                      <a:pt x="759" y="409"/>
                    </a:lnTo>
                    <a:lnTo>
                      <a:pt x="761" y="404"/>
                    </a:lnTo>
                    <a:lnTo>
                      <a:pt x="765" y="406"/>
                    </a:lnTo>
                    <a:close/>
                    <a:moveTo>
                      <a:pt x="781" y="415"/>
                    </a:moveTo>
                    <a:lnTo>
                      <a:pt x="779" y="419"/>
                    </a:lnTo>
                    <a:lnTo>
                      <a:pt x="775" y="417"/>
                    </a:lnTo>
                    <a:lnTo>
                      <a:pt x="777" y="413"/>
                    </a:lnTo>
                    <a:lnTo>
                      <a:pt x="781" y="415"/>
                    </a:lnTo>
                    <a:close/>
                    <a:moveTo>
                      <a:pt x="798" y="424"/>
                    </a:moveTo>
                    <a:lnTo>
                      <a:pt x="796" y="430"/>
                    </a:lnTo>
                    <a:lnTo>
                      <a:pt x="793" y="428"/>
                    </a:lnTo>
                    <a:lnTo>
                      <a:pt x="794" y="421"/>
                    </a:lnTo>
                    <a:lnTo>
                      <a:pt x="798" y="424"/>
                    </a:lnTo>
                    <a:close/>
                    <a:moveTo>
                      <a:pt x="814" y="434"/>
                    </a:moveTo>
                    <a:lnTo>
                      <a:pt x="812" y="439"/>
                    </a:lnTo>
                    <a:lnTo>
                      <a:pt x="808" y="436"/>
                    </a:lnTo>
                    <a:lnTo>
                      <a:pt x="810" y="432"/>
                    </a:lnTo>
                    <a:lnTo>
                      <a:pt x="814" y="434"/>
                    </a:lnTo>
                    <a:close/>
                    <a:moveTo>
                      <a:pt x="832" y="443"/>
                    </a:moveTo>
                    <a:lnTo>
                      <a:pt x="830" y="447"/>
                    </a:lnTo>
                    <a:lnTo>
                      <a:pt x="826" y="445"/>
                    </a:lnTo>
                    <a:lnTo>
                      <a:pt x="828" y="441"/>
                    </a:lnTo>
                    <a:lnTo>
                      <a:pt x="832" y="443"/>
                    </a:lnTo>
                    <a:close/>
                    <a:moveTo>
                      <a:pt x="848" y="452"/>
                    </a:moveTo>
                    <a:lnTo>
                      <a:pt x="846" y="456"/>
                    </a:lnTo>
                    <a:lnTo>
                      <a:pt x="842" y="454"/>
                    </a:lnTo>
                    <a:lnTo>
                      <a:pt x="844" y="449"/>
                    </a:lnTo>
                    <a:lnTo>
                      <a:pt x="848" y="452"/>
                    </a:lnTo>
                    <a:close/>
                    <a:moveTo>
                      <a:pt x="866" y="460"/>
                    </a:moveTo>
                    <a:lnTo>
                      <a:pt x="864" y="464"/>
                    </a:lnTo>
                    <a:lnTo>
                      <a:pt x="860" y="462"/>
                    </a:lnTo>
                    <a:lnTo>
                      <a:pt x="862" y="458"/>
                    </a:lnTo>
                    <a:lnTo>
                      <a:pt x="866" y="460"/>
                    </a:lnTo>
                    <a:close/>
                    <a:moveTo>
                      <a:pt x="882" y="469"/>
                    </a:moveTo>
                    <a:lnTo>
                      <a:pt x="880" y="473"/>
                    </a:lnTo>
                    <a:lnTo>
                      <a:pt x="876" y="471"/>
                    </a:lnTo>
                    <a:lnTo>
                      <a:pt x="878" y="467"/>
                    </a:lnTo>
                    <a:lnTo>
                      <a:pt x="882" y="469"/>
                    </a:lnTo>
                    <a:close/>
                    <a:moveTo>
                      <a:pt x="900" y="480"/>
                    </a:moveTo>
                    <a:lnTo>
                      <a:pt x="898" y="484"/>
                    </a:lnTo>
                    <a:lnTo>
                      <a:pt x="892" y="482"/>
                    </a:lnTo>
                    <a:lnTo>
                      <a:pt x="896" y="477"/>
                    </a:lnTo>
                    <a:lnTo>
                      <a:pt x="900" y="480"/>
                    </a:lnTo>
                    <a:close/>
                    <a:moveTo>
                      <a:pt x="916" y="488"/>
                    </a:moveTo>
                    <a:lnTo>
                      <a:pt x="914" y="492"/>
                    </a:lnTo>
                    <a:lnTo>
                      <a:pt x="910" y="490"/>
                    </a:lnTo>
                    <a:lnTo>
                      <a:pt x="912" y="486"/>
                    </a:lnTo>
                    <a:lnTo>
                      <a:pt x="916" y="488"/>
                    </a:lnTo>
                    <a:close/>
                    <a:moveTo>
                      <a:pt x="933" y="497"/>
                    </a:moveTo>
                    <a:lnTo>
                      <a:pt x="931" y="501"/>
                    </a:lnTo>
                    <a:lnTo>
                      <a:pt x="926" y="499"/>
                    </a:lnTo>
                    <a:lnTo>
                      <a:pt x="928" y="495"/>
                    </a:lnTo>
                    <a:lnTo>
                      <a:pt x="933" y="497"/>
                    </a:lnTo>
                    <a:close/>
                    <a:moveTo>
                      <a:pt x="949" y="505"/>
                    </a:moveTo>
                    <a:lnTo>
                      <a:pt x="947" y="510"/>
                    </a:lnTo>
                    <a:lnTo>
                      <a:pt x="943" y="507"/>
                    </a:lnTo>
                    <a:lnTo>
                      <a:pt x="945" y="503"/>
                    </a:lnTo>
                    <a:lnTo>
                      <a:pt x="949" y="505"/>
                    </a:lnTo>
                    <a:close/>
                    <a:moveTo>
                      <a:pt x="967" y="514"/>
                    </a:moveTo>
                    <a:lnTo>
                      <a:pt x="965" y="518"/>
                    </a:lnTo>
                    <a:lnTo>
                      <a:pt x="959" y="516"/>
                    </a:lnTo>
                    <a:lnTo>
                      <a:pt x="961" y="512"/>
                    </a:lnTo>
                    <a:lnTo>
                      <a:pt x="967" y="514"/>
                    </a:lnTo>
                    <a:close/>
                    <a:moveTo>
                      <a:pt x="983" y="523"/>
                    </a:moveTo>
                    <a:lnTo>
                      <a:pt x="981" y="529"/>
                    </a:lnTo>
                    <a:lnTo>
                      <a:pt x="977" y="527"/>
                    </a:lnTo>
                    <a:lnTo>
                      <a:pt x="979" y="520"/>
                    </a:lnTo>
                    <a:lnTo>
                      <a:pt x="983" y="523"/>
                    </a:lnTo>
                    <a:close/>
                    <a:moveTo>
                      <a:pt x="1001" y="533"/>
                    </a:moveTo>
                    <a:lnTo>
                      <a:pt x="997" y="538"/>
                    </a:lnTo>
                    <a:lnTo>
                      <a:pt x="993" y="535"/>
                    </a:lnTo>
                    <a:lnTo>
                      <a:pt x="995" y="531"/>
                    </a:lnTo>
                    <a:lnTo>
                      <a:pt x="1001" y="533"/>
                    </a:lnTo>
                    <a:close/>
                    <a:moveTo>
                      <a:pt x="1017" y="542"/>
                    </a:moveTo>
                    <a:lnTo>
                      <a:pt x="1015" y="546"/>
                    </a:lnTo>
                    <a:lnTo>
                      <a:pt x="1011" y="544"/>
                    </a:lnTo>
                    <a:lnTo>
                      <a:pt x="1013" y="540"/>
                    </a:lnTo>
                    <a:lnTo>
                      <a:pt x="1017" y="542"/>
                    </a:lnTo>
                    <a:close/>
                    <a:moveTo>
                      <a:pt x="1033" y="550"/>
                    </a:moveTo>
                    <a:lnTo>
                      <a:pt x="1031" y="555"/>
                    </a:lnTo>
                    <a:lnTo>
                      <a:pt x="1027" y="553"/>
                    </a:lnTo>
                    <a:lnTo>
                      <a:pt x="1029" y="548"/>
                    </a:lnTo>
                    <a:lnTo>
                      <a:pt x="1033" y="550"/>
                    </a:lnTo>
                    <a:close/>
                    <a:moveTo>
                      <a:pt x="1051" y="559"/>
                    </a:moveTo>
                    <a:lnTo>
                      <a:pt x="1049" y="563"/>
                    </a:lnTo>
                    <a:lnTo>
                      <a:pt x="1045" y="561"/>
                    </a:lnTo>
                    <a:lnTo>
                      <a:pt x="1047" y="557"/>
                    </a:lnTo>
                    <a:lnTo>
                      <a:pt x="1051" y="559"/>
                    </a:lnTo>
                    <a:close/>
                    <a:moveTo>
                      <a:pt x="1066" y="568"/>
                    </a:moveTo>
                    <a:lnTo>
                      <a:pt x="1064" y="572"/>
                    </a:lnTo>
                    <a:lnTo>
                      <a:pt x="1061" y="570"/>
                    </a:lnTo>
                    <a:lnTo>
                      <a:pt x="1063" y="566"/>
                    </a:lnTo>
                    <a:lnTo>
                      <a:pt x="1066" y="568"/>
                    </a:lnTo>
                    <a:close/>
                    <a:moveTo>
                      <a:pt x="1084" y="578"/>
                    </a:moveTo>
                    <a:lnTo>
                      <a:pt x="1082" y="583"/>
                    </a:lnTo>
                    <a:lnTo>
                      <a:pt x="1078" y="581"/>
                    </a:lnTo>
                    <a:lnTo>
                      <a:pt x="1080" y="576"/>
                    </a:lnTo>
                    <a:lnTo>
                      <a:pt x="1084" y="578"/>
                    </a:lnTo>
                    <a:close/>
                    <a:moveTo>
                      <a:pt x="1100" y="587"/>
                    </a:moveTo>
                    <a:lnTo>
                      <a:pt x="1098" y="591"/>
                    </a:lnTo>
                    <a:lnTo>
                      <a:pt x="1094" y="589"/>
                    </a:lnTo>
                    <a:lnTo>
                      <a:pt x="1096" y="585"/>
                    </a:lnTo>
                    <a:lnTo>
                      <a:pt x="1100" y="587"/>
                    </a:lnTo>
                    <a:close/>
                    <a:moveTo>
                      <a:pt x="1118" y="596"/>
                    </a:moveTo>
                    <a:lnTo>
                      <a:pt x="1116" y="600"/>
                    </a:lnTo>
                    <a:lnTo>
                      <a:pt x="1112" y="598"/>
                    </a:lnTo>
                    <a:lnTo>
                      <a:pt x="1114" y="594"/>
                    </a:lnTo>
                    <a:lnTo>
                      <a:pt x="1118" y="596"/>
                    </a:lnTo>
                    <a:close/>
                    <a:moveTo>
                      <a:pt x="1134" y="604"/>
                    </a:moveTo>
                    <a:lnTo>
                      <a:pt x="1132" y="609"/>
                    </a:lnTo>
                    <a:lnTo>
                      <a:pt x="1128" y="606"/>
                    </a:lnTo>
                    <a:lnTo>
                      <a:pt x="1130" y="602"/>
                    </a:lnTo>
                    <a:lnTo>
                      <a:pt x="1134" y="604"/>
                    </a:lnTo>
                    <a:close/>
                    <a:moveTo>
                      <a:pt x="1152" y="613"/>
                    </a:moveTo>
                    <a:lnTo>
                      <a:pt x="1150" y="617"/>
                    </a:lnTo>
                    <a:lnTo>
                      <a:pt x="1146" y="615"/>
                    </a:lnTo>
                    <a:lnTo>
                      <a:pt x="1148" y="611"/>
                    </a:lnTo>
                    <a:lnTo>
                      <a:pt x="1152" y="613"/>
                    </a:lnTo>
                    <a:close/>
                    <a:moveTo>
                      <a:pt x="1168" y="621"/>
                    </a:moveTo>
                    <a:lnTo>
                      <a:pt x="1166" y="628"/>
                    </a:lnTo>
                    <a:lnTo>
                      <a:pt x="1162" y="626"/>
                    </a:lnTo>
                    <a:lnTo>
                      <a:pt x="1164" y="619"/>
                    </a:lnTo>
                    <a:lnTo>
                      <a:pt x="1168" y="62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44" name="Freeform 269"/>
              <p:cNvSpPr>
                <a:spLocks noEditPoints="1"/>
              </p:cNvSpPr>
              <p:nvPr/>
            </p:nvSpPr>
            <p:spPr bwMode="auto">
              <a:xfrm>
                <a:off x="3616" y="1435"/>
                <a:ext cx="1167" cy="628"/>
              </a:xfrm>
              <a:custGeom>
                <a:avLst/>
                <a:gdLst>
                  <a:gd name="T0" fmla="*/ 22 w 1167"/>
                  <a:gd name="T1" fmla="*/ 10 h 628"/>
                  <a:gd name="T2" fmla="*/ 37 w 1167"/>
                  <a:gd name="T3" fmla="*/ 25 h 628"/>
                  <a:gd name="T4" fmla="*/ 49 w 1167"/>
                  <a:gd name="T5" fmla="*/ 32 h 628"/>
                  <a:gd name="T6" fmla="*/ 69 w 1167"/>
                  <a:gd name="T7" fmla="*/ 36 h 628"/>
                  <a:gd name="T8" fmla="*/ 89 w 1167"/>
                  <a:gd name="T9" fmla="*/ 47 h 628"/>
                  <a:gd name="T10" fmla="*/ 123 w 1167"/>
                  <a:gd name="T11" fmla="*/ 66 h 628"/>
                  <a:gd name="T12" fmla="*/ 139 w 1167"/>
                  <a:gd name="T13" fmla="*/ 79 h 628"/>
                  <a:gd name="T14" fmla="*/ 151 w 1167"/>
                  <a:gd name="T15" fmla="*/ 86 h 628"/>
                  <a:gd name="T16" fmla="*/ 170 w 1167"/>
                  <a:gd name="T17" fmla="*/ 90 h 628"/>
                  <a:gd name="T18" fmla="*/ 190 w 1167"/>
                  <a:gd name="T19" fmla="*/ 101 h 628"/>
                  <a:gd name="T20" fmla="*/ 224 w 1167"/>
                  <a:gd name="T21" fmla="*/ 120 h 628"/>
                  <a:gd name="T22" fmla="*/ 240 w 1167"/>
                  <a:gd name="T23" fmla="*/ 133 h 628"/>
                  <a:gd name="T24" fmla="*/ 252 w 1167"/>
                  <a:gd name="T25" fmla="*/ 139 h 628"/>
                  <a:gd name="T26" fmla="*/ 270 w 1167"/>
                  <a:gd name="T27" fmla="*/ 144 h 628"/>
                  <a:gd name="T28" fmla="*/ 292 w 1167"/>
                  <a:gd name="T29" fmla="*/ 155 h 628"/>
                  <a:gd name="T30" fmla="*/ 325 w 1167"/>
                  <a:gd name="T31" fmla="*/ 174 h 628"/>
                  <a:gd name="T32" fmla="*/ 339 w 1167"/>
                  <a:gd name="T33" fmla="*/ 187 h 628"/>
                  <a:gd name="T34" fmla="*/ 353 w 1167"/>
                  <a:gd name="T35" fmla="*/ 193 h 628"/>
                  <a:gd name="T36" fmla="*/ 371 w 1167"/>
                  <a:gd name="T37" fmla="*/ 198 h 628"/>
                  <a:gd name="T38" fmla="*/ 393 w 1167"/>
                  <a:gd name="T39" fmla="*/ 208 h 628"/>
                  <a:gd name="T40" fmla="*/ 427 w 1167"/>
                  <a:gd name="T41" fmla="*/ 228 h 628"/>
                  <a:gd name="T42" fmla="*/ 440 w 1167"/>
                  <a:gd name="T43" fmla="*/ 241 h 628"/>
                  <a:gd name="T44" fmla="*/ 454 w 1167"/>
                  <a:gd name="T45" fmla="*/ 247 h 628"/>
                  <a:gd name="T46" fmla="*/ 472 w 1167"/>
                  <a:gd name="T47" fmla="*/ 251 h 628"/>
                  <a:gd name="T48" fmla="*/ 494 w 1167"/>
                  <a:gd name="T49" fmla="*/ 264 h 628"/>
                  <a:gd name="T50" fmla="*/ 528 w 1167"/>
                  <a:gd name="T51" fmla="*/ 281 h 628"/>
                  <a:gd name="T52" fmla="*/ 542 w 1167"/>
                  <a:gd name="T53" fmla="*/ 294 h 628"/>
                  <a:gd name="T54" fmla="*/ 556 w 1167"/>
                  <a:gd name="T55" fmla="*/ 301 h 628"/>
                  <a:gd name="T56" fmla="*/ 573 w 1167"/>
                  <a:gd name="T57" fmla="*/ 305 h 628"/>
                  <a:gd name="T58" fmla="*/ 595 w 1167"/>
                  <a:gd name="T59" fmla="*/ 318 h 628"/>
                  <a:gd name="T60" fmla="*/ 629 w 1167"/>
                  <a:gd name="T61" fmla="*/ 335 h 628"/>
                  <a:gd name="T62" fmla="*/ 643 w 1167"/>
                  <a:gd name="T63" fmla="*/ 348 h 628"/>
                  <a:gd name="T64" fmla="*/ 655 w 1167"/>
                  <a:gd name="T65" fmla="*/ 355 h 628"/>
                  <a:gd name="T66" fmla="*/ 675 w 1167"/>
                  <a:gd name="T67" fmla="*/ 359 h 628"/>
                  <a:gd name="T68" fmla="*/ 695 w 1167"/>
                  <a:gd name="T69" fmla="*/ 372 h 628"/>
                  <a:gd name="T70" fmla="*/ 728 w 1167"/>
                  <a:gd name="T71" fmla="*/ 389 h 628"/>
                  <a:gd name="T72" fmla="*/ 744 w 1167"/>
                  <a:gd name="T73" fmla="*/ 402 h 628"/>
                  <a:gd name="T74" fmla="*/ 756 w 1167"/>
                  <a:gd name="T75" fmla="*/ 408 h 628"/>
                  <a:gd name="T76" fmla="*/ 776 w 1167"/>
                  <a:gd name="T77" fmla="*/ 415 h 628"/>
                  <a:gd name="T78" fmla="*/ 796 w 1167"/>
                  <a:gd name="T79" fmla="*/ 426 h 628"/>
                  <a:gd name="T80" fmla="*/ 830 w 1167"/>
                  <a:gd name="T81" fmla="*/ 443 h 628"/>
                  <a:gd name="T82" fmla="*/ 845 w 1167"/>
                  <a:gd name="T83" fmla="*/ 456 h 628"/>
                  <a:gd name="T84" fmla="*/ 857 w 1167"/>
                  <a:gd name="T85" fmla="*/ 464 h 628"/>
                  <a:gd name="T86" fmla="*/ 877 w 1167"/>
                  <a:gd name="T87" fmla="*/ 469 h 628"/>
                  <a:gd name="T88" fmla="*/ 897 w 1167"/>
                  <a:gd name="T89" fmla="*/ 479 h 628"/>
                  <a:gd name="T90" fmla="*/ 931 w 1167"/>
                  <a:gd name="T91" fmla="*/ 497 h 628"/>
                  <a:gd name="T92" fmla="*/ 947 w 1167"/>
                  <a:gd name="T93" fmla="*/ 512 h 628"/>
                  <a:gd name="T94" fmla="*/ 959 w 1167"/>
                  <a:gd name="T95" fmla="*/ 518 h 628"/>
                  <a:gd name="T96" fmla="*/ 977 w 1167"/>
                  <a:gd name="T97" fmla="*/ 522 h 628"/>
                  <a:gd name="T98" fmla="*/ 998 w 1167"/>
                  <a:gd name="T99" fmla="*/ 533 h 628"/>
                  <a:gd name="T100" fmla="*/ 1032 w 1167"/>
                  <a:gd name="T101" fmla="*/ 550 h 628"/>
                  <a:gd name="T102" fmla="*/ 1046 w 1167"/>
                  <a:gd name="T103" fmla="*/ 565 h 628"/>
                  <a:gd name="T104" fmla="*/ 1060 w 1167"/>
                  <a:gd name="T105" fmla="*/ 572 h 628"/>
                  <a:gd name="T106" fmla="*/ 1078 w 1167"/>
                  <a:gd name="T107" fmla="*/ 576 h 628"/>
                  <a:gd name="T108" fmla="*/ 1100 w 1167"/>
                  <a:gd name="T109" fmla="*/ 587 h 628"/>
                  <a:gd name="T110" fmla="*/ 1133 w 1167"/>
                  <a:gd name="T111" fmla="*/ 604 h 628"/>
                  <a:gd name="T112" fmla="*/ 1147 w 1167"/>
                  <a:gd name="T113" fmla="*/ 619 h 628"/>
                  <a:gd name="T114" fmla="*/ 1161 w 1167"/>
                  <a:gd name="T115" fmla="*/ 626 h 6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67"/>
                  <a:gd name="T175" fmla="*/ 0 h 628"/>
                  <a:gd name="T176" fmla="*/ 1167 w 1167"/>
                  <a:gd name="T177" fmla="*/ 628 h 6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67" h="628">
                    <a:moveTo>
                      <a:pt x="6" y="2"/>
                    </a:moveTo>
                    <a:lnTo>
                      <a:pt x="4" y="6"/>
                    </a:lnTo>
                    <a:lnTo>
                      <a:pt x="0" y="4"/>
                    </a:lnTo>
                    <a:lnTo>
                      <a:pt x="2" y="0"/>
                    </a:lnTo>
                    <a:lnTo>
                      <a:pt x="6" y="2"/>
                    </a:lnTo>
                    <a:close/>
                    <a:moveTo>
                      <a:pt x="22" y="10"/>
                    </a:moveTo>
                    <a:lnTo>
                      <a:pt x="20" y="17"/>
                    </a:lnTo>
                    <a:lnTo>
                      <a:pt x="16" y="13"/>
                    </a:lnTo>
                    <a:lnTo>
                      <a:pt x="18" y="8"/>
                    </a:lnTo>
                    <a:lnTo>
                      <a:pt x="22" y="10"/>
                    </a:lnTo>
                    <a:close/>
                    <a:moveTo>
                      <a:pt x="39" y="21"/>
                    </a:moveTo>
                    <a:lnTo>
                      <a:pt x="37" y="25"/>
                    </a:lnTo>
                    <a:lnTo>
                      <a:pt x="33" y="23"/>
                    </a:lnTo>
                    <a:lnTo>
                      <a:pt x="35" y="19"/>
                    </a:lnTo>
                    <a:lnTo>
                      <a:pt x="39" y="21"/>
                    </a:lnTo>
                    <a:close/>
                    <a:moveTo>
                      <a:pt x="55" y="30"/>
                    </a:moveTo>
                    <a:lnTo>
                      <a:pt x="53" y="34"/>
                    </a:lnTo>
                    <a:lnTo>
                      <a:pt x="49" y="32"/>
                    </a:lnTo>
                    <a:lnTo>
                      <a:pt x="51" y="28"/>
                    </a:lnTo>
                    <a:lnTo>
                      <a:pt x="55" y="30"/>
                    </a:lnTo>
                    <a:close/>
                    <a:moveTo>
                      <a:pt x="73" y="38"/>
                    </a:moveTo>
                    <a:lnTo>
                      <a:pt x="71" y="43"/>
                    </a:lnTo>
                    <a:lnTo>
                      <a:pt x="67" y="41"/>
                    </a:lnTo>
                    <a:lnTo>
                      <a:pt x="69" y="36"/>
                    </a:lnTo>
                    <a:lnTo>
                      <a:pt x="73" y="38"/>
                    </a:lnTo>
                    <a:close/>
                    <a:moveTo>
                      <a:pt x="89" y="47"/>
                    </a:moveTo>
                    <a:lnTo>
                      <a:pt x="87" y="51"/>
                    </a:lnTo>
                    <a:lnTo>
                      <a:pt x="83" y="49"/>
                    </a:lnTo>
                    <a:lnTo>
                      <a:pt x="85" y="45"/>
                    </a:lnTo>
                    <a:lnTo>
                      <a:pt x="89" y="47"/>
                    </a:lnTo>
                    <a:close/>
                    <a:moveTo>
                      <a:pt x="107" y="56"/>
                    </a:moveTo>
                    <a:lnTo>
                      <a:pt x="105" y="60"/>
                    </a:lnTo>
                    <a:lnTo>
                      <a:pt x="101" y="58"/>
                    </a:lnTo>
                    <a:lnTo>
                      <a:pt x="103" y="53"/>
                    </a:lnTo>
                    <a:lnTo>
                      <a:pt x="107" y="56"/>
                    </a:lnTo>
                    <a:close/>
                    <a:moveTo>
                      <a:pt x="123" y="66"/>
                    </a:moveTo>
                    <a:lnTo>
                      <a:pt x="121" y="71"/>
                    </a:lnTo>
                    <a:lnTo>
                      <a:pt x="117" y="68"/>
                    </a:lnTo>
                    <a:lnTo>
                      <a:pt x="119" y="62"/>
                    </a:lnTo>
                    <a:lnTo>
                      <a:pt x="123" y="66"/>
                    </a:lnTo>
                    <a:close/>
                    <a:moveTo>
                      <a:pt x="141" y="75"/>
                    </a:moveTo>
                    <a:lnTo>
                      <a:pt x="139" y="79"/>
                    </a:lnTo>
                    <a:lnTo>
                      <a:pt x="135" y="77"/>
                    </a:lnTo>
                    <a:lnTo>
                      <a:pt x="137" y="73"/>
                    </a:lnTo>
                    <a:lnTo>
                      <a:pt x="141" y="75"/>
                    </a:lnTo>
                    <a:close/>
                    <a:moveTo>
                      <a:pt x="157" y="84"/>
                    </a:moveTo>
                    <a:lnTo>
                      <a:pt x="155" y="88"/>
                    </a:lnTo>
                    <a:lnTo>
                      <a:pt x="151" y="86"/>
                    </a:lnTo>
                    <a:lnTo>
                      <a:pt x="153" y="81"/>
                    </a:lnTo>
                    <a:lnTo>
                      <a:pt x="157" y="84"/>
                    </a:lnTo>
                    <a:close/>
                    <a:moveTo>
                      <a:pt x="174" y="92"/>
                    </a:moveTo>
                    <a:lnTo>
                      <a:pt x="172" y="96"/>
                    </a:lnTo>
                    <a:lnTo>
                      <a:pt x="168" y="94"/>
                    </a:lnTo>
                    <a:lnTo>
                      <a:pt x="170" y="90"/>
                    </a:lnTo>
                    <a:lnTo>
                      <a:pt x="174" y="92"/>
                    </a:lnTo>
                    <a:close/>
                    <a:moveTo>
                      <a:pt x="190" y="101"/>
                    </a:moveTo>
                    <a:lnTo>
                      <a:pt x="188" y="105"/>
                    </a:lnTo>
                    <a:lnTo>
                      <a:pt x="184" y="103"/>
                    </a:lnTo>
                    <a:lnTo>
                      <a:pt x="186" y="99"/>
                    </a:lnTo>
                    <a:lnTo>
                      <a:pt x="190" y="101"/>
                    </a:lnTo>
                    <a:close/>
                    <a:moveTo>
                      <a:pt x="208" y="109"/>
                    </a:moveTo>
                    <a:lnTo>
                      <a:pt x="206" y="116"/>
                    </a:lnTo>
                    <a:lnTo>
                      <a:pt x="202" y="112"/>
                    </a:lnTo>
                    <a:lnTo>
                      <a:pt x="204" y="107"/>
                    </a:lnTo>
                    <a:lnTo>
                      <a:pt x="208" y="109"/>
                    </a:lnTo>
                    <a:close/>
                    <a:moveTo>
                      <a:pt x="224" y="120"/>
                    </a:moveTo>
                    <a:lnTo>
                      <a:pt x="222" y="124"/>
                    </a:lnTo>
                    <a:lnTo>
                      <a:pt x="218" y="122"/>
                    </a:lnTo>
                    <a:lnTo>
                      <a:pt x="220" y="118"/>
                    </a:lnTo>
                    <a:lnTo>
                      <a:pt x="224" y="120"/>
                    </a:lnTo>
                    <a:close/>
                    <a:moveTo>
                      <a:pt x="242" y="129"/>
                    </a:moveTo>
                    <a:lnTo>
                      <a:pt x="240" y="133"/>
                    </a:lnTo>
                    <a:lnTo>
                      <a:pt x="234" y="131"/>
                    </a:lnTo>
                    <a:lnTo>
                      <a:pt x="238" y="127"/>
                    </a:lnTo>
                    <a:lnTo>
                      <a:pt x="242" y="129"/>
                    </a:lnTo>
                    <a:close/>
                    <a:moveTo>
                      <a:pt x="258" y="137"/>
                    </a:moveTo>
                    <a:lnTo>
                      <a:pt x="256" y="142"/>
                    </a:lnTo>
                    <a:lnTo>
                      <a:pt x="252" y="139"/>
                    </a:lnTo>
                    <a:lnTo>
                      <a:pt x="254" y="135"/>
                    </a:lnTo>
                    <a:lnTo>
                      <a:pt x="258" y="137"/>
                    </a:lnTo>
                    <a:close/>
                    <a:moveTo>
                      <a:pt x="276" y="146"/>
                    </a:moveTo>
                    <a:lnTo>
                      <a:pt x="274" y="150"/>
                    </a:lnTo>
                    <a:lnTo>
                      <a:pt x="268" y="148"/>
                    </a:lnTo>
                    <a:lnTo>
                      <a:pt x="270" y="144"/>
                    </a:lnTo>
                    <a:lnTo>
                      <a:pt x="276" y="146"/>
                    </a:lnTo>
                    <a:close/>
                    <a:moveTo>
                      <a:pt x="292" y="155"/>
                    </a:moveTo>
                    <a:lnTo>
                      <a:pt x="290" y="159"/>
                    </a:lnTo>
                    <a:lnTo>
                      <a:pt x="286" y="157"/>
                    </a:lnTo>
                    <a:lnTo>
                      <a:pt x="288" y="152"/>
                    </a:lnTo>
                    <a:lnTo>
                      <a:pt x="292" y="155"/>
                    </a:lnTo>
                    <a:close/>
                    <a:moveTo>
                      <a:pt x="309" y="165"/>
                    </a:moveTo>
                    <a:lnTo>
                      <a:pt x="305" y="170"/>
                    </a:lnTo>
                    <a:lnTo>
                      <a:pt x="302" y="167"/>
                    </a:lnTo>
                    <a:lnTo>
                      <a:pt x="303" y="161"/>
                    </a:lnTo>
                    <a:lnTo>
                      <a:pt x="309" y="165"/>
                    </a:lnTo>
                    <a:close/>
                    <a:moveTo>
                      <a:pt x="325" y="174"/>
                    </a:moveTo>
                    <a:lnTo>
                      <a:pt x="323" y="178"/>
                    </a:lnTo>
                    <a:lnTo>
                      <a:pt x="319" y="176"/>
                    </a:lnTo>
                    <a:lnTo>
                      <a:pt x="321" y="172"/>
                    </a:lnTo>
                    <a:lnTo>
                      <a:pt x="325" y="174"/>
                    </a:lnTo>
                    <a:close/>
                    <a:moveTo>
                      <a:pt x="341" y="182"/>
                    </a:moveTo>
                    <a:lnTo>
                      <a:pt x="339" y="187"/>
                    </a:lnTo>
                    <a:lnTo>
                      <a:pt x="335" y="185"/>
                    </a:lnTo>
                    <a:lnTo>
                      <a:pt x="337" y="180"/>
                    </a:lnTo>
                    <a:lnTo>
                      <a:pt x="341" y="182"/>
                    </a:lnTo>
                    <a:close/>
                    <a:moveTo>
                      <a:pt x="359" y="191"/>
                    </a:moveTo>
                    <a:lnTo>
                      <a:pt x="357" y="195"/>
                    </a:lnTo>
                    <a:lnTo>
                      <a:pt x="353" y="193"/>
                    </a:lnTo>
                    <a:lnTo>
                      <a:pt x="355" y="189"/>
                    </a:lnTo>
                    <a:lnTo>
                      <a:pt x="359" y="191"/>
                    </a:lnTo>
                    <a:close/>
                    <a:moveTo>
                      <a:pt x="375" y="200"/>
                    </a:moveTo>
                    <a:lnTo>
                      <a:pt x="373" y="204"/>
                    </a:lnTo>
                    <a:lnTo>
                      <a:pt x="369" y="202"/>
                    </a:lnTo>
                    <a:lnTo>
                      <a:pt x="371" y="198"/>
                    </a:lnTo>
                    <a:lnTo>
                      <a:pt x="375" y="200"/>
                    </a:lnTo>
                    <a:close/>
                    <a:moveTo>
                      <a:pt x="393" y="208"/>
                    </a:moveTo>
                    <a:lnTo>
                      <a:pt x="391" y="215"/>
                    </a:lnTo>
                    <a:lnTo>
                      <a:pt x="387" y="210"/>
                    </a:lnTo>
                    <a:lnTo>
                      <a:pt x="389" y="206"/>
                    </a:lnTo>
                    <a:lnTo>
                      <a:pt x="393" y="208"/>
                    </a:lnTo>
                    <a:close/>
                    <a:moveTo>
                      <a:pt x="409" y="219"/>
                    </a:moveTo>
                    <a:lnTo>
                      <a:pt x="407" y="223"/>
                    </a:lnTo>
                    <a:lnTo>
                      <a:pt x="403" y="221"/>
                    </a:lnTo>
                    <a:lnTo>
                      <a:pt x="405" y="217"/>
                    </a:lnTo>
                    <a:lnTo>
                      <a:pt x="409" y="219"/>
                    </a:lnTo>
                    <a:close/>
                    <a:moveTo>
                      <a:pt x="427" y="228"/>
                    </a:moveTo>
                    <a:lnTo>
                      <a:pt x="425" y="232"/>
                    </a:lnTo>
                    <a:lnTo>
                      <a:pt x="421" y="230"/>
                    </a:lnTo>
                    <a:lnTo>
                      <a:pt x="423" y="225"/>
                    </a:lnTo>
                    <a:lnTo>
                      <a:pt x="427" y="228"/>
                    </a:lnTo>
                    <a:close/>
                    <a:moveTo>
                      <a:pt x="442" y="236"/>
                    </a:moveTo>
                    <a:lnTo>
                      <a:pt x="440" y="241"/>
                    </a:lnTo>
                    <a:lnTo>
                      <a:pt x="437" y="238"/>
                    </a:lnTo>
                    <a:lnTo>
                      <a:pt x="438" y="234"/>
                    </a:lnTo>
                    <a:lnTo>
                      <a:pt x="442" y="236"/>
                    </a:lnTo>
                    <a:close/>
                    <a:moveTo>
                      <a:pt x="460" y="245"/>
                    </a:moveTo>
                    <a:lnTo>
                      <a:pt x="458" y="249"/>
                    </a:lnTo>
                    <a:lnTo>
                      <a:pt x="454" y="247"/>
                    </a:lnTo>
                    <a:lnTo>
                      <a:pt x="456" y="243"/>
                    </a:lnTo>
                    <a:lnTo>
                      <a:pt x="460" y="245"/>
                    </a:lnTo>
                    <a:close/>
                    <a:moveTo>
                      <a:pt x="476" y="253"/>
                    </a:moveTo>
                    <a:lnTo>
                      <a:pt x="474" y="258"/>
                    </a:lnTo>
                    <a:lnTo>
                      <a:pt x="470" y="256"/>
                    </a:lnTo>
                    <a:lnTo>
                      <a:pt x="472" y="251"/>
                    </a:lnTo>
                    <a:lnTo>
                      <a:pt x="476" y="253"/>
                    </a:lnTo>
                    <a:close/>
                    <a:moveTo>
                      <a:pt x="494" y="264"/>
                    </a:moveTo>
                    <a:lnTo>
                      <a:pt x="492" y="269"/>
                    </a:lnTo>
                    <a:lnTo>
                      <a:pt x="488" y="266"/>
                    </a:lnTo>
                    <a:lnTo>
                      <a:pt x="490" y="260"/>
                    </a:lnTo>
                    <a:lnTo>
                      <a:pt x="494" y="264"/>
                    </a:lnTo>
                    <a:close/>
                    <a:moveTo>
                      <a:pt x="510" y="273"/>
                    </a:moveTo>
                    <a:lnTo>
                      <a:pt x="508" y="277"/>
                    </a:lnTo>
                    <a:lnTo>
                      <a:pt x="504" y="275"/>
                    </a:lnTo>
                    <a:lnTo>
                      <a:pt x="506" y="271"/>
                    </a:lnTo>
                    <a:lnTo>
                      <a:pt x="510" y="273"/>
                    </a:lnTo>
                    <a:close/>
                    <a:moveTo>
                      <a:pt x="528" y="281"/>
                    </a:moveTo>
                    <a:lnTo>
                      <a:pt x="526" y="286"/>
                    </a:lnTo>
                    <a:lnTo>
                      <a:pt x="522" y="284"/>
                    </a:lnTo>
                    <a:lnTo>
                      <a:pt x="524" y="279"/>
                    </a:lnTo>
                    <a:lnTo>
                      <a:pt x="528" y="281"/>
                    </a:lnTo>
                    <a:close/>
                    <a:moveTo>
                      <a:pt x="544" y="290"/>
                    </a:moveTo>
                    <a:lnTo>
                      <a:pt x="542" y="294"/>
                    </a:lnTo>
                    <a:lnTo>
                      <a:pt x="538" y="292"/>
                    </a:lnTo>
                    <a:lnTo>
                      <a:pt x="540" y="288"/>
                    </a:lnTo>
                    <a:lnTo>
                      <a:pt x="544" y="290"/>
                    </a:lnTo>
                    <a:close/>
                    <a:moveTo>
                      <a:pt x="562" y="299"/>
                    </a:moveTo>
                    <a:lnTo>
                      <a:pt x="560" y="303"/>
                    </a:lnTo>
                    <a:lnTo>
                      <a:pt x="556" y="301"/>
                    </a:lnTo>
                    <a:lnTo>
                      <a:pt x="558" y="296"/>
                    </a:lnTo>
                    <a:lnTo>
                      <a:pt x="562" y="299"/>
                    </a:lnTo>
                    <a:close/>
                    <a:moveTo>
                      <a:pt x="577" y="307"/>
                    </a:moveTo>
                    <a:lnTo>
                      <a:pt x="575" y="314"/>
                    </a:lnTo>
                    <a:lnTo>
                      <a:pt x="572" y="309"/>
                    </a:lnTo>
                    <a:lnTo>
                      <a:pt x="573" y="305"/>
                    </a:lnTo>
                    <a:lnTo>
                      <a:pt x="577" y="307"/>
                    </a:lnTo>
                    <a:close/>
                    <a:moveTo>
                      <a:pt x="595" y="318"/>
                    </a:moveTo>
                    <a:lnTo>
                      <a:pt x="593" y="322"/>
                    </a:lnTo>
                    <a:lnTo>
                      <a:pt x="587" y="320"/>
                    </a:lnTo>
                    <a:lnTo>
                      <a:pt x="591" y="316"/>
                    </a:lnTo>
                    <a:lnTo>
                      <a:pt x="595" y="318"/>
                    </a:lnTo>
                    <a:close/>
                    <a:moveTo>
                      <a:pt x="611" y="327"/>
                    </a:moveTo>
                    <a:lnTo>
                      <a:pt x="609" y="331"/>
                    </a:lnTo>
                    <a:lnTo>
                      <a:pt x="605" y="329"/>
                    </a:lnTo>
                    <a:lnTo>
                      <a:pt x="607" y="324"/>
                    </a:lnTo>
                    <a:lnTo>
                      <a:pt x="611" y="327"/>
                    </a:lnTo>
                    <a:close/>
                    <a:moveTo>
                      <a:pt x="629" y="335"/>
                    </a:moveTo>
                    <a:lnTo>
                      <a:pt x="627" y="339"/>
                    </a:lnTo>
                    <a:lnTo>
                      <a:pt x="621" y="337"/>
                    </a:lnTo>
                    <a:lnTo>
                      <a:pt x="623" y="333"/>
                    </a:lnTo>
                    <a:lnTo>
                      <a:pt x="629" y="335"/>
                    </a:lnTo>
                    <a:close/>
                    <a:moveTo>
                      <a:pt x="645" y="344"/>
                    </a:moveTo>
                    <a:lnTo>
                      <a:pt x="643" y="348"/>
                    </a:lnTo>
                    <a:lnTo>
                      <a:pt x="639" y="346"/>
                    </a:lnTo>
                    <a:lnTo>
                      <a:pt x="641" y="342"/>
                    </a:lnTo>
                    <a:lnTo>
                      <a:pt x="645" y="344"/>
                    </a:lnTo>
                    <a:close/>
                    <a:moveTo>
                      <a:pt x="663" y="352"/>
                    </a:moveTo>
                    <a:lnTo>
                      <a:pt x="661" y="357"/>
                    </a:lnTo>
                    <a:lnTo>
                      <a:pt x="655" y="355"/>
                    </a:lnTo>
                    <a:lnTo>
                      <a:pt x="657" y="350"/>
                    </a:lnTo>
                    <a:lnTo>
                      <a:pt x="663" y="352"/>
                    </a:lnTo>
                    <a:close/>
                    <a:moveTo>
                      <a:pt x="679" y="363"/>
                    </a:moveTo>
                    <a:lnTo>
                      <a:pt x="677" y="367"/>
                    </a:lnTo>
                    <a:lnTo>
                      <a:pt x="673" y="365"/>
                    </a:lnTo>
                    <a:lnTo>
                      <a:pt x="675" y="359"/>
                    </a:lnTo>
                    <a:lnTo>
                      <a:pt x="679" y="363"/>
                    </a:lnTo>
                    <a:close/>
                    <a:moveTo>
                      <a:pt x="695" y="372"/>
                    </a:moveTo>
                    <a:lnTo>
                      <a:pt x="693" y="376"/>
                    </a:lnTo>
                    <a:lnTo>
                      <a:pt x="689" y="374"/>
                    </a:lnTo>
                    <a:lnTo>
                      <a:pt x="691" y="370"/>
                    </a:lnTo>
                    <a:lnTo>
                      <a:pt x="695" y="372"/>
                    </a:lnTo>
                    <a:close/>
                    <a:moveTo>
                      <a:pt x="712" y="380"/>
                    </a:moveTo>
                    <a:lnTo>
                      <a:pt x="710" y="385"/>
                    </a:lnTo>
                    <a:lnTo>
                      <a:pt x="707" y="383"/>
                    </a:lnTo>
                    <a:lnTo>
                      <a:pt x="709" y="378"/>
                    </a:lnTo>
                    <a:lnTo>
                      <a:pt x="712" y="380"/>
                    </a:lnTo>
                    <a:close/>
                    <a:moveTo>
                      <a:pt x="728" y="389"/>
                    </a:moveTo>
                    <a:lnTo>
                      <a:pt x="726" y="393"/>
                    </a:lnTo>
                    <a:lnTo>
                      <a:pt x="722" y="391"/>
                    </a:lnTo>
                    <a:lnTo>
                      <a:pt x="724" y="387"/>
                    </a:lnTo>
                    <a:lnTo>
                      <a:pt x="728" y="389"/>
                    </a:lnTo>
                    <a:close/>
                    <a:moveTo>
                      <a:pt x="746" y="398"/>
                    </a:moveTo>
                    <a:lnTo>
                      <a:pt x="744" y="402"/>
                    </a:lnTo>
                    <a:lnTo>
                      <a:pt x="740" y="400"/>
                    </a:lnTo>
                    <a:lnTo>
                      <a:pt x="742" y="395"/>
                    </a:lnTo>
                    <a:lnTo>
                      <a:pt x="746" y="398"/>
                    </a:lnTo>
                    <a:close/>
                    <a:moveTo>
                      <a:pt x="762" y="406"/>
                    </a:moveTo>
                    <a:lnTo>
                      <a:pt x="760" y="413"/>
                    </a:lnTo>
                    <a:lnTo>
                      <a:pt x="756" y="408"/>
                    </a:lnTo>
                    <a:lnTo>
                      <a:pt x="758" y="404"/>
                    </a:lnTo>
                    <a:lnTo>
                      <a:pt x="762" y="406"/>
                    </a:lnTo>
                    <a:close/>
                    <a:moveTo>
                      <a:pt x="780" y="417"/>
                    </a:moveTo>
                    <a:lnTo>
                      <a:pt x="778" y="421"/>
                    </a:lnTo>
                    <a:lnTo>
                      <a:pt x="774" y="419"/>
                    </a:lnTo>
                    <a:lnTo>
                      <a:pt x="776" y="415"/>
                    </a:lnTo>
                    <a:lnTo>
                      <a:pt x="780" y="417"/>
                    </a:lnTo>
                    <a:close/>
                    <a:moveTo>
                      <a:pt x="796" y="426"/>
                    </a:moveTo>
                    <a:lnTo>
                      <a:pt x="794" y="430"/>
                    </a:lnTo>
                    <a:lnTo>
                      <a:pt x="790" y="428"/>
                    </a:lnTo>
                    <a:lnTo>
                      <a:pt x="792" y="423"/>
                    </a:lnTo>
                    <a:lnTo>
                      <a:pt x="796" y="426"/>
                    </a:lnTo>
                    <a:close/>
                    <a:moveTo>
                      <a:pt x="814" y="434"/>
                    </a:moveTo>
                    <a:lnTo>
                      <a:pt x="812" y="438"/>
                    </a:lnTo>
                    <a:lnTo>
                      <a:pt x="808" y="436"/>
                    </a:lnTo>
                    <a:lnTo>
                      <a:pt x="810" y="432"/>
                    </a:lnTo>
                    <a:lnTo>
                      <a:pt x="814" y="434"/>
                    </a:lnTo>
                    <a:close/>
                    <a:moveTo>
                      <a:pt x="830" y="443"/>
                    </a:moveTo>
                    <a:lnTo>
                      <a:pt x="828" y="447"/>
                    </a:lnTo>
                    <a:lnTo>
                      <a:pt x="824" y="445"/>
                    </a:lnTo>
                    <a:lnTo>
                      <a:pt x="826" y="441"/>
                    </a:lnTo>
                    <a:lnTo>
                      <a:pt x="830" y="443"/>
                    </a:lnTo>
                    <a:close/>
                    <a:moveTo>
                      <a:pt x="847" y="451"/>
                    </a:moveTo>
                    <a:lnTo>
                      <a:pt x="845" y="456"/>
                    </a:lnTo>
                    <a:lnTo>
                      <a:pt x="842" y="453"/>
                    </a:lnTo>
                    <a:lnTo>
                      <a:pt x="844" y="449"/>
                    </a:lnTo>
                    <a:lnTo>
                      <a:pt x="847" y="451"/>
                    </a:lnTo>
                    <a:close/>
                    <a:moveTo>
                      <a:pt x="863" y="462"/>
                    </a:moveTo>
                    <a:lnTo>
                      <a:pt x="861" y="466"/>
                    </a:lnTo>
                    <a:lnTo>
                      <a:pt x="857" y="464"/>
                    </a:lnTo>
                    <a:lnTo>
                      <a:pt x="859" y="458"/>
                    </a:lnTo>
                    <a:lnTo>
                      <a:pt x="863" y="462"/>
                    </a:lnTo>
                    <a:close/>
                    <a:moveTo>
                      <a:pt x="881" y="471"/>
                    </a:moveTo>
                    <a:lnTo>
                      <a:pt x="879" y="475"/>
                    </a:lnTo>
                    <a:lnTo>
                      <a:pt x="875" y="473"/>
                    </a:lnTo>
                    <a:lnTo>
                      <a:pt x="877" y="469"/>
                    </a:lnTo>
                    <a:lnTo>
                      <a:pt x="881" y="471"/>
                    </a:lnTo>
                    <a:close/>
                    <a:moveTo>
                      <a:pt x="897" y="479"/>
                    </a:moveTo>
                    <a:lnTo>
                      <a:pt x="895" y="484"/>
                    </a:lnTo>
                    <a:lnTo>
                      <a:pt x="891" y="481"/>
                    </a:lnTo>
                    <a:lnTo>
                      <a:pt x="893" y="477"/>
                    </a:lnTo>
                    <a:lnTo>
                      <a:pt x="897" y="479"/>
                    </a:lnTo>
                    <a:close/>
                    <a:moveTo>
                      <a:pt x="915" y="488"/>
                    </a:moveTo>
                    <a:lnTo>
                      <a:pt x="913" y="492"/>
                    </a:lnTo>
                    <a:lnTo>
                      <a:pt x="909" y="490"/>
                    </a:lnTo>
                    <a:lnTo>
                      <a:pt x="911" y="486"/>
                    </a:lnTo>
                    <a:lnTo>
                      <a:pt x="915" y="488"/>
                    </a:lnTo>
                    <a:close/>
                    <a:moveTo>
                      <a:pt x="931" y="497"/>
                    </a:moveTo>
                    <a:lnTo>
                      <a:pt x="929" y="501"/>
                    </a:lnTo>
                    <a:lnTo>
                      <a:pt x="925" y="499"/>
                    </a:lnTo>
                    <a:lnTo>
                      <a:pt x="927" y="494"/>
                    </a:lnTo>
                    <a:lnTo>
                      <a:pt x="931" y="497"/>
                    </a:lnTo>
                    <a:close/>
                    <a:moveTo>
                      <a:pt x="949" y="505"/>
                    </a:moveTo>
                    <a:lnTo>
                      <a:pt x="947" y="512"/>
                    </a:lnTo>
                    <a:lnTo>
                      <a:pt x="941" y="507"/>
                    </a:lnTo>
                    <a:lnTo>
                      <a:pt x="945" y="503"/>
                    </a:lnTo>
                    <a:lnTo>
                      <a:pt x="949" y="505"/>
                    </a:lnTo>
                    <a:close/>
                    <a:moveTo>
                      <a:pt x="965" y="516"/>
                    </a:moveTo>
                    <a:lnTo>
                      <a:pt x="963" y="520"/>
                    </a:lnTo>
                    <a:lnTo>
                      <a:pt x="959" y="518"/>
                    </a:lnTo>
                    <a:lnTo>
                      <a:pt x="961" y="514"/>
                    </a:lnTo>
                    <a:lnTo>
                      <a:pt x="965" y="516"/>
                    </a:lnTo>
                    <a:close/>
                    <a:moveTo>
                      <a:pt x="982" y="524"/>
                    </a:moveTo>
                    <a:lnTo>
                      <a:pt x="980" y="529"/>
                    </a:lnTo>
                    <a:lnTo>
                      <a:pt x="975" y="527"/>
                    </a:lnTo>
                    <a:lnTo>
                      <a:pt x="977" y="522"/>
                    </a:lnTo>
                    <a:lnTo>
                      <a:pt x="982" y="524"/>
                    </a:lnTo>
                    <a:close/>
                    <a:moveTo>
                      <a:pt x="998" y="533"/>
                    </a:moveTo>
                    <a:lnTo>
                      <a:pt x="996" y="537"/>
                    </a:lnTo>
                    <a:lnTo>
                      <a:pt x="992" y="535"/>
                    </a:lnTo>
                    <a:lnTo>
                      <a:pt x="994" y="531"/>
                    </a:lnTo>
                    <a:lnTo>
                      <a:pt x="998" y="533"/>
                    </a:lnTo>
                    <a:close/>
                    <a:moveTo>
                      <a:pt x="1016" y="542"/>
                    </a:moveTo>
                    <a:lnTo>
                      <a:pt x="1014" y="546"/>
                    </a:lnTo>
                    <a:lnTo>
                      <a:pt x="1008" y="544"/>
                    </a:lnTo>
                    <a:lnTo>
                      <a:pt x="1010" y="540"/>
                    </a:lnTo>
                    <a:lnTo>
                      <a:pt x="1016" y="542"/>
                    </a:lnTo>
                    <a:close/>
                    <a:moveTo>
                      <a:pt x="1032" y="550"/>
                    </a:moveTo>
                    <a:lnTo>
                      <a:pt x="1030" y="555"/>
                    </a:lnTo>
                    <a:lnTo>
                      <a:pt x="1026" y="552"/>
                    </a:lnTo>
                    <a:lnTo>
                      <a:pt x="1028" y="548"/>
                    </a:lnTo>
                    <a:lnTo>
                      <a:pt x="1032" y="550"/>
                    </a:lnTo>
                    <a:close/>
                    <a:moveTo>
                      <a:pt x="1050" y="561"/>
                    </a:moveTo>
                    <a:lnTo>
                      <a:pt x="1046" y="565"/>
                    </a:lnTo>
                    <a:lnTo>
                      <a:pt x="1042" y="563"/>
                    </a:lnTo>
                    <a:lnTo>
                      <a:pt x="1044" y="557"/>
                    </a:lnTo>
                    <a:lnTo>
                      <a:pt x="1050" y="561"/>
                    </a:lnTo>
                    <a:close/>
                    <a:moveTo>
                      <a:pt x="1066" y="570"/>
                    </a:moveTo>
                    <a:lnTo>
                      <a:pt x="1064" y="574"/>
                    </a:lnTo>
                    <a:lnTo>
                      <a:pt x="1060" y="572"/>
                    </a:lnTo>
                    <a:lnTo>
                      <a:pt x="1062" y="567"/>
                    </a:lnTo>
                    <a:lnTo>
                      <a:pt x="1066" y="570"/>
                    </a:lnTo>
                    <a:close/>
                    <a:moveTo>
                      <a:pt x="1082" y="578"/>
                    </a:moveTo>
                    <a:lnTo>
                      <a:pt x="1080" y="583"/>
                    </a:lnTo>
                    <a:lnTo>
                      <a:pt x="1076" y="580"/>
                    </a:lnTo>
                    <a:lnTo>
                      <a:pt x="1078" y="576"/>
                    </a:lnTo>
                    <a:lnTo>
                      <a:pt x="1082" y="578"/>
                    </a:lnTo>
                    <a:close/>
                    <a:moveTo>
                      <a:pt x="1100" y="587"/>
                    </a:moveTo>
                    <a:lnTo>
                      <a:pt x="1098" y="591"/>
                    </a:lnTo>
                    <a:lnTo>
                      <a:pt x="1094" y="589"/>
                    </a:lnTo>
                    <a:lnTo>
                      <a:pt x="1096" y="585"/>
                    </a:lnTo>
                    <a:lnTo>
                      <a:pt x="1100" y="587"/>
                    </a:lnTo>
                    <a:close/>
                    <a:moveTo>
                      <a:pt x="1115" y="595"/>
                    </a:moveTo>
                    <a:lnTo>
                      <a:pt x="1114" y="600"/>
                    </a:lnTo>
                    <a:lnTo>
                      <a:pt x="1110" y="598"/>
                    </a:lnTo>
                    <a:lnTo>
                      <a:pt x="1112" y="593"/>
                    </a:lnTo>
                    <a:lnTo>
                      <a:pt x="1115" y="595"/>
                    </a:lnTo>
                    <a:close/>
                    <a:moveTo>
                      <a:pt x="1133" y="604"/>
                    </a:moveTo>
                    <a:lnTo>
                      <a:pt x="1131" y="610"/>
                    </a:lnTo>
                    <a:lnTo>
                      <a:pt x="1127" y="606"/>
                    </a:lnTo>
                    <a:lnTo>
                      <a:pt x="1129" y="602"/>
                    </a:lnTo>
                    <a:lnTo>
                      <a:pt x="1133" y="604"/>
                    </a:lnTo>
                    <a:close/>
                    <a:moveTo>
                      <a:pt x="1149" y="615"/>
                    </a:moveTo>
                    <a:lnTo>
                      <a:pt x="1147" y="619"/>
                    </a:lnTo>
                    <a:lnTo>
                      <a:pt x="1143" y="617"/>
                    </a:lnTo>
                    <a:lnTo>
                      <a:pt x="1145" y="613"/>
                    </a:lnTo>
                    <a:lnTo>
                      <a:pt x="1149" y="615"/>
                    </a:lnTo>
                    <a:close/>
                    <a:moveTo>
                      <a:pt x="1167" y="623"/>
                    </a:moveTo>
                    <a:lnTo>
                      <a:pt x="1165" y="628"/>
                    </a:lnTo>
                    <a:lnTo>
                      <a:pt x="1161" y="626"/>
                    </a:lnTo>
                    <a:lnTo>
                      <a:pt x="1163" y="621"/>
                    </a:lnTo>
                    <a:lnTo>
                      <a:pt x="1167" y="62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45" name="Freeform 270"/>
              <p:cNvSpPr>
                <a:spLocks noEditPoints="1"/>
              </p:cNvSpPr>
              <p:nvPr/>
            </p:nvSpPr>
            <p:spPr bwMode="auto">
              <a:xfrm>
                <a:off x="3356" y="1585"/>
                <a:ext cx="1167" cy="628"/>
              </a:xfrm>
              <a:custGeom>
                <a:avLst/>
                <a:gdLst>
                  <a:gd name="T0" fmla="*/ 21 w 1167"/>
                  <a:gd name="T1" fmla="*/ 11 h 628"/>
                  <a:gd name="T2" fmla="*/ 37 w 1167"/>
                  <a:gd name="T3" fmla="*/ 24 h 628"/>
                  <a:gd name="T4" fmla="*/ 49 w 1167"/>
                  <a:gd name="T5" fmla="*/ 32 h 628"/>
                  <a:gd name="T6" fmla="*/ 69 w 1167"/>
                  <a:gd name="T7" fmla="*/ 37 h 628"/>
                  <a:gd name="T8" fmla="*/ 89 w 1167"/>
                  <a:gd name="T9" fmla="*/ 48 h 628"/>
                  <a:gd name="T10" fmla="*/ 123 w 1167"/>
                  <a:gd name="T11" fmla="*/ 65 h 628"/>
                  <a:gd name="T12" fmla="*/ 139 w 1167"/>
                  <a:gd name="T13" fmla="*/ 80 h 628"/>
                  <a:gd name="T14" fmla="*/ 151 w 1167"/>
                  <a:gd name="T15" fmla="*/ 86 h 628"/>
                  <a:gd name="T16" fmla="*/ 170 w 1167"/>
                  <a:gd name="T17" fmla="*/ 91 h 628"/>
                  <a:gd name="T18" fmla="*/ 190 w 1167"/>
                  <a:gd name="T19" fmla="*/ 101 h 628"/>
                  <a:gd name="T20" fmla="*/ 224 w 1167"/>
                  <a:gd name="T21" fmla="*/ 119 h 628"/>
                  <a:gd name="T22" fmla="*/ 240 w 1167"/>
                  <a:gd name="T23" fmla="*/ 134 h 628"/>
                  <a:gd name="T24" fmla="*/ 252 w 1167"/>
                  <a:gd name="T25" fmla="*/ 140 h 628"/>
                  <a:gd name="T26" fmla="*/ 270 w 1167"/>
                  <a:gd name="T27" fmla="*/ 144 h 628"/>
                  <a:gd name="T28" fmla="*/ 291 w 1167"/>
                  <a:gd name="T29" fmla="*/ 155 h 628"/>
                  <a:gd name="T30" fmla="*/ 325 w 1167"/>
                  <a:gd name="T31" fmla="*/ 172 h 628"/>
                  <a:gd name="T32" fmla="*/ 339 w 1167"/>
                  <a:gd name="T33" fmla="*/ 187 h 628"/>
                  <a:gd name="T34" fmla="*/ 353 w 1167"/>
                  <a:gd name="T35" fmla="*/ 194 h 628"/>
                  <a:gd name="T36" fmla="*/ 371 w 1167"/>
                  <a:gd name="T37" fmla="*/ 198 h 628"/>
                  <a:gd name="T38" fmla="*/ 393 w 1167"/>
                  <a:gd name="T39" fmla="*/ 209 h 628"/>
                  <a:gd name="T40" fmla="*/ 427 w 1167"/>
                  <a:gd name="T41" fmla="*/ 228 h 628"/>
                  <a:gd name="T42" fmla="*/ 440 w 1167"/>
                  <a:gd name="T43" fmla="*/ 241 h 628"/>
                  <a:gd name="T44" fmla="*/ 454 w 1167"/>
                  <a:gd name="T45" fmla="*/ 248 h 628"/>
                  <a:gd name="T46" fmla="*/ 472 w 1167"/>
                  <a:gd name="T47" fmla="*/ 252 h 628"/>
                  <a:gd name="T48" fmla="*/ 494 w 1167"/>
                  <a:gd name="T49" fmla="*/ 263 h 628"/>
                  <a:gd name="T50" fmla="*/ 528 w 1167"/>
                  <a:gd name="T51" fmla="*/ 282 h 628"/>
                  <a:gd name="T52" fmla="*/ 542 w 1167"/>
                  <a:gd name="T53" fmla="*/ 295 h 628"/>
                  <a:gd name="T54" fmla="*/ 554 w 1167"/>
                  <a:gd name="T55" fmla="*/ 301 h 628"/>
                  <a:gd name="T56" fmla="*/ 573 w 1167"/>
                  <a:gd name="T57" fmla="*/ 306 h 628"/>
                  <a:gd name="T58" fmla="*/ 595 w 1167"/>
                  <a:gd name="T59" fmla="*/ 316 h 628"/>
                  <a:gd name="T60" fmla="*/ 629 w 1167"/>
                  <a:gd name="T61" fmla="*/ 336 h 628"/>
                  <a:gd name="T62" fmla="*/ 643 w 1167"/>
                  <a:gd name="T63" fmla="*/ 349 h 628"/>
                  <a:gd name="T64" fmla="*/ 655 w 1167"/>
                  <a:gd name="T65" fmla="*/ 355 h 628"/>
                  <a:gd name="T66" fmla="*/ 675 w 1167"/>
                  <a:gd name="T67" fmla="*/ 359 h 628"/>
                  <a:gd name="T68" fmla="*/ 695 w 1167"/>
                  <a:gd name="T69" fmla="*/ 370 h 628"/>
                  <a:gd name="T70" fmla="*/ 728 w 1167"/>
                  <a:gd name="T71" fmla="*/ 390 h 628"/>
                  <a:gd name="T72" fmla="*/ 744 w 1167"/>
                  <a:gd name="T73" fmla="*/ 402 h 628"/>
                  <a:gd name="T74" fmla="*/ 756 w 1167"/>
                  <a:gd name="T75" fmla="*/ 409 h 628"/>
                  <a:gd name="T76" fmla="*/ 776 w 1167"/>
                  <a:gd name="T77" fmla="*/ 413 h 628"/>
                  <a:gd name="T78" fmla="*/ 796 w 1167"/>
                  <a:gd name="T79" fmla="*/ 426 h 628"/>
                  <a:gd name="T80" fmla="*/ 830 w 1167"/>
                  <a:gd name="T81" fmla="*/ 443 h 628"/>
                  <a:gd name="T82" fmla="*/ 845 w 1167"/>
                  <a:gd name="T83" fmla="*/ 456 h 628"/>
                  <a:gd name="T84" fmla="*/ 857 w 1167"/>
                  <a:gd name="T85" fmla="*/ 463 h 628"/>
                  <a:gd name="T86" fmla="*/ 877 w 1167"/>
                  <a:gd name="T87" fmla="*/ 467 h 628"/>
                  <a:gd name="T88" fmla="*/ 897 w 1167"/>
                  <a:gd name="T89" fmla="*/ 480 h 628"/>
                  <a:gd name="T90" fmla="*/ 931 w 1167"/>
                  <a:gd name="T91" fmla="*/ 497 h 628"/>
                  <a:gd name="T92" fmla="*/ 947 w 1167"/>
                  <a:gd name="T93" fmla="*/ 510 h 628"/>
                  <a:gd name="T94" fmla="*/ 959 w 1167"/>
                  <a:gd name="T95" fmla="*/ 516 h 628"/>
                  <a:gd name="T96" fmla="*/ 976 w 1167"/>
                  <a:gd name="T97" fmla="*/ 521 h 628"/>
                  <a:gd name="T98" fmla="*/ 998 w 1167"/>
                  <a:gd name="T99" fmla="*/ 534 h 628"/>
                  <a:gd name="T100" fmla="*/ 1032 w 1167"/>
                  <a:gd name="T101" fmla="*/ 551 h 628"/>
                  <a:gd name="T102" fmla="*/ 1046 w 1167"/>
                  <a:gd name="T103" fmla="*/ 564 h 628"/>
                  <a:gd name="T104" fmla="*/ 1060 w 1167"/>
                  <a:gd name="T105" fmla="*/ 572 h 628"/>
                  <a:gd name="T106" fmla="*/ 1078 w 1167"/>
                  <a:gd name="T107" fmla="*/ 577 h 628"/>
                  <a:gd name="T108" fmla="*/ 1100 w 1167"/>
                  <a:gd name="T109" fmla="*/ 587 h 628"/>
                  <a:gd name="T110" fmla="*/ 1133 w 1167"/>
                  <a:gd name="T111" fmla="*/ 605 h 628"/>
                  <a:gd name="T112" fmla="*/ 1147 w 1167"/>
                  <a:gd name="T113" fmla="*/ 618 h 628"/>
                  <a:gd name="T114" fmla="*/ 1161 w 1167"/>
                  <a:gd name="T115" fmla="*/ 626 h 6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67"/>
                  <a:gd name="T175" fmla="*/ 0 h 628"/>
                  <a:gd name="T176" fmla="*/ 1167 w 1167"/>
                  <a:gd name="T177" fmla="*/ 628 h 6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67" h="628">
                    <a:moveTo>
                      <a:pt x="6" y="2"/>
                    </a:moveTo>
                    <a:lnTo>
                      <a:pt x="4" y="7"/>
                    </a:lnTo>
                    <a:lnTo>
                      <a:pt x="0" y="5"/>
                    </a:lnTo>
                    <a:lnTo>
                      <a:pt x="2" y="0"/>
                    </a:lnTo>
                    <a:lnTo>
                      <a:pt x="6" y="2"/>
                    </a:lnTo>
                    <a:close/>
                    <a:moveTo>
                      <a:pt x="21" y="11"/>
                    </a:moveTo>
                    <a:lnTo>
                      <a:pt x="20" y="15"/>
                    </a:lnTo>
                    <a:lnTo>
                      <a:pt x="16" y="13"/>
                    </a:lnTo>
                    <a:lnTo>
                      <a:pt x="18" y="9"/>
                    </a:lnTo>
                    <a:lnTo>
                      <a:pt x="21" y="11"/>
                    </a:lnTo>
                    <a:close/>
                    <a:moveTo>
                      <a:pt x="39" y="20"/>
                    </a:moveTo>
                    <a:lnTo>
                      <a:pt x="37" y="24"/>
                    </a:lnTo>
                    <a:lnTo>
                      <a:pt x="33" y="22"/>
                    </a:lnTo>
                    <a:lnTo>
                      <a:pt x="35" y="17"/>
                    </a:lnTo>
                    <a:lnTo>
                      <a:pt x="39" y="20"/>
                    </a:lnTo>
                    <a:close/>
                    <a:moveTo>
                      <a:pt x="55" y="30"/>
                    </a:moveTo>
                    <a:lnTo>
                      <a:pt x="53" y="35"/>
                    </a:lnTo>
                    <a:lnTo>
                      <a:pt x="49" y="32"/>
                    </a:lnTo>
                    <a:lnTo>
                      <a:pt x="51" y="26"/>
                    </a:lnTo>
                    <a:lnTo>
                      <a:pt x="55" y="30"/>
                    </a:lnTo>
                    <a:close/>
                    <a:moveTo>
                      <a:pt x="73" y="39"/>
                    </a:moveTo>
                    <a:lnTo>
                      <a:pt x="71" y="43"/>
                    </a:lnTo>
                    <a:lnTo>
                      <a:pt x="67" y="41"/>
                    </a:lnTo>
                    <a:lnTo>
                      <a:pt x="69" y="37"/>
                    </a:lnTo>
                    <a:lnTo>
                      <a:pt x="73" y="39"/>
                    </a:lnTo>
                    <a:close/>
                    <a:moveTo>
                      <a:pt x="89" y="48"/>
                    </a:moveTo>
                    <a:lnTo>
                      <a:pt x="87" y="52"/>
                    </a:lnTo>
                    <a:lnTo>
                      <a:pt x="83" y="50"/>
                    </a:lnTo>
                    <a:lnTo>
                      <a:pt x="85" y="45"/>
                    </a:lnTo>
                    <a:lnTo>
                      <a:pt x="89" y="48"/>
                    </a:lnTo>
                    <a:close/>
                    <a:moveTo>
                      <a:pt x="107" y="56"/>
                    </a:moveTo>
                    <a:lnTo>
                      <a:pt x="105" y="60"/>
                    </a:lnTo>
                    <a:lnTo>
                      <a:pt x="101" y="58"/>
                    </a:lnTo>
                    <a:lnTo>
                      <a:pt x="103" y="54"/>
                    </a:lnTo>
                    <a:lnTo>
                      <a:pt x="107" y="56"/>
                    </a:lnTo>
                    <a:close/>
                    <a:moveTo>
                      <a:pt x="123" y="65"/>
                    </a:moveTo>
                    <a:lnTo>
                      <a:pt x="121" y="69"/>
                    </a:lnTo>
                    <a:lnTo>
                      <a:pt x="117" y="67"/>
                    </a:lnTo>
                    <a:lnTo>
                      <a:pt x="119" y="63"/>
                    </a:lnTo>
                    <a:lnTo>
                      <a:pt x="123" y="65"/>
                    </a:lnTo>
                    <a:close/>
                    <a:moveTo>
                      <a:pt x="141" y="73"/>
                    </a:moveTo>
                    <a:lnTo>
                      <a:pt x="139" y="80"/>
                    </a:lnTo>
                    <a:lnTo>
                      <a:pt x="135" y="78"/>
                    </a:lnTo>
                    <a:lnTo>
                      <a:pt x="137" y="71"/>
                    </a:lnTo>
                    <a:lnTo>
                      <a:pt x="141" y="73"/>
                    </a:lnTo>
                    <a:close/>
                    <a:moveTo>
                      <a:pt x="156" y="84"/>
                    </a:moveTo>
                    <a:lnTo>
                      <a:pt x="155" y="88"/>
                    </a:lnTo>
                    <a:lnTo>
                      <a:pt x="151" y="86"/>
                    </a:lnTo>
                    <a:lnTo>
                      <a:pt x="153" y="82"/>
                    </a:lnTo>
                    <a:lnTo>
                      <a:pt x="156" y="84"/>
                    </a:lnTo>
                    <a:close/>
                    <a:moveTo>
                      <a:pt x="174" y="93"/>
                    </a:moveTo>
                    <a:lnTo>
                      <a:pt x="172" y="97"/>
                    </a:lnTo>
                    <a:lnTo>
                      <a:pt x="168" y="95"/>
                    </a:lnTo>
                    <a:lnTo>
                      <a:pt x="170" y="91"/>
                    </a:lnTo>
                    <a:lnTo>
                      <a:pt x="174" y="93"/>
                    </a:lnTo>
                    <a:close/>
                    <a:moveTo>
                      <a:pt x="190" y="101"/>
                    </a:moveTo>
                    <a:lnTo>
                      <a:pt x="188" y="106"/>
                    </a:lnTo>
                    <a:lnTo>
                      <a:pt x="184" y="103"/>
                    </a:lnTo>
                    <a:lnTo>
                      <a:pt x="186" y="99"/>
                    </a:lnTo>
                    <a:lnTo>
                      <a:pt x="190" y="101"/>
                    </a:lnTo>
                    <a:close/>
                    <a:moveTo>
                      <a:pt x="208" y="110"/>
                    </a:moveTo>
                    <a:lnTo>
                      <a:pt x="206" y="114"/>
                    </a:lnTo>
                    <a:lnTo>
                      <a:pt x="200" y="112"/>
                    </a:lnTo>
                    <a:lnTo>
                      <a:pt x="202" y="108"/>
                    </a:lnTo>
                    <a:lnTo>
                      <a:pt x="208" y="110"/>
                    </a:lnTo>
                    <a:close/>
                    <a:moveTo>
                      <a:pt x="224" y="119"/>
                    </a:moveTo>
                    <a:lnTo>
                      <a:pt x="222" y="123"/>
                    </a:lnTo>
                    <a:lnTo>
                      <a:pt x="218" y="121"/>
                    </a:lnTo>
                    <a:lnTo>
                      <a:pt x="220" y="116"/>
                    </a:lnTo>
                    <a:lnTo>
                      <a:pt x="224" y="119"/>
                    </a:lnTo>
                    <a:close/>
                    <a:moveTo>
                      <a:pt x="242" y="129"/>
                    </a:moveTo>
                    <a:lnTo>
                      <a:pt x="240" y="134"/>
                    </a:lnTo>
                    <a:lnTo>
                      <a:pt x="234" y="131"/>
                    </a:lnTo>
                    <a:lnTo>
                      <a:pt x="236" y="125"/>
                    </a:lnTo>
                    <a:lnTo>
                      <a:pt x="242" y="129"/>
                    </a:lnTo>
                    <a:close/>
                    <a:moveTo>
                      <a:pt x="258" y="138"/>
                    </a:moveTo>
                    <a:lnTo>
                      <a:pt x="256" y="142"/>
                    </a:lnTo>
                    <a:lnTo>
                      <a:pt x="252" y="140"/>
                    </a:lnTo>
                    <a:lnTo>
                      <a:pt x="254" y="136"/>
                    </a:lnTo>
                    <a:lnTo>
                      <a:pt x="258" y="138"/>
                    </a:lnTo>
                    <a:close/>
                    <a:moveTo>
                      <a:pt x="276" y="146"/>
                    </a:moveTo>
                    <a:lnTo>
                      <a:pt x="272" y="151"/>
                    </a:lnTo>
                    <a:lnTo>
                      <a:pt x="268" y="149"/>
                    </a:lnTo>
                    <a:lnTo>
                      <a:pt x="270" y="144"/>
                    </a:lnTo>
                    <a:lnTo>
                      <a:pt x="276" y="146"/>
                    </a:lnTo>
                    <a:close/>
                    <a:moveTo>
                      <a:pt x="291" y="155"/>
                    </a:moveTo>
                    <a:lnTo>
                      <a:pt x="290" y="159"/>
                    </a:lnTo>
                    <a:lnTo>
                      <a:pt x="286" y="157"/>
                    </a:lnTo>
                    <a:lnTo>
                      <a:pt x="288" y="153"/>
                    </a:lnTo>
                    <a:lnTo>
                      <a:pt x="291" y="155"/>
                    </a:lnTo>
                    <a:close/>
                    <a:moveTo>
                      <a:pt x="307" y="164"/>
                    </a:moveTo>
                    <a:lnTo>
                      <a:pt x="305" y="168"/>
                    </a:lnTo>
                    <a:lnTo>
                      <a:pt x="301" y="166"/>
                    </a:lnTo>
                    <a:lnTo>
                      <a:pt x="303" y="162"/>
                    </a:lnTo>
                    <a:lnTo>
                      <a:pt x="307" y="164"/>
                    </a:lnTo>
                    <a:close/>
                    <a:moveTo>
                      <a:pt x="325" y="172"/>
                    </a:moveTo>
                    <a:lnTo>
                      <a:pt x="323" y="179"/>
                    </a:lnTo>
                    <a:lnTo>
                      <a:pt x="319" y="177"/>
                    </a:lnTo>
                    <a:lnTo>
                      <a:pt x="321" y="170"/>
                    </a:lnTo>
                    <a:lnTo>
                      <a:pt x="325" y="172"/>
                    </a:lnTo>
                    <a:close/>
                    <a:moveTo>
                      <a:pt x="341" y="183"/>
                    </a:moveTo>
                    <a:lnTo>
                      <a:pt x="339" y="187"/>
                    </a:lnTo>
                    <a:lnTo>
                      <a:pt x="335" y="185"/>
                    </a:lnTo>
                    <a:lnTo>
                      <a:pt x="337" y="181"/>
                    </a:lnTo>
                    <a:lnTo>
                      <a:pt x="341" y="183"/>
                    </a:lnTo>
                    <a:close/>
                    <a:moveTo>
                      <a:pt x="359" y="192"/>
                    </a:moveTo>
                    <a:lnTo>
                      <a:pt x="357" y="196"/>
                    </a:lnTo>
                    <a:lnTo>
                      <a:pt x="353" y="194"/>
                    </a:lnTo>
                    <a:lnTo>
                      <a:pt x="355" y="189"/>
                    </a:lnTo>
                    <a:lnTo>
                      <a:pt x="359" y="192"/>
                    </a:lnTo>
                    <a:close/>
                    <a:moveTo>
                      <a:pt x="375" y="200"/>
                    </a:moveTo>
                    <a:lnTo>
                      <a:pt x="373" y="205"/>
                    </a:lnTo>
                    <a:lnTo>
                      <a:pt x="369" y="202"/>
                    </a:lnTo>
                    <a:lnTo>
                      <a:pt x="371" y="198"/>
                    </a:lnTo>
                    <a:lnTo>
                      <a:pt x="375" y="200"/>
                    </a:lnTo>
                    <a:close/>
                    <a:moveTo>
                      <a:pt x="393" y="209"/>
                    </a:moveTo>
                    <a:lnTo>
                      <a:pt x="391" y="213"/>
                    </a:lnTo>
                    <a:lnTo>
                      <a:pt x="387" y="211"/>
                    </a:lnTo>
                    <a:lnTo>
                      <a:pt x="389" y="207"/>
                    </a:lnTo>
                    <a:lnTo>
                      <a:pt x="393" y="209"/>
                    </a:lnTo>
                    <a:close/>
                    <a:moveTo>
                      <a:pt x="409" y="217"/>
                    </a:moveTo>
                    <a:lnTo>
                      <a:pt x="407" y="222"/>
                    </a:lnTo>
                    <a:lnTo>
                      <a:pt x="403" y="220"/>
                    </a:lnTo>
                    <a:lnTo>
                      <a:pt x="405" y="215"/>
                    </a:lnTo>
                    <a:lnTo>
                      <a:pt x="409" y="217"/>
                    </a:lnTo>
                    <a:close/>
                    <a:moveTo>
                      <a:pt x="427" y="228"/>
                    </a:moveTo>
                    <a:lnTo>
                      <a:pt x="425" y="233"/>
                    </a:lnTo>
                    <a:lnTo>
                      <a:pt x="421" y="230"/>
                    </a:lnTo>
                    <a:lnTo>
                      <a:pt x="423" y="224"/>
                    </a:lnTo>
                    <a:lnTo>
                      <a:pt x="427" y="228"/>
                    </a:lnTo>
                    <a:close/>
                    <a:moveTo>
                      <a:pt x="442" y="237"/>
                    </a:moveTo>
                    <a:lnTo>
                      <a:pt x="440" y="241"/>
                    </a:lnTo>
                    <a:lnTo>
                      <a:pt x="436" y="239"/>
                    </a:lnTo>
                    <a:lnTo>
                      <a:pt x="438" y="235"/>
                    </a:lnTo>
                    <a:lnTo>
                      <a:pt x="442" y="237"/>
                    </a:lnTo>
                    <a:close/>
                    <a:moveTo>
                      <a:pt x="460" y="245"/>
                    </a:moveTo>
                    <a:lnTo>
                      <a:pt x="458" y="250"/>
                    </a:lnTo>
                    <a:lnTo>
                      <a:pt x="454" y="248"/>
                    </a:lnTo>
                    <a:lnTo>
                      <a:pt x="456" y="243"/>
                    </a:lnTo>
                    <a:lnTo>
                      <a:pt x="460" y="245"/>
                    </a:lnTo>
                    <a:close/>
                    <a:moveTo>
                      <a:pt x="476" y="254"/>
                    </a:moveTo>
                    <a:lnTo>
                      <a:pt x="474" y="258"/>
                    </a:lnTo>
                    <a:lnTo>
                      <a:pt x="470" y="256"/>
                    </a:lnTo>
                    <a:lnTo>
                      <a:pt x="472" y="252"/>
                    </a:lnTo>
                    <a:lnTo>
                      <a:pt x="476" y="254"/>
                    </a:lnTo>
                    <a:close/>
                    <a:moveTo>
                      <a:pt x="494" y="263"/>
                    </a:moveTo>
                    <a:lnTo>
                      <a:pt x="492" y="267"/>
                    </a:lnTo>
                    <a:lnTo>
                      <a:pt x="488" y="265"/>
                    </a:lnTo>
                    <a:lnTo>
                      <a:pt x="490" y="260"/>
                    </a:lnTo>
                    <a:lnTo>
                      <a:pt x="494" y="263"/>
                    </a:lnTo>
                    <a:close/>
                    <a:moveTo>
                      <a:pt x="510" y="271"/>
                    </a:moveTo>
                    <a:lnTo>
                      <a:pt x="508" y="278"/>
                    </a:lnTo>
                    <a:lnTo>
                      <a:pt x="504" y="276"/>
                    </a:lnTo>
                    <a:lnTo>
                      <a:pt x="506" y="269"/>
                    </a:lnTo>
                    <a:lnTo>
                      <a:pt x="510" y="271"/>
                    </a:lnTo>
                    <a:close/>
                    <a:moveTo>
                      <a:pt x="528" y="282"/>
                    </a:moveTo>
                    <a:lnTo>
                      <a:pt x="526" y="286"/>
                    </a:lnTo>
                    <a:lnTo>
                      <a:pt x="522" y="284"/>
                    </a:lnTo>
                    <a:lnTo>
                      <a:pt x="524" y="280"/>
                    </a:lnTo>
                    <a:lnTo>
                      <a:pt x="528" y="282"/>
                    </a:lnTo>
                    <a:close/>
                    <a:moveTo>
                      <a:pt x="544" y="291"/>
                    </a:moveTo>
                    <a:lnTo>
                      <a:pt x="542" y="295"/>
                    </a:lnTo>
                    <a:lnTo>
                      <a:pt x="538" y="293"/>
                    </a:lnTo>
                    <a:lnTo>
                      <a:pt x="540" y="288"/>
                    </a:lnTo>
                    <a:lnTo>
                      <a:pt x="544" y="291"/>
                    </a:lnTo>
                    <a:close/>
                    <a:moveTo>
                      <a:pt x="562" y="299"/>
                    </a:moveTo>
                    <a:lnTo>
                      <a:pt x="560" y="303"/>
                    </a:lnTo>
                    <a:lnTo>
                      <a:pt x="554" y="301"/>
                    </a:lnTo>
                    <a:lnTo>
                      <a:pt x="558" y="297"/>
                    </a:lnTo>
                    <a:lnTo>
                      <a:pt x="562" y="299"/>
                    </a:lnTo>
                    <a:close/>
                    <a:moveTo>
                      <a:pt x="577" y="308"/>
                    </a:moveTo>
                    <a:lnTo>
                      <a:pt x="575" y="312"/>
                    </a:lnTo>
                    <a:lnTo>
                      <a:pt x="571" y="310"/>
                    </a:lnTo>
                    <a:lnTo>
                      <a:pt x="573" y="306"/>
                    </a:lnTo>
                    <a:lnTo>
                      <a:pt x="577" y="308"/>
                    </a:lnTo>
                    <a:close/>
                    <a:moveTo>
                      <a:pt x="595" y="316"/>
                    </a:moveTo>
                    <a:lnTo>
                      <a:pt x="593" y="321"/>
                    </a:lnTo>
                    <a:lnTo>
                      <a:pt x="587" y="319"/>
                    </a:lnTo>
                    <a:lnTo>
                      <a:pt x="589" y="314"/>
                    </a:lnTo>
                    <a:lnTo>
                      <a:pt x="595" y="316"/>
                    </a:lnTo>
                    <a:close/>
                    <a:moveTo>
                      <a:pt x="611" y="327"/>
                    </a:moveTo>
                    <a:lnTo>
                      <a:pt x="609" y="331"/>
                    </a:lnTo>
                    <a:lnTo>
                      <a:pt x="605" y="329"/>
                    </a:lnTo>
                    <a:lnTo>
                      <a:pt x="607" y="323"/>
                    </a:lnTo>
                    <a:lnTo>
                      <a:pt x="611" y="327"/>
                    </a:lnTo>
                    <a:close/>
                    <a:moveTo>
                      <a:pt x="629" y="336"/>
                    </a:moveTo>
                    <a:lnTo>
                      <a:pt x="625" y="340"/>
                    </a:lnTo>
                    <a:lnTo>
                      <a:pt x="621" y="338"/>
                    </a:lnTo>
                    <a:lnTo>
                      <a:pt x="623" y="334"/>
                    </a:lnTo>
                    <a:lnTo>
                      <a:pt x="629" y="336"/>
                    </a:lnTo>
                    <a:close/>
                    <a:moveTo>
                      <a:pt x="645" y="344"/>
                    </a:moveTo>
                    <a:lnTo>
                      <a:pt x="643" y="349"/>
                    </a:lnTo>
                    <a:lnTo>
                      <a:pt x="639" y="347"/>
                    </a:lnTo>
                    <a:lnTo>
                      <a:pt x="641" y="342"/>
                    </a:lnTo>
                    <a:lnTo>
                      <a:pt x="645" y="344"/>
                    </a:lnTo>
                    <a:close/>
                    <a:moveTo>
                      <a:pt x="661" y="353"/>
                    </a:moveTo>
                    <a:lnTo>
                      <a:pt x="659" y="357"/>
                    </a:lnTo>
                    <a:lnTo>
                      <a:pt x="655" y="355"/>
                    </a:lnTo>
                    <a:lnTo>
                      <a:pt x="657" y="351"/>
                    </a:lnTo>
                    <a:lnTo>
                      <a:pt x="661" y="353"/>
                    </a:lnTo>
                    <a:close/>
                    <a:moveTo>
                      <a:pt x="679" y="362"/>
                    </a:moveTo>
                    <a:lnTo>
                      <a:pt x="677" y="366"/>
                    </a:lnTo>
                    <a:lnTo>
                      <a:pt x="673" y="364"/>
                    </a:lnTo>
                    <a:lnTo>
                      <a:pt x="675" y="359"/>
                    </a:lnTo>
                    <a:lnTo>
                      <a:pt x="679" y="362"/>
                    </a:lnTo>
                    <a:close/>
                    <a:moveTo>
                      <a:pt x="695" y="370"/>
                    </a:moveTo>
                    <a:lnTo>
                      <a:pt x="693" y="377"/>
                    </a:lnTo>
                    <a:lnTo>
                      <a:pt x="689" y="374"/>
                    </a:lnTo>
                    <a:lnTo>
                      <a:pt x="691" y="368"/>
                    </a:lnTo>
                    <a:lnTo>
                      <a:pt x="695" y="370"/>
                    </a:lnTo>
                    <a:close/>
                    <a:moveTo>
                      <a:pt x="712" y="381"/>
                    </a:moveTo>
                    <a:lnTo>
                      <a:pt x="710" y="385"/>
                    </a:lnTo>
                    <a:lnTo>
                      <a:pt x="706" y="383"/>
                    </a:lnTo>
                    <a:lnTo>
                      <a:pt x="708" y="379"/>
                    </a:lnTo>
                    <a:lnTo>
                      <a:pt x="712" y="381"/>
                    </a:lnTo>
                    <a:close/>
                    <a:moveTo>
                      <a:pt x="728" y="390"/>
                    </a:moveTo>
                    <a:lnTo>
                      <a:pt x="726" y="394"/>
                    </a:lnTo>
                    <a:lnTo>
                      <a:pt x="722" y="392"/>
                    </a:lnTo>
                    <a:lnTo>
                      <a:pt x="724" y="387"/>
                    </a:lnTo>
                    <a:lnTo>
                      <a:pt x="728" y="390"/>
                    </a:lnTo>
                    <a:close/>
                    <a:moveTo>
                      <a:pt x="746" y="398"/>
                    </a:moveTo>
                    <a:lnTo>
                      <a:pt x="744" y="402"/>
                    </a:lnTo>
                    <a:lnTo>
                      <a:pt x="740" y="400"/>
                    </a:lnTo>
                    <a:lnTo>
                      <a:pt x="742" y="396"/>
                    </a:lnTo>
                    <a:lnTo>
                      <a:pt x="746" y="398"/>
                    </a:lnTo>
                    <a:close/>
                    <a:moveTo>
                      <a:pt x="762" y="407"/>
                    </a:moveTo>
                    <a:lnTo>
                      <a:pt x="760" y="411"/>
                    </a:lnTo>
                    <a:lnTo>
                      <a:pt x="756" y="409"/>
                    </a:lnTo>
                    <a:lnTo>
                      <a:pt x="758" y="405"/>
                    </a:lnTo>
                    <a:lnTo>
                      <a:pt x="762" y="407"/>
                    </a:lnTo>
                    <a:close/>
                    <a:moveTo>
                      <a:pt x="780" y="415"/>
                    </a:moveTo>
                    <a:lnTo>
                      <a:pt x="778" y="420"/>
                    </a:lnTo>
                    <a:lnTo>
                      <a:pt x="774" y="417"/>
                    </a:lnTo>
                    <a:lnTo>
                      <a:pt x="776" y="413"/>
                    </a:lnTo>
                    <a:lnTo>
                      <a:pt x="780" y="415"/>
                    </a:lnTo>
                    <a:close/>
                    <a:moveTo>
                      <a:pt x="796" y="426"/>
                    </a:moveTo>
                    <a:lnTo>
                      <a:pt x="794" y="430"/>
                    </a:lnTo>
                    <a:lnTo>
                      <a:pt x="790" y="428"/>
                    </a:lnTo>
                    <a:lnTo>
                      <a:pt x="792" y="422"/>
                    </a:lnTo>
                    <a:lnTo>
                      <a:pt x="796" y="426"/>
                    </a:lnTo>
                    <a:close/>
                    <a:moveTo>
                      <a:pt x="814" y="435"/>
                    </a:moveTo>
                    <a:lnTo>
                      <a:pt x="812" y="439"/>
                    </a:lnTo>
                    <a:lnTo>
                      <a:pt x="808" y="437"/>
                    </a:lnTo>
                    <a:lnTo>
                      <a:pt x="810" y="433"/>
                    </a:lnTo>
                    <a:lnTo>
                      <a:pt x="814" y="435"/>
                    </a:lnTo>
                    <a:close/>
                    <a:moveTo>
                      <a:pt x="830" y="443"/>
                    </a:moveTo>
                    <a:lnTo>
                      <a:pt x="828" y="448"/>
                    </a:lnTo>
                    <a:lnTo>
                      <a:pt x="824" y="445"/>
                    </a:lnTo>
                    <a:lnTo>
                      <a:pt x="826" y="441"/>
                    </a:lnTo>
                    <a:lnTo>
                      <a:pt x="830" y="443"/>
                    </a:lnTo>
                    <a:close/>
                    <a:moveTo>
                      <a:pt x="847" y="452"/>
                    </a:moveTo>
                    <a:lnTo>
                      <a:pt x="845" y="456"/>
                    </a:lnTo>
                    <a:lnTo>
                      <a:pt x="841" y="454"/>
                    </a:lnTo>
                    <a:lnTo>
                      <a:pt x="843" y="450"/>
                    </a:lnTo>
                    <a:lnTo>
                      <a:pt x="847" y="452"/>
                    </a:lnTo>
                    <a:close/>
                    <a:moveTo>
                      <a:pt x="863" y="460"/>
                    </a:moveTo>
                    <a:lnTo>
                      <a:pt x="861" y="465"/>
                    </a:lnTo>
                    <a:lnTo>
                      <a:pt x="857" y="463"/>
                    </a:lnTo>
                    <a:lnTo>
                      <a:pt x="859" y="458"/>
                    </a:lnTo>
                    <a:lnTo>
                      <a:pt x="863" y="460"/>
                    </a:lnTo>
                    <a:close/>
                    <a:moveTo>
                      <a:pt x="881" y="469"/>
                    </a:moveTo>
                    <a:lnTo>
                      <a:pt x="879" y="476"/>
                    </a:lnTo>
                    <a:lnTo>
                      <a:pt x="875" y="473"/>
                    </a:lnTo>
                    <a:lnTo>
                      <a:pt x="877" y="467"/>
                    </a:lnTo>
                    <a:lnTo>
                      <a:pt x="881" y="469"/>
                    </a:lnTo>
                    <a:close/>
                    <a:moveTo>
                      <a:pt x="897" y="480"/>
                    </a:moveTo>
                    <a:lnTo>
                      <a:pt x="895" y="484"/>
                    </a:lnTo>
                    <a:lnTo>
                      <a:pt x="891" y="482"/>
                    </a:lnTo>
                    <a:lnTo>
                      <a:pt x="893" y="478"/>
                    </a:lnTo>
                    <a:lnTo>
                      <a:pt x="897" y="480"/>
                    </a:lnTo>
                    <a:close/>
                    <a:moveTo>
                      <a:pt x="915" y="488"/>
                    </a:moveTo>
                    <a:lnTo>
                      <a:pt x="913" y="493"/>
                    </a:lnTo>
                    <a:lnTo>
                      <a:pt x="907" y="491"/>
                    </a:lnTo>
                    <a:lnTo>
                      <a:pt x="911" y="486"/>
                    </a:lnTo>
                    <a:lnTo>
                      <a:pt x="915" y="488"/>
                    </a:lnTo>
                    <a:close/>
                    <a:moveTo>
                      <a:pt x="931" y="497"/>
                    </a:moveTo>
                    <a:lnTo>
                      <a:pt x="929" y="501"/>
                    </a:lnTo>
                    <a:lnTo>
                      <a:pt x="925" y="499"/>
                    </a:lnTo>
                    <a:lnTo>
                      <a:pt x="927" y="495"/>
                    </a:lnTo>
                    <a:lnTo>
                      <a:pt x="931" y="497"/>
                    </a:lnTo>
                    <a:close/>
                    <a:moveTo>
                      <a:pt x="949" y="506"/>
                    </a:moveTo>
                    <a:lnTo>
                      <a:pt x="947" y="510"/>
                    </a:lnTo>
                    <a:lnTo>
                      <a:pt x="941" y="508"/>
                    </a:lnTo>
                    <a:lnTo>
                      <a:pt x="943" y="504"/>
                    </a:lnTo>
                    <a:lnTo>
                      <a:pt x="949" y="506"/>
                    </a:lnTo>
                    <a:close/>
                    <a:moveTo>
                      <a:pt x="965" y="514"/>
                    </a:moveTo>
                    <a:lnTo>
                      <a:pt x="963" y="519"/>
                    </a:lnTo>
                    <a:lnTo>
                      <a:pt x="959" y="516"/>
                    </a:lnTo>
                    <a:lnTo>
                      <a:pt x="961" y="512"/>
                    </a:lnTo>
                    <a:lnTo>
                      <a:pt x="965" y="514"/>
                    </a:lnTo>
                    <a:close/>
                    <a:moveTo>
                      <a:pt x="982" y="525"/>
                    </a:moveTo>
                    <a:lnTo>
                      <a:pt x="980" y="529"/>
                    </a:lnTo>
                    <a:lnTo>
                      <a:pt x="974" y="527"/>
                    </a:lnTo>
                    <a:lnTo>
                      <a:pt x="976" y="521"/>
                    </a:lnTo>
                    <a:lnTo>
                      <a:pt x="982" y="525"/>
                    </a:lnTo>
                    <a:close/>
                    <a:moveTo>
                      <a:pt x="998" y="534"/>
                    </a:moveTo>
                    <a:lnTo>
                      <a:pt x="996" y="538"/>
                    </a:lnTo>
                    <a:lnTo>
                      <a:pt x="992" y="536"/>
                    </a:lnTo>
                    <a:lnTo>
                      <a:pt x="994" y="531"/>
                    </a:lnTo>
                    <a:lnTo>
                      <a:pt x="998" y="534"/>
                    </a:lnTo>
                    <a:close/>
                    <a:moveTo>
                      <a:pt x="1016" y="542"/>
                    </a:moveTo>
                    <a:lnTo>
                      <a:pt x="1012" y="547"/>
                    </a:lnTo>
                    <a:lnTo>
                      <a:pt x="1008" y="544"/>
                    </a:lnTo>
                    <a:lnTo>
                      <a:pt x="1010" y="540"/>
                    </a:lnTo>
                    <a:lnTo>
                      <a:pt x="1016" y="542"/>
                    </a:lnTo>
                    <a:close/>
                    <a:moveTo>
                      <a:pt x="1032" y="551"/>
                    </a:moveTo>
                    <a:lnTo>
                      <a:pt x="1030" y="555"/>
                    </a:lnTo>
                    <a:lnTo>
                      <a:pt x="1026" y="553"/>
                    </a:lnTo>
                    <a:lnTo>
                      <a:pt x="1028" y="549"/>
                    </a:lnTo>
                    <a:lnTo>
                      <a:pt x="1032" y="551"/>
                    </a:lnTo>
                    <a:close/>
                    <a:moveTo>
                      <a:pt x="1048" y="559"/>
                    </a:moveTo>
                    <a:lnTo>
                      <a:pt x="1046" y="564"/>
                    </a:lnTo>
                    <a:lnTo>
                      <a:pt x="1042" y="562"/>
                    </a:lnTo>
                    <a:lnTo>
                      <a:pt x="1044" y="557"/>
                    </a:lnTo>
                    <a:lnTo>
                      <a:pt x="1048" y="559"/>
                    </a:lnTo>
                    <a:close/>
                    <a:moveTo>
                      <a:pt x="1066" y="568"/>
                    </a:moveTo>
                    <a:lnTo>
                      <a:pt x="1064" y="574"/>
                    </a:lnTo>
                    <a:lnTo>
                      <a:pt x="1060" y="572"/>
                    </a:lnTo>
                    <a:lnTo>
                      <a:pt x="1062" y="566"/>
                    </a:lnTo>
                    <a:lnTo>
                      <a:pt x="1066" y="568"/>
                    </a:lnTo>
                    <a:close/>
                    <a:moveTo>
                      <a:pt x="1082" y="579"/>
                    </a:moveTo>
                    <a:lnTo>
                      <a:pt x="1080" y="583"/>
                    </a:lnTo>
                    <a:lnTo>
                      <a:pt x="1076" y="581"/>
                    </a:lnTo>
                    <a:lnTo>
                      <a:pt x="1078" y="577"/>
                    </a:lnTo>
                    <a:lnTo>
                      <a:pt x="1082" y="579"/>
                    </a:lnTo>
                    <a:close/>
                    <a:moveTo>
                      <a:pt x="1100" y="587"/>
                    </a:moveTo>
                    <a:lnTo>
                      <a:pt x="1098" y="592"/>
                    </a:lnTo>
                    <a:lnTo>
                      <a:pt x="1094" y="590"/>
                    </a:lnTo>
                    <a:lnTo>
                      <a:pt x="1096" y="585"/>
                    </a:lnTo>
                    <a:lnTo>
                      <a:pt x="1100" y="587"/>
                    </a:lnTo>
                    <a:close/>
                    <a:moveTo>
                      <a:pt x="1115" y="596"/>
                    </a:moveTo>
                    <a:lnTo>
                      <a:pt x="1113" y="600"/>
                    </a:lnTo>
                    <a:lnTo>
                      <a:pt x="1109" y="598"/>
                    </a:lnTo>
                    <a:lnTo>
                      <a:pt x="1111" y="594"/>
                    </a:lnTo>
                    <a:lnTo>
                      <a:pt x="1115" y="596"/>
                    </a:lnTo>
                    <a:close/>
                    <a:moveTo>
                      <a:pt x="1133" y="605"/>
                    </a:moveTo>
                    <a:lnTo>
                      <a:pt x="1131" y="609"/>
                    </a:lnTo>
                    <a:lnTo>
                      <a:pt x="1127" y="607"/>
                    </a:lnTo>
                    <a:lnTo>
                      <a:pt x="1129" y="602"/>
                    </a:lnTo>
                    <a:lnTo>
                      <a:pt x="1133" y="605"/>
                    </a:lnTo>
                    <a:close/>
                    <a:moveTo>
                      <a:pt x="1149" y="613"/>
                    </a:moveTo>
                    <a:lnTo>
                      <a:pt x="1147" y="618"/>
                    </a:lnTo>
                    <a:lnTo>
                      <a:pt x="1143" y="615"/>
                    </a:lnTo>
                    <a:lnTo>
                      <a:pt x="1145" y="611"/>
                    </a:lnTo>
                    <a:lnTo>
                      <a:pt x="1149" y="613"/>
                    </a:lnTo>
                    <a:close/>
                    <a:moveTo>
                      <a:pt x="1167" y="624"/>
                    </a:moveTo>
                    <a:lnTo>
                      <a:pt x="1165" y="628"/>
                    </a:lnTo>
                    <a:lnTo>
                      <a:pt x="1161" y="626"/>
                    </a:lnTo>
                    <a:lnTo>
                      <a:pt x="1163" y="620"/>
                    </a:lnTo>
                    <a:lnTo>
                      <a:pt x="1167" y="62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46" name="Freeform 271"/>
              <p:cNvSpPr>
                <a:spLocks noEditPoints="1"/>
              </p:cNvSpPr>
              <p:nvPr/>
            </p:nvSpPr>
            <p:spPr bwMode="auto">
              <a:xfrm>
                <a:off x="3040" y="1751"/>
                <a:ext cx="1167" cy="628"/>
              </a:xfrm>
              <a:custGeom>
                <a:avLst/>
                <a:gdLst>
                  <a:gd name="T0" fmla="*/ 24 w 1167"/>
                  <a:gd name="T1" fmla="*/ 13 h 628"/>
                  <a:gd name="T2" fmla="*/ 38 w 1167"/>
                  <a:gd name="T3" fmla="*/ 26 h 628"/>
                  <a:gd name="T4" fmla="*/ 50 w 1167"/>
                  <a:gd name="T5" fmla="*/ 32 h 628"/>
                  <a:gd name="T6" fmla="*/ 69 w 1167"/>
                  <a:gd name="T7" fmla="*/ 36 h 628"/>
                  <a:gd name="T8" fmla="*/ 89 w 1167"/>
                  <a:gd name="T9" fmla="*/ 47 h 628"/>
                  <a:gd name="T10" fmla="*/ 123 w 1167"/>
                  <a:gd name="T11" fmla="*/ 67 h 628"/>
                  <a:gd name="T12" fmla="*/ 139 w 1167"/>
                  <a:gd name="T13" fmla="*/ 79 h 628"/>
                  <a:gd name="T14" fmla="*/ 151 w 1167"/>
                  <a:gd name="T15" fmla="*/ 86 h 628"/>
                  <a:gd name="T16" fmla="*/ 171 w 1167"/>
                  <a:gd name="T17" fmla="*/ 90 h 628"/>
                  <a:gd name="T18" fmla="*/ 191 w 1167"/>
                  <a:gd name="T19" fmla="*/ 103 h 628"/>
                  <a:gd name="T20" fmla="*/ 224 w 1167"/>
                  <a:gd name="T21" fmla="*/ 120 h 628"/>
                  <a:gd name="T22" fmla="*/ 240 w 1167"/>
                  <a:gd name="T23" fmla="*/ 133 h 628"/>
                  <a:gd name="T24" fmla="*/ 252 w 1167"/>
                  <a:gd name="T25" fmla="*/ 140 h 628"/>
                  <a:gd name="T26" fmla="*/ 272 w 1167"/>
                  <a:gd name="T27" fmla="*/ 144 h 628"/>
                  <a:gd name="T28" fmla="*/ 292 w 1167"/>
                  <a:gd name="T29" fmla="*/ 157 h 628"/>
                  <a:gd name="T30" fmla="*/ 326 w 1167"/>
                  <a:gd name="T31" fmla="*/ 174 h 628"/>
                  <a:gd name="T32" fmla="*/ 341 w 1167"/>
                  <a:gd name="T33" fmla="*/ 187 h 628"/>
                  <a:gd name="T34" fmla="*/ 353 w 1167"/>
                  <a:gd name="T35" fmla="*/ 193 h 628"/>
                  <a:gd name="T36" fmla="*/ 371 w 1167"/>
                  <a:gd name="T37" fmla="*/ 198 h 628"/>
                  <a:gd name="T38" fmla="*/ 393 w 1167"/>
                  <a:gd name="T39" fmla="*/ 211 h 628"/>
                  <a:gd name="T40" fmla="*/ 427 w 1167"/>
                  <a:gd name="T41" fmla="*/ 228 h 628"/>
                  <a:gd name="T42" fmla="*/ 441 w 1167"/>
                  <a:gd name="T43" fmla="*/ 241 h 628"/>
                  <a:gd name="T44" fmla="*/ 455 w 1167"/>
                  <a:gd name="T45" fmla="*/ 247 h 628"/>
                  <a:gd name="T46" fmla="*/ 472 w 1167"/>
                  <a:gd name="T47" fmla="*/ 254 h 628"/>
                  <a:gd name="T48" fmla="*/ 494 w 1167"/>
                  <a:gd name="T49" fmla="*/ 264 h 628"/>
                  <a:gd name="T50" fmla="*/ 528 w 1167"/>
                  <a:gd name="T51" fmla="*/ 282 h 628"/>
                  <a:gd name="T52" fmla="*/ 542 w 1167"/>
                  <a:gd name="T53" fmla="*/ 294 h 628"/>
                  <a:gd name="T54" fmla="*/ 556 w 1167"/>
                  <a:gd name="T55" fmla="*/ 303 h 628"/>
                  <a:gd name="T56" fmla="*/ 574 w 1167"/>
                  <a:gd name="T57" fmla="*/ 307 h 628"/>
                  <a:gd name="T58" fmla="*/ 596 w 1167"/>
                  <a:gd name="T59" fmla="*/ 318 h 628"/>
                  <a:gd name="T60" fmla="*/ 629 w 1167"/>
                  <a:gd name="T61" fmla="*/ 335 h 628"/>
                  <a:gd name="T62" fmla="*/ 643 w 1167"/>
                  <a:gd name="T63" fmla="*/ 350 h 628"/>
                  <a:gd name="T64" fmla="*/ 655 w 1167"/>
                  <a:gd name="T65" fmla="*/ 357 h 628"/>
                  <a:gd name="T66" fmla="*/ 675 w 1167"/>
                  <a:gd name="T67" fmla="*/ 361 h 628"/>
                  <a:gd name="T68" fmla="*/ 697 w 1167"/>
                  <a:gd name="T69" fmla="*/ 372 h 628"/>
                  <a:gd name="T70" fmla="*/ 731 w 1167"/>
                  <a:gd name="T71" fmla="*/ 389 h 628"/>
                  <a:gd name="T72" fmla="*/ 744 w 1167"/>
                  <a:gd name="T73" fmla="*/ 404 h 628"/>
                  <a:gd name="T74" fmla="*/ 756 w 1167"/>
                  <a:gd name="T75" fmla="*/ 411 h 628"/>
                  <a:gd name="T76" fmla="*/ 776 w 1167"/>
                  <a:gd name="T77" fmla="*/ 415 h 628"/>
                  <a:gd name="T78" fmla="*/ 796 w 1167"/>
                  <a:gd name="T79" fmla="*/ 426 h 628"/>
                  <a:gd name="T80" fmla="*/ 830 w 1167"/>
                  <a:gd name="T81" fmla="*/ 443 h 628"/>
                  <a:gd name="T82" fmla="*/ 846 w 1167"/>
                  <a:gd name="T83" fmla="*/ 458 h 628"/>
                  <a:gd name="T84" fmla="*/ 858 w 1167"/>
                  <a:gd name="T85" fmla="*/ 464 h 628"/>
                  <a:gd name="T86" fmla="*/ 878 w 1167"/>
                  <a:gd name="T87" fmla="*/ 469 h 628"/>
                  <a:gd name="T88" fmla="*/ 897 w 1167"/>
                  <a:gd name="T89" fmla="*/ 479 h 628"/>
                  <a:gd name="T90" fmla="*/ 931 w 1167"/>
                  <a:gd name="T91" fmla="*/ 499 h 628"/>
                  <a:gd name="T92" fmla="*/ 947 w 1167"/>
                  <a:gd name="T93" fmla="*/ 512 h 628"/>
                  <a:gd name="T94" fmla="*/ 959 w 1167"/>
                  <a:gd name="T95" fmla="*/ 518 h 628"/>
                  <a:gd name="T96" fmla="*/ 979 w 1167"/>
                  <a:gd name="T97" fmla="*/ 522 h 628"/>
                  <a:gd name="T98" fmla="*/ 999 w 1167"/>
                  <a:gd name="T99" fmla="*/ 533 h 628"/>
                  <a:gd name="T100" fmla="*/ 1032 w 1167"/>
                  <a:gd name="T101" fmla="*/ 553 h 628"/>
                  <a:gd name="T102" fmla="*/ 1048 w 1167"/>
                  <a:gd name="T103" fmla="*/ 566 h 628"/>
                  <a:gd name="T104" fmla="*/ 1060 w 1167"/>
                  <a:gd name="T105" fmla="*/ 572 h 628"/>
                  <a:gd name="T106" fmla="*/ 1078 w 1167"/>
                  <a:gd name="T107" fmla="*/ 576 h 628"/>
                  <a:gd name="T108" fmla="*/ 1100 w 1167"/>
                  <a:gd name="T109" fmla="*/ 587 h 628"/>
                  <a:gd name="T110" fmla="*/ 1134 w 1167"/>
                  <a:gd name="T111" fmla="*/ 606 h 628"/>
                  <a:gd name="T112" fmla="*/ 1148 w 1167"/>
                  <a:gd name="T113" fmla="*/ 619 h 628"/>
                  <a:gd name="T114" fmla="*/ 1161 w 1167"/>
                  <a:gd name="T115" fmla="*/ 626 h 6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67"/>
                  <a:gd name="T175" fmla="*/ 0 h 628"/>
                  <a:gd name="T176" fmla="*/ 1167 w 1167"/>
                  <a:gd name="T177" fmla="*/ 628 h 6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67" h="628">
                    <a:moveTo>
                      <a:pt x="6" y="4"/>
                    </a:moveTo>
                    <a:lnTo>
                      <a:pt x="4" y="8"/>
                    </a:lnTo>
                    <a:lnTo>
                      <a:pt x="0" y="6"/>
                    </a:lnTo>
                    <a:lnTo>
                      <a:pt x="2" y="0"/>
                    </a:lnTo>
                    <a:lnTo>
                      <a:pt x="6" y="4"/>
                    </a:lnTo>
                    <a:close/>
                    <a:moveTo>
                      <a:pt x="24" y="13"/>
                    </a:moveTo>
                    <a:lnTo>
                      <a:pt x="22" y="17"/>
                    </a:lnTo>
                    <a:lnTo>
                      <a:pt x="16" y="15"/>
                    </a:lnTo>
                    <a:lnTo>
                      <a:pt x="18" y="11"/>
                    </a:lnTo>
                    <a:lnTo>
                      <a:pt x="24" y="13"/>
                    </a:lnTo>
                    <a:close/>
                    <a:moveTo>
                      <a:pt x="40" y="21"/>
                    </a:moveTo>
                    <a:lnTo>
                      <a:pt x="38" y="26"/>
                    </a:lnTo>
                    <a:lnTo>
                      <a:pt x="34" y="23"/>
                    </a:lnTo>
                    <a:lnTo>
                      <a:pt x="36" y="19"/>
                    </a:lnTo>
                    <a:lnTo>
                      <a:pt x="40" y="21"/>
                    </a:lnTo>
                    <a:close/>
                    <a:moveTo>
                      <a:pt x="58" y="30"/>
                    </a:moveTo>
                    <a:lnTo>
                      <a:pt x="54" y="34"/>
                    </a:lnTo>
                    <a:lnTo>
                      <a:pt x="50" y="32"/>
                    </a:lnTo>
                    <a:lnTo>
                      <a:pt x="52" y="28"/>
                    </a:lnTo>
                    <a:lnTo>
                      <a:pt x="58" y="30"/>
                    </a:lnTo>
                    <a:close/>
                    <a:moveTo>
                      <a:pt x="73" y="39"/>
                    </a:moveTo>
                    <a:lnTo>
                      <a:pt x="71" y="43"/>
                    </a:lnTo>
                    <a:lnTo>
                      <a:pt x="67" y="41"/>
                    </a:lnTo>
                    <a:lnTo>
                      <a:pt x="69" y="36"/>
                    </a:lnTo>
                    <a:lnTo>
                      <a:pt x="73" y="39"/>
                    </a:lnTo>
                    <a:close/>
                    <a:moveTo>
                      <a:pt x="89" y="47"/>
                    </a:moveTo>
                    <a:lnTo>
                      <a:pt x="87" y="54"/>
                    </a:lnTo>
                    <a:lnTo>
                      <a:pt x="83" y="49"/>
                    </a:lnTo>
                    <a:lnTo>
                      <a:pt x="85" y="45"/>
                    </a:lnTo>
                    <a:lnTo>
                      <a:pt x="89" y="47"/>
                    </a:lnTo>
                    <a:close/>
                    <a:moveTo>
                      <a:pt x="107" y="58"/>
                    </a:moveTo>
                    <a:lnTo>
                      <a:pt x="105" y="62"/>
                    </a:lnTo>
                    <a:lnTo>
                      <a:pt x="101" y="60"/>
                    </a:lnTo>
                    <a:lnTo>
                      <a:pt x="103" y="56"/>
                    </a:lnTo>
                    <a:lnTo>
                      <a:pt x="107" y="58"/>
                    </a:lnTo>
                    <a:close/>
                    <a:moveTo>
                      <a:pt x="123" y="67"/>
                    </a:moveTo>
                    <a:lnTo>
                      <a:pt x="121" y="71"/>
                    </a:lnTo>
                    <a:lnTo>
                      <a:pt x="117" y="69"/>
                    </a:lnTo>
                    <a:lnTo>
                      <a:pt x="119" y="64"/>
                    </a:lnTo>
                    <a:lnTo>
                      <a:pt x="123" y="67"/>
                    </a:lnTo>
                    <a:close/>
                    <a:moveTo>
                      <a:pt x="141" y="75"/>
                    </a:moveTo>
                    <a:lnTo>
                      <a:pt x="139" y="79"/>
                    </a:lnTo>
                    <a:lnTo>
                      <a:pt x="135" y="77"/>
                    </a:lnTo>
                    <a:lnTo>
                      <a:pt x="137" y="73"/>
                    </a:lnTo>
                    <a:lnTo>
                      <a:pt x="141" y="75"/>
                    </a:lnTo>
                    <a:close/>
                    <a:moveTo>
                      <a:pt x="157" y="84"/>
                    </a:moveTo>
                    <a:lnTo>
                      <a:pt x="155" y="88"/>
                    </a:lnTo>
                    <a:lnTo>
                      <a:pt x="151" y="86"/>
                    </a:lnTo>
                    <a:lnTo>
                      <a:pt x="153" y="82"/>
                    </a:lnTo>
                    <a:lnTo>
                      <a:pt x="157" y="84"/>
                    </a:lnTo>
                    <a:close/>
                    <a:moveTo>
                      <a:pt x="175" y="92"/>
                    </a:moveTo>
                    <a:lnTo>
                      <a:pt x="173" y="97"/>
                    </a:lnTo>
                    <a:lnTo>
                      <a:pt x="169" y="94"/>
                    </a:lnTo>
                    <a:lnTo>
                      <a:pt x="171" y="90"/>
                    </a:lnTo>
                    <a:lnTo>
                      <a:pt x="175" y="92"/>
                    </a:lnTo>
                    <a:close/>
                    <a:moveTo>
                      <a:pt x="191" y="103"/>
                    </a:moveTo>
                    <a:lnTo>
                      <a:pt x="189" y="107"/>
                    </a:lnTo>
                    <a:lnTo>
                      <a:pt x="185" y="105"/>
                    </a:lnTo>
                    <a:lnTo>
                      <a:pt x="187" y="99"/>
                    </a:lnTo>
                    <a:lnTo>
                      <a:pt x="191" y="103"/>
                    </a:lnTo>
                    <a:close/>
                    <a:moveTo>
                      <a:pt x="208" y="112"/>
                    </a:moveTo>
                    <a:lnTo>
                      <a:pt x="206" y="116"/>
                    </a:lnTo>
                    <a:lnTo>
                      <a:pt x="202" y="114"/>
                    </a:lnTo>
                    <a:lnTo>
                      <a:pt x="204" y="110"/>
                    </a:lnTo>
                    <a:lnTo>
                      <a:pt x="208" y="112"/>
                    </a:lnTo>
                    <a:close/>
                    <a:moveTo>
                      <a:pt x="224" y="120"/>
                    </a:moveTo>
                    <a:lnTo>
                      <a:pt x="222" y="125"/>
                    </a:lnTo>
                    <a:lnTo>
                      <a:pt x="218" y="122"/>
                    </a:lnTo>
                    <a:lnTo>
                      <a:pt x="220" y="118"/>
                    </a:lnTo>
                    <a:lnTo>
                      <a:pt x="224" y="120"/>
                    </a:lnTo>
                    <a:close/>
                    <a:moveTo>
                      <a:pt x="242" y="129"/>
                    </a:moveTo>
                    <a:lnTo>
                      <a:pt x="240" y="133"/>
                    </a:lnTo>
                    <a:lnTo>
                      <a:pt x="236" y="131"/>
                    </a:lnTo>
                    <a:lnTo>
                      <a:pt x="238" y="127"/>
                    </a:lnTo>
                    <a:lnTo>
                      <a:pt x="242" y="129"/>
                    </a:lnTo>
                    <a:close/>
                    <a:moveTo>
                      <a:pt x="258" y="137"/>
                    </a:moveTo>
                    <a:lnTo>
                      <a:pt x="256" y="142"/>
                    </a:lnTo>
                    <a:lnTo>
                      <a:pt x="252" y="140"/>
                    </a:lnTo>
                    <a:lnTo>
                      <a:pt x="254" y="135"/>
                    </a:lnTo>
                    <a:lnTo>
                      <a:pt x="258" y="137"/>
                    </a:lnTo>
                    <a:close/>
                    <a:moveTo>
                      <a:pt x="276" y="146"/>
                    </a:moveTo>
                    <a:lnTo>
                      <a:pt x="274" y="153"/>
                    </a:lnTo>
                    <a:lnTo>
                      <a:pt x="270" y="148"/>
                    </a:lnTo>
                    <a:lnTo>
                      <a:pt x="272" y="144"/>
                    </a:lnTo>
                    <a:lnTo>
                      <a:pt x="276" y="146"/>
                    </a:lnTo>
                    <a:close/>
                    <a:moveTo>
                      <a:pt x="292" y="157"/>
                    </a:moveTo>
                    <a:lnTo>
                      <a:pt x="290" y="161"/>
                    </a:lnTo>
                    <a:lnTo>
                      <a:pt x="286" y="159"/>
                    </a:lnTo>
                    <a:lnTo>
                      <a:pt x="288" y="155"/>
                    </a:lnTo>
                    <a:lnTo>
                      <a:pt x="292" y="157"/>
                    </a:lnTo>
                    <a:close/>
                    <a:moveTo>
                      <a:pt x="310" y="165"/>
                    </a:moveTo>
                    <a:lnTo>
                      <a:pt x="308" y="170"/>
                    </a:lnTo>
                    <a:lnTo>
                      <a:pt x="302" y="168"/>
                    </a:lnTo>
                    <a:lnTo>
                      <a:pt x="306" y="163"/>
                    </a:lnTo>
                    <a:lnTo>
                      <a:pt x="310" y="165"/>
                    </a:lnTo>
                    <a:close/>
                    <a:moveTo>
                      <a:pt x="326" y="174"/>
                    </a:moveTo>
                    <a:lnTo>
                      <a:pt x="324" y="178"/>
                    </a:lnTo>
                    <a:lnTo>
                      <a:pt x="320" y="176"/>
                    </a:lnTo>
                    <a:lnTo>
                      <a:pt x="322" y="172"/>
                    </a:lnTo>
                    <a:lnTo>
                      <a:pt x="326" y="174"/>
                    </a:lnTo>
                    <a:close/>
                    <a:moveTo>
                      <a:pt x="343" y="183"/>
                    </a:moveTo>
                    <a:lnTo>
                      <a:pt x="341" y="187"/>
                    </a:lnTo>
                    <a:lnTo>
                      <a:pt x="336" y="185"/>
                    </a:lnTo>
                    <a:lnTo>
                      <a:pt x="337" y="181"/>
                    </a:lnTo>
                    <a:lnTo>
                      <a:pt x="343" y="183"/>
                    </a:lnTo>
                    <a:close/>
                    <a:moveTo>
                      <a:pt x="359" y="191"/>
                    </a:moveTo>
                    <a:lnTo>
                      <a:pt x="357" y="196"/>
                    </a:lnTo>
                    <a:lnTo>
                      <a:pt x="353" y="193"/>
                    </a:lnTo>
                    <a:lnTo>
                      <a:pt x="355" y="189"/>
                    </a:lnTo>
                    <a:lnTo>
                      <a:pt x="359" y="191"/>
                    </a:lnTo>
                    <a:close/>
                    <a:moveTo>
                      <a:pt x="377" y="202"/>
                    </a:moveTo>
                    <a:lnTo>
                      <a:pt x="375" y="206"/>
                    </a:lnTo>
                    <a:lnTo>
                      <a:pt x="369" y="204"/>
                    </a:lnTo>
                    <a:lnTo>
                      <a:pt x="371" y="198"/>
                    </a:lnTo>
                    <a:lnTo>
                      <a:pt x="377" y="202"/>
                    </a:lnTo>
                    <a:close/>
                    <a:moveTo>
                      <a:pt x="393" y="211"/>
                    </a:moveTo>
                    <a:lnTo>
                      <a:pt x="391" y="215"/>
                    </a:lnTo>
                    <a:lnTo>
                      <a:pt x="387" y="213"/>
                    </a:lnTo>
                    <a:lnTo>
                      <a:pt x="389" y="208"/>
                    </a:lnTo>
                    <a:lnTo>
                      <a:pt x="393" y="211"/>
                    </a:lnTo>
                    <a:close/>
                    <a:moveTo>
                      <a:pt x="411" y="219"/>
                    </a:moveTo>
                    <a:lnTo>
                      <a:pt x="407" y="224"/>
                    </a:lnTo>
                    <a:lnTo>
                      <a:pt x="403" y="221"/>
                    </a:lnTo>
                    <a:lnTo>
                      <a:pt x="405" y="217"/>
                    </a:lnTo>
                    <a:lnTo>
                      <a:pt x="411" y="219"/>
                    </a:lnTo>
                    <a:close/>
                    <a:moveTo>
                      <a:pt x="427" y="228"/>
                    </a:moveTo>
                    <a:lnTo>
                      <a:pt x="425" y="232"/>
                    </a:lnTo>
                    <a:lnTo>
                      <a:pt x="421" y="230"/>
                    </a:lnTo>
                    <a:lnTo>
                      <a:pt x="423" y="226"/>
                    </a:lnTo>
                    <a:lnTo>
                      <a:pt x="427" y="228"/>
                    </a:lnTo>
                    <a:close/>
                    <a:moveTo>
                      <a:pt x="443" y="236"/>
                    </a:moveTo>
                    <a:lnTo>
                      <a:pt x="441" y="241"/>
                    </a:lnTo>
                    <a:lnTo>
                      <a:pt x="437" y="239"/>
                    </a:lnTo>
                    <a:lnTo>
                      <a:pt x="439" y="234"/>
                    </a:lnTo>
                    <a:lnTo>
                      <a:pt x="443" y="236"/>
                    </a:lnTo>
                    <a:close/>
                    <a:moveTo>
                      <a:pt x="461" y="245"/>
                    </a:moveTo>
                    <a:lnTo>
                      <a:pt x="459" y="251"/>
                    </a:lnTo>
                    <a:lnTo>
                      <a:pt x="455" y="247"/>
                    </a:lnTo>
                    <a:lnTo>
                      <a:pt x="457" y="243"/>
                    </a:lnTo>
                    <a:lnTo>
                      <a:pt x="461" y="245"/>
                    </a:lnTo>
                    <a:close/>
                    <a:moveTo>
                      <a:pt x="476" y="256"/>
                    </a:moveTo>
                    <a:lnTo>
                      <a:pt x="474" y="260"/>
                    </a:lnTo>
                    <a:lnTo>
                      <a:pt x="471" y="258"/>
                    </a:lnTo>
                    <a:lnTo>
                      <a:pt x="472" y="254"/>
                    </a:lnTo>
                    <a:lnTo>
                      <a:pt x="476" y="256"/>
                    </a:lnTo>
                    <a:close/>
                    <a:moveTo>
                      <a:pt x="494" y="264"/>
                    </a:moveTo>
                    <a:lnTo>
                      <a:pt x="492" y="269"/>
                    </a:lnTo>
                    <a:lnTo>
                      <a:pt x="488" y="267"/>
                    </a:lnTo>
                    <a:lnTo>
                      <a:pt x="490" y="262"/>
                    </a:lnTo>
                    <a:lnTo>
                      <a:pt x="494" y="264"/>
                    </a:lnTo>
                    <a:close/>
                    <a:moveTo>
                      <a:pt x="510" y="273"/>
                    </a:moveTo>
                    <a:lnTo>
                      <a:pt x="508" y="277"/>
                    </a:lnTo>
                    <a:lnTo>
                      <a:pt x="504" y="275"/>
                    </a:lnTo>
                    <a:lnTo>
                      <a:pt x="506" y="271"/>
                    </a:lnTo>
                    <a:lnTo>
                      <a:pt x="510" y="273"/>
                    </a:lnTo>
                    <a:close/>
                    <a:moveTo>
                      <a:pt x="528" y="282"/>
                    </a:moveTo>
                    <a:lnTo>
                      <a:pt x="526" y="286"/>
                    </a:lnTo>
                    <a:lnTo>
                      <a:pt x="522" y="284"/>
                    </a:lnTo>
                    <a:lnTo>
                      <a:pt x="524" y="279"/>
                    </a:lnTo>
                    <a:lnTo>
                      <a:pt x="528" y="282"/>
                    </a:lnTo>
                    <a:close/>
                    <a:moveTo>
                      <a:pt x="544" y="290"/>
                    </a:moveTo>
                    <a:lnTo>
                      <a:pt x="542" y="294"/>
                    </a:lnTo>
                    <a:lnTo>
                      <a:pt x="538" y="292"/>
                    </a:lnTo>
                    <a:lnTo>
                      <a:pt x="540" y="288"/>
                    </a:lnTo>
                    <a:lnTo>
                      <a:pt x="544" y="290"/>
                    </a:lnTo>
                    <a:close/>
                    <a:moveTo>
                      <a:pt x="562" y="301"/>
                    </a:moveTo>
                    <a:lnTo>
                      <a:pt x="560" y="305"/>
                    </a:lnTo>
                    <a:lnTo>
                      <a:pt x="556" y="303"/>
                    </a:lnTo>
                    <a:lnTo>
                      <a:pt x="558" y="297"/>
                    </a:lnTo>
                    <a:lnTo>
                      <a:pt x="562" y="301"/>
                    </a:lnTo>
                    <a:close/>
                    <a:moveTo>
                      <a:pt x="578" y="310"/>
                    </a:moveTo>
                    <a:lnTo>
                      <a:pt x="576" y="314"/>
                    </a:lnTo>
                    <a:lnTo>
                      <a:pt x="572" y="312"/>
                    </a:lnTo>
                    <a:lnTo>
                      <a:pt x="574" y="307"/>
                    </a:lnTo>
                    <a:lnTo>
                      <a:pt x="578" y="310"/>
                    </a:lnTo>
                    <a:close/>
                    <a:moveTo>
                      <a:pt x="596" y="318"/>
                    </a:moveTo>
                    <a:lnTo>
                      <a:pt x="594" y="322"/>
                    </a:lnTo>
                    <a:lnTo>
                      <a:pt x="590" y="320"/>
                    </a:lnTo>
                    <a:lnTo>
                      <a:pt x="592" y="316"/>
                    </a:lnTo>
                    <a:lnTo>
                      <a:pt x="596" y="318"/>
                    </a:lnTo>
                    <a:close/>
                    <a:moveTo>
                      <a:pt x="611" y="327"/>
                    </a:moveTo>
                    <a:lnTo>
                      <a:pt x="609" y="331"/>
                    </a:lnTo>
                    <a:lnTo>
                      <a:pt x="606" y="329"/>
                    </a:lnTo>
                    <a:lnTo>
                      <a:pt x="607" y="325"/>
                    </a:lnTo>
                    <a:lnTo>
                      <a:pt x="611" y="327"/>
                    </a:lnTo>
                    <a:close/>
                    <a:moveTo>
                      <a:pt x="629" y="335"/>
                    </a:moveTo>
                    <a:lnTo>
                      <a:pt x="627" y="340"/>
                    </a:lnTo>
                    <a:lnTo>
                      <a:pt x="623" y="338"/>
                    </a:lnTo>
                    <a:lnTo>
                      <a:pt x="625" y="333"/>
                    </a:lnTo>
                    <a:lnTo>
                      <a:pt x="629" y="335"/>
                    </a:lnTo>
                    <a:close/>
                    <a:moveTo>
                      <a:pt x="645" y="344"/>
                    </a:moveTo>
                    <a:lnTo>
                      <a:pt x="643" y="350"/>
                    </a:lnTo>
                    <a:lnTo>
                      <a:pt x="639" y="346"/>
                    </a:lnTo>
                    <a:lnTo>
                      <a:pt x="641" y="342"/>
                    </a:lnTo>
                    <a:lnTo>
                      <a:pt x="645" y="344"/>
                    </a:lnTo>
                    <a:close/>
                    <a:moveTo>
                      <a:pt x="663" y="355"/>
                    </a:moveTo>
                    <a:lnTo>
                      <a:pt x="661" y="359"/>
                    </a:lnTo>
                    <a:lnTo>
                      <a:pt x="655" y="357"/>
                    </a:lnTo>
                    <a:lnTo>
                      <a:pt x="659" y="353"/>
                    </a:lnTo>
                    <a:lnTo>
                      <a:pt x="663" y="355"/>
                    </a:lnTo>
                    <a:close/>
                    <a:moveTo>
                      <a:pt x="679" y="363"/>
                    </a:moveTo>
                    <a:lnTo>
                      <a:pt x="677" y="368"/>
                    </a:lnTo>
                    <a:lnTo>
                      <a:pt x="673" y="365"/>
                    </a:lnTo>
                    <a:lnTo>
                      <a:pt x="675" y="361"/>
                    </a:lnTo>
                    <a:lnTo>
                      <a:pt x="679" y="363"/>
                    </a:lnTo>
                    <a:close/>
                    <a:moveTo>
                      <a:pt x="697" y="372"/>
                    </a:moveTo>
                    <a:lnTo>
                      <a:pt x="695" y="376"/>
                    </a:lnTo>
                    <a:lnTo>
                      <a:pt x="689" y="374"/>
                    </a:lnTo>
                    <a:lnTo>
                      <a:pt x="691" y="370"/>
                    </a:lnTo>
                    <a:lnTo>
                      <a:pt x="697" y="372"/>
                    </a:lnTo>
                    <a:close/>
                    <a:moveTo>
                      <a:pt x="713" y="381"/>
                    </a:moveTo>
                    <a:lnTo>
                      <a:pt x="711" y="385"/>
                    </a:lnTo>
                    <a:lnTo>
                      <a:pt x="707" y="383"/>
                    </a:lnTo>
                    <a:lnTo>
                      <a:pt x="709" y="378"/>
                    </a:lnTo>
                    <a:lnTo>
                      <a:pt x="713" y="381"/>
                    </a:lnTo>
                    <a:close/>
                    <a:moveTo>
                      <a:pt x="731" y="389"/>
                    </a:moveTo>
                    <a:lnTo>
                      <a:pt x="729" y="393"/>
                    </a:lnTo>
                    <a:lnTo>
                      <a:pt x="723" y="391"/>
                    </a:lnTo>
                    <a:lnTo>
                      <a:pt x="725" y="387"/>
                    </a:lnTo>
                    <a:lnTo>
                      <a:pt x="731" y="389"/>
                    </a:lnTo>
                    <a:close/>
                    <a:moveTo>
                      <a:pt x="746" y="400"/>
                    </a:moveTo>
                    <a:lnTo>
                      <a:pt x="744" y="404"/>
                    </a:lnTo>
                    <a:lnTo>
                      <a:pt x="741" y="402"/>
                    </a:lnTo>
                    <a:lnTo>
                      <a:pt x="743" y="396"/>
                    </a:lnTo>
                    <a:lnTo>
                      <a:pt x="746" y="400"/>
                    </a:lnTo>
                    <a:close/>
                    <a:moveTo>
                      <a:pt x="764" y="408"/>
                    </a:moveTo>
                    <a:lnTo>
                      <a:pt x="760" y="413"/>
                    </a:lnTo>
                    <a:lnTo>
                      <a:pt x="756" y="411"/>
                    </a:lnTo>
                    <a:lnTo>
                      <a:pt x="758" y="406"/>
                    </a:lnTo>
                    <a:lnTo>
                      <a:pt x="764" y="408"/>
                    </a:lnTo>
                    <a:close/>
                    <a:moveTo>
                      <a:pt x="780" y="417"/>
                    </a:moveTo>
                    <a:lnTo>
                      <a:pt x="778" y="421"/>
                    </a:lnTo>
                    <a:lnTo>
                      <a:pt x="774" y="419"/>
                    </a:lnTo>
                    <a:lnTo>
                      <a:pt x="776" y="415"/>
                    </a:lnTo>
                    <a:lnTo>
                      <a:pt x="780" y="417"/>
                    </a:lnTo>
                    <a:close/>
                    <a:moveTo>
                      <a:pt x="796" y="426"/>
                    </a:moveTo>
                    <a:lnTo>
                      <a:pt x="794" y="430"/>
                    </a:lnTo>
                    <a:lnTo>
                      <a:pt x="790" y="428"/>
                    </a:lnTo>
                    <a:lnTo>
                      <a:pt x="792" y="424"/>
                    </a:lnTo>
                    <a:lnTo>
                      <a:pt x="796" y="426"/>
                    </a:lnTo>
                    <a:close/>
                    <a:moveTo>
                      <a:pt x="814" y="434"/>
                    </a:moveTo>
                    <a:lnTo>
                      <a:pt x="812" y="439"/>
                    </a:lnTo>
                    <a:lnTo>
                      <a:pt x="808" y="436"/>
                    </a:lnTo>
                    <a:lnTo>
                      <a:pt x="810" y="432"/>
                    </a:lnTo>
                    <a:lnTo>
                      <a:pt x="814" y="434"/>
                    </a:lnTo>
                    <a:close/>
                    <a:moveTo>
                      <a:pt x="830" y="443"/>
                    </a:moveTo>
                    <a:lnTo>
                      <a:pt x="828" y="449"/>
                    </a:lnTo>
                    <a:lnTo>
                      <a:pt x="824" y="445"/>
                    </a:lnTo>
                    <a:lnTo>
                      <a:pt x="826" y="441"/>
                    </a:lnTo>
                    <a:lnTo>
                      <a:pt x="830" y="443"/>
                    </a:lnTo>
                    <a:close/>
                    <a:moveTo>
                      <a:pt x="848" y="454"/>
                    </a:moveTo>
                    <a:lnTo>
                      <a:pt x="846" y="458"/>
                    </a:lnTo>
                    <a:lnTo>
                      <a:pt x="842" y="456"/>
                    </a:lnTo>
                    <a:lnTo>
                      <a:pt x="844" y="452"/>
                    </a:lnTo>
                    <a:lnTo>
                      <a:pt x="848" y="454"/>
                    </a:lnTo>
                    <a:close/>
                    <a:moveTo>
                      <a:pt x="864" y="462"/>
                    </a:moveTo>
                    <a:lnTo>
                      <a:pt x="862" y="467"/>
                    </a:lnTo>
                    <a:lnTo>
                      <a:pt x="858" y="464"/>
                    </a:lnTo>
                    <a:lnTo>
                      <a:pt x="860" y="460"/>
                    </a:lnTo>
                    <a:lnTo>
                      <a:pt x="864" y="462"/>
                    </a:lnTo>
                    <a:close/>
                    <a:moveTo>
                      <a:pt x="881" y="471"/>
                    </a:moveTo>
                    <a:lnTo>
                      <a:pt x="879" y="475"/>
                    </a:lnTo>
                    <a:lnTo>
                      <a:pt x="876" y="473"/>
                    </a:lnTo>
                    <a:lnTo>
                      <a:pt x="878" y="469"/>
                    </a:lnTo>
                    <a:lnTo>
                      <a:pt x="881" y="471"/>
                    </a:lnTo>
                    <a:close/>
                    <a:moveTo>
                      <a:pt x="897" y="479"/>
                    </a:moveTo>
                    <a:lnTo>
                      <a:pt x="895" y="484"/>
                    </a:lnTo>
                    <a:lnTo>
                      <a:pt x="891" y="482"/>
                    </a:lnTo>
                    <a:lnTo>
                      <a:pt x="893" y="477"/>
                    </a:lnTo>
                    <a:lnTo>
                      <a:pt x="897" y="479"/>
                    </a:lnTo>
                    <a:close/>
                    <a:moveTo>
                      <a:pt x="915" y="488"/>
                    </a:moveTo>
                    <a:lnTo>
                      <a:pt x="913" y="492"/>
                    </a:lnTo>
                    <a:lnTo>
                      <a:pt x="909" y="490"/>
                    </a:lnTo>
                    <a:lnTo>
                      <a:pt x="911" y="486"/>
                    </a:lnTo>
                    <a:lnTo>
                      <a:pt x="915" y="488"/>
                    </a:lnTo>
                    <a:close/>
                    <a:moveTo>
                      <a:pt x="931" y="499"/>
                    </a:moveTo>
                    <a:lnTo>
                      <a:pt x="929" y="503"/>
                    </a:lnTo>
                    <a:lnTo>
                      <a:pt x="925" y="501"/>
                    </a:lnTo>
                    <a:lnTo>
                      <a:pt x="927" y="495"/>
                    </a:lnTo>
                    <a:lnTo>
                      <a:pt x="931" y="499"/>
                    </a:lnTo>
                    <a:close/>
                    <a:moveTo>
                      <a:pt x="949" y="507"/>
                    </a:moveTo>
                    <a:lnTo>
                      <a:pt x="947" y="512"/>
                    </a:lnTo>
                    <a:lnTo>
                      <a:pt x="943" y="510"/>
                    </a:lnTo>
                    <a:lnTo>
                      <a:pt x="945" y="505"/>
                    </a:lnTo>
                    <a:lnTo>
                      <a:pt x="949" y="507"/>
                    </a:lnTo>
                    <a:close/>
                    <a:moveTo>
                      <a:pt x="965" y="516"/>
                    </a:moveTo>
                    <a:lnTo>
                      <a:pt x="963" y="520"/>
                    </a:lnTo>
                    <a:lnTo>
                      <a:pt x="959" y="518"/>
                    </a:lnTo>
                    <a:lnTo>
                      <a:pt x="961" y="514"/>
                    </a:lnTo>
                    <a:lnTo>
                      <a:pt x="965" y="516"/>
                    </a:lnTo>
                    <a:close/>
                    <a:moveTo>
                      <a:pt x="983" y="525"/>
                    </a:moveTo>
                    <a:lnTo>
                      <a:pt x="981" y="529"/>
                    </a:lnTo>
                    <a:lnTo>
                      <a:pt x="977" y="527"/>
                    </a:lnTo>
                    <a:lnTo>
                      <a:pt x="979" y="522"/>
                    </a:lnTo>
                    <a:lnTo>
                      <a:pt x="983" y="525"/>
                    </a:lnTo>
                    <a:close/>
                    <a:moveTo>
                      <a:pt x="999" y="533"/>
                    </a:moveTo>
                    <a:lnTo>
                      <a:pt x="997" y="538"/>
                    </a:lnTo>
                    <a:lnTo>
                      <a:pt x="993" y="535"/>
                    </a:lnTo>
                    <a:lnTo>
                      <a:pt x="995" y="531"/>
                    </a:lnTo>
                    <a:lnTo>
                      <a:pt x="999" y="533"/>
                    </a:lnTo>
                    <a:close/>
                    <a:moveTo>
                      <a:pt x="1016" y="542"/>
                    </a:moveTo>
                    <a:lnTo>
                      <a:pt x="1014" y="548"/>
                    </a:lnTo>
                    <a:lnTo>
                      <a:pt x="1011" y="544"/>
                    </a:lnTo>
                    <a:lnTo>
                      <a:pt x="1013" y="540"/>
                    </a:lnTo>
                    <a:lnTo>
                      <a:pt x="1016" y="542"/>
                    </a:lnTo>
                    <a:close/>
                    <a:moveTo>
                      <a:pt x="1032" y="553"/>
                    </a:moveTo>
                    <a:lnTo>
                      <a:pt x="1030" y="557"/>
                    </a:lnTo>
                    <a:lnTo>
                      <a:pt x="1026" y="555"/>
                    </a:lnTo>
                    <a:lnTo>
                      <a:pt x="1028" y="550"/>
                    </a:lnTo>
                    <a:lnTo>
                      <a:pt x="1032" y="553"/>
                    </a:lnTo>
                    <a:close/>
                    <a:moveTo>
                      <a:pt x="1050" y="561"/>
                    </a:moveTo>
                    <a:lnTo>
                      <a:pt x="1048" y="566"/>
                    </a:lnTo>
                    <a:lnTo>
                      <a:pt x="1042" y="563"/>
                    </a:lnTo>
                    <a:lnTo>
                      <a:pt x="1046" y="559"/>
                    </a:lnTo>
                    <a:lnTo>
                      <a:pt x="1050" y="561"/>
                    </a:lnTo>
                    <a:close/>
                    <a:moveTo>
                      <a:pt x="1066" y="570"/>
                    </a:moveTo>
                    <a:lnTo>
                      <a:pt x="1064" y="574"/>
                    </a:lnTo>
                    <a:lnTo>
                      <a:pt x="1060" y="572"/>
                    </a:lnTo>
                    <a:lnTo>
                      <a:pt x="1062" y="568"/>
                    </a:lnTo>
                    <a:lnTo>
                      <a:pt x="1066" y="570"/>
                    </a:lnTo>
                    <a:close/>
                    <a:moveTo>
                      <a:pt x="1084" y="578"/>
                    </a:moveTo>
                    <a:lnTo>
                      <a:pt x="1082" y="583"/>
                    </a:lnTo>
                    <a:lnTo>
                      <a:pt x="1076" y="581"/>
                    </a:lnTo>
                    <a:lnTo>
                      <a:pt x="1078" y="576"/>
                    </a:lnTo>
                    <a:lnTo>
                      <a:pt x="1084" y="578"/>
                    </a:lnTo>
                    <a:close/>
                    <a:moveTo>
                      <a:pt x="1100" y="587"/>
                    </a:moveTo>
                    <a:lnTo>
                      <a:pt x="1098" y="591"/>
                    </a:lnTo>
                    <a:lnTo>
                      <a:pt x="1094" y="589"/>
                    </a:lnTo>
                    <a:lnTo>
                      <a:pt x="1096" y="585"/>
                    </a:lnTo>
                    <a:lnTo>
                      <a:pt x="1100" y="587"/>
                    </a:lnTo>
                    <a:close/>
                    <a:moveTo>
                      <a:pt x="1118" y="598"/>
                    </a:moveTo>
                    <a:lnTo>
                      <a:pt x="1116" y="602"/>
                    </a:lnTo>
                    <a:lnTo>
                      <a:pt x="1110" y="600"/>
                    </a:lnTo>
                    <a:lnTo>
                      <a:pt x="1112" y="593"/>
                    </a:lnTo>
                    <a:lnTo>
                      <a:pt x="1118" y="598"/>
                    </a:lnTo>
                    <a:close/>
                    <a:moveTo>
                      <a:pt x="1134" y="606"/>
                    </a:moveTo>
                    <a:lnTo>
                      <a:pt x="1132" y="611"/>
                    </a:lnTo>
                    <a:lnTo>
                      <a:pt x="1128" y="609"/>
                    </a:lnTo>
                    <a:lnTo>
                      <a:pt x="1130" y="604"/>
                    </a:lnTo>
                    <a:lnTo>
                      <a:pt x="1134" y="606"/>
                    </a:lnTo>
                    <a:close/>
                    <a:moveTo>
                      <a:pt x="1151" y="615"/>
                    </a:moveTo>
                    <a:lnTo>
                      <a:pt x="1148" y="619"/>
                    </a:lnTo>
                    <a:lnTo>
                      <a:pt x="1144" y="617"/>
                    </a:lnTo>
                    <a:lnTo>
                      <a:pt x="1146" y="613"/>
                    </a:lnTo>
                    <a:lnTo>
                      <a:pt x="1151" y="615"/>
                    </a:lnTo>
                    <a:close/>
                    <a:moveTo>
                      <a:pt x="1167" y="624"/>
                    </a:moveTo>
                    <a:lnTo>
                      <a:pt x="1165" y="628"/>
                    </a:lnTo>
                    <a:lnTo>
                      <a:pt x="1161" y="626"/>
                    </a:lnTo>
                    <a:lnTo>
                      <a:pt x="1163" y="621"/>
                    </a:lnTo>
                    <a:lnTo>
                      <a:pt x="1167" y="62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47" name="Freeform 272"/>
              <p:cNvSpPr>
                <a:spLocks noEditPoints="1"/>
              </p:cNvSpPr>
              <p:nvPr/>
            </p:nvSpPr>
            <p:spPr bwMode="auto">
              <a:xfrm>
                <a:off x="2649" y="1977"/>
                <a:ext cx="1167" cy="626"/>
              </a:xfrm>
              <a:custGeom>
                <a:avLst/>
                <a:gdLst>
                  <a:gd name="T0" fmla="*/ 24 w 1167"/>
                  <a:gd name="T1" fmla="*/ 10 h 626"/>
                  <a:gd name="T2" fmla="*/ 38 w 1167"/>
                  <a:gd name="T3" fmla="*/ 23 h 626"/>
                  <a:gd name="T4" fmla="*/ 51 w 1167"/>
                  <a:gd name="T5" fmla="*/ 30 h 626"/>
                  <a:gd name="T6" fmla="*/ 69 w 1167"/>
                  <a:gd name="T7" fmla="*/ 34 h 626"/>
                  <a:gd name="T8" fmla="*/ 91 w 1167"/>
                  <a:gd name="T9" fmla="*/ 47 h 626"/>
                  <a:gd name="T10" fmla="*/ 125 w 1167"/>
                  <a:gd name="T11" fmla="*/ 64 h 626"/>
                  <a:gd name="T12" fmla="*/ 139 w 1167"/>
                  <a:gd name="T13" fmla="*/ 77 h 626"/>
                  <a:gd name="T14" fmla="*/ 153 w 1167"/>
                  <a:gd name="T15" fmla="*/ 84 h 626"/>
                  <a:gd name="T16" fmla="*/ 171 w 1167"/>
                  <a:gd name="T17" fmla="*/ 88 h 626"/>
                  <a:gd name="T18" fmla="*/ 192 w 1167"/>
                  <a:gd name="T19" fmla="*/ 101 h 626"/>
                  <a:gd name="T20" fmla="*/ 226 w 1167"/>
                  <a:gd name="T21" fmla="*/ 118 h 626"/>
                  <a:gd name="T22" fmla="*/ 240 w 1167"/>
                  <a:gd name="T23" fmla="*/ 131 h 626"/>
                  <a:gd name="T24" fmla="*/ 252 w 1167"/>
                  <a:gd name="T25" fmla="*/ 137 h 626"/>
                  <a:gd name="T26" fmla="*/ 272 w 1167"/>
                  <a:gd name="T27" fmla="*/ 144 h 626"/>
                  <a:gd name="T28" fmla="*/ 294 w 1167"/>
                  <a:gd name="T29" fmla="*/ 155 h 626"/>
                  <a:gd name="T30" fmla="*/ 327 w 1167"/>
                  <a:gd name="T31" fmla="*/ 172 h 626"/>
                  <a:gd name="T32" fmla="*/ 341 w 1167"/>
                  <a:gd name="T33" fmla="*/ 185 h 626"/>
                  <a:gd name="T34" fmla="*/ 353 w 1167"/>
                  <a:gd name="T35" fmla="*/ 193 h 626"/>
                  <a:gd name="T36" fmla="*/ 373 w 1167"/>
                  <a:gd name="T37" fmla="*/ 198 h 626"/>
                  <a:gd name="T38" fmla="*/ 393 w 1167"/>
                  <a:gd name="T39" fmla="*/ 208 h 626"/>
                  <a:gd name="T40" fmla="*/ 427 w 1167"/>
                  <a:gd name="T41" fmla="*/ 226 h 626"/>
                  <a:gd name="T42" fmla="*/ 443 w 1167"/>
                  <a:gd name="T43" fmla="*/ 241 h 626"/>
                  <a:gd name="T44" fmla="*/ 455 w 1167"/>
                  <a:gd name="T45" fmla="*/ 247 h 626"/>
                  <a:gd name="T46" fmla="*/ 474 w 1167"/>
                  <a:gd name="T47" fmla="*/ 251 h 626"/>
                  <a:gd name="T48" fmla="*/ 494 w 1167"/>
                  <a:gd name="T49" fmla="*/ 262 h 626"/>
                  <a:gd name="T50" fmla="*/ 528 w 1167"/>
                  <a:gd name="T51" fmla="*/ 279 h 626"/>
                  <a:gd name="T52" fmla="*/ 544 w 1167"/>
                  <a:gd name="T53" fmla="*/ 294 h 626"/>
                  <a:gd name="T54" fmla="*/ 556 w 1167"/>
                  <a:gd name="T55" fmla="*/ 301 h 626"/>
                  <a:gd name="T56" fmla="*/ 576 w 1167"/>
                  <a:gd name="T57" fmla="*/ 305 h 626"/>
                  <a:gd name="T58" fmla="*/ 595 w 1167"/>
                  <a:gd name="T59" fmla="*/ 316 h 626"/>
                  <a:gd name="T60" fmla="*/ 629 w 1167"/>
                  <a:gd name="T61" fmla="*/ 333 h 626"/>
                  <a:gd name="T62" fmla="*/ 645 w 1167"/>
                  <a:gd name="T63" fmla="*/ 348 h 626"/>
                  <a:gd name="T64" fmla="*/ 657 w 1167"/>
                  <a:gd name="T65" fmla="*/ 355 h 626"/>
                  <a:gd name="T66" fmla="*/ 675 w 1167"/>
                  <a:gd name="T67" fmla="*/ 359 h 626"/>
                  <a:gd name="T68" fmla="*/ 697 w 1167"/>
                  <a:gd name="T69" fmla="*/ 370 h 626"/>
                  <a:gd name="T70" fmla="*/ 730 w 1167"/>
                  <a:gd name="T71" fmla="*/ 387 h 626"/>
                  <a:gd name="T72" fmla="*/ 744 w 1167"/>
                  <a:gd name="T73" fmla="*/ 402 h 626"/>
                  <a:gd name="T74" fmla="*/ 758 w 1167"/>
                  <a:gd name="T75" fmla="*/ 408 h 626"/>
                  <a:gd name="T76" fmla="*/ 776 w 1167"/>
                  <a:gd name="T77" fmla="*/ 413 h 626"/>
                  <a:gd name="T78" fmla="*/ 798 w 1167"/>
                  <a:gd name="T79" fmla="*/ 423 h 626"/>
                  <a:gd name="T80" fmla="*/ 832 w 1167"/>
                  <a:gd name="T81" fmla="*/ 443 h 626"/>
                  <a:gd name="T82" fmla="*/ 846 w 1167"/>
                  <a:gd name="T83" fmla="*/ 456 h 626"/>
                  <a:gd name="T84" fmla="*/ 860 w 1167"/>
                  <a:gd name="T85" fmla="*/ 462 h 626"/>
                  <a:gd name="T86" fmla="*/ 877 w 1167"/>
                  <a:gd name="T87" fmla="*/ 466 h 626"/>
                  <a:gd name="T88" fmla="*/ 899 w 1167"/>
                  <a:gd name="T89" fmla="*/ 477 h 626"/>
                  <a:gd name="T90" fmla="*/ 933 w 1167"/>
                  <a:gd name="T91" fmla="*/ 497 h 626"/>
                  <a:gd name="T92" fmla="*/ 947 w 1167"/>
                  <a:gd name="T93" fmla="*/ 509 h 626"/>
                  <a:gd name="T94" fmla="*/ 959 w 1167"/>
                  <a:gd name="T95" fmla="*/ 516 h 626"/>
                  <a:gd name="T96" fmla="*/ 979 w 1167"/>
                  <a:gd name="T97" fmla="*/ 520 h 626"/>
                  <a:gd name="T98" fmla="*/ 1000 w 1167"/>
                  <a:gd name="T99" fmla="*/ 531 h 626"/>
                  <a:gd name="T100" fmla="*/ 1034 w 1167"/>
                  <a:gd name="T101" fmla="*/ 550 h 626"/>
                  <a:gd name="T102" fmla="*/ 1048 w 1167"/>
                  <a:gd name="T103" fmla="*/ 563 h 626"/>
                  <a:gd name="T104" fmla="*/ 1060 w 1167"/>
                  <a:gd name="T105" fmla="*/ 570 h 626"/>
                  <a:gd name="T106" fmla="*/ 1080 w 1167"/>
                  <a:gd name="T107" fmla="*/ 574 h 626"/>
                  <a:gd name="T108" fmla="*/ 1100 w 1167"/>
                  <a:gd name="T109" fmla="*/ 587 h 626"/>
                  <a:gd name="T110" fmla="*/ 1134 w 1167"/>
                  <a:gd name="T111" fmla="*/ 604 h 626"/>
                  <a:gd name="T112" fmla="*/ 1149 w 1167"/>
                  <a:gd name="T113" fmla="*/ 617 h 626"/>
                  <a:gd name="T114" fmla="*/ 1161 w 1167"/>
                  <a:gd name="T115" fmla="*/ 623 h 6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67"/>
                  <a:gd name="T175" fmla="*/ 0 h 626"/>
                  <a:gd name="T176" fmla="*/ 1167 w 1167"/>
                  <a:gd name="T177" fmla="*/ 626 h 6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67" h="626">
                    <a:moveTo>
                      <a:pt x="6" y="2"/>
                    </a:moveTo>
                    <a:lnTo>
                      <a:pt x="4" y="6"/>
                    </a:lnTo>
                    <a:lnTo>
                      <a:pt x="0" y="4"/>
                    </a:lnTo>
                    <a:lnTo>
                      <a:pt x="2" y="0"/>
                    </a:lnTo>
                    <a:lnTo>
                      <a:pt x="6" y="2"/>
                    </a:lnTo>
                    <a:close/>
                    <a:moveTo>
                      <a:pt x="24" y="10"/>
                    </a:moveTo>
                    <a:lnTo>
                      <a:pt x="22" y="15"/>
                    </a:lnTo>
                    <a:lnTo>
                      <a:pt x="18" y="13"/>
                    </a:lnTo>
                    <a:lnTo>
                      <a:pt x="20" y="8"/>
                    </a:lnTo>
                    <a:lnTo>
                      <a:pt x="24" y="10"/>
                    </a:lnTo>
                    <a:close/>
                    <a:moveTo>
                      <a:pt x="40" y="19"/>
                    </a:moveTo>
                    <a:lnTo>
                      <a:pt x="38" y="23"/>
                    </a:lnTo>
                    <a:lnTo>
                      <a:pt x="34" y="21"/>
                    </a:lnTo>
                    <a:lnTo>
                      <a:pt x="36" y="17"/>
                    </a:lnTo>
                    <a:lnTo>
                      <a:pt x="40" y="19"/>
                    </a:lnTo>
                    <a:close/>
                    <a:moveTo>
                      <a:pt x="57" y="28"/>
                    </a:moveTo>
                    <a:lnTo>
                      <a:pt x="55" y="32"/>
                    </a:lnTo>
                    <a:lnTo>
                      <a:pt x="51" y="30"/>
                    </a:lnTo>
                    <a:lnTo>
                      <a:pt x="53" y="25"/>
                    </a:lnTo>
                    <a:lnTo>
                      <a:pt x="57" y="28"/>
                    </a:lnTo>
                    <a:close/>
                    <a:moveTo>
                      <a:pt x="73" y="36"/>
                    </a:moveTo>
                    <a:lnTo>
                      <a:pt x="71" y="43"/>
                    </a:lnTo>
                    <a:lnTo>
                      <a:pt x="67" y="38"/>
                    </a:lnTo>
                    <a:lnTo>
                      <a:pt x="69" y="34"/>
                    </a:lnTo>
                    <a:lnTo>
                      <a:pt x="73" y="36"/>
                    </a:lnTo>
                    <a:close/>
                    <a:moveTo>
                      <a:pt x="91" y="47"/>
                    </a:moveTo>
                    <a:lnTo>
                      <a:pt x="89" y="51"/>
                    </a:lnTo>
                    <a:lnTo>
                      <a:pt x="85" y="49"/>
                    </a:lnTo>
                    <a:lnTo>
                      <a:pt x="87" y="45"/>
                    </a:lnTo>
                    <a:lnTo>
                      <a:pt x="91" y="47"/>
                    </a:lnTo>
                    <a:close/>
                    <a:moveTo>
                      <a:pt x="107" y="56"/>
                    </a:moveTo>
                    <a:lnTo>
                      <a:pt x="105" y="60"/>
                    </a:lnTo>
                    <a:lnTo>
                      <a:pt x="101" y="58"/>
                    </a:lnTo>
                    <a:lnTo>
                      <a:pt x="103" y="53"/>
                    </a:lnTo>
                    <a:lnTo>
                      <a:pt x="107" y="56"/>
                    </a:lnTo>
                    <a:close/>
                    <a:moveTo>
                      <a:pt x="125" y="64"/>
                    </a:moveTo>
                    <a:lnTo>
                      <a:pt x="123" y="68"/>
                    </a:lnTo>
                    <a:lnTo>
                      <a:pt x="119" y="66"/>
                    </a:lnTo>
                    <a:lnTo>
                      <a:pt x="121" y="62"/>
                    </a:lnTo>
                    <a:lnTo>
                      <a:pt x="125" y="64"/>
                    </a:lnTo>
                    <a:close/>
                    <a:moveTo>
                      <a:pt x="141" y="73"/>
                    </a:moveTo>
                    <a:lnTo>
                      <a:pt x="139" y="77"/>
                    </a:lnTo>
                    <a:lnTo>
                      <a:pt x="135" y="75"/>
                    </a:lnTo>
                    <a:lnTo>
                      <a:pt x="137" y="71"/>
                    </a:lnTo>
                    <a:lnTo>
                      <a:pt x="141" y="73"/>
                    </a:lnTo>
                    <a:close/>
                    <a:moveTo>
                      <a:pt x="159" y="81"/>
                    </a:moveTo>
                    <a:lnTo>
                      <a:pt x="157" y="86"/>
                    </a:lnTo>
                    <a:lnTo>
                      <a:pt x="153" y="84"/>
                    </a:lnTo>
                    <a:lnTo>
                      <a:pt x="155" y="79"/>
                    </a:lnTo>
                    <a:lnTo>
                      <a:pt x="159" y="81"/>
                    </a:lnTo>
                    <a:close/>
                    <a:moveTo>
                      <a:pt x="175" y="90"/>
                    </a:moveTo>
                    <a:lnTo>
                      <a:pt x="173" y="96"/>
                    </a:lnTo>
                    <a:lnTo>
                      <a:pt x="169" y="94"/>
                    </a:lnTo>
                    <a:lnTo>
                      <a:pt x="171" y="88"/>
                    </a:lnTo>
                    <a:lnTo>
                      <a:pt x="175" y="90"/>
                    </a:lnTo>
                    <a:close/>
                    <a:moveTo>
                      <a:pt x="192" y="101"/>
                    </a:moveTo>
                    <a:lnTo>
                      <a:pt x="190" y="105"/>
                    </a:lnTo>
                    <a:lnTo>
                      <a:pt x="186" y="103"/>
                    </a:lnTo>
                    <a:lnTo>
                      <a:pt x="188" y="99"/>
                    </a:lnTo>
                    <a:lnTo>
                      <a:pt x="192" y="101"/>
                    </a:lnTo>
                    <a:close/>
                    <a:moveTo>
                      <a:pt x="208" y="109"/>
                    </a:moveTo>
                    <a:lnTo>
                      <a:pt x="206" y="114"/>
                    </a:lnTo>
                    <a:lnTo>
                      <a:pt x="202" y="112"/>
                    </a:lnTo>
                    <a:lnTo>
                      <a:pt x="204" y="107"/>
                    </a:lnTo>
                    <a:lnTo>
                      <a:pt x="208" y="109"/>
                    </a:lnTo>
                    <a:close/>
                    <a:moveTo>
                      <a:pt x="226" y="118"/>
                    </a:moveTo>
                    <a:lnTo>
                      <a:pt x="224" y="122"/>
                    </a:lnTo>
                    <a:lnTo>
                      <a:pt x="220" y="120"/>
                    </a:lnTo>
                    <a:lnTo>
                      <a:pt x="222" y="116"/>
                    </a:lnTo>
                    <a:lnTo>
                      <a:pt x="226" y="118"/>
                    </a:lnTo>
                    <a:close/>
                    <a:moveTo>
                      <a:pt x="242" y="127"/>
                    </a:moveTo>
                    <a:lnTo>
                      <a:pt x="240" y="131"/>
                    </a:lnTo>
                    <a:lnTo>
                      <a:pt x="236" y="129"/>
                    </a:lnTo>
                    <a:lnTo>
                      <a:pt x="238" y="124"/>
                    </a:lnTo>
                    <a:lnTo>
                      <a:pt x="242" y="127"/>
                    </a:lnTo>
                    <a:close/>
                    <a:moveTo>
                      <a:pt x="260" y="135"/>
                    </a:moveTo>
                    <a:lnTo>
                      <a:pt x="258" y="142"/>
                    </a:lnTo>
                    <a:lnTo>
                      <a:pt x="252" y="137"/>
                    </a:lnTo>
                    <a:lnTo>
                      <a:pt x="256" y="133"/>
                    </a:lnTo>
                    <a:lnTo>
                      <a:pt x="260" y="135"/>
                    </a:lnTo>
                    <a:close/>
                    <a:moveTo>
                      <a:pt x="276" y="146"/>
                    </a:moveTo>
                    <a:lnTo>
                      <a:pt x="274" y="150"/>
                    </a:lnTo>
                    <a:lnTo>
                      <a:pt x="270" y="148"/>
                    </a:lnTo>
                    <a:lnTo>
                      <a:pt x="272" y="144"/>
                    </a:lnTo>
                    <a:lnTo>
                      <a:pt x="276" y="146"/>
                    </a:lnTo>
                    <a:close/>
                    <a:moveTo>
                      <a:pt x="294" y="155"/>
                    </a:moveTo>
                    <a:lnTo>
                      <a:pt x="292" y="159"/>
                    </a:lnTo>
                    <a:lnTo>
                      <a:pt x="286" y="157"/>
                    </a:lnTo>
                    <a:lnTo>
                      <a:pt x="288" y="152"/>
                    </a:lnTo>
                    <a:lnTo>
                      <a:pt x="294" y="155"/>
                    </a:lnTo>
                    <a:close/>
                    <a:moveTo>
                      <a:pt x="310" y="163"/>
                    </a:moveTo>
                    <a:lnTo>
                      <a:pt x="308" y="167"/>
                    </a:lnTo>
                    <a:lnTo>
                      <a:pt x="304" y="165"/>
                    </a:lnTo>
                    <a:lnTo>
                      <a:pt x="306" y="161"/>
                    </a:lnTo>
                    <a:lnTo>
                      <a:pt x="310" y="163"/>
                    </a:lnTo>
                    <a:close/>
                    <a:moveTo>
                      <a:pt x="327" y="172"/>
                    </a:moveTo>
                    <a:lnTo>
                      <a:pt x="323" y="176"/>
                    </a:lnTo>
                    <a:lnTo>
                      <a:pt x="320" y="174"/>
                    </a:lnTo>
                    <a:lnTo>
                      <a:pt x="321" y="170"/>
                    </a:lnTo>
                    <a:lnTo>
                      <a:pt x="327" y="172"/>
                    </a:lnTo>
                    <a:close/>
                    <a:moveTo>
                      <a:pt x="343" y="180"/>
                    </a:moveTo>
                    <a:lnTo>
                      <a:pt x="341" y="185"/>
                    </a:lnTo>
                    <a:lnTo>
                      <a:pt x="337" y="182"/>
                    </a:lnTo>
                    <a:lnTo>
                      <a:pt x="339" y="178"/>
                    </a:lnTo>
                    <a:lnTo>
                      <a:pt x="343" y="180"/>
                    </a:lnTo>
                    <a:close/>
                    <a:moveTo>
                      <a:pt x="359" y="189"/>
                    </a:moveTo>
                    <a:lnTo>
                      <a:pt x="357" y="195"/>
                    </a:lnTo>
                    <a:lnTo>
                      <a:pt x="353" y="193"/>
                    </a:lnTo>
                    <a:lnTo>
                      <a:pt x="355" y="187"/>
                    </a:lnTo>
                    <a:lnTo>
                      <a:pt x="359" y="189"/>
                    </a:lnTo>
                    <a:close/>
                    <a:moveTo>
                      <a:pt x="377" y="200"/>
                    </a:moveTo>
                    <a:lnTo>
                      <a:pt x="375" y="204"/>
                    </a:lnTo>
                    <a:lnTo>
                      <a:pt x="371" y="202"/>
                    </a:lnTo>
                    <a:lnTo>
                      <a:pt x="373" y="198"/>
                    </a:lnTo>
                    <a:lnTo>
                      <a:pt x="377" y="200"/>
                    </a:lnTo>
                    <a:close/>
                    <a:moveTo>
                      <a:pt x="393" y="208"/>
                    </a:moveTo>
                    <a:lnTo>
                      <a:pt x="391" y="213"/>
                    </a:lnTo>
                    <a:lnTo>
                      <a:pt x="387" y="210"/>
                    </a:lnTo>
                    <a:lnTo>
                      <a:pt x="389" y="206"/>
                    </a:lnTo>
                    <a:lnTo>
                      <a:pt x="393" y="208"/>
                    </a:lnTo>
                    <a:close/>
                    <a:moveTo>
                      <a:pt x="411" y="217"/>
                    </a:moveTo>
                    <a:lnTo>
                      <a:pt x="409" y="221"/>
                    </a:lnTo>
                    <a:lnTo>
                      <a:pt x="405" y="219"/>
                    </a:lnTo>
                    <a:lnTo>
                      <a:pt x="407" y="215"/>
                    </a:lnTo>
                    <a:lnTo>
                      <a:pt x="411" y="217"/>
                    </a:lnTo>
                    <a:close/>
                    <a:moveTo>
                      <a:pt x="427" y="226"/>
                    </a:moveTo>
                    <a:lnTo>
                      <a:pt x="425" y="230"/>
                    </a:lnTo>
                    <a:lnTo>
                      <a:pt x="421" y="228"/>
                    </a:lnTo>
                    <a:lnTo>
                      <a:pt x="423" y="223"/>
                    </a:lnTo>
                    <a:lnTo>
                      <a:pt x="427" y="226"/>
                    </a:lnTo>
                    <a:close/>
                    <a:moveTo>
                      <a:pt x="445" y="234"/>
                    </a:moveTo>
                    <a:lnTo>
                      <a:pt x="443" y="241"/>
                    </a:lnTo>
                    <a:lnTo>
                      <a:pt x="439" y="236"/>
                    </a:lnTo>
                    <a:lnTo>
                      <a:pt x="441" y="232"/>
                    </a:lnTo>
                    <a:lnTo>
                      <a:pt x="445" y="234"/>
                    </a:lnTo>
                    <a:close/>
                    <a:moveTo>
                      <a:pt x="460" y="245"/>
                    </a:moveTo>
                    <a:lnTo>
                      <a:pt x="458" y="249"/>
                    </a:lnTo>
                    <a:lnTo>
                      <a:pt x="455" y="247"/>
                    </a:lnTo>
                    <a:lnTo>
                      <a:pt x="456" y="243"/>
                    </a:lnTo>
                    <a:lnTo>
                      <a:pt x="460" y="245"/>
                    </a:lnTo>
                    <a:close/>
                    <a:moveTo>
                      <a:pt x="478" y="253"/>
                    </a:moveTo>
                    <a:lnTo>
                      <a:pt x="476" y="258"/>
                    </a:lnTo>
                    <a:lnTo>
                      <a:pt x="472" y="256"/>
                    </a:lnTo>
                    <a:lnTo>
                      <a:pt x="474" y="251"/>
                    </a:lnTo>
                    <a:lnTo>
                      <a:pt x="478" y="253"/>
                    </a:lnTo>
                    <a:close/>
                    <a:moveTo>
                      <a:pt x="494" y="262"/>
                    </a:moveTo>
                    <a:lnTo>
                      <a:pt x="492" y="266"/>
                    </a:lnTo>
                    <a:lnTo>
                      <a:pt x="488" y="264"/>
                    </a:lnTo>
                    <a:lnTo>
                      <a:pt x="490" y="260"/>
                    </a:lnTo>
                    <a:lnTo>
                      <a:pt x="494" y="262"/>
                    </a:lnTo>
                    <a:close/>
                    <a:moveTo>
                      <a:pt x="512" y="271"/>
                    </a:moveTo>
                    <a:lnTo>
                      <a:pt x="510" y="275"/>
                    </a:lnTo>
                    <a:lnTo>
                      <a:pt x="506" y="273"/>
                    </a:lnTo>
                    <a:lnTo>
                      <a:pt x="508" y="269"/>
                    </a:lnTo>
                    <a:lnTo>
                      <a:pt x="512" y="271"/>
                    </a:lnTo>
                    <a:close/>
                    <a:moveTo>
                      <a:pt x="528" y="279"/>
                    </a:moveTo>
                    <a:lnTo>
                      <a:pt x="526" y="284"/>
                    </a:lnTo>
                    <a:lnTo>
                      <a:pt x="522" y="281"/>
                    </a:lnTo>
                    <a:lnTo>
                      <a:pt x="524" y="277"/>
                    </a:lnTo>
                    <a:lnTo>
                      <a:pt x="528" y="279"/>
                    </a:lnTo>
                    <a:close/>
                    <a:moveTo>
                      <a:pt x="546" y="288"/>
                    </a:moveTo>
                    <a:lnTo>
                      <a:pt x="544" y="294"/>
                    </a:lnTo>
                    <a:lnTo>
                      <a:pt x="540" y="292"/>
                    </a:lnTo>
                    <a:lnTo>
                      <a:pt x="542" y="286"/>
                    </a:lnTo>
                    <a:lnTo>
                      <a:pt x="546" y="288"/>
                    </a:lnTo>
                    <a:close/>
                    <a:moveTo>
                      <a:pt x="562" y="299"/>
                    </a:moveTo>
                    <a:lnTo>
                      <a:pt x="560" y="303"/>
                    </a:lnTo>
                    <a:lnTo>
                      <a:pt x="556" y="301"/>
                    </a:lnTo>
                    <a:lnTo>
                      <a:pt x="558" y="296"/>
                    </a:lnTo>
                    <a:lnTo>
                      <a:pt x="562" y="299"/>
                    </a:lnTo>
                    <a:close/>
                    <a:moveTo>
                      <a:pt x="580" y="307"/>
                    </a:moveTo>
                    <a:lnTo>
                      <a:pt x="578" y="312"/>
                    </a:lnTo>
                    <a:lnTo>
                      <a:pt x="574" y="309"/>
                    </a:lnTo>
                    <a:lnTo>
                      <a:pt x="576" y="305"/>
                    </a:lnTo>
                    <a:lnTo>
                      <a:pt x="580" y="307"/>
                    </a:lnTo>
                    <a:close/>
                    <a:moveTo>
                      <a:pt x="595" y="316"/>
                    </a:moveTo>
                    <a:lnTo>
                      <a:pt x="593" y="320"/>
                    </a:lnTo>
                    <a:lnTo>
                      <a:pt x="590" y="318"/>
                    </a:lnTo>
                    <a:lnTo>
                      <a:pt x="592" y="314"/>
                    </a:lnTo>
                    <a:lnTo>
                      <a:pt x="595" y="316"/>
                    </a:lnTo>
                    <a:close/>
                    <a:moveTo>
                      <a:pt x="613" y="324"/>
                    </a:moveTo>
                    <a:lnTo>
                      <a:pt x="611" y="329"/>
                    </a:lnTo>
                    <a:lnTo>
                      <a:pt x="605" y="327"/>
                    </a:lnTo>
                    <a:lnTo>
                      <a:pt x="609" y="322"/>
                    </a:lnTo>
                    <a:lnTo>
                      <a:pt x="613" y="324"/>
                    </a:lnTo>
                    <a:close/>
                    <a:moveTo>
                      <a:pt x="629" y="333"/>
                    </a:moveTo>
                    <a:lnTo>
                      <a:pt x="627" y="340"/>
                    </a:lnTo>
                    <a:lnTo>
                      <a:pt x="623" y="335"/>
                    </a:lnTo>
                    <a:lnTo>
                      <a:pt x="625" y="331"/>
                    </a:lnTo>
                    <a:lnTo>
                      <a:pt x="629" y="333"/>
                    </a:lnTo>
                    <a:close/>
                    <a:moveTo>
                      <a:pt x="647" y="344"/>
                    </a:moveTo>
                    <a:lnTo>
                      <a:pt x="645" y="348"/>
                    </a:lnTo>
                    <a:lnTo>
                      <a:pt x="639" y="346"/>
                    </a:lnTo>
                    <a:lnTo>
                      <a:pt x="641" y="342"/>
                    </a:lnTo>
                    <a:lnTo>
                      <a:pt x="647" y="344"/>
                    </a:lnTo>
                    <a:close/>
                    <a:moveTo>
                      <a:pt x="663" y="352"/>
                    </a:moveTo>
                    <a:lnTo>
                      <a:pt x="661" y="357"/>
                    </a:lnTo>
                    <a:lnTo>
                      <a:pt x="657" y="355"/>
                    </a:lnTo>
                    <a:lnTo>
                      <a:pt x="659" y="350"/>
                    </a:lnTo>
                    <a:lnTo>
                      <a:pt x="663" y="352"/>
                    </a:lnTo>
                    <a:close/>
                    <a:moveTo>
                      <a:pt x="681" y="361"/>
                    </a:moveTo>
                    <a:lnTo>
                      <a:pt x="677" y="365"/>
                    </a:lnTo>
                    <a:lnTo>
                      <a:pt x="673" y="363"/>
                    </a:lnTo>
                    <a:lnTo>
                      <a:pt x="675" y="359"/>
                    </a:lnTo>
                    <a:lnTo>
                      <a:pt x="681" y="361"/>
                    </a:lnTo>
                    <a:close/>
                    <a:moveTo>
                      <a:pt x="697" y="370"/>
                    </a:moveTo>
                    <a:lnTo>
                      <a:pt x="695" y="374"/>
                    </a:lnTo>
                    <a:lnTo>
                      <a:pt x="691" y="372"/>
                    </a:lnTo>
                    <a:lnTo>
                      <a:pt x="693" y="367"/>
                    </a:lnTo>
                    <a:lnTo>
                      <a:pt x="697" y="370"/>
                    </a:lnTo>
                    <a:close/>
                    <a:moveTo>
                      <a:pt x="713" y="378"/>
                    </a:moveTo>
                    <a:lnTo>
                      <a:pt x="711" y="383"/>
                    </a:lnTo>
                    <a:lnTo>
                      <a:pt x="707" y="380"/>
                    </a:lnTo>
                    <a:lnTo>
                      <a:pt x="709" y="376"/>
                    </a:lnTo>
                    <a:lnTo>
                      <a:pt x="713" y="378"/>
                    </a:lnTo>
                    <a:close/>
                    <a:moveTo>
                      <a:pt x="730" y="387"/>
                    </a:moveTo>
                    <a:lnTo>
                      <a:pt x="728" y="393"/>
                    </a:lnTo>
                    <a:lnTo>
                      <a:pt x="725" y="391"/>
                    </a:lnTo>
                    <a:lnTo>
                      <a:pt x="727" y="385"/>
                    </a:lnTo>
                    <a:lnTo>
                      <a:pt x="730" y="387"/>
                    </a:lnTo>
                    <a:close/>
                    <a:moveTo>
                      <a:pt x="746" y="398"/>
                    </a:moveTo>
                    <a:lnTo>
                      <a:pt x="744" y="402"/>
                    </a:lnTo>
                    <a:lnTo>
                      <a:pt x="740" y="400"/>
                    </a:lnTo>
                    <a:lnTo>
                      <a:pt x="742" y="395"/>
                    </a:lnTo>
                    <a:lnTo>
                      <a:pt x="746" y="398"/>
                    </a:lnTo>
                    <a:close/>
                    <a:moveTo>
                      <a:pt x="764" y="406"/>
                    </a:moveTo>
                    <a:lnTo>
                      <a:pt x="762" y="410"/>
                    </a:lnTo>
                    <a:lnTo>
                      <a:pt x="758" y="408"/>
                    </a:lnTo>
                    <a:lnTo>
                      <a:pt x="760" y="404"/>
                    </a:lnTo>
                    <a:lnTo>
                      <a:pt x="764" y="406"/>
                    </a:lnTo>
                    <a:close/>
                    <a:moveTo>
                      <a:pt x="780" y="415"/>
                    </a:moveTo>
                    <a:lnTo>
                      <a:pt x="778" y="419"/>
                    </a:lnTo>
                    <a:lnTo>
                      <a:pt x="774" y="417"/>
                    </a:lnTo>
                    <a:lnTo>
                      <a:pt x="776" y="413"/>
                    </a:lnTo>
                    <a:lnTo>
                      <a:pt x="780" y="415"/>
                    </a:lnTo>
                    <a:close/>
                    <a:moveTo>
                      <a:pt x="798" y="423"/>
                    </a:moveTo>
                    <a:lnTo>
                      <a:pt x="796" y="428"/>
                    </a:lnTo>
                    <a:lnTo>
                      <a:pt x="792" y="426"/>
                    </a:lnTo>
                    <a:lnTo>
                      <a:pt x="794" y="421"/>
                    </a:lnTo>
                    <a:lnTo>
                      <a:pt x="798" y="423"/>
                    </a:lnTo>
                    <a:close/>
                    <a:moveTo>
                      <a:pt x="814" y="432"/>
                    </a:moveTo>
                    <a:lnTo>
                      <a:pt x="812" y="438"/>
                    </a:lnTo>
                    <a:lnTo>
                      <a:pt x="808" y="434"/>
                    </a:lnTo>
                    <a:lnTo>
                      <a:pt x="810" y="430"/>
                    </a:lnTo>
                    <a:lnTo>
                      <a:pt x="814" y="432"/>
                    </a:lnTo>
                    <a:close/>
                    <a:moveTo>
                      <a:pt x="832" y="443"/>
                    </a:moveTo>
                    <a:lnTo>
                      <a:pt x="830" y="447"/>
                    </a:lnTo>
                    <a:lnTo>
                      <a:pt x="826" y="445"/>
                    </a:lnTo>
                    <a:lnTo>
                      <a:pt x="828" y="441"/>
                    </a:lnTo>
                    <a:lnTo>
                      <a:pt x="832" y="443"/>
                    </a:lnTo>
                    <a:close/>
                    <a:moveTo>
                      <a:pt x="848" y="451"/>
                    </a:moveTo>
                    <a:lnTo>
                      <a:pt x="846" y="456"/>
                    </a:lnTo>
                    <a:lnTo>
                      <a:pt x="842" y="453"/>
                    </a:lnTo>
                    <a:lnTo>
                      <a:pt x="844" y="449"/>
                    </a:lnTo>
                    <a:lnTo>
                      <a:pt x="848" y="451"/>
                    </a:lnTo>
                    <a:close/>
                    <a:moveTo>
                      <a:pt x="865" y="460"/>
                    </a:moveTo>
                    <a:lnTo>
                      <a:pt x="863" y="464"/>
                    </a:lnTo>
                    <a:lnTo>
                      <a:pt x="860" y="462"/>
                    </a:lnTo>
                    <a:lnTo>
                      <a:pt x="862" y="458"/>
                    </a:lnTo>
                    <a:lnTo>
                      <a:pt x="865" y="460"/>
                    </a:lnTo>
                    <a:close/>
                    <a:moveTo>
                      <a:pt x="881" y="469"/>
                    </a:moveTo>
                    <a:lnTo>
                      <a:pt x="879" y="473"/>
                    </a:lnTo>
                    <a:lnTo>
                      <a:pt x="875" y="471"/>
                    </a:lnTo>
                    <a:lnTo>
                      <a:pt x="877" y="466"/>
                    </a:lnTo>
                    <a:lnTo>
                      <a:pt x="881" y="469"/>
                    </a:lnTo>
                    <a:close/>
                    <a:moveTo>
                      <a:pt x="899" y="477"/>
                    </a:moveTo>
                    <a:lnTo>
                      <a:pt x="897" y="481"/>
                    </a:lnTo>
                    <a:lnTo>
                      <a:pt x="893" y="479"/>
                    </a:lnTo>
                    <a:lnTo>
                      <a:pt x="895" y="475"/>
                    </a:lnTo>
                    <a:lnTo>
                      <a:pt x="899" y="477"/>
                    </a:lnTo>
                    <a:close/>
                    <a:moveTo>
                      <a:pt x="915" y="486"/>
                    </a:moveTo>
                    <a:lnTo>
                      <a:pt x="913" y="492"/>
                    </a:lnTo>
                    <a:lnTo>
                      <a:pt x="909" y="490"/>
                    </a:lnTo>
                    <a:lnTo>
                      <a:pt x="911" y="484"/>
                    </a:lnTo>
                    <a:lnTo>
                      <a:pt x="915" y="486"/>
                    </a:lnTo>
                    <a:close/>
                    <a:moveTo>
                      <a:pt x="933" y="497"/>
                    </a:moveTo>
                    <a:lnTo>
                      <a:pt x="931" y="501"/>
                    </a:lnTo>
                    <a:lnTo>
                      <a:pt x="927" y="499"/>
                    </a:lnTo>
                    <a:lnTo>
                      <a:pt x="929" y="494"/>
                    </a:lnTo>
                    <a:lnTo>
                      <a:pt x="933" y="497"/>
                    </a:lnTo>
                    <a:close/>
                    <a:moveTo>
                      <a:pt x="949" y="505"/>
                    </a:moveTo>
                    <a:lnTo>
                      <a:pt x="947" y="509"/>
                    </a:lnTo>
                    <a:lnTo>
                      <a:pt x="943" y="507"/>
                    </a:lnTo>
                    <a:lnTo>
                      <a:pt x="945" y="503"/>
                    </a:lnTo>
                    <a:lnTo>
                      <a:pt x="949" y="505"/>
                    </a:lnTo>
                    <a:close/>
                    <a:moveTo>
                      <a:pt x="967" y="514"/>
                    </a:moveTo>
                    <a:lnTo>
                      <a:pt x="965" y="518"/>
                    </a:lnTo>
                    <a:lnTo>
                      <a:pt x="959" y="516"/>
                    </a:lnTo>
                    <a:lnTo>
                      <a:pt x="963" y="512"/>
                    </a:lnTo>
                    <a:lnTo>
                      <a:pt x="967" y="514"/>
                    </a:lnTo>
                    <a:close/>
                    <a:moveTo>
                      <a:pt x="983" y="522"/>
                    </a:moveTo>
                    <a:lnTo>
                      <a:pt x="981" y="527"/>
                    </a:lnTo>
                    <a:lnTo>
                      <a:pt x="977" y="524"/>
                    </a:lnTo>
                    <a:lnTo>
                      <a:pt x="979" y="520"/>
                    </a:lnTo>
                    <a:lnTo>
                      <a:pt x="983" y="522"/>
                    </a:lnTo>
                    <a:close/>
                    <a:moveTo>
                      <a:pt x="1000" y="531"/>
                    </a:moveTo>
                    <a:lnTo>
                      <a:pt x="998" y="537"/>
                    </a:lnTo>
                    <a:lnTo>
                      <a:pt x="993" y="533"/>
                    </a:lnTo>
                    <a:lnTo>
                      <a:pt x="995" y="529"/>
                    </a:lnTo>
                    <a:lnTo>
                      <a:pt x="1000" y="531"/>
                    </a:lnTo>
                    <a:close/>
                    <a:moveTo>
                      <a:pt x="1016" y="542"/>
                    </a:moveTo>
                    <a:lnTo>
                      <a:pt x="1014" y="546"/>
                    </a:lnTo>
                    <a:lnTo>
                      <a:pt x="1010" y="544"/>
                    </a:lnTo>
                    <a:lnTo>
                      <a:pt x="1012" y="540"/>
                    </a:lnTo>
                    <a:lnTo>
                      <a:pt x="1016" y="542"/>
                    </a:lnTo>
                    <a:close/>
                    <a:moveTo>
                      <a:pt x="1034" y="550"/>
                    </a:moveTo>
                    <a:lnTo>
                      <a:pt x="1032" y="555"/>
                    </a:lnTo>
                    <a:lnTo>
                      <a:pt x="1026" y="552"/>
                    </a:lnTo>
                    <a:lnTo>
                      <a:pt x="1028" y="548"/>
                    </a:lnTo>
                    <a:lnTo>
                      <a:pt x="1034" y="550"/>
                    </a:lnTo>
                    <a:close/>
                    <a:moveTo>
                      <a:pt x="1050" y="559"/>
                    </a:moveTo>
                    <a:lnTo>
                      <a:pt x="1048" y="563"/>
                    </a:lnTo>
                    <a:lnTo>
                      <a:pt x="1044" y="561"/>
                    </a:lnTo>
                    <a:lnTo>
                      <a:pt x="1046" y="557"/>
                    </a:lnTo>
                    <a:lnTo>
                      <a:pt x="1050" y="559"/>
                    </a:lnTo>
                    <a:close/>
                    <a:moveTo>
                      <a:pt x="1068" y="567"/>
                    </a:moveTo>
                    <a:lnTo>
                      <a:pt x="1064" y="572"/>
                    </a:lnTo>
                    <a:lnTo>
                      <a:pt x="1060" y="570"/>
                    </a:lnTo>
                    <a:lnTo>
                      <a:pt x="1062" y="565"/>
                    </a:lnTo>
                    <a:lnTo>
                      <a:pt x="1068" y="567"/>
                    </a:lnTo>
                    <a:close/>
                    <a:moveTo>
                      <a:pt x="1084" y="576"/>
                    </a:moveTo>
                    <a:lnTo>
                      <a:pt x="1082" y="580"/>
                    </a:lnTo>
                    <a:lnTo>
                      <a:pt x="1078" y="578"/>
                    </a:lnTo>
                    <a:lnTo>
                      <a:pt x="1080" y="574"/>
                    </a:lnTo>
                    <a:lnTo>
                      <a:pt x="1084" y="576"/>
                    </a:lnTo>
                    <a:close/>
                    <a:moveTo>
                      <a:pt x="1100" y="587"/>
                    </a:moveTo>
                    <a:lnTo>
                      <a:pt x="1098" y="591"/>
                    </a:lnTo>
                    <a:lnTo>
                      <a:pt x="1094" y="589"/>
                    </a:lnTo>
                    <a:lnTo>
                      <a:pt x="1096" y="583"/>
                    </a:lnTo>
                    <a:lnTo>
                      <a:pt x="1100" y="587"/>
                    </a:lnTo>
                    <a:close/>
                    <a:moveTo>
                      <a:pt x="1118" y="595"/>
                    </a:moveTo>
                    <a:lnTo>
                      <a:pt x="1116" y="600"/>
                    </a:lnTo>
                    <a:lnTo>
                      <a:pt x="1112" y="598"/>
                    </a:lnTo>
                    <a:lnTo>
                      <a:pt x="1114" y="593"/>
                    </a:lnTo>
                    <a:lnTo>
                      <a:pt x="1118" y="595"/>
                    </a:lnTo>
                    <a:close/>
                    <a:moveTo>
                      <a:pt x="1134" y="604"/>
                    </a:moveTo>
                    <a:lnTo>
                      <a:pt x="1132" y="608"/>
                    </a:lnTo>
                    <a:lnTo>
                      <a:pt x="1128" y="606"/>
                    </a:lnTo>
                    <a:lnTo>
                      <a:pt x="1130" y="602"/>
                    </a:lnTo>
                    <a:lnTo>
                      <a:pt x="1134" y="604"/>
                    </a:lnTo>
                    <a:close/>
                    <a:moveTo>
                      <a:pt x="1151" y="613"/>
                    </a:moveTo>
                    <a:lnTo>
                      <a:pt x="1149" y="617"/>
                    </a:lnTo>
                    <a:lnTo>
                      <a:pt x="1145" y="615"/>
                    </a:lnTo>
                    <a:lnTo>
                      <a:pt x="1147" y="611"/>
                    </a:lnTo>
                    <a:lnTo>
                      <a:pt x="1151" y="613"/>
                    </a:lnTo>
                    <a:close/>
                    <a:moveTo>
                      <a:pt x="1167" y="621"/>
                    </a:moveTo>
                    <a:lnTo>
                      <a:pt x="1165" y="626"/>
                    </a:lnTo>
                    <a:lnTo>
                      <a:pt x="1161" y="623"/>
                    </a:lnTo>
                    <a:lnTo>
                      <a:pt x="1163" y="619"/>
                    </a:lnTo>
                    <a:lnTo>
                      <a:pt x="1167" y="62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48" name="Freeform 273"/>
              <p:cNvSpPr>
                <a:spLocks noEditPoints="1"/>
              </p:cNvSpPr>
              <p:nvPr/>
            </p:nvSpPr>
            <p:spPr bwMode="auto">
              <a:xfrm>
                <a:off x="2172" y="2218"/>
                <a:ext cx="1186" cy="636"/>
              </a:xfrm>
              <a:custGeom>
                <a:avLst/>
                <a:gdLst>
                  <a:gd name="T0" fmla="*/ 24 w 1186"/>
                  <a:gd name="T1" fmla="*/ 10 h 636"/>
                  <a:gd name="T2" fmla="*/ 38 w 1186"/>
                  <a:gd name="T3" fmla="*/ 23 h 636"/>
                  <a:gd name="T4" fmla="*/ 52 w 1186"/>
                  <a:gd name="T5" fmla="*/ 30 h 636"/>
                  <a:gd name="T6" fmla="*/ 70 w 1186"/>
                  <a:gd name="T7" fmla="*/ 34 h 636"/>
                  <a:gd name="T8" fmla="*/ 92 w 1186"/>
                  <a:gd name="T9" fmla="*/ 47 h 636"/>
                  <a:gd name="T10" fmla="*/ 125 w 1186"/>
                  <a:gd name="T11" fmla="*/ 64 h 636"/>
                  <a:gd name="T12" fmla="*/ 139 w 1186"/>
                  <a:gd name="T13" fmla="*/ 77 h 636"/>
                  <a:gd name="T14" fmla="*/ 153 w 1186"/>
                  <a:gd name="T15" fmla="*/ 83 h 636"/>
                  <a:gd name="T16" fmla="*/ 171 w 1186"/>
                  <a:gd name="T17" fmla="*/ 90 h 636"/>
                  <a:gd name="T18" fmla="*/ 193 w 1186"/>
                  <a:gd name="T19" fmla="*/ 101 h 636"/>
                  <a:gd name="T20" fmla="*/ 227 w 1186"/>
                  <a:gd name="T21" fmla="*/ 118 h 636"/>
                  <a:gd name="T22" fmla="*/ 241 w 1186"/>
                  <a:gd name="T23" fmla="*/ 131 h 636"/>
                  <a:gd name="T24" fmla="*/ 253 w 1186"/>
                  <a:gd name="T25" fmla="*/ 139 h 636"/>
                  <a:gd name="T26" fmla="*/ 272 w 1186"/>
                  <a:gd name="T27" fmla="*/ 144 h 636"/>
                  <a:gd name="T28" fmla="*/ 294 w 1186"/>
                  <a:gd name="T29" fmla="*/ 154 h 636"/>
                  <a:gd name="T30" fmla="*/ 326 w 1186"/>
                  <a:gd name="T31" fmla="*/ 172 h 636"/>
                  <a:gd name="T32" fmla="*/ 342 w 1186"/>
                  <a:gd name="T33" fmla="*/ 187 h 636"/>
                  <a:gd name="T34" fmla="*/ 354 w 1186"/>
                  <a:gd name="T35" fmla="*/ 193 h 636"/>
                  <a:gd name="T36" fmla="*/ 374 w 1186"/>
                  <a:gd name="T37" fmla="*/ 197 h 636"/>
                  <a:gd name="T38" fmla="*/ 393 w 1186"/>
                  <a:gd name="T39" fmla="*/ 208 h 636"/>
                  <a:gd name="T40" fmla="*/ 427 w 1186"/>
                  <a:gd name="T41" fmla="*/ 225 h 636"/>
                  <a:gd name="T42" fmla="*/ 443 w 1186"/>
                  <a:gd name="T43" fmla="*/ 240 h 636"/>
                  <a:gd name="T44" fmla="*/ 455 w 1186"/>
                  <a:gd name="T45" fmla="*/ 247 h 636"/>
                  <a:gd name="T46" fmla="*/ 475 w 1186"/>
                  <a:gd name="T47" fmla="*/ 251 h 636"/>
                  <a:gd name="T48" fmla="*/ 495 w 1186"/>
                  <a:gd name="T49" fmla="*/ 262 h 636"/>
                  <a:gd name="T50" fmla="*/ 528 w 1186"/>
                  <a:gd name="T51" fmla="*/ 281 h 636"/>
                  <a:gd name="T52" fmla="*/ 544 w 1186"/>
                  <a:gd name="T53" fmla="*/ 294 h 636"/>
                  <a:gd name="T54" fmla="*/ 556 w 1186"/>
                  <a:gd name="T55" fmla="*/ 301 h 636"/>
                  <a:gd name="T56" fmla="*/ 574 w 1186"/>
                  <a:gd name="T57" fmla="*/ 305 h 636"/>
                  <a:gd name="T58" fmla="*/ 596 w 1186"/>
                  <a:gd name="T59" fmla="*/ 316 h 636"/>
                  <a:gd name="T60" fmla="*/ 630 w 1186"/>
                  <a:gd name="T61" fmla="*/ 335 h 636"/>
                  <a:gd name="T62" fmla="*/ 644 w 1186"/>
                  <a:gd name="T63" fmla="*/ 348 h 636"/>
                  <a:gd name="T64" fmla="*/ 658 w 1186"/>
                  <a:gd name="T65" fmla="*/ 354 h 636"/>
                  <a:gd name="T66" fmla="*/ 675 w 1186"/>
                  <a:gd name="T67" fmla="*/ 359 h 636"/>
                  <a:gd name="T68" fmla="*/ 697 w 1186"/>
                  <a:gd name="T69" fmla="*/ 372 h 636"/>
                  <a:gd name="T70" fmla="*/ 731 w 1186"/>
                  <a:gd name="T71" fmla="*/ 389 h 636"/>
                  <a:gd name="T72" fmla="*/ 745 w 1186"/>
                  <a:gd name="T73" fmla="*/ 402 h 636"/>
                  <a:gd name="T74" fmla="*/ 759 w 1186"/>
                  <a:gd name="T75" fmla="*/ 408 h 636"/>
                  <a:gd name="T76" fmla="*/ 777 w 1186"/>
                  <a:gd name="T77" fmla="*/ 415 h 636"/>
                  <a:gd name="T78" fmla="*/ 798 w 1186"/>
                  <a:gd name="T79" fmla="*/ 425 h 636"/>
                  <a:gd name="T80" fmla="*/ 832 w 1186"/>
                  <a:gd name="T81" fmla="*/ 443 h 636"/>
                  <a:gd name="T82" fmla="*/ 846 w 1186"/>
                  <a:gd name="T83" fmla="*/ 456 h 636"/>
                  <a:gd name="T84" fmla="*/ 858 w 1186"/>
                  <a:gd name="T85" fmla="*/ 464 h 636"/>
                  <a:gd name="T86" fmla="*/ 878 w 1186"/>
                  <a:gd name="T87" fmla="*/ 468 h 636"/>
                  <a:gd name="T88" fmla="*/ 898 w 1186"/>
                  <a:gd name="T89" fmla="*/ 479 h 636"/>
                  <a:gd name="T90" fmla="*/ 932 w 1186"/>
                  <a:gd name="T91" fmla="*/ 496 h 636"/>
                  <a:gd name="T92" fmla="*/ 947 w 1186"/>
                  <a:gd name="T93" fmla="*/ 511 h 636"/>
                  <a:gd name="T94" fmla="*/ 959 w 1186"/>
                  <a:gd name="T95" fmla="*/ 518 h 636"/>
                  <a:gd name="T96" fmla="*/ 979 w 1186"/>
                  <a:gd name="T97" fmla="*/ 522 h 636"/>
                  <a:gd name="T98" fmla="*/ 999 w 1186"/>
                  <a:gd name="T99" fmla="*/ 533 h 636"/>
                  <a:gd name="T100" fmla="*/ 1033 w 1186"/>
                  <a:gd name="T101" fmla="*/ 552 h 636"/>
                  <a:gd name="T102" fmla="*/ 1049 w 1186"/>
                  <a:gd name="T103" fmla="*/ 565 h 636"/>
                  <a:gd name="T104" fmla="*/ 1061 w 1186"/>
                  <a:gd name="T105" fmla="*/ 572 h 636"/>
                  <a:gd name="T106" fmla="*/ 1080 w 1186"/>
                  <a:gd name="T107" fmla="*/ 576 h 636"/>
                  <a:gd name="T108" fmla="*/ 1100 w 1186"/>
                  <a:gd name="T109" fmla="*/ 587 h 636"/>
                  <a:gd name="T110" fmla="*/ 1134 w 1186"/>
                  <a:gd name="T111" fmla="*/ 606 h 636"/>
                  <a:gd name="T112" fmla="*/ 1150 w 1186"/>
                  <a:gd name="T113" fmla="*/ 619 h 636"/>
                  <a:gd name="T114" fmla="*/ 1162 w 1186"/>
                  <a:gd name="T115" fmla="*/ 625 h 636"/>
                  <a:gd name="T116" fmla="*/ 1180 w 1186"/>
                  <a:gd name="T117" fmla="*/ 630 h 6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86"/>
                  <a:gd name="T178" fmla="*/ 0 h 636"/>
                  <a:gd name="T179" fmla="*/ 1186 w 1186"/>
                  <a:gd name="T180" fmla="*/ 636 h 6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86" h="636">
                    <a:moveTo>
                      <a:pt x="8" y="2"/>
                    </a:moveTo>
                    <a:lnTo>
                      <a:pt x="6" y="6"/>
                    </a:lnTo>
                    <a:lnTo>
                      <a:pt x="0" y="4"/>
                    </a:lnTo>
                    <a:lnTo>
                      <a:pt x="2" y="0"/>
                    </a:lnTo>
                    <a:lnTo>
                      <a:pt x="8" y="2"/>
                    </a:lnTo>
                    <a:close/>
                    <a:moveTo>
                      <a:pt x="24" y="10"/>
                    </a:moveTo>
                    <a:lnTo>
                      <a:pt x="22" y="15"/>
                    </a:lnTo>
                    <a:lnTo>
                      <a:pt x="18" y="12"/>
                    </a:lnTo>
                    <a:lnTo>
                      <a:pt x="20" y="8"/>
                    </a:lnTo>
                    <a:lnTo>
                      <a:pt x="24" y="10"/>
                    </a:lnTo>
                    <a:close/>
                    <a:moveTo>
                      <a:pt x="42" y="19"/>
                    </a:moveTo>
                    <a:lnTo>
                      <a:pt x="38" y="23"/>
                    </a:lnTo>
                    <a:lnTo>
                      <a:pt x="34" y="21"/>
                    </a:lnTo>
                    <a:lnTo>
                      <a:pt x="36" y="17"/>
                    </a:lnTo>
                    <a:lnTo>
                      <a:pt x="42" y="19"/>
                    </a:lnTo>
                    <a:close/>
                    <a:moveTo>
                      <a:pt x="58" y="28"/>
                    </a:moveTo>
                    <a:lnTo>
                      <a:pt x="56" y="32"/>
                    </a:lnTo>
                    <a:lnTo>
                      <a:pt x="52" y="30"/>
                    </a:lnTo>
                    <a:lnTo>
                      <a:pt x="54" y="25"/>
                    </a:lnTo>
                    <a:lnTo>
                      <a:pt x="58" y="28"/>
                    </a:lnTo>
                    <a:close/>
                    <a:moveTo>
                      <a:pt x="74" y="36"/>
                    </a:moveTo>
                    <a:lnTo>
                      <a:pt x="72" y="43"/>
                    </a:lnTo>
                    <a:lnTo>
                      <a:pt x="68" y="38"/>
                    </a:lnTo>
                    <a:lnTo>
                      <a:pt x="70" y="34"/>
                    </a:lnTo>
                    <a:lnTo>
                      <a:pt x="74" y="36"/>
                    </a:lnTo>
                    <a:close/>
                    <a:moveTo>
                      <a:pt x="92" y="47"/>
                    </a:moveTo>
                    <a:lnTo>
                      <a:pt x="90" y="51"/>
                    </a:lnTo>
                    <a:lnTo>
                      <a:pt x="86" y="49"/>
                    </a:lnTo>
                    <a:lnTo>
                      <a:pt x="88" y="45"/>
                    </a:lnTo>
                    <a:lnTo>
                      <a:pt x="92" y="47"/>
                    </a:lnTo>
                    <a:close/>
                    <a:moveTo>
                      <a:pt x="108" y="55"/>
                    </a:moveTo>
                    <a:lnTo>
                      <a:pt x="106" y="60"/>
                    </a:lnTo>
                    <a:lnTo>
                      <a:pt x="102" y="58"/>
                    </a:lnTo>
                    <a:lnTo>
                      <a:pt x="104" y="53"/>
                    </a:lnTo>
                    <a:lnTo>
                      <a:pt x="108" y="55"/>
                    </a:lnTo>
                    <a:close/>
                    <a:moveTo>
                      <a:pt x="125" y="64"/>
                    </a:moveTo>
                    <a:lnTo>
                      <a:pt x="123" y="68"/>
                    </a:lnTo>
                    <a:lnTo>
                      <a:pt x="120" y="66"/>
                    </a:lnTo>
                    <a:lnTo>
                      <a:pt x="121" y="62"/>
                    </a:lnTo>
                    <a:lnTo>
                      <a:pt x="125" y="64"/>
                    </a:lnTo>
                    <a:close/>
                    <a:moveTo>
                      <a:pt x="141" y="73"/>
                    </a:moveTo>
                    <a:lnTo>
                      <a:pt x="139" y="77"/>
                    </a:lnTo>
                    <a:lnTo>
                      <a:pt x="135" y="75"/>
                    </a:lnTo>
                    <a:lnTo>
                      <a:pt x="137" y="71"/>
                    </a:lnTo>
                    <a:lnTo>
                      <a:pt x="141" y="73"/>
                    </a:lnTo>
                    <a:close/>
                    <a:moveTo>
                      <a:pt x="159" y="81"/>
                    </a:moveTo>
                    <a:lnTo>
                      <a:pt x="157" y="86"/>
                    </a:lnTo>
                    <a:lnTo>
                      <a:pt x="153" y="83"/>
                    </a:lnTo>
                    <a:lnTo>
                      <a:pt x="155" y="79"/>
                    </a:lnTo>
                    <a:lnTo>
                      <a:pt x="159" y="81"/>
                    </a:lnTo>
                    <a:close/>
                    <a:moveTo>
                      <a:pt x="175" y="92"/>
                    </a:moveTo>
                    <a:lnTo>
                      <a:pt x="173" y="96"/>
                    </a:lnTo>
                    <a:lnTo>
                      <a:pt x="169" y="94"/>
                    </a:lnTo>
                    <a:lnTo>
                      <a:pt x="171" y="90"/>
                    </a:lnTo>
                    <a:lnTo>
                      <a:pt x="175" y="92"/>
                    </a:lnTo>
                    <a:close/>
                    <a:moveTo>
                      <a:pt x="193" y="101"/>
                    </a:moveTo>
                    <a:lnTo>
                      <a:pt x="191" y="105"/>
                    </a:lnTo>
                    <a:lnTo>
                      <a:pt x="187" y="103"/>
                    </a:lnTo>
                    <a:lnTo>
                      <a:pt x="189" y="99"/>
                    </a:lnTo>
                    <a:lnTo>
                      <a:pt x="193" y="101"/>
                    </a:lnTo>
                    <a:close/>
                    <a:moveTo>
                      <a:pt x="209" y="109"/>
                    </a:moveTo>
                    <a:lnTo>
                      <a:pt x="207" y="114"/>
                    </a:lnTo>
                    <a:lnTo>
                      <a:pt x="203" y="111"/>
                    </a:lnTo>
                    <a:lnTo>
                      <a:pt x="205" y="107"/>
                    </a:lnTo>
                    <a:lnTo>
                      <a:pt x="209" y="109"/>
                    </a:lnTo>
                    <a:close/>
                    <a:moveTo>
                      <a:pt x="227" y="118"/>
                    </a:moveTo>
                    <a:lnTo>
                      <a:pt x="225" y="122"/>
                    </a:lnTo>
                    <a:lnTo>
                      <a:pt x="221" y="120"/>
                    </a:lnTo>
                    <a:lnTo>
                      <a:pt x="223" y="116"/>
                    </a:lnTo>
                    <a:lnTo>
                      <a:pt x="227" y="118"/>
                    </a:lnTo>
                    <a:close/>
                    <a:moveTo>
                      <a:pt x="243" y="126"/>
                    </a:moveTo>
                    <a:lnTo>
                      <a:pt x="241" y="131"/>
                    </a:lnTo>
                    <a:lnTo>
                      <a:pt x="237" y="129"/>
                    </a:lnTo>
                    <a:lnTo>
                      <a:pt x="239" y="124"/>
                    </a:lnTo>
                    <a:lnTo>
                      <a:pt x="243" y="126"/>
                    </a:lnTo>
                    <a:close/>
                    <a:moveTo>
                      <a:pt x="260" y="137"/>
                    </a:moveTo>
                    <a:lnTo>
                      <a:pt x="258" y="142"/>
                    </a:lnTo>
                    <a:lnTo>
                      <a:pt x="253" y="139"/>
                    </a:lnTo>
                    <a:lnTo>
                      <a:pt x="256" y="133"/>
                    </a:lnTo>
                    <a:lnTo>
                      <a:pt x="260" y="137"/>
                    </a:lnTo>
                    <a:close/>
                    <a:moveTo>
                      <a:pt x="276" y="146"/>
                    </a:moveTo>
                    <a:lnTo>
                      <a:pt x="274" y="150"/>
                    </a:lnTo>
                    <a:lnTo>
                      <a:pt x="270" y="148"/>
                    </a:lnTo>
                    <a:lnTo>
                      <a:pt x="272" y="144"/>
                    </a:lnTo>
                    <a:lnTo>
                      <a:pt x="276" y="146"/>
                    </a:lnTo>
                    <a:close/>
                    <a:moveTo>
                      <a:pt x="294" y="154"/>
                    </a:moveTo>
                    <a:lnTo>
                      <a:pt x="292" y="159"/>
                    </a:lnTo>
                    <a:lnTo>
                      <a:pt x="286" y="157"/>
                    </a:lnTo>
                    <a:lnTo>
                      <a:pt x="288" y="152"/>
                    </a:lnTo>
                    <a:lnTo>
                      <a:pt x="294" y="154"/>
                    </a:lnTo>
                    <a:close/>
                    <a:moveTo>
                      <a:pt x="310" y="163"/>
                    </a:moveTo>
                    <a:lnTo>
                      <a:pt x="308" y="167"/>
                    </a:lnTo>
                    <a:lnTo>
                      <a:pt x="304" y="165"/>
                    </a:lnTo>
                    <a:lnTo>
                      <a:pt x="306" y="161"/>
                    </a:lnTo>
                    <a:lnTo>
                      <a:pt x="310" y="163"/>
                    </a:lnTo>
                    <a:close/>
                    <a:moveTo>
                      <a:pt x="326" y="172"/>
                    </a:moveTo>
                    <a:lnTo>
                      <a:pt x="324" y="176"/>
                    </a:lnTo>
                    <a:lnTo>
                      <a:pt x="320" y="174"/>
                    </a:lnTo>
                    <a:lnTo>
                      <a:pt x="322" y="169"/>
                    </a:lnTo>
                    <a:lnTo>
                      <a:pt x="326" y="172"/>
                    </a:lnTo>
                    <a:close/>
                    <a:moveTo>
                      <a:pt x="344" y="182"/>
                    </a:moveTo>
                    <a:lnTo>
                      <a:pt x="342" y="187"/>
                    </a:lnTo>
                    <a:lnTo>
                      <a:pt x="338" y="185"/>
                    </a:lnTo>
                    <a:lnTo>
                      <a:pt x="340" y="178"/>
                    </a:lnTo>
                    <a:lnTo>
                      <a:pt x="344" y="182"/>
                    </a:lnTo>
                    <a:close/>
                    <a:moveTo>
                      <a:pt x="360" y="191"/>
                    </a:moveTo>
                    <a:lnTo>
                      <a:pt x="358" y="195"/>
                    </a:lnTo>
                    <a:lnTo>
                      <a:pt x="354" y="193"/>
                    </a:lnTo>
                    <a:lnTo>
                      <a:pt x="356" y="189"/>
                    </a:lnTo>
                    <a:lnTo>
                      <a:pt x="360" y="191"/>
                    </a:lnTo>
                    <a:close/>
                    <a:moveTo>
                      <a:pt x="378" y="200"/>
                    </a:moveTo>
                    <a:lnTo>
                      <a:pt x="376" y="204"/>
                    </a:lnTo>
                    <a:lnTo>
                      <a:pt x="372" y="202"/>
                    </a:lnTo>
                    <a:lnTo>
                      <a:pt x="374" y="197"/>
                    </a:lnTo>
                    <a:lnTo>
                      <a:pt x="378" y="200"/>
                    </a:lnTo>
                    <a:close/>
                    <a:moveTo>
                      <a:pt x="393" y="208"/>
                    </a:moveTo>
                    <a:lnTo>
                      <a:pt x="391" y="212"/>
                    </a:lnTo>
                    <a:lnTo>
                      <a:pt x="388" y="210"/>
                    </a:lnTo>
                    <a:lnTo>
                      <a:pt x="390" y="206"/>
                    </a:lnTo>
                    <a:lnTo>
                      <a:pt x="393" y="208"/>
                    </a:lnTo>
                    <a:close/>
                    <a:moveTo>
                      <a:pt x="411" y="217"/>
                    </a:moveTo>
                    <a:lnTo>
                      <a:pt x="409" y="221"/>
                    </a:lnTo>
                    <a:lnTo>
                      <a:pt x="405" y="219"/>
                    </a:lnTo>
                    <a:lnTo>
                      <a:pt x="407" y="215"/>
                    </a:lnTo>
                    <a:lnTo>
                      <a:pt x="411" y="217"/>
                    </a:lnTo>
                    <a:close/>
                    <a:moveTo>
                      <a:pt x="427" y="225"/>
                    </a:moveTo>
                    <a:lnTo>
                      <a:pt x="425" y="232"/>
                    </a:lnTo>
                    <a:lnTo>
                      <a:pt x="421" y="230"/>
                    </a:lnTo>
                    <a:lnTo>
                      <a:pt x="423" y="223"/>
                    </a:lnTo>
                    <a:lnTo>
                      <a:pt x="427" y="225"/>
                    </a:lnTo>
                    <a:close/>
                    <a:moveTo>
                      <a:pt x="445" y="236"/>
                    </a:moveTo>
                    <a:lnTo>
                      <a:pt x="443" y="240"/>
                    </a:lnTo>
                    <a:lnTo>
                      <a:pt x="439" y="238"/>
                    </a:lnTo>
                    <a:lnTo>
                      <a:pt x="441" y="234"/>
                    </a:lnTo>
                    <a:lnTo>
                      <a:pt x="445" y="236"/>
                    </a:lnTo>
                    <a:close/>
                    <a:moveTo>
                      <a:pt x="461" y="245"/>
                    </a:moveTo>
                    <a:lnTo>
                      <a:pt x="459" y="249"/>
                    </a:lnTo>
                    <a:lnTo>
                      <a:pt x="455" y="247"/>
                    </a:lnTo>
                    <a:lnTo>
                      <a:pt x="457" y="243"/>
                    </a:lnTo>
                    <a:lnTo>
                      <a:pt x="461" y="245"/>
                    </a:lnTo>
                    <a:close/>
                    <a:moveTo>
                      <a:pt x="479" y="253"/>
                    </a:moveTo>
                    <a:lnTo>
                      <a:pt x="477" y="258"/>
                    </a:lnTo>
                    <a:lnTo>
                      <a:pt x="473" y="256"/>
                    </a:lnTo>
                    <a:lnTo>
                      <a:pt x="475" y="251"/>
                    </a:lnTo>
                    <a:lnTo>
                      <a:pt x="479" y="253"/>
                    </a:lnTo>
                    <a:close/>
                    <a:moveTo>
                      <a:pt x="495" y="262"/>
                    </a:moveTo>
                    <a:lnTo>
                      <a:pt x="493" y="266"/>
                    </a:lnTo>
                    <a:lnTo>
                      <a:pt x="489" y="264"/>
                    </a:lnTo>
                    <a:lnTo>
                      <a:pt x="491" y="260"/>
                    </a:lnTo>
                    <a:lnTo>
                      <a:pt x="495" y="262"/>
                    </a:lnTo>
                    <a:close/>
                    <a:moveTo>
                      <a:pt x="513" y="271"/>
                    </a:moveTo>
                    <a:lnTo>
                      <a:pt x="511" y="277"/>
                    </a:lnTo>
                    <a:lnTo>
                      <a:pt x="507" y="275"/>
                    </a:lnTo>
                    <a:lnTo>
                      <a:pt x="509" y="268"/>
                    </a:lnTo>
                    <a:lnTo>
                      <a:pt x="513" y="271"/>
                    </a:lnTo>
                    <a:close/>
                    <a:moveTo>
                      <a:pt x="528" y="281"/>
                    </a:moveTo>
                    <a:lnTo>
                      <a:pt x="527" y="286"/>
                    </a:lnTo>
                    <a:lnTo>
                      <a:pt x="523" y="283"/>
                    </a:lnTo>
                    <a:lnTo>
                      <a:pt x="525" y="279"/>
                    </a:lnTo>
                    <a:lnTo>
                      <a:pt x="528" y="281"/>
                    </a:lnTo>
                    <a:close/>
                    <a:moveTo>
                      <a:pt x="546" y="290"/>
                    </a:moveTo>
                    <a:lnTo>
                      <a:pt x="544" y="294"/>
                    </a:lnTo>
                    <a:lnTo>
                      <a:pt x="538" y="292"/>
                    </a:lnTo>
                    <a:lnTo>
                      <a:pt x="540" y="288"/>
                    </a:lnTo>
                    <a:lnTo>
                      <a:pt x="546" y="290"/>
                    </a:lnTo>
                    <a:close/>
                    <a:moveTo>
                      <a:pt x="562" y="299"/>
                    </a:moveTo>
                    <a:lnTo>
                      <a:pt x="560" y="303"/>
                    </a:lnTo>
                    <a:lnTo>
                      <a:pt x="556" y="301"/>
                    </a:lnTo>
                    <a:lnTo>
                      <a:pt x="558" y="296"/>
                    </a:lnTo>
                    <a:lnTo>
                      <a:pt x="562" y="299"/>
                    </a:lnTo>
                    <a:close/>
                    <a:moveTo>
                      <a:pt x="580" y="307"/>
                    </a:moveTo>
                    <a:lnTo>
                      <a:pt x="578" y="311"/>
                    </a:lnTo>
                    <a:lnTo>
                      <a:pt x="572" y="309"/>
                    </a:lnTo>
                    <a:lnTo>
                      <a:pt x="574" y="305"/>
                    </a:lnTo>
                    <a:lnTo>
                      <a:pt x="580" y="307"/>
                    </a:lnTo>
                    <a:close/>
                    <a:moveTo>
                      <a:pt x="596" y="316"/>
                    </a:moveTo>
                    <a:lnTo>
                      <a:pt x="594" y="322"/>
                    </a:lnTo>
                    <a:lnTo>
                      <a:pt x="590" y="318"/>
                    </a:lnTo>
                    <a:lnTo>
                      <a:pt x="592" y="314"/>
                    </a:lnTo>
                    <a:lnTo>
                      <a:pt x="596" y="316"/>
                    </a:lnTo>
                    <a:close/>
                    <a:moveTo>
                      <a:pt x="612" y="326"/>
                    </a:moveTo>
                    <a:lnTo>
                      <a:pt x="610" y="331"/>
                    </a:lnTo>
                    <a:lnTo>
                      <a:pt x="606" y="329"/>
                    </a:lnTo>
                    <a:lnTo>
                      <a:pt x="608" y="324"/>
                    </a:lnTo>
                    <a:lnTo>
                      <a:pt x="612" y="326"/>
                    </a:lnTo>
                    <a:close/>
                    <a:moveTo>
                      <a:pt x="630" y="335"/>
                    </a:moveTo>
                    <a:lnTo>
                      <a:pt x="628" y="339"/>
                    </a:lnTo>
                    <a:lnTo>
                      <a:pt x="624" y="337"/>
                    </a:lnTo>
                    <a:lnTo>
                      <a:pt x="626" y="333"/>
                    </a:lnTo>
                    <a:lnTo>
                      <a:pt x="630" y="335"/>
                    </a:lnTo>
                    <a:close/>
                    <a:moveTo>
                      <a:pt x="646" y="344"/>
                    </a:moveTo>
                    <a:lnTo>
                      <a:pt x="644" y="348"/>
                    </a:lnTo>
                    <a:lnTo>
                      <a:pt x="640" y="346"/>
                    </a:lnTo>
                    <a:lnTo>
                      <a:pt x="642" y="342"/>
                    </a:lnTo>
                    <a:lnTo>
                      <a:pt x="646" y="344"/>
                    </a:lnTo>
                    <a:close/>
                    <a:moveTo>
                      <a:pt x="663" y="352"/>
                    </a:moveTo>
                    <a:lnTo>
                      <a:pt x="662" y="357"/>
                    </a:lnTo>
                    <a:lnTo>
                      <a:pt x="658" y="354"/>
                    </a:lnTo>
                    <a:lnTo>
                      <a:pt x="660" y="350"/>
                    </a:lnTo>
                    <a:lnTo>
                      <a:pt x="663" y="352"/>
                    </a:lnTo>
                    <a:close/>
                    <a:moveTo>
                      <a:pt x="679" y="361"/>
                    </a:moveTo>
                    <a:lnTo>
                      <a:pt x="677" y="367"/>
                    </a:lnTo>
                    <a:lnTo>
                      <a:pt x="673" y="363"/>
                    </a:lnTo>
                    <a:lnTo>
                      <a:pt x="675" y="359"/>
                    </a:lnTo>
                    <a:lnTo>
                      <a:pt x="679" y="361"/>
                    </a:lnTo>
                    <a:close/>
                    <a:moveTo>
                      <a:pt x="697" y="372"/>
                    </a:moveTo>
                    <a:lnTo>
                      <a:pt x="695" y="376"/>
                    </a:lnTo>
                    <a:lnTo>
                      <a:pt x="691" y="374"/>
                    </a:lnTo>
                    <a:lnTo>
                      <a:pt x="693" y="370"/>
                    </a:lnTo>
                    <a:lnTo>
                      <a:pt x="697" y="372"/>
                    </a:lnTo>
                    <a:close/>
                    <a:moveTo>
                      <a:pt x="713" y="380"/>
                    </a:moveTo>
                    <a:lnTo>
                      <a:pt x="711" y="385"/>
                    </a:lnTo>
                    <a:lnTo>
                      <a:pt x="707" y="382"/>
                    </a:lnTo>
                    <a:lnTo>
                      <a:pt x="709" y="378"/>
                    </a:lnTo>
                    <a:lnTo>
                      <a:pt x="713" y="380"/>
                    </a:lnTo>
                    <a:close/>
                    <a:moveTo>
                      <a:pt x="731" y="389"/>
                    </a:moveTo>
                    <a:lnTo>
                      <a:pt x="729" y="393"/>
                    </a:lnTo>
                    <a:lnTo>
                      <a:pt x="725" y="391"/>
                    </a:lnTo>
                    <a:lnTo>
                      <a:pt x="727" y="387"/>
                    </a:lnTo>
                    <a:lnTo>
                      <a:pt x="731" y="389"/>
                    </a:lnTo>
                    <a:close/>
                    <a:moveTo>
                      <a:pt x="747" y="397"/>
                    </a:moveTo>
                    <a:lnTo>
                      <a:pt x="745" y="402"/>
                    </a:lnTo>
                    <a:lnTo>
                      <a:pt x="741" y="400"/>
                    </a:lnTo>
                    <a:lnTo>
                      <a:pt x="743" y="395"/>
                    </a:lnTo>
                    <a:lnTo>
                      <a:pt x="747" y="397"/>
                    </a:lnTo>
                    <a:close/>
                    <a:moveTo>
                      <a:pt x="765" y="406"/>
                    </a:moveTo>
                    <a:lnTo>
                      <a:pt x="763" y="413"/>
                    </a:lnTo>
                    <a:lnTo>
                      <a:pt x="759" y="408"/>
                    </a:lnTo>
                    <a:lnTo>
                      <a:pt x="761" y="404"/>
                    </a:lnTo>
                    <a:lnTo>
                      <a:pt x="765" y="406"/>
                    </a:lnTo>
                    <a:close/>
                    <a:moveTo>
                      <a:pt x="781" y="417"/>
                    </a:moveTo>
                    <a:lnTo>
                      <a:pt x="779" y="421"/>
                    </a:lnTo>
                    <a:lnTo>
                      <a:pt x="775" y="419"/>
                    </a:lnTo>
                    <a:lnTo>
                      <a:pt x="777" y="415"/>
                    </a:lnTo>
                    <a:lnTo>
                      <a:pt x="781" y="417"/>
                    </a:lnTo>
                    <a:close/>
                    <a:moveTo>
                      <a:pt x="798" y="425"/>
                    </a:moveTo>
                    <a:lnTo>
                      <a:pt x="797" y="430"/>
                    </a:lnTo>
                    <a:lnTo>
                      <a:pt x="793" y="428"/>
                    </a:lnTo>
                    <a:lnTo>
                      <a:pt x="795" y="423"/>
                    </a:lnTo>
                    <a:lnTo>
                      <a:pt x="798" y="425"/>
                    </a:lnTo>
                    <a:close/>
                    <a:moveTo>
                      <a:pt x="814" y="434"/>
                    </a:moveTo>
                    <a:lnTo>
                      <a:pt x="812" y="438"/>
                    </a:lnTo>
                    <a:lnTo>
                      <a:pt x="808" y="436"/>
                    </a:lnTo>
                    <a:lnTo>
                      <a:pt x="810" y="432"/>
                    </a:lnTo>
                    <a:lnTo>
                      <a:pt x="814" y="434"/>
                    </a:lnTo>
                    <a:close/>
                    <a:moveTo>
                      <a:pt x="832" y="443"/>
                    </a:moveTo>
                    <a:lnTo>
                      <a:pt x="830" y="447"/>
                    </a:lnTo>
                    <a:lnTo>
                      <a:pt x="824" y="445"/>
                    </a:lnTo>
                    <a:lnTo>
                      <a:pt x="826" y="440"/>
                    </a:lnTo>
                    <a:lnTo>
                      <a:pt x="832" y="443"/>
                    </a:lnTo>
                    <a:close/>
                    <a:moveTo>
                      <a:pt x="848" y="451"/>
                    </a:moveTo>
                    <a:lnTo>
                      <a:pt x="846" y="456"/>
                    </a:lnTo>
                    <a:lnTo>
                      <a:pt x="842" y="453"/>
                    </a:lnTo>
                    <a:lnTo>
                      <a:pt x="844" y="449"/>
                    </a:lnTo>
                    <a:lnTo>
                      <a:pt x="848" y="451"/>
                    </a:lnTo>
                    <a:close/>
                    <a:moveTo>
                      <a:pt x="866" y="462"/>
                    </a:moveTo>
                    <a:lnTo>
                      <a:pt x="864" y="466"/>
                    </a:lnTo>
                    <a:lnTo>
                      <a:pt x="858" y="464"/>
                    </a:lnTo>
                    <a:lnTo>
                      <a:pt x="860" y="460"/>
                    </a:lnTo>
                    <a:lnTo>
                      <a:pt x="866" y="462"/>
                    </a:lnTo>
                    <a:close/>
                    <a:moveTo>
                      <a:pt x="882" y="471"/>
                    </a:moveTo>
                    <a:lnTo>
                      <a:pt x="880" y="475"/>
                    </a:lnTo>
                    <a:lnTo>
                      <a:pt x="876" y="473"/>
                    </a:lnTo>
                    <a:lnTo>
                      <a:pt x="878" y="468"/>
                    </a:lnTo>
                    <a:lnTo>
                      <a:pt x="882" y="471"/>
                    </a:lnTo>
                    <a:close/>
                    <a:moveTo>
                      <a:pt x="898" y="479"/>
                    </a:moveTo>
                    <a:lnTo>
                      <a:pt x="896" y="483"/>
                    </a:lnTo>
                    <a:lnTo>
                      <a:pt x="892" y="481"/>
                    </a:lnTo>
                    <a:lnTo>
                      <a:pt x="894" y="477"/>
                    </a:lnTo>
                    <a:lnTo>
                      <a:pt x="898" y="479"/>
                    </a:lnTo>
                    <a:close/>
                    <a:moveTo>
                      <a:pt x="916" y="488"/>
                    </a:moveTo>
                    <a:lnTo>
                      <a:pt x="914" y="492"/>
                    </a:lnTo>
                    <a:lnTo>
                      <a:pt x="910" y="490"/>
                    </a:lnTo>
                    <a:lnTo>
                      <a:pt x="912" y="486"/>
                    </a:lnTo>
                    <a:lnTo>
                      <a:pt x="916" y="488"/>
                    </a:lnTo>
                    <a:close/>
                    <a:moveTo>
                      <a:pt x="932" y="496"/>
                    </a:moveTo>
                    <a:lnTo>
                      <a:pt x="930" y="501"/>
                    </a:lnTo>
                    <a:lnTo>
                      <a:pt x="926" y="499"/>
                    </a:lnTo>
                    <a:lnTo>
                      <a:pt x="928" y="494"/>
                    </a:lnTo>
                    <a:lnTo>
                      <a:pt x="932" y="496"/>
                    </a:lnTo>
                    <a:close/>
                    <a:moveTo>
                      <a:pt x="949" y="507"/>
                    </a:moveTo>
                    <a:lnTo>
                      <a:pt x="947" y="511"/>
                    </a:lnTo>
                    <a:lnTo>
                      <a:pt x="943" y="509"/>
                    </a:lnTo>
                    <a:lnTo>
                      <a:pt x="945" y="505"/>
                    </a:lnTo>
                    <a:lnTo>
                      <a:pt x="949" y="507"/>
                    </a:lnTo>
                    <a:close/>
                    <a:moveTo>
                      <a:pt x="965" y="516"/>
                    </a:moveTo>
                    <a:lnTo>
                      <a:pt x="963" y="520"/>
                    </a:lnTo>
                    <a:lnTo>
                      <a:pt x="959" y="518"/>
                    </a:lnTo>
                    <a:lnTo>
                      <a:pt x="961" y="514"/>
                    </a:lnTo>
                    <a:lnTo>
                      <a:pt x="965" y="516"/>
                    </a:lnTo>
                    <a:close/>
                    <a:moveTo>
                      <a:pt x="983" y="524"/>
                    </a:moveTo>
                    <a:lnTo>
                      <a:pt x="981" y="529"/>
                    </a:lnTo>
                    <a:lnTo>
                      <a:pt x="977" y="527"/>
                    </a:lnTo>
                    <a:lnTo>
                      <a:pt x="979" y="522"/>
                    </a:lnTo>
                    <a:lnTo>
                      <a:pt x="983" y="524"/>
                    </a:lnTo>
                    <a:close/>
                    <a:moveTo>
                      <a:pt x="999" y="533"/>
                    </a:moveTo>
                    <a:lnTo>
                      <a:pt x="997" y="537"/>
                    </a:lnTo>
                    <a:lnTo>
                      <a:pt x="993" y="535"/>
                    </a:lnTo>
                    <a:lnTo>
                      <a:pt x="995" y="531"/>
                    </a:lnTo>
                    <a:lnTo>
                      <a:pt x="999" y="533"/>
                    </a:lnTo>
                    <a:close/>
                    <a:moveTo>
                      <a:pt x="1017" y="542"/>
                    </a:moveTo>
                    <a:lnTo>
                      <a:pt x="1015" y="546"/>
                    </a:lnTo>
                    <a:lnTo>
                      <a:pt x="1011" y="544"/>
                    </a:lnTo>
                    <a:lnTo>
                      <a:pt x="1013" y="539"/>
                    </a:lnTo>
                    <a:lnTo>
                      <a:pt x="1017" y="542"/>
                    </a:lnTo>
                    <a:close/>
                    <a:moveTo>
                      <a:pt x="1033" y="552"/>
                    </a:moveTo>
                    <a:lnTo>
                      <a:pt x="1031" y="557"/>
                    </a:lnTo>
                    <a:lnTo>
                      <a:pt x="1027" y="554"/>
                    </a:lnTo>
                    <a:lnTo>
                      <a:pt x="1029" y="548"/>
                    </a:lnTo>
                    <a:lnTo>
                      <a:pt x="1033" y="552"/>
                    </a:lnTo>
                    <a:close/>
                    <a:moveTo>
                      <a:pt x="1051" y="561"/>
                    </a:moveTo>
                    <a:lnTo>
                      <a:pt x="1049" y="565"/>
                    </a:lnTo>
                    <a:lnTo>
                      <a:pt x="1045" y="563"/>
                    </a:lnTo>
                    <a:lnTo>
                      <a:pt x="1047" y="559"/>
                    </a:lnTo>
                    <a:lnTo>
                      <a:pt x="1051" y="561"/>
                    </a:lnTo>
                    <a:close/>
                    <a:moveTo>
                      <a:pt x="1067" y="570"/>
                    </a:moveTo>
                    <a:lnTo>
                      <a:pt x="1065" y="574"/>
                    </a:lnTo>
                    <a:lnTo>
                      <a:pt x="1061" y="572"/>
                    </a:lnTo>
                    <a:lnTo>
                      <a:pt x="1063" y="567"/>
                    </a:lnTo>
                    <a:lnTo>
                      <a:pt x="1067" y="570"/>
                    </a:lnTo>
                    <a:close/>
                    <a:moveTo>
                      <a:pt x="1084" y="578"/>
                    </a:moveTo>
                    <a:lnTo>
                      <a:pt x="1082" y="582"/>
                    </a:lnTo>
                    <a:lnTo>
                      <a:pt x="1078" y="580"/>
                    </a:lnTo>
                    <a:lnTo>
                      <a:pt x="1080" y="576"/>
                    </a:lnTo>
                    <a:lnTo>
                      <a:pt x="1084" y="578"/>
                    </a:lnTo>
                    <a:close/>
                    <a:moveTo>
                      <a:pt x="1100" y="587"/>
                    </a:moveTo>
                    <a:lnTo>
                      <a:pt x="1098" y="591"/>
                    </a:lnTo>
                    <a:lnTo>
                      <a:pt x="1094" y="589"/>
                    </a:lnTo>
                    <a:lnTo>
                      <a:pt x="1096" y="585"/>
                    </a:lnTo>
                    <a:lnTo>
                      <a:pt x="1100" y="587"/>
                    </a:lnTo>
                    <a:close/>
                    <a:moveTo>
                      <a:pt x="1118" y="597"/>
                    </a:moveTo>
                    <a:lnTo>
                      <a:pt x="1116" y="602"/>
                    </a:lnTo>
                    <a:lnTo>
                      <a:pt x="1110" y="600"/>
                    </a:lnTo>
                    <a:lnTo>
                      <a:pt x="1112" y="593"/>
                    </a:lnTo>
                    <a:lnTo>
                      <a:pt x="1118" y="597"/>
                    </a:lnTo>
                    <a:close/>
                    <a:moveTo>
                      <a:pt x="1134" y="606"/>
                    </a:moveTo>
                    <a:lnTo>
                      <a:pt x="1132" y="610"/>
                    </a:lnTo>
                    <a:lnTo>
                      <a:pt x="1128" y="608"/>
                    </a:lnTo>
                    <a:lnTo>
                      <a:pt x="1130" y="604"/>
                    </a:lnTo>
                    <a:lnTo>
                      <a:pt x="1134" y="606"/>
                    </a:lnTo>
                    <a:close/>
                    <a:moveTo>
                      <a:pt x="1152" y="615"/>
                    </a:moveTo>
                    <a:lnTo>
                      <a:pt x="1150" y="619"/>
                    </a:lnTo>
                    <a:lnTo>
                      <a:pt x="1144" y="617"/>
                    </a:lnTo>
                    <a:lnTo>
                      <a:pt x="1146" y="613"/>
                    </a:lnTo>
                    <a:lnTo>
                      <a:pt x="1152" y="615"/>
                    </a:lnTo>
                    <a:close/>
                    <a:moveTo>
                      <a:pt x="1168" y="623"/>
                    </a:moveTo>
                    <a:lnTo>
                      <a:pt x="1166" y="628"/>
                    </a:lnTo>
                    <a:lnTo>
                      <a:pt x="1162" y="625"/>
                    </a:lnTo>
                    <a:lnTo>
                      <a:pt x="1164" y="621"/>
                    </a:lnTo>
                    <a:lnTo>
                      <a:pt x="1168" y="623"/>
                    </a:lnTo>
                    <a:close/>
                    <a:moveTo>
                      <a:pt x="1186" y="632"/>
                    </a:moveTo>
                    <a:lnTo>
                      <a:pt x="1182" y="636"/>
                    </a:lnTo>
                    <a:lnTo>
                      <a:pt x="1178" y="634"/>
                    </a:lnTo>
                    <a:lnTo>
                      <a:pt x="1180" y="630"/>
                    </a:lnTo>
                    <a:lnTo>
                      <a:pt x="1186" y="63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49" name="Freeform 274"/>
              <p:cNvSpPr>
                <a:spLocks noEditPoints="1"/>
              </p:cNvSpPr>
              <p:nvPr/>
            </p:nvSpPr>
            <p:spPr bwMode="auto">
              <a:xfrm>
                <a:off x="1581" y="2532"/>
                <a:ext cx="1219" cy="651"/>
              </a:xfrm>
              <a:custGeom>
                <a:avLst/>
                <a:gdLst>
                  <a:gd name="T0" fmla="*/ 22 w 1219"/>
                  <a:gd name="T1" fmla="*/ 10 h 651"/>
                  <a:gd name="T2" fmla="*/ 37 w 1219"/>
                  <a:gd name="T3" fmla="*/ 23 h 651"/>
                  <a:gd name="T4" fmla="*/ 49 w 1219"/>
                  <a:gd name="T5" fmla="*/ 32 h 651"/>
                  <a:gd name="T6" fmla="*/ 69 w 1219"/>
                  <a:gd name="T7" fmla="*/ 36 h 651"/>
                  <a:gd name="T8" fmla="*/ 89 w 1219"/>
                  <a:gd name="T9" fmla="*/ 47 h 651"/>
                  <a:gd name="T10" fmla="*/ 123 w 1219"/>
                  <a:gd name="T11" fmla="*/ 64 h 651"/>
                  <a:gd name="T12" fmla="*/ 139 w 1219"/>
                  <a:gd name="T13" fmla="*/ 77 h 651"/>
                  <a:gd name="T14" fmla="*/ 151 w 1219"/>
                  <a:gd name="T15" fmla="*/ 86 h 651"/>
                  <a:gd name="T16" fmla="*/ 170 w 1219"/>
                  <a:gd name="T17" fmla="*/ 90 h 651"/>
                  <a:gd name="T18" fmla="*/ 190 w 1219"/>
                  <a:gd name="T19" fmla="*/ 101 h 651"/>
                  <a:gd name="T20" fmla="*/ 224 w 1219"/>
                  <a:gd name="T21" fmla="*/ 118 h 651"/>
                  <a:gd name="T22" fmla="*/ 240 w 1219"/>
                  <a:gd name="T23" fmla="*/ 131 h 651"/>
                  <a:gd name="T24" fmla="*/ 252 w 1219"/>
                  <a:gd name="T25" fmla="*/ 139 h 651"/>
                  <a:gd name="T26" fmla="*/ 270 w 1219"/>
                  <a:gd name="T27" fmla="*/ 144 h 651"/>
                  <a:gd name="T28" fmla="*/ 292 w 1219"/>
                  <a:gd name="T29" fmla="*/ 154 h 651"/>
                  <a:gd name="T30" fmla="*/ 325 w 1219"/>
                  <a:gd name="T31" fmla="*/ 172 h 651"/>
                  <a:gd name="T32" fmla="*/ 339 w 1219"/>
                  <a:gd name="T33" fmla="*/ 185 h 651"/>
                  <a:gd name="T34" fmla="*/ 353 w 1219"/>
                  <a:gd name="T35" fmla="*/ 193 h 651"/>
                  <a:gd name="T36" fmla="*/ 371 w 1219"/>
                  <a:gd name="T37" fmla="*/ 197 h 651"/>
                  <a:gd name="T38" fmla="*/ 393 w 1219"/>
                  <a:gd name="T39" fmla="*/ 208 h 651"/>
                  <a:gd name="T40" fmla="*/ 427 w 1219"/>
                  <a:gd name="T41" fmla="*/ 225 h 651"/>
                  <a:gd name="T42" fmla="*/ 441 w 1219"/>
                  <a:gd name="T43" fmla="*/ 238 h 651"/>
                  <a:gd name="T44" fmla="*/ 454 w 1219"/>
                  <a:gd name="T45" fmla="*/ 247 h 651"/>
                  <a:gd name="T46" fmla="*/ 472 w 1219"/>
                  <a:gd name="T47" fmla="*/ 251 h 651"/>
                  <a:gd name="T48" fmla="*/ 494 w 1219"/>
                  <a:gd name="T49" fmla="*/ 262 h 651"/>
                  <a:gd name="T50" fmla="*/ 528 w 1219"/>
                  <a:gd name="T51" fmla="*/ 279 h 651"/>
                  <a:gd name="T52" fmla="*/ 542 w 1219"/>
                  <a:gd name="T53" fmla="*/ 292 h 651"/>
                  <a:gd name="T54" fmla="*/ 556 w 1219"/>
                  <a:gd name="T55" fmla="*/ 299 h 651"/>
                  <a:gd name="T56" fmla="*/ 574 w 1219"/>
                  <a:gd name="T57" fmla="*/ 305 h 651"/>
                  <a:gd name="T58" fmla="*/ 595 w 1219"/>
                  <a:gd name="T59" fmla="*/ 316 h 651"/>
                  <a:gd name="T60" fmla="*/ 629 w 1219"/>
                  <a:gd name="T61" fmla="*/ 333 h 651"/>
                  <a:gd name="T62" fmla="*/ 643 w 1219"/>
                  <a:gd name="T63" fmla="*/ 346 h 651"/>
                  <a:gd name="T64" fmla="*/ 657 w 1219"/>
                  <a:gd name="T65" fmla="*/ 352 h 651"/>
                  <a:gd name="T66" fmla="*/ 675 w 1219"/>
                  <a:gd name="T67" fmla="*/ 359 h 651"/>
                  <a:gd name="T68" fmla="*/ 697 w 1219"/>
                  <a:gd name="T69" fmla="*/ 370 h 651"/>
                  <a:gd name="T70" fmla="*/ 730 w 1219"/>
                  <a:gd name="T71" fmla="*/ 387 h 651"/>
                  <a:gd name="T72" fmla="*/ 744 w 1219"/>
                  <a:gd name="T73" fmla="*/ 400 h 651"/>
                  <a:gd name="T74" fmla="*/ 756 w 1219"/>
                  <a:gd name="T75" fmla="*/ 406 h 651"/>
                  <a:gd name="T76" fmla="*/ 776 w 1219"/>
                  <a:gd name="T77" fmla="*/ 413 h 651"/>
                  <a:gd name="T78" fmla="*/ 798 w 1219"/>
                  <a:gd name="T79" fmla="*/ 423 h 651"/>
                  <a:gd name="T80" fmla="*/ 832 w 1219"/>
                  <a:gd name="T81" fmla="*/ 441 h 651"/>
                  <a:gd name="T82" fmla="*/ 846 w 1219"/>
                  <a:gd name="T83" fmla="*/ 453 h 651"/>
                  <a:gd name="T84" fmla="*/ 857 w 1219"/>
                  <a:gd name="T85" fmla="*/ 460 h 651"/>
                  <a:gd name="T86" fmla="*/ 877 w 1219"/>
                  <a:gd name="T87" fmla="*/ 466 h 651"/>
                  <a:gd name="T88" fmla="*/ 897 w 1219"/>
                  <a:gd name="T89" fmla="*/ 477 h 651"/>
                  <a:gd name="T90" fmla="*/ 931 w 1219"/>
                  <a:gd name="T91" fmla="*/ 494 h 651"/>
                  <a:gd name="T92" fmla="*/ 947 w 1219"/>
                  <a:gd name="T93" fmla="*/ 507 h 651"/>
                  <a:gd name="T94" fmla="*/ 959 w 1219"/>
                  <a:gd name="T95" fmla="*/ 514 h 651"/>
                  <a:gd name="T96" fmla="*/ 979 w 1219"/>
                  <a:gd name="T97" fmla="*/ 518 h 651"/>
                  <a:gd name="T98" fmla="*/ 998 w 1219"/>
                  <a:gd name="T99" fmla="*/ 531 h 651"/>
                  <a:gd name="T100" fmla="*/ 1032 w 1219"/>
                  <a:gd name="T101" fmla="*/ 548 h 651"/>
                  <a:gd name="T102" fmla="*/ 1048 w 1219"/>
                  <a:gd name="T103" fmla="*/ 561 h 651"/>
                  <a:gd name="T104" fmla="*/ 1060 w 1219"/>
                  <a:gd name="T105" fmla="*/ 567 h 651"/>
                  <a:gd name="T106" fmla="*/ 1080 w 1219"/>
                  <a:gd name="T107" fmla="*/ 572 h 651"/>
                  <a:gd name="T108" fmla="*/ 1100 w 1219"/>
                  <a:gd name="T109" fmla="*/ 585 h 651"/>
                  <a:gd name="T110" fmla="*/ 1133 w 1219"/>
                  <a:gd name="T111" fmla="*/ 602 h 651"/>
                  <a:gd name="T112" fmla="*/ 1149 w 1219"/>
                  <a:gd name="T113" fmla="*/ 615 h 651"/>
                  <a:gd name="T114" fmla="*/ 1161 w 1219"/>
                  <a:gd name="T115" fmla="*/ 621 h 651"/>
                  <a:gd name="T116" fmla="*/ 1181 w 1219"/>
                  <a:gd name="T117" fmla="*/ 625 h 651"/>
                  <a:gd name="T118" fmla="*/ 1201 w 1219"/>
                  <a:gd name="T119" fmla="*/ 638 h 6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19"/>
                  <a:gd name="T181" fmla="*/ 0 h 651"/>
                  <a:gd name="T182" fmla="*/ 1219 w 1219"/>
                  <a:gd name="T183" fmla="*/ 651 h 6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19" h="651">
                    <a:moveTo>
                      <a:pt x="6" y="2"/>
                    </a:moveTo>
                    <a:lnTo>
                      <a:pt x="4" y="6"/>
                    </a:lnTo>
                    <a:lnTo>
                      <a:pt x="0" y="4"/>
                    </a:lnTo>
                    <a:lnTo>
                      <a:pt x="2" y="0"/>
                    </a:lnTo>
                    <a:lnTo>
                      <a:pt x="6" y="2"/>
                    </a:lnTo>
                    <a:close/>
                    <a:moveTo>
                      <a:pt x="22" y="10"/>
                    </a:moveTo>
                    <a:lnTo>
                      <a:pt x="20" y="15"/>
                    </a:lnTo>
                    <a:lnTo>
                      <a:pt x="16" y="12"/>
                    </a:lnTo>
                    <a:lnTo>
                      <a:pt x="18" y="8"/>
                    </a:lnTo>
                    <a:lnTo>
                      <a:pt x="22" y="10"/>
                    </a:lnTo>
                    <a:close/>
                    <a:moveTo>
                      <a:pt x="39" y="19"/>
                    </a:moveTo>
                    <a:lnTo>
                      <a:pt x="37" y="23"/>
                    </a:lnTo>
                    <a:lnTo>
                      <a:pt x="34" y="21"/>
                    </a:lnTo>
                    <a:lnTo>
                      <a:pt x="35" y="17"/>
                    </a:lnTo>
                    <a:lnTo>
                      <a:pt x="39" y="19"/>
                    </a:lnTo>
                    <a:close/>
                    <a:moveTo>
                      <a:pt x="55" y="28"/>
                    </a:moveTo>
                    <a:lnTo>
                      <a:pt x="53" y="34"/>
                    </a:lnTo>
                    <a:lnTo>
                      <a:pt x="49" y="32"/>
                    </a:lnTo>
                    <a:lnTo>
                      <a:pt x="51" y="25"/>
                    </a:lnTo>
                    <a:lnTo>
                      <a:pt x="55" y="28"/>
                    </a:lnTo>
                    <a:close/>
                    <a:moveTo>
                      <a:pt x="73" y="38"/>
                    </a:moveTo>
                    <a:lnTo>
                      <a:pt x="71" y="43"/>
                    </a:lnTo>
                    <a:lnTo>
                      <a:pt x="67" y="40"/>
                    </a:lnTo>
                    <a:lnTo>
                      <a:pt x="69" y="36"/>
                    </a:lnTo>
                    <a:lnTo>
                      <a:pt x="73" y="38"/>
                    </a:lnTo>
                    <a:close/>
                    <a:moveTo>
                      <a:pt x="89" y="47"/>
                    </a:moveTo>
                    <a:lnTo>
                      <a:pt x="87" y="51"/>
                    </a:lnTo>
                    <a:lnTo>
                      <a:pt x="83" y="49"/>
                    </a:lnTo>
                    <a:lnTo>
                      <a:pt x="85" y="45"/>
                    </a:lnTo>
                    <a:lnTo>
                      <a:pt x="89" y="47"/>
                    </a:lnTo>
                    <a:close/>
                    <a:moveTo>
                      <a:pt x="107" y="56"/>
                    </a:moveTo>
                    <a:lnTo>
                      <a:pt x="105" y="60"/>
                    </a:lnTo>
                    <a:lnTo>
                      <a:pt x="101" y="58"/>
                    </a:lnTo>
                    <a:lnTo>
                      <a:pt x="103" y="53"/>
                    </a:lnTo>
                    <a:lnTo>
                      <a:pt x="107" y="56"/>
                    </a:lnTo>
                    <a:close/>
                    <a:moveTo>
                      <a:pt x="123" y="64"/>
                    </a:moveTo>
                    <a:lnTo>
                      <a:pt x="121" y="68"/>
                    </a:lnTo>
                    <a:lnTo>
                      <a:pt x="117" y="66"/>
                    </a:lnTo>
                    <a:lnTo>
                      <a:pt x="119" y="62"/>
                    </a:lnTo>
                    <a:lnTo>
                      <a:pt x="123" y="64"/>
                    </a:lnTo>
                    <a:close/>
                    <a:moveTo>
                      <a:pt x="141" y="73"/>
                    </a:moveTo>
                    <a:lnTo>
                      <a:pt x="139" y="77"/>
                    </a:lnTo>
                    <a:lnTo>
                      <a:pt x="135" y="75"/>
                    </a:lnTo>
                    <a:lnTo>
                      <a:pt x="137" y="71"/>
                    </a:lnTo>
                    <a:lnTo>
                      <a:pt x="141" y="73"/>
                    </a:lnTo>
                    <a:close/>
                    <a:moveTo>
                      <a:pt x="157" y="81"/>
                    </a:moveTo>
                    <a:lnTo>
                      <a:pt x="155" y="88"/>
                    </a:lnTo>
                    <a:lnTo>
                      <a:pt x="151" y="86"/>
                    </a:lnTo>
                    <a:lnTo>
                      <a:pt x="153" y="79"/>
                    </a:lnTo>
                    <a:lnTo>
                      <a:pt x="157" y="81"/>
                    </a:lnTo>
                    <a:close/>
                    <a:moveTo>
                      <a:pt x="174" y="92"/>
                    </a:moveTo>
                    <a:lnTo>
                      <a:pt x="172" y="96"/>
                    </a:lnTo>
                    <a:lnTo>
                      <a:pt x="167" y="94"/>
                    </a:lnTo>
                    <a:lnTo>
                      <a:pt x="170" y="90"/>
                    </a:lnTo>
                    <a:lnTo>
                      <a:pt x="174" y="92"/>
                    </a:lnTo>
                    <a:close/>
                    <a:moveTo>
                      <a:pt x="190" y="101"/>
                    </a:moveTo>
                    <a:lnTo>
                      <a:pt x="188" y="105"/>
                    </a:lnTo>
                    <a:lnTo>
                      <a:pt x="184" y="103"/>
                    </a:lnTo>
                    <a:lnTo>
                      <a:pt x="186" y="99"/>
                    </a:lnTo>
                    <a:lnTo>
                      <a:pt x="190" y="101"/>
                    </a:lnTo>
                    <a:close/>
                    <a:moveTo>
                      <a:pt x="208" y="109"/>
                    </a:moveTo>
                    <a:lnTo>
                      <a:pt x="206" y="114"/>
                    </a:lnTo>
                    <a:lnTo>
                      <a:pt x="200" y="111"/>
                    </a:lnTo>
                    <a:lnTo>
                      <a:pt x="202" y="107"/>
                    </a:lnTo>
                    <a:lnTo>
                      <a:pt x="208" y="109"/>
                    </a:lnTo>
                    <a:close/>
                    <a:moveTo>
                      <a:pt x="224" y="118"/>
                    </a:moveTo>
                    <a:lnTo>
                      <a:pt x="222" y="122"/>
                    </a:lnTo>
                    <a:lnTo>
                      <a:pt x="218" y="120"/>
                    </a:lnTo>
                    <a:lnTo>
                      <a:pt x="220" y="116"/>
                    </a:lnTo>
                    <a:lnTo>
                      <a:pt x="224" y="118"/>
                    </a:lnTo>
                    <a:close/>
                    <a:moveTo>
                      <a:pt x="242" y="126"/>
                    </a:moveTo>
                    <a:lnTo>
                      <a:pt x="240" y="131"/>
                    </a:lnTo>
                    <a:lnTo>
                      <a:pt x="234" y="129"/>
                    </a:lnTo>
                    <a:lnTo>
                      <a:pt x="236" y="124"/>
                    </a:lnTo>
                    <a:lnTo>
                      <a:pt x="242" y="126"/>
                    </a:lnTo>
                    <a:close/>
                    <a:moveTo>
                      <a:pt x="258" y="135"/>
                    </a:moveTo>
                    <a:lnTo>
                      <a:pt x="256" y="142"/>
                    </a:lnTo>
                    <a:lnTo>
                      <a:pt x="252" y="139"/>
                    </a:lnTo>
                    <a:lnTo>
                      <a:pt x="254" y="133"/>
                    </a:lnTo>
                    <a:lnTo>
                      <a:pt x="258" y="135"/>
                    </a:lnTo>
                    <a:close/>
                    <a:moveTo>
                      <a:pt x="276" y="146"/>
                    </a:moveTo>
                    <a:lnTo>
                      <a:pt x="274" y="150"/>
                    </a:lnTo>
                    <a:lnTo>
                      <a:pt x="268" y="148"/>
                    </a:lnTo>
                    <a:lnTo>
                      <a:pt x="270" y="144"/>
                    </a:lnTo>
                    <a:lnTo>
                      <a:pt x="276" y="146"/>
                    </a:lnTo>
                    <a:close/>
                    <a:moveTo>
                      <a:pt x="292" y="154"/>
                    </a:moveTo>
                    <a:lnTo>
                      <a:pt x="290" y="159"/>
                    </a:lnTo>
                    <a:lnTo>
                      <a:pt x="286" y="157"/>
                    </a:lnTo>
                    <a:lnTo>
                      <a:pt x="288" y="152"/>
                    </a:lnTo>
                    <a:lnTo>
                      <a:pt x="292" y="154"/>
                    </a:lnTo>
                    <a:close/>
                    <a:moveTo>
                      <a:pt x="309" y="163"/>
                    </a:moveTo>
                    <a:lnTo>
                      <a:pt x="305" y="167"/>
                    </a:lnTo>
                    <a:lnTo>
                      <a:pt x="302" y="165"/>
                    </a:lnTo>
                    <a:lnTo>
                      <a:pt x="304" y="161"/>
                    </a:lnTo>
                    <a:lnTo>
                      <a:pt x="309" y="163"/>
                    </a:lnTo>
                    <a:close/>
                    <a:moveTo>
                      <a:pt x="325" y="172"/>
                    </a:moveTo>
                    <a:lnTo>
                      <a:pt x="323" y="176"/>
                    </a:lnTo>
                    <a:lnTo>
                      <a:pt x="319" y="174"/>
                    </a:lnTo>
                    <a:lnTo>
                      <a:pt x="321" y="169"/>
                    </a:lnTo>
                    <a:lnTo>
                      <a:pt x="325" y="172"/>
                    </a:lnTo>
                    <a:close/>
                    <a:moveTo>
                      <a:pt x="341" y="180"/>
                    </a:moveTo>
                    <a:lnTo>
                      <a:pt x="339" y="185"/>
                    </a:lnTo>
                    <a:lnTo>
                      <a:pt x="335" y="182"/>
                    </a:lnTo>
                    <a:lnTo>
                      <a:pt x="337" y="178"/>
                    </a:lnTo>
                    <a:lnTo>
                      <a:pt x="341" y="180"/>
                    </a:lnTo>
                    <a:close/>
                    <a:moveTo>
                      <a:pt x="359" y="189"/>
                    </a:moveTo>
                    <a:lnTo>
                      <a:pt x="357" y="195"/>
                    </a:lnTo>
                    <a:lnTo>
                      <a:pt x="353" y="193"/>
                    </a:lnTo>
                    <a:lnTo>
                      <a:pt x="355" y="187"/>
                    </a:lnTo>
                    <a:lnTo>
                      <a:pt x="359" y="189"/>
                    </a:lnTo>
                    <a:close/>
                    <a:moveTo>
                      <a:pt x="375" y="200"/>
                    </a:moveTo>
                    <a:lnTo>
                      <a:pt x="373" y="204"/>
                    </a:lnTo>
                    <a:lnTo>
                      <a:pt x="369" y="202"/>
                    </a:lnTo>
                    <a:lnTo>
                      <a:pt x="371" y="197"/>
                    </a:lnTo>
                    <a:lnTo>
                      <a:pt x="375" y="200"/>
                    </a:lnTo>
                    <a:close/>
                    <a:moveTo>
                      <a:pt x="393" y="208"/>
                    </a:moveTo>
                    <a:lnTo>
                      <a:pt x="391" y="213"/>
                    </a:lnTo>
                    <a:lnTo>
                      <a:pt x="387" y="210"/>
                    </a:lnTo>
                    <a:lnTo>
                      <a:pt x="389" y="206"/>
                    </a:lnTo>
                    <a:lnTo>
                      <a:pt x="393" y="208"/>
                    </a:lnTo>
                    <a:close/>
                    <a:moveTo>
                      <a:pt x="409" y="217"/>
                    </a:moveTo>
                    <a:lnTo>
                      <a:pt x="407" y="221"/>
                    </a:lnTo>
                    <a:lnTo>
                      <a:pt x="403" y="219"/>
                    </a:lnTo>
                    <a:lnTo>
                      <a:pt x="405" y="215"/>
                    </a:lnTo>
                    <a:lnTo>
                      <a:pt x="409" y="217"/>
                    </a:lnTo>
                    <a:close/>
                    <a:moveTo>
                      <a:pt x="427" y="225"/>
                    </a:moveTo>
                    <a:lnTo>
                      <a:pt x="425" y="230"/>
                    </a:lnTo>
                    <a:lnTo>
                      <a:pt x="421" y="228"/>
                    </a:lnTo>
                    <a:lnTo>
                      <a:pt x="423" y="223"/>
                    </a:lnTo>
                    <a:lnTo>
                      <a:pt x="427" y="225"/>
                    </a:lnTo>
                    <a:close/>
                    <a:moveTo>
                      <a:pt x="442" y="234"/>
                    </a:moveTo>
                    <a:lnTo>
                      <a:pt x="441" y="238"/>
                    </a:lnTo>
                    <a:lnTo>
                      <a:pt x="437" y="236"/>
                    </a:lnTo>
                    <a:lnTo>
                      <a:pt x="439" y="232"/>
                    </a:lnTo>
                    <a:lnTo>
                      <a:pt x="442" y="234"/>
                    </a:lnTo>
                    <a:close/>
                    <a:moveTo>
                      <a:pt x="460" y="243"/>
                    </a:moveTo>
                    <a:lnTo>
                      <a:pt x="458" y="249"/>
                    </a:lnTo>
                    <a:lnTo>
                      <a:pt x="454" y="247"/>
                    </a:lnTo>
                    <a:lnTo>
                      <a:pt x="456" y="240"/>
                    </a:lnTo>
                    <a:lnTo>
                      <a:pt x="460" y="243"/>
                    </a:lnTo>
                    <a:close/>
                    <a:moveTo>
                      <a:pt x="476" y="253"/>
                    </a:moveTo>
                    <a:lnTo>
                      <a:pt x="474" y="258"/>
                    </a:lnTo>
                    <a:lnTo>
                      <a:pt x="470" y="256"/>
                    </a:lnTo>
                    <a:lnTo>
                      <a:pt x="472" y="251"/>
                    </a:lnTo>
                    <a:lnTo>
                      <a:pt x="476" y="253"/>
                    </a:lnTo>
                    <a:close/>
                    <a:moveTo>
                      <a:pt x="494" y="262"/>
                    </a:moveTo>
                    <a:lnTo>
                      <a:pt x="492" y="266"/>
                    </a:lnTo>
                    <a:lnTo>
                      <a:pt x="488" y="264"/>
                    </a:lnTo>
                    <a:lnTo>
                      <a:pt x="490" y="260"/>
                    </a:lnTo>
                    <a:lnTo>
                      <a:pt x="494" y="262"/>
                    </a:lnTo>
                    <a:close/>
                    <a:moveTo>
                      <a:pt x="510" y="271"/>
                    </a:moveTo>
                    <a:lnTo>
                      <a:pt x="508" y="275"/>
                    </a:lnTo>
                    <a:lnTo>
                      <a:pt x="504" y="273"/>
                    </a:lnTo>
                    <a:lnTo>
                      <a:pt x="506" y="268"/>
                    </a:lnTo>
                    <a:lnTo>
                      <a:pt x="510" y="271"/>
                    </a:lnTo>
                    <a:close/>
                    <a:moveTo>
                      <a:pt x="528" y="279"/>
                    </a:moveTo>
                    <a:lnTo>
                      <a:pt x="526" y="283"/>
                    </a:lnTo>
                    <a:lnTo>
                      <a:pt x="522" y="281"/>
                    </a:lnTo>
                    <a:lnTo>
                      <a:pt x="524" y="277"/>
                    </a:lnTo>
                    <a:lnTo>
                      <a:pt x="528" y="279"/>
                    </a:lnTo>
                    <a:close/>
                    <a:moveTo>
                      <a:pt x="544" y="288"/>
                    </a:moveTo>
                    <a:lnTo>
                      <a:pt x="542" y="292"/>
                    </a:lnTo>
                    <a:lnTo>
                      <a:pt x="538" y="290"/>
                    </a:lnTo>
                    <a:lnTo>
                      <a:pt x="540" y="286"/>
                    </a:lnTo>
                    <a:lnTo>
                      <a:pt x="544" y="288"/>
                    </a:lnTo>
                    <a:close/>
                    <a:moveTo>
                      <a:pt x="562" y="296"/>
                    </a:moveTo>
                    <a:lnTo>
                      <a:pt x="560" y="303"/>
                    </a:lnTo>
                    <a:lnTo>
                      <a:pt x="556" y="299"/>
                    </a:lnTo>
                    <a:lnTo>
                      <a:pt x="558" y="294"/>
                    </a:lnTo>
                    <a:lnTo>
                      <a:pt x="562" y="296"/>
                    </a:lnTo>
                    <a:close/>
                    <a:moveTo>
                      <a:pt x="577" y="307"/>
                    </a:moveTo>
                    <a:lnTo>
                      <a:pt x="576" y="311"/>
                    </a:lnTo>
                    <a:lnTo>
                      <a:pt x="572" y="309"/>
                    </a:lnTo>
                    <a:lnTo>
                      <a:pt x="574" y="305"/>
                    </a:lnTo>
                    <a:lnTo>
                      <a:pt x="577" y="307"/>
                    </a:lnTo>
                    <a:close/>
                    <a:moveTo>
                      <a:pt x="595" y="316"/>
                    </a:moveTo>
                    <a:lnTo>
                      <a:pt x="593" y="320"/>
                    </a:lnTo>
                    <a:lnTo>
                      <a:pt x="589" y="318"/>
                    </a:lnTo>
                    <a:lnTo>
                      <a:pt x="591" y="314"/>
                    </a:lnTo>
                    <a:lnTo>
                      <a:pt x="595" y="316"/>
                    </a:lnTo>
                    <a:close/>
                    <a:moveTo>
                      <a:pt x="611" y="324"/>
                    </a:moveTo>
                    <a:lnTo>
                      <a:pt x="609" y="329"/>
                    </a:lnTo>
                    <a:lnTo>
                      <a:pt x="605" y="327"/>
                    </a:lnTo>
                    <a:lnTo>
                      <a:pt x="607" y="322"/>
                    </a:lnTo>
                    <a:lnTo>
                      <a:pt x="611" y="324"/>
                    </a:lnTo>
                    <a:close/>
                    <a:moveTo>
                      <a:pt x="629" y="333"/>
                    </a:moveTo>
                    <a:lnTo>
                      <a:pt x="627" y="337"/>
                    </a:lnTo>
                    <a:lnTo>
                      <a:pt x="623" y="335"/>
                    </a:lnTo>
                    <a:lnTo>
                      <a:pt x="625" y="331"/>
                    </a:lnTo>
                    <a:lnTo>
                      <a:pt x="629" y="333"/>
                    </a:lnTo>
                    <a:close/>
                    <a:moveTo>
                      <a:pt x="645" y="342"/>
                    </a:moveTo>
                    <a:lnTo>
                      <a:pt x="643" y="346"/>
                    </a:lnTo>
                    <a:lnTo>
                      <a:pt x="639" y="344"/>
                    </a:lnTo>
                    <a:lnTo>
                      <a:pt x="641" y="339"/>
                    </a:lnTo>
                    <a:lnTo>
                      <a:pt x="645" y="342"/>
                    </a:lnTo>
                    <a:close/>
                    <a:moveTo>
                      <a:pt x="663" y="350"/>
                    </a:moveTo>
                    <a:lnTo>
                      <a:pt x="661" y="357"/>
                    </a:lnTo>
                    <a:lnTo>
                      <a:pt x="657" y="352"/>
                    </a:lnTo>
                    <a:lnTo>
                      <a:pt x="659" y="348"/>
                    </a:lnTo>
                    <a:lnTo>
                      <a:pt x="663" y="350"/>
                    </a:lnTo>
                    <a:close/>
                    <a:moveTo>
                      <a:pt x="679" y="361"/>
                    </a:moveTo>
                    <a:lnTo>
                      <a:pt x="677" y="365"/>
                    </a:lnTo>
                    <a:lnTo>
                      <a:pt x="673" y="363"/>
                    </a:lnTo>
                    <a:lnTo>
                      <a:pt x="675" y="359"/>
                    </a:lnTo>
                    <a:lnTo>
                      <a:pt x="679" y="361"/>
                    </a:lnTo>
                    <a:close/>
                    <a:moveTo>
                      <a:pt x="697" y="370"/>
                    </a:moveTo>
                    <a:lnTo>
                      <a:pt x="695" y="374"/>
                    </a:lnTo>
                    <a:lnTo>
                      <a:pt x="691" y="372"/>
                    </a:lnTo>
                    <a:lnTo>
                      <a:pt x="693" y="367"/>
                    </a:lnTo>
                    <a:lnTo>
                      <a:pt x="697" y="370"/>
                    </a:lnTo>
                    <a:close/>
                    <a:moveTo>
                      <a:pt x="712" y="378"/>
                    </a:moveTo>
                    <a:lnTo>
                      <a:pt x="711" y="382"/>
                    </a:lnTo>
                    <a:lnTo>
                      <a:pt x="707" y="380"/>
                    </a:lnTo>
                    <a:lnTo>
                      <a:pt x="709" y="376"/>
                    </a:lnTo>
                    <a:lnTo>
                      <a:pt x="712" y="378"/>
                    </a:lnTo>
                    <a:close/>
                    <a:moveTo>
                      <a:pt x="730" y="387"/>
                    </a:moveTo>
                    <a:lnTo>
                      <a:pt x="728" y="391"/>
                    </a:lnTo>
                    <a:lnTo>
                      <a:pt x="722" y="389"/>
                    </a:lnTo>
                    <a:lnTo>
                      <a:pt x="726" y="385"/>
                    </a:lnTo>
                    <a:lnTo>
                      <a:pt x="730" y="387"/>
                    </a:lnTo>
                    <a:close/>
                    <a:moveTo>
                      <a:pt x="746" y="395"/>
                    </a:moveTo>
                    <a:lnTo>
                      <a:pt x="744" y="400"/>
                    </a:lnTo>
                    <a:lnTo>
                      <a:pt x="740" y="397"/>
                    </a:lnTo>
                    <a:lnTo>
                      <a:pt x="742" y="393"/>
                    </a:lnTo>
                    <a:lnTo>
                      <a:pt x="746" y="395"/>
                    </a:lnTo>
                    <a:close/>
                    <a:moveTo>
                      <a:pt x="764" y="404"/>
                    </a:moveTo>
                    <a:lnTo>
                      <a:pt x="762" y="410"/>
                    </a:lnTo>
                    <a:lnTo>
                      <a:pt x="756" y="406"/>
                    </a:lnTo>
                    <a:lnTo>
                      <a:pt x="758" y="402"/>
                    </a:lnTo>
                    <a:lnTo>
                      <a:pt x="764" y="404"/>
                    </a:lnTo>
                    <a:close/>
                    <a:moveTo>
                      <a:pt x="780" y="415"/>
                    </a:moveTo>
                    <a:lnTo>
                      <a:pt x="778" y="419"/>
                    </a:lnTo>
                    <a:lnTo>
                      <a:pt x="774" y="417"/>
                    </a:lnTo>
                    <a:lnTo>
                      <a:pt x="776" y="413"/>
                    </a:lnTo>
                    <a:lnTo>
                      <a:pt x="780" y="415"/>
                    </a:lnTo>
                    <a:close/>
                    <a:moveTo>
                      <a:pt x="798" y="423"/>
                    </a:moveTo>
                    <a:lnTo>
                      <a:pt x="796" y="428"/>
                    </a:lnTo>
                    <a:lnTo>
                      <a:pt x="790" y="425"/>
                    </a:lnTo>
                    <a:lnTo>
                      <a:pt x="792" y="421"/>
                    </a:lnTo>
                    <a:lnTo>
                      <a:pt x="798" y="423"/>
                    </a:lnTo>
                    <a:close/>
                    <a:moveTo>
                      <a:pt x="814" y="432"/>
                    </a:moveTo>
                    <a:lnTo>
                      <a:pt x="812" y="436"/>
                    </a:lnTo>
                    <a:lnTo>
                      <a:pt x="808" y="434"/>
                    </a:lnTo>
                    <a:lnTo>
                      <a:pt x="810" y="430"/>
                    </a:lnTo>
                    <a:lnTo>
                      <a:pt x="814" y="432"/>
                    </a:lnTo>
                    <a:close/>
                    <a:moveTo>
                      <a:pt x="832" y="441"/>
                    </a:moveTo>
                    <a:lnTo>
                      <a:pt x="830" y="445"/>
                    </a:lnTo>
                    <a:lnTo>
                      <a:pt x="824" y="443"/>
                    </a:lnTo>
                    <a:lnTo>
                      <a:pt x="826" y="438"/>
                    </a:lnTo>
                    <a:lnTo>
                      <a:pt x="832" y="441"/>
                    </a:lnTo>
                    <a:close/>
                    <a:moveTo>
                      <a:pt x="847" y="449"/>
                    </a:moveTo>
                    <a:lnTo>
                      <a:pt x="846" y="453"/>
                    </a:lnTo>
                    <a:lnTo>
                      <a:pt x="842" y="451"/>
                    </a:lnTo>
                    <a:lnTo>
                      <a:pt x="844" y="447"/>
                    </a:lnTo>
                    <a:lnTo>
                      <a:pt x="847" y="449"/>
                    </a:lnTo>
                    <a:close/>
                    <a:moveTo>
                      <a:pt x="865" y="458"/>
                    </a:moveTo>
                    <a:lnTo>
                      <a:pt x="861" y="462"/>
                    </a:lnTo>
                    <a:lnTo>
                      <a:pt x="857" y="460"/>
                    </a:lnTo>
                    <a:lnTo>
                      <a:pt x="859" y="456"/>
                    </a:lnTo>
                    <a:lnTo>
                      <a:pt x="865" y="458"/>
                    </a:lnTo>
                    <a:close/>
                    <a:moveTo>
                      <a:pt x="881" y="468"/>
                    </a:moveTo>
                    <a:lnTo>
                      <a:pt x="879" y="473"/>
                    </a:lnTo>
                    <a:lnTo>
                      <a:pt x="875" y="471"/>
                    </a:lnTo>
                    <a:lnTo>
                      <a:pt x="877" y="466"/>
                    </a:lnTo>
                    <a:lnTo>
                      <a:pt x="881" y="468"/>
                    </a:lnTo>
                    <a:close/>
                    <a:moveTo>
                      <a:pt x="897" y="477"/>
                    </a:moveTo>
                    <a:lnTo>
                      <a:pt x="895" y="481"/>
                    </a:lnTo>
                    <a:lnTo>
                      <a:pt x="891" y="479"/>
                    </a:lnTo>
                    <a:lnTo>
                      <a:pt x="893" y="475"/>
                    </a:lnTo>
                    <a:lnTo>
                      <a:pt x="897" y="477"/>
                    </a:lnTo>
                    <a:close/>
                    <a:moveTo>
                      <a:pt x="915" y="486"/>
                    </a:moveTo>
                    <a:lnTo>
                      <a:pt x="913" y="490"/>
                    </a:lnTo>
                    <a:lnTo>
                      <a:pt x="909" y="488"/>
                    </a:lnTo>
                    <a:lnTo>
                      <a:pt x="911" y="484"/>
                    </a:lnTo>
                    <a:lnTo>
                      <a:pt x="915" y="486"/>
                    </a:lnTo>
                    <a:close/>
                    <a:moveTo>
                      <a:pt x="931" y="494"/>
                    </a:moveTo>
                    <a:lnTo>
                      <a:pt x="929" y="499"/>
                    </a:lnTo>
                    <a:lnTo>
                      <a:pt x="925" y="496"/>
                    </a:lnTo>
                    <a:lnTo>
                      <a:pt x="927" y="492"/>
                    </a:lnTo>
                    <a:lnTo>
                      <a:pt x="931" y="494"/>
                    </a:lnTo>
                    <a:close/>
                    <a:moveTo>
                      <a:pt x="949" y="503"/>
                    </a:moveTo>
                    <a:lnTo>
                      <a:pt x="947" y="507"/>
                    </a:lnTo>
                    <a:lnTo>
                      <a:pt x="943" y="505"/>
                    </a:lnTo>
                    <a:lnTo>
                      <a:pt x="945" y="501"/>
                    </a:lnTo>
                    <a:lnTo>
                      <a:pt x="949" y="503"/>
                    </a:lnTo>
                    <a:close/>
                    <a:moveTo>
                      <a:pt x="965" y="511"/>
                    </a:moveTo>
                    <a:lnTo>
                      <a:pt x="963" y="516"/>
                    </a:lnTo>
                    <a:lnTo>
                      <a:pt x="959" y="514"/>
                    </a:lnTo>
                    <a:lnTo>
                      <a:pt x="961" y="509"/>
                    </a:lnTo>
                    <a:lnTo>
                      <a:pt x="965" y="511"/>
                    </a:lnTo>
                    <a:close/>
                    <a:moveTo>
                      <a:pt x="982" y="522"/>
                    </a:moveTo>
                    <a:lnTo>
                      <a:pt x="981" y="527"/>
                    </a:lnTo>
                    <a:lnTo>
                      <a:pt x="977" y="524"/>
                    </a:lnTo>
                    <a:lnTo>
                      <a:pt x="979" y="518"/>
                    </a:lnTo>
                    <a:lnTo>
                      <a:pt x="982" y="522"/>
                    </a:lnTo>
                    <a:close/>
                    <a:moveTo>
                      <a:pt x="998" y="531"/>
                    </a:moveTo>
                    <a:lnTo>
                      <a:pt x="996" y="535"/>
                    </a:lnTo>
                    <a:lnTo>
                      <a:pt x="992" y="533"/>
                    </a:lnTo>
                    <a:lnTo>
                      <a:pt x="994" y="529"/>
                    </a:lnTo>
                    <a:lnTo>
                      <a:pt x="998" y="531"/>
                    </a:lnTo>
                    <a:close/>
                    <a:moveTo>
                      <a:pt x="1016" y="539"/>
                    </a:moveTo>
                    <a:lnTo>
                      <a:pt x="1014" y="544"/>
                    </a:lnTo>
                    <a:lnTo>
                      <a:pt x="1010" y="542"/>
                    </a:lnTo>
                    <a:lnTo>
                      <a:pt x="1012" y="537"/>
                    </a:lnTo>
                    <a:lnTo>
                      <a:pt x="1016" y="539"/>
                    </a:lnTo>
                    <a:close/>
                    <a:moveTo>
                      <a:pt x="1032" y="548"/>
                    </a:moveTo>
                    <a:lnTo>
                      <a:pt x="1030" y="552"/>
                    </a:lnTo>
                    <a:lnTo>
                      <a:pt x="1026" y="550"/>
                    </a:lnTo>
                    <a:lnTo>
                      <a:pt x="1028" y="546"/>
                    </a:lnTo>
                    <a:lnTo>
                      <a:pt x="1032" y="548"/>
                    </a:lnTo>
                    <a:close/>
                    <a:moveTo>
                      <a:pt x="1050" y="557"/>
                    </a:moveTo>
                    <a:lnTo>
                      <a:pt x="1048" y="561"/>
                    </a:lnTo>
                    <a:lnTo>
                      <a:pt x="1044" y="559"/>
                    </a:lnTo>
                    <a:lnTo>
                      <a:pt x="1046" y="554"/>
                    </a:lnTo>
                    <a:lnTo>
                      <a:pt x="1050" y="557"/>
                    </a:lnTo>
                    <a:close/>
                    <a:moveTo>
                      <a:pt x="1066" y="565"/>
                    </a:moveTo>
                    <a:lnTo>
                      <a:pt x="1064" y="570"/>
                    </a:lnTo>
                    <a:lnTo>
                      <a:pt x="1060" y="567"/>
                    </a:lnTo>
                    <a:lnTo>
                      <a:pt x="1062" y="563"/>
                    </a:lnTo>
                    <a:lnTo>
                      <a:pt x="1066" y="565"/>
                    </a:lnTo>
                    <a:close/>
                    <a:moveTo>
                      <a:pt x="1084" y="576"/>
                    </a:moveTo>
                    <a:lnTo>
                      <a:pt x="1082" y="580"/>
                    </a:lnTo>
                    <a:lnTo>
                      <a:pt x="1078" y="578"/>
                    </a:lnTo>
                    <a:lnTo>
                      <a:pt x="1080" y="572"/>
                    </a:lnTo>
                    <a:lnTo>
                      <a:pt x="1084" y="576"/>
                    </a:lnTo>
                    <a:close/>
                    <a:moveTo>
                      <a:pt x="1100" y="585"/>
                    </a:moveTo>
                    <a:lnTo>
                      <a:pt x="1098" y="589"/>
                    </a:lnTo>
                    <a:lnTo>
                      <a:pt x="1094" y="587"/>
                    </a:lnTo>
                    <a:lnTo>
                      <a:pt x="1096" y="582"/>
                    </a:lnTo>
                    <a:lnTo>
                      <a:pt x="1100" y="585"/>
                    </a:lnTo>
                    <a:close/>
                    <a:moveTo>
                      <a:pt x="1118" y="593"/>
                    </a:moveTo>
                    <a:lnTo>
                      <a:pt x="1116" y="598"/>
                    </a:lnTo>
                    <a:lnTo>
                      <a:pt x="1112" y="595"/>
                    </a:lnTo>
                    <a:lnTo>
                      <a:pt x="1114" y="591"/>
                    </a:lnTo>
                    <a:lnTo>
                      <a:pt x="1118" y="593"/>
                    </a:lnTo>
                    <a:close/>
                    <a:moveTo>
                      <a:pt x="1133" y="602"/>
                    </a:moveTo>
                    <a:lnTo>
                      <a:pt x="1131" y="606"/>
                    </a:lnTo>
                    <a:lnTo>
                      <a:pt x="1127" y="604"/>
                    </a:lnTo>
                    <a:lnTo>
                      <a:pt x="1129" y="600"/>
                    </a:lnTo>
                    <a:lnTo>
                      <a:pt x="1133" y="602"/>
                    </a:lnTo>
                    <a:close/>
                    <a:moveTo>
                      <a:pt x="1151" y="610"/>
                    </a:moveTo>
                    <a:lnTo>
                      <a:pt x="1149" y="615"/>
                    </a:lnTo>
                    <a:lnTo>
                      <a:pt x="1145" y="613"/>
                    </a:lnTo>
                    <a:lnTo>
                      <a:pt x="1147" y="608"/>
                    </a:lnTo>
                    <a:lnTo>
                      <a:pt x="1151" y="610"/>
                    </a:lnTo>
                    <a:close/>
                    <a:moveTo>
                      <a:pt x="1167" y="619"/>
                    </a:moveTo>
                    <a:lnTo>
                      <a:pt x="1165" y="623"/>
                    </a:lnTo>
                    <a:lnTo>
                      <a:pt x="1161" y="621"/>
                    </a:lnTo>
                    <a:lnTo>
                      <a:pt x="1163" y="617"/>
                    </a:lnTo>
                    <a:lnTo>
                      <a:pt x="1167" y="619"/>
                    </a:lnTo>
                    <a:close/>
                    <a:moveTo>
                      <a:pt x="1185" y="630"/>
                    </a:moveTo>
                    <a:lnTo>
                      <a:pt x="1183" y="634"/>
                    </a:lnTo>
                    <a:lnTo>
                      <a:pt x="1179" y="632"/>
                    </a:lnTo>
                    <a:lnTo>
                      <a:pt x="1181" y="625"/>
                    </a:lnTo>
                    <a:lnTo>
                      <a:pt x="1185" y="630"/>
                    </a:lnTo>
                    <a:close/>
                    <a:moveTo>
                      <a:pt x="1201" y="638"/>
                    </a:moveTo>
                    <a:lnTo>
                      <a:pt x="1199" y="643"/>
                    </a:lnTo>
                    <a:lnTo>
                      <a:pt x="1195" y="641"/>
                    </a:lnTo>
                    <a:lnTo>
                      <a:pt x="1197" y="636"/>
                    </a:lnTo>
                    <a:lnTo>
                      <a:pt x="1201" y="638"/>
                    </a:lnTo>
                    <a:close/>
                    <a:moveTo>
                      <a:pt x="1219" y="647"/>
                    </a:moveTo>
                    <a:lnTo>
                      <a:pt x="1217" y="651"/>
                    </a:lnTo>
                    <a:lnTo>
                      <a:pt x="1213" y="649"/>
                    </a:lnTo>
                    <a:lnTo>
                      <a:pt x="1215" y="645"/>
                    </a:lnTo>
                    <a:lnTo>
                      <a:pt x="1219" y="64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50" name="Freeform 275"/>
              <p:cNvSpPr>
                <a:spLocks/>
              </p:cNvSpPr>
              <p:nvPr/>
            </p:nvSpPr>
            <p:spPr bwMode="auto">
              <a:xfrm>
                <a:off x="4289" y="1142"/>
                <a:ext cx="57" cy="65"/>
              </a:xfrm>
              <a:custGeom>
                <a:avLst/>
                <a:gdLst>
                  <a:gd name="T0" fmla="*/ 57 w 57"/>
                  <a:gd name="T1" fmla="*/ 65 h 65"/>
                  <a:gd name="T2" fmla="*/ 0 w 57"/>
                  <a:gd name="T3" fmla="*/ 37 h 65"/>
                  <a:gd name="T4" fmla="*/ 0 w 57"/>
                  <a:gd name="T5" fmla="*/ 0 h 65"/>
                  <a:gd name="T6" fmla="*/ 57 w 57"/>
                  <a:gd name="T7" fmla="*/ 30 h 65"/>
                  <a:gd name="T8" fmla="*/ 57 w 57"/>
                  <a:gd name="T9" fmla="*/ 65 h 65"/>
                  <a:gd name="T10" fmla="*/ 0 60000 65536"/>
                  <a:gd name="T11" fmla="*/ 0 60000 65536"/>
                  <a:gd name="T12" fmla="*/ 0 60000 65536"/>
                  <a:gd name="T13" fmla="*/ 0 60000 65536"/>
                  <a:gd name="T14" fmla="*/ 0 60000 65536"/>
                  <a:gd name="T15" fmla="*/ 0 w 57"/>
                  <a:gd name="T16" fmla="*/ 0 h 65"/>
                  <a:gd name="T17" fmla="*/ 57 w 57"/>
                  <a:gd name="T18" fmla="*/ 65 h 65"/>
                </a:gdLst>
                <a:ahLst/>
                <a:cxnLst>
                  <a:cxn ang="T10">
                    <a:pos x="T0" y="T1"/>
                  </a:cxn>
                  <a:cxn ang="T11">
                    <a:pos x="T2" y="T3"/>
                  </a:cxn>
                  <a:cxn ang="T12">
                    <a:pos x="T4" y="T5"/>
                  </a:cxn>
                  <a:cxn ang="T13">
                    <a:pos x="T6" y="T7"/>
                  </a:cxn>
                  <a:cxn ang="T14">
                    <a:pos x="T8" y="T9"/>
                  </a:cxn>
                </a:cxnLst>
                <a:rect l="T15" t="T16" r="T17" b="T18"/>
                <a:pathLst>
                  <a:path w="57" h="65">
                    <a:moveTo>
                      <a:pt x="57" y="65"/>
                    </a:moveTo>
                    <a:lnTo>
                      <a:pt x="0" y="37"/>
                    </a:lnTo>
                    <a:lnTo>
                      <a:pt x="0" y="0"/>
                    </a:lnTo>
                    <a:lnTo>
                      <a:pt x="57" y="30"/>
                    </a:lnTo>
                    <a:lnTo>
                      <a:pt x="57" y="6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51" name="Freeform 276"/>
              <p:cNvSpPr>
                <a:spLocks/>
              </p:cNvSpPr>
              <p:nvPr/>
            </p:nvSpPr>
            <p:spPr bwMode="auto">
              <a:xfrm>
                <a:off x="4289" y="1142"/>
                <a:ext cx="57" cy="65"/>
              </a:xfrm>
              <a:custGeom>
                <a:avLst/>
                <a:gdLst>
                  <a:gd name="T0" fmla="*/ 57 w 57"/>
                  <a:gd name="T1" fmla="*/ 65 h 65"/>
                  <a:gd name="T2" fmla="*/ 0 w 57"/>
                  <a:gd name="T3" fmla="*/ 37 h 65"/>
                  <a:gd name="T4" fmla="*/ 0 w 57"/>
                  <a:gd name="T5" fmla="*/ 0 h 65"/>
                  <a:gd name="T6" fmla="*/ 57 w 57"/>
                  <a:gd name="T7" fmla="*/ 30 h 65"/>
                  <a:gd name="T8" fmla="*/ 57 w 57"/>
                  <a:gd name="T9" fmla="*/ 65 h 65"/>
                  <a:gd name="T10" fmla="*/ 0 60000 65536"/>
                  <a:gd name="T11" fmla="*/ 0 60000 65536"/>
                  <a:gd name="T12" fmla="*/ 0 60000 65536"/>
                  <a:gd name="T13" fmla="*/ 0 60000 65536"/>
                  <a:gd name="T14" fmla="*/ 0 60000 65536"/>
                  <a:gd name="T15" fmla="*/ 0 w 57"/>
                  <a:gd name="T16" fmla="*/ 0 h 65"/>
                  <a:gd name="T17" fmla="*/ 57 w 57"/>
                  <a:gd name="T18" fmla="*/ 65 h 65"/>
                </a:gdLst>
                <a:ahLst/>
                <a:cxnLst>
                  <a:cxn ang="T10">
                    <a:pos x="T0" y="T1"/>
                  </a:cxn>
                  <a:cxn ang="T11">
                    <a:pos x="T2" y="T3"/>
                  </a:cxn>
                  <a:cxn ang="T12">
                    <a:pos x="T4" y="T5"/>
                  </a:cxn>
                  <a:cxn ang="T13">
                    <a:pos x="T6" y="T7"/>
                  </a:cxn>
                  <a:cxn ang="T14">
                    <a:pos x="T8" y="T9"/>
                  </a:cxn>
                </a:cxnLst>
                <a:rect l="T15" t="T16" r="T17" b="T18"/>
                <a:pathLst>
                  <a:path w="57" h="65">
                    <a:moveTo>
                      <a:pt x="57" y="65"/>
                    </a:moveTo>
                    <a:lnTo>
                      <a:pt x="0" y="37"/>
                    </a:lnTo>
                    <a:lnTo>
                      <a:pt x="0" y="0"/>
                    </a:lnTo>
                    <a:lnTo>
                      <a:pt x="57" y="30"/>
                    </a:lnTo>
                    <a:lnTo>
                      <a:pt x="57" y="6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52" name="Freeform 277"/>
              <p:cNvSpPr>
                <a:spLocks/>
              </p:cNvSpPr>
              <p:nvPr/>
            </p:nvSpPr>
            <p:spPr bwMode="auto">
              <a:xfrm>
                <a:off x="4289" y="1118"/>
                <a:ext cx="105" cy="54"/>
              </a:xfrm>
              <a:custGeom>
                <a:avLst/>
                <a:gdLst>
                  <a:gd name="T0" fmla="*/ 57 w 105"/>
                  <a:gd name="T1" fmla="*/ 54 h 54"/>
                  <a:gd name="T2" fmla="*/ 0 w 105"/>
                  <a:gd name="T3" fmla="*/ 24 h 54"/>
                  <a:gd name="T4" fmla="*/ 49 w 105"/>
                  <a:gd name="T5" fmla="*/ 0 h 54"/>
                  <a:gd name="T6" fmla="*/ 105 w 105"/>
                  <a:gd name="T7" fmla="*/ 28 h 54"/>
                  <a:gd name="T8" fmla="*/ 57 w 105"/>
                  <a:gd name="T9" fmla="*/ 54 h 54"/>
                  <a:gd name="T10" fmla="*/ 0 60000 65536"/>
                  <a:gd name="T11" fmla="*/ 0 60000 65536"/>
                  <a:gd name="T12" fmla="*/ 0 60000 65536"/>
                  <a:gd name="T13" fmla="*/ 0 60000 65536"/>
                  <a:gd name="T14" fmla="*/ 0 60000 65536"/>
                  <a:gd name="T15" fmla="*/ 0 w 105"/>
                  <a:gd name="T16" fmla="*/ 0 h 54"/>
                  <a:gd name="T17" fmla="*/ 105 w 105"/>
                  <a:gd name="T18" fmla="*/ 54 h 54"/>
                </a:gdLst>
                <a:ahLst/>
                <a:cxnLst>
                  <a:cxn ang="T10">
                    <a:pos x="T0" y="T1"/>
                  </a:cxn>
                  <a:cxn ang="T11">
                    <a:pos x="T2" y="T3"/>
                  </a:cxn>
                  <a:cxn ang="T12">
                    <a:pos x="T4" y="T5"/>
                  </a:cxn>
                  <a:cxn ang="T13">
                    <a:pos x="T6" y="T7"/>
                  </a:cxn>
                  <a:cxn ang="T14">
                    <a:pos x="T8" y="T9"/>
                  </a:cxn>
                </a:cxnLst>
                <a:rect l="T15" t="T16" r="T17" b="T18"/>
                <a:pathLst>
                  <a:path w="105" h="54">
                    <a:moveTo>
                      <a:pt x="57" y="54"/>
                    </a:moveTo>
                    <a:lnTo>
                      <a:pt x="0" y="24"/>
                    </a:lnTo>
                    <a:lnTo>
                      <a:pt x="49" y="0"/>
                    </a:lnTo>
                    <a:lnTo>
                      <a:pt x="105" y="28"/>
                    </a:lnTo>
                    <a:lnTo>
                      <a:pt x="57" y="5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53" name="Freeform 278"/>
              <p:cNvSpPr>
                <a:spLocks/>
              </p:cNvSpPr>
              <p:nvPr/>
            </p:nvSpPr>
            <p:spPr bwMode="auto">
              <a:xfrm>
                <a:off x="4289" y="1118"/>
                <a:ext cx="105" cy="54"/>
              </a:xfrm>
              <a:custGeom>
                <a:avLst/>
                <a:gdLst>
                  <a:gd name="T0" fmla="*/ 57 w 105"/>
                  <a:gd name="T1" fmla="*/ 54 h 54"/>
                  <a:gd name="T2" fmla="*/ 0 w 105"/>
                  <a:gd name="T3" fmla="*/ 24 h 54"/>
                  <a:gd name="T4" fmla="*/ 49 w 105"/>
                  <a:gd name="T5" fmla="*/ 0 h 54"/>
                  <a:gd name="T6" fmla="*/ 105 w 105"/>
                  <a:gd name="T7" fmla="*/ 28 h 54"/>
                  <a:gd name="T8" fmla="*/ 57 w 105"/>
                  <a:gd name="T9" fmla="*/ 54 h 54"/>
                  <a:gd name="T10" fmla="*/ 0 60000 65536"/>
                  <a:gd name="T11" fmla="*/ 0 60000 65536"/>
                  <a:gd name="T12" fmla="*/ 0 60000 65536"/>
                  <a:gd name="T13" fmla="*/ 0 60000 65536"/>
                  <a:gd name="T14" fmla="*/ 0 60000 65536"/>
                  <a:gd name="T15" fmla="*/ 0 w 105"/>
                  <a:gd name="T16" fmla="*/ 0 h 54"/>
                  <a:gd name="T17" fmla="*/ 105 w 105"/>
                  <a:gd name="T18" fmla="*/ 54 h 54"/>
                </a:gdLst>
                <a:ahLst/>
                <a:cxnLst>
                  <a:cxn ang="T10">
                    <a:pos x="T0" y="T1"/>
                  </a:cxn>
                  <a:cxn ang="T11">
                    <a:pos x="T2" y="T3"/>
                  </a:cxn>
                  <a:cxn ang="T12">
                    <a:pos x="T4" y="T5"/>
                  </a:cxn>
                  <a:cxn ang="T13">
                    <a:pos x="T6" y="T7"/>
                  </a:cxn>
                  <a:cxn ang="T14">
                    <a:pos x="T8" y="T9"/>
                  </a:cxn>
                </a:cxnLst>
                <a:rect l="T15" t="T16" r="T17" b="T18"/>
                <a:pathLst>
                  <a:path w="105" h="54">
                    <a:moveTo>
                      <a:pt x="57" y="54"/>
                    </a:moveTo>
                    <a:lnTo>
                      <a:pt x="0" y="24"/>
                    </a:lnTo>
                    <a:lnTo>
                      <a:pt x="49" y="0"/>
                    </a:lnTo>
                    <a:lnTo>
                      <a:pt x="105" y="28"/>
                    </a:lnTo>
                    <a:lnTo>
                      <a:pt x="57" y="5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54" name="Freeform 279"/>
              <p:cNvSpPr>
                <a:spLocks/>
              </p:cNvSpPr>
              <p:nvPr/>
            </p:nvSpPr>
            <p:spPr bwMode="auto">
              <a:xfrm>
                <a:off x="4289" y="1142"/>
                <a:ext cx="57" cy="65"/>
              </a:xfrm>
              <a:custGeom>
                <a:avLst/>
                <a:gdLst>
                  <a:gd name="T0" fmla="*/ 57 w 57"/>
                  <a:gd name="T1" fmla="*/ 65 h 65"/>
                  <a:gd name="T2" fmla="*/ 0 w 57"/>
                  <a:gd name="T3" fmla="*/ 37 h 65"/>
                  <a:gd name="T4" fmla="*/ 0 w 57"/>
                  <a:gd name="T5" fmla="*/ 0 h 65"/>
                  <a:gd name="T6" fmla="*/ 57 w 57"/>
                  <a:gd name="T7" fmla="*/ 30 h 65"/>
                  <a:gd name="T8" fmla="*/ 57 w 57"/>
                  <a:gd name="T9" fmla="*/ 65 h 65"/>
                  <a:gd name="T10" fmla="*/ 0 60000 65536"/>
                  <a:gd name="T11" fmla="*/ 0 60000 65536"/>
                  <a:gd name="T12" fmla="*/ 0 60000 65536"/>
                  <a:gd name="T13" fmla="*/ 0 60000 65536"/>
                  <a:gd name="T14" fmla="*/ 0 60000 65536"/>
                  <a:gd name="T15" fmla="*/ 0 w 57"/>
                  <a:gd name="T16" fmla="*/ 0 h 65"/>
                  <a:gd name="T17" fmla="*/ 57 w 57"/>
                  <a:gd name="T18" fmla="*/ 65 h 65"/>
                </a:gdLst>
                <a:ahLst/>
                <a:cxnLst>
                  <a:cxn ang="T10">
                    <a:pos x="T0" y="T1"/>
                  </a:cxn>
                  <a:cxn ang="T11">
                    <a:pos x="T2" y="T3"/>
                  </a:cxn>
                  <a:cxn ang="T12">
                    <a:pos x="T4" y="T5"/>
                  </a:cxn>
                  <a:cxn ang="T13">
                    <a:pos x="T6" y="T7"/>
                  </a:cxn>
                  <a:cxn ang="T14">
                    <a:pos x="T8" y="T9"/>
                  </a:cxn>
                </a:cxnLst>
                <a:rect l="T15" t="T16" r="T17" b="T18"/>
                <a:pathLst>
                  <a:path w="57" h="65">
                    <a:moveTo>
                      <a:pt x="57" y="65"/>
                    </a:moveTo>
                    <a:lnTo>
                      <a:pt x="0" y="37"/>
                    </a:lnTo>
                    <a:lnTo>
                      <a:pt x="0" y="0"/>
                    </a:lnTo>
                    <a:lnTo>
                      <a:pt x="57" y="30"/>
                    </a:lnTo>
                    <a:lnTo>
                      <a:pt x="57" y="6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55" name="Freeform 280"/>
              <p:cNvSpPr>
                <a:spLocks/>
              </p:cNvSpPr>
              <p:nvPr/>
            </p:nvSpPr>
            <p:spPr bwMode="auto">
              <a:xfrm>
                <a:off x="4289" y="1142"/>
                <a:ext cx="57" cy="65"/>
              </a:xfrm>
              <a:custGeom>
                <a:avLst/>
                <a:gdLst>
                  <a:gd name="T0" fmla="*/ 57 w 57"/>
                  <a:gd name="T1" fmla="*/ 65 h 65"/>
                  <a:gd name="T2" fmla="*/ 0 w 57"/>
                  <a:gd name="T3" fmla="*/ 37 h 65"/>
                  <a:gd name="T4" fmla="*/ 0 w 57"/>
                  <a:gd name="T5" fmla="*/ 0 h 65"/>
                  <a:gd name="T6" fmla="*/ 57 w 57"/>
                  <a:gd name="T7" fmla="*/ 30 h 65"/>
                  <a:gd name="T8" fmla="*/ 57 w 57"/>
                  <a:gd name="T9" fmla="*/ 65 h 65"/>
                  <a:gd name="T10" fmla="*/ 0 60000 65536"/>
                  <a:gd name="T11" fmla="*/ 0 60000 65536"/>
                  <a:gd name="T12" fmla="*/ 0 60000 65536"/>
                  <a:gd name="T13" fmla="*/ 0 60000 65536"/>
                  <a:gd name="T14" fmla="*/ 0 60000 65536"/>
                  <a:gd name="T15" fmla="*/ 0 w 57"/>
                  <a:gd name="T16" fmla="*/ 0 h 65"/>
                  <a:gd name="T17" fmla="*/ 57 w 57"/>
                  <a:gd name="T18" fmla="*/ 65 h 65"/>
                </a:gdLst>
                <a:ahLst/>
                <a:cxnLst>
                  <a:cxn ang="T10">
                    <a:pos x="T0" y="T1"/>
                  </a:cxn>
                  <a:cxn ang="T11">
                    <a:pos x="T2" y="T3"/>
                  </a:cxn>
                  <a:cxn ang="T12">
                    <a:pos x="T4" y="T5"/>
                  </a:cxn>
                  <a:cxn ang="T13">
                    <a:pos x="T6" y="T7"/>
                  </a:cxn>
                  <a:cxn ang="T14">
                    <a:pos x="T8" y="T9"/>
                  </a:cxn>
                </a:cxnLst>
                <a:rect l="T15" t="T16" r="T17" b="T18"/>
                <a:pathLst>
                  <a:path w="57" h="65">
                    <a:moveTo>
                      <a:pt x="57" y="65"/>
                    </a:moveTo>
                    <a:lnTo>
                      <a:pt x="0" y="37"/>
                    </a:lnTo>
                    <a:lnTo>
                      <a:pt x="0" y="0"/>
                    </a:lnTo>
                    <a:lnTo>
                      <a:pt x="57" y="30"/>
                    </a:lnTo>
                    <a:lnTo>
                      <a:pt x="57" y="6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56" name="Freeform 281"/>
              <p:cNvSpPr>
                <a:spLocks/>
              </p:cNvSpPr>
              <p:nvPr/>
            </p:nvSpPr>
            <p:spPr bwMode="auto">
              <a:xfrm>
                <a:off x="4289" y="1118"/>
                <a:ext cx="105" cy="54"/>
              </a:xfrm>
              <a:custGeom>
                <a:avLst/>
                <a:gdLst>
                  <a:gd name="T0" fmla="*/ 57 w 105"/>
                  <a:gd name="T1" fmla="*/ 54 h 54"/>
                  <a:gd name="T2" fmla="*/ 0 w 105"/>
                  <a:gd name="T3" fmla="*/ 24 h 54"/>
                  <a:gd name="T4" fmla="*/ 49 w 105"/>
                  <a:gd name="T5" fmla="*/ 0 h 54"/>
                  <a:gd name="T6" fmla="*/ 105 w 105"/>
                  <a:gd name="T7" fmla="*/ 28 h 54"/>
                  <a:gd name="T8" fmla="*/ 57 w 105"/>
                  <a:gd name="T9" fmla="*/ 54 h 54"/>
                  <a:gd name="T10" fmla="*/ 0 60000 65536"/>
                  <a:gd name="T11" fmla="*/ 0 60000 65536"/>
                  <a:gd name="T12" fmla="*/ 0 60000 65536"/>
                  <a:gd name="T13" fmla="*/ 0 60000 65536"/>
                  <a:gd name="T14" fmla="*/ 0 60000 65536"/>
                  <a:gd name="T15" fmla="*/ 0 w 105"/>
                  <a:gd name="T16" fmla="*/ 0 h 54"/>
                  <a:gd name="T17" fmla="*/ 105 w 105"/>
                  <a:gd name="T18" fmla="*/ 54 h 54"/>
                </a:gdLst>
                <a:ahLst/>
                <a:cxnLst>
                  <a:cxn ang="T10">
                    <a:pos x="T0" y="T1"/>
                  </a:cxn>
                  <a:cxn ang="T11">
                    <a:pos x="T2" y="T3"/>
                  </a:cxn>
                  <a:cxn ang="T12">
                    <a:pos x="T4" y="T5"/>
                  </a:cxn>
                  <a:cxn ang="T13">
                    <a:pos x="T6" y="T7"/>
                  </a:cxn>
                  <a:cxn ang="T14">
                    <a:pos x="T8" y="T9"/>
                  </a:cxn>
                </a:cxnLst>
                <a:rect l="T15" t="T16" r="T17" b="T18"/>
                <a:pathLst>
                  <a:path w="105" h="54">
                    <a:moveTo>
                      <a:pt x="57" y="54"/>
                    </a:moveTo>
                    <a:lnTo>
                      <a:pt x="0" y="24"/>
                    </a:lnTo>
                    <a:lnTo>
                      <a:pt x="49" y="0"/>
                    </a:lnTo>
                    <a:lnTo>
                      <a:pt x="105" y="28"/>
                    </a:lnTo>
                    <a:lnTo>
                      <a:pt x="57" y="5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57" name="Freeform 282"/>
              <p:cNvSpPr>
                <a:spLocks/>
              </p:cNvSpPr>
              <p:nvPr/>
            </p:nvSpPr>
            <p:spPr bwMode="auto">
              <a:xfrm>
                <a:off x="4289" y="1118"/>
                <a:ext cx="105" cy="54"/>
              </a:xfrm>
              <a:custGeom>
                <a:avLst/>
                <a:gdLst>
                  <a:gd name="T0" fmla="*/ 57 w 105"/>
                  <a:gd name="T1" fmla="*/ 54 h 54"/>
                  <a:gd name="T2" fmla="*/ 0 w 105"/>
                  <a:gd name="T3" fmla="*/ 24 h 54"/>
                  <a:gd name="T4" fmla="*/ 49 w 105"/>
                  <a:gd name="T5" fmla="*/ 0 h 54"/>
                  <a:gd name="T6" fmla="*/ 105 w 105"/>
                  <a:gd name="T7" fmla="*/ 28 h 54"/>
                  <a:gd name="T8" fmla="*/ 57 w 105"/>
                  <a:gd name="T9" fmla="*/ 54 h 54"/>
                  <a:gd name="T10" fmla="*/ 0 60000 65536"/>
                  <a:gd name="T11" fmla="*/ 0 60000 65536"/>
                  <a:gd name="T12" fmla="*/ 0 60000 65536"/>
                  <a:gd name="T13" fmla="*/ 0 60000 65536"/>
                  <a:gd name="T14" fmla="*/ 0 60000 65536"/>
                  <a:gd name="T15" fmla="*/ 0 w 105"/>
                  <a:gd name="T16" fmla="*/ 0 h 54"/>
                  <a:gd name="T17" fmla="*/ 105 w 105"/>
                  <a:gd name="T18" fmla="*/ 54 h 54"/>
                </a:gdLst>
                <a:ahLst/>
                <a:cxnLst>
                  <a:cxn ang="T10">
                    <a:pos x="T0" y="T1"/>
                  </a:cxn>
                  <a:cxn ang="T11">
                    <a:pos x="T2" y="T3"/>
                  </a:cxn>
                  <a:cxn ang="T12">
                    <a:pos x="T4" y="T5"/>
                  </a:cxn>
                  <a:cxn ang="T13">
                    <a:pos x="T6" y="T7"/>
                  </a:cxn>
                  <a:cxn ang="T14">
                    <a:pos x="T8" y="T9"/>
                  </a:cxn>
                </a:cxnLst>
                <a:rect l="T15" t="T16" r="T17" b="T18"/>
                <a:pathLst>
                  <a:path w="105" h="54">
                    <a:moveTo>
                      <a:pt x="57" y="54"/>
                    </a:moveTo>
                    <a:lnTo>
                      <a:pt x="0" y="24"/>
                    </a:lnTo>
                    <a:lnTo>
                      <a:pt x="49" y="0"/>
                    </a:lnTo>
                    <a:lnTo>
                      <a:pt x="105" y="28"/>
                    </a:lnTo>
                    <a:lnTo>
                      <a:pt x="57" y="5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58" name="Freeform 283"/>
              <p:cNvSpPr>
                <a:spLocks/>
              </p:cNvSpPr>
              <p:nvPr/>
            </p:nvSpPr>
            <p:spPr bwMode="auto">
              <a:xfrm>
                <a:off x="4346" y="1146"/>
                <a:ext cx="48" cy="61"/>
              </a:xfrm>
              <a:custGeom>
                <a:avLst/>
                <a:gdLst>
                  <a:gd name="T0" fmla="*/ 48 w 48"/>
                  <a:gd name="T1" fmla="*/ 0 h 61"/>
                  <a:gd name="T2" fmla="*/ 48 w 48"/>
                  <a:gd name="T3" fmla="*/ 35 h 61"/>
                  <a:gd name="T4" fmla="*/ 0 w 48"/>
                  <a:gd name="T5" fmla="*/ 61 h 61"/>
                  <a:gd name="T6" fmla="*/ 0 w 48"/>
                  <a:gd name="T7" fmla="*/ 26 h 61"/>
                  <a:gd name="T8" fmla="*/ 48 w 48"/>
                  <a:gd name="T9" fmla="*/ 0 h 61"/>
                  <a:gd name="T10" fmla="*/ 0 60000 65536"/>
                  <a:gd name="T11" fmla="*/ 0 60000 65536"/>
                  <a:gd name="T12" fmla="*/ 0 60000 65536"/>
                  <a:gd name="T13" fmla="*/ 0 60000 65536"/>
                  <a:gd name="T14" fmla="*/ 0 60000 65536"/>
                  <a:gd name="T15" fmla="*/ 0 w 48"/>
                  <a:gd name="T16" fmla="*/ 0 h 61"/>
                  <a:gd name="T17" fmla="*/ 48 w 48"/>
                  <a:gd name="T18" fmla="*/ 61 h 61"/>
                </a:gdLst>
                <a:ahLst/>
                <a:cxnLst>
                  <a:cxn ang="T10">
                    <a:pos x="T0" y="T1"/>
                  </a:cxn>
                  <a:cxn ang="T11">
                    <a:pos x="T2" y="T3"/>
                  </a:cxn>
                  <a:cxn ang="T12">
                    <a:pos x="T4" y="T5"/>
                  </a:cxn>
                  <a:cxn ang="T13">
                    <a:pos x="T6" y="T7"/>
                  </a:cxn>
                  <a:cxn ang="T14">
                    <a:pos x="T8" y="T9"/>
                  </a:cxn>
                </a:cxnLst>
                <a:rect l="T15" t="T16" r="T17" b="T18"/>
                <a:pathLst>
                  <a:path w="48" h="61">
                    <a:moveTo>
                      <a:pt x="48" y="0"/>
                    </a:moveTo>
                    <a:lnTo>
                      <a:pt x="48" y="35"/>
                    </a:lnTo>
                    <a:lnTo>
                      <a:pt x="0" y="61"/>
                    </a:lnTo>
                    <a:lnTo>
                      <a:pt x="0" y="26"/>
                    </a:lnTo>
                    <a:lnTo>
                      <a:pt x="48"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59" name="Freeform 284"/>
              <p:cNvSpPr>
                <a:spLocks/>
              </p:cNvSpPr>
              <p:nvPr/>
            </p:nvSpPr>
            <p:spPr bwMode="auto">
              <a:xfrm>
                <a:off x="4346" y="1146"/>
                <a:ext cx="48" cy="61"/>
              </a:xfrm>
              <a:custGeom>
                <a:avLst/>
                <a:gdLst>
                  <a:gd name="T0" fmla="*/ 48 w 48"/>
                  <a:gd name="T1" fmla="*/ 0 h 61"/>
                  <a:gd name="T2" fmla="*/ 48 w 48"/>
                  <a:gd name="T3" fmla="*/ 35 h 61"/>
                  <a:gd name="T4" fmla="*/ 0 w 48"/>
                  <a:gd name="T5" fmla="*/ 61 h 61"/>
                  <a:gd name="T6" fmla="*/ 0 w 48"/>
                  <a:gd name="T7" fmla="*/ 26 h 61"/>
                  <a:gd name="T8" fmla="*/ 48 w 48"/>
                  <a:gd name="T9" fmla="*/ 0 h 61"/>
                  <a:gd name="T10" fmla="*/ 0 60000 65536"/>
                  <a:gd name="T11" fmla="*/ 0 60000 65536"/>
                  <a:gd name="T12" fmla="*/ 0 60000 65536"/>
                  <a:gd name="T13" fmla="*/ 0 60000 65536"/>
                  <a:gd name="T14" fmla="*/ 0 60000 65536"/>
                  <a:gd name="T15" fmla="*/ 0 w 48"/>
                  <a:gd name="T16" fmla="*/ 0 h 61"/>
                  <a:gd name="T17" fmla="*/ 48 w 48"/>
                  <a:gd name="T18" fmla="*/ 61 h 61"/>
                </a:gdLst>
                <a:ahLst/>
                <a:cxnLst>
                  <a:cxn ang="T10">
                    <a:pos x="T0" y="T1"/>
                  </a:cxn>
                  <a:cxn ang="T11">
                    <a:pos x="T2" y="T3"/>
                  </a:cxn>
                  <a:cxn ang="T12">
                    <a:pos x="T4" y="T5"/>
                  </a:cxn>
                  <a:cxn ang="T13">
                    <a:pos x="T6" y="T7"/>
                  </a:cxn>
                  <a:cxn ang="T14">
                    <a:pos x="T8" y="T9"/>
                  </a:cxn>
                </a:cxnLst>
                <a:rect l="T15" t="T16" r="T17" b="T18"/>
                <a:pathLst>
                  <a:path w="48" h="61">
                    <a:moveTo>
                      <a:pt x="48" y="0"/>
                    </a:moveTo>
                    <a:lnTo>
                      <a:pt x="48" y="35"/>
                    </a:lnTo>
                    <a:lnTo>
                      <a:pt x="0" y="61"/>
                    </a:lnTo>
                    <a:lnTo>
                      <a:pt x="0" y="26"/>
                    </a:lnTo>
                    <a:lnTo>
                      <a:pt x="48"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60" name="Freeform 285"/>
              <p:cNvSpPr>
                <a:spLocks/>
              </p:cNvSpPr>
              <p:nvPr/>
            </p:nvSpPr>
            <p:spPr bwMode="auto">
              <a:xfrm>
                <a:off x="4186" y="1140"/>
                <a:ext cx="57" cy="65"/>
              </a:xfrm>
              <a:custGeom>
                <a:avLst/>
                <a:gdLst>
                  <a:gd name="T0" fmla="*/ 57 w 57"/>
                  <a:gd name="T1" fmla="*/ 65 h 65"/>
                  <a:gd name="T2" fmla="*/ 0 w 57"/>
                  <a:gd name="T3" fmla="*/ 37 h 65"/>
                  <a:gd name="T4" fmla="*/ 0 w 57"/>
                  <a:gd name="T5" fmla="*/ 0 h 65"/>
                  <a:gd name="T6" fmla="*/ 57 w 57"/>
                  <a:gd name="T7" fmla="*/ 30 h 65"/>
                  <a:gd name="T8" fmla="*/ 57 w 57"/>
                  <a:gd name="T9" fmla="*/ 65 h 65"/>
                  <a:gd name="T10" fmla="*/ 0 60000 65536"/>
                  <a:gd name="T11" fmla="*/ 0 60000 65536"/>
                  <a:gd name="T12" fmla="*/ 0 60000 65536"/>
                  <a:gd name="T13" fmla="*/ 0 60000 65536"/>
                  <a:gd name="T14" fmla="*/ 0 60000 65536"/>
                  <a:gd name="T15" fmla="*/ 0 w 57"/>
                  <a:gd name="T16" fmla="*/ 0 h 65"/>
                  <a:gd name="T17" fmla="*/ 57 w 57"/>
                  <a:gd name="T18" fmla="*/ 65 h 65"/>
                </a:gdLst>
                <a:ahLst/>
                <a:cxnLst>
                  <a:cxn ang="T10">
                    <a:pos x="T0" y="T1"/>
                  </a:cxn>
                  <a:cxn ang="T11">
                    <a:pos x="T2" y="T3"/>
                  </a:cxn>
                  <a:cxn ang="T12">
                    <a:pos x="T4" y="T5"/>
                  </a:cxn>
                  <a:cxn ang="T13">
                    <a:pos x="T6" y="T7"/>
                  </a:cxn>
                  <a:cxn ang="T14">
                    <a:pos x="T8" y="T9"/>
                  </a:cxn>
                </a:cxnLst>
                <a:rect l="T15" t="T16" r="T17" b="T18"/>
                <a:pathLst>
                  <a:path w="57" h="65">
                    <a:moveTo>
                      <a:pt x="57" y="65"/>
                    </a:moveTo>
                    <a:lnTo>
                      <a:pt x="0" y="37"/>
                    </a:lnTo>
                    <a:lnTo>
                      <a:pt x="0" y="0"/>
                    </a:lnTo>
                    <a:lnTo>
                      <a:pt x="57" y="30"/>
                    </a:lnTo>
                    <a:lnTo>
                      <a:pt x="57" y="6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61" name="Freeform 286"/>
              <p:cNvSpPr>
                <a:spLocks/>
              </p:cNvSpPr>
              <p:nvPr/>
            </p:nvSpPr>
            <p:spPr bwMode="auto">
              <a:xfrm>
                <a:off x="4186" y="1140"/>
                <a:ext cx="57" cy="65"/>
              </a:xfrm>
              <a:custGeom>
                <a:avLst/>
                <a:gdLst>
                  <a:gd name="T0" fmla="*/ 57 w 57"/>
                  <a:gd name="T1" fmla="*/ 65 h 65"/>
                  <a:gd name="T2" fmla="*/ 0 w 57"/>
                  <a:gd name="T3" fmla="*/ 37 h 65"/>
                  <a:gd name="T4" fmla="*/ 0 w 57"/>
                  <a:gd name="T5" fmla="*/ 0 h 65"/>
                  <a:gd name="T6" fmla="*/ 57 w 57"/>
                  <a:gd name="T7" fmla="*/ 30 h 65"/>
                  <a:gd name="T8" fmla="*/ 57 w 57"/>
                  <a:gd name="T9" fmla="*/ 65 h 65"/>
                  <a:gd name="T10" fmla="*/ 0 60000 65536"/>
                  <a:gd name="T11" fmla="*/ 0 60000 65536"/>
                  <a:gd name="T12" fmla="*/ 0 60000 65536"/>
                  <a:gd name="T13" fmla="*/ 0 60000 65536"/>
                  <a:gd name="T14" fmla="*/ 0 60000 65536"/>
                  <a:gd name="T15" fmla="*/ 0 w 57"/>
                  <a:gd name="T16" fmla="*/ 0 h 65"/>
                  <a:gd name="T17" fmla="*/ 57 w 57"/>
                  <a:gd name="T18" fmla="*/ 65 h 65"/>
                </a:gdLst>
                <a:ahLst/>
                <a:cxnLst>
                  <a:cxn ang="T10">
                    <a:pos x="T0" y="T1"/>
                  </a:cxn>
                  <a:cxn ang="T11">
                    <a:pos x="T2" y="T3"/>
                  </a:cxn>
                  <a:cxn ang="T12">
                    <a:pos x="T4" y="T5"/>
                  </a:cxn>
                  <a:cxn ang="T13">
                    <a:pos x="T6" y="T7"/>
                  </a:cxn>
                  <a:cxn ang="T14">
                    <a:pos x="T8" y="T9"/>
                  </a:cxn>
                </a:cxnLst>
                <a:rect l="T15" t="T16" r="T17" b="T18"/>
                <a:pathLst>
                  <a:path w="57" h="65">
                    <a:moveTo>
                      <a:pt x="57" y="65"/>
                    </a:moveTo>
                    <a:lnTo>
                      <a:pt x="0" y="37"/>
                    </a:lnTo>
                    <a:lnTo>
                      <a:pt x="0" y="0"/>
                    </a:lnTo>
                    <a:lnTo>
                      <a:pt x="57" y="30"/>
                    </a:lnTo>
                    <a:lnTo>
                      <a:pt x="57" y="6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62" name="Freeform 287"/>
              <p:cNvSpPr>
                <a:spLocks/>
              </p:cNvSpPr>
              <p:nvPr/>
            </p:nvSpPr>
            <p:spPr bwMode="auto">
              <a:xfrm>
                <a:off x="4186" y="1116"/>
                <a:ext cx="105" cy="54"/>
              </a:xfrm>
              <a:custGeom>
                <a:avLst/>
                <a:gdLst>
                  <a:gd name="T0" fmla="*/ 57 w 105"/>
                  <a:gd name="T1" fmla="*/ 54 h 54"/>
                  <a:gd name="T2" fmla="*/ 0 w 105"/>
                  <a:gd name="T3" fmla="*/ 24 h 54"/>
                  <a:gd name="T4" fmla="*/ 49 w 105"/>
                  <a:gd name="T5" fmla="*/ 0 h 54"/>
                  <a:gd name="T6" fmla="*/ 105 w 105"/>
                  <a:gd name="T7" fmla="*/ 28 h 54"/>
                  <a:gd name="T8" fmla="*/ 57 w 105"/>
                  <a:gd name="T9" fmla="*/ 54 h 54"/>
                  <a:gd name="T10" fmla="*/ 0 60000 65536"/>
                  <a:gd name="T11" fmla="*/ 0 60000 65536"/>
                  <a:gd name="T12" fmla="*/ 0 60000 65536"/>
                  <a:gd name="T13" fmla="*/ 0 60000 65536"/>
                  <a:gd name="T14" fmla="*/ 0 60000 65536"/>
                  <a:gd name="T15" fmla="*/ 0 w 105"/>
                  <a:gd name="T16" fmla="*/ 0 h 54"/>
                  <a:gd name="T17" fmla="*/ 105 w 105"/>
                  <a:gd name="T18" fmla="*/ 54 h 54"/>
                </a:gdLst>
                <a:ahLst/>
                <a:cxnLst>
                  <a:cxn ang="T10">
                    <a:pos x="T0" y="T1"/>
                  </a:cxn>
                  <a:cxn ang="T11">
                    <a:pos x="T2" y="T3"/>
                  </a:cxn>
                  <a:cxn ang="T12">
                    <a:pos x="T4" y="T5"/>
                  </a:cxn>
                  <a:cxn ang="T13">
                    <a:pos x="T6" y="T7"/>
                  </a:cxn>
                  <a:cxn ang="T14">
                    <a:pos x="T8" y="T9"/>
                  </a:cxn>
                </a:cxnLst>
                <a:rect l="T15" t="T16" r="T17" b="T18"/>
                <a:pathLst>
                  <a:path w="105" h="54">
                    <a:moveTo>
                      <a:pt x="57" y="54"/>
                    </a:moveTo>
                    <a:lnTo>
                      <a:pt x="0" y="24"/>
                    </a:lnTo>
                    <a:lnTo>
                      <a:pt x="49" y="0"/>
                    </a:lnTo>
                    <a:lnTo>
                      <a:pt x="105" y="28"/>
                    </a:lnTo>
                    <a:lnTo>
                      <a:pt x="57" y="5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63" name="Freeform 288"/>
              <p:cNvSpPr>
                <a:spLocks/>
              </p:cNvSpPr>
              <p:nvPr/>
            </p:nvSpPr>
            <p:spPr bwMode="auto">
              <a:xfrm>
                <a:off x="4186" y="1116"/>
                <a:ext cx="105" cy="54"/>
              </a:xfrm>
              <a:custGeom>
                <a:avLst/>
                <a:gdLst>
                  <a:gd name="T0" fmla="*/ 57 w 105"/>
                  <a:gd name="T1" fmla="*/ 54 h 54"/>
                  <a:gd name="T2" fmla="*/ 0 w 105"/>
                  <a:gd name="T3" fmla="*/ 24 h 54"/>
                  <a:gd name="T4" fmla="*/ 49 w 105"/>
                  <a:gd name="T5" fmla="*/ 0 h 54"/>
                  <a:gd name="T6" fmla="*/ 105 w 105"/>
                  <a:gd name="T7" fmla="*/ 28 h 54"/>
                  <a:gd name="T8" fmla="*/ 57 w 105"/>
                  <a:gd name="T9" fmla="*/ 54 h 54"/>
                  <a:gd name="T10" fmla="*/ 0 60000 65536"/>
                  <a:gd name="T11" fmla="*/ 0 60000 65536"/>
                  <a:gd name="T12" fmla="*/ 0 60000 65536"/>
                  <a:gd name="T13" fmla="*/ 0 60000 65536"/>
                  <a:gd name="T14" fmla="*/ 0 60000 65536"/>
                  <a:gd name="T15" fmla="*/ 0 w 105"/>
                  <a:gd name="T16" fmla="*/ 0 h 54"/>
                  <a:gd name="T17" fmla="*/ 105 w 105"/>
                  <a:gd name="T18" fmla="*/ 54 h 54"/>
                </a:gdLst>
                <a:ahLst/>
                <a:cxnLst>
                  <a:cxn ang="T10">
                    <a:pos x="T0" y="T1"/>
                  </a:cxn>
                  <a:cxn ang="T11">
                    <a:pos x="T2" y="T3"/>
                  </a:cxn>
                  <a:cxn ang="T12">
                    <a:pos x="T4" y="T5"/>
                  </a:cxn>
                  <a:cxn ang="T13">
                    <a:pos x="T6" y="T7"/>
                  </a:cxn>
                  <a:cxn ang="T14">
                    <a:pos x="T8" y="T9"/>
                  </a:cxn>
                </a:cxnLst>
                <a:rect l="T15" t="T16" r="T17" b="T18"/>
                <a:pathLst>
                  <a:path w="105" h="54">
                    <a:moveTo>
                      <a:pt x="57" y="54"/>
                    </a:moveTo>
                    <a:lnTo>
                      <a:pt x="0" y="24"/>
                    </a:lnTo>
                    <a:lnTo>
                      <a:pt x="49" y="0"/>
                    </a:lnTo>
                    <a:lnTo>
                      <a:pt x="105" y="28"/>
                    </a:lnTo>
                    <a:lnTo>
                      <a:pt x="57" y="5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64" name="Freeform 289"/>
              <p:cNvSpPr>
                <a:spLocks/>
              </p:cNvSpPr>
              <p:nvPr/>
            </p:nvSpPr>
            <p:spPr bwMode="auto">
              <a:xfrm>
                <a:off x="4186" y="1140"/>
                <a:ext cx="57" cy="65"/>
              </a:xfrm>
              <a:custGeom>
                <a:avLst/>
                <a:gdLst>
                  <a:gd name="T0" fmla="*/ 57 w 57"/>
                  <a:gd name="T1" fmla="*/ 65 h 65"/>
                  <a:gd name="T2" fmla="*/ 0 w 57"/>
                  <a:gd name="T3" fmla="*/ 37 h 65"/>
                  <a:gd name="T4" fmla="*/ 0 w 57"/>
                  <a:gd name="T5" fmla="*/ 0 h 65"/>
                  <a:gd name="T6" fmla="*/ 57 w 57"/>
                  <a:gd name="T7" fmla="*/ 30 h 65"/>
                  <a:gd name="T8" fmla="*/ 57 w 57"/>
                  <a:gd name="T9" fmla="*/ 65 h 65"/>
                  <a:gd name="T10" fmla="*/ 0 60000 65536"/>
                  <a:gd name="T11" fmla="*/ 0 60000 65536"/>
                  <a:gd name="T12" fmla="*/ 0 60000 65536"/>
                  <a:gd name="T13" fmla="*/ 0 60000 65536"/>
                  <a:gd name="T14" fmla="*/ 0 60000 65536"/>
                  <a:gd name="T15" fmla="*/ 0 w 57"/>
                  <a:gd name="T16" fmla="*/ 0 h 65"/>
                  <a:gd name="T17" fmla="*/ 57 w 57"/>
                  <a:gd name="T18" fmla="*/ 65 h 65"/>
                </a:gdLst>
                <a:ahLst/>
                <a:cxnLst>
                  <a:cxn ang="T10">
                    <a:pos x="T0" y="T1"/>
                  </a:cxn>
                  <a:cxn ang="T11">
                    <a:pos x="T2" y="T3"/>
                  </a:cxn>
                  <a:cxn ang="T12">
                    <a:pos x="T4" y="T5"/>
                  </a:cxn>
                  <a:cxn ang="T13">
                    <a:pos x="T6" y="T7"/>
                  </a:cxn>
                  <a:cxn ang="T14">
                    <a:pos x="T8" y="T9"/>
                  </a:cxn>
                </a:cxnLst>
                <a:rect l="T15" t="T16" r="T17" b="T18"/>
                <a:pathLst>
                  <a:path w="57" h="65">
                    <a:moveTo>
                      <a:pt x="57" y="65"/>
                    </a:moveTo>
                    <a:lnTo>
                      <a:pt x="0" y="37"/>
                    </a:lnTo>
                    <a:lnTo>
                      <a:pt x="0" y="0"/>
                    </a:lnTo>
                    <a:lnTo>
                      <a:pt x="57" y="30"/>
                    </a:lnTo>
                    <a:lnTo>
                      <a:pt x="57" y="6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65" name="Freeform 290"/>
              <p:cNvSpPr>
                <a:spLocks/>
              </p:cNvSpPr>
              <p:nvPr/>
            </p:nvSpPr>
            <p:spPr bwMode="auto">
              <a:xfrm>
                <a:off x="4186" y="1140"/>
                <a:ext cx="57" cy="65"/>
              </a:xfrm>
              <a:custGeom>
                <a:avLst/>
                <a:gdLst>
                  <a:gd name="T0" fmla="*/ 57 w 57"/>
                  <a:gd name="T1" fmla="*/ 65 h 65"/>
                  <a:gd name="T2" fmla="*/ 0 w 57"/>
                  <a:gd name="T3" fmla="*/ 37 h 65"/>
                  <a:gd name="T4" fmla="*/ 0 w 57"/>
                  <a:gd name="T5" fmla="*/ 0 h 65"/>
                  <a:gd name="T6" fmla="*/ 57 w 57"/>
                  <a:gd name="T7" fmla="*/ 30 h 65"/>
                  <a:gd name="T8" fmla="*/ 57 w 57"/>
                  <a:gd name="T9" fmla="*/ 65 h 65"/>
                  <a:gd name="T10" fmla="*/ 0 60000 65536"/>
                  <a:gd name="T11" fmla="*/ 0 60000 65536"/>
                  <a:gd name="T12" fmla="*/ 0 60000 65536"/>
                  <a:gd name="T13" fmla="*/ 0 60000 65536"/>
                  <a:gd name="T14" fmla="*/ 0 60000 65536"/>
                  <a:gd name="T15" fmla="*/ 0 w 57"/>
                  <a:gd name="T16" fmla="*/ 0 h 65"/>
                  <a:gd name="T17" fmla="*/ 57 w 57"/>
                  <a:gd name="T18" fmla="*/ 65 h 65"/>
                </a:gdLst>
                <a:ahLst/>
                <a:cxnLst>
                  <a:cxn ang="T10">
                    <a:pos x="T0" y="T1"/>
                  </a:cxn>
                  <a:cxn ang="T11">
                    <a:pos x="T2" y="T3"/>
                  </a:cxn>
                  <a:cxn ang="T12">
                    <a:pos x="T4" y="T5"/>
                  </a:cxn>
                  <a:cxn ang="T13">
                    <a:pos x="T6" y="T7"/>
                  </a:cxn>
                  <a:cxn ang="T14">
                    <a:pos x="T8" y="T9"/>
                  </a:cxn>
                </a:cxnLst>
                <a:rect l="T15" t="T16" r="T17" b="T18"/>
                <a:pathLst>
                  <a:path w="57" h="65">
                    <a:moveTo>
                      <a:pt x="57" y="65"/>
                    </a:moveTo>
                    <a:lnTo>
                      <a:pt x="0" y="37"/>
                    </a:lnTo>
                    <a:lnTo>
                      <a:pt x="0" y="0"/>
                    </a:lnTo>
                    <a:lnTo>
                      <a:pt x="57" y="30"/>
                    </a:lnTo>
                    <a:lnTo>
                      <a:pt x="57" y="6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66" name="Freeform 291"/>
              <p:cNvSpPr>
                <a:spLocks/>
              </p:cNvSpPr>
              <p:nvPr/>
            </p:nvSpPr>
            <p:spPr bwMode="auto">
              <a:xfrm>
                <a:off x="4186" y="1116"/>
                <a:ext cx="105" cy="54"/>
              </a:xfrm>
              <a:custGeom>
                <a:avLst/>
                <a:gdLst>
                  <a:gd name="T0" fmla="*/ 57 w 105"/>
                  <a:gd name="T1" fmla="*/ 54 h 54"/>
                  <a:gd name="T2" fmla="*/ 0 w 105"/>
                  <a:gd name="T3" fmla="*/ 24 h 54"/>
                  <a:gd name="T4" fmla="*/ 49 w 105"/>
                  <a:gd name="T5" fmla="*/ 0 h 54"/>
                  <a:gd name="T6" fmla="*/ 105 w 105"/>
                  <a:gd name="T7" fmla="*/ 28 h 54"/>
                  <a:gd name="T8" fmla="*/ 57 w 105"/>
                  <a:gd name="T9" fmla="*/ 54 h 54"/>
                  <a:gd name="T10" fmla="*/ 0 60000 65536"/>
                  <a:gd name="T11" fmla="*/ 0 60000 65536"/>
                  <a:gd name="T12" fmla="*/ 0 60000 65536"/>
                  <a:gd name="T13" fmla="*/ 0 60000 65536"/>
                  <a:gd name="T14" fmla="*/ 0 60000 65536"/>
                  <a:gd name="T15" fmla="*/ 0 w 105"/>
                  <a:gd name="T16" fmla="*/ 0 h 54"/>
                  <a:gd name="T17" fmla="*/ 105 w 105"/>
                  <a:gd name="T18" fmla="*/ 54 h 54"/>
                </a:gdLst>
                <a:ahLst/>
                <a:cxnLst>
                  <a:cxn ang="T10">
                    <a:pos x="T0" y="T1"/>
                  </a:cxn>
                  <a:cxn ang="T11">
                    <a:pos x="T2" y="T3"/>
                  </a:cxn>
                  <a:cxn ang="T12">
                    <a:pos x="T4" y="T5"/>
                  </a:cxn>
                  <a:cxn ang="T13">
                    <a:pos x="T6" y="T7"/>
                  </a:cxn>
                  <a:cxn ang="T14">
                    <a:pos x="T8" y="T9"/>
                  </a:cxn>
                </a:cxnLst>
                <a:rect l="T15" t="T16" r="T17" b="T18"/>
                <a:pathLst>
                  <a:path w="105" h="54">
                    <a:moveTo>
                      <a:pt x="57" y="54"/>
                    </a:moveTo>
                    <a:lnTo>
                      <a:pt x="0" y="24"/>
                    </a:lnTo>
                    <a:lnTo>
                      <a:pt x="49" y="0"/>
                    </a:lnTo>
                    <a:lnTo>
                      <a:pt x="105" y="28"/>
                    </a:lnTo>
                    <a:lnTo>
                      <a:pt x="57" y="5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67" name="Freeform 292"/>
              <p:cNvSpPr>
                <a:spLocks/>
              </p:cNvSpPr>
              <p:nvPr/>
            </p:nvSpPr>
            <p:spPr bwMode="auto">
              <a:xfrm>
                <a:off x="4186" y="1116"/>
                <a:ext cx="105" cy="54"/>
              </a:xfrm>
              <a:custGeom>
                <a:avLst/>
                <a:gdLst>
                  <a:gd name="T0" fmla="*/ 57 w 105"/>
                  <a:gd name="T1" fmla="*/ 54 h 54"/>
                  <a:gd name="T2" fmla="*/ 0 w 105"/>
                  <a:gd name="T3" fmla="*/ 24 h 54"/>
                  <a:gd name="T4" fmla="*/ 49 w 105"/>
                  <a:gd name="T5" fmla="*/ 0 h 54"/>
                  <a:gd name="T6" fmla="*/ 105 w 105"/>
                  <a:gd name="T7" fmla="*/ 28 h 54"/>
                  <a:gd name="T8" fmla="*/ 57 w 105"/>
                  <a:gd name="T9" fmla="*/ 54 h 54"/>
                  <a:gd name="T10" fmla="*/ 0 60000 65536"/>
                  <a:gd name="T11" fmla="*/ 0 60000 65536"/>
                  <a:gd name="T12" fmla="*/ 0 60000 65536"/>
                  <a:gd name="T13" fmla="*/ 0 60000 65536"/>
                  <a:gd name="T14" fmla="*/ 0 60000 65536"/>
                  <a:gd name="T15" fmla="*/ 0 w 105"/>
                  <a:gd name="T16" fmla="*/ 0 h 54"/>
                  <a:gd name="T17" fmla="*/ 105 w 105"/>
                  <a:gd name="T18" fmla="*/ 54 h 54"/>
                </a:gdLst>
                <a:ahLst/>
                <a:cxnLst>
                  <a:cxn ang="T10">
                    <a:pos x="T0" y="T1"/>
                  </a:cxn>
                  <a:cxn ang="T11">
                    <a:pos x="T2" y="T3"/>
                  </a:cxn>
                  <a:cxn ang="T12">
                    <a:pos x="T4" y="T5"/>
                  </a:cxn>
                  <a:cxn ang="T13">
                    <a:pos x="T6" y="T7"/>
                  </a:cxn>
                  <a:cxn ang="T14">
                    <a:pos x="T8" y="T9"/>
                  </a:cxn>
                </a:cxnLst>
                <a:rect l="T15" t="T16" r="T17" b="T18"/>
                <a:pathLst>
                  <a:path w="105" h="54">
                    <a:moveTo>
                      <a:pt x="57" y="54"/>
                    </a:moveTo>
                    <a:lnTo>
                      <a:pt x="0" y="24"/>
                    </a:lnTo>
                    <a:lnTo>
                      <a:pt x="49" y="0"/>
                    </a:lnTo>
                    <a:lnTo>
                      <a:pt x="105" y="28"/>
                    </a:lnTo>
                    <a:lnTo>
                      <a:pt x="57" y="5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68" name="Freeform 293"/>
              <p:cNvSpPr>
                <a:spLocks/>
              </p:cNvSpPr>
              <p:nvPr/>
            </p:nvSpPr>
            <p:spPr bwMode="auto">
              <a:xfrm>
                <a:off x="4243" y="1144"/>
                <a:ext cx="48" cy="61"/>
              </a:xfrm>
              <a:custGeom>
                <a:avLst/>
                <a:gdLst>
                  <a:gd name="T0" fmla="*/ 48 w 48"/>
                  <a:gd name="T1" fmla="*/ 0 h 61"/>
                  <a:gd name="T2" fmla="*/ 48 w 48"/>
                  <a:gd name="T3" fmla="*/ 35 h 61"/>
                  <a:gd name="T4" fmla="*/ 0 w 48"/>
                  <a:gd name="T5" fmla="*/ 61 h 61"/>
                  <a:gd name="T6" fmla="*/ 0 w 48"/>
                  <a:gd name="T7" fmla="*/ 26 h 61"/>
                  <a:gd name="T8" fmla="*/ 48 w 48"/>
                  <a:gd name="T9" fmla="*/ 0 h 61"/>
                  <a:gd name="T10" fmla="*/ 0 60000 65536"/>
                  <a:gd name="T11" fmla="*/ 0 60000 65536"/>
                  <a:gd name="T12" fmla="*/ 0 60000 65536"/>
                  <a:gd name="T13" fmla="*/ 0 60000 65536"/>
                  <a:gd name="T14" fmla="*/ 0 60000 65536"/>
                  <a:gd name="T15" fmla="*/ 0 w 48"/>
                  <a:gd name="T16" fmla="*/ 0 h 61"/>
                  <a:gd name="T17" fmla="*/ 48 w 48"/>
                  <a:gd name="T18" fmla="*/ 61 h 61"/>
                </a:gdLst>
                <a:ahLst/>
                <a:cxnLst>
                  <a:cxn ang="T10">
                    <a:pos x="T0" y="T1"/>
                  </a:cxn>
                  <a:cxn ang="T11">
                    <a:pos x="T2" y="T3"/>
                  </a:cxn>
                  <a:cxn ang="T12">
                    <a:pos x="T4" y="T5"/>
                  </a:cxn>
                  <a:cxn ang="T13">
                    <a:pos x="T6" y="T7"/>
                  </a:cxn>
                  <a:cxn ang="T14">
                    <a:pos x="T8" y="T9"/>
                  </a:cxn>
                </a:cxnLst>
                <a:rect l="T15" t="T16" r="T17" b="T18"/>
                <a:pathLst>
                  <a:path w="48" h="61">
                    <a:moveTo>
                      <a:pt x="48" y="0"/>
                    </a:moveTo>
                    <a:lnTo>
                      <a:pt x="48" y="35"/>
                    </a:lnTo>
                    <a:lnTo>
                      <a:pt x="0" y="61"/>
                    </a:lnTo>
                    <a:lnTo>
                      <a:pt x="0" y="26"/>
                    </a:lnTo>
                    <a:lnTo>
                      <a:pt x="48"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69" name="Freeform 294"/>
              <p:cNvSpPr>
                <a:spLocks/>
              </p:cNvSpPr>
              <p:nvPr/>
            </p:nvSpPr>
            <p:spPr bwMode="auto">
              <a:xfrm>
                <a:off x="4243" y="1144"/>
                <a:ext cx="48" cy="61"/>
              </a:xfrm>
              <a:custGeom>
                <a:avLst/>
                <a:gdLst>
                  <a:gd name="T0" fmla="*/ 48 w 48"/>
                  <a:gd name="T1" fmla="*/ 0 h 61"/>
                  <a:gd name="T2" fmla="*/ 48 w 48"/>
                  <a:gd name="T3" fmla="*/ 35 h 61"/>
                  <a:gd name="T4" fmla="*/ 0 w 48"/>
                  <a:gd name="T5" fmla="*/ 61 h 61"/>
                  <a:gd name="T6" fmla="*/ 0 w 48"/>
                  <a:gd name="T7" fmla="*/ 26 h 61"/>
                  <a:gd name="T8" fmla="*/ 48 w 48"/>
                  <a:gd name="T9" fmla="*/ 0 h 61"/>
                  <a:gd name="T10" fmla="*/ 0 60000 65536"/>
                  <a:gd name="T11" fmla="*/ 0 60000 65536"/>
                  <a:gd name="T12" fmla="*/ 0 60000 65536"/>
                  <a:gd name="T13" fmla="*/ 0 60000 65536"/>
                  <a:gd name="T14" fmla="*/ 0 60000 65536"/>
                  <a:gd name="T15" fmla="*/ 0 w 48"/>
                  <a:gd name="T16" fmla="*/ 0 h 61"/>
                  <a:gd name="T17" fmla="*/ 48 w 48"/>
                  <a:gd name="T18" fmla="*/ 61 h 61"/>
                </a:gdLst>
                <a:ahLst/>
                <a:cxnLst>
                  <a:cxn ang="T10">
                    <a:pos x="T0" y="T1"/>
                  </a:cxn>
                  <a:cxn ang="T11">
                    <a:pos x="T2" y="T3"/>
                  </a:cxn>
                  <a:cxn ang="T12">
                    <a:pos x="T4" y="T5"/>
                  </a:cxn>
                  <a:cxn ang="T13">
                    <a:pos x="T6" y="T7"/>
                  </a:cxn>
                  <a:cxn ang="T14">
                    <a:pos x="T8" y="T9"/>
                  </a:cxn>
                </a:cxnLst>
                <a:rect l="T15" t="T16" r="T17" b="T18"/>
                <a:pathLst>
                  <a:path w="48" h="61">
                    <a:moveTo>
                      <a:pt x="48" y="0"/>
                    </a:moveTo>
                    <a:lnTo>
                      <a:pt x="48" y="35"/>
                    </a:lnTo>
                    <a:lnTo>
                      <a:pt x="0" y="61"/>
                    </a:lnTo>
                    <a:lnTo>
                      <a:pt x="0" y="26"/>
                    </a:lnTo>
                    <a:lnTo>
                      <a:pt x="48"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70" name="Freeform 295"/>
              <p:cNvSpPr>
                <a:spLocks/>
              </p:cNvSpPr>
              <p:nvPr/>
            </p:nvSpPr>
            <p:spPr bwMode="auto">
              <a:xfrm>
                <a:off x="4313" y="1486"/>
                <a:ext cx="137" cy="108"/>
              </a:xfrm>
              <a:custGeom>
                <a:avLst/>
                <a:gdLst>
                  <a:gd name="T0" fmla="*/ 0 w 137"/>
                  <a:gd name="T1" fmla="*/ 108 h 108"/>
                  <a:gd name="T2" fmla="*/ 137 w 137"/>
                  <a:gd name="T3" fmla="*/ 37 h 108"/>
                  <a:gd name="T4" fmla="*/ 137 w 137"/>
                  <a:gd name="T5" fmla="*/ 0 h 108"/>
                  <a:gd name="T6" fmla="*/ 0 w 137"/>
                  <a:gd name="T7" fmla="*/ 71 h 108"/>
                  <a:gd name="T8" fmla="*/ 0 w 137"/>
                  <a:gd name="T9" fmla="*/ 108 h 108"/>
                  <a:gd name="T10" fmla="*/ 0 60000 65536"/>
                  <a:gd name="T11" fmla="*/ 0 60000 65536"/>
                  <a:gd name="T12" fmla="*/ 0 60000 65536"/>
                  <a:gd name="T13" fmla="*/ 0 60000 65536"/>
                  <a:gd name="T14" fmla="*/ 0 60000 65536"/>
                  <a:gd name="T15" fmla="*/ 0 w 137"/>
                  <a:gd name="T16" fmla="*/ 0 h 108"/>
                  <a:gd name="T17" fmla="*/ 137 w 137"/>
                  <a:gd name="T18" fmla="*/ 108 h 108"/>
                </a:gdLst>
                <a:ahLst/>
                <a:cxnLst>
                  <a:cxn ang="T10">
                    <a:pos x="T0" y="T1"/>
                  </a:cxn>
                  <a:cxn ang="T11">
                    <a:pos x="T2" y="T3"/>
                  </a:cxn>
                  <a:cxn ang="T12">
                    <a:pos x="T4" y="T5"/>
                  </a:cxn>
                  <a:cxn ang="T13">
                    <a:pos x="T6" y="T7"/>
                  </a:cxn>
                  <a:cxn ang="T14">
                    <a:pos x="T8" y="T9"/>
                  </a:cxn>
                </a:cxnLst>
                <a:rect l="T15" t="T16" r="T17" b="T18"/>
                <a:pathLst>
                  <a:path w="137" h="108">
                    <a:moveTo>
                      <a:pt x="0" y="108"/>
                    </a:moveTo>
                    <a:lnTo>
                      <a:pt x="137" y="37"/>
                    </a:lnTo>
                    <a:lnTo>
                      <a:pt x="137" y="0"/>
                    </a:lnTo>
                    <a:lnTo>
                      <a:pt x="0" y="71"/>
                    </a:lnTo>
                    <a:lnTo>
                      <a:pt x="0" y="10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71" name="Freeform 296"/>
              <p:cNvSpPr>
                <a:spLocks/>
              </p:cNvSpPr>
              <p:nvPr/>
            </p:nvSpPr>
            <p:spPr bwMode="auto">
              <a:xfrm>
                <a:off x="4313" y="1486"/>
                <a:ext cx="137" cy="108"/>
              </a:xfrm>
              <a:custGeom>
                <a:avLst/>
                <a:gdLst>
                  <a:gd name="T0" fmla="*/ 0 w 137"/>
                  <a:gd name="T1" fmla="*/ 108 h 108"/>
                  <a:gd name="T2" fmla="*/ 137 w 137"/>
                  <a:gd name="T3" fmla="*/ 37 h 108"/>
                  <a:gd name="T4" fmla="*/ 137 w 137"/>
                  <a:gd name="T5" fmla="*/ 0 h 108"/>
                  <a:gd name="T6" fmla="*/ 0 w 137"/>
                  <a:gd name="T7" fmla="*/ 71 h 108"/>
                  <a:gd name="T8" fmla="*/ 0 w 137"/>
                  <a:gd name="T9" fmla="*/ 108 h 108"/>
                  <a:gd name="T10" fmla="*/ 0 60000 65536"/>
                  <a:gd name="T11" fmla="*/ 0 60000 65536"/>
                  <a:gd name="T12" fmla="*/ 0 60000 65536"/>
                  <a:gd name="T13" fmla="*/ 0 60000 65536"/>
                  <a:gd name="T14" fmla="*/ 0 60000 65536"/>
                  <a:gd name="T15" fmla="*/ 0 w 137"/>
                  <a:gd name="T16" fmla="*/ 0 h 108"/>
                  <a:gd name="T17" fmla="*/ 137 w 137"/>
                  <a:gd name="T18" fmla="*/ 108 h 108"/>
                </a:gdLst>
                <a:ahLst/>
                <a:cxnLst>
                  <a:cxn ang="T10">
                    <a:pos x="T0" y="T1"/>
                  </a:cxn>
                  <a:cxn ang="T11">
                    <a:pos x="T2" y="T3"/>
                  </a:cxn>
                  <a:cxn ang="T12">
                    <a:pos x="T4" y="T5"/>
                  </a:cxn>
                  <a:cxn ang="T13">
                    <a:pos x="T6" y="T7"/>
                  </a:cxn>
                  <a:cxn ang="T14">
                    <a:pos x="T8" y="T9"/>
                  </a:cxn>
                </a:cxnLst>
                <a:rect l="T15" t="T16" r="T17" b="T18"/>
                <a:pathLst>
                  <a:path w="137" h="108">
                    <a:moveTo>
                      <a:pt x="0" y="108"/>
                    </a:moveTo>
                    <a:lnTo>
                      <a:pt x="137" y="37"/>
                    </a:lnTo>
                    <a:lnTo>
                      <a:pt x="137" y="0"/>
                    </a:lnTo>
                    <a:lnTo>
                      <a:pt x="0" y="71"/>
                    </a:lnTo>
                    <a:lnTo>
                      <a:pt x="0" y="10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72" name="Freeform 297"/>
              <p:cNvSpPr>
                <a:spLocks/>
              </p:cNvSpPr>
              <p:nvPr/>
            </p:nvSpPr>
            <p:spPr bwMode="auto">
              <a:xfrm>
                <a:off x="4239" y="1448"/>
                <a:ext cx="211" cy="109"/>
              </a:xfrm>
              <a:custGeom>
                <a:avLst/>
                <a:gdLst>
                  <a:gd name="T0" fmla="*/ 74 w 211"/>
                  <a:gd name="T1" fmla="*/ 109 h 109"/>
                  <a:gd name="T2" fmla="*/ 211 w 211"/>
                  <a:gd name="T3" fmla="*/ 38 h 109"/>
                  <a:gd name="T4" fmla="*/ 137 w 211"/>
                  <a:gd name="T5" fmla="*/ 0 h 109"/>
                  <a:gd name="T6" fmla="*/ 0 w 211"/>
                  <a:gd name="T7" fmla="*/ 71 h 109"/>
                  <a:gd name="T8" fmla="*/ 74 w 211"/>
                  <a:gd name="T9" fmla="*/ 109 h 109"/>
                  <a:gd name="T10" fmla="*/ 0 60000 65536"/>
                  <a:gd name="T11" fmla="*/ 0 60000 65536"/>
                  <a:gd name="T12" fmla="*/ 0 60000 65536"/>
                  <a:gd name="T13" fmla="*/ 0 60000 65536"/>
                  <a:gd name="T14" fmla="*/ 0 60000 65536"/>
                  <a:gd name="T15" fmla="*/ 0 w 211"/>
                  <a:gd name="T16" fmla="*/ 0 h 109"/>
                  <a:gd name="T17" fmla="*/ 211 w 211"/>
                  <a:gd name="T18" fmla="*/ 109 h 109"/>
                </a:gdLst>
                <a:ahLst/>
                <a:cxnLst>
                  <a:cxn ang="T10">
                    <a:pos x="T0" y="T1"/>
                  </a:cxn>
                  <a:cxn ang="T11">
                    <a:pos x="T2" y="T3"/>
                  </a:cxn>
                  <a:cxn ang="T12">
                    <a:pos x="T4" y="T5"/>
                  </a:cxn>
                  <a:cxn ang="T13">
                    <a:pos x="T6" y="T7"/>
                  </a:cxn>
                  <a:cxn ang="T14">
                    <a:pos x="T8" y="T9"/>
                  </a:cxn>
                </a:cxnLst>
                <a:rect l="T15" t="T16" r="T17" b="T18"/>
                <a:pathLst>
                  <a:path w="211" h="109">
                    <a:moveTo>
                      <a:pt x="74" y="109"/>
                    </a:moveTo>
                    <a:lnTo>
                      <a:pt x="211" y="38"/>
                    </a:lnTo>
                    <a:lnTo>
                      <a:pt x="137" y="0"/>
                    </a:lnTo>
                    <a:lnTo>
                      <a:pt x="0" y="71"/>
                    </a:lnTo>
                    <a:lnTo>
                      <a:pt x="74" y="10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73" name="Freeform 298"/>
              <p:cNvSpPr>
                <a:spLocks/>
              </p:cNvSpPr>
              <p:nvPr/>
            </p:nvSpPr>
            <p:spPr bwMode="auto">
              <a:xfrm>
                <a:off x="4239" y="1448"/>
                <a:ext cx="211" cy="109"/>
              </a:xfrm>
              <a:custGeom>
                <a:avLst/>
                <a:gdLst>
                  <a:gd name="T0" fmla="*/ 74 w 211"/>
                  <a:gd name="T1" fmla="*/ 109 h 109"/>
                  <a:gd name="T2" fmla="*/ 211 w 211"/>
                  <a:gd name="T3" fmla="*/ 38 h 109"/>
                  <a:gd name="T4" fmla="*/ 137 w 211"/>
                  <a:gd name="T5" fmla="*/ 0 h 109"/>
                  <a:gd name="T6" fmla="*/ 0 w 211"/>
                  <a:gd name="T7" fmla="*/ 71 h 109"/>
                  <a:gd name="T8" fmla="*/ 74 w 211"/>
                  <a:gd name="T9" fmla="*/ 109 h 109"/>
                  <a:gd name="T10" fmla="*/ 0 60000 65536"/>
                  <a:gd name="T11" fmla="*/ 0 60000 65536"/>
                  <a:gd name="T12" fmla="*/ 0 60000 65536"/>
                  <a:gd name="T13" fmla="*/ 0 60000 65536"/>
                  <a:gd name="T14" fmla="*/ 0 60000 65536"/>
                  <a:gd name="T15" fmla="*/ 0 w 211"/>
                  <a:gd name="T16" fmla="*/ 0 h 109"/>
                  <a:gd name="T17" fmla="*/ 211 w 211"/>
                  <a:gd name="T18" fmla="*/ 109 h 109"/>
                </a:gdLst>
                <a:ahLst/>
                <a:cxnLst>
                  <a:cxn ang="T10">
                    <a:pos x="T0" y="T1"/>
                  </a:cxn>
                  <a:cxn ang="T11">
                    <a:pos x="T2" y="T3"/>
                  </a:cxn>
                  <a:cxn ang="T12">
                    <a:pos x="T4" y="T5"/>
                  </a:cxn>
                  <a:cxn ang="T13">
                    <a:pos x="T6" y="T7"/>
                  </a:cxn>
                  <a:cxn ang="T14">
                    <a:pos x="T8" y="T9"/>
                  </a:cxn>
                </a:cxnLst>
                <a:rect l="T15" t="T16" r="T17" b="T18"/>
                <a:pathLst>
                  <a:path w="211" h="109">
                    <a:moveTo>
                      <a:pt x="74" y="109"/>
                    </a:moveTo>
                    <a:lnTo>
                      <a:pt x="211" y="38"/>
                    </a:lnTo>
                    <a:lnTo>
                      <a:pt x="137" y="0"/>
                    </a:lnTo>
                    <a:lnTo>
                      <a:pt x="0" y="71"/>
                    </a:lnTo>
                    <a:lnTo>
                      <a:pt x="74" y="10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74" name="Freeform 299"/>
              <p:cNvSpPr>
                <a:spLocks/>
              </p:cNvSpPr>
              <p:nvPr/>
            </p:nvSpPr>
            <p:spPr bwMode="auto">
              <a:xfrm>
                <a:off x="4313" y="1486"/>
                <a:ext cx="137" cy="108"/>
              </a:xfrm>
              <a:custGeom>
                <a:avLst/>
                <a:gdLst>
                  <a:gd name="T0" fmla="*/ 0 w 137"/>
                  <a:gd name="T1" fmla="*/ 108 h 108"/>
                  <a:gd name="T2" fmla="*/ 137 w 137"/>
                  <a:gd name="T3" fmla="*/ 37 h 108"/>
                  <a:gd name="T4" fmla="*/ 137 w 137"/>
                  <a:gd name="T5" fmla="*/ 0 h 108"/>
                  <a:gd name="T6" fmla="*/ 0 w 137"/>
                  <a:gd name="T7" fmla="*/ 71 h 108"/>
                  <a:gd name="T8" fmla="*/ 0 w 137"/>
                  <a:gd name="T9" fmla="*/ 108 h 108"/>
                  <a:gd name="T10" fmla="*/ 0 60000 65536"/>
                  <a:gd name="T11" fmla="*/ 0 60000 65536"/>
                  <a:gd name="T12" fmla="*/ 0 60000 65536"/>
                  <a:gd name="T13" fmla="*/ 0 60000 65536"/>
                  <a:gd name="T14" fmla="*/ 0 60000 65536"/>
                  <a:gd name="T15" fmla="*/ 0 w 137"/>
                  <a:gd name="T16" fmla="*/ 0 h 108"/>
                  <a:gd name="T17" fmla="*/ 137 w 137"/>
                  <a:gd name="T18" fmla="*/ 108 h 108"/>
                </a:gdLst>
                <a:ahLst/>
                <a:cxnLst>
                  <a:cxn ang="T10">
                    <a:pos x="T0" y="T1"/>
                  </a:cxn>
                  <a:cxn ang="T11">
                    <a:pos x="T2" y="T3"/>
                  </a:cxn>
                  <a:cxn ang="T12">
                    <a:pos x="T4" y="T5"/>
                  </a:cxn>
                  <a:cxn ang="T13">
                    <a:pos x="T6" y="T7"/>
                  </a:cxn>
                  <a:cxn ang="T14">
                    <a:pos x="T8" y="T9"/>
                  </a:cxn>
                </a:cxnLst>
                <a:rect l="T15" t="T16" r="T17" b="T18"/>
                <a:pathLst>
                  <a:path w="137" h="108">
                    <a:moveTo>
                      <a:pt x="0" y="108"/>
                    </a:moveTo>
                    <a:lnTo>
                      <a:pt x="137" y="37"/>
                    </a:lnTo>
                    <a:lnTo>
                      <a:pt x="137" y="0"/>
                    </a:lnTo>
                    <a:lnTo>
                      <a:pt x="0" y="71"/>
                    </a:lnTo>
                    <a:lnTo>
                      <a:pt x="0" y="10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75" name="Freeform 300"/>
              <p:cNvSpPr>
                <a:spLocks/>
              </p:cNvSpPr>
              <p:nvPr/>
            </p:nvSpPr>
            <p:spPr bwMode="auto">
              <a:xfrm>
                <a:off x="4313" y="1486"/>
                <a:ext cx="137" cy="108"/>
              </a:xfrm>
              <a:custGeom>
                <a:avLst/>
                <a:gdLst>
                  <a:gd name="T0" fmla="*/ 0 w 137"/>
                  <a:gd name="T1" fmla="*/ 108 h 108"/>
                  <a:gd name="T2" fmla="*/ 137 w 137"/>
                  <a:gd name="T3" fmla="*/ 37 h 108"/>
                  <a:gd name="T4" fmla="*/ 137 w 137"/>
                  <a:gd name="T5" fmla="*/ 0 h 108"/>
                  <a:gd name="T6" fmla="*/ 0 w 137"/>
                  <a:gd name="T7" fmla="*/ 71 h 108"/>
                  <a:gd name="T8" fmla="*/ 0 w 137"/>
                  <a:gd name="T9" fmla="*/ 108 h 108"/>
                  <a:gd name="T10" fmla="*/ 0 60000 65536"/>
                  <a:gd name="T11" fmla="*/ 0 60000 65536"/>
                  <a:gd name="T12" fmla="*/ 0 60000 65536"/>
                  <a:gd name="T13" fmla="*/ 0 60000 65536"/>
                  <a:gd name="T14" fmla="*/ 0 60000 65536"/>
                  <a:gd name="T15" fmla="*/ 0 w 137"/>
                  <a:gd name="T16" fmla="*/ 0 h 108"/>
                  <a:gd name="T17" fmla="*/ 137 w 137"/>
                  <a:gd name="T18" fmla="*/ 108 h 108"/>
                </a:gdLst>
                <a:ahLst/>
                <a:cxnLst>
                  <a:cxn ang="T10">
                    <a:pos x="T0" y="T1"/>
                  </a:cxn>
                  <a:cxn ang="T11">
                    <a:pos x="T2" y="T3"/>
                  </a:cxn>
                  <a:cxn ang="T12">
                    <a:pos x="T4" y="T5"/>
                  </a:cxn>
                  <a:cxn ang="T13">
                    <a:pos x="T6" y="T7"/>
                  </a:cxn>
                  <a:cxn ang="T14">
                    <a:pos x="T8" y="T9"/>
                  </a:cxn>
                </a:cxnLst>
                <a:rect l="T15" t="T16" r="T17" b="T18"/>
                <a:pathLst>
                  <a:path w="137" h="108">
                    <a:moveTo>
                      <a:pt x="0" y="108"/>
                    </a:moveTo>
                    <a:lnTo>
                      <a:pt x="137" y="37"/>
                    </a:lnTo>
                    <a:lnTo>
                      <a:pt x="137" y="0"/>
                    </a:lnTo>
                    <a:lnTo>
                      <a:pt x="0" y="71"/>
                    </a:lnTo>
                    <a:lnTo>
                      <a:pt x="0" y="10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76" name="Freeform 301"/>
              <p:cNvSpPr>
                <a:spLocks/>
              </p:cNvSpPr>
              <p:nvPr/>
            </p:nvSpPr>
            <p:spPr bwMode="auto">
              <a:xfrm>
                <a:off x="4239" y="1448"/>
                <a:ext cx="211" cy="109"/>
              </a:xfrm>
              <a:custGeom>
                <a:avLst/>
                <a:gdLst>
                  <a:gd name="T0" fmla="*/ 74 w 211"/>
                  <a:gd name="T1" fmla="*/ 109 h 109"/>
                  <a:gd name="T2" fmla="*/ 211 w 211"/>
                  <a:gd name="T3" fmla="*/ 38 h 109"/>
                  <a:gd name="T4" fmla="*/ 137 w 211"/>
                  <a:gd name="T5" fmla="*/ 0 h 109"/>
                  <a:gd name="T6" fmla="*/ 0 w 211"/>
                  <a:gd name="T7" fmla="*/ 71 h 109"/>
                  <a:gd name="T8" fmla="*/ 74 w 211"/>
                  <a:gd name="T9" fmla="*/ 109 h 109"/>
                  <a:gd name="T10" fmla="*/ 0 60000 65536"/>
                  <a:gd name="T11" fmla="*/ 0 60000 65536"/>
                  <a:gd name="T12" fmla="*/ 0 60000 65536"/>
                  <a:gd name="T13" fmla="*/ 0 60000 65536"/>
                  <a:gd name="T14" fmla="*/ 0 60000 65536"/>
                  <a:gd name="T15" fmla="*/ 0 w 211"/>
                  <a:gd name="T16" fmla="*/ 0 h 109"/>
                  <a:gd name="T17" fmla="*/ 211 w 211"/>
                  <a:gd name="T18" fmla="*/ 109 h 109"/>
                </a:gdLst>
                <a:ahLst/>
                <a:cxnLst>
                  <a:cxn ang="T10">
                    <a:pos x="T0" y="T1"/>
                  </a:cxn>
                  <a:cxn ang="T11">
                    <a:pos x="T2" y="T3"/>
                  </a:cxn>
                  <a:cxn ang="T12">
                    <a:pos x="T4" y="T5"/>
                  </a:cxn>
                  <a:cxn ang="T13">
                    <a:pos x="T6" y="T7"/>
                  </a:cxn>
                  <a:cxn ang="T14">
                    <a:pos x="T8" y="T9"/>
                  </a:cxn>
                </a:cxnLst>
                <a:rect l="T15" t="T16" r="T17" b="T18"/>
                <a:pathLst>
                  <a:path w="211" h="109">
                    <a:moveTo>
                      <a:pt x="74" y="109"/>
                    </a:moveTo>
                    <a:lnTo>
                      <a:pt x="211" y="38"/>
                    </a:lnTo>
                    <a:lnTo>
                      <a:pt x="137" y="0"/>
                    </a:lnTo>
                    <a:lnTo>
                      <a:pt x="0" y="71"/>
                    </a:lnTo>
                    <a:lnTo>
                      <a:pt x="74" y="10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77" name="Freeform 302"/>
              <p:cNvSpPr>
                <a:spLocks/>
              </p:cNvSpPr>
              <p:nvPr/>
            </p:nvSpPr>
            <p:spPr bwMode="auto">
              <a:xfrm>
                <a:off x="4239" y="1448"/>
                <a:ext cx="211" cy="109"/>
              </a:xfrm>
              <a:custGeom>
                <a:avLst/>
                <a:gdLst>
                  <a:gd name="T0" fmla="*/ 74 w 211"/>
                  <a:gd name="T1" fmla="*/ 109 h 109"/>
                  <a:gd name="T2" fmla="*/ 211 w 211"/>
                  <a:gd name="T3" fmla="*/ 38 h 109"/>
                  <a:gd name="T4" fmla="*/ 137 w 211"/>
                  <a:gd name="T5" fmla="*/ 0 h 109"/>
                  <a:gd name="T6" fmla="*/ 0 w 211"/>
                  <a:gd name="T7" fmla="*/ 71 h 109"/>
                  <a:gd name="T8" fmla="*/ 74 w 211"/>
                  <a:gd name="T9" fmla="*/ 109 h 109"/>
                  <a:gd name="T10" fmla="*/ 0 60000 65536"/>
                  <a:gd name="T11" fmla="*/ 0 60000 65536"/>
                  <a:gd name="T12" fmla="*/ 0 60000 65536"/>
                  <a:gd name="T13" fmla="*/ 0 60000 65536"/>
                  <a:gd name="T14" fmla="*/ 0 60000 65536"/>
                  <a:gd name="T15" fmla="*/ 0 w 211"/>
                  <a:gd name="T16" fmla="*/ 0 h 109"/>
                  <a:gd name="T17" fmla="*/ 211 w 211"/>
                  <a:gd name="T18" fmla="*/ 109 h 109"/>
                </a:gdLst>
                <a:ahLst/>
                <a:cxnLst>
                  <a:cxn ang="T10">
                    <a:pos x="T0" y="T1"/>
                  </a:cxn>
                  <a:cxn ang="T11">
                    <a:pos x="T2" y="T3"/>
                  </a:cxn>
                  <a:cxn ang="T12">
                    <a:pos x="T4" y="T5"/>
                  </a:cxn>
                  <a:cxn ang="T13">
                    <a:pos x="T6" y="T7"/>
                  </a:cxn>
                  <a:cxn ang="T14">
                    <a:pos x="T8" y="T9"/>
                  </a:cxn>
                </a:cxnLst>
                <a:rect l="T15" t="T16" r="T17" b="T18"/>
                <a:pathLst>
                  <a:path w="211" h="109">
                    <a:moveTo>
                      <a:pt x="74" y="109"/>
                    </a:moveTo>
                    <a:lnTo>
                      <a:pt x="211" y="38"/>
                    </a:lnTo>
                    <a:lnTo>
                      <a:pt x="137" y="0"/>
                    </a:lnTo>
                    <a:lnTo>
                      <a:pt x="0" y="71"/>
                    </a:lnTo>
                    <a:lnTo>
                      <a:pt x="74" y="10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78" name="Freeform 303"/>
              <p:cNvSpPr>
                <a:spLocks/>
              </p:cNvSpPr>
              <p:nvPr/>
            </p:nvSpPr>
            <p:spPr bwMode="auto">
              <a:xfrm>
                <a:off x="4239" y="1519"/>
                <a:ext cx="74" cy="75"/>
              </a:xfrm>
              <a:custGeom>
                <a:avLst/>
                <a:gdLst>
                  <a:gd name="T0" fmla="*/ 0 w 74"/>
                  <a:gd name="T1" fmla="*/ 0 h 75"/>
                  <a:gd name="T2" fmla="*/ 0 w 74"/>
                  <a:gd name="T3" fmla="*/ 36 h 75"/>
                  <a:gd name="T4" fmla="*/ 74 w 74"/>
                  <a:gd name="T5" fmla="*/ 75 h 75"/>
                  <a:gd name="T6" fmla="*/ 74 w 74"/>
                  <a:gd name="T7" fmla="*/ 38 h 75"/>
                  <a:gd name="T8" fmla="*/ 0 w 74"/>
                  <a:gd name="T9" fmla="*/ 0 h 75"/>
                  <a:gd name="T10" fmla="*/ 0 60000 65536"/>
                  <a:gd name="T11" fmla="*/ 0 60000 65536"/>
                  <a:gd name="T12" fmla="*/ 0 60000 65536"/>
                  <a:gd name="T13" fmla="*/ 0 60000 65536"/>
                  <a:gd name="T14" fmla="*/ 0 60000 65536"/>
                  <a:gd name="T15" fmla="*/ 0 w 74"/>
                  <a:gd name="T16" fmla="*/ 0 h 75"/>
                  <a:gd name="T17" fmla="*/ 74 w 74"/>
                  <a:gd name="T18" fmla="*/ 75 h 75"/>
                </a:gdLst>
                <a:ahLst/>
                <a:cxnLst>
                  <a:cxn ang="T10">
                    <a:pos x="T0" y="T1"/>
                  </a:cxn>
                  <a:cxn ang="T11">
                    <a:pos x="T2" y="T3"/>
                  </a:cxn>
                  <a:cxn ang="T12">
                    <a:pos x="T4" y="T5"/>
                  </a:cxn>
                  <a:cxn ang="T13">
                    <a:pos x="T6" y="T7"/>
                  </a:cxn>
                  <a:cxn ang="T14">
                    <a:pos x="T8" y="T9"/>
                  </a:cxn>
                </a:cxnLst>
                <a:rect l="T15" t="T16" r="T17" b="T18"/>
                <a:pathLst>
                  <a:path w="74" h="75">
                    <a:moveTo>
                      <a:pt x="0" y="0"/>
                    </a:moveTo>
                    <a:lnTo>
                      <a:pt x="0" y="36"/>
                    </a:lnTo>
                    <a:lnTo>
                      <a:pt x="74" y="75"/>
                    </a:lnTo>
                    <a:lnTo>
                      <a:pt x="74" y="38"/>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79" name="Freeform 304"/>
              <p:cNvSpPr>
                <a:spLocks/>
              </p:cNvSpPr>
              <p:nvPr/>
            </p:nvSpPr>
            <p:spPr bwMode="auto">
              <a:xfrm>
                <a:off x="4239" y="1519"/>
                <a:ext cx="74" cy="75"/>
              </a:xfrm>
              <a:custGeom>
                <a:avLst/>
                <a:gdLst>
                  <a:gd name="T0" fmla="*/ 0 w 74"/>
                  <a:gd name="T1" fmla="*/ 0 h 75"/>
                  <a:gd name="T2" fmla="*/ 0 w 74"/>
                  <a:gd name="T3" fmla="*/ 36 h 75"/>
                  <a:gd name="T4" fmla="*/ 74 w 74"/>
                  <a:gd name="T5" fmla="*/ 75 h 75"/>
                  <a:gd name="T6" fmla="*/ 74 w 74"/>
                  <a:gd name="T7" fmla="*/ 38 h 75"/>
                  <a:gd name="T8" fmla="*/ 0 w 74"/>
                  <a:gd name="T9" fmla="*/ 0 h 75"/>
                  <a:gd name="T10" fmla="*/ 0 60000 65536"/>
                  <a:gd name="T11" fmla="*/ 0 60000 65536"/>
                  <a:gd name="T12" fmla="*/ 0 60000 65536"/>
                  <a:gd name="T13" fmla="*/ 0 60000 65536"/>
                  <a:gd name="T14" fmla="*/ 0 60000 65536"/>
                  <a:gd name="T15" fmla="*/ 0 w 74"/>
                  <a:gd name="T16" fmla="*/ 0 h 75"/>
                  <a:gd name="T17" fmla="*/ 74 w 74"/>
                  <a:gd name="T18" fmla="*/ 75 h 75"/>
                </a:gdLst>
                <a:ahLst/>
                <a:cxnLst>
                  <a:cxn ang="T10">
                    <a:pos x="T0" y="T1"/>
                  </a:cxn>
                  <a:cxn ang="T11">
                    <a:pos x="T2" y="T3"/>
                  </a:cxn>
                  <a:cxn ang="T12">
                    <a:pos x="T4" y="T5"/>
                  </a:cxn>
                  <a:cxn ang="T13">
                    <a:pos x="T6" y="T7"/>
                  </a:cxn>
                  <a:cxn ang="T14">
                    <a:pos x="T8" y="T9"/>
                  </a:cxn>
                </a:cxnLst>
                <a:rect l="T15" t="T16" r="T17" b="T18"/>
                <a:pathLst>
                  <a:path w="74" h="75">
                    <a:moveTo>
                      <a:pt x="0" y="0"/>
                    </a:moveTo>
                    <a:lnTo>
                      <a:pt x="0" y="36"/>
                    </a:lnTo>
                    <a:lnTo>
                      <a:pt x="74" y="75"/>
                    </a:lnTo>
                    <a:lnTo>
                      <a:pt x="74" y="38"/>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80" name="Freeform 305"/>
              <p:cNvSpPr>
                <a:spLocks/>
              </p:cNvSpPr>
              <p:nvPr/>
            </p:nvSpPr>
            <p:spPr bwMode="auto">
              <a:xfrm>
                <a:off x="4313" y="1448"/>
                <a:ext cx="137" cy="109"/>
              </a:xfrm>
              <a:custGeom>
                <a:avLst/>
                <a:gdLst>
                  <a:gd name="T0" fmla="*/ 0 w 137"/>
                  <a:gd name="T1" fmla="*/ 109 h 109"/>
                  <a:gd name="T2" fmla="*/ 137 w 137"/>
                  <a:gd name="T3" fmla="*/ 38 h 109"/>
                  <a:gd name="T4" fmla="*/ 137 w 137"/>
                  <a:gd name="T5" fmla="*/ 0 h 109"/>
                  <a:gd name="T6" fmla="*/ 0 w 137"/>
                  <a:gd name="T7" fmla="*/ 71 h 109"/>
                  <a:gd name="T8" fmla="*/ 0 w 137"/>
                  <a:gd name="T9" fmla="*/ 109 h 109"/>
                  <a:gd name="T10" fmla="*/ 0 60000 65536"/>
                  <a:gd name="T11" fmla="*/ 0 60000 65536"/>
                  <a:gd name="T12" fmla="*/ 0 60000 65536"/>
                  <a:gd name="T13" fmla="*/ 0 60000 65536"/>
                  <a:gd name="T14" fmla="*/ 0 60000 65536"/>
                  <a:gd name="T15" fmla="*/ 0 w 137"/>
                  <a:gd name="T16" fmla="*/ 0 h 109"/>
                  <a:gd name="T17" fmla="*/ 137 w 137"/>
                  <a:gd name="T18" fmla="*/ 109 h 109"/>
                </a:gdLst>
                <a:ahLst/>
                <a:cxnLst>
                  <a:cxn ang="T10">
                    <a:pos x="T0" y="T1"/>
                  </a:cxn>
                  <a:cxn ang="T11">
                    <a:pos x="T2" y="T3"/>
                  </a:cxn>
                  <a:cxn ang="T12">
                    <a:pos x="T4" y="T5"/>
                  </a:cxn>
                  <a:cxn ang="T13">
                    <a:pos x="T6" y="T7"/>
                  </a:cxn>
                  <a:cxn ang="T14">
                    <a:pos x="T8" y="T9"/>
                  </a:cxn>
                </a:cxnLst>
                <a:rect l="T15" t="T16" r="T17" b="T18"/>
                <a:pathLst>
                  <a:path w="137" h="109">
                    <a:moveTo>
                      <a:pt x="0" y="109"/>
                    </a:moveTo>
                    <a:lnTo>
                      <a:pt x="137" y="38"/>
                    </a:lnTo>
                    <a:lnTo>
                      <a:pt x="137" y="0"/>
                    </a:lnTo>
                    <a:lnTo>
                      <a:pt x="0" y="71"/>
                    </a:lnTo>
                    <a:lnTo>
                      <a:pt x="0" y="10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81" name="Freeform 306"/>
              <p:cNvSpPr>
                <a:spLocks/>
              </p:cNvSpPr>
              <p:nvPr/>
            </p:nvSpPr>
            <p:spPr bwMode="auto">
              <a:xfrm>
                <a:off x="4313" y="1448"/>
                <a:ext cx="137" cy="109"/>
              </a:xfrm>
              <a:custGeom>
                <a:avLst/>
                <a:gdLst>
                  <a:gd name="T0" fmla="*/ 0 w 137"/>
                  <a:gd name="T1" fmla="*/ 109 h 109"/>
                  <a:gd name="T2" fmla="*/ 137 w 137"/>
                  <a:gd name="T3" fmla="*/ 38 h 109"/>
                  <a:gd name="T4" fmla="*/ 137 w 137"/>
                  <a:gd name="T5" fmla="*/ 0 h 109"/>
                  <a:gd name="T6" fmla="*/ 0 w 137"/>
                  <a:gd name="T7" fmla="*/ 71 h 109"/>
                  <a:gd name="T8" fmla="*/ 0 w 137"/>
                  <a:gd name="T9" fmla="*/ 109 h 109"/>
                  <a:gd name="T10" fmla="*/ 0 60000 65536"/>
                  <a:gd name="T11" fmla="*/ 0 60000 65536"/>
                  <a:gd name="T12" fmla="*/ 0 60000 65536"/>
                  <a:gd name="T13" fmla="*/ 0 60000 65536"/>
                  <a:gd name="T14" fmla="*/ 0 60000 65536"/>
                  <a:gd name="T15" fmla="*/ 0 w 137"/>
                  <a:gd name="T16" fmla="*/ 0 h 109"/>
                  <a:gd name="T17" fmla="*/ 137 w 137"/>
                  <a:gd name="T18" fmla="*/ 109 h 109"/>
                </a:gdLst>
                <a:ahLst/>
                <a:cxnLst>
                  <a:cxn ang="T10">
                    <a:pos x="T0" y="T1"/>
                  </a:cxn>
                  <a:cxn ang="T11">
                    <a:pos x="T2" y="T3"/>
                  </a:cxn>
                  <a:cxn ang="T12">
                    <a:pos x="T4" y="T5"/>
                  </a:cxn>
                  <a:cxn ang="T13">
                    <a:pos x="T6" y="T7"/>
                  </a:cxn>
                  <a:cxn ang="T14">
                    <a:pos x="T8" y="T9"/>
                  </a:cxn>
                </a:cxnLst>
                <a:rect l="T15" t="T16" r="T17" b="T18"/>
                <a:pathLst>
                  <a:path w="137" h="109">
                    <a:moveTo>
                      <a:pt x="0" y="109"/>
                    </a:moveTo>
                    <a:lnTo>
                      <a:pt x="137" y="38"/>
                    </a:lnTo>
                    <a:lnTo>
                      <a:pt x="137" y="0"/>
                    </a:lnTo>
                    <a:lnTo>
                      <a:pt x="0" y="71"/>
                    </a:lnTo>
                    <a:lnTo>
                      <a:pt x="0" y="10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82" name="Freeform 307"/>
              <p:cNvSpPr>
                <a:spLocks/>
              </p:cNvSpPr>
              <p:nvPr/>
            </p:nvSpPr>
            <p:spPr bwMode="auto">
              <a:xfrm>
                <a:off x="4239" y="1409"/>
                <a:ext cx="211" cy="110"/>
              </a:xfrm>
              <a:custGeom>
                <a:avLst/>
                <a:gdLst>
                  <a:gd name="T0" fmla="*/ 74 w 211"/>
                  <a:gd name="T1" fmla="*/ 110 h 110"/>
                  <a:gd name="T2" fmla="*/ 211 w 211"/>
                  <a:gd name="T3" fmla="*/ 39 h 110"/>
                  <a:gd name="T4" fmla="*/ 137 w 211"/>
                  <a:gd name="T5" fmla="*/ 0 h 110"/>
                  <a:gd name="T6" fmla="*/ 0 w 211"/>
                  <a:gd name="T7" fmla="*/ 71 h 110"/>
                  <a:gd name="T8" fmla="*/ 74 w 211"/>
                  <a:gd name="T9" fmla="*/ 110 h 110"/>
                  <a:gd name="T10" fmla="*/ 0 60000 65536"/>
                  <a:gd name="T11" fmla="*/ 0 60000 65536"/>
                  <a:gd name="T12" fmla="*/ 0 60000 65536"/>
                  <a:gd name="T13" fmla="*/ 0 60000 65536"/>
                  <a:gd name="T14" fmla="*/ 0 60000 65536"/>
                  <a:gd name="T15" fmla="*/ 0 w 211"/>
                  <a:gd name="T16" fmla="*/ 0 h 110"/>
                  <a:gd name="T17" fmla="*/ 211 w 211"/>
                  <a:gd name="T18" fmla="*/ 110 h 110"/>
                </a:gdLst>
                <a:ahLst/>
                <a:cxnLst>
                  <a:cxn ang="T10">
                    <a:pos x="T0" y="T1"/>
                  </a:cxn>
                  <a:cxn ang="T11">
                    <a:pos x="T2" y="T3"/>
                  </a:cxn>
                  <a:cxn ang="T12">
                    <a:pos x="T4" y="T5"/>
                  </a:cxn>
                  <a:cxn ang="T13">
                    <a:pos x="T6" y="T7"/>
                  </a:cxn>
                  <a:cxn ang="T14">
                    <a:pos x="T8" y="T9"/>
                  </a:cxn>
                </a:cxnLst>
                <a:rect l="T15" t="T16" r="T17" b="T18"/>
                <a:pathLst>
                  <a:path w="211" h="110">
                    <a:moveTo>
                      <a:pt x="74" y="110"/>
                    </a:moveTo>
                    <a:lnTo>
                      <a:pt x="211" y="39"/>
                    </a:lnTo>
                    <a:lnTo>
                      <a:pt x="137" y="0"/>
                    </a:lnTo>
                    <a:lnTo>
                      <a:pt x="0" y="71"/>
                    </a:lnTo>
                    <a:lnTo>
                      <a:pt x="74" y="11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83" name="Freeform 308"/>
              <p:cNvSpPr>
                <a:spLocks/>
              </p:cNvSpPr>
              <p:nvPr/>
            </p:nvSpPr>
            <p:spPr bwMode="auto">
              <a:xfrm>
                <a:off x="4239" y="1409"/>
                <a:ext cx="211" cy="110"/>
              </a:xfrm>
              <a:custGeom>
                <a:avLst/>
                <a:gdLst>
                  <a:gd name="T0" fmla="*/ 74 w 211"/>
                  <a:gd name="T1" fmla="*/ 110 h 110"/>
                  <a:gd name="T2" fmla="*/ 211 w 211"/>
                  <a:gd name="T3" fmla="*/ 39 h 110"/>
                  <a:gd name="T4" fmla="*/ 137 w 211"/>
                  <a:gd name="T5" fmla="*/ 0 h 110"/>
                  <a:gd name="T6" fmla="*/ 0 w 211"/>
                  <a:gd name="T7" fmla="*/ 71 h 110"/>
                  <a:gd name="T8" fmla="*/ 74 w 211"/>
                  <a:gd name="T9" fmla="*/ 110 h 110"/>
                  <a:gd name="T10" fmla="*/ 0 60000 65536"/>
                  <a:gd name="T11" fmla="*/ 0 60000 65536"/>
                  <a:gd name="T12" fmla="*/ 0 60000 65536"/>
                  <a:gd name="T13" fmla="*/ 0 60000 65536"/>
                  <a:gd name="T14" fmla="*/ 0 60000 65536"/>
                  <a:gd name="T15" fmla="*/ 0 w 211"/>
                  <a:gd name="T16" fmla="*/ 0 h 110"/>
                  <a:gd name="T17" fmla="*/ 211 w 211"/>
                  <a:gd name="T18" fmla="*/ 110 h 110"/>
                </a:gdLst>
                <a:ahLst/>
                <a:cxnLst>
                  <a:cxn ang="T10">
                    <a:pos x="T0" y="T1"/>
                  </a:cxn>
                  <a:cxn ang="T11">
                    <a:pos x="T2" y="T3"/>
                  </a:cxn>
                  <a:cxn ang="T12">
                    <a:pos x="T4" y="T5"/>
                  </a:cxn>
                  <a:cxn ang="T13">
                    <a:pos x="T6" y="T7"/>
                  </a:cxn>
                  <a:cxn ang="T14">
                    <a:pos x="T8" y="T9"/>
                  </a:cxn>
                </a:cxnLst>
                <a:rect l="T15" t="T16" r="T17" b="T18"/>
                <a:pathLst>
                  <a:path w="211" h="110">
                    <a:moveTo>
                      <a:pt x="74" y="110"/>
                    </a:moveTo>
                    <a:lnTo>
                      <a:pt x="211" y="39"/>
                    </a:lnTo>
                    <a:lnTo>
                      <a:pt x="137" y="0"/>
                    </a:lnTo>
                    <a:lnTo>
                      <a:pt x="0" y="71"/>
                    </a:lnTo>
                    <a:lnTo>
                      <a:pt x="74" y="11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84" name="Freeform 309"/>
              <p:cNvSpPr>
                <a:spLocks/>
              </p:cNvSpPr>
              <p:nvPr/>
            </p:nvSpPr>
            <p:spPr bwMode="auto">
              <a:xfrm>
                <a:off x="4313" y="1448"/>
                <a:ext cx="137" cy="109"/>
              </a:xfrm>
              <a:custGeom>
                <a:avLst/>
                <a:gdLst>
                  <a:gd name="T0" fmla="*/ 0 w 137"/>
                  <a:gd name="T1" fmla="*/ 109 h 109"/>
                  <a:gd name="T2" fmla="*/ 137 w 137"/>
                  <a:gd name="T3" fmla="*/ 38 h 109"/>
                  <a:gd name="T4" fmla="*/ 137 w 137"/>
                  <a:gd name="T5" fmla="*/ 0 h 109"/>
                  <a:gd name="T6" fmla="*/ 0 w 137"/>
                  <a:gd name="T7" fmla="*/ 71 h 109"/>
                  <a:gd name="T8" fmla="*/ 0 w 137"/>
                  <a:gd name="T9" fmla="*/ 109 h 109"/>
                  <a:gd name="T10" fmla="*/ 0 60000 65536"/>
                  <a:gd name="T11" fmla="*/ 0 60000 65536"/>
                  <a:gd name="T12" fmla="*/ 0 60000 65536"/>
                  <a:gd name="T13" fmla="*/ 0 60000 65536"/>
                  <a:gd name="T14" fmla="*/ 0 60000 65536"/>
                  <a:gd name="T15" fmla="*/ 0 w 137"/>
                  <a:gd name="T16" fmla="*/ 0 h 109"/>
                  <a:gd name="T17" fmla="*/ 137 w 137"/>
                  <a:gd name="T18" fmla="*/ 109 h 109"/>
                </a:gdLst>
                <a:ahLst/>
                <a:cxnLst>
                  <a:cxn ang="T10">
                    <a:pos x="T0" y="T1"/>
                  </a:cxn>
                  <a:cxn ang="T11">
                    <a:pos x="T2" y="T3"/>
                  </a:cxn>
                  <a:cxn ang="T12">
                    <a:pos x="T4" y="T5"/>
                  </a:cxn>
                  <a:cxn ang="T13">
                    <a:pos x="T6" y="T7"/>
                  </a:cxn>
                  <a:cxn ang="T14">
                    <a:pos x="T8" y="T9"/>
                  </a:cxn>
                </a:cxnLst>
                <a:rect l="T15" t="T16" r="T17" b="T18"/>
                <a:pathLst>
                  <a:path w="137" h="109">
                    <a:moveTo>
                      <a:pt x="0" y="109"/>
                    </a:moveTo>
                    <a:lnTo>
                      <a:pt x="137" y="38"/>
                    </a:lnTo>
                    <a:lnTo>
                      <a:pt x="137" y="0"/>
                    </a:lnTo>
                    <a:lnTo>
                      <a:pt x="0" y="71"/>
                    </a:lnTo>
                    <a:lnTo>
                      <a:pt x="0" y="10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85" name="Freeform 310"/>
              <p:cNvSpPr>
                <a:spLocks/>
              </p:cNvSpPr>
              <p:nvPr/>
            </p:nvSpPr>
            <p:spPr bwMode="auto">
              <a:xfrm>
                <a:off x="4313" y="1448"/>
                <a:ext cx="137" cy="109"/>
              </a:xfrm>
              <a:custGeom>
                <a:avLst/>
                <a:gdLst>
                  <a:gd name="T0" fmla="*/ 0 w 137"/>
                  <a:gd name="T1" fmla="*/ 109 h 109"/>
                  <a:gd name="T2" fmla="*/ 137 w 137"/>
                  <a:gd name="T3" fmla="*/ 38 h 109"/>
                  <a:gd name="T4" fmla="*/ 137 w 137"/>
                  <a:gd name="T5" fmla="*/ 0 h 109"/>
                  <a:gd name="T6" fmla="*/ 0 w 137"/>
                  <a:gd name="T7" fmla="*/ 71 h 109"/>
                  <a:gd name="T8" fmla="*/ 0 w 137"/>
                  <a:gd name="T9" fmla="*/ 109 h 109"/>
                  <a:gd name="T10" fmla="*/ 0 60000 65536"/>
                  <a:gd name="T11" fmla="*/ 0 60000 65536"/>
                  <a:gd name="T12" fmla="*/ 0 60000 65536"/>
                  <a:gd name="T13" fmla="*/ 0 60000 65536"/>
                  <a:gd name="T14" fmla="*/ 0 60000 65536"/>
                  <a:gd name="T15" fmla="*/ 0 w 137"/>
                  <a:gd name="T16" fmla="*/ 0 h 109"/>
                  <a:gd name="T17" fmla="*/ 137 w 137"/>
                  <a:gd name="T18" fmla="*/ 109 h 109"/>
                </a:gdLst>
                <a:ahLst/>
                <a:cxnLst>
                  <a:cxn ang="T10">
                    <a:pos x="T0" y="T1"/>
                  </a:cxn>
                  <a:cxn ang="T11">
                    <a:pos x="T2" y="T3"/>
                  </a:cxn>
                  <a:cxn ang="T12">
                    <a:pos x="T4" y="T5"/>
                  </a:cxn>
                  <a:cxn ang="T13">
                    <a:pos x="T6" y="T7"/>
                  </a:cxn>
                  <a:cxn ang="T14">
                    <a:pos x="T8" y="T9"/>
                  </a:cxn>
                </a:cxnLst>
                <a:rect l="T15" t="T16" r="T17" b="T18"/>
                <a:pathLst>
                  <a:path w="137" h="109">
                    <a:moveTo>
                      <a:pt x="0" y="109"/>
                    </a:moveTo>
                    <a:lnTo>
                      <a:pt x="137" y="38"/>
                    </a:lnTo>
                    <a:lnTo>
                      <a:pt x="137" y="0"/>
                    </a:lnTo>
                    <a:lnTo>
                      <a:pt x="0" y="71"/>
                    </a:lnTo>
                    <a:lnTo>
                      <a:pt x="0" y="10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86" name="Freeform 311"/>
              <p:cNvSpPr>
                <a:spLocks/>
              </p:cNvSpPr>
              <p:nvPr/>
            </p:nvSpPr>
            <p:spPr bwMode="auto">
              <a:xfrm>
                <a:off x="4239" y="1409"/>
                <a:ext cx="211" cy="110"/>
              </a:xfrm>
              <a:custGeom>
                <a:avLst/>
                <a:gdLst>
                  <a:gd name="T0" fmla="*/ 74 w 211"/>
                  <a:gd name="T1" fmla="*/ 110 h 110"/>
                  <a:gd name="T2" fmla="*/ 211 w 211"/>
                  <a:gd name="T3" fmla="*/ 39 h 110"/>
                  <a:gd name="T4" fmla="*/ 137 w 211"/>
                  <a:gd name="T5" fmla="*/ 0 h 110"/>
                  <a:gd name="T6" fmla="*/ 0 w 211"/>
                  <a:gd name="T7" fmla="*/ 71 h 110"/>
                  <a:gd name="T8" fmla="*/ 74 w 211"/>
                  <a:gd name="T9" fmla="*/ 110 h 110"/>
                  <a:gd name="T10" fmla="*/ 0 60000 65536"/>
                  <a:gd name="T11" fmla="*/ 0 60000 65536"/>
                  <a:gd name="T12" fmla="*/ 0 60000 65536"/>
                  <a:gd name="T13" fmla="*/ 0 60000 65536"/>
                  <a:gd name="T14" fmla="*/ 0 60000 65536"/>
                  <a:gd name="T15" fmla="*/ 0 w 211"/>
                  <a:gd name="T16" fmla="*/ 0 h 110"/>
                  <a:gd name="T17" fmla="*/ 211 w 211"/>
                  <a:gd name="T18" fmla="*/ 110 h 110"/>
                </a:gdLst>
                <a:ahLst/>
                <a:cxnLst>
                  <a:cxn ang="T10">
                    <a:pos x="T0" y="T1"/>
                  </a:cxn>
                  <a:cxn ang="T11">
                    <a:pos x="T2" y="T3"/>
                  </a:cxn>
                  <a:cxn ang="T12">
                    <a:pos x="T4" y="T5"/>
                  </a:cxn>
                  <a:cxn ang="T13">
                    <a:pos x="T6" y="T7"/>
                  </a:cxn>
                  <a:cxn ang="T14">
                    <a:pos x="T8" y="T9"/>
                  </a:cxn>
                </a:cxnLst>
                <a:rect l="T15" t="T16" r="T17" b="T18"/>
                <a:pathLst>
                  <a:path w="211" h="110">
                    <a:moveTo>
                      <a:pt x="74" y="110"/>
                    </a:moveTo>
                    <a:lnTo>
                      <a:pt x="211" y="39"/>
                    </a:lnTo>
                    <a:lnTo>
                      <a:pt x="137" y="0"/>
                    </a:lnTo>
                    <a:lnTo>
                      <a:pt x="0" y="71"/>
                    </a:lnTo>
                    <a:lnTo>
                      <a:pt x="74" y="11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87" name="Freeform 312"/>
              <p:cNvSpPr>
                <a:spLocks/>
              </p:cNvSpPr>
              <p:nvPr/>
            </p:nvSpPr>
            <p:spPr bwMode="auto">
              <a:xfrm>
                <a:off x="4239" y="1409"/>
                <a:ext cx="211" cy="110"/>
              </a:xfrm>
              <a:custGeom>
                <a:avLst/>
                <a:gdLst>
                  <a:gd name="T0" fmla="*/ 74 w 211"/>
                  <a:gd name="T1" fmla="*/ 110 h 110"/>
                  <a:gd name="T2" fmla="*/ 211 w 211"/>
                  <a:gd name="T3" fmla="*/ 39 h 110"/>
                  <a:gd name="T4" fmla="*/ 137 w 211"/>
                  <a:gd name="T5" fmla="*/ 0 h 110"/>
                  <a:gd name="T6" fmla="*/ 0 w 211"/>
                  <a:gd name="T7" fmla="*/ 71 h 110"/>
                  <a:gd name="T8" fmla="*/ 74 w 211"/>
                  <a:gd name="T9" fmla="*/ 110 h 110"/>
                  <a:gd name="T10" fmla="*/ 0 60000 65536"/>
                  <a:gd name="T11" fmla="*/ 0 60000 65536"/>
                  <a:gd name="T12" fmla="*/ 0 60000 65536"/>
                  <a:gd name="T13" fmla="*/ 0 60000 65536"/>
                  <a:gd name="T14" fmla="*/ 0 60000 65536"/>
                  <a:gd name="T15" fmla="*/ 0 w 211"/>
                  <a:gd name="T16" fmla="*/ 0 h 110"/>
                  <a:gd name="T17" fmla="*/ 211 w 211"/>
                  <a:gd name="T18" fmla="*/ 110 h 110"/>
                </a:gdLst>
                <a:ahLst/>
                <a:cxnLst>
                  <a:cxn ang="T10">
                    <a:pos x="T0" y="T1"/>
                  </a:cxn>
                  <a:cxn ang="T11">
                    <a:pos x="T2" y="T3"/>
                  </a:cxn>
                  <a:cxn ang="T12">
                    <a:pos x="T4" y="T5"/>
                  </a:cxn>
                  <a:cxn ang="T13">
                    <a:pos x="T6" y="T7"/>
                  </a:cxn>
                  <a:cxn ang="T14">
                    <a:pos x="T8" y="T9"/>
                  </a:cxn>
                </a:cxnLst>
                <a:rect l="T15" t="T16" r="T17" b="T18"/>
                <a:pathLst>
                  <a:path w="211" h="110">
                    <a:moveTo>
                      <a:pt x="74" y="110"/>
                    </a:moveTo>
                    <a:lnTo>
                      <a:pt x="211" y="39"/>
                    </a:lnTo>
                    <a:lnTo>
                      <a:pt x="137" y="0"/>
                    </a:lnTo>
                    <a:lnTo>
                      <a:pt x="0" y="71"/>
                    </a:lnTo>
                    <a:lnTo>
                      <a:pt x="74" y="11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88" name="Freeform 313"/>
              <p:cNvSpPr>
                <a:spLocks/>
              </p:cNvSpPr>
              <p:nvPr/>
            </p:nvSpPr>
            <p:spPr bwMode="auto">
              <a:xfrm>
                <a:off x="4239" y="1480"/>
                <a:ext cx="74" cy="77"/>
              </a:xfrm>
              <a:custGeom>
                <a:avLst/>
                <a:gdLst>
                  <a:gd name="T0" fmla="*/ 0 w 74"/>
                  <a:gd name="T1" fmla="*/ 0 h 77"/>
                  <a:gd name="T2" fmla="*/ 0 w 74"/>
                  <a:gd name="T3" fmla="*/ 39 h 77"/>
                  <a:gd name="T4" fmla="*/ 74 w 74"/>
                  <a:gd name="T5" fmla="*/ 77 h 77"/>
                  <a:gd name="T6" fmla="*/ 74 w 74"/>
                  <a:gd name="T7" fmla="*/ 39 h 77"/>
                  <a:gd name="T8" fmla="*/ 0 w 74"/>
                  <a:gd name="T9" fmla="*/ 0 h 77"/>
                  <a:gd name="T10" fmla="*/ 0 60000 65536"/>
                  <a:gd name="T11" fmla="*/ 0 60000 65536"/>
                  <a:gd name="T12" fmla="*/ 0 60000 65536"/>
                  <a:gd name="T13" fmla="*/ 0 60000 65536"/>
                  <a:gd name="T14" fmla="*/ 0 60000 65536"/>
                  <a:gd name="T15" fmla="*/ 0 w 74"/>
                  <a:gd name="T16" fmla="*/ 0 h 77"/>
                  <a:gd name="T17" fmla="*/ 74 w 74"/>
                  <a:gd name="T18" fmla="*/ 77 h 77"/>
                </a:gdLst>
                <a:ahLst/>
                <a:cxnLst>
                  <a:cxn ang="T10">
                    <a:pos x="T0" y="T1"/>
                  </a:cxn>
                  <a:cxn ang="T11">
                    <a:pos x="T2" y="T3"/>
                  </a:cxn>
                  <a:cxn ang="T12">
                    <a:pos x="T4" y="T5"/>
                  </a:cxn>
                  <a:cxn ang="T13">
                    <a:pos x="T6" y="T7"/>
                  </a:cxn>
                  <a:cxn ang="T14">
                    <a:pos x="T8" y="T9"/>
                  </a:cxn>
                </a:cxnLst>
                <a:rect l="T15" t="T16" r="T17" b="T18"/>
                <a:pathLst>
                  <a:path w="74" h="77">
                    <a:moveTo>
                      <a:pt x="0" y="0"/>
                    </a:moveTo>
                    <a:lnTo>
                      <a:pt x="0" y="39"/>
                    </a:lnTo>
                    <a:lnTo>
                      <a:pt x="74" y="77"/>
                    </a:lnTo>
                    <a:lnTo>
                      <a:pt x="74"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89" name="Freeform 314"/>
              <p:cNvSpPr>
                <a:spLocks/>
              </p:cNvSpPr>
              <p:nvPr/>
            </p:nvSpPr>
            <p:spPr bwMode="auto">
              <a:xfrm>
                <a:off x="4239" y="1480"/>
                <a:ext cx="74" cy="77"/>
              </a:xfrm>
              <a:custGeom>
                <a:avLst/>
                <a:gdLst>
                  <a:gd name="T0" fmla="*/ 0 w 74"/>
                  <a:gd name="T1" fmla="*/ 0 h 77"/>
                  <a:gd name="T2" fmla="*/ 0 w 74"/>
                  <a:gd name="T3" fmla="*/ 39 h 77"/>
                  <a:gd name="T4" fmla="*/ 74 w 74"/>
                  <a:gd name="T5" fmla="*/ 77 h 77"/>
                  <a:gd name="T6" fmla="*/ 74 w 74"/>
                  <a:gd name="T7" fmla="*/ 39 h 77"/>
                  <a:gd name="T8" fmla="*/ 0 w 74"/>
                  <a:gd name="T9" fmla="*/ 0 h 77"/>
                  <a:gd name="T10" fmla="*/ 0 60000 65536"/>
                  <a:gd name="T11" fmla="*/ 0 60000 65536"/>
                  <a:gd name="T12" fmla="*/ 0 60000 65536"/>
                  <a:gd name="T13" fmla="*/ 0 60000 65536"/>
                  <a:gd name="T14" fmla="*/ 0 60000 65536"/>
                  <a:gd name="T15" fmla="*/ 0 w 74"/>
                  <a:gd name="T16" fmla="*/ 0 h 77"/>
                  <a:gd name="T17" fmla="*/ 74 w 74"/>
                  <a:gd name="T18" fmla="*/ 77 h 77"/>
                </a:gdLst>
                <a:ahLst/>
                <a:cxnLst>
                  <a:cxn ang="T10">
                    <a:pos x="T0" y="T1"/>
                  </a:cxn>
                  <a:cxn ang="T11">
                    <a:pos x="T2" y="T3"/>
                  </a:cxn>
                  <a:cxn ang="T12">
                    <a:pos x="T4" y="T5"/>
                  </a:cxn>
                  <a:cxn ang="T13">
                    <a:pos x="T6" y="T7"/>
                  </a:cxn>
                  <a:cxn ang="T14">
                    <a:pos x="T8" y="T9"/>
                  </a:cxn>
                </a:cxnLst>
                <a:rect l="T15" t="T16" r="T17" b="T18"/>
                <a:pathLst>
                  <a:path w="74" h="77">
                    <a:moveTo>
                      <a:pt x="0" y="0"/>
                    </a:moveTo>
                    <a:lnTo>
                      <a:pt x="0" y="39"/>
                    </a:lnTo>
                    <a:lnTo>
                      <a:pt x="74" y="77"/>
                    </a:lnTo>
                    <a:lnTo>
                      <a:pt x="74"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90" name="Freeform 315"/>
              <p:cNvSpPr>
                <a:spLocks/>
              </p:cNvSpPr>
              <p:nvPr/>
            </p:nvSpPr>
            <p:spPr bwMode="auto">
              <a:xfrm>
                <a:off x="4446" y="1521"/>
                <a:ext cx="71" cy="75"/>
              </a:xfrm>
              <a:custGeom>
                <a:avLst/>
                <a:gdLst>
                  <a:gd name="T0" fmla="*/ 0 w 71"/>
                  <a:gd name="T1" fmla="*/ 75 h 75"/>
                  <a:gd name="T2" fmla="*/ 71 w 71"/>
                  <a:gd name="T3" fmla="*/ 38 h 75"/>
                  <a:gd name="T4" fmla="*/ 71 w 71"/>
                  <a:gd name="T5" fmla="*/ 0 h 75"/>
                  <a:gd name="T6" fmla="*/ 0 w 71"/>
                  <a:gd name="T7" fmla="*/ 36 h 75"/>
                  <a:gd name="T8" fmla="*/ 0 w 71"/>
                  <a:gd name="T9" fmla="*/ 75 h 75"/>
                  <a:gd name="T10" fmla="*/ 0 60000 65536"/>
                  <a:gd name="T11" fmla="*/ 0 60000 65536"/>
                  <a:gd name="T12" fmla="*/ 0 60000 65536"/>
                  <a:gd name="T13" fmla="*/ 0 60000 65536"/>
                  <a:gd name="T14" fmla="*/ 0 60000 65536"/>
                  <a:gd name="T15" fmla="*/ 0 w 71"/>
                  <a:gd name="T16" fmla="*/ 0 h 75"/>
                  <a:gd name="T17" fmla="*/ 71 w 71"/>
                  <a:gd name="T18" fmla="*/ 75 h 75"/>
                </a:gdLst>
                <a:ahLst/>
                <a:cxnLst>
                  <a:cxn ang="T10">
                    <a:pos x="T0" y="T1"/>
                  </a:cxn>
                  <a:cxn ang="T11">
                    <a:pos x="T2" y="T3"/>
                  </a:cxn>
                  <a:cxn ang="T12">
                    <a:pos x="T4" y="T5"/>
                  </a:cxn>
                  <a:cxn ang="T13">
                    <a:pos x="T6" y="T7"/>
                  </a:cxn>
                  <a:cxn ang="T14">
                    <a:pos x="T8" y="T9"/>
                  </a:cxn>
                </a:cxnLst>
                <a:rect l="T15" t="T16" r="T17" b="T18"/>
                <a:pathLst>
                  <a:path w="71" h="75">
                    <a:moveTo>
                      <a:pt x="0" y="75"/>
                    </a:moveTo>
                    <a:lnTo>
                      <a:pt x="71" y="38"/>
                    </a:lnTo>
                    <a:lnTo>
                      <a:pt x="71" y="0"/>
                    </a:lnTo>
                    <a:lnTo>
                      <a:pt x="0" y="36"/>
                    </a:lnTo>
                    <a:lnTo>
                      <a:pt x="0" y="7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91" name="Freeform 316"/>
              <p:cNvSpPr>
                <a:spLocks/>
              </p:cNvSpPr>
              <p:nvPr/>
            </p:nvSpPr>
            <p:spPr bwMode="auto">
              <a:xfrm>
                <a:off x="4446" y="1521"/>
                <a:ext cx="71" cy="75"/>
              </a:xfrm>
              <a:custGeom>
                <a:avLst/>
                <a:gdLst>
                  <a:gd name="T0" fmla="*/ 0 w 71"/>
                  <a:gd name="T1" fmla="*/ 75 h 75"/>
                  <a:gd name="T2" fmla="*/ 71 w 71"/>
                  <a:gd name="T3" fmla="*/ 38 h 75"/>
                  <a:gd name="T4" fmla="*/ 71 w 71"/>
                  <a:gd name="T5" fmla="*/ 0 h 75"/>
                  <a:gd name="T6" fmla="*/ 0 w 71"/>
                  <a:gd name="T7" fmla="*/ 36 h 75"/>
                  <a:gd name="T8" fmla="*/ 0 w 71"/>
                  <a:gd name="T9" fmla="*/ 75 h 75"/>
                  <a:gd name="T10" fmla="*/ 0 60000 65536"/>
                  <a:gd name="T11" fmla="*/ 0 60000 65536"/>
                  <a:gd name="T12" fmla="*/ 0 60000 65536"/>
                  <a:gd name="T13" fmla="*/ 0 60000 65536"/>
                  <a:gd name="T14" fmla="*/ 0 60000 65536"/>
                  <a:gd name="T15" fmla="*/ 0 w 71"/>
                  <a:gd name="T16" fmla="*/ 0 h 75"/>
                  <a:gd name="T17" fmla="*/ 71 w 71"/>
                  <a:gd name="T18" fmla="*/ 75 h 75"/>
                </a:gdLst>
                <a:ahLst/>
                <a:cxnLst>
                  <a:cxn ang="T10">
                    <a:pos x="T0" y="T1"/>
                  </a:cxn>
                  <a:cxn ang="T11">
                    <a:pos x="T2" y="T3"/>
                  </a:cxn>
                  <a:cxn ang="T12">
                    <a:pos x="T4" y="T5"/>
                  </a:cxn>
                  <a:cxn ang="T13">
                    <a:pos x="T6" y="T7"/>
                  </a:cxn>
                  <a:cxn ang="T14">
                    <a:pos x="T8" y="T9"/>
                  </a:cxn>
                </a:cxnLst>
                <a:rect l="T15" t="T16" r="T17" b="T18"/>
                <a:pathLst>
                  <a:path w="71" h="75">
                    <a:moveTo>
                      <a:pt x="0" y="75"/>
                    </a:moveTo>
                    <a:lnTo>
                      <a:pt x="71" y="38"/>
                    </a:lnTo>
                    <a:lnTo>
                      <a:pt x="71" y="0"/>
                    </a:lnTo>
                    <a:lnTo>
                      <a:pt x="0" y="36"/>
                    </a:lnTo>
                    <a:lnTo>
                      <a:pt x="0" y="7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92" name="Freeform 317"/>
              <p:cNvSpPr>
                <a:spLocks/>
              </p:cNvSpPr>
              <p:nvPr/>
            </p:nvSpPr>
            <p:spPr bwMode="auto">
              <a:xfrm>
                <a:off x="4380" y="1486"/>
                <a:ext cx="137" cy="71"/>
              </a:xfrm>
              <a:custGeom>
                <a:avLst/>
                <a:gdLst>
                  <a:gd name="T0" fmla="*/ 66 w 137"/>
                  <a:gd name="T1" fmla="*/ 71 h 71"/>
                  <a:gd name="T2" fmla="*/ 137 w 137"/>
                  <a:gd name="T3" fmla="*/ 35 h 71"/>
                  <a:gd name="T4" fmla="*/ 72 w 137"/>
                  <a:gd name="T5" fmla="*/ 0 h 71"/>
                  <a:gd name="T6" fmla="*/ 0 w 137"/>
                  <a:gd name="T7" fmla="*/ 37 h 71"/>
                  <a:gd name="T8" fmla="*/ 66 w 137"/>
                  <a:gd name="T9" fmla="*/ 71 h 71"/>
                  <a:gd name="T10" fmla="*/ 0 60000 65536"/>
                  <a:gd name="T11" fmla="*/ 0 60000 65536"/>
                  <a:gd name="T12" fmla="*/ 0 60000 65536"/>
                  <a:gd name="T13" fmla="*/ 0 60000 65536"/>
                  <a:gd name="T14" fmla="*/ 0 60000 65536"/>
                  <a:gd name="T15" fmla="*/ 0 w 137"/>
                  <a:gd name="T16" fmla="*/ 0 h 71"/>
                  <a:gd name="T17" fmla="*/ 137 w 137"/>
                  <a:gd name="T18" fmla="*/ 71 h 71"/>
                </a:gdLst>
                <a:ahLst/>
                <a:cxnLst>
                  <a:cxn ang="T10">
                    <a:pos x="T0" y="T1"/>
                  </a:cxn>
                  <a:cxn ang="T11">
                    <a:pos x="T2" y="T3"/>
                  </a:cxn>
                  <a:cxn ang="T12">
                    <a:pos x="T4" y="T5"/>
                  </a:cxn>
                  <a:cxn ang="T13">
                    <a:pos x="T6" y="T7"/>
                  </a:cxn>
                  <a:cxn ang="T14">
                    <a:pos x="T8" y="T9"/>
                  </a:cxn>
                </a:cxnLst>
                <a:rect l="T15" t="T16" r="T17" b="T18"/>
                <a:pathLst>
                  <a:path w="137" h="71">
                    <a:moveTo>
                      <a:pt x="66" y="71"/>
                    </a:moveTo>
                    <a:lnTo>
                      <a:pt x="137" y="35"/>
                    </a:lnTo>
                    <a:lnTo>
                      <a:pt x="72" y="0"/>
                    </a:lnTo>
                    <a:lnTo>
                      <a:pt x="0" y="37"/>
                    </a:lnTo>
                    <a:lnTo>
                      <a:pt x="66" y="7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93" name="Freeform 318"/>
              <p:cNvSpPr>
                <a:spLocks/>
              </p:cNvSpPr>
              <p:nvPr/>
            </p:nvSpPr>
            <p:spPr bwMode="auto">
              <a:xfrm>
                <a:off x="4380" y="1486"/>
                <a:ext cx="137" cy="71"/>
              </a:xfrm>
              <a:custGeom>
                <a:avLst/>
                <a:gdLst>
                  <a:gd name="T0" fmla="*/ 66 w 137"/>
                  <a:gd name="T1" fmla="*/ 71 h 71"/>
                  <a:gd name="T2" fmla="*/ 137 w 137"/>
                  <a:gd name="T3" fmla="*/ 35 h 71"/>
                  <a:gd name="T4" fmla="*/ 72 w 137"/>
                  <a:gd name="T5" fmla="*/ 0 h 71"/>
                  <a:gd name="T6" fmla="*/ 0 w 137"/>
                  <a:gd name="T7" fmla="*/ 37 h 71"/>
                  <a:gd name="T8" fmla="*/ 66 w 137"/>
                  <a:gd name="T9" fmla="*/ 71 h 71"/>
                  <a:gd name="T10" fmla="*/ 0 60000 65536"/>
                  <a:gd name="T11" fmla="*/ 0 60000 65536"/>
                  <a:gd name="T12" fmla="*/ 0 60000 65536"/>
                  <a:gd name="T13" fmla="*/ 0 60000 65536"/>
                  <a:gd name="T14" fmla="*/ 0 60000 65536"/>
                  <a:gd name="T15" fmla="*/ 0 w 137"/>
                  <a:gd name="T16" fmla="*/ 0 h 71"/>
                  <a:gd name="T17" fmla="*/ 137 w 137"/>
                  <a:gd name="T18" fmla="*/ 71 h 71"/>
                </a:gdLst>
                <a:ahLst/>
                <a:cxnLst>
                  <a:cxn ang="T10">
                    <a:pos x="T0" y="T1"/>
                  </a:cxn>
                  <a:cxn ang="T11">
                    <a:pos x="T2" y="T3"/>
                  </a:cxn>
                  <a:cxn ang="T12">
                    <a:pos x="T4" y="T5"/>
                  </a:cxn>
                  <a:cxn ang="T13">
                    <a:pos x="T6" y="T7"/>
                  </a:cxn>
                  <a:cxn ang="T14">
                    <a:pos x="T8" y="T9"/>
                  </a:cxn>
                </a:cxnLst>
                <a:rect l="T15" t="T16" r="T17" b="T18"/>
                <a:pathLst>
                  <a:path w="137" h="71">
                    <a:moveTo>
                      <a:pt x="66" y="71"/>
                    </a:moveTo>
                    <a:lnTo>
                      <a:pt x="137" y="35"/>
                    </a:lnTo>
                    <a:lnTo>
                      <a:pt x="72" y="0"/>
                    </a:lnTo>
                    <a:lnTo>
                      <a:pt x="0" y="37"/>
                    </a:lnTo>
                    <a:lnTo>
                      <a:pt x="66" y="7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94" name="Freeform 319"/>
              <p:cNvSpPr>
                <a:spLocks/>
              </p:cNvSpPr>
              <p:nvPr/>
            </p:nvSpPr>
            <p:spPr bwMode="auto">
              <a:xfrm>
                <a:off x="4446" y="1521"/>
                <a:ext cx="71" cy="75"/>
              </a:xfrm>
              <a:custGeom>
                <a:avLst/>
                <a:gdLst>
                  <a:gd name="T0" fmla="*/ 0 w 71"/>
                  <a:gd name="T1" fmla="*/ 75 h 75"/>
                  <a:gd name="T2" fmla="*/ 71 w 71"/>
                  <a:gd name="T3" fmla="*/ 38 h 75"/>
                  <a:gd name="T4" fmla="*/ 71 w 71"/>
                  <a:gd name="T5" fmla="*/ 0 h 75"/>
                  <a:gd name="T6" fmla="*/ 0 w 71"/>
                  <a:gd name="T7" fmla="*/ 36 h 75"/>
                  <a:gd name="T8" fmla="*/ 0 w 71"/>
                  <a:gd name="T9" fmla="*/ 75 h 75"/>
                  <a:gd name="T10" fmla="*/ 0 60000 65536"/>
                  <a:gd name="T11" fmla="*/ 0 60000 65536"/>
                  <a:gd name="T12" fmla="*/ 0 60000 65536"/>
                  <a:gd name="T13" fmla="*/ 0 60000 65536"/>
                  <a:gd name="T14" fmla="*/ 0 60000 65536"/>
                  <a:gd name="T15" fmla="*/ 0 w 71"/>
                  <a:gd name="T16" fmla="*/ 0 h 75"/>
                  <a:gd name="T17" fmla="*/ 71 w 71"/>
                  <a:gd name="T18" fmla="*/ 75 h 75"/>
                </a:gdLst>
                <a:ahLst/>
                <a:cxnLst>
                  <a:cxn ang="T10">
                    <a:pos x="T0" y="T1"/>
                  </a:cxn>
                  <a:cxn ang="T11">
                    <a:pos x="T2" y="T3"/>
                  </a:cxn>
                  <a:cxn ang="T12">
                    <a:pos x="T4" y="T5"/>
                  </a:cxn>
                  <a:cxn ang="T13">
                    <a:pos x="T6" y="T7"/>
                  </a:cxn>
                  <a:cxn ang="T14">
                    <a:pos x="T8" y="T9"/>
                  </a:cxn>
                </a:cxnLst>
                <a:rect l="T15" t="T16" r="T17" b="T18"/>
                <a:pathLst>
                  <a:path w="71" h="75">
                    <a:moveTo>
                      <a:pt x="0" y="75"/>
                    </a:moveTo>
                    <a:lnTo>
                      <a:pt x="71" y="38"/>
                    </a:lnTo>
                    <a:lnTo>
                      <a:pt x="71" y="0"/>
                    </a:lnTo>
                    <a:lnTo>
                      <a:pt x="0" y="36"/>
                    </a:lnTo>
                    <a:lnTo>
                      <a:pt x="0" y="7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95" name="Freeform 320"/>
              <p:cNvSpPr>
                <a:spLocks/>
              </p:cNvSpPr>
              <p:nvPr/>
            </p:nvSpPr>
            <p:spPr bwMode="auto">
              <a:xfrm>
                <a:off x="4446" y="1521"/>
                <a:ext cx="71" cy="75"/>
              </a:xfrm>
              <a:custGeom>
                <a:avLst/>
                <a:gdLst>
                  <a:gd name="T0" fmla="*/ 0 w 71"/>
                  <a:gd name="T1" fmla="*/ 75 h 75"/>
                  <a:gd name="T2" fmla="*/ 71 w 71"/>
                  <a:gd name="T3" fmla="*/ 38 h 75"/>
                  <a:gd name="T4" fmla="*/ 71 w 71"/>
                  <a:gd name="T5" fmla="*/ 0 h 75"/>
                  <a:gd name="T6" fmla="*/ 0 w 71"/>
                  <a:gd name="T7" fmla="*/ 36 h 75"/>
                  <a:gd name="T8" fmla="*/ 0 w 71"/>
                  <a:gd name="T9" fmla="*/ 75 h 75"/>
                  <a:gd name="T10" fmla="*/ 0 60000 65536"/>
                  <a:gd name="T11" fmla="*/ 0 60000 65536"/>
                  <a:gd name="T12" fmla="*/ 0 60000 65536"/>
                  <a:gd name="T13" fmla="*/ 0 60000 65536"/>
                  <a:gd name="T14" fmla="*/ 0 60000 65536"/>
                  <a:gd name="T15" fmla="*/ 0 w 71"/>
                  <a:gd name="T16" fmla="*/ 0 h 75"/>
                  <a:gd name="T17" fmla="*/ 71 w 71"/>
                  <a:gd name="T18" fmla="*/ 75 h 75"/>
                </a:gdLst>
                <a:ahLst/>
                <a:cxnLst>
                  <a:cxn ang="T10">
                    <a:pos x="T0" y="T1"/>
                  </a:cxn>
                  <a:cxn ang="T11">
                    <a:pos x="T2" y="T3"/>
                  </a:cxn>
                  <a:cxn ang="T12">
                    <a:pos x="T4" y="T5"/>
                  </a:cxn>
                  <a:cxn ang="T13">
                    <a:pos x="T6" y="T7"/>
                  </a:cxn>
                  <a:cxn ang="T14">
                    <a:pos x="T8" y="T9"/>
                  </a:cxn>
                </a:cxnLst>
                <a:rect l="T15" t="T16" r="T17" b="T18"/>
                <a:pathLst>
                  <a:path w="71" h="75">
                    <a:moveTo>
                      <a:pt x="0" y="75"/>
                    </a:moveTo>
                    <a:lnTo>
                      <a:pt x="71" y="38"/>
                    </a:lnTo>
                    <a:lnTo>
                      <a:pt x="71" y="0"/>
                    </a:lnTo>
                    <a:lnTo>
                      <a:pt x="0" y="36"/>
                    </a:lnTo>
                    <a:lnTo>
                      <a:pt x="0" y="7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96" name="Freeform 321"/>
              <p:cNvSpPr>
                <a:spLocks/>
              </p:cNvSpPr>
              <p:nvPr/>
            </p:nvSpPr>
            <p:spPr bwMode="auto">
              <a:xfrm>
                <a:off x="4380" y="1486"/>
                <a:ext cx="137" cy="71"/>
              </a:xfrm>
              <a:custGeom>
                <a:avLst/>
                <a:gdLst>
                  <a:gd name="T0" fmla="*/ 66 w 137"/>
                  <a:gd name="T1" fmla="*/ 71 h 71"/>
                  <a:gd name="T2" fmla="*/ 137 w 137"/>
                  <a:gd name="T3" fmla="*/ 35 h 71"/>
                  <a:gd name="T4" fmla="*/ 72 w 137"/>
                  <a:gd name="T5" fmla="*/ 0 h 71"/>
                  <a:gd name="T6" fmla="*/ 0 w 137"/>
                  <a:gd name="T7" fmla="*/ 37 h 71"/>
                  <a:gd name="T8" fmla="*/ 66 w 137"/>
                  <a:gd name="T9" fmla="*/ 71 h 71"/>
                  <a:gd name="T10" fmla="*/ 0 60000 65536"/>
                  <a:gd name="T11" fmla="*/ 0 60000 65536"/>
                  <a:gd name="T12" fmla="*/ 0 60000 65536"/>
                  <a:gd name="T13" fmla="*/ 0 60000 65536"/>
                  <a:gd name="T14" fmla="*/ 0 60000 65536"/>
                  <a:gd name="T15" fmla="*/ 0 w 137"/>
                  <a:gd name="T16" fmla="*/ 0 h 71"/>
                  <a:gd name="T17" fmla="*/ 137 w 137"/>
                  <a:gd name="T18" fmla="*/ 71 h 71"/>
                </a:gdLst>
                <a:ahLst/>
                <a:cxnLst>
                  <a:cxn ang="T10">
                    <a:pos x="T0" y="T1"/>
                  </a:cxn>
                  <a:cxn ang="T11">
                    <a:pos x="T2" y="T3"/>
                  </a:cxn>
                  <a:cxn ang="T12">
                    <a:pos x="T4" y="T5"/>
                  </a:cxn>
                  <a:cxn ang="T13">
                    <a:pos x="T6" y="T7"/>
                  </a:cxn>
                  <a:cxn ang="T14">
                    <a:pos x="T8" y="T9"/>
                  </a:cxn>
                </a:cxnLst>
                <a:rect l="T15" t="T16" r="T17" b="T18"/>
                <a:pathLst>
                  <a:path w="137" h="71">
                    <a:moveTo>
                      <a:pt x="66" y="71"/>
                    </a:moveTo>
                    <a:lnTo>
                      <a:pt x="137" y="35"/>
                    </a:lnTo>
                    <a:lnTo>
                      <a:pt x="72" y="0"/>
                    </a:lnTo>
                    <a:lnTo>
                      <a:pt x="0" y="37"/>
                    </a:lnTo>
                    <a:lnTo>
                      <a:pt x="66" y="7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97" name="Freeform 322"/>
              <p:cNvSpPr>
                <a:spLocks/>
              </p:cNvSpPr>
              <p:nvPr/>
            </p:nvSpPr>
            <p:spPr bwMode="auto">
              <a:xfrm>
                <a:off x="4380" y="1486"/>
                <a:ext cx="137" cy="71"/>
              </a:xfrm>
              <a:custGeom>
                <a:avLst/>
                <a:gdLst>
                  <a:gd name="T0" fmla="*/ 66 w 137"/>
                  <a:gd name="T1" fmla="*/ 71 h 71"/>
                  <a:gd name="T2" fmla="*/ 137 w 137"/>
                  <a:gd name="T3" fmla="*/ 35 h 71"/>
                  <a:gd name="T4" fmla="*/ 72 w 137"/>
                  <a:gd name="T5" fmla="*/ 0 h 71"/>
                  <a:gd name="T6" fmla="*/ 0 w 137"/>
                  <a:gd name="T7" fmla="*/ 37 h 71"/>
                  <a:gd name="T8" fmla="*/ 66 w 137"/>
                  <a:gd name="T9" fmla="*/ 71 h 71"/>
                  <a:gd name="T10" fmla="*/ 0 60000 65536"/>
                  <a:gd name="T11" fmla="*/ 0 60000 65536"/>
                  <a:gd name="T12" fmla="*/ 0 60000 65536"/>
                  <a:gd name="T13" fmla="*/ 0 60000 65536"/>
                  <a:gd name="T14" fmla="*/ 0 60000 65536"/>
                  <a:gd name="T15" fmla="*/ 0 w 137"/>
                  <a:gd name="T16" fmla="*/ 0 h 71"/>
                  <a:gd name="T17" fmla="*/ 137 w 137"/>
                  <a:gd name="T18" fmla="*/ 71 h 71"/>
                </a:gdLst>
                <a:ahLst/>
                <a:cxnLst>
                  <a:cxn ang="T10">
                    <a:pos x="T0" y="T1"/>
                  </a:cxn>
                  <a:cxn ang="T11">
                    <a:pos x="T2" y="T3"/>
                  </a:cxn>
                  <a:cxn ang="T12">
                    <a:pos x="T4" y="T5"/>
                  </a:cxn>
                  <a:cxn ang="T13">
                    <a:pos x="T6" y="T7"/>
                  </a:cxn>
                  <a:cxn ang="T14">
                    <a:pos x="T8" y="T9"/>
                  </a:cxn>
                </a:cxnLst>
                <a:rect l="T15" t="T16" r="T17" b="T18"/>
                <a:pathLst>
                  <a:path w="137" h="71">
                    <a:moveTo>
                      <a:pt x="66" y="71"/>
                    </a:moveTo>
                    <a:lnTo>
                      <a:pt x="137" y="35"/>
                    </a:lnTo>
                    <a:lnTo>
                      <a:pt x="72" y="0"/>
                    </a:lnTo>
                    <a:lnTo>
                      <a:pt x="0" y="37"/>
                    </a:lnTo>
                    <a:lnTo>
                      <a:pt x="66" y="7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998" name="Freeform 323"/>
              <p:cNvSpPr>
                <a:spLocks/>
              </p:cNvSpPr>
              <p:nvPr/>
            </p:nvSpPr>
            <p:spPr bwMode="auto">
              <a:xfrm>
                <a:off x="4380" y="1523"/>
                <a:ext cx="66" cy="73"/>
              </a:xfrm>
              <a:custGeom>
                <a:avLst/>
                <a:gdLst>
                  <a:gd name="T0" fmla="*/ 0 w 66"/>
                  <a:gd name="T1" fmla="*/ 0 h 73"/>
                  <a:gd name="T2" fmla="*/ 0 w 66"/>
                  <a:gd name="T3" fmla="*/ 41 h 73"/>
                  <a:gd name="T4" fmla="*/ 66 w 66"/>
                  <a:gd name="T5" fmla="*/ 73 h 73"/>
                  <a:gd name="T6" fmla="*/ 66 w 66"/>
                  <a:gd name="T7" fmla="*/ 34 h 73"/>
                  <a:gd name="T8" fmla="*/ 0 w 66"/>
                  <a:gd name="T9" fmla="*/ 0 h 73"/>
                  <a:gd name="T10" fmla="*/ 0 60000 65536"/>
                  <a:gd name="T11" fmla="*/ 0 60000 65536"/>
                  <a:gd name="T12" fmla="*/ 0 60000 65536"/>
                  <a:gd name="T13" fmla="*/ 0 60000 65536"/>
                  <a:gd name="T14" fmla="*/ 0 60000 65536"/>
                  <a:gd name="T15" fmla="*/ 0 w 66"/>
                  <a:gd name="T16" fmla="*/ 0 h 73"/>
                  <a:gd name="T17" fmla="*/ 66 w 66"/>
                  <a:gd name="T18" fmla="*/ 73 h 73"/>
                </a:gdLst>
                <a:ahLst/>
                <a:cxnLst>
                  <a:cxn ang="T10">
                    <a:pos x="T0" y="T1"/>
                  </a:cxn>
                  <a:cxn ang="T11">
                    <a:pos x="T2" y="T3"/>
                  </a:cxn>
                  <a:cxn ang="T12">
                    <a:pos x="T4" y="T5"/>
                  </a:cxn>
                  <a:cxn ang="T13">
                    <a:pos x="T6" y="T7"/>
                  </a:cxn>
                  <a:cxn ang="T14">
                    <a:pos x="T8" y="T9"/>
                  </a:cxn>
                </a:cxnLst>
                <a:rect l="T15" t="T16" r="T17" b="T18"/>
                <a:pathLst>
                  <a:path w="66" h="73">
                    <a:moveTo>
                      <a:pt x="0" y="0"/>
                    </a:moveTo>
                    <a:lnTo>
                      <a:pt x="0" y="41"/>
                    </a:lnTo>
                    <a:lnTo>
                      <a:pt x="66" y="73"/>
                    </a:lnTo>
                    <a:lnTo>
                      <a:pt x="66" y="34"/>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999" name="Freeform 324"/>
              <p:cNvSpPr>
                <a:spLocks/>
              </p:cNvSpPr>
              <p:nvPr/>
            </p:nvSpPr>
            <p:spPr bwMode="auto">
              <a:xfrm>
                <a:off x="4380" y="1523"/>
                <a:ext cx="66" cy="73"/>
              </a:xfrm>
              <a:custGeom>
                <a:avLst/>
                <a:gdLst>
                  <a:gd name="T0" fmla="*/ 0 w 66"/>
                  <a:gd name="T1" fmla="*/ 0 h 73"/>
                  <a:gd name="T2" fmla="*/ 0 w 66"/>
                  <a:gd name="T3" fmla="*/ 41 h 73"/>
                  <a:gd name="T4" fmla="*/ 66 w 66"/>
                  <a:gd name="T5" fmla="*/ 73 h 73"/>
                  <a:gd name="T6" fmla="*/ 66 w 66"/>
                  <a:gd name="T7" fmla="*/ 34 h 73"/>
                  <a:gd name="T8" fmla="*/ 0 w 66"/>
                  <a:gd name="T9" fmla="*/ 0 h 73"/>
                  <a:gd name="T10" fmla="*/ 0 60000 65536"/>
                  <a:gd name="T11" fmla="*/ 0 60000 65536"/>
                  <a:gd name="T12" fmla="*/ 0 60000 65536"/>
                  <a:gd name="T13" fmla="*/ 0 60000 65536"/>
                  <a:gd name="T14" fmla="*/ 0 60000 65536"/>
                  <a:gd name="T15" fmla="*/ 0 w 66"/>
                  <a:gd name="T16" fmla="*/ 0 h 73"/>
                  <a:gd name="T17" fmla="*/ 66 w 66"/>
                  <a:gd name="T18" fmla="*/ 73 h 73"/>
                </a:gdLst>
                <a:ahLst/>
                <a:cxnLst>
                  <a:cxn ang="T10">
                    <a:pos x="T0" y="T1"/>
                  </a:cxn>
                  <a:cxn ang="T11">
                    <a:pos x="T2" y="T3"/>
                  </a:cxn>
                  <a:cxn ang="T12">
                    <a:pos x="T4" y="T5"/>
                  </a:cxn>
                  <a:cxn ang="T13">
                    <a:pos x="T6" y="T7"/>
                  </a:cxn>
                  <a:cxn ang="T14">
                    <a:pos x="T8" y="T9"/>
                  </a:cxn>
                </a:cxnLst>
                <a:rect l="T15" t="T16" r="T17" b="T18"/>
                <a:pathLst>
                  <a:path w="66" h="73">
                    <a:moveTo>
                      <a:pt x="0" y="0"/>
                    </a:moveTo>
                    <a:lnTo>
                      <a:pt x="0" y="41"/>
                    </a:lnTo>
                    <a:lnTo>
                      <a:pt x="66" y="73"/>
                    </a:lnTo>
                    <a:lnTo>
                      <a:pt x="66" y="34"/>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00" name="Freeform 325"/>
              <p:cNvSpPr>
                <a:spLocks/>
              </p:cNvSpPr>
              <p:nvPr/>
            </p:nvSpPr>
            <p:spPr bwMode="auto">
              <a:xfrm>
                <a:off x="4446" y="1549"/>
                <a:ext cx="137" cy="107"/>
              </a:xfrm>
              <a:custGeom>
                <a:avLst/>
                <a:gdLst>
                  <a:gd name="T0" fmla="*/ 0 w 137"/>
                  <a:gd name="T1" fmla="*/ 107 h 107"/>
                  <a:gd name="T2" fmla="*/ 137 w 137"/>
                  <a:gd name="T3" fmla="*/ 36 h 107"/>
                  <a:gd name="T4" fmla="*/ 137 w 137"/>
                  <a:gd name="T5" fmla="*/ 0 h 107"/>
                  <a:gd name="T6" fmla="*/ 0 w 137"/>
                  <a:gd name="T7" fmla="*/ 71 h 107"/>
                  <a:gd name="T8" fmla="*/ 0 w 137"/>
                  <a:gd name="T9" fmla="*/ 107 h 107"/>
                  <a:gd name="T10" fmla="*/ 0 60000 65536"/>
                  <a:gd name="T11" fmla="*/ 0 60000 65536"/>
                  <a:gd name="T12" fmla="*/ 0 60000 65536"/>
                  <a:gd name="T13" fmla="*/ 0 60000 65536"/>
                  <a:gd name="T14" fmla="*/ 0 60000 65536"/>
                  <a:gd name="T15" fmla="*/ 0 w 137"/>
                  <a:gd name="T16" fmla="*/ 0 h 107"/>
                  <a:gd name="T17" fmla="*/ 137 w 137"/>
                  <a:gd name="T18" fmla="*/ 107 h 107"/>
                </a:gdLst>
                <a:ahLst/>
                <a:cxnLst>
                  <a:cxn ang="T10">
                    <a:pos x="T0" y="T1"/>
                  </a:cxn>
                  <a:cxn ang="T11">
                    <a:pos x="T2" y="T3"/>
                  </a:cxn>
                  <a:cxn ang="T12">
                    <a:pos x="T4" y="T5"/>
                  </a:cxn>
                  <a:cxn ang="T13">
                    <a:pos x="T6" y="T7"/>
                  </a:cxn>
                  <a:cxn ang="T14">
                    <a:pos x="T8" y="T9"/>
                  </a:cxn>
                </a:cxnLst>
                <a:rect l="T15" t="T16" r="T17" b="T18"/>
                <a:pathLst>
                  <a:path w="137" h="107">
                    <a:moveTo>
                      <a:pt x="0" y="107"/>
                    </a:moveTo>
                    <a:lnTo>
                      <a:pt x="137" y="36"/>
                    </a:lnTo>
                    <a:lnTo>
                      <a:pt x="137" y="0"/>
                    </a:lnTo>
                    <a:lnTo>
                      <a:pt x="0" y="71"/>
                    </a:lnTo>
                    <a:lnTo>
                      <a:pt x="0" y="10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01" name="Freeform 326"/>
              <p:cNvSpPr>
                <a:spLocks/>
              </p:cNvSpPr>
              <p:nvPr/>
            </p:nvSpPr>
            <p:spPr bwMode="auto">
              <a:xfrm>
                <a:off x="4446" y="1549"/>
                <a:ext cx="137" cy="107"/>
              </a:xfrm>
              <a:custGeom>
                <a:avLst/>
                <a:gdLst>
                  <a:gd name="T0" fmla="*/ 0 w 137"/>
                  <a:gd name="T1" fmla="*/ 107 h 107"/>
                  <a:gd name="T2" fmla="*/ 137 w 137"/>
                  <a:gd name="T3" fmla="*/ 36 h 107"/>
                  <a:gd name="T4" fmla="*/ 137 w 137"/>
                  <a:gd name="T5" fmla="*/ 0 h 107"/>
                  <a:gd name="T6" fmla="*/ 0 w 137"/>
                  <a:gd name="T7" fmla="*/ 71 h 107"/>
                  <a:gd name="T8" fmla="*/ 0 w 137"/>
                  <a:gd name="T9" fmla="*/ 107 h 107"/>
                  <a:gd name="T10" fmla="*/ 0 60000 65536"/>
                  <a:gd name="T11" fmla="*/ 0 60000 65536"/>
                  <a:gd name="T12" fmla="*/ 0 60000 65536"/>
                  <a:gd name="T13" fmla="*/ 0 60000 65536"/>
                  <a:gd name="T14" fmla="*/ 0 60000 65536"/>
                  <a:gd name="T15" fmla="*/ 0 w 137"/>
                  <a:gd name="T16" fmla="*/ 0 h 107"/>
                  <a:gd name="T17" fmla="*/ 137 w 137"/>
                  <a:gd name="T18" fmla="*/ 107 h 107"/>
                </a:gdLst>
                <a:ahLst/>
                <a:cxnLst>
                  <a:cxn ang="T10">
                    <a:pos x="T0" y="T1"/>
                  </a:cxn>
                  <a:cxn ang="T11">
                    <a:pos x="T2" y="T3"/>
                  </a:cxn>
                  <a:cxn ang="T12">
                    <a:pos x="T4" y="T5"/>
                  </a:cxn>
                  <a:cxn ang="T13">
                    <a:pos x="T6" y="T7"/>
                  </a:cxn>
                  <a:cxn ang="T14">
                    <a:pos x="T8" y="T9"/>
                  </a:cxn>
                </a:cxnLst>
                <a:rect l="T15" t="T16" r="T17" b="T18"/>
                <a:pathLst>
                  <a:path w="137" h="107">
                    <a:moveTo>
                      <a:pt x="0" y="107"/>
                    </a:moveTo>
                    <a:lnTo>
                      <a:pt x="137" y="36"/>
                    </a:lnTo>
                    <a:lnTo>
                      <a:pt x="137" y="0"/>
                    </a:lnTo>
                    <a:lnTo>
                      <a:pt x="0" y="71"/>
                    </a:lnTo>
                    <a:lnTo>
                      <a:pt x="0" y="10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02" name="Freeform 327"/>
              <p:cNvSpPr>
                <a:spLocks/>
              </p:cNvSpPr>
              <p:nvPr/>
            </p:nvSpPr>
            <p:spPr bwMode="auto">
              <a:xfrm>
                <a:off x="4372" y="1510"/>
                <a:ext cx="211" cy="110"/>
              </a:xfrm>
              <a:custGeom>
                <a:avLst/>
                <a:gdLst>
                  <a:gd name="T0" fmla="*/ 74 w 211"/>
                  <a:gd name="T1" fmla="*/ 110 h 110"/>
                  <a:gd name="T2" fmla="*/ 211 w 211"/>
                  <a:gd name="T3" fmla="*/ 39 h 110"/>
                  <a:gd name="T4" fmla="*/ 137 w 211"/>
                  <a:gd name="T5" fmla="*/ 0 h 110"/>
                  <a:gd name="T6" fmla="*/ 0 w 211"/>
                  <a:gd name="T7" fmla="*/ 71 h 110"/>
                  <a:gd name="T8" fmla="*/ 74 w 211"/>
                  <a:gd name="T9" fmla="*/ 110 h 110"/>
                  <a:gd name="T10" fmla="*/ 0 60000 65536"/>
                  <a:gd name="T11" fmla="*/ 0 60000 65536"/>
                  <a:gd name="T12" fmla="*/ 0 60000 65536"/>
                  <a:gd name="T13" fmla="*/ 0 60000 65536"/>
                  <a:gd name="T14" fmla="*/ 0 60000 65536"/>
                  <a:gd name="T15" fmla="*/ 0 w 211"/>
                  <a:gd name="T16" fmla="*/ 0 h 110"/>
                  <a:gd name="T17" fmla="*/ 211 w 211"/>
                  <a:gd name="T18" fmla="*/ 110 h 110"/>
                </a:gdLst>
                <a:ahLst/>
                <a:cxnLst>
                  <a:cxn ang="T10">
                    <a:pos x="T0" y="T1"/>
                  </a:cxn>
                  <a:cxn ang="T11">
                    <a:pos x="T2" y="T3"/>
                  </a:cxn>
                  <a:cxn ang="T12">
                    <a:pos x="T4" y="T5"/>
                  </a:cxn>
                  <a:cxn ang="T13">
                    <a:pos x="T6" y="T7"/>
                  </a:cxn>
                  <a:cxn ang="T14">
                    <a:pos x="T8" y="T9"/>
                  </a:cxn>
                </a:cxnLst>
                <a:rect l="T15" t="T16" r="T17" b="T18"/>
                <a:pathLst>
                  <a:path w="211" h="110">
                    <a:moveTo>
                      <a:pt x="74" y="110"/>
                    </a:moveTo>
                    <a:lnTo>
                      <a:pt x="211" y="39"/>
                    </a:lnTo>
                    <a:lnTo>
                      <a:pt x="137" y="0"/>
                    </a:lnTo>
                    <a:lnTo>
                      <a:pt x="0" y="71"/>
                    </a:lnTo>
                    <a:lnTo>
                      <a:pt x="74" y="11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03" name="Freeform 328"/>
              <p:cNvSpPr>
                <a:spLocks/>
              </p:cNvSpPr>
              <p:nvPr/>
            </p:nvSpPr>
            <p:spPr bwMode="auto">
              <a:xfrm>
                <a:off x="4372" y="1510"/>
                <a:ext cx="211" cy="110"/>
              </a:xfrm>
              <a:custGeom>
                <a:avLst/>
                <a:gdLst>
                  <a:gd name="T0" fmla="*/ 74 w 211"/>
                  <a:gd name="T1" fmla="*/ 110 h 110"/>
                  <a:gd name="T2" fmla="*/ 211 w 211"/>
                  <a:gd name="T3" fmla="*/ 39 h 110"/>
                  <a:gd name="T4" fmla="*/ 137 w 211"/>
                  <a:gd name="T5" fmla="*/ 0 h 110"/>
                  <a:gd name="T6" fmla="*/ 0 w 211"/>
                  <a:gd name="T7" fmla="*/ 71 h 110"/>
                  <a:gd name="T8" fmla="*/ 74 w 211"/>
                  <a:gd name="T9" fmla="*/ 110 h 110"/>
                  <a:gd name="T10" fmla="*/ 0 60000 65536"/>
                  <a:gd name="T11" fmla="*/ 0 60000 65536"/>
                  <a:gd name="T12" fmla="*/ 0 60000 65536"/>
                  <a:gd name="T13" fmla="*/ 0 60000 65536"/>
                  <a:gd name="T14" fmla="*/ 0 60000 65536"/>
                  <a:gd name="T15" fmla="*/ 0 w 211"/>
                  <a:gd name="T16" fmla="*/ 0 h 110"/>
                  <a:gd name="T17" fmla="*/ 211 w 211"/>
                  <a:gd name="T18" fmla="*/ 110 h 110"/>
                </a:gdLst>
                <a:ahLst/>
                <a:cxnLst>
                  <a:cxn ang="T10">
                    <a:pos x="T0" y="T1"/>
                  </a:cxn>
                  <a:cxn ang="T11">
                    <a:pos x="T2" y="T3"/>
                  </a:cxn>
                  <a:cxn ang="T12">
                    <a:pos x="T4" y="T5"/>
                  </a:cxn>
                  <a:cxn ang="T13">
                    <a:pos x="T6" y="T7"/>
                  </a:cxn>
                  <a:cxn ang="T14">
                    <a:pos x="T8" y="T9"/>
                  </a:cxn>
                </a:cxnLst>
                <a:rect l="T15" t="T16" r="T17" b="T18"/>
                <a:pathLst>
                  <a:path w="211" h="110">
                    <a:moveTo>
                      <a:pt x="74" y="110"/>
                    </a:moveTo>
                    <a:lnTo>
                      <a:pt x="211" y="39"/>
                    </a:lnTo>
                    <a:lnTo>
                      <a:pt x="137" y="0"/>
                    </a:lnTo>
                    <a:lnTo>
                      <a:pt x="0" y="71"/>
                    </a:lnTo>
                    <a:lnTo>
                      <a:pt x="74" y="11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04" name="Freeform 329"/>
              <p:cNvSpPr>
                <a:spLocks/>
              </p:cNvSpPr>
              <p:nvPr/>
            </p:nvSpPr>
            <p:spPr bwMode="auto">
              <a:xfrm>
                <a:off x="4446" y="1549"/>
                <a:ext cx="137" cy="107"/>
              </a:xfrm>
              <a:custGeom>
                <a:avLst/>
                <a:gdLst>
                  <a:gd name="T0" fmla="*/ 0 w 137"/>
                  <a:gd name="T1" fmla="*/ 107 h 107"/>
                  <a:gd name="T2" fmla="*/ 137 w 137"/>
                  <a:gd name="T3" fmla="*/ 36 h 107"/>
                  <a:gd name="T4" fmla="*/ 137 w 137"/>
                  <a:gd name="T5" fmla="*/ 0 h 107"/>
                  <a:gd name="T6" fmla="*/ 0 w 137"/>
                  <a:gd name="T7" fmla="*/ 71 h 107"/>
                  <a:gd name="T8" fmla="*/ 0 w 137"/>
                  <a:gd name="T9" fmla="*/ 107 h 107"/>
                  <a:gd name="T10" fmla="*/ 0 60000 65536"/>
                  <a:gd name="T11" fmla="*/ 0 60000 65536"/>
                  <a:gd name="T12" fmla="*/ 0 60000 65536"/>
                  <a:gd name="T13" fmla="*/ 0 60000 65536"/>
                  <a:gd name="T14" fmla="*/ 0 60000 65536"/>
                  <a:gd name="T15" fmla="*/ 0 w 137"/>
                  <a:gd name="T16" fmla="*/ 0 h 107"/>
                  <a:gd name="T17" fmla="*/ 137 w 137"/>
                  <a:gd name="T18" fmla="*/ 107 h 107"/>
                </a:gdLst>
                <a:ahLst/>
                <a:cxnLst>
                  <a:cxn ang="T10">
                    <a:pos x="T0" y="T1"/>
                  </a:cxn>
                  <a:cxn ang="T11">
                    <a:pos x="T2" y="T3"/>
                  </a:cxn>
                  <a:cxn ang="T12">
                    <a:pos x="T4" y="T5"/>
                  </a:cxn>
                  <a:cxn ang="T13">
                    <a:pos x="T6" y="T7"/>
                  </a:cxn>
                  <a:cxn ang="T14">
                    <a:pos x="T8" y="T9"/>
                  </a:cxn>
                </a:cxnLst>
                <a:rect l="T15" t="T16" r="T17" b="T18"/>
                <a:pathLst>
                  <a:path w="137" h="107">
                    <a:moveTo>
                      <a:pt x="0" y="107"/>
                    </a:moveTo>
                    <a:lnTo>
                      <a:pt x="137" y="36"/>
                    </a:lnTo>
                    <a:lnTo>
                      <a:pt x="137" y="0"/>
                    </a:lnTo>
                    <a:lnTo>
                      <a:pt x="0" y="71"/>
                    </a:lnTo>
                    <a:lnTo>
                      <a:pt x="0" y="10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05" name="Freeform 330"/>
              <p:cNvSpPr>
                <a:spLocks/>
              </p:cNvSpPr>
              <p:nvPr/>
            </p:nvSpPr>
            <p:spPr bwMode="auto">
              <a:xfrm>
                <a:off x="4446" y="1549"/>
                <a:ext cx="137" cy="107"/>
              </a:xfrm>
              <a:custGeom>
                <a:avLst/>
                <a:gdLst>
                  <a:gd name="T0" fmla="*/ 0 w 137"/>
                  <a:gd name="T1" fmla="*/ 107 h 107"/>
                  <a:gd name="T2" fmla="*/ 137 w 137"/>
                  <a:gd name="T3" fmla="*/ 36 h 107"/>
                  <a:gd name="T4" fmla="*/ 137 w 137"/>
                  <a:gd name="T5" fmla="*/ 0 h 107"/>
                  <a:gd name="T6" fmla="*/ 0 w 137"/>
                  <a:gd name="T7" fmla="*/ 71 h 107"/>
                  <a:gd name="T8" fmla="*/ 0 w 137"/>
                  <a:gd name="T9" fmla="*/ 107 h 107"/>
                  <a:gd name="T10" fmla="*/ 0 60000 65536"/>
                  <a:gd name="T11" fmla="*/ 0 60000 65536"/>
                  <a:gd name="T12" fmla="*/ 0 60000 65536"/>
                  <a:gd name="T13" fmla="*/ 0 60000 65536"/>
                  <a:gd name="T14" fmla="*/ 0 60000 65536"/>
                  <a:gd name="T15" fmla="*/ 0 w 137"/>
                  <a:gd name="T16" fmla="*/ 0 h 107"/>
                  <a:gd name="T17" fmla="*/ 137 w 137"/>
                  <a:gd name="T18" fmla="*/ 107 h 107"/>
                </a:gdLst>
                <a:ahLst/>
                <a:cxnLst>
                  <a:cxn ang="T10">
                    <a:pos x="T0" y="T1"/>
                  </a:cxn>
                  <a:cxn ang="T11">
                    <a:pos x="T2" y="T3"/>
                  </a:cxn>
                  <a:cxn ang="T12">
                    <a:pos x="T4" y="T5"/>
                  </a:cxn>
                  <a:cxn ang="T13">
                    <a:pos x="T6" y="T7"/>
                  </a:cxn>
                  <a:cxn ang="T14">
                    <a:pos x="T8" y="T9"/>
                  </a:cxn>
                </a:cxnLst>
                <a:rect l="T15" t="T16" r="T17" b="T18"/>
                <a:pathLst>
                  <a:path w="137" h="107">
                    <a:moveTo>
                      <a:pt x="0" y="107"/>
                    </a:moveTo>
                    <a:lnTo>
                      <a:pt x="137" y="36"/>
                    </a:lnTo>
                    <a:lnTo>
                      <a:pt x="137" y="0"/>
                    </a:lnTo>
                    <a:lnTo>
                      <a:pt x="0" y="71"/>
                    </a:lnTo>
                    <a:lnTo>
                      <a:pt x="0" y="10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06" name="Freeform 331"/>
              <p:cNvSpPr>
                <a:spLocks/>
              </p:cNvSpPr>
              <p:nvPr/>
            </p:nvSpPr>
            <p:spPr bwMode="auto">
              <a:xfrm>
                <a:off x="4372" y="1510"/>
                <a:ext cx="211" cy="110"/>
              </a:xfrm>
              <a:custGeom>
                <a:avLst/>
                <a:gdLst>
                  <a:gd name="T0" fmla="*/ 74 w 211"/>
                  <a:gd name="T1" fmla="*/ 110 h 110"/>
                  <a:gd name="T2" fmla="*/ 211 w 211"/>
                  <a:gd name="T3" fmla="*/ 39 h 110"/>
                  <a:gd name="T4" fmla="*/ 137 w 211"/>
                  <a:gd name="T5" fmla="*/ 0 h 110"/>
                  <a:gd name="T6" fmla="*/ 0 w 211"/>
                  <a:gd name="T7" fmla="*/ 71 h 110"/>
                  <a:gd name="T8" fmla="*/ 74 w 211"/>
                  <a:gd name="T9" fmla="*/ 110 h 110"/>
                  <a:gd name="T10" fmla="*/ 0 60000 65536"/>
                  <a:gd name="T11" fmla="*/ 0 60000 65536"/>
                  <a:gd name="T12" fmla="*/ 0 60000 65536"/>
                  <a:gd name="T13" fmla="*/ 0 60000 65536"/>
                  <a:gd name="T14" fmla="*/ 0 60000 65536"/>
                  <a:gd name="T15" fmla="*/ 0 w 211"/>
                  <a:gd name="T16" fmla="*/ 0 h 110"/>
                  <a:gd name="T17" fmla="*/ 211 w 211"/>
                  <a:gd name="T18" fmla="*/ 110 h 110"/>
                </a:gdLst>
                <a:ahLst/>
                <a:cxnLst>
                  <a:cxn ang="T10">
                    <a:pos x="T0" y="T1"/>
                  </a:cxn>
                  <a:cxn ang="T11">
                    <a:pos x="T2" y="T3"/>
                  </a:cxn>
                  <a:cxn ang="T12">
                    <a:pos x="T4" y="T5"/>
                  </a:cxn>
                  <a:cxn ang="T13">
                    <a:pos x="T6" y="T7"/>
                  </a:cxn>
                  <a:cxn ang="T14">
                    <a:pos x="T8" y="T9"/>
                  </a:cxn>
                </a:cxnLst>
                <a:rect l="T15" t="T16" r="T17" b="T18"/>
                <a:pathLst>
                  <a:path w="211" h="110">
                    <a:moveTo>
                      <a:pt x="74" y="110"/>
                    </a:moveTo>
                    <a:lnTo>
                      <a:pt x="211" y="39"/>
                    </a:lnTo>
                    <a:lnTo>
                      <a:pt x="137" y="0"/>
                    </a:lnTo>
                    <a:lnTo>
                      <a:pt x="0" y="71"/>
                    </a:lnTo>
                    <a:lnTo>
                      <a:pt x="74" y="11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07" name="Freeform 332"/>
              <p:cNvSpPr>
                <a:spLocks/>
              </p:cNvSpPr>
              <p:nvPr/>
            </p:nvSpPr>
            <p:spPr bwMode="auto">
              <a:xfrm>
                <a:off x="4372" y="1510"/>
                <a:ext cx="211" cy="110"/>
              </a:xfrm>
              <a:custGeom>
                <a:avLst/>
                <a:gdLst>
                  <a:gd name="T0" fmla="*/ 74 w 211"/>
                  <a:gd name="T1" fmla="*/ 110 h 110"/>
                  <a:gd name="T2" fmla="*/ 211 w 211"/>
                  <a:gd name="T3" fmla="*/ 39 h 110"/>
                  <a:gd name="T4" fmla="*/ 137 w 211"/>
                  <a:gd name="T5" fmla="*/ 0 h 110"/>
                  <a:gd name="T6" fmla="*/ 0 w 211"/>
                  <a:gd name="T7" fmla="*/ 71 h 110"/>
                  <a:gd name="T8" fmla="*/ 74 w 211"/>
                  <a:gd name="T9" fmla="*/ 110 h 110"/>
                  <a:gd name="T10" fmla="*/ 0 60000 65536"/>
                  <a:gd name="T11" fmla="*/ 0 60000 65536"/>
                  <a:gd name="T12" fmla="*/ 0 60000 65536"/>
                  <a:gd name="T13" fmla="*/ 0 60000 65536"/>
                  <a:gd name="T14" fmla="*/ 0 60000 65536"/>
                  <a:gd name="T15" fmla="*/ 0 w 211"/>
                  <a:gd name="T16" fmla="*/ 0 h 110"/>
                  <a:gd name="T17" fmla="*/ 211 w 211"/>
                  <a:gd name="T18" fmla="*/ 110 h 110"/>
                </a:gdLst>
                <a:ahLst/>
                <a:cxnLst>
                  <a:cxn ang="T10">
                    <a:pos x="T0" y="T1"/>
                  </a:cxn>
                  <a:cxn ang="T11">
                    <a:pos x="T2" y="T3"/>
                  </a:cxn>
                  <a:cxn ang="T12">
                    <a:pos x="T4" y="T5"/>
                  </a:cxn>
                  <a:cxn ang="T13">
                    <a:pos x="T6" y="T7"/>
                  </a:cxn>
                  <a:cxn ang="T14">
                    <a:pos x="T8" y="T9"/>
                  </a:cxn>
                </a:cxnLst>
                <a:rect l="T15" t="T16" r="T17" b="T18"/>
                <a:pathLst>
                  <a:path w="211" h="110">
                    <a:moveTo>
                      <a:pt x="74" y="110"/>
                    </a:moveTo>
                    <a:lnTo>
                      <a:pt x="211" y="39"/>
                    </a:lnTo>
                    <a:lnTo>
                      <a:pt x="137" y="0"/>
                    </a:lnTo>
                    <a:lnTo>
                      <a:pt x="0" y="71"/>
                    </a:lnTo>
                    <a:lnTo>
                      <a:pt x="74" y="11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08" name="Freeform 333"/>
              <p:cNvSpPr>
                <a:spLocks/>
              </p:cNvSpPr>
              <p:nvPr/>
            </p:nvSpPr>
            <p:spPr bwMode="auto">
              <a:xfrm>
                <a:off x="4372" y="1581"/>
                <a:ext cx="74" cy="75"/>
              </a:xfrm>
              <a:custGeom>
                <a:avLst/>
                <a:gdLst>
                  <a:gd name="T0" fmla="*/ 0 w 74"/>
                  <a:gd name="T1" fmla="*/ 0 h 75"/>
                  <a:gd name="T2" fmla="*/ 0 w 74"/>
                  <a:gd name="T3" fmla="*/ 36 h 75"/>
                  <a:gd name="T4" fmla="*/ 74 w 74"/>
                  <a:gd name="T5" fmla="*/ 75 h 75"/>
                  <a:gd name="T6" fmla="*/ 74 w 74"/>
                  <a:gd name="T7" fmla="*/ 39 h 75"/>
                  <a:gd name="T8" fmla="*/ 0 w 74"/>
                  <a:gd name="T9" fmla="*/ 0 h 75"/>
                  <a:gd name="T10" fmla="*/ 0 60000 65536"/>
                  <a:gd name="T11" fmla="*/ 0 60000 65536"/>
                  <a:gd name="T12" fmla="*/ 0 60000 65536"/>
                  <a:gd name="T13" fmla="*/ 0 60000 65536"/>
                  <a:gd name="T14" fmla="*/ 0 60000 65536"/>
                  <a:gd name="T15" fmla="*/ 0 w 74"/>
                  <a:gd name="T16" fmla="*/ 0 h 75"/>
                  <a:gd name="T17" fmla="*/ 74 w 74"/>
                  <a:gd name="T18" fmla="*/ 75 h 75"/>
                </a:gdLst>
                <a:ahLst/>
                <a:cxnLst>
                  <a:cxn ang="T10">
                    <a:pos x="T0" y="T1"/>
                  </a:cxn>
                  <a:cxn ang="T11">
                    <a:pos x="T2" y="T3"/>
                  </a:cxn>
                  <a:cxn ang="T12">
                    <a:pos x="T4" y="T5"/>
                  </a:cxn>
                  <a:cxn ang="T13">
                    <a:pos x="T6" y="T7"/>
                  </a:cxn>
                  <a:cxn ang="T14">
                    <a:pos x="T8" y="T9"/>
                  </a:cxn>
                </a:cxnLst>
                <a:rect l="T15" t="T16" r="T17" b="T18"/>
                <a:pathLst>
                  <a:path w="74" h="75">
                    <a:moveTo>
                      <a:pt x="0" y="0"/>
                    </a:moveTo>
                    <a:lnTo>
                      <a:pt x="0" y="36"/>
                    </a:lnTo>
                    <a:lnTo>
                      <a:pt x="74" y="75"/>
                    </a:lnTo>
                    <a:lnTo>
                      <a:pt x="74"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09" name="Freeform 334"/>
              <p:cNvSpPr>
                <a:spLocks/>
              </p:cNvSpPr>
              <p:nvPr/>
            </p:nvSpPr>
            <p:spPr bwMode="auto">
              <a:xfrm>
                <a:off x="4372" y="1581"/>
                <a:ext cx="74" cy="75"/>
              </a:xfrm>
              <a:custGeom>
                <a:avLst/>
                <a:gdLst>
                  <a:gd name="T0" fmla="*/ 0 w 74"/>
                  <a:gd name="T1" fmla="*/ 0 h 75"/>
                  <a:gd name="T2" fmla="*/ 0 w 74"/>
                  <a:gd name="T3" fmla="*/ 36 h 75"/>
                  <a:gd name="T4" fmla="*/ 74 w 74"/>
                  <a:gd name="T5" fmla="*/ 75 h 75"/>
                  <a:gd name="T6" fmla="*/ 74 w 74"/>
                  <a:gd name="T7" fmla="*/ 39 h 75"/>
                  <a:gd name="T8" fmla="*/ 0 w 74"/>
                  <a:gd name="T9" fmla="*/ 0 h 75"/>
                  <a:gd name="T10" fmla="*/ 0 60000 65536"/>
                  <a:gd name="T11" fmla="*/ 0 60000 65536"/>
                  <a:gd name="T12" fmla="*/ 0 60000 65536"/>
                  <a:gd name="T13" fmla="*/ 0 60000 65536"/>
                  <a:gd name="T14" fmla="*/ 0 60000 65536"/>
                  <a:gd name="T15" fmla="*/ 0 w 74"/>
                  <a:gd name="T16" fmla="*/ 0 h 75"/>
                  <a:gd name="T17" fmla="*/ 74 w 74"/>
                  <a:gd name="T18" fmla="*/ 75 h 75"/>
                </a:gdLst>
                <a:ahLst/>
                <a:cxnLst>
                  <a:cxn ang="T10">
                    <a:pos x="T0" y="T1"/>
                  </a:cxn>
                  <a:cxn ang="T11">
                    <a:pos x="T2" y="T3"/>
                  </a:cxn>
                  <a:cxn ang="T12">
                    <a:pos x="T4" y="T5"/>
                  </a:cxn>
                  <a:cxn ang="T13">
                    <a:pos x="T6" y="T7"/>
                  </a:cxn>
                  <a:cxn ang="T14">
                    <a:pos x="T8" y="T9"/>
                  </a:cxn>
                </a:cxnLst>
                <a:rect l="T15" t="T16" r="T17" b="T18"/>
                <a:pathLst>
                  <a:path w="74" h="75">
                    <a:moveTo>
                      <a:pt x="0" y="0"/>
                    </a:moveTo>
                    <a:lnTo>
                      <a:pt x="0" y="36"/>
                    </a:lnTo>
                    <a:lnTo>
                      <a:pt x="74" y="75"/>
                    </a:lnTo>
                    <a:lnTo>
                      <a:pt x="74"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10" name="Freeform 335"/>
              <p:cNvSpPr>
                <a:spLocks/>
              </p:cNvSpPr>
              <p:nvPr/>
            </p:nvSpPr>
            <p:spPr bwMode="auto">
              <a:xfrm>
                <a:off x="4382" y="1880"/>
                <a:ext cx="72" cy="86"/>
              </a:xfrm>
              <a:custGeom>
                <a:avLst/>
                <a:gdLst>
                  <a:gd name="T0" fmla="*/ 0 w 72"/>
                  <a:gd name="T1" fmla="*/ 86 h 86"/>
                  <a:gd name="T2" fmla="*/ 72 w 72"/>
                  <a:gd name="T3" fmla="*/ 45 h 86"/>
                  <a:gd name="T4" fmla="*/ 72 w 72"/>
                  <a:gd name="T5" fmla="*/ 0 h 86"/>
                  <a:gd name="T6" fmla="*/ 0 w 72"/>
                  <a:gd name="T7" fmla="*/ 41 h 86"/>
                  <a:gd name="T8" fmla="*/ 0 w 72"/>
                  <a:gd name="T9" fmla="*/ 86 h 86"/>
                  <a:gd name="T10" fmla="*/ 0 60000 65536"/>
                  <a:gd name="T11" fmla="*/ 0 60000 65536"/>
                  <a:gd name="T12" fmla="*/ 0 60000 65536"/>
                  <a:gd name="T13" fmla="*/ 0 60000 65536"/>
                  <a:gd name="T14" fmla="*/ 0 60000 65536"/>
                  <a:gd name="T15" fmla="*/ 0 w 72"/>
                  <a:gd name="T16" fmla="*/ 0 h 86"/>
                  <a:gd name="T17" fmla="*/ 72 w 72"/>
                  <a:gd name="T18" fmla="*/ 86 h 86"/>
                </a:gdLst>
                <a:ahLst/>
                <a:cxnLst>
                  <a:cxn ang="T10">
                    <a:pos x="T0" y="T1"/>
                  </a:cxn>
                  <a:cxn ang="T11">
                    <a:pos x="T2" y="T3"/>
                  </a:cxn>
                  <a:cxn ang="T12">
                    <a:pos x="T4" y="T5"/>
                  </a:cxn>
                  <a:cxn ang="T13">
                    <a:pos x="T6" y="T7"/>
                  </a:cxn>
                  <a:cxn ang="T14">
                    <a:pos x="T8" y="T9"/>
                  </a:cxn>
                </a:cxnLst>
                <a:rect l="T15" t="T16" r="T17" b="T18"/>
                <a:pathLst>
                  <a:path w="72" h="86">
                    <a:moveTo>
                      <a:pt x="0" y="86"/>
                    </a:moveTo>
                    <a:lnTo>
                      <a:pt x="72" y="45"/>
                    </a:lnTo>
                    <a:lnTo>
                      <a:pt x="72" y="0"/>
                    </a:lnTo>
                    <a:lnTo>
                      <a:pt x="0" y="41"/>
                    </a:lnTo>
                    <a:lnTo>
                      <a:pt x="0" y="8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11" name="Freeform 336"/>
              <p:cNvSpPr>
                <a:spLocks/>
              </p:cNvSpPr>
              <p:nvPr/>
            </p:nvSpPr>
            <p:spPr bwMode="auto">
              <a:xfrm>
                <a:off x="4382" y="1880"/>
                <a:ext cx="72" cy="86"/>
              </a:xfrm>
              <a:custGeom>
                <a:avLst/>
                <a:gdLst>
                  <a:gd name="T0" fmla="*/ 0 w 72"/>
                  <a:gd name="T1" fmla="*/ 86 h 86"/>
                  <a:gd name="T2" fmla="*/ 72 w 72"/>
                  <a:gd name="T3" fmla="*/ 45 h 86"/>
                  <a:gd name="T4" fmla="*/ 72 w 72"/>
                  <a:gd name="T5" fmla="*/ 0 h 86"/>
                  <a:gd name="T6" fmla="*/ 0 w 72"/>
                  <a:gd name="T7" fmla="*/ 41 h 86"/>
                  <a:gd name="T8" fmla="*/ 0 w 72"/>
                  <a:gd name="T9" fmla="*/ 86 h 86"/>
                  <a:gd name="T10" fmla="*/ 0 60000 65536"/>
                  <a:gd name="T11" fmla="*/ 0 60000 65536"/>
                  <a:gd name="T12" fmla="*/ 0 60000 65536"/>
                  <a:gd name="T13" fmla="*/ 0 60000 65536"/>
                  <a:gd name="T14" fmla="*/ 0 60000 65536"/>
                  <a:gd name="T15" fmla="*/ 0 w 72"/>
                  <a:gd name="T16" fmla="*/ 0 h 86"/>
                  <a:gd name="T17" fmla="*/ 72 w 72"/>
                  <a:gd name="T18" fmla="*/ 86 h 86"/>
                </a:gdLst>
                <a:ahLst/>
                <a:cxnLst>
                  <a:cxn ang="T10">
                    <a:pos x="T0" y="T1"/>
                  </a:cxn>
                  <a:cxn ang="T11">
                    <a:pos x="T2" y="T3"/>
                  </a:cxn>
                  <a:cxn ang="T12">
                    <a:pos x="T4" y="T5"/>
                  </a:cxn>
                  <a:cxn ang="T13">
                    <a:pos x="T6" y="T7"/>
                  </a:cxn>
                  <a:cxn ang="T14">
                    <a:pos x="T8" y="T9"/>
                  </a:cxn>
                </a:cxnLst>
                <a:rect l="T15" t="T16" r="T17" b="T18"/>
                <a:pathLst>
                  <a:path w="72" h="86">
                    <a:moveTo>
                      <a:pt x="0" y="86"/>
                    </a:moveTo>
                    <a:lnTo>
                      <a:pt x="72" y="45"/>
                    </a:lnTo>
                    <a:lnTo>
                      <a:pt x="72" y="0"/>
                    </a:lnTo>
                    <a:lnTo>
                      <a:pt x="0" y="41"/>
                    </a:lnTo>
                    <a:lnTo>
                      <a:pt x="0" y="8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12" name="Freeform 337"/>
              <p:cNvSpPr>
                <a:spLocks/>
              </p:cNvSpPr>
              <p:nvPr/>
            </p:nvSpPr>
            <p:spPr bwMode="auto">
              <a:xfrm>
                <a:off x="4241" y="1807"/>
                <a:ext cx="213" cy="114"/>
              </a:xfrm>
              <a:custGeom>
                <a:avLst/>
                <a:gdLst>
                  <a:gd name="T0" fmla="*/ 141 w 213"/>
                  <a:gd name="T1" fmla="*/ 114 h 114"/>
                  <a:gd name="T2" fmla="*/ 213 w 213"/>
                  <a:gd name="T3" fmla="*/ 73 h 114"/>
                  <a:gd name="T4" fmla="*/ 72 w 213"/>
                  <a:gd name="T5" fmla="*/ 0 h 114"/>
                  <a:gd name="T6" fmla="*/ 0 w 213"/>
                  <a:gd name="T7" fmla="*/ 41 h 114"/>
                  <a:gd name="T8" fmla="*/ 141 w 213"/>
                  <a:gd name="T9" fmla="*/ 114 h 114"/>
                  <a:gd name="T10" fmla="*/ 0 60000 65536"/>
                  <a:gd name="T11" fmla="*/ 0 60000 65536"/>
                  <a:gd name="T12" fmla="*/ 0 60000 65536"/>
                  <a:gd name="T13" fmla="*/ 0 60000 65536"/>
                  <a:gd name="T14" fmla="*/ 0 60000 65536"/>
                  <a:gd name="T15" fmla="*/ 0 w 213"/>
                  <a:gd name="T16" fmla="*/ 0 h 114"/>
                  <a:gd name="T17" fmla="*/ 213 w 213"/>
                  <a:gd name="T18" fmla="*/ 114 h 114"/>
                </a:gdLst>
                <a:ahLst/>
                <a:cxnLst>
                  <a:cxn ang="T10">
                    <a:pos x="T0" y="T1"/>
                  </a:cxn>
                  <a:cxn ang="T11">
                    <a:pos x="T2" y="T3"/>
                  </a:cxn>
                  <a:cxn ang="T12">
                    <a:pos x="T4" y="T5"/>
                  </a:cxn>
                  <a:cxn ang="T13">
                    <a:pos x="T6" y="T7"/>
                  </a:cxn>
                  <a:cxn ang="T14">
                    <a:pos x="T8" y="T9"/>
                  </a:cxn>
                </a:cxnLst>
                <a:rect l="T15" t="T16" r="T17" b="T18"/>
                <a:pathLst>
                  <a:path w="213" h="114">
                    <a:moveTo>
                      <a:pt x="141" y="114"/>
                    </a:moveTo>
                    <a:lnTo>
                      <a:pt x="213" y="73"/>
                    </a:lnTo>
                    <a:lnTo>
                      <a:pt x="72" y="0"/>
                    </a:lnTo>
                    <a:lnTo>
                      <a:pt x="0" y="41"/>
                    </a:lnTo>
                    <a:lnTo>
                      <a:pt x="141" y="11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13" name="Freeform 338"/>
              <p:cNvSpPr>
                <a:spLocks/>
              </p:cNvSpPr>
              <p:nvPr/>
            </p:nvSpPr>
            <p:spPr bwMode="auto">
              <a:xfrm>
                <a:off x="4241" y="1807"/>
                <a:ext cx="213" cy="114"/>
              </a:xfrm>
              <a:custGeom>
                <a:avLst/>
                <a:gdLst>
                  <a:gd name="T0" fmla="*/ 141 w 213"/>
                  <a:gd name="T1" fmla="*/ 114 h 114"/>
                  <a:gd name="T2" fmla="*/ 213 w 213"/>
                  <a:gd name="T3" fmla="*/ 73 h 114"/>
                  <a:gd name="T4" fmla="*/ 72 w 213"/>
                  <a:gd name="T5" fmla="*/ 0 h 114"/>
                  <a:gd name="T6" fmla="*/ 0 w 213"/>
                  <a:gd name="T7" fmla="*/ 41 h 114"/>
                  <a:gd name="T8" fmla="*/ 141 w 213"/>
                  <a:gd name="T9" fmla="*/ 114 h 114"/>
                  <a:gd name="T10" fmla="*/ 0 60000 65536"/>
                  <a:gd name="T11" fmla="*/ 0 60000 65536"/>
                  <a:gd name="T12" fmla="*/ 0 60000 65536"/>
                  <a:gd name="T13" fmla="*/ 0 60000 65536"/>
                  <a:gd name="T14" fmla="*/ 0 60000 65536"/>
                  <a:gd name="T15" fmla="*/ 0 w 213"/>
                  <a:gd name="T16" fmla="*/ 0 h 114"/>
                  <a:gd name="T17" fmla="*/ 213 w 213"/>
                  <a:gd name="T18" fmla="*/ 114 h 114"/>
                </a:gdLst>
                <a:ahLst/>
                <a:cxnLst>
                  <a:cxn ang="T10">
                    <a:pos x="T0" y="T1"/>
                  </a:cxn>
                  <a:cxn ang="T11">
                    <a:pos x="T2" y="T3"/>
                  </a:cxn>
                  <a:cxn ang="T12">
                    <a:pos x="T4" y="T5"/>
                  </a:cxn>
                  <a:cxn ang="T13">
                    <a:pos x="T6" y="T7"/>
                  </a:cxn>
                  <a:cxn ang="T14">
                    <a:pos x="T8" y="T9"/>
                  </a:cxn>
                </a:cxnLst>
                <a:rect l="T15" t="T16" r="T17" b="T18"/>
                <a:pathLst>
                  <a:path w="213" h="114">
                    <a:moveTo>
                      <a:pt x="141" y="114"/>
                    </a:moveTo>
                    <a:lnTo>
                      <a:pt x="213" y="73"/>
                    </a:lnTo>
                    <a:lnTo>
                      <a:pt x="72" y="0"/>
                    </a:lnTo>
                    <a:lnTo>
                      <a:pt x="0" y="41"/>
                    </a:lnTo>
                    <a:lnTo>
                      <a:pt x="141"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14" name="Freeform 339"/>
              <p:cNvSpPr>
                <a:spLocks/>
              </p:cNvSpPr>
              <p:nvPr/>
            </p:nvSpPr>
            <p:spPr bwMode="auto">
              <a:xfrm>
                <a:off x="4382" y="1880"/>
                <a:ext cx="72" cy="86"/>
              </a:xfrm>
              <a:custGeom>
                <a:avLst/>
                <a:gdLst>
                  <a:gd name="T0" fmla="*/ 0 w 72"/>
                  <a:gd name="T1" fmla="*/ 86 h 86"/>
                  <a:gd name="T2" fmla="*/ 72 w 72"/>
                  <a:gd name="T3" fmla="*/ 45 h 86"/>
                  <a:gd name="T4" fmla="*/ 72 w 72"/>
                  <a:gd name="T5" fmla="*/ 0 h 86"/>
                  <a:gd name="T6" fmla="*/ 0 w 72"/>
                  <a:gd name="T7" fmla="*/ 41 h 86"/>
                  <a:gd name="T8" fmla="*/ 0 w 72"/>
                  <a:gd name="T9" fmla="*/ 86 h 86"/>
                  <a:gd name="T10" fmla="*/ 0 60000 65536"/>
                  <a:gd name="T11" fmla="*/ 0 60000 65536"/>
                  <a:gd name="T12" fmla="*/ 0 60000 65536"/>
                  <a:gd name="T13" fmla="*/ 0 60000 65536"/>
                  <a:gd name="T14" fmla="*/ 0 60000 65536"/>
                  <a:gd name="T15" fmla="*/ 0 w 72"/>
                  <a:gd name="T16" fmla="*/ 0 h 86"/>
                  <a:gd name="T17" fmla="*/ 72 w 72"/>
                  <a:gd name="T18" fmla="*/ 86 h 86"/>
                </a:gdLst>
                <a:ahLst/>
                <a:cxnLst>
                  <a:cxn ang="T10">
                    <a:pos x="T0" y="T1"/>
                  </a:cxn>
                  <a:cxn ang="T11">
                    <a:pos x="T2" y="T3"/>
                  </a:cxn>
                  <a:cxn ang="T12">
                    <a:pos x="T4" y="T5"/>
                  </a:cxn>
                  <a:cxn ang="T13">
                    <a:pos x="T6" y="T7"/>
                  </a:cxn>
                  <a:cxn ang="T14">
                    <a:pos x="T8" y="T9"/>
                  </a:cxn>
                </a:cxnLst>
                <a:rect l="T15" t="T16" r="T17" b="T18"/>
                <a:pathLst>
                  <a:path w="72" h="86">
                    <a:moveTo>
                      <a:pt x="0" y="86"/>
                    </a:moveTo>
                    <a:lnTo>
                      <a:pt x="72" y="45"/>
                    </a:lnTo>
                    <a:lnTo>
                      <a:pt x="72" y="0"/>
                    </a:lnTo>
                    <a:lnTo>
                      <a:pt x="0" y="41"/>
                    </a:lnTo>
                    <a:lnTo>
                      <a:pt x="0" y="8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15" name="Freeform 340"/>
              <p:cNvSpPr>
                <a:spLocks/>
              </p:cNvSpPr>
              <p:nvPr/>
            </p:nvSpPr>
            <p:spPr bwMode="auto">
              <a:xfrm>
                <a:off x="4382" y="1880"/>
                <a:ext cx="72" cy="86"/>
              </a:xfrm>
              <a:custGeom>
                <a:avLst/>
                <a:gdLst>
                  <a:gd name="T0" fmla="*/ 0 w 72"/>
                  <a:gd name="T1" fmla="*/ 86 h 86"/>
                  <a:gd name="T2" fmla="*/ 72 w 72"/>
                  <a:gd name="T3" fmla="*/ 45 h 86"/>
                  <a:gd name="T4" fmla="*/ 72 w 72"/>
                  <a:gd name="T5" fmla="*/ 0 h 86"/>
                  <a:gd name="T6" fmla="*/ 0 w 72"/>
                  <a:gd name="T7" fmla="*/ 41 h 86"/>
                  <a:gd name="T8" fmla="*/ 0 w 72"/>
                  <a:gd name="T9" fmla="*/ 86 h 86"/>
                  <a:gd name="T10" fmla="*/ 0 60000 65536"/>
                  <a:gd name="T11" fmla="*/ 0 60000 65536"/>
                  <a:gd name="T12" fmla="*/ 0 60000 65536"/>
                  <a:gd name="T13" fmla="*/ 0 60000 65536"/>
                  <a:gd name="T14" fmla="*/ 0 60000 65536"/>
                  <a:gd name="T15" fmla="*/ 0 w 72"/>
                  <a:gd name="T16" fmla="*/ 0 h 86"/>
                  <a:gd name="T17" fmla="*/ 72 w 72"/>
                  <a:gd name="T18" fmla="*/ 86 h 86"/>
                </a:gdLst>
                <a:ahLst/>
                <a:cxnLst>
                  <a:cxn ang="T10">
                    <a:pos x="T0" y="T1"/>
                  </a:cxn>
                  <a:cxn ang="T11">
                    <a:pos x="T2" y="T3"/>
                  </a:cxn>
                  <a:cxn ang="T12">
                    <a:pos x="T4" y="T5"/>
                  </a:cxn>
                  <a:cxn ang="T13">
                    <a:pos x="T6" y="T7"/>
                  </a:cxn>
                  <a:cxn ang="T14">
                    <a:pos x="T8" y="T9"/>
                  </a:cxn>
                </a:cxnLst>
                <a:rect l="T15" t="T16" r="T17" b="T18"/>
                <a:pathLst>
                  <a:path w="72" h="86">
                    <a:moveTo>
                      <a:pt x="0" y="86"/>
                    </a:moveTo>
                    <a:lnTo>
                      <a:pt x="72" y="45"/>
                    </a:lnTo>
                    <a:lnTo>
                      <a:pt x="72" y="0"/>
                    </a:lnTo>
                    <a:lnTo>
                      <a:pt x="0" y="41"/>
                    </a:lnTo>
                    <a:lnTo>
                      <a:pt x="0" y="8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16" name="Freeform 341"/>
              <p:cNvSpPr>
                <a:spLocks/>
              </p:cNvSpPr>
              <p:nvPr/>
            </p:nvSpPr>
            <p:spPr bwMode="auto">
              <a:xfrm>
                <a:off x="4241" y="1807"/>
                <a:ext cx="213" cy="114"/>
              </a:xfrm>
              <a:custGeom>
                <a:avLst/>
                <a:gdLst>
                  <a:gd name="T0" fmla="*/ 141 w 213"/>
                  <a:gd name="T1" fmla="*/ 114 h 114"/>
                  <a:gd name="T2" fmla="*/ 213 w 213"/>
                  <a:gd name="T3" fmla="*/ 73 h 114"/>
                  <a:gd name="T4" fmla="*/ 72 w 213"/>
                  <a:gd name="T5" fmla="*/ 0 h 114"/>
                  <a:gd name="T6" fmla="*/ 0 w 213"/>
                  <a:gd name="T7" fmla="*/ 41 h 114"/>
                  <a:gd name="T8" fmla="*/ 141 w 213"/>
                  <a:gd name="T9" fmla="*/ 114 h 114"/>
                  <a:gd name="T10" fmla="*/ 0 60000 65536"/>
                  <a:gd name="T11" fmla="*/ 0 60000 65536"/>
                  <a:gd name="T12" fmla="*/ 0 60000 65536"/>
                  <a:gd name="T13" fmla="*/ 0 60000 65536"/>
                  <a:gd name="T14" fmla="*/ 0 60000 65536"/>
                  <a:gd name="T15" fmla="*/ 0 w 213"/>
                  <a:gd name="T16" fmla="*/ 0 h 114"/>
                  <a:gd name="T17" fmla="*/ 213 w 213"/>
                  <a:gd name="T18" fmla="*/ 114 h 114"/>
                </a:gdLst>
                <a:ahLst/>
                <a:cxnLst>
                  <a:cxn ang="T10">
                    <a:pos x="T0" y="T1"/>
                  </a:cxn>
                  <a:cxn ang="T11">
                    <a:pos x="T2" y="T3"/>
                  </a:cxn>
                  <a:cxn ang="T12">
                    <a:pos x="T4" y="T5"/>
                  </a:cxn>
                  <a:cxn ang="T13">
                    <a:pos x="T6" y="T7"/>
                  </a:cxn>
                  <a:cxn ang="T14">
                    <a:pos x="T8" y="T9"/>
                  </a:cxn>
                </a:cxnLst>
                <a:rect l="T15" t="T16" r="T17" b="T18"/>
                <a:pathLst>
                  <a:path w="213" h="114">
                    <a:moveTo>
                      <a:pt x="141" y="114"/>
                    </a:moveTo>
                    <a:lnTo>
                      <a:pt x="213" y="73"/>
                    </a:lnTo>
                    <a:lnTo>
                      <a:pt x="72" y="0"/>
                    </a:lnTo>
                    <a:lnTo>
                      <a:pt x="0" y="41"/>
                    </a:lnTo>
                    <a:lnTo>
                      <a:pt x="141" y="11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17" name="Freeform 342"/>
              <p:cNvSpPr>
                <a:spLocks/>
              </p:cNvSpPr>
              <p:nvPr/>
            </p:nvSpPr>
            <p:spPr bwMode="auto">
              <a:xfrm>
                <a:off x="4241" y="1807"/>
                <a:ext cx="213" cy="114"/>
              </a:xfrm>
              <a:custGeom>
                <a:avLst/>
                <a:gdLst>
                  <a:gd name="T0" fmla="*/ 141 w 213"/>
                  <a:gd name="T1" fmla="*/ 114 h 114"/>
                  <a:gd name="T2" fmla="*/ 213 w 213"/>
                  <a:gd name="T3" fmla="*/ 73 h 114"/>
                  <a:gd name="T4" fmla="*/ 72 w 213"/>
                  <a:gd name="T5" fmla="*/ 0 h 114"/>
                  <a:gd name="T6" fmla="*/ 0 w 213"/>
                  <a:gd name="T7" fmla="*/ 41 h 114"/>
                  <a:gd name="T8" fmla="*/ 141 w 213"/>
                  <a:gd name="T9" fmla="*/ 114 h 114"/>
                  <a:gd name="T10" fmla="*/ 0 60000 65536"/>
                  <a:gd name="T11" fmla="*/ 0 60000 65536"/>
                  <a:gd name="T12" fmla="*/ 0 60000 65536"/>
                  <a:gd name="T13" fmla="*/ 0 60000 65536"/>
                  <a:gd name="T14" fmla="*/ 0 60000 65536"/>
                  <a:gd name="T15" fmla="*/ 0 w 213"/>
                  <a:gd name="T16" fmla="*/ 0 h 114"/>
                  <a:gd name="T17" fmla="*/ 213 w 213"/>
                  <a:gd name="T18" fmla="*/ 114 h 114"/>
                </a:gdLst>
                <a:ahLst/>
                <a:cxnLst>
                  <a:cxn ang="T10">
                    <a:pos x="T0" y="T1"/>
                  </a:cxn>
                  <a:cxn ang="T11">
                    <a:pos x="T2" y="T3"/>
                  </a:cxn>
                  <a:cxn ang="T12">
                    <a:pos x="T4" y="T5"/>
                  </a:cxn>
                  <a:cxn ang="T13">
                    <a:pos x="T6" y="T7"/>
                  </a:cxn>
                  <a:cxn ang="T14">
                    <a:pos x="T8" y="T9"/>
                  </a:cxn>
                </a:cxnLst>
                <a:rect l="T15" t="T16" r="T17" b="T18"/>
                <a:pathLst>
                  <a:path w="213" h="114">
                    <a:moveTo>
                      <a:pt x="141" y="114"/>
                    </a:moveTo>
                    <a:lnTo>
                      <a:pt x="213" y="73"/>
                    </a:lnTo>
                    <a:lnTo>
                      <a:pt x="72" y="0"/>
                    </a:lnTo>
                    <a:lnTo>
                      <a:pt x="0" y="41"/>
                    </a:lnTo>
                    <a:lnTo>
                      <a:pt x="141"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18" name="Freeform 343"/>
              <p:cNvSpPr>
                <a:spLocks/>
              </p:cNvSpPr>
              <p:nvPr/>
            </p:nvSpPr>
            <p:spPr bwMode="auto">
              <a:xfrm>
                <a:off x="4241" y="1848"/>
                <a:ext cx="141" cy="118"/>
              </a:xfrm>
              <a:custGeom>
                <a:avLst/>
                <a:gdLst>
                  <a:gd name="T0" fmla="*/ 0 w 141"/>
                  <a:gd name="T1" fmla="*/ 0 h 118"/>
                  <a:gd name="T2" fmla="*/ 0 w 141"/>
                  <a:gd name="T3" fmla="*/ 45 h 118"/>
                  <a:gd name="T4" fmla="*/ 141 w 141"/>
                  <a:gd name="T5" fmla="*/ 118 h 118"/>
                  <a:gd name="T6" fmla="*/ 141 w 141"/>
                  <a:gd name="T7" fmla="*/ 73 h 118"/>
                  <a:gd name="T8" fmla="*/ 0 w 141"/>
                  <a:gd name="T9" fmla="*/ 0 h 118"/>
                  <a:gd name="T10" fmla="*/ 0 60000 65536"/>
                  <a:gd name="T11" fmla="*/ 0 60000 65536"/>
                  <a:gd name="T12" fmla="*/ 0 60000 65536"/>
                  <a:gd name="T13" fmla="*/ 0 60000 65536"/>
                  <a:gd name="T14" fmla="*/ 0 60000 65536"/>
                  <a:gd name="T15" fmla="*/ 0 w 141"/>
                  <a:gd name="T16" fmla="*/ 0 h 118"/>
                  <a:gd name="T17" fmla="*/ 141 w 141"/>
                  <a:gd name="T18" fmla="*/ 118 h 118"/>
                </a:gdLst>
                <a:ahLst/>
                <a:cxnLst>
                  <a:cxn ang="T10">
                    <a:pos x="T0" y="T1"/>
                  </a:cxn>
                  <a:cxn ang="T11">
                    <a:pos x="T2" y="T3"/>
                  </a:cxn>
                  <a:cxn ang="T12">
                    <a:pos x="T4" y="T5"/>
                  </a:cxn>
                  <a:cxn ang="T13">
                    <a:pos x="T6" y="T7"/>
                  </a:cxn>
                  <a:cxn ang="T14">
                    <a:pos x="T8" y="T9"/>
                  </a:cxn>
                </a:cxnLst>
                <a:rect l="T15" t="T16" r="T17" b="T18"/>
                <a:pathLst>
                  <a:path w="141" h="118">
                    <a:moveTo>
                      <a:pt x="0" y="0"/>
                    </a:moveTo>
                    <a:lnTo>
                      <a:pt x="0" y="45"/>
                    </a:lnTo>
                    <a:lnTo>
                      <a:pt x="141" y="118"/>
                    </a:lnTo>
                    <a:lnTo>
                      <a:pt x="141" y="7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19" name="Freeform 344"/>
              <p:cNvSpPr>
                <a:spLocks/>
              </p:cNvSpPr>
              <p:nvPr/>
            </p:nvSpPr>
            <p:spPr bwMode="auto">
              <a:xfrm>
                <a:off x="4241" y="1848"/>
                <a:ext cx="141" cy="118"/>
              </a:xfrm>
              <a:custGeom>
                <a:avLst/>
                <a:gdLst>
                  <a:gd name="T0" fmla="*/ 0 w 141"/>
                  <a:gd name="T1" fmla="*/ 0 h 118"/>
                  <a:gd name="T2" fmla="*/ 0 w 141"/>
                  <a:gd name="T3" fmla="*/ 45 h 118"/>
                  <a:gd name="T4" fmla="*/ 141 w 141"/>
                  <a:gd name="T5" fmla="*/ 118 h 118"/>
                  <a:gd name="T6" fmla="*/ 141 w 141"/>
                  <a:gd name="T7" fmla="*/ 73 h 118"/>
                  <a:gd name="T8" fmla="*/ 0 w 141"/>
                  <a:gd name="T9" fmla="*/ 0 h 118"/>
                  <a:gd name="T10" fmla="*/ 0 60000 65536"/>
                  <a:gd name="T11" fmla="*/ 0 60000 65536"/>
                  <a:gd name="T12" fmla="*/ 0 60000 65536"/>
                  <a:gd name="T13" fmla="*/ 0 60000 65536"/>
                  <a:gd name="T14" fmla="*/ 0 60000 65536"/>
                  <a:gd name="T15" fmla="*/ 0 w 141"/>
                  <a:gd name="T16" fmla="*/ 0 h 118"/>
                  <a:gd name="T17" fmla="*/ 141 w 141"/>
                  <a:gd name="T18" fmla="*/ 118 h 118"/>
                </a:gdLst>
                <a:ahLst/>
                <a:cxnLst>
                  <a:cxn ang="T10">
                    <a:pos x="T0" y="T1"/>
                  </a:cxn>
                  <a:cxn ang="T11">
                    <a:pos x="T2" y="T3"/>
                  </a:cxn>
                  <a:cxn ang="T12">
                    <a:pos x="T4" y="T5"/>
                  </a:cxn>
                  <a:cxn ang="T13">
                    <a:pos x="T6" y="T7"/>
                  </a:cxn>
                  <a:cxn ang="T14">
                    <a:pos x="T8" y="T9"/>
                  </a:cxn>
                </a:cxnLst>
                <a:rect l="T15" t="T16" r="T17" b="T18"/>
                <a:pathLst>
                  <a:path w="141" h="118">
                    <a:moveTo>
                      <a:pt x="0" y="0"/>
                    </a:moveTo>
                    <a:lnTo>
                      <a:pt x="0" y="45"/>
                    </a:lnTo>
                    <a:lnTo>
                      <a:pt x="141" y="118"/>
                    </a:lnTo>
                    <a:lnTo>
                      <a:pt x="141" y="7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20" name="Freeform 345"/>
              <p:cNvSpPr>
                <a:spLocks/>
              </p:cNvSpPr>
              <p:nvPr/>
            </p:nvSpPr>
            <p:spPr bwMode="auto">
              <a:xfrm>
                <a:off x="4382" y="1835"/>
                <a:ext cx="72" cy="86"/>
              </a:xfrm>
              <a:custGeom>
                <a:avLst/>
                <a:gdLst>
                  <a:gd name="T0" fmla="*/ 0 w 72"/>
                  <a:gd name="T1" fmla="*/ 86 h 86"/>
                  <a:gd name="T2" fmla="*/ 72 w 72"/>
                  <a:gd name="T3" fmla="*/ 45 h 86"/>
                  <a:gd name="T4" fmla="*/ 72 w 72"/>
                  <a:gd name="T5" fmla="*/ 0 h 86"/>
                  <a:gd name="T6" fmla="*/ 0 w 72"/>
                  <a:gd name="T7" fmla="*/ 41 h 86"/>
                  <a:gd name="T8" fmla="*/ 0 w 72"/>
                  <a:gd name="T9" fmla="*/ 86 h 86"/>
                  <a:gd name="T10" fmla="*/ 0 60000 65536"/>
                  <a:gd name="T11" fmla="*/ 0 60000 65536"/>
                  <a:gd name="T12" fmla="*/ 0 60000 65536"/>
                  <a:gd name="T13" fmla="*/ 0 60000 65536"/>
                  <a:gd name="T14" fmla="*/ 0 60000 65536"/>
                  <a:gd name="T15" fmla="*/ 0 w 72"/>
                  <a:gd name="T16" fmla="*/ 0 h 86"/>
                  <a:gd name="T17" fmla="*/ 72 w 72"/>
                  <a:gd name="T18" fmla="*/ 86 h 86"/>
                </a:gdLst>
                <a:ahLst/>
                <a:cxnLst>
                  <a:cxn ang="T10">
                    <a:pos x="T0" y="T1"/>
                  </a:cxn>
                  <a:cxn ang="T11">
                    <a:pos x="T2" y="T3"/>
                  </a:cxn>
                  <a:cxn ang="T12">
                    <a:pos x="T4" y="T5"/>
                  </a:cxn>
                  <a:cxn ang="T13">
                    <a:pos x="T6" y="T7"/>
                  </a:cxn>
                  <a:cxn ang="T14">
                    <a:pos x="T8" y="T9"/>
                  </a:cxn>
                </a:cxnLst>
                <a:rect l="T15" t="T16" r="T17" b="T18"/>
                <a:pathLst>
                  <a:path w="72" h="86">
                    <a:moveTo>
                      <a:pt x="0" y="86"/>
                    </a:moveTo>
                    <a:lnTo>
                      <a:pt x="72" y="45"/>
                    </a:lnTo>
                    <a:lnTo>
                      <a:pt x="72" y="0"/>
                    </a:lnTo>
                    <a:lnTo>
                      <a:pt x="0" y="41"/>
                    </a:lnTo>
                    <a:lnTo>
                      <a:pt x="0" y="8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21" name="Freeform 346"/>
              <p:cNvSpPr>
                <a:spLocks/>
              </p:cNvSpPr>
              <p:nvPr/>
            </p:nvSpPr>
            <p:spPr bwMode="auto">
              <a:xfrm>
                <a:off x="4382" y="1835"/>
                <a:ext cx="72" cy="86"/>
              </a:xfrm>
              <a:custGeom>
                <a:avLst/>
                <a:gdLst>
                  <a:gd name="T0" fmla="*/ 0 w 72"/>
                  <a:gd name="T1" fmla="*/ 86 h 86"/>
                  <a:gd name="T2" fmla="*/ 72 w 72"/>
                  <a:gd name="T3" fmla="*/ 45 h 86"/>
                  <a:gd name="T4" fmla="*/ 72 w 72"/>
                  <a:gd name="T5" fmla="*/ 0 h 86"/>
                  <a:gd name="T6" fmla="*/ 0 w 72"/>
                  <a:gd name="T7" fmla="*/ 41 h 86"/>
                  <a:gd name="T8" fmla="*/ 0 w 72"/>
                  <a:gd name="T9" fmla="*/ 86 h 86"/>
                  <a:gd name="T10" fmla="*/ 0 60000 65536"/>
                  <a:gd name="T11" fmla="*/ 0 60000 65536"/>
                  <a:gd name="T12" fmla="*/ 0 60000 65536"/>
                  <a:gd name="T13" fmla="*/ 0 60000 65536"/>
                  <a:gd name="T14" fmla="*/ 0 60000 65536"/>
                  <a:gd name="T15" fmla="*/ 0 w 72"/>
                  <a:gd name="T16" fmla="*/ 0 h 86"/>
                  <a:gd name="T17" fmla="*/ 72 w 72"/>
                  <a:gd name="T18" fmla="*/ 86 h 86"/>
                </a:gdLst>
                <a:ahLst/>
                <a:cxnLst>
                  <a:cxn ang="T10">
                    <a:pos x="T0" y="T1"/>
                  </a:cxn>
                  <a:cxn ang="T11">
                    <a:pos x="T2" y="T3"/>
                  </a:cxn>
                  <a:cxn ang="T12">
                    <a:pos x="T4" y="T5"/>
                  </a:cxn>
                  <a:cxn ang="T13">
                    <a:pos x="T6" y="T7"/>
                  </a:cxn>
                  <a:cxn ang="T14">
                    <a:pos x="T8" y="T9"/>
                  </a:cxn>
                </a:cxnLst>
                <a:rect l="T15" t="T16" r="T17" b="T18"/>
                <a:pathLst>
                  <a:path w="72" h="86">
                    <a:moveTo>
                      <a:pt x="0" y="86"/>
                    </a:moveTo>
                    <a:lnTo>
                      <a:pt x="72" y="45"/>
                    </a:lnTo>
                    <a:lnTo>
                      <a:pt x="72" y="0"/>
                    </a:lnTo>
                    <a:lnTo>
                      <a:pt x="0" y="41"/>
                    </a:lnTo>
                    <a:lnTo>
                      <a:pt x="0" y="8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22" name="Freeform 347"/>
              <p:cNvSpPr>
                <a:spLocks/>
              </p:cNvSpPr>
              <p:nvPr/>
            </p:nvSpPr>
            <p:spPr bwMode="auto">
              <a:xfrm>
                <a:off x="4241" y="1762"/>
                <a:ext cx="213" cy="114"/>
              </a:xfrm>
              <a:custGeom>
                <a:avLst/>
                <a:gdLst>
                  <a:gd name="T0" fmla="*/ 141 w 213"/>
                  <a:gd name="T1" fmla="*/ 114 h 114"/>
                  <a:gd name="T2" fmla="*/ 213 w 213"/>
                  <a:gd name="T3" fmla="*/ 73 h 114"/>
                  <a:gd name="T4" fmla="*/ 72 w 213"/>
                  <a:gd name="T5" fmla="*/ 0 h 114"/>
                  <a:gd name="T6" fmla="*/ 0 w 213"/>
                  <a:gd name="T7" fmla="*/ 43 h 114"/>
                  <a:gd name="T8" fmla="*/ 141 w 213"/>
                  <a:gd name="T9" fmla="*/ 114 h 114"/>
                  <a:gd name="T10" fmla="*/ 0 60000 65536"/>
                  <a:gd name="T11" fmla="*/ 0 60000 65536"/>
                  <a:gd name="T12" fmla="*/ 0 60000 65536"/>
                  <a:gd name="T13" fmla="*/ 0 60000 65536"/>
                  <a:gd name="T14" fmla="*/ 0 60000 65536"/>
                  <a:gd name="T15" fmla="*/ 0 w 213"/>
                  <a:gd name="T16" fmla="*/ 0 h 114"/>
                  <a:gd name="T17" fmla="*/ 213 w 213"/>
                  <a:gd name="T18" fmla="*/ 114 h 114"/>
                </a:gdLst>
                <a:ahLst/>
                <a:cxnLst>
                  <a:cxn ang="T10">
                    <a:pos x="T0" y="T1"/>
                  </a:cxn>
                  <a:cxn ang="T11">
                    <a:pos x="T2" y="T3"/>
                  </a:cxn>
                  <a:cxn ang="T12">
                    <a:pos x="T4" y="T5"/>
                  </a:cxn>
                  <a:cxn ang="T13">
                    <a:pos x="T6" y="T7"/>
                  </a:cxn>
                  <a:cxn ang="T14">
                    <a:pos x="T8" y="T9"/>
                  </a:cxn>
                </a:cxnLst>
                <a:rect l="T15" t="T16" r="T17" b="T18"/>
                <a:pathLst>
                  <a:path w="213" h="114">
                    <a:moveTo>
                      <a:pt x="141" y="114"/>
                    </a:moveTo>
                    <a:lnTo>
                      <a:pt x="213" y="73"/>
                    </a:lnTo>
                    <a:lnTo>
                      <a:pt x="72" y="0"/>
                    </a:lnTo>
                    <a:lnTo>
                      <a:pt x="0" y="43"/>
                    </a:lnTo>
                    <a:lnTo>
                      <a:pt x="141" y="11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23" name="Freeform 348"/>
              <p:cNvSpPr>
                <a:spLocks/>
              </p:cNvSpPr>
              <p:nvPr/>
            </p:nvSpPr>
            <p:spPr bwMode="auto">
              <a:xfrm>
                <a:off x="4241" y="1762"/>
                <a:ext cx="213" cy="114"/>
              </a:xfrm>
              <a:custGeom>
                <a:avLst/>
                <a:gdLst>
                  <a:gd name="T0" fmla="*/ 141 w 213"/>
                  <a:gd name="T1" fmla="*/ 114 h 114"/>
                  <a:gd name="T2" fmla="*/ 213 w 213"/>
                  <a:gd name="T3" fmla="*/ 73 h 114"/>
                  <a:gd name="T4" fmla="*/ 72 w 213"/>
                  <a:gd name="T5" fmla="*/ 0 h 114"/>
                  <a:gd name="T6" fmla="*/ 0 w 213"/>
                  <a:gd name="T7" fmla="*/ 43 h 114"/>
                  <a:gd name="T8" fmla="*/ 141 w 213"/>
                  <a:gd name="T9" fmla="*/ 114 h 114"/>
                  <a:gd name="T10" fmla="*/ 0 60000 65536"/>
                  <a:gd name="T11" fmla="*/ 0 60000 65536"/>
                  <a:gd name="T12" fmla="*/ 0 60000 65536"/>
                  <a:gd name="T13" fmla="*/ 0 60000 65536"/>
                  <a:gd name="T14" fmla="*/ 0 60000 65536"/>
                  <a:gd name="T15" fmla="*/ 0 w 213"/>
                  <a:gd name="T16" fmla="*/ 0 h 114"/>
                  <a:gd name="T17" fmla="*/ 213 w 213"/>
                  <a:gd name="T18" fmla="*/ 114 h 114"/>
                </a:gdLst>
                <a:ahLst/>
                <a:cxnLst>
                  <a:cxn ang="T10">
                    <a:pos x="T0" y="T1"/>
                  </a:cxn>
                  <a:cxn ang="T11">
                    <a:pos x="T2" y="T3"/>
                  </a:cxn>
                  <a:cxn ang="T12">
                    <a:pos x="T4" y="T5"/>
                  </a:cxn>
                  <a:cxn ang="T13">
                    <a:pos x="T6" y="T7"/>
                  </a:cxn>
                  <a:cxn ang="T14">
                    <a:pos x="T8" y="T9"/>
                  </a:cxn>
                </a:cxnLst>
                <a:rect l="T15" t="T16" r="T17" b="T18"/>
                <a:pathLst>
                  <a:path w="213" h="114">
                    <a:moveTo>
                      <a:pt x="141" y="114"/>
                    </a:moveTo>
                    <a:lnTo>
                      <a:pt x="213" y="73"/>
                    </a:lnTo>
                    <a:lnTo>
                      <a:pt x="72" y="0"/>
                    </a:lnTo>
                    <a:lnTo>
                      <a:pt x="0" y="43"/>
                    </a:lnTo>
                    <a:lnTo>
                      <a:pt x="141"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24" name="Freeform 349"/>
              <p:cNvSpPr>
                <a:spLocks/>
              </p:cNvSpPr>
              <p:nvPr/>
            </p:nvSpPr>
            <p:spPr bwMode="auto">
              <a:xfrm>
                <a:off x="4382" y="1835"/>
                <a:ext cx="72" cy="86"/>
              </a:xfrm>
              <a:custGeom>
                <a:avLst/>
                <a:gdLst>
                  <a:gd name="T0" fmla="*/ 0 w 72"/>
                  <a:gd name="T1" fmla="*/ 86 h 86"/>
                  <a:gd name="T2" fmla="*/ 72 w 72"/>
                  <a:gd name="T3" fmla="*/ 45 h 86"/>
                  <a:gd name="T4" fmla="*/ 72 w 72"/>
                  <a:gd name="T5" fmla="*/ 0 h 86"/>
                  <a:gd name="T6" fmla="*/ 0 w 72"/>
                  <a:gd name="T7" fmla="*/ 41 h 86"/>
                  <a:gd name="T8" fmla="*/ 0 w 72"/>
                  <a:gd name="T9" fmla="*/ 86 h 86"/>
                  <a:gd name="T10" fmla="*/ 0 60000 65536"/>
                  <a:gd name="T11" fmla="*/ 0 60000 65536"/>
                  <a:gd name="T12" fmla="*/ 0 60000 65536"/>
                  <a:gd name="T13" fmla="*/ 0 60000 65536"/>
                  <a:gd name="T14" fmla="*/ 0 60000 65536"/>
                  <a:gd name="T15" fmla="*/ 0 w 72"/>
                  <a:gd name="T16" fmla="*/ 0 h 86"/>
                  <a:gd name="T17" fmla="*/ 72 w 72"/>
                  <a:gd name="T18" fmla="*/ 86 h 86"/>
                </a:gdLst>
                <a:ahLst/>
                <a:cxnLst>
                  <a:cxn ang="T10">
                    <a:pos x="T0" y="T1"/>
                  </a:cxn>
                  <a:cxn ang="T11">
                    <a:pos x="T2" y="T3"/>
                  </a:cxn>
                  <a:cxn ang="T12">
                    <a:pos x="T4" y="T5"/>
                  </a:cxn>
                  <a:cxn ang="T13">
                    <a:pos x="T6" y="T7"/>
                  </a:cxn>
                  <a:cxn ang="T14">
                    <a:pos x="T8" y="T9"/>
                  </a:cxn>
                </a:cxnLst>
                <a:rect l="T15" t="T16" r="T17" b="T18"/>
                <a:pathLst>
                  <a:path w="72" h="86">
                    <a:moveTo>
                      <a:pt x="0" y="86"/>
                    </a:moveTo>
                    <a:lnTo>
                      <a:pt x="72" y="45"/>
                    </a:lnTo>
                    <a:lnTo>
                      <a:pt x="72" y="0"/>
                    </a:lnTo>
                    <a:lnTo>
                      <a:pt x="0" y="41"/>
                    </a:lnTo>
                    <a:lnTo>
                      <a:pt x="0" y="8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25" name="Freeform 350"/>
              <p:cNvSpPr>
                <a:spLocks/>
              </p:cNvSpPr>
              <p:nvPr/>
            </p:nvSpPr>
            <p:spPr bwMode="auto">
              <a:xfrm>
                <a:off x="4382" y="1835"/>
                <a:ext cx="72" cy="86"/>
              </a:xfrm>
              <a:custGeom>
                <a:avLst/>
                <a:gdLst>
                  <a:gd name="T0" fmla="*/ 0 w 72"/>
                  <a:gd name="T1" fmla="*/ 86 h 86"/>
                  <a:gd name="T2" fmla="*/ 72 w 72"/>
                  <a:gd name="T3" fmla="*/ 45 h 86"/>
                  <a:gd name="T4" fmla="*/ 72 w 72"/>
                  <a:gd name="T5" fmla="*/ 0 h 86"/>
                  <a:gd name="T6" fmla="*/ 0 w 72"/>
                  <a:gd name="T7" fmla="*/ 41 h 86"/>
                  <a:gd name="T8" fmla="*/ 0 w 72"/>
                  <a:gd name="T9" fmla="*/ 86 h 86"/>
                  <a:gd name="T10" fmla="*/ 0 60000 65536"/>
                  <a:gd name="T11" fmla="*/ 0 60000 65536"/>
                  <a:gd name="T12" fmla="*/ 0 60000 65536"/>
                  <a:gd name="T13" fmla="*/ 0 60000 65536"/>
                  <a:gd name="T14" fmla="*/ 0 60000 65536"/>
                  <a:gd name="T15" fmla="*/ 0 w 72"/>
                  <a:gd name="T16" fmla="*/ 0 h 86"/>
                  <a:gd name="T17" fmla="*/ 72 w 72"/>
                  <a:gd name="T18" fmla="*/ 86 h 86"/>
                </a:gdLst>
                <a:ahLst/>
                <a:cxnLst>
                  <a:cxn ang="T10">
                    <a:pos x="T0" y="T1"/>
                  </a:cxn>
                  <a:cxn ang="T11">
                    <a:pos x="T2" y="T3"/>
                  </a:cxn>
                  <a:cxn ang="T12">
                    <a:pos x="T4" y="T5"/>
                  </a:cxn>
                  <a:cxn ang="T13">
                    <a:pos x="T6" y="T7"/>
                  </a:cxn>
                  <a:cxn ang="T14">
                    <a:pos x="T8" y="T9"/>
                  </a:cxn>
                </a:cxnLst>
                <a:rect l="T15" t="T16" r="T17" b="T18"/>
                <a:pathLst>
                  <a:path w="72" h="86">
                    <a:moveTo>
                      <a:pt x="0" y="86"/>
                    </a:moveTo>
                    <a:lnTo>
                      <a:pt x="72" y="45"/>
                    </a:lnTo>
                    <a:lnTo>
                      <a:pt x="72" y="0"/>
                    </a:lnTo>
                    <a:lnTo>
                      <a:pt x="0" y="41"/>
                    </a:lnTo>
                    <a:lnTo>
                      <a:pt x="0" y="8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26" name="Freeform 351"/>
              <p:cNvSpPr>
                <a:spLocks/>
              </p:cNvSpPr>
              <p:nvPr/>
            </p:nvSpPr>
            <p:spPr bwMode="auto">
              <a:xfrm>
                <a:off x="4241" y="1762"/>
                <a:ext cx="213" cy="114"/>
              </a:xfrm>
              <a:custGeom>
                <a:avLst/>
                <a:gdLst>
                  <a:gd name="T0" fmla="*/ 141 w 213"/>
                  <a:gd name="T1" fmla="*/ 114 h 114"/>
                  <a:gd name="T2" fmla="*/ 213 w 213"/>
                  <a:gd name="T3" fmla="*/ 73 h 114"/>
                  <a:gd name="T4" fmla="*/ 72 w 213"/>
                  <a:gd name="T5" fmla="*/ 0 h 114"/>
                  <a:gd name="T6" fmla="*/ 0 w 213"/>
                  <a:gd name="T7" fmla="*/ 43 h 114"/>
                  <a:gd name="T8" fmla="*/ 141 w 213"/>
                  <a:gd name="T9" fmla="*/ 114 h 114"/>
                  <a:gd name="T10" fmla="*/ 0 60000 65536"/>
                  <a:gd name="T11" fmla="*/ 0 60000 65536"/>
                  <a:gd name="T12" fmla="*/ 0 60000 65536"/>
                  <a:gd name="T13" fmla="*/ 0 60000 65536"/>
                  <a:gd name="T14" fmla="*/ 0 60000 65536"/>
                  <a:gd name="T15" fmla="*/ 0 w 213"/>
                  <a:gd name="T16" fmla="*/ 0 h 114"/>
                  <a:gd name="T17" fmla="*/ 213 w 213"/>
                  <a:gd name="T18" fmla="*/ 114 h 114"/>
                </a:gdLst>
                <a:ahLst/>
                <a:cxnLst>
                  <a:cxn ang="T10">
                    <a:pos x="T0" y="T1"/>
                  </a:cxn>
                  <a:cxn ang="T11">
                    <a:pos x="T2" y="T3"/>
                  </a:cxn>
                  <a:cxn ang="T12">
                    <a:pos x="T4" y="T5"/>
                  </a:cxn>
                  <a:cxn ang="T13">
                    <a:pos x="T6" y="T7"/>
                  </a:cxn>
                  <a:cxn ang="T14">
                    <a:pos x="T8" y="T9"/>
                  </a:cxn>
                </a:cxnLst>
                <a:rect l="T15" t="T16" r="T17" b="T18"/>
                <a:pathLst>
                  <a:path w="213" h="114">
                    <a:moveTo>
                      <a:pt x="141" y="114"/>
                    </a:moveTo>
                    <a:lnTo>
                      <a:pt x="213" y="73"/>
                    </a:lnTo>
                    <a:lnTo>
                      <a:pt x="72" y="0"/>
                    </a:lnTo>
                    <a:lnTo>
                      <a:pt x="0" y="43"/>
                    </a:lnTo>
                    <a:lnTo>
                      <a:pt x="141" y="11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27" name="Freeform 352"/>
              <p:cNvSpPr>
                <a:spLocks/>
              </p:cNvSpPr>
              <p:nvPr/>
            </p:nvSpPr>
            <p:spPr bwMode="auto">
              <a:xfrm>
                <a:off x="4241" y="1762"/>
                <a:ext cx="213" cy="114"/>
              </a:xfrm>
              <a:custGeom>
                <a:avLst/>
                <a:gdLst>
                  <a:gd name="T0" fmla="*/ 141 w 213"/>
                  <a:gd name="T1" fmla="*/ 114 h 114"/>
                  <a:gd name="T2" fmla="*/ 213 w 213"/>
                  <a:gd name="T3" fmla="*/ 73 h 114"/>
                  <a:gd name="T4" fmla="*/ 72 w 213"/>
                  <a:gd name="T5" fmla="*/ 0 h 114"/>
                  <a:gd name="T6" fmla="*/ 0 w 213"/>
                  <a:gd name="T7" fmla="*/ 43 h 114"/>
                  <a:gd name="T8" fmla="*/ 141 w 213"/>
                  <a:gd name="T9" fmla="*/ 114 h 114"/>
                  <a:gd name="T10" fmla="*/ 0 60000 65536"/>
                  <a:gd name="T11" fmla="*/ 0 60000 65536"/>
                  <a:gd name="T12" fmla="*/ 0 60000 65536"/>
                  <a:gd name="T13" fmla="*/ 0 60000 65536"/>
                  <a:gd name="T14" fmla="*/ 0 60000 65536"/>
                  <a:gd name="T15" fmla="*/ 0 w 213"/>
                  <a:gd name="T16" fmla="*/ 0 h 114"/>
                  <a:gd name="T17" fmla="*/ 213 w 213"/>
                  <a:gd name="T18" fmla="*/ 114 h 114"/>
                </a:gdLst>
                <a:ahLst/>
                <a:cxnLst>
                  <a:cxn ang="T10">
                    <a:pos x="T0" y="T1"/>
                  </a:cxn>
                  <a:cxn ang="T11">
                    <a:pos x="T2" y="T3"/>
                  </a:cxn>
                  <a:cxn ang="T12">
                    <a:pos x="T4" y="T5"/>
                  </a:cxn>
                  <a:cxn ang="T13">
                    <a:pos x="T6" y="T7"/>
                  </a:cxn>
                  <a:cxn ang="T14">
                    <a:pos x="T8" y="T9"/>
                  </a:cxn>
                </a:cxnLst>
                <a:rect l="T15" t="T16" r="T17" b="T18"/>
                <a:pathLst>
                  <a:path w="213" h="114">
                    <a:moveTo>
                      <a:pt x="141" y="114"/>
                    </a:moveTo>
                    <a:lnTo>
                      <a:pt x="213" y="73"/>
                    </a:lnTo>
                    <a:lnTo>
                      <a:pt x="72" y="0"/>
                    </a:lnTo>
                    <a:lnTo>
                      <a:pt x="0" y="43"/>
                    </a:lnTo>
                    <a:lnTo>
                      <a:pt x="141"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28" name="Freeform 353"/>
              <p:cNvSpPr>
                <a:spLocks/>
              </p:cNvSpPr>
              <p:nvPr/>
            </p:nvSpPr>
            <p:spPr bwMode="auto">
              <a:xfrm>
                <a:off x="4241" y="1805"/>
                <a:ext cx="141" cy="116"/>
              </a:xfrm>
              <a:custGeom>
                <a:avLst/>
                <a:gdLst>
                  <a:gd name="T0" fmla="*/ 0 w 141"/>
                  <a:gd name="T1" fmla="*/ 0 h 116"/>
                  <a:gd name="T2" fmla="*/ 0 w 141"/>
                  <a:gd name="T3" fmla="*/ 43 h 116"/>
                  <a:gd name="T4" fmla="*/ 141 w 141"/>
                  <a:gd name="T5" fmla="*/ 116 h 116"/>
                  <a:gd name="T6" fmla="*/ 141 w 141"/>
                  <a:gd name="T7" fmla="*/ 71 h 116"/>
                  <a:gd name="T8" fmla="*/ 0 w 141"/>
                  <a:gd name="T9" fmla="*/ 0 h 116"/>
                  <a:gd name="T10" fmla="*/ 0 60000 65536"/>
                  <a:gd name="T11" fmla="*/ 0 60000 65536"/>
                  <a:gd name="T12" fmla="*/ 0 60000 65536"/>
                  <a:gd name="T13" fmla="*/ 0 60000 65536"/>
                  <a:gd name="T14" fmla="*/ 0 60000 65536"/>
                  <a:gd name="T15" fmla="*/ 0 w 141"/>
                  <a:gd name="T16" fmla="*/ 0 h 116"/>
                  <a:gd name="T17" fmla="*/ 141 w 141"/>
                  <a:gd name="T18" fmla="*/ 116 h 116"/>
                </a:gdLst>
                <a:ahLst/>
                <a:cxnLst>
                  <a:cxn ang="T10">
                    <a:pos x="T0" y="T1"/>
                  </a:cxn>
                  <a:cxn ang="T11">
                    <a:pos x="T2" y="T3"/>
                  </a:cxn>
                  <a:cxn ang="T12">
                    <a:pos x="T4" y="T5"/>
                  </a:cxn>
                  <a:cxn ang="T13">
                    <a:pos x="T6" y="T7"/>
                  </a:cxn>
                  <a:cxn ang="T14">
                    <a:pos x="T8" y="T9"/>
                  </a:cxn>
                </a:cxnLst>
                <a:rect l="T15" t="T16" r="T17" b="T18"/>
                <a:pathLst>
                  <a:path w="141" h="116">
                    <a:moveTo>
                      <a:pt x="0" y="0"/>
                    </a:moveTo>
                    <a:lnTo>
                      <a:pt x="0" y="43"/>
                    </a:lnTo>
                    <a:lnTo>
                      <a:pt x="141" y="116"/>
                    </a:lnTo>
                    <a:lnTo>
                      <a:pt x="141" y="71"/>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29" name="Freeform 354"/>
              <p:cNvSpPr>
                <a:spLocks/>
              </p:cNvSpPr>
              <p:nvPr/>
            </p:nvSpPr>
            <p:spPr bwMode="auto">
              <a:xfrm>
                <a:off x="4241" y="1805"/>
                <a:ext cx="141" cy="116"/>
              </a:xfrm>
              <a:custGeom>
                <a:avLst/>
                <a:gdLst>
                  <a:gd name="T0" fmla="*/ 0 w 141"/>
                  <a:gd name="T1" fmla="*/ 0 h 116"/>
                  <a:gd name="T2" fmla="*/ 0 w 141"/>
                  <a:gd name="T3" fmla="*/ 43 h 116"/>
                  <a:gd name="T4" fmla="*/ 141 w 141"/>
                  <a:gd name="T5" fmla="*/ 116 h 116"/>
                  <a:gd name="T6" fmla="*/ 141 w 141"/>
                  <a:gd name="T7" fmla="*/ 71 h 116"/>
                  <a:gd name="T8" fmla="*/ 0 w 141"/>
                  <a:gd name="T9" fmla="*/ 0 h 116"/>
                  <a:gd name="T10" fmla="*/ 0 60000 65536"/>
                  <a:gd name="T11" fmla="*/ 0 60000 65536"/>
                  <a:gd name="T12" fmla="*/ 0 60000 65536"/>
                  <a:gd name="T13" fmla="*/ 0 60000 65536"/>
                  <a:gd name="T14" fmla="*/ 0 60000 65536"/>
                  <a:gd name="T15" fmla="*/ 0 w 141"/>
                  <a:gd name="T16" fmla="*/ 0 h 116"/>
                  <a:gd name="T17" fmla="*/ 141 w 141"/>
                  <a:gd name="T18" fmla="*/ 116 h 116"/>
                </a:gdLst>
                <a:ahLst/>
                <a:cxnLst>
                  <a:cxn ang="T10">
                    <a:pos x="T0" y="T1"/>
                  </a:cxn>
                  <a:cxn ang="T11">
                    <a:pos x="T2" y="T3"/>
                  </a:cxn>
                  <a:cxn ang="T12">
                    <a:pos x="T4" y="T5"/>
                  </a:cxn>
                  <a:cxn ang="T13">
                    <a:pos x="T6" y="T7"/>
                  </a:cxn>
                  <a:cxn ang="T14">
                    <a:pos x="T8" y="T9"/>
                  </a:cxn>
                </a:cxnLst>
                <a:rect l="T15" t="T16" r="T17" b="T18"/>
                <a:pathLst>
                  <a:path w="141" h="116">
                    <a:moveTo>
                      <a:pt x="0" y="0"/>
                    </a:moveTo>
                    <a:lnTo>
                      <a:pt x="0" y="43"/>
                    </a:lnTo>
                    <a:lnTo>
                      <a:pt x="141" y="116"/>
                    </a:lnTo>
                    <a:lnTo>
                      <a:pt x="141" y="71"/>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30" name="Freeform 355"/>
              <p:cNvSpPr>
                <a:spLocks/>
              </p:cNvSpPr>
              <p:nvPr/>
            </p:nvSpPr>
            <p:spPr bwMode="auto">
              <a:xfrm>
                <a:off x="4523" y="1951"/>
                <a:ext cx="72" cy="88"/>
              </a:xfrm>
              <a:custGeom>
                <a:avLst/>
                <a:gdLst>
                  <a:gd name="T0" fmla="*/ 0 w 72"/>
                  <a:gd name="T1" fmla="*/ 88 h 88"/>
                  <a:gd name="T2" fmla="*/ 72 w 72"/>
                  <a:gd name="T3" fmla="*/ 45 h 88"/>
                  <a:gd name="T4" fmla="*/ 72 w 72"/>
                  <a:gd name="T5" fmla="*/ 0 h 88"/>
                  <a:gd name="T6" fmla="*/ 0 w 72"/>
                  <a:gd name="T7" fmla="*/ 43 h 88"/>
                  <a:gd name="T8" fmla="*/ 0 w 72"/>
                  <a:gd name="T9" fmla="*/ 88 h 88"/>
                  <a:gd name="T10" fmla="*/ 0 60000 65536"/>
                  <a:gd name="T11" fmla="*/ 0 60000 65536"/>
                  <a:gd name="T12" fmla="*/ 0 60000 65536"/>
                  <a:gd name="T13" fmla="*/ 0 60000 65536"/>
                  <a:gd name="T14" fmla="*/ 0 60000 65536"/>
                  <a:gd name="T15" fmla="*/ 0 w 72"/>
                  <a:gd name="T16" fmla="*/ 0 h 88"/>
                  <a:gd name="T17" fmla="*/ 72 w 72"/>
                  <a:gd name="T18" fmla="*/ 88 h 88"/>
                </a:gdLst>
                <a:ahLst/>
                <a:cxnLst>
                  <a:cxn ang="T10">
                    <a:pos x="T0" y="T1"/>
                  </a:cxn>
                  <a:cxn ang="T11">
                    <a:pos x="T2" y="T3"/>
                  </a:cxn>
                  <a:cxn ang="T12">
                    <a:pos x="T4" y="T5"/>
                  </a:cxn>
                  <a:cxn ang="T13">
                    <a:pos x="T6" y="T7"/>
                  </a:cxn>
                  <a:cxn ang="T14">
                    <a:pos x="T8" y="T9"/>
                  </a:cxn>
                </a:cxnLst>
                <a:rect l="T15" t="T16" r="T17" b="T18"/>
                <a:pathLst>
                  <a:path w="72" h="88">
                    <a:moveTo>
                      <a:pt x="0" y="88"/>
                    </a:moveTo>
                    <a:lnTo>
                      <a:pt x="72" y="45"/>
                    </a:lnTo>
                    <a:lnTo>
                      <a:pt x="72" y="0"/>
                    </a:lnTo>
                    <a:lnTo>
                      <a:pt x="0" y="43"/>
                    </a:lnTo>
                    <a:lnTo>
                      <a:pt x="0" y="8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31" name="Freeform 356"/>
              <p:cNvSpPr>
                <a:spLocks/>
              </p:cNvSpPr>
              <p:nvPr/>
            </p:nvSpPr>
            <p:spPr bwMode="auto">
              <a:xfrm>
                <a:off x="4523" y="1951"/>
                <a:ext cx="72" cy="88"/>
              </a:xfrm>
              <a:custGeom>
                <a:avLst/>
                <a:gdLst>
                  <a:gd name="T0" fmla="*/ 0 w 72"/>
                  <a:gd name="T1" fmla="*/ 88 h 88"/>
                  <a:gd name="T2" fmla="*/ 72 w 72"/>
                  <a:gd name="T3" fmla="*/ 45 h 88"/>
                  <a:gd name="T4" fmla="*/ 72 w 72"/>
                  <a:gd name="T5" fmla="*/ 0 h 88"/>
                  <a:gd name="T6" fmla="*/ 0 w 72"/>
                  <a:gd name="T7" fmla="*/ 43 h 88"/>
                  <a:gd name="T8" fmla="*/ 0 w 72"/>
                  <a:gd name="T9" fmla="*/ 88 h 88"/>
                  <a:gd name="T10" fmla="*/ 0 60000 65536"/>
                  <a:gd name="T11" fmla="*/ 0 60000 65536"/>
                  <a:gd name="T12" fmla="*/ 0 60000 65536"/>
                  <a:gd name="T13" fmla="*/ 0 60000 65536"/>
                  <a:gd name="T14" fmla="*/ 0 60000 65536"/>
                  <a:gd name="T15" fmla="*/ 0 w 72"/>
                  <a:gd name="T16" fmla="*/ 0 h 88"/>
                  <a:gd name="T17" fmla="*/ 72 w 72"/>
                  <a:gd name="T18" fmla="*/ 88 h 88"/>
                </a:gdLst>
                <a:ahLst/>
                <a:cxnLst>
                  <a:cxn ang="T10">
                    <a:pos x="T0" y="T1"/>
                  </a:cxn>
                  <a:cxn ang="T11">
                    <a:pos x="T2" y="T3"/>
                  </a:cxn>
                  <a:cxn ang="T12">
                    <a:pos x="T4" y="T5"/>
                  </a:cxn>
                  <a:cxn ang="T13">
                    <a:pos x="T6" y="T7"/>
                  </a:cxn>
                  <a:cxn ang="T14">
                    <a:pos x="T8" y="T9"/>
                  </a:cxn>
                </a:cxnLst>
                <a:rect l="T15" t="T16" r="T17" b="T18"/>
                <a:pathLst>
                  <a:path w="72" h="88">
                    <a:moveTo>
                      <a:pt x="0" y="88"/>
                    </a:moveTo>
                    <a:lnTo>
                      <a:pt x="72" y="45"/>
                    </a:lnTo>
                    <a:lnTo>
                      <a:pt x="72" y="0"/>
                    </a:lnTo>
                    <a:lnTo>
                      <a:pt x="0" y="43"/>
                    </a:lnTo>
                    <a:lnTo>
                      <a:pt x="0" y="8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32" name="Freeform 357"/>
              <p:cNvSpPr>
                <a:spLocks/>
              </p:cNvSpPr>
              <p:nvPr/>
            </p:nvSpPr>
            <p:spPr bwMode="auto">
              <a:xfrm>
                <a:off x="4382" y="1878"/>
                <a:ext cx="213" cy="116"/>
              </a:xfrm>
              <a:custGeom>
                <a:avLst/>
                <a:gdLst>
                  <a:gd name="T0" fmla="*/ 141 w 213"/>
                  <a:gd name="T1" fmla="*/ 116 h 116"/>
                  <a:gd name="T2" fmla="*/ 213 w 213"/>
                  <a:gd name="T3" fmla="*/ 73 h 116"/>
                  <a:gd name="T4" fmla="*/ 72 w 213"/>
                  <a:gd name="T5" fmla="*/ 0 h 116"/>
                  <a:gd name="T6" fmla="*/ 0 w 213"/>
                  <a:gd name="T7" fmla="*/ 43 h 116"/>
                  <a:gd name="T8" fmla="*/ 141 w 213"/>
                  <a:gd name="T9" fmla="*/ 116 h 116"/>
                  <a:gd name="T10" fmla="*/ 0 60000 65536"/>
                  <a:gd name="T11" fmla="*/ 0 60000 65536"/>
                  <a:gd name="T12" fmla="*/ 0 60000 65536"/>
                  <a:gd name="T13" fmla="*/ 0 60000 65536"/>
                  <a:gd name="T14" fmla="*/ 0 60000 65536"/>
                  <a:gd name="T15" fmla="*/ 0 w 213"/>
                  <a:gd name="T16" fmla="*/ 0 h 116"/>
                  <a:gd name="T17" fmla="*/ 213 w 213"/>
                  <a:gd name="T18" fmla="*/ 116 h 116"/>
                </a:gdLst>
                <a:ahLst/>
                <a:cxnLst>
                  <a:cxn ang="T10">
                    <a:pos x="T0" y="T1"/>
                  </a:cxn>
                  <a:cxn ang="T11">
                    <a:pos x="T2" y="T3"/>
                  </a:cxn>
                  <a:cxn ang="T12">
                    <a:pos x="T4" y="T5"/>
                  </a:cxn>
                  <a:cxn ang="T13">
                    <a:pos x="T6" y="T7"/>
                  </a:cxn>
                  <a:cxn ang="T14">
                    <a:pos x="T8" y="T9"/>
                  </a:cxn>
                </a:cxnLst>
                <a:rect l="T15" t="T16" r="T17" b="T18"/>
                <a:pathLst>
                  <a:path w="213" h="116">
                    <a:moveTo>
                      <a:pt x="141" y="116"/>
                    </a:moveTo>
                    <a:lnTo>
                      <a:pt x="213" y="73"/>
                    </a:lnTo>
                    <a:lnTo>
                      <a:pt x="72" y="0"/>
                    </a:lnTo>
                    <a:lnTo>
                      <a:pt x="0" y="43"/>
                    </a:lnTo>
                    <a:lnTo>
                      <a:pt x="141" y="11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33" name="Freeform 358"/>
              <p:cNvSpPr>
                <a:spLocks/>
              </p:cNvSpPr>
              <p:nvPr/>
            </p:nvSpPr>
            <p:spPr bwMode="auto">
              <a:xfrm>
                <a:off x="4382" y="1878"/>
                <a:ext cx="213" cy="116"/>
              </a:xfrm>
              <a:custGeom>
                <a:avLst/>
                <a:gdLst>
                  <a:gd name="T0" fmla="*/ 141 w 213"/>
                  <a:gd name="T1" fmla="*/ 116 h 116"/>
                  <a:gd name="T2" fmla="*/ 213 w 213"/>
                  <a:gd name="T3" fmla="*/ 73 h 116"/>
                  <a:gd name="T4" fmla="*/ 72 w 213"/>
                  <a:gd name="T5" fmla="*/ 0 h 116"/>
                  <a:gd name="T6" fmla="*/ 0 w 213"/>
                  <a:gd name="T7" fmla="*/ 43 h 116"/>
                  <a:gd name="T8" fmla="*/ 141 w 213"/>
                  <a:gd name="T9" fmla="*/ 116 h 116"/>
                  <a:gd name="T10" fmla="*/ 0 60000 65536"/>
                  <a:gd name="T11" fmla="*/ 0 60000 65536"/>
                  <a:gd name="T12" fmla="*/ 0 60000 65536"/>
                  <a:gd name="T13" fmla="*/ 0 60000 65536"/>
                  <a:gd name="T14" fmla="*/ 0 60000 65536"/>
                  <a:gd name="T15" fmla="*/ 0 w 213"/>
                  <a:gd name="T16" fmla="*/ 0 h 116"/>
                  <a:gd name="T17" fmla="*/ 213 w 213"/>
                  <a:gd name="T18" fmla="*/ 116 h 116"/>
                </a:gdLst>
                <a:ahLst/>
                <a:cxnLst>
                  <a:cxn ang="T10">
                    <a:pos x="T0" y="T1"/>
                  </a:cxn>
                  <a:cxn ang="T11">
                    <a:pos x="T2" y="T3"/>
                  </a:cxn>
                  <a:cxn ang="T12">
                    <a:pos x="T4" y="T5"/>
                  </a:cxn>
                  <a:cxn ang="T13">
                    <a:pos x="T6" y="T7"/>
                  </a:cxn>
                  <a:cxn ang="T14">
                    <a:pos x="T8" y="T9"/>
                  </a:cxn>
                </a:cxnLst>
                <a:rect l="T15" t="T16" r="T17" b="T18"/>
                <a:pathLst>
                  <a:path w="213" h="116">
                    <a:moveTo>
                      <a:pt x="141" y="116"/>
                    </a:moveTo>
                    <a:lnTo>
                      <a:pt x="213" y="73"/>
                    </a:lnTo>
                    <a:lnTo>
                      <a:pt x="72" y="0"/>
                    </a:lnTo>
                    <a:lnTo>
                      <a:pt x="0" y="43"/>
                    </a:lnTo>
                    <a:lnTo>
                      <a:pt x="141" y="11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34" name="Freeform 359"/>
              <p:cNvSpPr>
                <a:spLocks/>
              </p:cNvSpPr>
              <p:nvPr/>
            </p:nvSpPr>
            <p:spPr bwMode="auto">
              <a:xfrm>
                <a:off x="4523" y="1951"/>
                <a:ext cx="72" cy="88"/>
              </a:xfrm>
              <a:custGeom>
                <a:avLst/>
                <a:gdLst>
                  <a:gd name="T0" fmla="*/ 0 w 72"/>
                  <a:gd name="T1" fmla="*/ 88 h 88"/>
                  <a:gd name="T2" fmla="*/ 72 w 72"/>
                  <a:gd name="T3" fmla="*/ 45 h 88"/>
                  <a:gd name="T4" fmla="*/ 72 w 72"/>
                  <a:gd name="T5" fmla="*/ 0 h 88"/>
                  <a:gd name="T6" fmla="*/ 0 w 72"/>
                  <a:gd name="T7" fmla="*/ 43 h 88"/>
                  <a:gd name="T8" fmla="*/ 0 w 72"/>
                  <a:gd name="T9" fmla="*/ 88 h 88"/>
                  <a:gd name="T10" fmla="*/ 0 60000 65536"/>
                  <a:gd name="T11" fmla="*/ 0 60000 65536"/>
                  <a:gd name="T12" fmla="*/ 0 60000 65536"/>
                  <a:gd name="T13" fmla="*/ 0 60000 65536"/>
                  <a:gd name="T14" fmla="*/ 0 60000 65536"/>
                  <a:gd name="T15" fmla="*/ 0 w 72"/>
                  <a:gd name="T16" fmla="*/ 0 h 88"/>
                  <a:gd name="T17" fmla="*/ 72 w 72"/>
                  <a:gd name="T18" fmla="*/ 88 h 88"/>
                </a:gdLst>
                <a:ahLst/>
                <a:cxnLst>
                  <a:cxn ang="T10">
                    <a:pos x="T0" y="T1"/>
                  </a:cxn>
                  <a:cxn ang="T11">
                    <a:pos x="T2" y="T3"/>
                  </a:cxn>
                  <a:cxn ang="T12">
                    <a:pos x="T4" y="T5"/>
                  </a:cxn>
                  <a:cxn ang="T13">
                    <a:pos x="T6" y="T7"/>
                  </a:cxn>
                  <a:cxn ang="T14">
                    <a:pos x="T8" y="T9"/>
                  </a:cxn>
                </a:cxnLst>
                <a:rect l="T15" t="T16" r="T17" b="T18"/>
                <a:pathLst>
                  <a:path w="72" h="88">
                    <a:moveTo>
                      <a:pt x="0" y="88"/>
                    </a:moveTo>
                    <a:lnTo>
                      <a:pt x="72" y="45"/>
                    </a:lnTo>
                    <a:lnTo>
                      <a:pt x="72" y="0"/>
                    </a:lnTo>
                    <a:lnTo>
                      <a:pt x="0" y="43"/>
                    </a:lnTo>
                    <a:lnTo>
                      <a:pt x="0" y="8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35" name="Freeform 360"/>
              <p:cNvSpPr>
                <a:spLocks/>
              </p:cNvSpPr>
              <p:nvPr/>
            </p:nvSpPr>
            <p:spPr bwMode="auto">
              <a:xfrm>
                <a:off x="4523" y="1951"/>
                <a:ext cx="72" cy="88"/>
              </a:xfrm>
              <a:custGeom>
                <a:avLst/>
                <a:gdLst>
                  <a:gd name="T0" fmla="*/ 0 w 72"/>
                  <a:gd name="T1" fmla="*/ 88 h 88"/>
                  <a:gd name="T2" fmla="*/ 72 w 72"/>
                  <a:gd name="T3" fmla="*/ 45 h 88"/>
                  <a:gd name="T4" fmla="*/ 72 w 72"/>
                  <a:gd name="T5" fmla="*/ 0 h 88"/>
                  <a:gd name="T6" fmla="*/ 0 w 72"/>
                  <a:gd name="T7" fmla="*/ 43 h 88"/>
                  <a:gd name="T8" fmla="*/ 0 w 72"/>
                  <a:gd name="T9" fmla="*/ 88 h 88"/>
                  <a:gd name="T10" fmla="*/ 0 60000 65536"/>
                  <a:gd name="T11" fmla="*/ 0 60000 65536"/>
                  <a:gd name="T12" fmla="*/ 0 60000 65536"/>
                  <a:gd name="T13" fmla="*/ 0 60000 65536"/>
                  <a:gd name="T14" fmla="*/ 0 60000 65536"/>
                  <a:gd name="T15" fmla="*/ 0 w 72"/>
                  <a:gd name="T16" fmla="*/ 0 h 88"/>
                  <a:gd name="T17" fmla="*/ 72 w 72"/>
                  <a:gd name="T18" fmla="*/ 88 h 88"/>
                </a:gdLst>
                <a:ahLst/>
                <a:cxnLst>
                  <a:cxn ang="T10">
                    <a:pos x="T0" y="T1"/>
                  </a:cxn>
                  <a:cxn ang="T11">
                    <a:pos x="T2" y="T3"/>
                  </a:cxn>
                  <a:cxn ang="T12">
                    <a:pos x="T4" y="T5"/>
                  </a:cxn>
                  <a:cxn ang="T13">
                    <a:pos x="T6" y="T7"/>
                  </a:cxn>
                  <a:cxn ang="T14">
                    <a:pos x="T8" y="T9"/>
                  </a:cxn>
                </a:cxnLst>
                <a:rect l="T15" t="T16" r="T17" b="T18"/>
                <a:pathLst>
                  <a:path w="72" h="88">
                    <a:moveTo>
                      <a:pt x="0" y="88"/>
                    </a:moveTo>
                    <a:lnTo>
                      <a:pt x="72" y="45"/>
                    </a:lnTo>
                    <a:lnTo>
                      <a:pt x="72" y="0"/>
                    </a:lnTo>
                    <a:lnTo>
                      <a:pt x="0" y="43"/>
                    </a:lnTo>
                    <a:lnTo>
                      <a:pt x="0" y="8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36" name="Freeform 361"/>
              <p:cNvSpPr>
                <a:spLocks/>
              </p:cNvSpPr>
              <p:nvPr/>
            </p:nvSpPr>
            <p:spPr bwMode="auto">
              <a:xfrm>
                <a:off x="4382" y="1878"/>
                <a:ext cx="213" cy="116"/>
              </a:xfrm>
              <a:custGeom>
                <a:avLst/>
                <a:gdLst>
                  <a:gd name="T0" fmla="*/ 141 w 213"/>
                  <a:gd name="T1" fmla="*/ 116 h 116"/>
                  <a:gd name="T2" fmla="*/ 213 w 213"/>
                  <a:gd name="T3" fmla="*/ 73 h 116"/>
                  <a:gd name="T4" fmla="*/ 72 w 213"/>
                  <a:gd name="T5" fmla="*/ 0 h 116"/>
                  <a:gd name="T6" fmla="*/ 0 w 213"/>
                  <a:gd name="T7" fmla="*/ 43 h 116"/>
                  <a:gd name="T8" fmla="*/ 141 w 213"/>
                  <a:gd name="T9" fmla="*/ 116 h 116"/>
                  <a:gd name="T10" fmla="*/ 0 60000 65536"/>
                  <a:gd name="T11" fmla="*/ 0 60000 65536"/>
                  <a:gd name="T12" fmla="*/ 0 60000 65536"/>
                  <a:gd name="T13" fmla="*/ 0 60000 65536"/>
                  <a:gd name="T14" fmla="*/ 0 60000 65536"/>
                  <a:gd name="T15" fmla="*/ 0 w 213"/>
                  <a:gd name="T16" fmla="*/ 0 h 116"/>
                  <a:gd name="T17" fmla="*/ 213 w 213"/>
                  <a:gd name="T18" fmla="*/ 116 h 116"/>
                </a:gdLst>
                <a:ahLst/>
                <a:cxnLst>
                  <a:cxn ang="T10">
                    <a:pos x="T0" y="T1"/>
                  </a:cxn>
                  <a:cxn ang="T11">
                    <a:pos x="T2" y="T3"/>
                  </a:cxn>
                  <a:cxn ang="T12">
                    <a:pos x="T4" y="T5"/>
                  </a:cxn>
                  <a:cxn ang="T13">
                    <a:pos x="T6" y="T7"/>
                  </a:cxn>
                  <a:cxn ang="T14">
                    <a:pos x="T8" y="T9"/>
                  </a:cxn>
                </a:cxnLst>
                <a:rect l="T15" t="T16" r="T17" b="T18"/>
                <a:pathLst>
                  <a:path w="213" h="116">
                    <a:moveTo>
                      <a:pt x="141" y="116"/>
                    </a:moveTo>
                    <a:lnTo>
                      <a:pt x="213" y="73"/>
                    </a:lnTo>
                    <a:lnTo>
                      <a:pt x="72" y="0"/>
                    </a:lnTo>
                    <a:lnTo>
                      <a:pt x="0" y="43"/>
                    </a:lnTo>
                    <a:lnTo>
                      <a:pt x="141" y="11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37" name="Freeform 362"/>
              <p:cNvSpPr>
                <a:spLocks/>
              </p:cNvSpPr>
              <p:nvPr/>
            </p:nvSpPr>
            <p:spPr bwMode="auto">
              <a:xfrm>
                <a:off x="4382" y="1878"/>
                <a:ext cx="213" cy="116"/>
              </a:xfrm>
              <a:custGeom>
                <a:avLst/>
                <a:gdLst>
                  <a:gd name="T0" fmla="*/ 141 w 213"/>
                  <a:gd name="T1" fmla="*/ 116 h 116"/>
                  <a:gd name="T2" fmla="*/ 213 w 213"/>
                  <a:gd name="T3" fmla="*/ 73 h 116"/>
                  <a:gd name="T4" fmla="*/ 72 w 213"/>
                  <a:gd name="T5" fmla="*/ 0 h 116"/>
                  <a:gd name="T6" fmla="*/ 0 w 213"/>
                  <a:gd name="T7" fmla="*/ 43 h 116"/>
                  <a:gd name="T8" fmla="*/ 141 w 213"/>
                  <a:gd name="T9" fmla="*/ 116 h 116"/>
                  <a:gd name="T10" fmla="*/ 0 60000 65536"/>
                  <a:gd name="T11" fmla="*/ 0 60000 65536"/>
                  <a:gd name="T12" fmla="*/ 0 60000 65536"/>
                  <a:gd name="T13" fmla="*/ 0 60000 65536"/>
                  <a:gd name="T14" fmla="*/ 0 60000 65536"/>
                  <a:gd name="T15" fmla="*/ 0 w 213"/>
                  <a:gd name="T16" fmla="*/ 0 h 116"/>
                  <a:gd name="T17" fmla="*/ 213 w 213"/>
                  <a:gd name="T18" fmla="*/ 116 h 116"/>
                </a:gdLst>
                <a:ahLst/>
                <a:cxnLst>
                  <a:cxn ang="T10">
                    <a:pos x="T0" y="T1"/>
                  </a:cxn>
                  <a:cxn ang="T11">
                    <a:pos x="T2" y="T3"/>
                  </a:cxn>
                  <a:cxn ang="T12">
                    <a:pos x="T4" y="T5"/>
                  </a:cxn>
                  <a:cxn ang="T13">
                    <a:pos x="T6" y="T7"/>
                  </a:cxn>
                  <a:cxn ang="T14">
                    <a:pos x="T8" y="T9"/>
                  </a:cxn>
                </a:cxnLst>
                <a:rect l="T15" t="T16" r="T17" b="T18"/>
                <a:pathLst>
                  <a:path w="213" h="116">
                    <a:moveTo>
                      <a:pt x="141" y="116"/>
                    </a:moveTo>
                    <a:lnTo>
                      <a:pt x="213" y="73"/>
                    </a:lnTo>
                    <a:lnTo>
                      <a:pt x="72" y="0"/>
                    </a:lnTo>
                    <a:lnTo>
                      <a:pt x="0" y="43"/>
                    </a:lnTo>
                    <a:lnTo>
                      <a:pt x="141" y="11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38" name="Freeform 363"/>
              <p:cNvSpPr>
                <a:spLocks/>
              </p:cNvSpPr>
              <p:nvPr/>
            </p:nvSpPr>
            <p:spPr bwMode="auto">
              <a:xfrm>
                <a:off x="4382" y="1921"/>
                <a:ext cx="141" cy="118"/>
              </a:xfrm>
              <a:custGeom>
                <a:avLst/>
                <a:gdLst>
                  <a:gd name="T0" fmla="*/ 0 w 141"/>
                  <a:gd name="T1" fmla="*/ 0 h 118"/>
                  <a:gd name="T2" fmla="*/ 0 w 141"/>
                  <a:gd name="T3" fmla="*/ 45 h 118"/>
                  <a:gd name="T4" fmla="*/ 141 w 141"/>
                  <a:gd name="T5" fmla="*/ 118 h 118"/>
                  <a:gd name="T6" fmla="*/ 141 w 141"/>
                  <a:gd name="T7" fmla="*/ 73 h 118"/>
                  <a:gd name="T8" fmla="*/ 0 w 141"/>
                  <a:gd name="T9" fmla="*/ 0 h 118"/>
                  <a:gd name="T10" fmla="*/ 0 60000 65536"/>
                  <a:gd name="T11" fmla="*/ 0 60000 65536"/>
                  <a:gd name="T12" fmla="*/ 0 60000 65536"/>
                  <a:gd name="T13" fmla="*/ 0 60000 65536"/>
                  <a:gd name="T14" fmla="*/ 0 60000 65536"/>
                  <a:gd name="T15" fmla="*/ 0 w 141"/>
                  <a:gd name="T16" fmla="*/ 0 h 118"/>
                  <a:gd name="T17" fmla="*/ 141 w 141"/>
                  <a:gd name="T18" fmla="*/ 118 h 118"/>
                </a:gdLst>
                <a:ahLst/>
                <a:cxnLst>
                  <a:cxn ang="T10">
                    <a:pos x="T0" y="T1"/>
                  </a:cxn>
                  <a:cxn ang="T11">
                    <a:pos x="T2" y="T3"/>
                  </a:cxn>
                  <a:cxn ang="T12">
                    <a:pos x="T4" y="T5"/>
                  </a:cxn>
                  <a:cxn ang="T13">
                    <a:pos x="T6" y="T7"/>
                  </a:cxn>
                  <a:cxn ang="T14">
                    <a:pos x="T8" y="T9"/>
                  </a:cxn>
                </a:cxnLst>
                <a:rect l="T15" t="T16" r="T17" b="T18"/>
                <a:pathLst>
                  <a:path w="141" h="118">
                    <a:moveTo>
                      <a:pt x="0" y="0"/>
                    </a:moveTo>
                    <a:lnTo>
                      <a:pt x="0" y="45"/>
                    </a:lnTo>
                    <a:lnTo>
                      <a:pt x="141" y="118"/>
                    </a:lnTo>
                    <a:lnTo>
                      <a:pt x="141" y="7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39" name="Freeform 364"/>
              <p:cNvSpPr>
                <a:spLocks/>
              </p:cNvSpPr>
              <p:nvPr/>
            </p:nvSpPr>
            <p:spPr bwMode="auto">
              <a:xfrm>
                <a:off x="4382" y="1921"/>
                <a:ext cx="141" cy="118"/>
              </a:xfrm>
              <a:custGeom>
                <a:avLst/>
                <a:gdLst>
                  <a:gd name="T0" fmla="*/ 0 w 141"/>
                  <a:gd name="T1" fmla="*/ 0 h 118"/>
                  <a:gd name="T2" fmla="*/ 0 w 141"/>
                  <a:gd name="T3" fmla="*/ 45 h 118"/>
                  <a:gd name="T4" fmla="*/ 141 w 141"/>
                  <a:gd name="T5" fmla="*/ 118 h 118"/>
                  <a:gd name="T6" fmla="*/ 141 w 141"/>
                  <a:gd name="T7" fmla="*/ 73 h 118"/>
                  <a:gd name="T8" fmla="*/ 0 w 141"/>
                  <a:gd name="T9" fmla="*/ 0 h 118"/>
                  <a:gd name="T10" fmla="*/ 0 60000 65536"/>
                  <a:gd name="T11" fmla="*/ 0 60000 65536"/>
                  <a:gd name="T12" fmla="*/ 0 60000 65536"/>
                  <a:gd name="T13" fmla="*/ 0 60000 65536"/>
                  <a:gd name="T14" fmla="*/ 0 60000 65536"/>
                  <a:gd name="T15" fmla="*/ 0 w 141"/>
                  <a:gd name="T16" fmla="*/ 0 h 118"/>
                  <a:gd name="T17" fmla="*/ 141 w 141"/>
                  <a:gd name="T18" fmla="*/ 118 h 118"/>
                </a:gdLst>
                <a:ahLst/>
                <a:cxnLst>
                  <a:cxn ang="T10">
                    <a:pos x="T0" y="T1"/>
                  </a:cxn>
                  <a:cxn ang="T11">
                    <a:pos x="T2" y="T3"/>
                  </a:cxn>
                  <a:cxn ang="T12">
                    <a:pos x="T4" y="T5"/>
                  </a:cxn>
                  <a:cxn ang="T13">
                    <a:pos x="T6" y="T7"/>
                  </a:cxn>
                  <a:cxn ang="T14">
                    <a:pos x="T8" y="T9"/>
                  </a:cxn>
                </a:cxnLst>
                <a:rect l="T15" t="T16" r="T17" b="T18"/>
                <a:pathLst>
                  <a:path w="141" h="118">
                    <a:moveTo>
                      <a:pt x="0" y="0"/>
                    </a:moveTo>
                    <a:lnTo>
                      <a:pt x="0" y="45"/>
                    </a:lnTo>
                    <a:lnTo>
                      <a:pt x="141" y="118"/>
                    </a:lnTo>
                    <a:lnTo>
                      <a:pt x="141" y="7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40" name="Freeform 365"/>
              <p:cNvSpPr>
                <a:spLocks/>
              </p:cNvSpPr>
              <p:nvPr/>
            </p:nvSpPr>
            <p:spPr bwMode="auto">
              <a:xfrm>
                <a:off x="4523" y="1906"/>
                <a:ext cx="72" cy="88"/>
              </a:xfrm>
              <a:custGeom>
                <a:avLst/>
                <a:gdLst>
                  <a:gd name="T0" fmla="*/ 0 w 72"/>
                  <a:gd name="T1" fmla="*/ 88 h 88"/>
                  <a:gd name="T2" fmla="*/ 72 w 72"/>
                  <a:gd name="T3" fmla="*/ 45 h 88"/>
                  <a:gd name="T4" fmla="*/ 72 w 72"/>
                  <a:gd name="T5" fmla="*/ 0 h 88"/>
                  <a:gd name="T6" fmla="*/ 0 w 72"/>
                  <a:gd name="T7" fmla="*/ 43 h 88"/>
                  <a:gd name="T8" fmla="*/ 0 w 72"/>
                  <a:gd name="T9" fmla="*/ 88 h 88"/>
                  <a:gd name="T10" fmla="*/ 0 60000 65536"/>
                  <a:gd name="T11" fmla="*/ 0 60000 65536"/>
                  <a:gd name="T12" fmla="*/ 0 60000 65536"/>
                  <a:gd name="T13" fmla="*/ 0 60000 65536"/>
                  <a:gd name="T14" fmla="*/ 0 60000 65536"/>
                  <a:gd name="T15" fmla="*/ 0 w 72"/>
                  <a:gd name="T16" fmla="*/ 0 h 88"/>
                  <a:gd name="T17" fmla="*/ 72 w 72"/>
                  <a:gd name="T18" fmla="*/ 88 h 88"/>
                </a:gdLst>
                <a:ahLst/>
                <a:cxnLst>
                  <a:cxn ang="T10">
                    <a:pos x="T0" y="T1"/>
                  </a:cxn>
                  <a:cxn ang="T11">
                    <a:pos x="T2" y="T3"/>
                  </a:cxn>
                  <a:cxn ang="T12">
                    <a:pos x="T4" y="T5"/>
                  </a:cxn>
                  <a:cxn ang="T13">
                    <a:pos x="T6" y="T7"/>
                  </a:cxn>
                  <a:cxn ang="T14">
                    <a:pos x="T8" y="T9"/>
                  </a:cxn>
                </a:cxnLst>
                <a:rect l="T15" t="T16" r="T17" b="T18"/>
                <a:pathLst>
                  <a:path w="72" h="88">
                    <a:moveTo>
                      <a:pt x="0" y="88"/>
                    </a:moveTo>
                    <a:lnTo>
                      <a:pt x="72" y="45"/>
                    </a:lnTo>
                    <a:lnTo>
                      <a:pt x="72" y="0"/>
                    </a:lnTo>
                    <a:lnTo>
                      <a:pt x="0" y="43"/>
                    </a:lnTo>
                    <a:lnTo>
                      <a:pt x="0" y="8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41" name="Freeform 366"/>
              <p:cNvSpPr>
                <a:spLocks/>
              </p:cNvSpPr>
              <p:nvPr/>
            </p:nvSpPr>
            <p:spPr bwMode="auto">
              <a:xfrm>
                <a:off x="4523" y="1906"/>
                <a:ext cx="72" cy="88"/>
              </a:xfrm>
              <a:custGeom>
                <a:avLst/>
                <a:gdLst>
                  <a:gd name="T0" fmla="*/ 0 w 72"/>
                  <a:gd name="T1" fmla="*/ 88 h 88"/>
                  <a:gd name="T2" fmla="*/ 72 w 72"/>
                  <a:gd name="T3" fmla="*/ 45 h 88"/>
                  <a:gd name="T4" fmla="*/ 72 w 72"/>
                  <a:gd name="T5" fmla="*/ 0 h 88"/>
                  <a:gd name="T6" fmla="*/ 0 w 72"/>
                  <a:gd name="T7" fmla="*/ 43 h 88"/>
                  <a:gd name="T8" fmla="*/ 0 w 72"/>
                  <a:gd name="T9" fmla="*/ 88 h 88"/>
                  <a:gd name="T10" fmla="*/ 0 60000 65536"/>
                  <a:gd name="T11" fmla="*/ 0 60000 65536"/>
                  <a:gd name="T12" fmla="*/ 0 60000 65536"/>
                  <a:gd name="T13" fmla="*/ 0 60000 65536"/>
                  <a:gd name="T14" fmla="*/ 0 60000 65536"/>
                  <a:gd name="T15" fmla="*/ 0 w 72"/>
                  <a:gd name="T16" fmla="*/ 0 h 88"/>
                  <a:gd name="T17" fmla="*/ 72 w 72"/>
                  <a:gd name="T18" fmla="*/ 88 h 88"/>
                </a:gdLst>
                <a:ahLst/>
                <a:cxnLst>
                  <a:cxn ang="T10">
                    <a:pos x="T0" y="T1"/>
                  </a:cxn>
                  <a:cxn ang="T11">
                    <a:pos x="T2" y="T3"/>
                  </a:cxn>
                  <a:cxn ang="T12">
                    <a:pos x="T4" y="T5"/>
                  </a:cxn>
                  <a:cxn ang="T13">
                    <a:pos x="T6" y="T7"/>
                  </a:cxn>
                  <a:cxn ang="T14">
                    <a:pos x="T8" y="T9"/>
                  </a:cxn>
                </a:cxnLst>
                <a:rect l="T15" t="T16" r="T17" b="T18"/>
                <a:pathLst>
                  <a:path w="72" h="88">
                    <a:moveTo>
                      <a:pt x="0" y="88"/>
                    </a:moveTo>
                    <a:lnTo>
                      <a:pt x="72" y="45"/>
                    </a:lnTo>
                    <a:lnTo>
                      <a:pt x="72" y="0"/>
                    </a:lnTo>
                    <a:lnTo>
                      <a:pt x="0" y="43"/>
                    </a:lnTo>
                    <a:lnTo>
                      <a:pt x="0" y="8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42" name="Freeform 367"/>
              <p:cNvSpPr>
                <a:spLocks/>
              </p:cNvSpPr>
              <p:nvPr/>
            </p:nvSpPr>
            <p:spPr bwMode="auto">
              <a:xfrm>
                <a:off x="4382" y="1835"/>
                <a:ext cx="213" cy="114"/>
              </a:xfrm>
              <a:custGeom>
                <a:avLst/>
                <a:gdLst>
                  <a:gd name="T0" fmla="*/ 141 w 213"/>
                  <a:gd name="T1" fmla="*/ 114 h 114"/>
                  <a:gd name="T2" fmla="*/ 213 w 213"/>
                  <a:gd name="T3" fmla="*/ 71 h 114"/>
                  <a:gd name="T4" fmla="*/ 72 w 213"/>
                  <a:gd name="T5" fmla="*/ 0 h 114"/>
                  <a:gd name="T6" fmla="*/ 0 w 213"/>
                  <a:gd name="T7" fmla="*/ 41 h 114"/>
                  <a:gd name="T8" fmla="*/ 141 w 213"/>
                  <a:gd name="T9" fmla="*/ 114 h 114"/>
                  <a:gd name="T10" fmla="*/ 0 60000 65536"/>
                  <a:gd name="T11" fmla="*/ 0 60000 65536"/>
                  <a:gd name="T12" fmla="*/ 0 60000 65536"/>
                  <a:gd name="T13" fmla="*/ 0 60000 65536"/>
                  <a:gd name="T14" fmla="*/ 0 60000 65536"/>
                  <a:gd name="T15" fmla="*/ 0 w 213"/>
                  <a:gd name="T16" fmla="*/ 0 h 114"/>
                  <a:gd name="T17" fmla="*/ 213 w 213"/>
                  <a:gd name="T18" fmla="*/ 114 h 114"/>
                </a:gdLst>
                <a:ahLst/>
                <a:cxnLst>
                  <a:cxn ang="T10">
                    <a:pos x="T0" y="T1"/>
                  </a:cxn>
                  <a:cxn ang="T11">
                    <a:pos x="T2" y="T3"/>
                  </a:cxn>
                  <a:cxn ang="T12">
                    <a:pos x="T4" y="T5"/>
                  </a:cxn>
                  <a:cxn ang="T13">
                    <a:pos x="T6" y="T7"/>
                  </a:cxn>
                  <a:cxn ang="T14">
                    <a:pos x="T8" y="T9"/>
                  </a:cxn>
                </a:cxnLst>
                <a:rect l="T15" t="T16" r="T17" b="T18"/>
                <a:pathLst>
                  <a:path w="213" h="114">
                    <a:moveTo>
                      <a:pt x="141" y="114"/>
                    </a:moveTo>
                    <a:lnTo>
                      <a:pt x="213" y="71"/>
                    </a:lnTo>
                    <a:lnTo>
                      <a:pt x="72" y="0"/>
                    </a:lnTo>
                    <a:lnTo>
                      <a:pt x="0" y="41"/>
                    </a:lnTo>
                    <a:lnTo>
                      <a:pt x="141" y="11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43" name="Freeform 368"/>
              <p:cNvSpPr>
                <a:spLocks/>
              </p:cNvSpPr>
              <p:nvPr/>
            </p:nvSpPr>
            <p:spPr bwMode="auto">
              <a:xfrm>
                <a:off x="4382" y="1835"/>
                <a:ext cx="213" cy="114"/>
              </a:xfrm>
              <a:custGeom>
                <a:avLst/>
                <a:gdLst>
                  <a:gd name="T0" fmla="*/ 141 w 213"/>
                  <a:gd name="T1" fmla="*/ 114 h 114"/>
                  <a:gd name="T2" fmla="*/ 213 w 213"/>
                  <a:gd name="T3" fmla="*/ 71 h 114"/>
                  <a:gd name="T4" fmla="*/ 72 w 213"/>
                  <a:gd name="T5" fmla="*/ 0 h 114"/>
                  <a:gd name="T6" fmla="*/ 0 w 213"/>
                  <a:gd name="T7" fmla="*/ 41 h 114"/>
                  <a:gd name="T8" fmla="*/ 141 w 213"/>
                  <a:gd name="T9" fmla="*/ 114 h 114"/>
                  <a:gd name="T10" fmla="*/ 0 60000 65536"/>
                  <a:gd name="T11" fmla="*/ 0 60000 65536"/>
                  <a:gd name="T12" fmla="*/ 0 60000 65536"/>
                  <a:gd name="T13" fmla="*/ 0 60000 65536"/>
                  <a:gd name="T14" fmla="*/ 0 60000 65536"/>
                  <a:gd name="T15" fmla="*/ 0 w 213"/>
                  <a:gd name="T16" fmla="*/ 0 h 114"/>
                  <a:gd name="T17" fmla="*/ 213 w 213"/>
                  <a:gd name="T18" fmla="*/ 114 h 114"/>
                </a:gdLst>
                <a:ahLst/>
                <a:cxnLst>
                  <a:cxn ang="T10">
                    <a:pos x="T0" y="T1"/>
                  </a:cxn>
                  <a:cxn ang="T11">
                    <a:pos x="T2" y="T3"/>
                  </a:cxn>
                  <a:cxn ang="T12">
                    <a:pos x="T4" y="T5"/>
                  </a:cxn>
                  <a:cxn ang="T13">
                    <a:pos x="T6" y="T7"/>
                  </a:cxn>
                  <a:cxn ang="T14">
                    <a:pos x="T8" y="T9"/>
                  </a:cxn>
                </a:cxnLst>
                <a:rect l="T15" t="T16" r="T17" b="T18"/>
                <a:pathLst>
                  <a:path w="213" h="114">
                    <a:moveTo>
                      <a:pt x="141" y="114"/>
                    </a:moveTo>
                    <a:lnTo>
                      <a:pt x="213" y="71"/>
                    </a:lnTo>
                    <a:lnTo>
                      <a:pt x="72" y="0"/>
                    </a:lnTo>
                    <a:lnTo>
                      <a:pt x="0" y="41"/>
                    </a:lnTo>
                    <a:lnTo>
                      <a:pt x="141"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44" name="Freeform 369"/>
              <p:cNvSpPr>
                <a:spLocks/>
              </p:cNvSpPr>
              <p:nvPr/>
            </p:nvSpPr>
            <p:spPr bwMode="auto">
              <a:xfrm>
                <a:off x="4523" y="1906"/>
                <a:ext cx="72" cy="88"/>
              </a:xfrm>
              <a:custGeom>
                <a:avLst/>
                <a:gdLst>
                  <a:gd name="T0" fmla="*/ 0 w 72"/>
                  <a:gd name="T1" fmla="*/ 88 h 88"/>
                  <a:gd name="T2" fmla="*/ 72 w 72"/>
                  <a:gd name="T3" fmla="*/ 45 h 88"/>
                  <a:gd name="T4" fmla="*/ 72 w 72"/>
                  <a:gd name="T5" fmla="*/ 0 h 88"/>
                  <a:gd name="T6" fmla="*/ 0 w 72"/>
                  <a:gd name="T7" fmla="*/ 43 h 88"/>
                  <a:gd name="T8" fmla="*/ 0 w 72"/>
                  <a:gd name="T9" fmla="*/ 88 h 88"/>
                  <a:gd name="T10" fmla="*/ 0 60000 65536"/>
                  <a:gd name="T11" fmla="*/ 0 60000 65536"/>
                  <a:gd name="T12" fmla="*/ 0 60000 65536"/>
                  <a:gd name="T13" fmla="*/ 0 60000 65536"/>
                  <a:gd name="T14" fmla="*/ 0 60000 65536"/>
                  <a:gd name="T15" fmla="*/ 0 w 72"/>
                  <a:gd name="T16" fmla="*/ 0 h 88"/>
                  <a:gd name="T17" fmla="*/ 72 w 72"/>
                  <a:gd name="T18" fmla="*/ 88 h 88"/>
                </a:gdLst>
                <a:ahLst/>
                <a:cxnLst>
                  <a:cxn ang="T10">
                    <a:pos x="T0" y="T1"/>
                  </a:cxn>
                  <a:cxn ang="T11">
                    <a:pos x="T2" y="T3"/>
                  </a:cxn>
                  <a:cxn ang="T12">
                    <a:pos x="T4" y="T5"/>
                  </a:cxn>
                  <a:cxn ang="T13">
                    <a:pos x="T6" y="T7"/>
                  </a:cxn>
                  <a:cxn ang="T14">
                    <a:pos x="T8" y="T9"/>
                  </a:cxn>
                </a:cxnLst>
                <a:rect l="T15" t="T16" r="T17" b="T18"/>
                <a:pathLst>
                  <a:path w="72" h="88">
                    <a:moveTo>
                      <a:pt x="0" y="88"/>
                    </a:moveTo>
                    <a:lnTo>
                      <a:pt x="72" y="45"/>
                    </a:lnTo>
                    <a:lnTo>
                      <a:pt x="72" y="0"/>
                    </a:lnTo>
                    <a:lnTo>
                      <a:pt x="0" y="43"/>
                    </a:lnTo>
                    <a:lnTo>
                      <a:pt x="0" y="8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45" name="Freeform 370"/>
              <p:cNvSpPr>
                <a:spLocks/>
              </p:cNvSpPr>
              <p:nvPr/>
            </p:nvSpPr>
            <p:spPr bwMode="auto">
              <a:xfrm>
                <a:off x="4523" y="1906"/>
                <a:ext cx="72" cy="88"/>
              </a:xfrm>
              <a:custGeom>
                <a:avLst/>
                <a:gdLst>
                  <a:gd name="T0" fmla="*/ 0 w 72"/>
                  <a:gd name="T1" fmla="*/ 88 h 88"/>
                  <a:gd name="T2" fmla="*/ 72 w 72"/>
                  <a:gd name="T3" fmla="*/ 45 h 88"/>
                  <a:gd name="T4" fmla="*/ 72 w 72"/>
                  <a:gd name="T5" fmla="*/ 0 h 88"/>
                  <a:gd name="T6" fmla="*/ 0 w 72"/>
                  <a:gd name="T7" fmla="*/ 43 h 88"/>
                  <a:gd name="T8" fmla="*/ 0 w 72"/>
                  <a:gd name="T9" fmla="*/ 88 h 88"/>
                  <a:gd name="T10" fmla="*/ 0 60000 65536"/>
                  <a:gd name="T11" fmla="*/ 0 60000 65536"/>
                  <a:gd name="T12" fmla="*/ 0 60000 65536"/>
                  <a:gd name="T13" fmla="*/ 0 60000 65536"/>
                  <a:gd name="T14" fmla="*/ 0 60000 65536"/>
                  <a:gd name="T15" fmla="*/ 0 w 72"/>
                  <a:gd name="T16" fmla="*/ 0 h 88"/>
                  <a:gd name="T17" fmla="*/ 72 w 72"/>
                  <a:gd name="T18" fmla="*/ 88 h 88"/>
                </a:gdLst>
                <a:ahLst/>
                <a:cxnLst>
                  <a:cxn ang="T10">
                    <a:pos x="T0" y="T1"/>
                  </a:cxn>
                  <a:cxn ang="T11">
                    <a:pos x="T2" y="T3"/>
                  </a:cxn>
                  <a:cxn ang="T12">
                    <a:pos x="T4" y="T5"/>
                  </a:cxn>
                  <a:cxn ang="T13">
                    <a:pos x="T6" y="T7"/>
                  </a:cxn>
                  <a:cxn ang="T14">
                    <a:pos x="T8" y="T9"/>
                  </a:cxn>
                </a:cxnLst>
                <a:rect l="T15" t="T16" r="T17" b="T18"/>
                <a:pathLst>
                  <a:path w="72" h="88">
                    <a:moveTo>
                      <a:pt x="0" y="88"/>
                    </a:moveTo>
                    <a:lnTo>
                      <a:pt x="72" y="45"/>
                    </a:lnTo>
                    <a:lnTo>
                      <a:pt x="72" y="0"/>
                    </a:lnTo>
                    <a:lnTo>
                      <a:pt x="0" y="43"/>
                    </a:lnTo>
                    <a:lnTo>
                      <a:pt x="0" y="8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46" name="Freeform 371"/>
              <p:cNvSpPr>
                <a:spLocks/>
              </p:cNvSpPr>
              <p:nvPr/>
            </p:nvSpPr>
            <p:spPr bwMode="auto">
              <a:xfrm>
                <a:off x="4382" y="1835"/>
                <a:ext cx="213" cy="114"/>
              </a:xfrm>
              <a:custGeom>
                <a:avLst/>
                <a:gdLst>
                  <a:gd name="T0" fmla="*/ 141 w 213"/>
                  <a:gd name="T1" fmla="*/ 114 h 114"/>
                  <a:gd name="T2" fmla="*/ 213 w 213"/>
                  <a:gd name="T3" fmla="*/ 71 h 114"/>
                  <a:gd name="T4" fmla="*/ 72 w 213"/>
                  <a:gd name="T5" fmla="*/ 0 h 114"/>
                  <a:gd name="T6" fmla="*/ 0 w 213"/>
                  <a:gd name="T7" fmla="*/ 41 h 114"/>
                  <a:gd name="T8" fmla="*/ 141 w 213"/>
                  <a:gd name="T9" fmla="*/ 114 h 114"/>
                  <a:gd name="T10" fmla="*/ 0 60000 65536"/>
                  <a:gd name="T11" fmla="*/ 0 60000 65536"/>
                  <a:gd name="T12" fmla="*/ 0 60000 65536"/>
                  <a:gd name="T13" fmla="*/ 0 60000 65536"/>
                  <a:gd name="T14" fmla="*/ 0 60000 65536"/>
                  <a:gd name="T15" fmla="*/ 0 w 213"/>
                  <a:gd name="T16" fmla="*/ 0 h 114"/>
                  <a:gd name="T17" fmla="*/ 213 w 213"/>
                  <a:gd name="T18" fmla="*/ 114 h 114"/>
                </a:gdLst>
                <a:ahLst/>
                <a:cxnLst>
                  <a:cxn ang="T10">
                    <a:pos x="T0" y="T1"/>
                  </a:cxn>
                  <a:cxn ang="T11">
                    <a:pos x="T2" y="T3"/>
                  </a:cxn>
                  <a:cxn ang="T12">
                    <a:pos x="T4" y="T5"/>
                  </a:cxn>
                  <a:cxn ang="T13">
                    <a:pos x="T6" y="T7"/>
                  </a:cxn>
                  <a:cxn ang="T14">
                    <a:pos x="T8" y="T9"/>
                  </a:cxn>
                </a:cxnLst>
                <a:rect l="T15" t="T16" r="T17" b="T18"/>
                <a:pathLst>
                  <a:path w="213" h="114">
                    <a:moveTo>
                      <a:pt x="141" y="114"/>
                    </a:moveTo>
                    <a:lnTo>
                      <a:pt x="213" y="71"/>
                    </a:lnTo>
                    <a:lnTo>
                      <a:pt x="72" y="0"/>
                    </a:lnTo>
                    <a:lnTo>
                      <a:pt x="0" y="41"/>
                    </a:lnTo>
                    <a:lnTo>
                      <a:pt x="141" y="11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47" name="Freeform 372"/>
              <p:cNvSpPr>
                <a:spLocks/>
              </p:cNvSpPr>
              <p:nvPr/>
            </p:nvSpPr>
            <p:spPr bwMode="auto">
              <a:xfrm>
                <a:off x="4382" y="1835"/>
                <a:ext cx="213" cy="114"/>
              </a:xfrm>
              <a:custGeom>
                <a:avLst/>
                <a:gdLst>
                  <a:gd name="T0" fmla="*/ 141 w 213"/>
                  <a:gd name="T1" fmla="*/ 114 h 114"/>
                  <a:gd name="T2" fmla="*/ 213 w 213"/>
                  <a:gd name="T3" fmla="*/ 71 h 114"/>
                  <a:gd name="T4" fmla="*/ 72 w 213"/>
                  <a:gd name="T5" fmla="*/ 0 h 114"/>
                  <a:gd name="T6" fmla="*/ 0 w 213"/>
                  <a:gd name="T7" fmla="*/ 41 h 114"/>
                  <a:gd name="T8" fmla="*/ 141 w 213"/>
                  <a:gd name="T9" fmla="*/ 114 h 114"/>
                  <a:gd name="T10" fmla="*/ 0 60000 65536"/>
                  <a:gd name="T11" fmla="*/ 0 60000 65536"/>
                  <a:gd name="T12" fmla="*/ 0 60000 65536"/>
                  <a:gd name="T13" fmla="*/ 0 60000 65536"/>
                  <a:gd name="T14" fmla="*/ 0 60000 65536"/>
                  <a:gd name="T15" fmla="*/ 0 w 213"/>
                  <a:gd name="T16" fmla="*/ 0 h 114"/>
                  <a:gd name="T17" fmla="*/ 213 w 213"/>
                  <a:gd name="T18" fmla="*/ 114 h 114"/>
                </a:gdLst>
                <a:ahLst/>
                <a:cxnLst>
                  <a:cxn ang="T10">
                    <a:pos x="T0" y="T1"/>
                  </a:cxn>
                  <a:cxn ang="T11">
                    <a:pos x="T2" y="T3"/>
                  </a:cxn>
                  <a:cxn ang="T12">
                    <a:pos x="T4" y="T5"/>
                  </a:cxn>
                  <a:cxn ang="T13">
                    <a:pos x="T6" y="T7"/>
                  </a:cxn>
                  <a:cxn ang="T14">
                    <a:pos x="T8" y="T9"/>
                  </a:cxn>
                </a:cxnLst>
                <a:rect l="T15" t="T16" r="T17" b="T18"/>
                <a:pathLst>
                  <a:path w="213" h="114">
                    <a:moveTo>
                      <a:pt x="141" y="114"/>
                    </a:moveTo>
                    <a:lnTo>
                      <a:pt x="213" y="71"/>
                    </a:lnTo>
                    <a:lnTo>
                      <a:pt x="72" y="0"/>
                    </a:lnTo>
                    <a:lnTo>
                      <a:pt x="0" y="41"/>
                    </a:lnTo>
                    <a:lnTo>
                      <a:pt x="141"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48" name="Freeform 373"/>
              <p:cNvSpPr>
                <a:spLocks/>
              </p:cNvSpPr>
              <p:nvPr/>
            </p:nvSpPr>
            <p:spPr bwMode="auto">
              <a:xfrm>
                <a:off x="4382" y="1876"/>
                <a:ext cx="141" cy="118"/>
              </a:xfrm>
              <a:custGeom>
                <a:avLst/>
                <a:gdLst>
                  <a:gd name="T0" fmla="*/ 0 w 141"/>
                  <a:gd name="T1" fmla="*/ 0 h 118"/>
                  <a:gd name="T2" fmla="*/ 0 w 141"/>
                  <a:gd name="T3" fmla="*/ 45 h 118"/>
                  <a:gd name="T4" fmla="*/ 141 w 141"/>
                  <a:gd name="T5" fmla="*/ 118 h 118"/>
                  <a:gd name="T6" fmla="*/ 141 w 141"/>
                  <a:gd name="T7" fmla="*/ 73 h 118"/>
                  <a:gd name="T8" fmla="*/ 0 w 141"/>
                  <a:gd name="T9" fmla="*/ 0 h 118"/>
                  <a:gd name="T10" fmla="*/ 0 60000 65536"/>
                  <a:gd name="T11" fmla="*/ 0 60000 65536"/>
                  <a:gd name="T12" fmla="*/ 0 60000 65536"/>
                  <a:gd name="T13" fmla="*/ 0 60000 65536"/>
                  <a:gd name="T14" fmla="*/ 0 60000 65536"/>
                  <a:gd name="T15" fmla="*/ 0 w 141"/>
                  <a:gd name="T16" fmla="*/ 0 h 118"/>
                  <a:gd name="T17" fmla="*/ 141 w 141"/>
                  <a:gd name="T18" fmla="*/ 118 h 118"/>
                </a:gdLst>
                <a:ahLst/>
                <a:cxnLst>
                  <a:cxn ang="T10">
                    <a:pos x="T0" y="T1"/>
                  </a:cxn>
                  <a:cxn ang="T11">
                    <a:pos x="T2" y="T3"/>
                  </a:cxn>
                  <a:cxn ang="T12">
                    <a:pos x="T4" y="T5"/>
                  </a:cxn>
                  <a:cxn ang="T13">
                    <a:pos x="T6" y="T7"/>
                  </a:cxn>
                  <a:cxn ang="T14">
                    <a:pos x="T8" y="T9"/>
                  </a:cxn>
                </a:cxnLst>
                <a:rect l="T15" t="T16" r="T17" b="T18"/>
                <a:pathLst>
                  <a:path w="141" h="118">
                    <a:moveTo>
                      <a:pt x="0" y="0"/>
                    </a:moveTo>
                    <a:lnTo>
                      <a:pt x="0" y="45"/>
                    </a:lnTo>
                    <a:lnTo>
                      <a:pt x="141" y="118"/>
                    </a:lnTo>
                    <a:lnTo>
                      <a:pt x="141" y="7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49" name="Freeform 374"/>
              <p:cNvSpPr>
                <a:spLocks/>
              </p:cNvSpPr>
              <p:nvPr/>
            </p:nvSpPr>
            <p:spPr bwMode="auto">
              <a:xfrm>
                <a:off x="4382" y="1876"/>
                <a:ext cx="141" cy="118"/>
              </a:xfrm>
              <a:custGeom>
                <a:avLst/>
                <a:gdLst>
                  <a:gd name="T0" fmla="*/ 0 w 141"/>
                  <a:gd name="T1" fmla="*/ 0 h 118"/>
                  <a:gd name="T2" fmla="*/ 0 w 141"/>
                  <a:gd name="T3" fmla="*/ 45 h 118"/>
                  <a:gd name="T4" fmla="*/ 141 w 141"/>
                  <a:gd name="T5" fmla="*/ 118 h 118"/>
                  <a:gd name="T6" fmla="*/ 141 w 141"/>
                  <a:gd name="T7" fmla="*/ 73 h 118"/>
                  <a:gd name="T8" fmla="*/ 0 w 141"/>
                  <a:gd name="T9" fmla="*/ 0 h 118"/>
                  <a:gd name="T10" fmla="*/ 0 60000 65536"/>
                  <a:gd name="T11" fmla="*/ 0 60000 65536"/>
                  <a:gd name="T12" fmla="*/ 0 60000 65536"/>
                  <a:gd name="T13" fmla="*/ 0 60000 65536"/>
                  <a:gd name="T14" fmla="*/ 0 60000 65536"/>
                  <a:gd name="T15" fmla="*/ 0 w 141"/>
                  <a:gd name="T16" fmla="*/ 0 h 118"/>
                  <a:gd name="T17" fmla="*/ 141 w 141"/>
                  <a:gd name="T18" fmla="*/ 118 h 118"/>
                </a:gdLst>
                <a:ahLst/>
                <a:cxnLst>
                  <a:cxn ang="T10">
                    <a:pos x="T0" y="T1"/>
                  </a:cxn>
                  <a:cxn ang="T11">
                    <a:pos x="T2" y="T3"/>
                  </a:cxn>
                  <a:cxn ang="T12">
                    <a:pos x="T4" y="T5"/>
                  </a:cxn>
                  <a:cxn ang="T13">
                    <a:pos x="T6" y="T7"/>
                  </a:cxn>
                  <a:cxn ang="T14">
                    <a:pos x="T8" y="T9"/>
                  </a:cxn>
                </a:cxnLst>
                <a:rect l="T15" t="T16" r="T17" b="T18"/>
                <a:pathLst>
                  <a:path w="141" h="118">
                    <a:moveTo>
                      <a:pt x="0" y="0"/>
                    </a:moveTo>
                    <a:lnTo>
                      <a:pt x="0" y="45"/>
                    </a:lnTo>
                    <a:lnTo>
                      <a:pt x="141" y="118"/>
                    </a:lnTo>
                    <a:lnTo>
                      <a:pt x="141" y="7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50" name="Freeform 375"/>
              <p:cNvSpPr>
                <a:spLocks/>
              </p:cNvSpPr>
              <p:nvPr/>
            </p:nvSpPr>
            <p:spPr bwMode="auto">
              <a:xfrm>
                <a:off x="4005" y="1850"/>
                <a:ext cx="145" cy="125"/>
              </a:xfrm>
              <a:custGeom>
                <a:avLst/>
                <a:gdLst>
                  <a:gd name="T0" fmla="*/ 0 w 145"/>
                  <a:gd name="T1" fmla="*/ 125 h 125"/>
                  <a:gd name="T2" fmla="*/ 145 w 145"/>
                  <a:gd name="T3" fmla="*/ 54 h 125"/>
                  <a:gd name="T4" fmla="*/ 145 w 145"/>
                  <a:gd name="T5" fmla="*/ 0 h 125"/>
                  <a:gd name="T6" fmla="*/ 0 w 145"/>
                  <a:gd name="T7" fmla="*/ 73 h 125"/>
                  <a:gd name="T8" fmla="*/ 0 w 145"/>
                  <a:gd name="T9" fmla="*/ 125 h 125"/>
                  <a:gd name="T10" fmla="*/ 0 60000 65536"/>
                  <a:gd name="T11" fmla="*/ 0 60000 65536"/>
                  <a:gd name="T12" fmla="*/ 0 60000 65536"/>
                  <a:gd name="T13" fmla="*/ 0 60000 65536"/>
                  <a:gd name="T14" fmla="*/ 0 60000 65536"/>
                  <a:gd name="T15" fmla="*/ 0 w 145"/>
                  <a:gd name="T16" fmla="*/ 0 h 125"/>
                  <a:gd name="T17" fmla="*/ 145 w 145"/>
                  <a:gd name="T18" fmla="*/ 125 h 125"/>
                </a:gdLst>
                <a:ahLst/>
                <a:cxnLst>
                  <a:cxn ang="T10">
                    <a:pos x="T0" y="T1"/>
                  </a:cxn>
                  <a:cxn ang="T11">
                    <a:pos x="T2" y="T3"/>
                  </a:cxn>
                  <a:cxn ang="T12">
                    <a:pos x="T4" y="T5"/>
                  </a:cxn>
                  <a:cxn ang="T13">
                    <a:pos x="T6" y="T7"/>
                  </a:cxn>
                  <a:cxn ang="T14">
                    <a:pos x="T8" y="T9"/>
                  </a:cxn>
                </a:cxnLst>
                <a:rect l="T15" t="T16" r="T17" b="T18"/>
                <a:pathLst>
                  <a:path w="145" h="125">
                    <a:moveTo>
                      <a:pt x="0" y="125"/>
                    </a:moveTo>
                    <a:lnTo>
                      <a:pt x="145" y="54"/>
                    </a:lnTo>
                    <a:lnTo>
                      <a:pt x="145" y="0"/>
                    </a:lnTo>
                    <a:lnTo>
                      <a:pt x="0" y="73"/>
                    </a:lnTo>
                    <a:lnTo>
                      <a:pt x="0" y="12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51" name="Freeform 376"/>
              <p:cNvSpPr>
                <a:spLocks/>
              </p:cNvSpPr>
              <p:nvPr/>
            </p:nvSpPr>
            <p:spPr bwMode="auto">
              <a:xfrm>
                <a:off x="4005" y="1850"/>
                <a:ext cx="145" cy="125"/>
              </a:xfrm>
              <a:custGeom>
                <a:avLst/>
                <a:gdLst>
                  <a:gd name="T0" fmla="*/ 0 w 145"/>
                  <a:gd name="T1" fmla="*/ 125 h 125"/>
                  <a:gd name="T2" fmla="*/ 145 w 145"/>
                  <a:gd name="T3" fmla="*/ 54 h 125"/>
                  <a:gd name="T4" fmla="*/ 145 w 145"/>
                  <a:gd name="T5" fmla="*/ 0 h 125"/>
                  <a:gd name="T6" fmla="*/ 0 w 145"/>
                  <a:gd name="T7" fmla="*/ 73 h 125"/>
                  <a:gd name="T8" fmla="*/ 0 w 145"/>
                  <a:gd name="T9" fmla="*/ 125 h 125"/>
                  <a:gd name="T10" fmla="*/ 0 60000 65536"/>
                  <a:gd name="T11" fmla="*/ 0 60000 65536"/>
                  <a:gd name="T12" fmla="*/ 0 60000 65536"/>
                  <a:gd name="T13" fmla="*/ 0 60000 65536"/>
                  <a:gd name="T14" fmla="*/ 0 60000 65536"/>
                  <a:gd name="T15" fmla="*/ 0 w 145"/>
                  <a:gd name="T16" fmla="*/ 0 h 125"/>
                  <a:gd name="T17" fmla="*/ 145 w 145"/>
                  <a:gd name="T18" fmla="*/ 125 h 125"/>
                </a:gdLst>
                <a:ahLst/>
                <a:cxnLst>
                  <a:cxn ang="T10">
                    <a:pos x="T0" y="T1"/>
                  </a:cxn>
                  <a:cxn ang="T11">
                    <a:pos x="T2" y="T3"/>
                  </a:cxn>
                  <a:cxn ang="T12">
                    <a:pos x="T4" y="T5"/>
                  </a:cxn>
                  <a:cxn ang="T13">
                    <a:pos x="T6" y="T7"/>
                  </a:cxn>
                  <a:cxn ang="T14">
                    <a:pos x="T8" y="T9"/>
                  </a:cxn>
                </a:cxnLst>
                <a:rect l="T15" t="T16" r="T17" b="T18"/>
                <a:pathLst>
                  <a:path w="145" h="125">
                    <a:moveTo>
                      <a:pt x="0" y="125"/>
                    </a:moveTo>
                    <a:lnTo>
                      <a:pt x="145" y="54"/>
                    </a:lnTo>
                    <a:lnTo>
                      <a:pt x="145" y="0"/>
                    </a:lnTo>
                    <a:lnTo>
                      <a:pt x="0" y="73"/>
                    </a:lnTo>
                    <a:lnTo>
                      <a:pt x="0" y="12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52" name="Freeform 377"/>
              <p:cNvSpPr>
                <a:spLocks/>
              </p:cNvSpPr>
              <p:nvPr/>
            </p:nvSpPr>
            <p:spPr bwMode="auto">
              <a:xfrm>
                <a:off x="3892" y="1790"/>
                <a:ext cx="258" cy="133"/>
              </a:xfrm>
              <a:custGeom>
                <a:avLst/>
                <a:gdLst>
                  <a:gd name="T0" fmla="*/ 113 w 258"/>
                  <a:gd name="T1" fmla="*/ 133 h 133"/>
                  <a:gd name="T2" fmla="*/ 258 w 258"/>
                  <a:gd name="T3" fmla="*/ 60 h 133"/>
                  <a:gd name="T4" fmla="*/ 145 w 258"/>
                  <a:gd name="T5" fmla="*/ 0 h 133"/>
                  <a:gd name="T6" fmla="*/ 0 w 258"/>
                  <a:gd name="T7" fmla="*/ 73 h 133"/>
                  <a:gd name="T8" fmla="*/ 113 w 258"/>
                  <a:gd name="T9" fmla="*/ 133 h 133"/>
                  <a:gd name="T10" fmla="*/ 0 60000 65536"/>
                  <a:gd name="T11" fmla="*/ 0 60000 65536"/>
                  <a:gd name="T12" fmla="*/ 0 60000 65536"/>
                  <a:gd name="T13" fmla="*/ 0 60000 65536"/>
                  <a:gd name="T14" fmla="*/ 0 60000 65536"/>
                  <a:gd name="T15" fmla="*/ 0 w 258"/>
                  <a:gd name="T16" fmla="*/ 0 h 133"/>
                  <a:gd name="T17" fmla="*/ 258 w 258"/>
                  <a:gd name="T18" fmla="*/ 133 h 133"/>
                </a:gdLst>
                <a:ahLst/>
                <a:cxnLst>
                  <a:cxn ang="T10">
                    <a:pos x="T0" y="T1"/>
                  </a:cxn>
                  <a:cxn ang="T11">
                    <a:pos x="T2" y="T3"/>
                  </a:cxn>
                  <a:cxn ang="T12">
                    <a:pos x="T4" y="T5"/>
                  </a:cxn>
                  <a:cxn ang="T13">
                    <a:pos x="T6" y="T7"/>
                  </a:cxn>
                  <a:cxn ang="T14">
                    <a:pos x="T8" y="T9"/>
                  </a:cxn>
                </a:cxnLst>
                <a:rect l="T15" t="T16" r="T17" b="T18"/>
                <a:pathLst>
                  <a:path w="258" h="133">
                    <a:moveTo>
                      <a:pt x="113" y="133"/>
                    </a:moveTo>
                    <a:lnTo>
                      <a:pt x="258" y="60"/>
                    </a:lnTo>
                    <a:lnTo>
                      <a:pt x="145" y="0"/>
                    </a:lnTo>
                    <a:lnTo>
                      <a:pt x="0" y="73"/>
                    </a:lnTo>
                    <a:lnTo>
                      <a:pt x="113"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53" name="Freeform 378"/>
              <p:cNvSpPr>
                <a:spLocks/>
              </p:cNvSpPr>
              <p:nvPr/>
            </p:nvSpPr>
            <p:spPr bwMode="auto">
              <a:xfrm>
                <a:off x="3892" y="1790"/>
                <a:ext cx="258" cy="133"/>
              </a:xfrm>
              <a:custGeom>
                <a:avLst/>
                <a:gdLst>
                  <a:gd name="T0" fmla="*/ 113 w 258"/>
                  <a:gd name="T1" fmla="*/ 133 h 133"/>
                  <a:gd name="T2" fmla="*/ 258 w 258"/>
                  <a:gd name="T3" fmla="*/ 60 h 133"/>
                  <a:gd name="T4" fmla="*/ 145 w 258"/>
                  <a:gd name="T5" fmla="*/ 0 h 133"/>
                  <a:gd name="T6" fmla="*/ 0 w 258"/>
                  <a:gd name="T7" fmla="*/ 73 h 133"/>
                  <a:gd name="T8" fmla="*/ 113 w 258"/>
                  <a:gd name="T9" fmla="*/ 133 h 133"/>
                  <a:gd name="T10" fmla="*/ 0 60000 65536"/>
                  <a:gd name="T11" fmla="*/ 0 60000 65536"/>
                  <a:gd name="T12" fmla="*/ 0 60000 65536"/>
                  <a:gd name="T13" fmla="*/ 0 60000 65536"/>
                  <a:gd name="T14" fmla="*/ 0 60000 65536"/>
                  <a:gd name="T15" fmla="*/ 0 w 258"/>
                  <a:gd name="T16" fmla="*/ 0 h 133"/>
                  <a:gd name="T17" fmla="*/ 258 w 258"/>
                  <a:gd name="T18" fmla="*/ 133 h 133"/>
                </a:gdLst>
                <a:ahLst/>
                <a:cxnLst>
                  <a:cxn ang="T10">
                    <a:pos x="T0" y="T1"/>
                  </a:cxn>
                  <a:cxn ang="T11">
                    <a:pos x="T2" y="T3"/>
                  </a:cxn>
                  <a:cxn ang="T12">
                    <a:pos x="T4" y="T5"/>
                  </a:cxn>
                  <a:cxn ang="T13">
                    <a:pos x="T6" y="T7"/>
                  </a:cxn>
                  <a:cxn ang="T14">
                    <a:pos x="T8" y="T9"/>
                  </a:cxn>
                </a:cxnLst>
                <a:rect l="T15" t="T16" r="T17" b="T18"/>
                <a:pathLst>
                  <a:path w="258" h="133">
                    <a:moveTo>
                      <a:pt x="113" y="133"/>
                    </a:moveTo>
                    <a:lnTo>
                      <a:pt x="258" y="60"/>
                    </a:lnTo>
                    <a:lnTo>
                      <a:pt x="145" y="0"/>
                    </a:lnTo>
                    <a:lnTo>
                      <a:pt x="0" y="73"/>
                    </a:lnTo>
                    <a:lnTo>
                      <a:pt x="113"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54" name="Freeform 379"/>
              <p:cNvSpPr>
                <a:spLocks/>
              </p:cNvSpPr>
              <p:nvPr/>
            </p:nvSpPr>
            <p:spPr bwMode="auto">
              <a:xfrm>
                <a:off x="4005" y="1850"/>
                <a:ext cx="145" cy="125"/>
              </a:xfrm>
              <a:custGeom>
                <a:avLst/>
                <a:gdLst>
                  <a:gd name="T0" fmla="*/ 0 w 145"/>
                  <a:gd name="T1" fmla="*/ 125 h 125"/>
                  <a:gd name="T2" fmla="*/ 145 w 145"/>
                  <a:gd name="T3" fmla="*/ 54 h 125"/>
                  <a:gd name="T4" fmla="*/ 145 w 145"/>
                  <a:gd name="T5" fmla="*/ 0 h 125"/>
                  <a:gd name="T6" fmla="*/ 0 w 145"/>
                  <a:gd name="T7" fmla="*/ 73 h 125"/>
                  <a:gd name="T8" fmla="*/ 0 w 145"/>
                  <a:gd name="T9" fmla="*/ 125 h 125"/>
                  <a:gd name="T10" fmla="*/ 0 60000 65536"/>
                  <a:gd name="T11" fmla="*/ 0 60000 65536"/>
                  <a:gd name="T12" fmla="*/ 0 60000 65536"/>
                  <a:gd name="T13" fmla="*/ 0 60000 65536"/>
                  <a:gd name="T14" fmla="*/ 0 60000 65536"/>
                  <a:gd name="T15" fmla="*/ 0 w 145"/>
                  <a:gd name="T16" fmla="*/ 0 h 125"/>
                  <a:gd name="T17" fmla="*/ 145 w 145"/>
                  <a:gd name="T18" fmla="*/ 125 h 125"/>
                </a:gdLst>
                <a:ahLst/>
                <a:cxnLst>
                  <a:cxn ang="T10">
                    <a:pos x="T0" y="T1"/>
                  </a:cxn>
                  <a:cxn ang="T11">
                    <a:pos x="T2" y="T3"/>
                  </a:cxn>
                  <a:cxn ang="T12">
                    <a:pos x="T4" y="T5"/>
                  </a:cxn>
                  <a:cxn ang="T13">
                    <a:pos x="T6" y="T7"/>
                  </a:cxn>
                  <a:cxn ang="T14">
                    <a:pos x="T8" y="T9"/>
                  </a:cxn>
                </a:cxnLst>
                <a:rect l="T15" t="T16" r="T17" b="T18"/>
                <a:pathLst>
                  <a:path w="145" h="125">
                    <a:moveTo>
                      <a:pt x="0" y="125"/>
                    </a:moveTo>
                    <a:lnTo>
                      <a:pt x="145" y="54"/>
                    </a:lnTo>
                    <a:lnTo>
                      <a:pt x="145" y="0"/>
                    </a:lnTo>
                    <a:lnTo>
                      <a:pt x="0" y="73"/>
                    </a:lnTo>
                    <a:lnTo>
                      <a:pt x="0" y="12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55" name="Freeform 380"/>
              <p:cNvSpPr>
                <a:spLocks/>
              </p:cNvSpPr>
              <p:nvPr/>
            </p:nvSpPr>
            <p:spPr bwMode="auto">
              <a:xfrm>
                <a:off x="4005" y="1850"/>
                <a:ext cx="145" cy="125"/>
              </a:xfrm>
              <a:custGeom>
                <a:avLst/>
                <a:gdLst>
                  <a:gd name="T0" fmla="*/ 0 w 145"/>
                  <a:gd name="T1" fmla="*/ 125 h 125"/>
                  <a:gd name="T2" fmla="*/ 145 w 145"/>
                  <a:gd name="T3" fmla="*/ 54 h 125"/>
                  <a:gd name="T4" fmla="*/ 145 w 145"/>
                  <a:gd name="T5" fmla="*/ 0 h 125"/>
                  <a:gd name="T6" fmla="*/ 0 w 145"/>
                  <a:gd name="T7" fmla="*/ 73 h 125"/>
                  <a:gd name="T8" fmla="*/ 0 w 145"/>
                  <a:gd name="T9" fmla="*/ 125 h 125"/>
                  <a:gd name="T10" fmla="*/ 0 60000 65536"/>
                  <a:gd name="T11" fmla="*/ 0 60000 65536"/>
                  <a:gd name="T12" fmla="*/ 0 60000 65536"/>
                  <a:gd name="T13" fmla="*/ 0 60000 65536"/>
                  <a:gd name="T14" fmla="*/ 0 60000 65536"/>
                  <a:gd name="T15" fmla="*/ 0 w 145"/>
                  <a:gd name="T16" fmla="*/ 0 h 125"/>
                  <a:gd name="T17" fmla="*/ 145 w 145"/>
                  <a:gd name="T18" fmla="*/ 125 h 125"/>
                </a:gdLst>
                <a:ahLst/>
                <a:cxnLst>
                  <a:cxn ang="T10">
                    <a:pos x="T0" y="T1"/>
                  </a:cxn>
                  <a:cxn ang="T11">
                    <a:pos x="T2" y="T3"/>
                  </a:cxn>
                  <a:cxn ang="T12">
                    <a:pos x="T4" y="T5"/>
                  </a:cxn>
                  <a:cxn ang="T13">
                    <a:pos x="T6" y="T7"/>
                  </a:cxn>
                  <a:cxn ang="T14">
                    <a:pos x="T8" y="T9"/>
                  </a:cxn>
                </a:cxnLst>
                <a:rect l="T15" t="T16" r="T17" b="T18"/>
                <a:pathLst>
                  <a:path w="145" h="125">
                    <a:moveTo>
                      <a:pt x="0" y="125"/>
                    </a:moveTo>
                    <a:lnTo>
                      <a:pt x="145" y="54"/>
                    </a:lnTo>
                    <a:lnTo>
                      <a:pt x="145" y="0"/>
                    </a:lnTo>
                    <a:lnTo>
                      <a:pt x="0" y="73"/>
                    </a:lnTo>
                    <a:lnTo>
                      <a:pt x="0" y="12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56" name="Freeform 381"/>
              <p:cNvSpPr>
                <a:spLocks/>
              </p:cNvSpPr>
              <p:nvPr/>
            </p:nvSpPr>
            <p:spPr bwMode="auto">
              <a:xfrm>
                <a:off x="3892" y="1790"/>
                <a:ext cx="258" cy="133"/>
              </a:xfrm>
              <a:custGeom>
                <a:avLst/>
                <a:gdLst>
                  <a:gd name="T0" fmla="*/ 113 w 258"/>
                  <a:gd name="T1" fmla="*/ 133 h 133"/>
                  <a:gd name="T2" fmla="*/ 258 w 258"/>
                  <a:gd name="T3" fmla="*/ 60 h 133"/>
                  <a:gd name="T4" fmla="*/ 145 w 258"/>
                  <a:gd name="T5" fmla="*/ 0 h 133"/>
                  <a:gd name="T6" fmla="*/ 0 w 258"/>
                  <a:gd name="T7" fmla="*/ 73 h 133"/>
                  <a:gd name="T8" fmla="*/ 113 w 258"/>
                  <a:gd name="T9" fmla="*/ 133 h 133"/>
                  <a:gd name="T10" fmla="*/ 0 60000 65536"/>
                  <a:gd name="T11" fmla="*/ 0 60000 65536"/>
                  <a:gd name="T12" fmla="*/ 0 60000 65536"/>
                  <a:gd name="T13" fmla="*/ 0 60000 65536"/>
                  <a:gd name="T14" fmla="*/ 0 60000 65536"/>
                  <a:gd name="T15" fmla="*/ 0 w 258"/>
                  <a:gd name="T16" fmla="*/ 0 h 133"/>
                  <a:gd name="T17" fmla="*/ 258 w 258"/>
                  <a:gd name="T18" fmla="*/ 133 h 133"/>
                </a:gdLst>
                <a:ahLst/>
                <a:cxnLst>
                  <a:cxn ang="T10">
                    <a:pos x="T0" y="T1"/>
                  </a:cxn>
                  <a:cxn ang="T11">
                    <a:pos x="T2" y="T3"/>
                  </a:cxn>
                  <a:cxn ang="T12">
                    <a:pos x="T4" y="T5"/>
                  </a:cxn>
                  <a:cxn ang="T13">
                    <a:pos x="T6" y="T7"/>
                  </a:cxn>
                  <a:cxn ang="T14">
                    <a:pos x="T8" y="T9"/>
                  </a:cxn>
                </a:cxnLst>
                <a:rect l="T15" t="T16" r="T17" b="T18"/>
                <a:pathLst>
                  <a:path w="258" h="133">
                    <a:moveTo>
                      <a:pt x="113" y="133"/>
                    </a:moveTo>
                    <a:lnTo>
                      <a:pt x="258" y="60"/>
                    </a:lnTo>
                    <a:lnTo>
                      <a:pt x="145" y="0"/>
                    </a:lnTo>
                    <a:lnTo>
                      <a:pt x="0" y="73"/>
                    </a:lnTo>
                    <a:lnTo>
                      <a:pt x="113"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57" name="Freeform 382"/>
              <p:cNvSpPr>
                <a:spLocks/>
              </p:cNvSpPr>
              <p:nvPr/>
            </p:nvSpPr>
            <p:spPr bwMode="auto">
              <a:xfrm>
                <a:off x="3892" y="1790"/>
                <a:ext cx="258" cy="133"/>
              </a:xfrm>
              <a:custGeom>
                <a:avLst/>
                <a:gdLst>
                  <a:gd name="T0" fmla="*/ 113 w 258"/>
                  <a:gd name="T1" fmla="*/ 133 h 133"/>
                  <a:gd name="T2" fmla="*/ 258 w 258"/>
                  <a:gd name="T3" fmla="*/ 60 h 133"/>
                  <a:gd name="T4" fmla="*/ 145 w 258"/>
                  <a:gd name="T5" fmla="*/ 0 h 133"/>
                  <a:gd name="T6" fmla="*/ 0 w 258"/>
                  <a:gd name="T7" fmla="*/ 73 h 133"/>
                  <a:gd name="T8" fmla="*/ 113 w 258"/>
                  <a:gd name="T9" fmla="*/ 133 h 133"/>
                  <a:gd name="T10" fmla="*/ 0 60000 65536"/>
                  <a:gd name="T11" fmla="*/ 0 60000 65536"/>
                  <a:gd name="T12" fmla="*/ 0 60000 65536"/>
                  <a:gd name="T13" fmla="*/ 0 60000 65536"/>
                  <a:gd name="T14" fmla="*/ 0 60000 65536"/>
                  <a:gd name="T15" fmla="*/ 0 w 258"/>
                  <a:gd name="T16" fmla="*/ 0 h 133"/>
                  <a:gd name="T17" fmla="*/ 258 w 258"/>
                  <a:gd name="T18" fmla="*/ 133 h 133"/>
                </a:gdLst>
                <a:ahLst/>
                <a:cxnLst>
                  <a:cxn ang="T10">
                    <a:pos x="T0" y="T1"/>
                  </a:cxn>
                  <a:cxn ang="T11">
                    <a:pos x="T2" y="T3"/>
                  </a:cxn>
                  <a:cxn ang="T12">
                    <a:pos x="T4" y="T5"/>
                  </a:cxn>
                  <a:cxn ang="T13">
                    <a:pos x="T6" y="T7"/>
                  </a:cxn>
                  <a:cxn ang="T14">
                    <a:pos x="T8" y="T9"/>
                  </a:cxn>
                </a:cxnLst>
                <a:rect l="T15" t="T16" r="T17" b="T18"/>
                <a:pathLst>
                  <a:path w="258" h="133">
                    <a:moveTo>
                      <a:pt x="113" y="133"/>
                    </a:moveTo>
                    <a:lnTo>
                      <a:pt x="258" y="60"/>
                    </a:lnTo>
                    <a:lnTo>
                      <a:pt x="145" y="0"/>
                    </a:lnTo>
                    <a:lnTo>
                      <a:pt x="0" y="73"/>
                    </a:lnTo>
                    <a:lnTo>
                      <a:pt x="113"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58" name="Freeform 383"/>
              <p:cNvSpPr>
                <a:spLocks/>
              </p:cNvSpPr>
              <p:nvPr/>
            </p:nvSpPr>
            <p:spPr bwMode="auto">
              <a:xfrm>
                <a:off x="3892" y="1863"/>
                <a:ext cx="113" cy="112"/>
              </a:xfrm>
              <a:custGeom>
                <a:avLst/>
                <a:gdLst>
                  <a:gd name="T0" fmla="*/ 0 w 113"/>
                  <a:gd name="T1" fmla="*/ 0 h 112"/>
                  <a:gd name="T2" fmla="*/ 0 w 113"/>
                  <a:gd name="T3" fmla="*/ 53 h 112"/>
                  <a:gd name="T4" fmla="*/ 113 w 113"/>
                  <a:gd name="T5" fmla="*/ 112 h 112"/>
                  <a:gd name="T6" fmla="*/ 113 w 113"/>
                  <a:gd name="T7" fmla="*/ 60 h 112"/>
                  <a:gd name="T8" fmla="*/ 0 w 113"/>
                  <a:gd name="T9" fmla="*/ 0 h 112"/>
                  <a:gd name="T10" fmla="*/ 0 60000 65536"/>
                  <a:gd name="T11" fmla="*/ 0 60000 65536"/>
                  <a:gd name="T12" fmla="*/ 0 60000 65536"/>
                  <a:gd name="T13" fmla="*/ 0 60000 65536"/>
                  <a:gd name="T14" fmla="*/ 0 60000 65536"/>
                  <a:gd name="T15" fmla="*/ 0 w 113"/>
                  <a:gd name="T16" fmla="*/ 0 h 112"/>
                  <a:gd name="T17" fmla="*/ 113 w 113"/>
                  <a:gd name="T18" fmla="*/ 112 h 112"/>
                </a:gdLst>
                <a:ahLst/>
                <a:cxnLst>
                  <a:cxn ang="T10">
                    <a:pos x="T0" y="T1"/>
                  </a:cxn>
                  <a:cxn ang="T11">
                    <a:pos x="T2" y="T3"/>
                  </a:cxn>
                  <a:cxn ang="T12">
                    <a:pos x="T4" y="T5"/>
                  </a:cxn>
                  <a:cxn ang="T13">
                    <a:pos x="T6" y="T7"/>
                  </a:cxn>
                  <a:cxn ang="T14">
                    <a:pos x="T8" y="T9"/>
                  </a:cxn>
                </a:cxnLst>
                <a:rect l="T15" t="T16" r="T17" b="T18"/>
                <a:pathLst>
                  <a:path w="113" h="112">
                    <a:moveTo>
                      <a:pt x="0" y="0"/>
                    </a:moveTo>
                    <a:lnTo>
                      <a:pt x="0" y="53"/>
                    </a:lnTo>
                    <a:lnTo>
                      <a:pt x="113" y="112"/>
                    </a:lnTo>
                    <a:lnTo>
                      <a:pt x="113" y="60"/>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59" name="Freeform 384"/>
              <p:cNvSpPr>
                <a:spLocks/>
              </p:cNvSpPr>
              <p:nvPr/>
            </p:nvSpPr>
            <p:spPr bwMode="auto">
              <a:xfrm>
                <a:off x="3892" y="1863"/>
                <a:ext cx="113" cy="112"/>
              </a:xfrm>
              <a:custGeom>
                <a:avLst/>
                <a:gdLst>
                  <a:gd name="T0" fmla="*/ 0 w 113"/>
                  <a:gd name="T1" fmla="*/ 0 h 112"/>
                  <a:gd name="T2" fmla="*/ 0 w 113"/>
                  <a:gd name="T3" fmla="*/ 53 h 112"/>
                  <a:gd name="T4" fmla="*/ 113 w 113"/>
                  <a:gd name="T5" fmla="*/ 112 h 112"/>
                  <a:gd name="T6" fmla="*/ 113 w 113"/>
                  <a:gd name="T7" fmla="*/ 60 h 112"/>
                  <a:gd name="T8" fmla="*/ 0 w 113"/>
                  <a:gd name="T9" fmla="*/ 0 h 112"/>
                  <a:gd name="T10" fmla="*/ 0 60000 65536"/>
                  <a:gd name="T11" fmla="*/ 0 60000 65536"/>
                  <a:gd name="T12" fmla="*/ 0 60000 65536"/>
                  <a:gd name="T13" fmla="*/ 0 60000 65536"/>
                  <a:gd name="T14" fmla="*/ 0 60000 65536"/>
                  <a:gd name="T15" fmla="*/ 0 w 113"/>
                  <a:gd name="T16" fmla="*/ 0 h 112"/>
                  <a:gd name="T17" fmla="*/ 113 w 113"/>
                  <a:gd name="T18" fmla="*/ 112 h 112"/>
                </a:gdLst>
                <a:ahLst/>
                <a:cxnLst>
                  <a:cxn ang="T10">
                    <a:pos x="T0" y="T1"/>
                  </a:cxn>
                  <a:cxn ang="T11">
                    <a:pos x="T2" y="T3"/>
                  </a:cxn>
                  <a:cxn ang="T12">
                    <a:pos x="T4" y="T5"/>
                  </a:cxn>
                  <a:cxn ang="T13">
                    <a:pos x="T6" y="T7"/>
                  </a:cxn>
                  <a:cxn ang="T14">
                    <a:pos x="T8" y="T9"/>
                  </a:cxn>
                </a:cxnLst>
                <a:rect l="T15" t="T16" r="T17" b="T18"/>
                <a:pathLst>
                  <a:path w="113" h="112">
                    <a:moveTo>
                      <a:pt x="0" y="0"/>
                    </a:moveTo>
                    <a:lnTo>
                      <a:pt x="0" y="53"/>
                    </a:lnTo>
                    <a:lnTo>
                      <a:pt x="113" y="112"/>
                    </a:lnTo>
                    <a:lnTo>
                      <a:pt x="113" y="60"/>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60" name="Freeform 385"/>
              <p:cNvSpPr>
                <a:spLocks/>
              </p:cNvSpPr>
              <p:nvPr/>
            </p:nvSpPr>
            <p:spPr bwMode="auto">
              <a:xfrm>
                <a:off x="3856" y="1714"/>
                <a:ext cx="143" cy="125"/>
              </a:xfrm>
              <a:custGeom>
                <a:avLst/>
                <a:gdLst>
                  <a:gd name="T0" fmla="*/ 0 w 143"/>
                  <a:gd name="T1" fmla="*/ 125 h 125"/>
                  <a:gd name="T2" fmla="*/ 143 w 143"/>
                  <a:gd name="T3" fmla="*/ 52 h 125"/>
                  <a:gd name="T4" fmla="*/ 143 w 143"/>
                  <a:gd name="T5" fmla="*/ 0 h 125"/>
                  <a:gd name="T6" fmla="*/ 0 w 143"/>
                  <a:gd name="T7" fmla="*/ 73 h 125"/>
                  <a:gd name="T8" fmla="*/ 0 w 143"/>
                  <a:gd name="T9" fmla="*/ 125 h 125"/>
                  <a:gd name="T10" fmla="*/ 0 60000 65536"/>
                  <a:gd name="T11" fmla="*/ 0 60000 65536"/>
                  <a:gd name="T12" fmla="*/ 0 60000 65536"/>
                  <a:gd name="T13" fmla="*/ 0 60000 65536"/>
                  <a:gd name="T14" fmla="*/ 0 60000 65536"/>
                  <a:gd name="T15" fmla="*/ 0 w 143"/>
                  <a:gd name="T16" fmla="*/ 0 h 125"/>
                  <a:gd name="T17" fmla="*/ 143 w 143"/>
                  <a:gd name="T18" fmla="*/ 125 h 125"/>
                </a:gdLst>
                <a:ahLst/>
                <a:cxnLst>
                  <a:cxn ang="T10">
                    <a:pos x="T0" y="T1"/>
                  </a:cxn>
                  <a:cxn ang="T11">
                    <a:pos x="T2" y="T3"/>
                  </a:cxn>
                  <a:cxn ang="T12">
                    <a:pos x="T4" y="T5"/>
                  </a:cxn>
                  <a:cxn ang="T13">
                    <a:pos x="T6" y="T7"/>
                  </a:cxn>
                  <a:cxn ang="T14">
                    <a:pos x="T8" y="T9"/>
                  </a:cxn>
                </a:cxnLst>
                <a:rect l="T15" t="T16" r="T17" b="T18"/>
                <a:pathLst>
                  <a:path w="143" h="125">
                    <a:moveTo>
                      <a:pt x="0" y="125"/>
                    </a:moveTo>
                    <a:lnTo>
                      <a:pt x="143" y="52"/>
                    </a:lnTo>
                    <a:lnTo>
                      <a:pt x="143" y="0"/>
                    </a:lnTo>
                    <a:lnTo>
                      <a:pt x="0" y="73"/>
                    </a:lnTo>
                    <a:lnTo>
                      <a:pt x="0" y="12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61" name="Freeform 386"/>
              <p:cNvSpPr>
                <a:spLocks/>
              </p:cNvSpPr>
              <p:nvPr/>
            </p:nvSpPr>
            <p:spPr bwMode="auto">
              <a:xfrm>
                <a:off x="3856" y="1714"/>
                <a:ext cx="143" cy="125"/>
              </a:xfrm>
              <a:custGeom>
                <a:avLst/>
                <a:gdLst>
                  <a:gd name="T0" fmla="*/ 0 w 143"/>
                  <a:gd name="T1" fmla="*/ 125 h 125"/>
                  <a:gd name="T2" fmla="*/ 143 w 143"/>
                  <a:gd name="T3" fmla="*/ 52 h 125"/>
                  <a:gd name="T4" fmla="*/ 143 w 143"/>
                  <a:gd name="T5" fmla="*/ 0 h 125"/>
                  <a:gd name="T6" fmla="*/ 0 w 143"/>
                  <a:gd name="T7" fmla="*/ 73 h 125"/>
                  <a:gd name="T8" fmla="*/ 0 w 143"/>
                  <a:gd name="T9" fmla="*/ 125 h 125"/>
                  <a:gd name="T10" fmla="*/ 0 60000 65536"/>
                  <a:gd name="T11" fmla="*/ 0 60000 65536"/>
                  <a:gd name="T12" fmla="*/ 0 60000 65536"/>
                  <a:gd name="T13" fmla="*/ 0 60000 65536"/>
                  <a:gd name="T14" fmla="*/ 0 60000 65536"/>
                  <a:gd name="T15" fmla="*/ 0 w 143"/>
                  <a:gd name="T16" fmla="*/ 0 h 125"/>
                  <a:gd name="T17" fmla="*/ 143 w 143"/>
                  <a:gd name="T18" fmla="*/ 125 h 125"/>
                </a:gdLst>
                <a:ahLst/>
                <a:cxnLst>
                  <a:cxn ang="T10">
                    <a:pos x="T0" y="T1"/>
                  </a:cxn>
                  <a:cxn ang="T11">
                    <a:pos x="T2" y="T3"/>
                  </a:cxn>
                  <a:cxn ang="T12">
                    <a:pos x="T4" y="T5"/>
                  </a:cxn>
                  <a:cxn ang="T13">
                    <a:pos x="T6" y="T7"/>
                  </a:cxn>
                  <a:cxn ang="T14">
                    <a:pos x="T8" y="T9"/>
                  </a:cxn>
                </a:cxnLst>
                <a:rect l="T15" t="T16" r="T17" b="T18"/>
                <a:pathLst>
                  <a:path w="143" h="125">
                    <a:moveTo>
                      <a:pt x="0" y="125"/>
                    </a:moveTo>
                    <a:lnTo>
                      <a:pt x="143" y="52"/>
                    </a:lnTo>
                    <a:lnTo>
                      <a:pt x="143" y="0"/>
                    </a:lnTo>
                    <a:lnTo>
                      <a:pt x="0" y="73"/>
                    </a:lnTo>
                    <a:lnTo>
                      <a:pt x="0" y="12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62" name="Freeform 387"/>
              <p:cNvSpPr>
                <a:spLocks/>
              </p:cNvSpPr>
              <p:nvPr/>
            </p:nvSpPr>
            <p:spPr bwMode="auto">
              <a:xfrm>
                <a:off x="3743" y="1654"/>
                <a:ext cx="256" cy="133"/>
              </a:xfrm>
              <a:custGeom>
                <a:avLst/>
                <a:gdLst>
                  <a:gd name="T0" fmla="*/ 113 w 256"/>
                  <a:gd name="T1" fmla="*/ 133 h 133"/>
                  <a:gd name="T2" fmla="*/ 256 w 256"/>
                  <a:gd name="T3" fmla="*/ 60 h 133"/>
                  <a:gd name="T4" fmla="*/ 145 w 256"/>
                  <a:gd name="T5" fmla="*/ 0 h 133"/>
                  <a:gd name="T6" fmla="*/ 0 w 256"/>
                  <a:gd name="T7" fmla="*/ 73 h 133"/>
                  <a:gd name="T8" fmla="*/ 113 w 256"/>
                  <a:gd name="T9" fmla="*/ 133 h 133"/>
                  <a:gd name="T10" fmla="*/ 0 60000 65536"/>
                  <a:gd name="T11" fmla="*/ 0 60000 65536"/>
                  <a:gd name="T12" fmla="*/ 0 60000 65536"/>
                  <a:gd name="T13" fmla="*/ 0 60000 65536"/>
                  <a:gd name="T14" fmla="*/ 0 60000 65536"/>
                  <a:gd name="T15" fmla="*/ 0 w 256"/>
                  <a:gd name="T16" fmla="*/ 0 h 133"/>
                  <a:gd name="T17" fmla="*/ 256 w 256"/>
                  <a:gd name="T18" fmla="*/ 133 h 133"/>
                </a:gdLst>
                <a:ahLst/>
                <a:cxnLst>
                  <a:cxn ang="T10">
                    <a:pos x="T0" y="T1"/>
                  </a:cxn>
                  <a:cxn ang="T11">
                    <a:pos x="T2" y="T3"/>
                  </a:cxn>
                  <a:cxn ang="T12">
                    <a:pos x="T4" y="T5"/>
                  </a:cxn>
                  <a:cxn ang="T13">
                    <a:pos x="T6" y="T7"/>
                  </a:cxn>
                  <a:cxn ang="T14">
                    <a:pos x="T8" y="T9"/>
                  </a:cxn>
                </a:cxnLst>
                <a:rect l="T15" t="T16" r="T17" b="T18"/>
                <a:pathLst>
                  <a:path w="256" h="133">
                    <a:moveTo>
                      <a:pt x="113" y="133"/>
                    </a:moveTo>
                    <a:lnTo>
                      <a:pt x="256" y="60"/>
                    </a:lnTo>
                    <a:lnTo>
                      <a:pt x="145" y="0"/>
                    </a:lnTo>
                    <a:lnTo>
                      <a:pt x="0" y="73"/>
                    </a:lnTo>
                    <a:lnTo>
                      <a:pt x="113"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63" name="Freeform 388"/>
              <p:cNvSpPr>
                <a:spLocks/>
              </p:cNvSpPr>
              <p:nvPr/>
            </p:nvSpPr>
            <p:spPr bwMode="auto">
              <a:xfrm>
                <a:off x="3743" y="1654"/>
                <a:ext cx="256" cy="133"/>
              </a:xfrm>
              <a:custGeom>
                <a:avLst/>
                <a:gdLst>
                  <a:gd name="T0" fmla="*/ 113 w 256"/>
                  <a:gd name="T1" fmla="*/ 133 h 133"/>
                  <a:gd name="T2" fmla="*/ 256 w 256"/>
                  <a:gd name="T3" fmla="*/ 60 h 133"/>
                  <a:gd name="T4" fmla="*/ 145 w 256"/>
                  <a:gd name="T5" fmla="*/ 0 h 133"/>
                  <a:gd name="T6" fmla="*/ 0 w 256"/>
                  <a:gd name="T7" fmla="*/ 73 h 133"/>
                  <a:gd name="T8" fmla="*/ 113 w 256"/>
                  <a:gd name="T9" fmla="*/ 133 h 133"/>
                  <a:gd name="T10" fmla="*/ 0 60000 65536"/>
                  <a:gd name="T11" fmla="*/ 0 60000 65536"/>
                  <a:gd name="T12" fmla="*/ 0 60000 65536"/>
                  <a:gd name="T13" fmla="*/ 0 60000 65536"/>
                  <a:gd name="T14" fmla="*/ 0 60000 65536"/>
                  <a:gd name="T15" fmla="*/ 0 w 256"/>
                  <a:gd name="T16" fmla="*/ 0 h 133"/>
                  <a:gd name="T17" fmla="*/ 256 w 256"/>
                  <a:gd name="T18" fmla="*/ 133 h 133"/>
                </a:gdLst>
                <a:ahLst/>
                <a:cxnLst>
                  <a:cxn ang="T10">
                    <a:pos x="T0" y="T1"/>
                  </a:cxn>
                  <a:cxn ang="T11">
                    <a:pos x="T2" y="T3"/>
                  </a:cxn>
                  <a:cxn ang="T12">
                    <a:pos x="T4" y="T5"/>
                  </a:cxn>
                  <a:cxn ang="T13">
                    <a:pos x="T6" y="T7"/>
                  </a:cxn>
                  <a:cxn ang="T14">
                    <a:pos x="T8" y="T9"/>
                  </a:cxn>
                </a:cxnLst>
                <a:rect l="T15" t="T16" r="T17" b="T18"/>
                <a:pathLst>
                  <a:path w="256" h="133">
                    <a:moveTo>
                      <a:pt x="113" y="133"/>
                    </a:moveTo>
                    <a:lnTo>
                      <a:pt x="256" y="60"/>
                    </a:lnTo>
                    <a:lnTo>
                      <a:pt x="145" y="0"/>
                    </a:lnTo>
                    <a:lnTo>
                      <a:pt x="0" y="73"/>
                    </a:lnTo>
                    <a:lnTo>
                      <a:pt x="113"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64" name="Freeform 389"/>
              <p:cNvSpPr>
                <a:spLocks/>
              </p:cNvSpPr>
              <p:nvPr/>
            </p:nvSpPr>
            <p:spPr bwMode="auto">
              <a:xfrm>
                <a:off x="3856" y="1714"/>
                <a:ext cx="143" cy="125"/>
              </a:xfrm>
              <a:custGeom>
                <a:avLst/>
                <a:gdLst>
                  <a:gd name="T0" fmla="*/ 0 w 143"/>
                  <a:gd name="T1" fmla="*/ 125 h 125"/>
                  <a:gd name="T2" fmla="*/ 143 w 143"/>
                  <a:gd name="T3" fmla="*/ 52 h 125"/>
                  <a:gd name="T4" fmla="*/ 143 w 143"/>
                  <a:gd name="T5" fmla="*/ 0 h 125"/>
                  <a:gd name="T6" fmla="*/ 0 w 143"/>
                  <a:gd name="T7" fmla="*/ 73 h 125"/>
                  <a:gd name="T8" fmla="*/ 0 w 143"/>
                  <a:gd name="T9" fmla="*/ 125 h 125"/>
                  <a:gd name="T10" fmla="*/ 0 60000 65536"/>
                  <a:gd name="T11" fmla="*/ 0 60000 65536"/>
                  <a:gd name="T12" fmla="*/ 0 60000 65536"/>
                  <a:gd name="T13" fmla="*/ 0 60000 65536"/>
                  <a:gd name="T14" fmla="*/ 0 60000 65536"/>
                  <a:gd name="T15" fmla="*/ 0 w 143"/>
                  <a:gd name="T16" fmla="*/ 0 h 125"/>
                  <a:gd name="T17" fmla="*/ 143 w 143"/>
                  <a:gd name="T18" fmla="*/ 125 h 125"/>
                </a:gdLst>
                <a:ahLst/>
                <a:cxnLst>
                  <a:cxn ang="T10">
                    <a:pos x="T0" y="T1"/>
                  </a:cxn>
                  <a:cxn ang="T11">
                    <a:pos x="T2" y="T3"/>
                  </a:cxn>
                  <a:cxn ang="T12">
                    <a:pos x="T4" y="T5"/>
                  </a:cxn>
                  <a:cxn ang="T13">
                    <a:pos x="T6" y="T7"/>
                  </a:cxn>
                  <a:cxn ang="T14">
                    <a:pos x="T8" y="T9"/>
                  </a:cxn>
                </a:cxnLst>
                <a:rect l="T15" t="T16" r="T17" b="T18"/>
                <a:pathLst>
                  <a:path w="143" h="125">
                    <a:moveTo>
                      <a:pt x="0" y="125"/>
                    </a:moveTo>
                    <a:lnTo>
                      <a:pt x="143" y="52"/>
                    </a:lnTo>
                    <a:lnTo>
                      <a:pt x="143" y="0"/>
                    </a:lnTo>
                    <a:lnTo>
                      <a:pt x="0" y="73"/>
                    </a:lnTo>
                    <a:lnTo>
                      <a:pt x="0" y="12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65" name="Freeform 390"/>
              <p:cNvSpPr>
                <a:spLocks/>
              </p:cNvSpPr>
              <p:nvPr/>
            </p:nvSpPr>
            <p:spPr bwMode="auto">
              <a:xfrm>
                <a:off x="3856" y="1714"/>
                <a:ext cx="143" cy="125"/>
              </a:xfrm>
              <a:custGeom>
                <a:avLst/>
                <a:gdLst>
                  <a:gd name="T0" fmla="*/ 0 w 143"/>
                  <a:gd name="T1" fmla="*/ 125 h 125"/>
                  <a:gd name="T2" fmla="*/ 143 w 143"/>
                  <a:gd name="T3" fmla="*/ 52 h 125"/>
                  <a:gd name="T4" fmla="*/ 143 w 143"/>
                  <a:gd name="T5" fmla="*/ 0 h 125"/>
                  <a:gd name="T6" fmla="*/ 0 w 143"/>
                  <a:gd name="T7" fmla="*/ 73 h 125"/>
                  <a:gd name="T8" fmla="*/ 0 w 143"/>
                  <a:gd name="T9" fmla="*/ 125 h 125"/>
                  <a:gd name="T10" fmla="*/ 0 60000 65536"/>
                  <a:gd name="T11" fmla="*/ 0 60000 65536"/>
                  <a:gd name="T12" fmla="*/ 0 60000 65536"/>
                  <a:gd name="T13" fmla="*/ 0 60000 65536"/>
                  <a:gd name="T14" fmla="*/ 0 60000 65536"/>
                  <a:gd name="T15" fmla="*/ 0 w 143"/>
                  <a:gd name="T16" fmla="*/ 0 h 125"/>
                  <a:gd name="T17" fmla="*/ 143 w 143"/>
                  <a:gd name="T18" fmla="*/ 125 h 125"/>
                </a:gdLst>
                <a:ahLst/>
                <a:cxnLst>
                  <a:cxn ang="T10">
                    <a:pos x="T0" y="T1"/>
                  </a:cxn>
                  <a:cxn ang="T11">
                    <a:pos x="T2" y="T3"/>
                  </a:cxn>
                  <a:cxn ang="T12">
                    <a:pos x="T4" y="T5"/>
                  </a:cxn>
                  <a:cxn ang="T13">
                    <a:pos x="T6" y="T7"/>
                  </a:cxn>
                  <a:cxn ang="T14">
                    <a:pos x="T8" y="T9"/>
                  </a:cxn>
                </a:cxnLst>
                <a:rect l="T15" t="T16" r="T17" b="T18"/>
                <a:pathLst>
                  <a:path w="143" h="125">
                    <a:moveTo>
                      <a:pt x="0" y="125"/>
                    </a:moveTo>
                    <a:lnTo>
                      <a:pt x="143" y="52"/>
                    </a:lnTo>
                    <a:lnTo>
                      <a:pt x="143" y="0"/>
                    </a:lnTo>
                    <a:lnTo>
                      <a:pt x="0" y="73"/>
                    </a:lnTo>
                    <a:lnTo>
                      <a:pt x="0" y="12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66" name="Freeform 391"/>
              <p:cNvSpPr>
                <a:spLocks/>
              </p:cNvSpPr>
              <p:nvPr/>
            </p:nvSpPr>
            <p:spPr bwMode="auto">
              <a:xfrm>
                <a:off x="3743" y="1654"/>
                <a:ext cx="256" cy="133"/>
              </a:xfrm>
              <a:custGeom>
                <a:avLst/>
                <a:gdLst>
                  <a:gd name="T0" fmla="*/ 113 w 256"/>
                  <a:gd name="T1" fmla="*/ 133 h 133"/>
                  <a:gd name="T2" fmla="*/ 256 w 256"/>
                  <a:gd name="T3" fmla="*/ 60 h 133"/>
                  <a:gd name="T4" fmla="*/ 145 w 256"/>
                  <a:gd name="T5" fmla="*/ 0 h 133"/>
                  <a:gd name="T6" fmla="*/ 0 w 256"/>
                  <a:gd name="T7" fmla="*/ 73 h 133"/>
                  <a:gd name="T8" fmla="*/ 113 w 256"/>
                  <a:gd name="T9" fmla="*/ 133 h 133"/>
                  <a:gd name="T10" fmla="*/ 0 60000 65536"/>
                  <a:gd name="T11" fmla="*/ 0 60000 65536"/>
                  <a:gd name="T12" fmla="*/ 0 60000 65536"/>
                  <a:gd name="T13" fmla="*/ 0 60000 65536"/>
                  <a:gd name="T14" fmla="*/ 0 60000 65536"/>
                  <a:gd name="T15" fmla="*/ 0 w 256"/>
                  <a:gd name="T16" fmla="*/ 0 h 133"/>
                  <a:gd name="T17" fmla="*/ 256 w 256"/>
                  <a:gd name="T18" fmla="*/ 133 h 133"/>
                </a:gdLst>
                <a:ahLst/>
                <a:cxnLst>
                  <a:cxn ang="T10">
                    <a:pos x="T0" y="T1"/>
                  </a:cxn>
                  <a:cxn ang="T11">
                    <a:pos x="T2" y="T3"/>
                  </a:cxn>
                  <a:cxn ang="T12">
                    <a:pos x="T4" y="T5"/>
                  </a:cxn>
                  <a:cxn ang="T13">
                    <a:pos x="T6" y="T7"/>
                  </a:cxn>
                  <a:cxn ang="T14">
                    <a:pos x="T8" y="T9"/>
                  </a:cxn>
                </a:cxnLst>
                <a:rect l="T15" t="T16" r="T17" b="T18"/>
                <a:pathLst>
                  <a:path w="256" h="133">
                    <a:moveTo>
                      <a:pt x="113" y="133"/>
                    </a:moveTo>
                    <a:lnTo>
                      <a:pt x="256" y="60"/>
                    </a:lnTo>
                    <a:lnTo>
                      <a:pt x="145" y="0"/>
                    </a:lnTo>
                    <a:lnTo>
                      <a:pt x="0" y="73"/>
                    </a:lnTo>
                    <a:lnTo>
                      <a:pt x="113"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67" name="Freeform 392"/>
              <p:cNvSpPr>
                <a:spLocks/>
              </p:cNvSpPr>
              <p:nvPr/>
            </p:nvSpPr>
            <p:spPr bwMode="auto">
              <a:xfrm>
                <a:off x="3743" y="1654"/>
                <a:ext cx="256" cy="133"/>
              </a:xfrm>
              <a:custGeom>
                <a:avLst/>
                <a:gdLst>
                  <a:gd name="T0" fmla="*/ 113 w 256"/>
                  <a:gd name="T1" fmla="*/ 133 h 133"/>
                  <a:gd name="T2" fmla="*/ 256 w 256"/>
                  <a:gd name="T3" fmla="*/ 60 h 133"/>
                  <a:gd name="T4" fmla="*/ 145 w 256"/>
                  <a:gd name="T5" fmla="*/ 0 h 133"/>
                  <a:gd name="T6" fmla="*/ 0 w 256"/>
                  <a:gd name="T7" fmla="*/ 73 h 133"/>
                  <a:gd name="T8" fmla="*/ 113 w 256"/>
                  <a:gd name="T9" fmla="*/ 133 h 133"/>
                  <a:gd name="T10" fmla="*/ 0 60000 65536"/>
                  <a:gd name="T11" fmla="*/ 0 60000 65536"/>
                  <a:gd name="T12" fmla="*/ 0 60000 65536"/>
                  <a:gd name="T13" fmla="*/ 0 60000 65536"/>
                  <a:gd name="T14" fmla="*/ 0 60000 65536"/>
                  <a:gd name="T15" fmla="*/ 0 w 256"/>
                  <a:gd name="T16" fmla="*/ 0 h 133"/>
                  <a:gd name="T17" fmla="*/ 256 w 256"/>
                  <a:gd name="T18" fmla="*/ 133 h 133"/>
                </a:gdLst>
                <a:ahLst/>
                <a:cxnLst>
                  <a:cxn ang="T10">
                    <a:pos x="T0" y="T1"/>
                  </a:cxn>
                  <a:cxn ang="T11">
                    <a:pos x="T2" y="T3"/>
                  </a:cxn>
                  <a:cxn ang="T12">
                    <a:pos x="T4" y="T5"/>
                  </a:cxn>
                  <a:cxn ang="T13">
                    <a:pos x="T6" y="T7"/>
                  </a:cxn>
                  <a:cxn ang="T14">
                    <a:pos x="T8" y="T9"/>
                  </a:cxn>
                </a:cxnLst>
                <a:rect l="T15" t="T16" r="T17" b="T18"/>
                <a:pathLst>
                  <a:path w="256" h="133">
                    <a:moveTo>
                      <a:pt x="113" y="133"/>
                    </a:moveTo>
                    <a:lnTo>
                      <a:pt x="256" y="60"/>
                    </a:lnTo>
                    <a:lnTo>
                      <a:pt x="145" y="0"/>
                    </a:lnTo>
                    <a:lnTo>
                      <a:pt x="0" y="73"/>
                    </a:lnTo>
                    <a:lnTo>
                      <a:pt x="113"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68" name="Freeform 393"/>
              <p:cNvSpPr>
                <a:spLocks/>
              </p:cNvSpPr>
              <p:nvPr/>
            </p:nvSpPr>
            <p:spPr bwMode="auto">
              <a:xfrm>
                <a:off x="3743" y="1727"/>
                <a:ext cx="113" cy="112"/>
              </a:xfrm>
              <a:custGeom>
                <a:avLst/>
                <a:gdLst>
                  <a:gd name="T0" fmla="*/ 0 w 113"/>
                  <a:gd name="T1" fmla="*/ 0 h 112"/>
                  <a:gd name="T2" fmla="*/ 0 w 113"/>
                  <a:gd name="T3" fmla="*/ 52 h 112"/>
                  <a:gd name="T4" fmla="*/ 113 w 113"/>
                  <a:gd name="T5" fmla="*/ 112 h 112"/>
                  <a:gd name="T6" fmla="*/ 113 w 113"/>
                  <a:gd name="T7" fmla="*/ 60 h 112"/>
                  <a:gd name="T8" fmla="*/ 0 w 113"/>
                  <a:gd name="T9" fmla="*/ 0 h 112"/>
                  <a:gd name="T10" fmla="*/ 0 60000 65536"/>
                  <a:gd name="T11" fmla="*/ 0 60000 65536"/>
                  <a:gd name="T12" fmla="*/ 0 60000 65536"/>
                  <a:gd name="T13" fmla="*/ 0 60000 65536"/>
                  <a:gd name="T14" fmla="*/ 0 60000 65536"/>
                  <a:gd name="T15" fmla="*/ 0 w 113"/>
                  <a:gd name="T16" fmla="*/ 0 h 112"/>
                  <a:gd name="T17" fmla="*/ 113 w 113"/>
                  <a:gd name="T18" fmla="*/ 112 h 112"/>
                </a:gdLst>
                <a:ahLst/>
                <a:cxnLst>
                  <a:cxn ang="T10">
                    <a:pos x="T0" y="T1"/>
                  </a:cxn>
                  <a:cxn ang="T11">
                    <a:pos x="T2" y="T3"/>
                  </a:cxn>
                  <a:cxn ang="T12">
                    <a:pos x="T4" y="T5"/>
                  </a:cxn>
                  <a:cxn ang="T13">
                    <a:pos x="T6" y="T7"/>
                  </a:cxn>
                  <a:cxn ang="T14">
                    <a:pos x="T8" y="T9"/>
                  </a:cxn>
                </a:cxnLst>
                <a:rect l="T15" t="T16" r="T17" b="T18"/>
                <a:pathLst>
                  <a:path w="113" h="112">
                    <a:moveTo>
                      <a:pt x="0" y="0"/>
                    </a:moveTo>
                    <a:lnTo>
                      <a:pt x="0" y="52"/>
                    </a:lnTo>
                    <a:lnTo>
                      <a:pt x="113" y="112"/>
                    </a:lnTo>
                    <a:lnTo>
                      <a:pt x="113" y="60"/>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69" name="Freeform 394"/>
              <p:cNvSpPr>
                <a:spLocks/>
              </p:cNvSpPr>
              <p:nvPr/>
            </p:nvSpPr>
            <p:spPr bwMode="auto">
              <a:xfrm>
                <a:off x="3743" y="1727"/>
                <a:ext cx="113" cy="112"/>
              </a:xfrm>
              <a:custGeom>
                <a:avLst/>
                <a:gdLst>
                  <a:gd name="T0" fmla="*/ 0 w 113"/>
                  <a:gd name="T1" fmla="*/ 0 h 112"/>
                  <a:gd name="T2" fmla="*/ 0 w 113"/>
                  <a:gd name="T3" fmla="*/ 52 h 112"/>
                  <a:gd name="T4" fmla="*/ 113 w 113"/>
                  <a:gd name="T5" fmla="*/ 112 h 112"/>
                  <a:gd name="T6" fmla="*/ 113 w 113"/>
                  <a:gd name="T7" fmla="*/ 60 h 112"/>
                  <a:gd name="T8" fmla="*/ 0 w 113"/>
                  <a:gd name="T9" fmla="*/ 0 h 112"/>
                  <a:gd name="T10" fmla="*/ 0 60000 65536"/>
                  <a:gd name="T11" fmla="*/ 0 60000 65536"/>
                  <a:gd name="T12" fmla="*/ 0 60000 65536"/>
                  <a:gd name="T13" fmla="*/ 0 60000 65536"/>
                  <a:gd name="T14" fmla="*/ 0 60000 65536"/>
                  <a:gd name="T15" fmla="*/ 0 w 113"/>
                  <a:gd name="T16" fmla="*/ 0 h 112"/>
                  <a:gd name="T17" fmla="*/ 113 w 113"/>
                  <a:gd name="T18" fmla="*/ 112 h 112"/>
                </a:gdLst>
                <a:ahLst/>
                <a:cxnLst>
                  <a:cxn ang="T10">
                    <a:pos x="T0" y="T1"/>
                  </a:cxn>
                  <a:cxn ang="T11">
                    <a:pos x="T2" y="T3"/>
                  </a:cxn>
                  <a:cxn ang="T12">
                    <a:pos x="T4" y="T5"/>
                  </a:cxn>
                  <a:cxn ang="T13">
                    <a:pos x="T6" y="T7"/>
                  </a:cxn>
                  <a:cxn ang="T14">
                    <a:pos x="T8" y="T9"/>
                  </a:cxn>
                </a:cxnLst>
                <a:rect l="T15" t="T16" r="T17" b="T18"/>
                <a:pathLst>
                  <a:path w="113" h="112">
                    <a:moveTo>
                      <a:pt x="0" y="0"/>
                    </a:moveTo>
                    <a:lnTo>
                      <a:pt x="0" y="52"/>
                    </a:lnTo>
                    <a:lnTo>
                      <a:pt x="113" y="112"/>
                    </a:lnTo>
                    <a:lnTo>
                      <a:pt x="113" y="60"/>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70" name="Freeform 395"/>
              <p:cNvSpPr>
                <a:spLocks/>
              </p:cNvSpPr>
              <p:nvPr/>
            </p:nvSpPr>
            <p:spPr bwMode="auto">
              <a:xfrm>
                <a:off x="3485" y="1676"/>
                <a:ext cx="125" cy="111"/>
              </a:xfrm>
              <a:custGeom>
                <a:avLst/>
                <a:gdLst>
                  <a:gd name="T0" fmla="*/ 0 w 125"/>
                  <a:gd name="T1" fmla="*/ 111 h 111"/>
                  <a:gd name="T2" fmla="*/ 125 w 125"/>
                  <a:gd name="T3" fmla="*/ 51 h 111"/>
                  <a:gd name="T4" fmla="*/ 125 w 125"/>
                  <a:gd name="T5" fmla="*/ 0 h 111"/>
                  <a:gd name="T6" fmla="*/ 0 w 125"/>
                  <a:gd name="T7" fmla="*/ 60 h 111"/>
                  <a:gd name="T8" fmla="*/ 0 w 125"/>
                  <a:gd name="T9" fmla="*/ 111 h 111"/>
                  <a:gd name="T10" fmla="*/ 0 60000 65536"/>
                  <a:gd name="T11" fmla="*/ 0 60000 65536"/>
                  <a:gd name="T12" fmla="*/ 0 60000 65536"/>
                  <a:gd name="T13" fmla="*/ 0 60000 65536"/>
                  <a:gd name="T14" fmla="*/ 0 60000 65536"/>
                  <a:gd name="T15" fmla="*/ 0 w 125"/>
                  <a:gd name="T16" fmla="*/ 0 h 111"/>
                  <a:gd name="T17" fmla="*/ 125 w 125"/>
                  <a:gd name="T18" fmla="*/ 111 h 111"/>
                </a:gdLst>
                <a:ahLst/>
                <a:cxnLst>
                  <a:cxn ang="T10">
                    <a:pos x="T0" y="T1"/>
                  </a:cxn>
                  <a:cxn ang="T11">
                    <a:pos x="T2" y="T3"/>
                  </a:cxn>
                  <a:cxn ang="T12">
                    <a:pos x="T4" y="T5"/>
                  </a:cxn>
                  <a:cxn ang="T13">
                    <a:pos x="T6" y="T7"/>
                  </a:cxn>
                  <a:cxn ang="T14">
                    <a:pos x="T8" y="T9"/>
                  </a:cxn>
                </a:cxnLst>
                <a:rect l="T15" t="T16" r="T17" b="T18"/>
                <a:pathLst>
                  <a:path w="125" h="111">
                    <a:moveTo>
                      <a:pt x="0" y="111"/>
                    </a:moveTo>
                    <a:lnTo>
                      <a:pt x="125" y="51"/>
                    </a:lnTo>
                    <a:lnTo>
                      <a:pt x="125" y="0"/>
                    </a:lnTo>
                    <a:lnTo>
                      <a:pt x="0" y="60"/>
                    </a:lnTo>
                    <a:lnTo>
                      <a:pt x="0" y="11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71" name="Freeform 396"/>
              <p:cNvSpPr>
                <a:spLocks/>
              </p:cNvSpPr>
              <p:nvPr/>
            </p:nvSpPr>
            <p:spPr bwMode="auto">
              <a:xfrm>
                <a:off x="3485" y="1676"/>
                <a:ext cx="125" cy="111"/>
              </a:xfrm>
              <a:custGeom>
                <a:avLst/>
                <a:gdLst>
                  <a:gd name="T0" fmla="*/ 0 w 125"/>
                  <a:gd name="T1" fmla="*/ 111 h 111"/>
                  <a:gd name="T2" fmla="*/ 125 w 125"/>
                  <a:gd name="T3" fmla="*/ 51 h 111"/>
                  <a:gd name="T4" fmla="*/ 125 w 125"/>
                  <a:gd name="T5" fmla="*/ 0 h 111"/>
                  <a:gd name="T6" fmla="*/ 0 w 125"/>
                  <a:gd name="T7" fmla="*/ 60 h 111"/>
                  <a:gd name="T8" fmla="*/ 0 w 125"/>
                  <a:gd name="T9" fmla="*/ 111 h 111"/>
                  <a:gd name="T10" fmla="*/ 0 60000 65536"/>
                  <a:gd name="T11" fmla="*/ 0 60000 65536"/>
                  <a:gd name="T12" fmla="*/ 0 60000 65536"/>
                  <a:gd name="T13" fmla="*/ 0 60000 65536"/>
                  <a:gd name="T14" fmla="*/ 0 60000 65536"/>
                  <a:gd name="T15" fmla="*/ 0 w 125"/>
                  <a:gd name="T16" fmla="*/ 0 h 111"/>
                  <a:gd name="T17" fmla="*/ 125 w 125"/>
                  <a:gd name="T18" fmla="*/ 111 h 111"/>
                </a:gdLst>
                <a:ahLst/>
                <a:cxnLst>
                  <a:cxn ang="T10">
                    <a:pos x="T0" y="T1"/>
                  </a:cxn>
                  <a:cxn ang="T11">
                    <a:pos x="T2" y="T3"/>
                  </a:cxn>
                  <a:cxn ang="T12">
                    <a:pos x="T4" y="T5"/>
                  </a:cxn>
                  <a:cxn ang="T13">
                    <a:pos x="T6" y="T7"/>
                  </a:cxn>
                  <a:cxn ang="T14">
                    <a:pos x="T8" y="T9"/>
                  </a:cxn>
                </a:cxnLst>
                <a:rect l="T15" t="T16" r="T17" b="T18"/>
                <a:pathLst>
                  <a:path w="125" h="111">
                    <a:moveTo>
                      <a:pt x="0" y="111"/>
                    </a:moveTo>
                    <a:lnTo>
                      <a:pt x="125" y="51"/>
                    </a:lnTo>
                    <a:lnTo>
                      <a:pt x="125" y="0"/>
                    </a:lnTo>
                    <a:lnTo>
                      <a:pt x="0" y="60"/>
                    </a:lnTo>
                    <a:lnTo>
                      <a:pt x="0" y="11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72" name="Freeform 397"/>
              <p:cNvSpPr>
                <a:spLocks/>
              </p:cNvSpPr>
              <p:nvPr/>
            </p:nvSpPr>
            <p:spPr bwMode="auto">
              <a:xfrm>
                <a:off x="3397" y="1630"/>
                <a:ext cx="213" cy="106"/>
              </a:xfrm>
              <a:custGeom>
                <a:avLst/>
                <a:gdLst>
                  <a:gd name="T0" fmla="*/ 88 w 213"/>
                  <a:gd name="T1" fmla="*/ 106 h 106"/>
                  <a:gd name="T2" fmla="*/ 213 w 213"/>
                  <a:gd name="T3" fmla="*/ 46 h 106"/>
                  <a:gd name="T4" fmla="*/ 127 w 213"/>
                  <a:gd name="T5" fmla="*/ 0 h 106"/>
                  <a:gd name="T6" fmla="*/ 0 w 213"/>
                  <a:gd name="T7" fmla="*/ 61 h 106"/>
                  <a:gd name="T8" fmla="*/ 88 w 213"/>
                  <a:gd name="T9" fmla="*/ 106 h 106"/>
                  <a:gd name="T10" fmla="*/ 0 60000 65536"/>
                  <a:gd name="T11" fmla="*/ 0 60000 65536"/>
                  <a:gd name="T12" fmla="*/ 0 60000 65536"/>
                  <a:gd name="T13" fmla="*/ 0 60000 65536"/>
                  <a:gd name="T14" fmla="*/ 0 60000 65536"/>
                  <a:gd name="T15" fmla="*/ 0 w 213"/>
                  <a:gd name="T16" fmla="*/ 0 h 106"/>
                  <a:gd name="T17" fmla="*/ 213 w 213"/>
                  <a:gd name="T18" fmla="*/ 106 h 106"/>
                </a:gdLst>
                <a:ahLst/>
                <a:cxnLst>
                  <a:cxn ang="T10">
                    <a:pos x="T0" y="T1"/>
                  </a:cxn>
                  <a:cxn ang="T11">
                    <a:pos x="T2" y="T3"/>
                  </a:cxn>
                  <a:cxn ang="T12">
                    <a:pos x="T4" y="T5"/>
                  </a:cxn>
                  <a:cxn ang="T13">
                    <a:pos x="T6" y="T7"/>
                  </a:cxn>
                  <a:cxn ang="T14">
                    <a:pos x="T8" y="T9"/>
                  </a:cxn>
                </a:cxnLst>
                <a:rect l="T15" t="T16" r="T17" b="T18"/>
                <a:pathLst>
                  <a:path w="213" h="106">
                    <a:moveTo>
                      <a:pt x="88" y="106"/>
                    </a:moveTo>
                    <a:lnTo>
                      <a:pt x="213" y="46"/>
                    </a:lnTo>
                    <a:lnTo>
                      <a:pt x="127" y="0"/>
                    </a:lnTo>
                    <a:lnTo>
                      <a:pt x="0" y="61"/>
                    </a:lnTo>
                    <a:lnTo>
                      <a:pt x="88" y="10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73" name="Freeform 398"/>
              <p:cNvSpPr>
                <a:spLocks/>
              </p:cNvSpPr>
              <p:nvPr/>
            </p:nvSpPr>
            <p:spPr bwMode="auto">
              <a:xfrm>
                <a:off x="3397" y="1630"/>
                <a:ext cx="213" cy="106"/>
              </a:xfrm>
              <a:custGeom>
                <a:avLst/>
                <a:gdLst>
                  <a:gd name="T0" fmla="*/ 88 w 213"/>
                  <a:gd name="T1" fmla="*/ 106 h 106"/>
                  <a:gd name="T2" fmla="*/ 213 w 213"/>
                  <a:gd name="T3" fmla="*/ 46 h 106"/>
                  <a:gd name="T4" fmla="*/ 127 w 213"/>
                  <a:gd name="T5" fmla="*/ 0 h 106"/>
                  <a:gd name="T6" fmla="*/ 0 w 213"/>
                  <a:gd name="T7" fmla="*/ 61 h 106"/>
                  <a:gd name="T8" fmla="*/ 88 w 213"/>
                  <a:gd name="T9" fmla="*/ 106 h 106"/>
                  <a:gd name="T10" fmla="*/ 0 60000 65536"/>
                  <a:gd name="T11" fmla="*/ 0 60000 65536"/>
                  <a:gd name="T12" fmla="*/ 0 60000 65536"/>
                  <a:gd name="T13" fmla="*/ 0 60000 65536"/>
                  <a:gd name="T14" fmla="*/ 0 60000 65536"/>
                  <a:gd name="T15" fmla="*/ 0 w 213"/>
                  <a:gd name="T16" fmla="*/ 0 h 106"/>
                  <a:gd name="T17" fmla="*/ 213 w 213"/>
                  <a:gd name="T18" fmla="*/ 106 h 106"/>
                </a:gdLst>
                <a:ahLst/>
                <a:cxnLst>
                  <a:cxn ang="T10">
                    <a:pos x="T0" y="T1"/>
                  </a:cxn>
                  <a:cxn ang="T11">
                    <a:pos x="T2" y="T3"/>
                  </a:cxn>
                  <a:cxn ang="T12">
                    <a:pos x="T4" y="T5"/>
                  </a:cxn>
                  <a:cxn ang="T13">
                    <a:pos x="T6" y="T7"/>
                  </a:cxn>
                  <a:cxn ang="T14">
                    <a:pos x="T8" y="T9"/>
                  </a:cxn>
                </a:cxnLst>
                <a:rect l="T15" t="T16" r="T17" b="T18"/>
                <a:pathLst>
                  <a:path w="213" h="106">
                    <a:moveTo>
                      <a:pt x="88" y="106"/>
                    </a:moveTo>
                    <a:lnTo>
                      <a:pt x="213" y="46"/>
                    </a:lnTo>
                    <a:lnTo>
                      <a:pt x="127" y="0"/>
                    </a:lnTo>
                    <a:lnTo>
                      <a:pt x="0" y="61"/>
                    </a:lnTo>
                    <a:lnTo>
                      <a:pt x="88" y="10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74" name="Freeform 399"/>
              <p:cNvSpPr>
                <a:spLocks/>
              </p:cNvSpPr>
              <p:nvPr/>
            </p:nvSpPr>
            <p:spPr bwMode="auto">
              <a:xfrm>
                <a:off x="3485" y="1676"/>
                <a:ext cx="125" cy="111"/>
              </a:xfrm>
              <a:custGeom>
                <a:avLst/>
                <a:gdLst>
                  <a:gd name="T0" fmla="*/ 0 w 125"/>
                  <a:gd name="T1" fmla="*/ 111 h 111"/>
                  <a:gd name="T2" fmla="*/ 125 w 125"/>
                  <a:gd name="T3" fmla="*/ 51 h 111"/>
                  <a:gd name="T4" fmla="*/ 125 w 125"/>
                  <a:gd name="T5" fmla="*/ 0 h 111"/>
                  <a:gd name="T6" fmla="*/ 0 w 125"/>
                  <a:gd name="T7" fmla="*/ 60 h 111"/>
                  <a:gd name="T8" fmla="*/ 0 w 125"/>
                  <a:gd name="T9" fmla="*/ 111 h 111"/>
                  <a:gd name="T10" fmla="*/ 0 60000 65536"/>
                  <a:gd name="T11" fmla="*/ 0 60000 65536"/>
                  <a:gd name="T12" fmla="*/ 0 60000 65536"/>
                  <a:gd name="T13" fmla="*/ 0 60000 65536"/>
                  <a:gd name="T14" fmla="*/ 0 60000 65536"/>
                  <a:gd name="T15" fmla="*/ 0 w 125"/>
                  <a:gd name="T16" fmla="*/ 0 h 111"/>
                  <a:gd name="T17" fmla="*/ 125 w 125"/>
                  <a:gd name="T18" fmla="*/ 111 h 111"/>
                </a:gdLst>
                <a:ahLst/>
                <a:cxnLst>
                  <a:cxn ang="T10">
                    <a:pos x="T0" y="T1"/>
                  </a:cxn>
                  <a:cxn ang="T11">
                    <a:pos x="T2" y="T3"/>
                  </a:cxn>
                  <a:cxn ang="T12">
                    <a:pos x="T4" y="T5"/>
                  </a:cxn>
                  <a:cxn ang="T13">
                    <a:pos x="T6" y="T7"/>
                  </a:cxn>
                  <a:cxn ang="T14">
                    <a:pos x="T8" y="T9"/>
                  </a:cxn>
                </a:cxnLst>
                <a:rect l="T15" t="T16" r="T17" b="T18"/>
                <a:pathLst>
                  <a:path w="125" h="111">
                    <a:moveTo>
                      <a:pt x="0" y="111"/>
                    </a:moveTo>
                    <a:lnTo>
                      <a:pt x="125" y="51"/>
                    </a:lnTo>
                    <a:lnTo>
                      <a:pt x="125" y="0"/>
                    </a:lnTo>
                    <a:lnTo>
                      <a:pt x="0" y="60"/>
                    </a:lnTo>
                    <a:lnTo>
                      <a:pt x="0" y="11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75" name="Freeform 400"/>
              <p:cNvSpPr>
                <a:spLocks/>
              </p:cNvSpPr>
              <p:nvPr/>
            </p:nvSpPr>
            <p:spPr bwMode="auto">
              <a:xfrm>
                <a:off x="3485" y="1676"/>
                <a:ext cx="125" cy="111"/>
              </a:xfrm>
              <a:custGeom>
                <a:avLst/>
                <a:gdLst>
                  <a:gd name="T0" fmla="*/ 0 w 125"/>
                  <a:gd name="T1" fmla="*/ 111 h 111"/>
                  <a:gd name="T2" fmla="*/ 125 w 125"/>
                  <a:gd name="T3" fmla="*/ 51 h 111"/>
                  <a:gd name="T4" fmla="*/ 125 w 125"/>
                  <a:gd name="T5" fmla="*/ 0 h 111"/>
                  <a:gd name="T6" fmla="*/ 0 w 125"/>
                  <a:gd name="T7" fmla="*/ 60 h 111"/>
                  <a:gd name="T8" fmla="*/ 0 w 125"/>
                  <a:gd name="T9" fmla="*/ 111 h 111"/>
                  <a:gd name="T10" fmla="*/ 0 60000 65536"/>
                  <a:gd name="T11" fmla="*/ 0 60000 65536"/>
                  <a:gd name="T12" fmla="*/ 0 60000 65536"/>
                  <a:gd name="T13" fmla="*/ 0 60000 65536"/>
                  <a:gd name="T14" fmla="*/ 0 60000 65536"/>
                  <a:gd name="T15" fmla="*/ 0 w 125"/>
                  <a:gd name="T16" fmla="*/ 0 h 111"/>
                  <a:gd name="T17" fmla="*/ 125 w 125"/>
                  <a:gd name="T18" fmla="*/ 111 h 111"/>
                </a:gdLst>
                <a:ahLst/>
                <a:cxnLst>
                  <a:cxn ang="T10">
                    <a:pos x="T0" y="T1"/>
                  </a:cxn>
                  <a:cxn ang="T11">
                    <a:pos x="T2" y="T3"/>
                  </a:cxn>
                  <a:cxn ang="T12">
                    <a:pos x="T4" y="T5"/>
                  </a:cxn>
                  <a:cxn ang="T13">
                    <a:pos x="T6" y="T7"/>
                  </a:cxn>
                  <a:cxn ang="T14">
                    <a:pos x="T8" y="T9"/>
                  </a:cxn>
                </a:cxnLst>
                <a:rect l="T15" t="T16" r="T17" b="T18"/>
                <a:pathLst>
                  <a:path w="125" h="111">
                    <a:moveTo>
                      <a:pt x="0" y="111"/>
                    </a:moveTo>
                    <a:lnTo>
                      <a:pt x="125" y="51"/>
                    </a:lnTo>
                    <a:lnTo>
                      <a:pt x="125" y="0"/>
                    </a:lnTo>
                    <a:lnTo>
                      <a:pt x="0" y="60"/>
                    </a:lnTo>
                    <a:lnTo>
                      <a:pt x="0" y="11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76" name="Freeform 401"/>
              <p:cNvSpPr>
                <a:spLocks/>
              </p:cNvSpPr>
              <p:nvPr/>
            </p:nvSpPr>
            <p:spPr bwMode="auto">
              <a:xfrm>
                <a:off x="3397" y="1630"/>
                <a:ext cx="213" cy="106"/>
              </a:xfrm>
              <a:custGeom>
                <a:avLst/>
                <a:gdLst>
                  <a:gd name="T0" fmla="*/ 88 w 213"/>
                  <a:gd name="T1" fmla="*/ 106 h 106"/>
                  <a:gd name="T2" fmla="*/ 213 w 213"/>
                  <a:gd name="T3" fmla="*/ 46 h 106"/>
                  <a:gd name="T4" fmla="*/ 127 w 213"/>
                  <a:gd name="T5" fmla="*/ 0 h 106"/>
                  <a:gd name="T6" fmla="*/ 0 w 213"/>
                  <a:gd name="T7" fmla="*/ 61 h 106"/>
                  <a:gd name="T8" fmla="*/ 88 w 213"/>
                  <a:gd name="T9" fmla="*/ 106 h 106"/>
                  <a:gd name="T10" fmla="*/ 0 60000 65536"/>
                  <a:gd name="T11" fmla="*/ 0 60000 65536"/>
                  <a:gd name="T12" fmla="*/ 0 60000 65536"/>
                  <a:gd name="T13" fmla="*/ 0 60000 65536"/>
                  <a:gd name="T14" fmla="*/ 0 60000 65536"/>
                  <a:gd name="T15" fmla="*/ 0 w 213"/>
                  <a:gd name="T16" fmla="*/ 0 h 106"/>
                  <a:gd name="T17" fmla="*/ 213 w 213"/>
                  <a:gd name="T18" fmla="*/ 106 h 106"/>
                </a:gdLst>
                <a:ahLst/>
                <a:cxnLst>
                  <a:cxn ang="T10">
                    <a:pos x="T0" y="T1"/>
                  </a:cxn>
                  <a:cxn ang="T11">
                    <a:pos x="T2" y="T3"/>
                  </a:cxn>
                  <a:cxn ang="T12">
                    <a:pos x="T4" y="T5"/>
                  </a:cxn>
                  <a:cxn ang="T13">
                    <a:pos x="T6" y="T7"/>
                  </a:cxn>
                  <a:cxn ang="T14">
                    <a:pos x="T8" y="T9"/>
                  </a:cxn>
                </a:cxnLst>
                <a:rect l="T15" t="T16" r="T17" b="T18"/>
                <a:pathLst>
                  <a:path w="213" h="106">
                    <a:moveTo>
                      <a:pt x="88" y="106"/>
                    </a:moveTo>
                    <a:lnTo>
                      <a:pt x="213" y="46"/>
                    </a:lnTo>
                    <a:lnTo>
                      <a:pt x="127" y="0"/>
                    </a:lnTo>
                    <a:lnTo>
                      <a:pt x="0" y="61"/>
                    </a:lnTo>
                    <a:lnTo>
                      <a:pt x="88" y="10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77" name="Freeform 402"/>
              <p:cNvSpPr>
                <a:spLocks/>
              </p:cNvSpPr>
              <p:nvPr/>
            </p:nvSpPr>
            <p:spPr bwMode="auto">
              <a:xfrm>
                <a:off x="3397" y="1630"/>
                <a:ext cx="213" cy="106"/>
              </a:xfrm>
              <a:custGeom>
                <a:avLst/>
                <a:gdLst>
                  <a:gd name="T0" fmla="*/ 88 w 213"/>
                  <a:gd name="T1" fmla="*/ 106 h 106"/>
                  <a:gd name="T2" fmla="*/ 213 w 213"/>
                  <a:gd name="T3" fmla="*/ 46 h 106"/>
                  <a:gd name="T4" fmla="*/ 127 w 213"/>
                  <a:gd name="T5" fmla="*/ 0 h 106"/>
                  <a:gd name="T6" fmla="*/ 0 w 213"/>
                  <a:gd name="T7" fmla="*/ 61 h 106"/>
                  <a:gd name="T8" fmla="*/ 88 w 213"/>
                  <a:gd name="T9" fmla="*/ 106 h 106"/>
                  <a:gd name="T10" fmla="*/ 0 60000 65536"/>
                  <a:gd name="T11" fmla="*/ 0 60000 65536"/>
                  <a:gd name="T12" fmla="*/ 0 60000 65536"/>
                  <a:gd name="T13" fmla="*/ 0 60000 65536"/>
                  <a:gd name="T14" fmla="*/ 0 60000 65536"/>
                  <a:gd name="T15" fmla="*/ 0 w 213"/>
                  <a:gd name="T16" fmla="*/ 0 h 106"/>
                  <a:gd name="T17" fmla="*/ 213 w 213"/>
                  <a:gd name="T18" fmla="*/ 106 h 106"/>
                </a:gdLst>
                <a:ahLst/>
                <a:cxnLst>
                  <a:cxn ang="T10">
                    <a:pos x="T0" y="T1"/>
                  </a:cxn>
                  <a:cxn ang="T11">
                    <a:pos x="T2" y="T3"/>
                  </a:cxn>
                  <a:cxn ang="T12">
                    <a:pos x="T4" y="T5"/>
                  </a:cxn>
                  <a:cxn ang="T13">
                    <a:pos x="T6" y="T7"/>
                  </a:cxn>
                  <a:cxn ang="T14">
                    <a:pos x="T8" y="T9"/>
                  </a:cxn>
                </a:cxnLst>
                <a:rect l="T15" t="T16" r="T17" b="T18"/>
                <a:pathLst>
                  <a:path w="213" h="106">
                    <a:moveTo>
                      <a:pt x="88" y="106"/>
                    </a:moveTo>
                    <a:lnTo>
                      <a:pt x="213" y="46"/>
                    </a:lnTo>
                    <a:lnTo>
                      <a:pt x="127" y="0"/>
                    </a:lnTo>
                    <a:lnTo>
                      <a:pt x="0" y="61"/>
                    </a:lnTo>
                    <a:lnTo>
                      <a:pt x="88" y="10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78" name="Freeform 403"/>
              <p:cNvSpPr>
                <a:spLocks/>
              </p:cNvSpPr>
              <p:nvPr/>
            </p:nvSpPr>
            <p:spPr bwMode="auto">
              <a:xfrm>
                <a:off x="3397" y="1691"/>
                <a:ext cx="88" cy="96"/>
              </a:xfrm>
              <a:custGeom>
                <a:avLst/>
                <a:gdLst>
                  <a:gd name="T0" fmla="*/ 0 w 88"/>
                  <a:gd name="T1" fmla="*/ 0 h 96"/>
                  <a:gd name="T2" fmla="*/ 0 w 88"/>
                  <a:gd name="T3" fmla="*/ 51 h 96"/>
                  <a:gd name="T4" fmla="*/ 88 w 88"/>
                  <a:gd name="T5" fmla="*/ 96 h 96"/>
                  <a:gd name="T6" fmla="*/ 88 w 88"/>
                  <a:gd name="T7" fmla="*/ 45 h 96"/>
                  <a:gd name="T8" fmla="*/ 0 w 88"/>
                  <a:gd name="T9" fmla="*/ 0 h 96"/>
                  <a:gd name="T10" fmla="*/ 0 60000 65536"/>
                  <a:gd name="T11" fmla="*/ 0 60000 65536"/>
                  <a:gd name="T12" fmla="*/ 0 60000 65536"/>
                  <a:gd name="T13" fmla="*/ 0 60000 65536"/>
                  <a:gd name="T14" fmla="*/ 0 60000 65536"/>
                  <a:gd name="T15" fmla="*/ 0 w 88"/>
                  <a:gd name="T16" fmla="*/ 0 h 96"/>
                  <a:gd name="T17" fmla="*/ 88 w 88"/>
                  <a:gd name="T18" fmla="*/ 96 h 96"/>
                </a:gdLst>
                <a:ahLst/>
                <a:cxnLst>
                  <a:cxn ang="T10">
                    <a:pos x="T0" y="T1"/>
                  </a:cxn>
                  <a:cxn ang="T11">
                    <a:pos x="T2" y="T3"/>
                  </a:cxn>
                  <a:cxn ang="T12">
                    <a:pos x="T4" y="T5"/>
                  </a:cxn>
                  <a:cxn ang="T13">
                    <a:pos x="T6" y="T7"/>
                  </a:cxn>
                  <a:cxn ang="T14">
                    <a:pos x="T8" y="T9"/>
                  </a:cxn>
                </a:cxnLst>
                <a:rect l="T15" t="T16" r="T17" b="T18"/>
                <a:pathLst>
                  <a:path w="88" h="96">
                    <a:moveTo>
                      <a:pt x="0" y="0"/>
                    </a:moveTo>
                    <a:lnTo>
                      <a:pt x="0" y="51"/>
                    </a:lnTo>
                    <a:lnTo>
                      <a:pt x="88" y="96"/>
                    </a:lnTo>
                    <a:lnTo>
                      <a:pt x="88" y="4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70079" name="Freeform 404"/>
              <p:cNvSpPr>
                <a:spLocks/>
              </p:cNvSpPr>
              <p:nvPr/>
            </p:nvSpPr>
            <p:spPr bwMode="auto">
              <a:xfrm>
                <a:off x="3397" y="1691"/>
                <a:ext cx="88" cy="96"/>
              </a:xfrm>
              <a:custGeom>
                <a:avLst/>
                <a:gdLst>
                  <a:gd name="T0" fmla="*/ 0 w 88"/>
                  <a:gd name="T1" fmla="*/ 0 h 96"/>
                  <a:gd name="T2" fmla="*/ 0 w 88"/>
                  <a:gd name="T3" fmla="*/ 51 h 96"/>
                  <a:gd name="T4" fmla="*/ 88 w 88"/>
                  <a:gd name="T5" fmla="*/ 96 h 96"/>
                  <a:gd name="T6" fmla="*/ 88 w 88"/>
                  <a:gd name="T7" fmla="*/ 45 h 96"/>
                  <a:gd name="T8" fmla="*/ 0 w 88"/>
                  <a:gd name="T9" fmla="*/ 0 h 96"/>
                  <a:gd name="T10" fmla="*/ 0 60000 65536"/>
                  <a:gd name="T11" fmla="*/ 0 60000 65536"/>
                  <a:gd name="T12" fmla="*/ 0 60000 65536"/>
                  <a:gd name="T13" fmla="*/ 0 60000 65536"/>
                  <a:gd name="T14" fmla="*/ 0 60000 65536"/>
                  <a:gd name="T15" fmla="*/ 0 w 88"/>
                  <a:gd name="T16" fmla="*/ 0 h 96"/>
                  <a:gd name="T17" fmla="*/ 88 w 88"/>
                  <a:gd name="T18" fmla="*/ 96 h 96"/>
                </a:gdLst>
                <a:ahLst/>
                <a:cxnLst>
                  <a:cxn ang="T10">
                    <a:pos x="T0" y="T1"/>
                  </a:cxn>
                  <a:cxn ang="T11">
                    <a:pos x="T2" y="T3"/>
                  </a:cxn>
                  <a:cxn ang="T12">
                    <a:pos x="T4" y="T5"/>
                  </a:cxn>
                  <a:cxn ang="T13">
                    <a:pos x="T6" y="T7"/>
                  </a:cxn>
                  <a:cxn ang="T14">
                    <a:pos x="T8" y="T9"/>
                  </a:cxn>
                </a:cxnLst>
                <a:rect l="T15" t="T16" r="T17" b="T18"/>
                <a:pathLst>
                  <a:path w="88" h="96">
                    <a:moveTo>
                      <a:pt x="0" y="0"/>
                    </a:moveTo>
                    <a:lnTo>
                      <a:pt x="0" y="51"/>
                    </a:lnTo>
                    <a:lnTo>
                      <a:pt x="88" y="96"/>
                    </a:lnTo>
                    <a:lnTo>
                      <a:pt x="88" y="4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70080" name="Freeform 405"/>
              <p:cNvSpPr>
                <a:spLocks/>
              </p:cNvSpPr>
              <p:nvPr/>
            </p:nvSpPr>
            <p:spPr bwMode="auto">
              <a:xfrm>
                <a:off x="3485" y="1622"/>
                <a:ext cx="125" cy="112"/>
              </a:xfrm>
              <a:custGeom>
                <a:avLst/>
                <a:gdLst>
                  <a:gd name="T0" fmla="*/ 0 w 125"/>
                  <a:gd name="T1" fmla="*/ 112 h 112"/>
                  <a:gd name="T2" fmla="*/ 125 w 125"/>
                  <a:gd name="T3" fmla="*/ 51 h 112"/>
                  <a:gd name="T4" fmla="*/ 125 w 125"/>
                  <a:gd name="T5" fmla="*/ 0 h 112"/>
                  <a:gd name="T6" fmla="*/ 0 w 125"/>
                  <a:gd name="T7" fmla="*/ 60 h 112"/>
                  <a:gd name="T8" fmla="*/ 0 w 125"/>
                  <a:gd name="T9" fmla="*/ 112 h 112"/>
                  <a:gd name="T10" fmla="*/ 0 60000 65536"/>
                  <a:gd name="T11" fmla="*/ 0 60000 65536"/>
                  <a:gd name="T12" fmla="*/ 0 60000 65536"/>
                  <a:gd name="T13" fmla="*/ 0 60000 65536"/>
                  <a:gd name="T14" fmla="*/ 0 60000 65536"/>
                  <a:gd name="T15" fmla="*/ 0 w 125"/>
                  <a:gd name="T16" fmla="*/ 0 h 112"/>
                  <a:gd name="T17" fmla="*/ 125 w 125"/>
                  <a:gd name="T18" fmla="*/ 112 h 112"/>
                </a:gdLst>
                <a:ahLst/>
                <a:cxnLst>
                  <a:cxn ang="T10">
                    <a:pos x="T0" y="T1"/>
                  </a:cxn>
                  <a:cxn ang="T11">
                    <a:pos x="T2" y="T3"/>
                  </a:cxn>
                  <a:cxn ang="T12">
                    <a:pos x="T4" y="T5"/>
                  </a:cxn>
                  <a:cxn ang="T13">
                    <a:pos x="T6" y="T7"/>
                  </a:cxn>
                  <a:cxn ang="T14">
                    <a:pos x="T8" y="T9"/>
                  </a:cxn>
                </a:cxnLst>
                <a:rect l="T15" t="T16" r="T17" b="T18"/>
                <a:pathLst>
                  <a:path w="125" h="112">
                    <a:moveTo>
                      <a:pt x="0" y="112"/>
                    </a:moveTo>
                    <a:lnTo>
                      <a:pt x="125" y="51"/>
                    </a:lnTo>
                    <a:lnTo>
                      <a:pt x="125" y="0"/>
                    </a:lnTo>
                    <a:lnTo>
                      <a:pt x="0" y="60"/>
                    </a:lnTo>
                    <a:lnTo>
                      <a:pt x="0" y="11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grpSp>
          <p:nvGrpSpPr>
            <p:cNvPr id="68643" name="Group 607"/>
            <p:cNvGrpSpPr>
              <a:grpSpLocks/>
            </p:cNvGrpSpPr>
            <p:nvPr/>
          </p:nvGrpSpPr>
          <p:grpSpPr bwMode="auto">
            <a:xfrm>
              <a:off x="2967" y="1577"/>
              <a:ext cx="1165" cy="737"/>
              <a:chOff x="2967" y="1577"/>
              <a:chExt cx="1165" cy="737"/>
            </a:xfrm>
          </p:grpSpPr>
          <p:sp>
            <p:nvSpPr>
              <p:cNvPr id="69681" name="Freeform 407"/>
              <p:cNvSpPr>
                <a:spLocks/>
              </p:cNvSpPr>
              <p:nvPr/>
            </p:nvSpPr>
            <p:spPr bwMode="auto">
              <a:xfrm>
                <a:off x="3485" y="1622"/>
                <a:ext cx="125" cy="112"/>
              </a:xfrm>
              <a:custGeom>
                <a:avLst/>
                <a:gdLst>
                  <a:gd name="T0" fmla="*/ 0 w 125"/>
                  <a:gd name="T1" fmla="*/ 112 h 112"/>
                  <a:gd name="T2" fmla="*/ 125 w 125"/>
                  <a:gd name="T3" fmla="*/ 51 h 112"/>
                  <a:gd name="T4" fmla="*/ 125 w 125"/>
                  <a:gd name="T5" fmla="*/ 0 h 112"/>
                  <a:gd name="T6" fmla="*/ 0 w 125"/>
                  <a:gd name="T7" fmla="*/ 60 h 112"/>
                  <a:gd name="T8" fmla="*/ 0 w 125"/>
                  <a:gd name="T9" fmla="*/ 112 h 112"/>
                  <a:gd name="T10" fmla="*/ 0 60000 65536"/>
                  <a:gd name="T11" fmla="*/ 0 60000 65536"/>
                  <a:gd name="T12" fmla="*/ 0 60000 65536"/>
                  <a:gd name="T13" fmla="*/ 0 60000 65536"/>
                  <a:gd name="T14" fmla="*/ 0 60000 65536"/>
                  <a:gd name="T15" fmla="*/ 0 w 125"/>
                  <a:gd name="T16" fmla="*/ 0 h 112"/>
                  <a:gd name="T17" fmla="*/ 125 w 125"/>
                  <a:gd name="T18" fmla="*/ 112 h 112"/>
                </a:gdLst>
                <a:ahLst/>
                <a:cxnLst>
                  <a:cxn ang="T10">
                    <a:pos x="T0" y="T1"/>
                  </a:cxn>
                  <a:cxn ang="T11">
                    <a:pos x="T2" y="T3"/>
                  </a:cxn>
                  <a:cxn ang="T12">
                    <a:pos x="T4" y="T5"/>
                  </a:cxn>
                  <a:cxn ang="T13">
                    <a:pos x="T6" y="T7"/>
                  </a:cxn>
                  <a:cxn ang="T14">
                    <a:pos x="T8" y="T9"/>
                  </a:cxn>
                </a:cxnLst>
                <a:rect l="T15" t="T16" r="T17" b="T18"/>
                <a:pathLst>
                  <a:path w="125" h="112">
                    <a:moveTo>
                      <a:pt x="0" y="112"/>
                    </a:moveTo>
                    <a:lnTo>
                      <a:pt x="125" y="51"/>
                    </a:lnTo>
                    <a:lnTo>
                      <a:pt x="125" y="0"/>
                    </a:lnTo>
                    <a:lnTo>
                      <a:pt x="0" y="60"/>
                    </a:lnTo>
                    <a:lnTo>
                      <a:pt x="0" y="11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82" name="Freeform 408"/>
              <p:cNvSpPr>
                <a:spLocks/>
              </p:cNvSpPr>
              <p:nvPr/>
            </p:nvSpPr>
            <p:spPr bwMode="auto">
              <a:xfrm>
                <a:off x="3397" y="1577"/>
                <a:ext cx="213" cy="105"/>
              </a:xfrm>
              <a:custGeom>
                <a:avLst/>
                <a:gdLst>
                  <a:gd name="T0" fmla="*/ 88 w 213"/>
                  <a:gd name="T1" fmla="*/ 105 h 105"/>
                  <a:gd name="T2" fmla="*/ 213 w 213"/>
                  <a:gd name="T3" fmla="*/ 45 h 105"/>
                  <a:gd name="T4" fmla="*/ 127 w 213"/>
                  <a:gd name="T5" fmla="*/ 0 h 105"/>
                  <a:gd name="T6" fmla="*/ 0 w 213"/>
                  <a:gd name="T7" fmla="*/ 60 h 105"/>
                  <a:gd name="T8" fmla="*/ 88 w 213"/>
                  <a:gd name="T9" fmla="*/ 105 h 105"/>
                  <a:gd name="T10" fmla="*/ 0 60000 65536"/>
                  <a:gd name="T11" fmla="*/ 0 60000 65536"/>
                  <a:gd name="T12" fmla="*/ 0 60000 65536"/>
                  <a:gd name="T13" fmla="*/ 0 60000 65536"/>
                  <a:gd name="T14" fmla="*/ 0 60000 65536"/>
                  <a:gd name="T15" fmla="*/ 0 w 213"/>
                  <a:gd name="T16" fmla="*/ 0 h 105"/>
                  <a:gd name="T17" fmla="*/ 213 w 213"/>
                  <a:gd name="T18" fmla="*/ 105 h 105"/>
                </a:gdLst>
                <a:ahLst/>
                <a:cxnLst>
                  <a:cxn ang="T10">
                    <a:pos x="T0" y="T1"/>
                  </a:cxn>
                  <a:cxn ang="T11">
                    <a:pos x="T2" y="T3"/>
                  </a:cxn>
                  <a:cxn ang="T12">
                    <a:pos x="T4" y="T5"/>
                  </a:cxn>
                  <a:cxn ang="T13">
                    <a:pos x="T6" y="T7"/>
                  </a:cxn>
                  <a:cxn ang="T14">
                    <a:pos x="T8" y="T9"/>
                  </a:cxn>
                </a:cxnLst>
                <a:rect l="T15" t="T16" r="T17" b="T18"/>
                <a:pathLst>
                  <a:path w="213" h="105">
                    <a:moveTo>
                      <a:pt x="88" y="105"/>
                    </a:moveTo>
                    <a:lnTo>
                      <a:pt x="213" y="45"/>
                    </a:lnTo>
                    <a:lnTo>
                      <a:pt x="127" y="0"/>
                    </a:lnTo>
                    <a:lnTo>
                      <a:pt x="0" y="60"/>
                    </a:lnTo>
                    <a:lnTo>
                      <a:pt x="88"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83" name="Freeform 409"/>
              <p:cNvSpPr>
                <a:spLocks/>
              </p:cNvSpPr>
              <p:nvPr/>
            </p:nvSpPr>
            <p:spPr bwMode="auto">
              <a:xfrm>
                <a:off x="3397" y="1577"/>
                <a:ext cx="213" cy="105"/>
              </a:xfrm>
              <a:custGeom>
                <a:avLst/>
                <a:gdLst>
                  <a:gd name="T0" fmla="*/ 88 w 213"/>
                  <a:gd name="T1" fmla="*/ 105 h 105"/>
                  <a:gd name="T2" fmla="*/ 213 w 213"/>
                  <a:gd name="T3" fmla="*/ 45 h 105"/>
                  <a:gd name="T4" fmla="*/ 127 w 213"/>
                  <a:gd name="T5" fmla="*/ 0 h 105"/>
                  <a:gd name="T6" fmla="*/ 0 w 213"/>
                  <a:gd name="T7" fmla="*/ 60 h 105"/>
                  <a:gd name="T8" fmla="*/ 88 w 213"/>
                  <a:gd name="T9" fmla="*/ 105 h 105"/>
                  <a:gd name="T10" fmla="*/ 0 60000 65536"/>
                  <a:gd name="T11" fmla="*/ 0 60000 65536"/>
                  <a:gd name="T12" fmla="*/ 0 60000 65536"/>
                  <a:gd name="T13" fmla="*/ 0 60000 65536"/>
                  <a:gd name="T14" fmla="*/ 0 60000 65536"/>
                  <a:gd name="T15" fmla="*/ 0 w 213"/>
                  <a:gd name="T16" fmla="*/ 0 h 105"/>
                  <a:gd name="T17" fmla="*/ 213 w 213"/>
                  <a:gd name="T18" fmla="*/ 105 h 105"/>
                </a:gdLst>
                <a:ahLst/>
                <a:cxnLst>
                  <a:cxn ang="T10">
                    <a:pos x="T0" y="T1"/>
                  </a:cxn>
                  <a:cxn ang="T11">
                    <a:pos x="T2" y="T3"/>
                  </a:cxn>
                  <a:cxn ang="T12">
                    <a:pos x="T4" y="T5"/>
                  </a:cxn>
                  <a:cxn ang="T13">
                    <a:pos x="T6" y="T7"/>
                  </a:cxn>
                  <a:cxn ang="T14">
                    <a:pos x="T8" y="T9"/>
                  </a:cxn>
                </a:cxnLst>
                <a:rect l="T15" t="T16" r="T17" b="T18"/>
                <a:pathLst>
                  <a:path w="213" h="105">
                    <a:moveTo>
                      <a:pt x="88" y="105"/>
                    </a:moveTo>
                    <a:lnTo>
                      <a:pt x="213" y="45"/>
                    </a:lnTo>
                    <a:lnTo>
                      <a:pt x="127" y="0"/>
                    </a:lnTo>
                    <a:lnTo>
                      <a:pt x="0" y="60"/>
                    </a:lnTo>
                    <a:lnTo>
                      <a:pt x="88"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84" name="Freeform 410"/>
              <p:cNvSpPr>
                <a:spLocks/>
              </p:cNvSpPr>
              <p:nvPr/>
            </p:nvSpPr>
            <p:spPr bwMode="auto">
              <a:xfrm>
                <a:off x="3485" y="1622"/>
                <a:ext cx="125" cy="112"/>
              </a:xfrm>
              <a:custGeom>
                <a:avLst/>
                <a:gdLst>
                  <a:gd name="T0" fmla="*/ 0 w 125"/>
                  <a:gd name="T1" fmla="*/ 112 h 112"/>
                  <a:gd name="T2" fmla="*/ 125 w 125"/>
                  <a:gd name="T3" fmla="*/ 51 h 112"/>
                  <a:gd name="T4" fmla="*/ 125 w 125"/>
                  <a:gd name="T5" fmla="*/ 0 h 112"/>
                  <a:gd name="T6" fmla="*/ 0 w 125"/>
                  <a:gd name="T7" fmla="*/ 60 h 112"/>
                  <a:gd name="T8" fmla="*/ 0 w 125"/>
                  <a:gd name="T9" fmla="*/ 112 h 112"/>
                  <a:gd name="T10" fmla="*/ 0 60000 65536"/>
                  <a:gd name="T11" fmla="*/ 0 60000 65536"/>
                  <a:gd name="T12" fmla="*/ 0 60000 65536"/>
                  <a:gd name="T13" fmla="*/ 0 60000 65536"/>
                  <a:gd name="T14" fmla="*/ 0 60000 65536"/>
                  <a:gd name="T15" fmla="*/ 0 w 125"/>
                  <a:gd name="T16" fmla="*/ 0 h 112"/>
                  <a:gd name="T17" fmla="*/ 125 w 125"/>
                  <a:gd name="T18" fmla="*/ 112 h 112"/>
                </a:gdLst>
                <a:ahLst/>
                <a:cxnLst>
                  <a:cxn ang="T10">
                    <a:pos x="T0" y="T1"/>
                  </a:cxn>
                  <a:cxn ang="T11">
                    <a:pos x="T2" y="T3"/>
                  </a:cxn>
                  <a:cxn ang="T12">
                    <a:pos x="T4" y="T5"/>
                  </a:cxn>
                  <a:cxn ang="T13">
                    <a:pos x="T6" y="T7"/>
                  </a:cxn>
                  <a:cxn ang="T14">
                    <a:pos x="T8" y="T9"/>
                  </a:cxn>
                </a:cxnLst>
                <a:rect l="T15" t="T16" r="T17" b="T18"/>
                <a:pathLst>
                  <a:path w="125" h="112">
                    <a:moveTo>
                      <a:pt x="0" y="112"/>
                    </a:moveTo>
                    <a:lnTo>
                      <a:pt x="125" y="51"/>
                    </a:lnTo>
                    <a:lnTo>
                      <a:pt x="125" y="0"/>
                    </a:lnTo>
                    <a:lnTo>
                      <a:pt x="0" y="60"/>
                    </a:lnTo>
                    <a:lnTo>
                      <a:pt x="0" y="11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85" name="Freeform 411"/>
              <p:cNvSpPr>
                <a:spLocks/>
              </p:cNvSpPr>
              <p:nvPr/>
            </p:nvSpPr>
            <p:spPr bwMode="auto">
              <a:xfrm>
                <a:off x="3485" y="1622"/>
                <a:ext cx="125" cy="112"/>
              </a:xfrm>
              <a:custGeom>
                <a:avLst/>
                <a:gdLst>
                  <a:gd name="T0" fmla="*/ 0 w 125"/>
                  <a:gd name="T1" fmla="*/ 112 h 112"/>
                  <a:gd name="T2" fmla="*/ 125 w 125"/>
                  <a:gd name="T3" fmla="*/ 51 h 112"/>
                  <a:gd name="T4" fmla="*/ 125 w 125"/>
                  <a:gd name="T5" fmla="*/ 0 h 112"/>
                  <a:gd name="T6" fmla="*/ 0 w 125"/>
                  <a:gd name="T7" fmla="*/ 60 h 112"/>
                  <a:gd name="T8" fmla="*/ 0 w 125"/>
                  <a:gd name="T9" fmla="*/ 112 h 112"/>
                  <a:gd name="T10" fmla="*/ 0 60000 65536"/>
                  <a:gd name="T11" fmla="*/ 0 60000 65536"/>
                  <a:gd name="T12" fmla="*/ 0 60000 65536"/>
                  <a:gd name="T13" fmla="*/ 0 60000 65536"/>
                  <a:gd name="T14" fmla="*/ 0 60000 65536"/>
                  <a:gd name="T15" fmla="*/ 0 w 125"/>
                  <a:gd name="T16" fmla="*/ 0 h 112"/>
                  <a:gd name="T17" fmla="*/ 125 w 125"/>
                  <a:gd name="T18" fmla="*/ 112 h 112"/>
                </a:gdLst>
                <a:ahLst/>
                <a:cxnLst>
                  <a:cxn ang="T10">
                    <a:pos x="T0" y="T1"/>
                  </a:cxn>
                  <a:cxn ang="T11">
                    <a:pos x="T2" y="T3"/>
                  </a:cxn>
                  <a:cxn ang="T12">
                    <a:pos x="T4" y="T5"/>
                  </a:cxn>
                  <a:cxn ang="T13">
                    <a:pos x="T6" y="T7"/>
                  </a:cxn>
                  <a:cxn ang="T14">
                    <a:pos x="T8" y="T9"/>
                  </a:cxn>
                </a:cxnLst>
                <a:rect l="T15" t="T16" r="T17" b="T18"/>
                <a:pathLst>
                  <a:path w="125" h="112">
                    <a:moveTo>
                      <a:pt x="0" y="112"/>
                    </a:moveTo>
                    <a:lnTo>
                      <a:pt x="125" y="51"/>
                    </a:lnTo>
                    <a:lnTo>
                      <a:pt x="125" y="0"/>
                    </a:lnTo>
                    <a:lnTo>
                      <a:pt x="0" y="60"/>
                    </a:lnTo>
                    <a:lnTo>
                      <a:pt x="0" y="11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86" name="Freeform 412"/>
              <p:cNvSpPr>
                <a:spLocks/>
              </p:cNvSpPr>
              <p:nvPr/>
            </p:nvSpPr>
            <p:spPr bwMode="auto">
              <a:xfrm>
                <a:off x="3397" y="1577"/>
                <a:ext cx="213" cy="105"/>
              </a:xfrm>
              <a:custGeom>
                <a:avLst/>
                <a:gdLst>
                  <a:gd name="T0" fmla="*/ 88 w 213"/>
                  <a:gd name="T1" fmla="*/ 105 h 105"/>
                  <a:gd name="T2" fmla="*/ 213 w 213"/>
                  <a:gd name="T3" fmla="*/ 45 h 105"/>
                  <a:gd name="T4" fmla="*/ 127 w 213"/>
                  <a:gd name="T5" fmla="*/ 0 h 105"/>
                  <a:gd name="T6" fmla="*/ 0 w 213"/>
                  <a:gd name="T7" fmla="*/ 60 h 105"/>
                  <a:gd name="T8" fmla="*/ 88 w 213"/>
                  <a:gd name="T9" fmla="*/ 105 h 105"/>
                  <a:gd name="T10" fmla="*/ 0 60000 65536"/>
                  <a:gd name="T11" fmla="*/ 0 60000 65536"/>
                  <a:gd name="T12" fmla="*/ 0 60000 65536"/>
                  <a:gd name="T13" fmla="*/ 0 60000 65536"/>
                  <a:gd name="T14" fmla="*/ 0 60000 65536"/>
                  <a:gd name="T15" fmla="*/ 0 w 213"/>
                  <a:gd name="T16" fmla="*/ 0 h 105"/>
                  <a:gd name="T17" fmla="*/ 213 w 213"/>
                  <a:gd name="T18" fmla="*/ 105 h 105"/>
                </a:gdLst>
                <a:ahLst/>
                <a:cxnLst>
                  <a:cxn ang="T10">
                    <a:pos x="T0" y="T1"/>
                  </a:cxn>
                  <a:cxn ang="T11">
                    <a:pos x="T2" y="T3"/>
                  </a:cxn>
                  <a:cxn ang="T12">
                    <a:pos x="T4" y="T5"/>
                  </a:cxn>
                  <a:cxn ang="T13">
                    <a:pos x="T6" y="T7"/>
                  </a:cxn>
                  <a:cxn ang="T14">
                    <a:pos x="T8" y="T9"/>
                  </a:cxn>
                </a:cxnLst>
                <a:rect l="T15" t="T16" r="T17" b="T18"/>
                <a:pathLst>
                  <a:path w="213" h="105">
                    <a:moveTo>
                      <a:pt x="88" y="105"/>
                    </a:moveTo>
                    <a:lnTo>
                      <a:pt x="213" y="45"/>
                    </a:lnTo>
                    <a:lnTo>
                      <a:pt x="127" y="0"/>
                    </a:lnTo>
                    <a:lnTo>
                      <a:pt x="0" y="60"/>
                    </a:lnTo>
                    <a:lnTo>
                      <a:pt x="88"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87" name="Freeform 413"/>
              <p:cNvSpPr>
                <a:spLocks/>
              </p:cNvSpPr>
              <p:nvPr/>
            </p:nvSpPr>
            <p:spPr bwMode="auto">
              <a:xfrm>
                <a:off x="3397" y="1577"/>
                <a:ext cx="213" cy="105"/>
              </a:xfrm>
              <a:custGeom>
                <a:avLst/>
                <a:gdLst>
                  <a:gd name="T0" fmla="*/ 88 w 213"/>
                  <a:gd name="T1" fmla="*/ 105 h 105"/>
                  <a:gd name="T2" fmla="*/ 213 w 213"/>
                  <a:gd name="T3" fmla="*/ 45 h 105"/>
                  <a:gd name="T4" fmla="*/ 127 w 213"/>
                  <a:gd name="T5" fmla="*/ 0 h 105"/>
                  <a:gd name="T6" fmla="*/ 0 w 213"/>
                  <a:gd name="T7" fmla="*/ 60 h 105"/>
                  <a:gd name="T8" fmla="*/ 88 w 213"/>
                  <a:gd name="T9" fmla="*/ 105 h 105"/>
                  <a:gd name="T10" fmla="*/ 0 60000 65536"/>
                  <a:gd name="T11" fmla="*/ 0 60000 65536"/>
                  <a:gd name="T12" fmla="*/ 0 60000 65536"/>
                  <a:gd name="T13" fmla="*/ 0 60000 65536"/>
                  <a:gd name="T14" fmla="*/ 0 60000 65536"/>
                  <a:gd name="T15" fmla="*/ 0 w 213"/>
                  <a:gd name="T16" fmla="*/ 0 h 105"/>
                  <a:gd name="T17" fmla="*/ 213 w 213"/>
                  <a:gd name="T18" fmla="*/ 105 h 105"/>
                </a:gdLst>
                <a:ahLst/>
                <a:cxnLst>
                  <a:cxn ang="T10">
                    <a:pos x="T0" y="T1"/>
                  </a:cxn>
                  <a:cxn ang="T11">
                    <a:pos x="T2" y="T3"/>
                  </a:cxn>
                  <a:cxn ang="T12">
                    <a:pos x="T4" y="T5"/>
                  </a:cxn>
                  <a:cxn ang="T13">
                    <a:pos x="T6" y="T7"/>
                  </a:cxn>
                  <a:cxn ang="T14">
                    <a:pos x="T8" y="T9"/>
                  </a:cxn>
                </a:cxnLst>
                <a:rect l="T15" t="T16" r="T17" b="T18"/>
                <a:pathLst>
                  <a:path w="213" h="105">
                    <a:moveTo>
                      <a:pt x="88" y="105"/>
                    </a:moveTo>
                    <a:lnTo>
                      <a:pt x="213" y="45"/>
                    </a:lnTo>
                    <a:lnTo>
                      <a:pt x="127" y="0"/>
                    </a:lnTo>
                    <a:lnTo>
                      <a:pt x="0" y="60"/>
                    </a:lnTo>
                    <a:lnTo>
                      <a:pt x="88"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88" name="Freeform 414"/>
              <p:cNvSpPr>
                <a:spLocks/>
              </p:cNvSpPr>
              <p:nvPr/>
            </p:nvSpPr>
            <p:spPr bwMode="auto">
              <a:xfrm>
                <a:off x="3397" y="1637"/>
                <a:ext cx="88" cy="97"/>
              </a:xfrm>
              <a:custGeom>
                <a:avLst/>
                <a:gdLst>
                  <a:gd name="T0" fmla="*/ 0 w 88"/>
                  <a:gd name="T1" fmla="*/ 0 h 97"/>
                  <a:gd name="T2" fmla="*/ 0 w 88"/>
                  <a:gd name="T3" fmla="*/ 51 h 97"/>
                  <a:gd name="T4" fmla="*/ 88 w 88"/>
                  <a:gd name="T5" fmla="*/ 97 h 97"/>
                  <a:gd name="T6" fmla="*/ 88 w 88"/>
                  <a:gd name="T7" fmla="*/ 45 h 97"/>
                  <a:gd name="T8" fmla="*/ 0 w 88"/>
                  <a:gd name="T9" fmla="*/ 0 h 97"/>
                  <a:gd name="T10" fmla="*/ 0 60000 65536"/>
                  <a:gd name="T11" fmla="*/ 0 60000 65536"/>
                  <a:gd name="T12" fmla="*/ 0 60000 65536"/>
                  <a:gd name="T13" fmla="*/ 0 60000 65536"/>
                  <a:gd name="T14" fmla="*/ 0 60000 65536"/>
                  <a:gd name="T15" fmla="*/ 0 w 88"/>
                  <a:gd name="T16" fmla="*/ 0 h 97"/>
                  <a:gd name="T17" fmla="*/ 88 w 88"/>
                  <a:gd name="T18" fmla="*/ 97 h 97"/>
                </a:gdLst>
                <a:ahLst/>
                <a:cxnLst>
                  <a:cxn ang="T10">
                    <a:pos x="T0" y="T1"/>
                  </a:cxn>
                  <a:cxn ang="T11">
                    <a:pos x="T2" y="T3"/>
                  </a:cxn>
                  <a:cxn ang="T12">
                    <a:pos x="T4" y="T5"/>
                  </a:cxn>
                  <a:cxn ang="T13">
                    <a:pos x="T6" y="T7"/>
                  </a:cxn>
                  <a:cxn ang="T14">
                    <a:pos x="T8" y="T9"/>
                  </a:cxn>
                </a:cxnLst>
                <a:rect l="T15" t="T16" r="T17" b="T18"/>
                <a:pathLst>
                  <a:path w="88" h="97">
                    <a:moveTo>
                      <a:pt x="0" y="0"/>
                    </a:moveTo>
                    <a:lnTo>
                      <a:pt x="0" y="51"/>
                    </a:lnTo>
                    <a:lnTo>
                      <a:pt x="88" y="97"/>
                    </a:lnTo>
                    <a:lnTo>
                      <a:pt x="88" y="4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89" name="Freeform 415"/>
              <p:cNvSpPr>
                <a:spLocks/>
              </p:cNvSpPr>
              <p:nvPr/>
            </p:nvSpPr>
            <p:spPr bwMode="auto">
              <a:xfrm>
                <a:off x="3397" y="1637"/>
                <a:ext cx="88" cy="97"/>
              </a:xfrm>
              <a:custGeom>
                <a:avLst/>
                <a:gdLst>
                  <a:gd name="T0" fmla="*/ 0 w 88"/>
                  <a:gd name="T1" fmla="*/ 0 h 97"/>
                  <a:gd name="T2" fmla="*/ 0 w 88"/>
                  <a:gd name="T3" fmla="*/ 51 h 97"/>
                  <a:gd name="T4" fmla="*/ 88 w 88"/>
                  <a:gd name="T5" fmla="*/ 97 h 97"/>
                  <a:gd name="T6" fmla="*/ 88 w 88"/>
                  <a:gd name="T7" fmla="*/ 45 h 97"/>
                  <a:gd name="T8" fmla="*/ 0 w 88"/>
                  <a:gd name="T9" fmla="*/ 0 h 97"/>
                  <a:gd name="T10" fmla="*/ 0 60000 65536"/>
                  <a:gd name="T11" fmla="*/ 0 60000 65536"/>
                  <a:gd name="T12" fmla="*/ 0 60000 65536"/>
                  <a:gd name="T13" fmla="*/ 0 60000 65536"/>
                  <a:gd name="T14" fmla="*/ 0 60000 65536"/>
                  <a:gd name="T15" fmla="*/ 0 w 88"/>
                  <a:gd name="T16" fmla="*/ 0 h 97"/>
                  <a:gd name="T17" fmla="*/ 88 w 88"/>
                  <a:gd name="T18" fmla="*/ 97 h 97"/>
                </a:gdLst>
                <a:ahLst/>
                <a:cxnLst>
                  <a:cxn ang="T10">
                    <a:pos x="T0" y="T1"/>
                  </a:cxn>
                  <a:cxn ang="T11">
                    <a:pos x="T2" y="T3"/>
                  </a:cxn>
                  <a:cxn ang="T12">
                    <a:pos x="T4" y="T5"/>
                  </a:cxn>
                  <a:cxn ang="T13">
                    <a:pos x="T6" y="T7"/>
                  </a:cxn>
                  <a:cxn ang="T14">
                    <a:pos x="T8" y="T9"/>
                  </a:cxn>
                </a:cxnLst>
                <a:rect l="T15" t="T16" r="T17" b="T18"/>
                <a:pathLst>
                  <a:path w="88" h="97">
                    <a:moveTo>
                      <a:pt x="0" y="0"/>
                    </a:moveTo>
                    <a:lnTo>
                      <a:pt x="0" y="51"/>
                    </a:lnTo>
                    <a:lnTo>
                      <a:pt x="88" y="97"/>
                    </a:lnTo>
                    <a:lnTo>
                      <a:pt x="88" y="4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90" name="Freeform 416"/>
              <p:cNvSpPr>
                <a:spLocks/>
              </p:cNvSpPr>
              <p:nvPr/>
            </p:nvSpPr>
            <p:spPr bwMode="auto">
              <a:xfrm>
                <a:off x="3570" y="1723"/>
                <a:ext cx="127" cy="112"/>
              </a:xfrm>
              <a:custGeom>
                <a:avLst/>
                <a:gdLst>
                  <a:gd name="T0" fmla="*/ 0 w 127"/>
                  <a:gd name="T1" fmla="*/ 112 h 112"/>
                  <a:gd name="T2" fmla="*/ 127 w 127"/>
                  <a:gd name="T3" fmla="*/ 51 h 112"/>
                  <a:gd name="T4" fmla="*/ 127 w 127"/>
                  <a:gd name="T5" fmla="*/ 0 h 112"/>
                  <a:gd name="T6" fmla="*/ 0 w 127"/>
                  <a:gd name="T7" fmla="*/ 60 h 112"/>
                  <a:gd name="T8" fmla="*/ 0 w 127"/>
                  <a:gd name="T9" fmla="*/ 112 h 112"/>
                  <a:gd name="T10" fmla="*/ 0 60000 65536"/>
                  <a:gd name="T11" fmla="*/ 0 60000 65536"/>
                  <a:gd name="T12" fmla="*/ 0 60000 65536"/>
                  <a:gd name="T13" fmla="*/ 0 60000 65536"/>
                  <a:gd name="T14" fmla="*/ 0 60000 65536"/>
                  <a:gd name="T15" fmla="*/ 0 w 127"/>
                  <a:gd name="T16" fmla="*/ 0 h 112"/>
                  <a:gd name="T17" fmla="*/ 127 w 127"/>
                  <a:gd name="T18" fmla="*/ 112 h 112"/>
                </a:gdLst>
                <a:ahLst/>
                <a:cxnLst>
                  <a:cxn ang="T10">
                    <a:pos x="T0" y="T1"/>
                  </a:cxn>
                  <a:cxn ang="T11">
                    <a:pos x="T2" y="T3"/>
                  </a:cxn>
                  <a:cxn ang="T12">
                    <a:pos x="T4" y="T5"/>
                  </a:cxn>
                  <a:cxn ang="T13">
                    <a:pos x="T6" y="T7"/>
                  </a:cxn>
                  <a:cxn ang="T14">
                    <a:pos x="T8" y="T9"/>
                  </a:cxn>
                </a:cxnLst>
                <a:rect l="T15" t="T16" r="T17" b="T18"/>
                <a:pathLst>
                  <a:path w="127" h="112">
                    <a:moveTo>
                      <a:pt x="0" y="112"/>
                    </a:moveTo>
                    <a:lnTo>
                      <a:pt x="127" y="51"/>
                    </a:lnTo>
                    <a:lnTo>
                      <a:pt x="127" y="0"/>
                    </a:lnTo>
                    <a:lnTo>
                      <a:pt x="0" y="60"/>
                    </a:lnTo>
                    <a:lnTo>
                      <a:pt x="0" y="11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91" name="Freeform 417"/>
              <p:cNvSpPr>
                <a:spLocks/>
              </p:cNvSpPr>
              <p:nvPr/>
            </p:nvSpPr>
            <p:spPr bwMode="auto">
              <a:xfrm>
                <a:off x="3570" y="1723"/>
                <a:ext cx="127" cy="112"/>
              </a:xfrm>
              <a:custGeom>
                <a:avLst/>
                <a:gdLst>
                  <a:gd name="T0" fmla="*/ 0 w 127"/>
                  <a:gd name="T1" fmla="*/ 112 h 112"/>
                  <a:gd name="T2" fmla="*/ 127 w 127"/>
                  <a:gd name="T3" fmla="*/ 51 h 112"/>
                  <a:gd name="T4" fmla="*/ 127 w 127"/>
                  <a:gd name="T5" fmla="*/ 0 h 112"/>
                  <a:gd name="T6" fmla="*/ 0 w 127"/>
                  <a:gd name="T7" fmla="*/ 60 h 112"/>
                  <a:gd name="T8" fmla="*/ 0 w 127"/>
                  <a:gd name="T9" fmla="*/ 112 h 112"/>
                  <a:gd name="T10" fmla="*/ 0 60000 65536"/>
                  <a:gd name="T11" fmla="*/ 0 60000 65536"/>
                  <a:gd name="T12" fmla="*/ 0 60000 65536"/>
                  <a:gd name="T13" fmla="*/ 0 60000 65536"/>
                  <a:gd name="T14" fmla="*/ 0 60000 65536"/>
                  <a:gd name="T15" fmla="*/ 0 w 127"/>
                  <a:gd name="T16" fmla="*/ 0 h 112"/>
                  <a:gd name="T17" fmla="*/ 127 w 127"/>
                  <a:gd name="T18" fmla="*/ 112 h 112"/>
                </a:gdLst>
                <a:ahLst/>
                <a:cxnLst>
                  <a:cxn ang="T10">
                    <a:pos x="T0" y="T1"/>
                  </a:cxn>
                  <a:cxn ang="T11">
                    <a:pos x="T2" y="T3"/>
                  </a:cxn>
                  <a:cxn ang="T12">
                    <a:pos x="T4" y="T5"/>
                  </a:cxn>
                  <a:cxn ang="T13">
                    <a:pos x="T6" y="T7"/>
                  </a:cxn>
                  <a:cxn ang="T14">
                    <a:pos x="T8" y="T9"/>
                  </a:cxn>
                </a:cxnLst>
                <a:rect l="T15" t="T16" r="T17" b="T18"/>
                <a:pathLst>
                  <a:path w="127" h="112">
                    <a:moveTo>
                      <a:pt x="0" y="112"/>
                    </a:moveTo>
                    <a:lnTo>
                      <a:pt x="127" y="51"/>
                    </a:lnTo>
                    <a:lnTo>
                      <a:pt x="127" y="0"/>
                    </a:lnTo>
                    <a:lnTo>
                      <a:pt x="0" y="60"/>
                    </a:lnTo>
                    <a:lnTo>
                      <a:pt x="0" y="11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92" name="Freeform 418"/>
              <p:cNvSpPr>
                <a:spLocks/>
              </p:cNvSpPr>
              <p:nvPr/>
            </p:nvSpPr>
            <p:spPr bwMode="auto">
              <a:xfrm>
                <a:off x="3485" y="1676"/>
                <a:ext cx="212" cy="107"/>
              </a:xfrm>
              <a:custGeom>
                <a:avLst/>
                <a:gdLst>
                  <a:gd name="T0" fmla="*/ 85 w 212"/>
                  <a:gd name="T1" fmla="*/ 107 h 107"/>
                  <a:gd name="T2" fmla="*/ 212 w 212"/>
                  <a:gd name="T3" fmla="*/ 47 h 107"/>
                  <a:gd name="T4" fmla="*/ 125 w 212"/>
                  <a:gd name="T5" fmla="*/ 0 h 107"/>
                  <a:gd name="T6" fmla="*/ 0 w 212"/>
                  <a:gd name="T7" fmla="*/ 60 h 107"/>
                  <a:gd name="T8" fmla="*/ 85 w 212"/>
                  <a:gd name="T9" fmla="*/ 107 h 107"/>
                  <a:gd name="T10" fmla="*/ 0 60000 65536"/>
                  <a:gd name="T11" fmla="*/ 0 60000 65536"/>
                  <a:gd name="T12" fmla="*/ 0 60000 65536"/>
                  <a:gd name="T13" fmla="*/ 0 60000 65536"/>
                  <a:gd name="T14" fmla="*/ 0 60000 65536"/>
                  <a:gd name="T15" fmla="*/ 0 w 212"/>
                  <a:gd name="T16" fmla="*/ 0 h 107"/>
                  <a:gd name="T17" fmla="*/ 212 w 212"/>
                  <a:gd name="T18" fmla="*/ 107 h 107"/>
                </a:gdLst>
                <a:ahLst/>
                <a:cxnLst>
                  <a:cxn ang="T10">
                    <a:pos x="T0" y="T1"/>
                  </a:cxn>
                  <a:cxn ang="T11">
                    <a:pos x="T2" y="T3"/>
                  </a:cxn>
                  <a:cxn ang="T12">
                    <a:pos x="T4" y="T5"/>
                  </a:cxn>
                  <a:cxn ang="T13">
                    <a:pos x="T6" y="T7"/>
                  </a:cxn>
                  <a:cxn ang="T14">
                    <a:pos x="T8" y="T9"/>
                  </a:cxn>
                </a:cxnLst>
                <a:rect l="T15" t="T16" r="T17" b="T18"/>
                <a:pathLst>
                  <a:path w="212" h="107">
                    <a:moveTo>
                      <a:pt x="85" y="107"/>
                    </a:moveTo>
                    <a:lnTo>
                      <a:pt x="212" y="47"/>
                    </a:lnTo>
                    <a:lnTo>
                      <a:pt x="125" y="0"/>
                    </a:lnTo>
                    <a:lnTo>
                      <a:pt x="0" y="60"/>
                    </a:lnTo>
                    <a:lnTo>
                      <a:pt x="85" y="10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93" name="Freeform 419"/>
              <p:cNvSpPr>
                <a:spLocks/>
              </p:cNvSpPr>
              <p:nvPr/>
            </p:nvSpPr>
            <p:spPr bwMode="auto">
              <a:xfrm>
                <a:off x="3485" y="1676"/>
                <a:ext cx="212" cy="107"/>
              </a:xfrm>
              <a:custGeom>
                <a:avLst/>
                <a:gdLst>
                  <a:gd name="T0" fmla="*/ 85 w 212"/>
                  <a:gd name="T1" fmla="*/ 107 h 107"/>
                  <a:gd name="T2" fmla="*/ 212 w 212"/>
                  <a:gd name="T3" fmla="*/ 47 h 107"/>
                  <a:gd name="T4" fmla="*/ 125 w 212"/>
                  <a:gd name="T5" fmla="*/ 0 h 107"/>
                  <a:gd name="T6" fmla="*/ 0 w 212"/>
                  <a:gd name="T7" fmla="*/ 60 h 107"/>
                  <a:gd name="T8" fmla="*/ 85 w 212"/>
                  <a:gd name="T9" fmla="*/ 107 h 107"/>
                  <a:gd name="T10" fmla="*/ 0 60000 65536"/>
                  <a:gd name="T11" fmla="*/ 0 60000 65536"/>
                  <a:gd name="T12" fmla="*/ 0 60000 65536"/>
                  <a:gd name="T13" fmla="*/ 0 60000 65536"/>
                  <a:gd name="T14" fmla="*/ 0 60000 65536"/>
                  <a:gd name="T15" fmla="*/ 0 w 212"/>
                  <a:gd name="T16" fmla="*/ 0 h 107"/>
                  <a:gd name="T17" fmla="*/ 212 w 212"/>
                  <a:gd name="T18" fmla="*/ 107 h 107"/>
                </a:gdLst>
                <a:ahLst/>
                <a:cxnLst>
                  <a:cxn ang="T10">
                    <a:pos x="T0" y="T1"/>
                  </a:cxn>
                  <a:cxn ang="T11">
                    <a:pos x="T2" y="T3"/>
                  </a:cxn>
                  <a:cxn ang="T12">
                    <a:pos x="T4" y="T5"/>
                  </a:cxn>
                  <a:cxn ang="T13">
                    <a:pos x="T6" y="T7"/>
                  </a:cxn>
                  <a:cxn ang="T14">
                    <a:pos x="T8" y="T9"/>
                  </a:cxn>
                </a:cxnLst>
                <a:rect l="T15" t="T16" r="T17" b="T18"/>
                <a:pathLst>
                  <a:path w="212" h="107">
                    <a:moveTo>
                      <a:pt x="85" y="107"/>
                    </a:moveTo>
                    <a:lnTo>
                      <a:pt x="212" y="47"/>
                    </a:lnTo>
                    <a:lnTo>
                      <a:pt x="125" y="0"/>
                    </a:lnTo>
                    <a:lnTo>
                      <a:pt x="0" y="60"/>
                    </a:lnTo>
                    <a:lnTo>
                      <a:pt x="85" y="10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94" name="Freeform 420"/>
              <p:cNvSpPr>
                <a:spLocks/>
              </p:cNvSpPr>
              <p:nvPr/>
            </p:nvSpPr>
            <p:spPr bwMode="auto">
              <a:xfrm>
                <a:off x="3570" y="1723"/>
                <a:ext cx="127" cy="112"/>
              </a:xfrm>
              <a:custGeom>
                <a:avLst/>
                <a:gdLst>
                  <a:gd name="T0" fmla="*/ 0 w 127"/>
                  <a:gd name="T1" fmla="*/ 112 h 112"/>
                  <a:gd name="T2" fmla="*/ 127 w 127"/>
                  <a:gd name="T3" fmla="*/ 51 h 112"/>
                  <a:gd name="T4" fmla="*/ 127 w 127"/>
                  <a:gd name="T5" fmla="*/ 0 h 112"/>
                  <a:gd name="T6" fmla="*/ 0 w 127"/>
                  <a:gd name="T7" fmla="*/ 60 h 112"/>
                  <a:gd name="T8" fmla="*/ 0 w 127"/>
                  <a:gd name="T9" fmla="*/ 112 h 112"/>
                  <a:gd name="T10" fmla="*/ 0 60000 65536"/>
                  <a:gd name="T11" fmla="*/ 0 60000 65536"/>
                  <a:gd name="T12" fmla="*/ 0 60000 65536"/>
                  <a:gd name="T13" fmla="*/ 0 60000 65536"/>
                  <a:gd name="T14" fmla="*/ 0 60000 65536"/>
                  <a:gd name="T15" fmla="*/ 0 w 127"/>
                  <a:gd name="T16" fmla="*/ 0 h 112"/>
                  <a:gd name="T17" fmla="*/ 127 w 127"/>
                  <a:gd name="T18" fmla="*/ 112 h 112"/>
                </a:gdLst>
                <a:ahLst/>
                <a:cxnLst>
                  <a:cxn ang="T10">
                    <a:pos x="T0" y="T1"/>
                  </a:cxn>
                  <a:cxn ang="T11">
                    <a:pos x="T2" y="T3"/>
                  </a:cxn>
                  <a:cxn ang="T12">
                    <a:pos x="T4" y="T5"/>
                  </a:cxn>
                  <a:cxn ang="T13">
                    <a:pos x="T6" y="T7"/>
                  </a:cxn>
                  <a:cxn ang="T14">
                    <a:pos x="T8" y="T9"/>
                  </a:cxn>
                </a:cxnLst>
                <a:rect l="T15" t="T16" r="T17" b="T18"/>
                <a:pathLst>
                  <a:path w="127" h="112">
                    <a:moveTo>
                      <a:pt x="0" y="112"/>
                    </a:moveTo>
                    <a:lnTo>
                      <a:pt x="127" y="51"/>
                    </a:lnTo>
                    <a:lnTo>
                      <a:pt x="127" y="0"/>
                    </a:lnTo>
                    <a:lnTo>
                      <a:pt x="0" y="60"/>
                    </a:lnTo>
                    <a:lnTo>
                      <a:pt x="0" y="11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95" name="Freeform 421"/>
              <p:cNvSpPr>
                <a:spLocks/>
              </p:cNvSpPr>
              <p:nvPr/>
            </p:nvSpPr>
            <p:spPr bwMode="auto">
              <a:xfrm>
                <a:off x="3570" y="1723"/>
                <a:ext cx="127" cy="112"/>
              </a:xfrm>
              <a:custGeom>
                <a:avLst/>
                <a:gdLst>
                  <a:gd name="T0" fmla="*/ 0 w 127"/>
                  <a:gd name="T1" fmla="*/ 112 h 112"/>
                  <a:gd name="T2" fmla="*/ 127 w 127"/>
                  <a:gd name="T3" fmla="*/ 51 h 112"/>
                  <a:gd name="T4" fmla="*/ 127 w 127"/>
                  <a:gd name="T5" fmla="*/ 0 h 112"/>
                  <a:gd name="T6" fmla="*/ 0 w 127"/>
                  <a:gd name="T7" fmla="*/ 60 h 112"/>
                  <a:gd name="T8" fmla="*/ 0 w 127"/>
                  <a:gd name="T9" fmla="*/ 112 h 112"/>
                  <a:gd name="T10" fmla="*/ 0 60000 65536"/>
                  <a:gd name="T11" fmla="*/ 0 60000 65536"/>
                  <a:gd name="T12" fmla="*/ 0 60000 65536"/>
                  <a:gd name="T13" fmla="*/ 0 60000 65536"/>
                  <a:gd name="T14" fmla="*/ 0 60000 65536"/>
                  <a:gd name="T15" fmla="*/ 0 w 127"/>
                  <a:gd name="T16" fmla="*/ 0 h 112"/>
                  <a:gd name="T17" fmla="*/ 127 w 127"/>
                  <a:gd name="T18" fmla="*/ 112 h 112"/>
                </a:gdLst>
                <a:ahLst/>
                <a:cxnLst>
                  <a:cxn ang="T10">
                    <a:pos x="T0" y="T1"/>
                  </a:cxn>
                  <a:cxn ang="T11">
                    <a:pos x="T2" y="T3"/>
                  </a:cxn>
                  <a:cxn ang="T12">
                    <a:pos x="T4" y="T5"/>
                  </a:cxn>
                  <a:cxn ang="T13">
                    <a:pos x="T6" y="T7"/>
                  </a:cxn>
                  <a:cxn ang="T14">
                    <a:pos x="T8" y="T9"/>
                  </a:cxn>
                </a:cxnLst>
                <a:rect l="T15" t="T16" r="T17" b="T18"/>
                <a:pathLst>
                  <a:path w="127" h="112">
                    <a:moveTo>
                      <a:pt x="0" y="112"/>
                    </a:moveTo>
                    <a:lnTo>
                      <a:pt x="127" y="51"/>
                    </a:lnTo>
                    <a:lnTo>
                      <a:pt x="127" y="0"/>
                    </a:lnTo>
                    <a:lnTo>
                      <a:pt x="0" y="60"/>
                    </a:lnTo>
                    <a:lnTo>
                      <a:pt x="0" y="11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96" name="Freeform 422"/>
              <p:cNvSpPr>
                <a:spLocks/>
              </p:cNvSpPr>
              <p:nvPr/>
            </p:nvSpPr>
            <p:spPr bwMode="auto">
              <a:xfrm>
                <a:off x="3485" y="1676"/>
                <a:ext cx="212" cy="107"/>
              </a:xfrm>
              <a:custGeom>
                <a:avLst/>
                <a:gdLst>
                  <a:gd name="T0" fmla="*/ 85 w 212"/>
                  <a:gd name="T1" fmla="*/ 107 h 107"/>
                  <a:gd name="T2" fmla="*/ 212 w 212"/>
                  <a:gd name="T3" fmla="*/ 47 h 107"/>
                  <a:gd name="T4" fmla="*/ 125 w 212"/>
                  <a:gd name="T5" fmla="*/ 0 h 107"/>
                  <a:gd name="T6" fmla="*/ 0 w 212"/>
                  <a:gd name="T7" fmla="*/ 60 h 107"/>
                  <a:gd name="T8" fmla="*/ 85 w 212"/>
                  <a:gd name="T9" fmla="*/ 107 h 107"/>
                  <a:gd name="T10" fmla="*/ 0 60000 65536"/>
                  <a:gd name="T11" fmla="*/ 0 60000 65536"/>
                  <a:gd name="T12" fmla="*/ 0 60000 65536"/>
                  <a:gd name="T13" fmla="*/ 0 60000 65536"/>
                  <a:gd name="T14" fmla="*/ 0 60000 65536"/>
                  <a:gd name="T15" fmla="*/ 0 w 212"/>
                  <a:gd name="T16" fmla="*/ 0 h 107"/>
                  <a:gd name="T17" fmla="*/ 212 w 212"/>
                  <a:gd name="T18" fmla="*/ 107 h 107"/>
                </a:gdLst>
                <a:ahLst/>
                <a:cxnLst>
                  <a:cxn ang="T10">
                    <a:pos x="T0" y="T1"/>
                  </a:cxn>
                  <a:cxn ang="T11">
                    <a:pos x="T2" y="T3"/>
                  </a:cxn>
                  <a:cxn ang="T12">
                    <a:pos x="T4" y="T5"/>
                  </a:cxn>
                  <a:cxn ang="T13">
                    <a:pos x="T6" y="T7"/>
                  </a:cxn>
                  <a:cxn ang="T14">
                    <a:pos x="T8" y="T9"/>
                  </a:cxn>
                </a:cxnLst>
                <a:rect l="T15" t="T16" r="T17" b="T18"/>
                <a:pathLst>
                  <a:path w="212" h="107">
                    <a:moveTo>
                      <a:pt x="85" y="107"/>
                    </a:moveTo>
                    <a:lnTo>
                      <a:pt x="212" y="47"/>
                    </a:lnTo>
                    <a:lnTo>
                      <a:pt x="125" y="0"/>
                    </a:lnTo>
                    <a:lnTo>
                      <a:pt x="0" y="60"/>
                    </a:lnTo>
                    <a:lnTo>
                      <a:pt x="85" y="10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97" name="Freeform 423"/>
              <p:cNvSpPr>
                <a:spLocks/>
              </p:cNvSpPr>
              <p:nvPr/>
            </p:nvSpPr>
            <p:spPr bwMode="auto">
              <a:xfrm>
                <a:off x="3485" y="1676"/>
                <a:ext cx="212" cy="107"/>
              </a:xfrm>
              <a:custGeom>
                <a:avLst/>
                <a:gdLst>
                  <a:gd name="T0" fmla="*/ 85 w 212"/>
                  <a:gd name="T1" fmla="*/ 107 h 107"/>
                  <a:gd name="T2" fmla="*/ 212 w 212"/>
                  <a:gd name="T3" fmla="*/ 47 h 107"/>
                  <a:gd name="T4" fmla="*/ 125 w 212"/>
                  <a:gd name="T5" fmla="*/ 0 h 107"/>
                  <a:gd name="T6" fmla="*/ 0 w 212"/>
                  <a:gd name="T7" fmla="*/ 60 h 107"/>
                  <a:gd name="T8" fmla="*/ 85 w 212"/>
                  <a:gd name="T9" fmla="*/ 107 h 107"/>
                  <a:gd name="T10" fmla="*/ 0 60000 65536"/>
                  <a:gd name="T11" fmla="*/ 0 60000 65536"/>
                  <a:gd name="T12" fmla="*/ 0 60000 65536"/>
                  <a:gd name="T13" fmla="*/ 0 60000 65536"/>
                  <a:gd name="T14" fmla="*/ 0 60000 65536"/>
                  <a:gd name="T15" fmla="*/ 0 w 212"/>
                  <a:gd name="T16" fmla="*/ 0 h 107"/>
                  <a:gd name="T17" fmla="*/ 212 w 212"/>
                  <a:gd name="T18" fmla="*/ 107 h 107"/>
                </a:gdLst>
                <a:ahLst/>
                <a:cxnLst>
                  <a:cxn ang="T10">
                    <a:pos x="T0" y="T1"/>
                  </a:cxn>
                  <a:cxn ang="T11">
                    <a:pos x="T2" y="T3"/>
                  </a:cxn>
                  <a:cxn ang="T12">
                    <a:pos x="T4" y="T5"/>
                  </a:cxn>
                  <a:cxn ang="T13">
                    <a:pos x="T6" y="T7"/>
                  </a:cxn>
                  <a:cxn ang="T14">
                    <a:pos x="T8" y="T9"/>
                  </a:cxn>
                </a:cxnLst>
                <a:rect l="T15" t="T16" r="T17" b="T18"/>
                <a:pathLst>
                  <a:path w="212" h="107">
                    <a:moveTo>
                      <a:pt x="85" y="107"/>
                    </a:moveTo>
                    <a:lnTo>
                      <a:pt x="212" y="47"/>
                    </a:lnTo>
                    <a:lnTo>
                      <a:pt x="125" y="0"/>
                    </a:lnTo>
                    <a:lnTo>
                      <a:pt x="0" y="60"/>
                    </a:lnTo>
                    <a:lnTo>
                      <a:pt x="85" y="10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98" name="Freeform 424"/>
              <p:cNvSpPr>
                <a:spLocks/>
              </p:cNvSpPr>
              <p:nvPr/>
            </p:nvSpPr>
            <p:spPr bwMode="auto">
              <a:xfrm>
                <a:off x="3485" y="1736"/>
                <a:ext cx="85" cy="99"/>
              </a:xfrm>
              <a:custGeom>
                <a:avLst/>
                <a:gdLst>
                  <a:gd name="T0" fmla="*/ 0 w 85"/>
                  <a:gd name="T1" fmla="*/ 0 h 99"/>
                  <a:gd name="T2" fmla="*/ 0 w 85"/>
                  <a:gd name="T3" fmla="*/ 54 h 99"/>
                  <a:gd name="T4" fmla="*/ 85 w 85"/>
                  <a:gd name="T5" fmla="*/ 99 h 99"/>
                  <a:gd name="T6" fmla="*/ 85 w 85"/>
                  <a:gd name="T7" fmla="*/ 47 h 99"/>
                  <a:gd name="T8" fmla="*/ 0 w 85"/>
                  <a:gd name="T9" fmla="*/ 0 h 99"/>
                  <a:gd name="T10" fmla="*/ 0 60000 65536"/>
                  <a:gd name="T11" fmla="*/ 0 60000 65536"/>
                  <a:gd name="T12" fmla="*/ 0 60000 65536"/>
                  <a:gd name="T13" fmla="*/ 0 60000 65536"/>
                  <a:gd name="T14" fmla="*/ 0 60000 65536"/>
                  <a:gd name="T15" fmla="*/ 0 w 85"/>
                  <a:gd name="T16" fmla="*/ 0 h 99"/>
                  <a:gd name="T17" fmla="*/ 85 w 85"/>
                  <a:gd name="T18" fmla="*/ 99 h 99"/>
                </a:gdLst>
                <a:ahLst/>
                <a:cxnLst>
                  <a:cxn ang="T10">
                    <a:pos x="T0" y="T1"/>
                  </a:cxn>
                  <a:cxn ang="T11">
                    <a:pos x="T2" y="T3"/>
                  </a:cxn>
                  <a:cxn ang="T12">
                    <a:pos x="T4" y="T5"/>
                  </a:cxn>
                  <a:cxn ang="T13">
                    <a:pos x="T6" y="T7"/>
                  </a:cxn>
                  <a:cxn ang="T14">
                    <a:pos x="T8" y="T9"/>
                  </a:cxn>
                </a:cxnLst>
                <a:rect l="T15" t="T16" r="T17" b="T18"/>
                <a:pathLst>
                  <a:path w="85" h="99">
                    <a:moveTo>
                      <a:pt x="0" y="0"/>
                    </a:moveTo>
                    <a:lnTo>
                      <a:pt x="0" y="54"/>
                    </a:lnTo>
                    <a:lnTo>
                      <a:pt x="85" y="99"/>
                    </a:lnTo>
                    <a:lnTo>
                      <a:pt x="85" y="47"/>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99" name="Freeform 425"/>
              <p:cNvSpPr>
                <a:spLocks/>
              </p:cNvSpPr>
              <p:nvPr/>
            </p:nvSpPr>
            <p:spPr bwMode="auto">
              <a:xfrm>
                <a:off x="3485" y="1736"/>
                <a:ext cx="85" cy="99"/>
              </a:xfrm>
              <a:custGeom>
                <a:avLst/>
                <a:gdLst>
                  <a:gd name="T0" fmla="*/ 0 w 85"/>
                  <a:gd name="T1" fmla="*/ 0 h 99"/>
                  <a:gd name="T2" fmla="*/ 0 w 85"/>
                  <a:gd name="T3" fmla="*/ 54 h 99"/>
                  <a:gd name="T4" fmla="*/ 85 w 85"/>
                  <a:gd name="T5" fmla="*/ 99 h 99"/>
                  <a:gd name="T6" fmla="*/ 85 w 85"/>
                  <a:gd name="T7" fmla="*/ 47 h 99"/>
                  <a:gd name="T8" fmla="*/ 0 w 85"/>
                  <a:gd name="T9" fmla="*/ 0 h 99"/>
                  <a:gd name="T10" fmla="*/ 0 60000 65536"/>
                  <a:gd name="T11" fmla="*/ 0 60000 65536"/>
                  <a:gd name="T12" fmla="*/ 0 60000 65536"/>
                  <a:gd name="T13" fmla="*/ 0 60000 65536"/>
                  <a:gd name="T14" fmla="*/ 0 60000 65536"/>
                  <a:gd name="T15" fmla="*/ 0 w 85"/>
                  <a:gd name="T16" fmla="*/ 0 h 99"/>
                  <a:gd name="T17" fmla="*/ 85 w 85"/>
                  <a:gd name="T18" fmla="*/ 99 h 99"/>
                </a:gdLst>
                <a:ahLst/>
                <a:cxnLst>
                  <a:cxn ang="T10">
                    <a:pos x="T0" y="T1"/>
                  </a:cxn>
                  <a:cxn ang="T11">
                    <a:pos x="T2" y="T3"/>
                  </a:cxn>
                  <a:cxn ang="T12">
                    <a:pos x="T4" y="T5"/>
                  </a:cxn>
                  <a:cxn ang="T13">
                    <a:pos x="T6" y="T7"/>
                  </a:cxn>
                  <a:cxn ang="T14">
                    <a:pos x="T8" y="T9"/>
                  </a:cxn>
                </a:cxnLst>
                <a:rect l="T15" t="T16" r="T17" b="T18"/>
                <a:pathLst>
                  <a:path w="85" h="99">
                    <a:moveTo>
                      <a:pt x="0" y="0"/>
                    </a:moveTo>
                    <a:lnTo>
                      <a:pt x="0" y="54"/>
                    </a:lnTo>
                    <a:lnTo>
                      <a:pt x="85" y="99"/>
                    </a:lnTo>
                    <a:lnTo>
                      <a:pt x="85" y="47"/>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00" name="Freeform 426"/>
              <p:cNvSpPr>
                <a:spLocks/>
              </p:cNvSpPr>
              <p:nvPr/>
            </p:nvSpPr>
            <p:spPr bwMode="auto">
              <a:xfrm>
                <a:off x="3040" y="1792"/>
                <a:ext cx="147" cy="137"/>
              </a:xfrm>
              <a:custGeom>
                <a:avLst/>
                <a:gdLst>
                  <a:gd name="T0" fmla="*/ 0 w 147"/>
                  <a:gd name="T1" fmla="*/ 137 h 137"/>
                  <a:gd name="T2" fmla="*/ 147 w 147"/>
                  <a:gd name="T3" fmla="*/ 53 h 137"/>
                  <a:gd name="T4" fmla="*/ 147 w 147"/>
                  <a:gd name="T5" fmla="*/ 0 h 137"/>
                  <a:gd name="T6" fmla="*/ 0 w 147"/>
                  <a:gd name="T7" fmla="*/ 86 h 137"/>
                  <a:gd name="T8" fmla="*/ 0 w 147"/>
                  <a:gd name="T9" fmla="*/ 137 h 137"/>
                  <a:gd name="T10" fmla="*/ 0 60000 65536"/>
                  <a:gd name="T11" fmla="*/ 0 60000 65536"/>
                  <a:gd name="T12" fmla="*/ 0 60000 65536"/>
                  <a:gd name="T13" fmla="*/ 0 60000 65536"/>
                  <a:gd name="T14" fmla="*/ 0 60000 65536"/>
                  <a:gd name="T15" fmla="*/ 0 w 147"/>
                  <a:gd name="T16" fmla="*/ 0 h 137"/>
                  <a:gd name="T17" fmla="*/ 147 w 147"/>
                  <a:gd name="T18" fmla="*/ 137 h 137"/>
                </a:gdLst>
                <a:ahLst/>
                <a:cxnLst>
                  <a:cxn ang="T10">
                    <a:pos x="T0" y="T1"/>
                  </a:cxn>
                  <a:cxn ang="T11">
                    <a:pos x="T2" y="T3"/>
                  </a:cxn>
                  <a:cxn ang="T12">
                    <a:pos x="T4" y="T5"/>
                  </a:cxn>
                  <a:cxn ang="T13">
                    <a:pos x="T6" y="T7"/>
                  </a:cxn>
                  <a:cxn ang="T14">
                    <a:pos x="T8" y="T9"/>
                  </a:cxn>
                </a:cxnLst>
                <a:rect l="T15" t="T16" r="T17" b="T18"/>
                <a:pathLst>
                  <a:path w="147" h="137">
                    <a:moveTo>
                      <a:pt x="0" y="137"/>
                    </a:moveTo>
                    <a:lnTo>
                      <a:pt x="147" y="53"/>
                    </a:lnTo>
                    <a:lnTo>
                      <a:pt x="147" y="0"/>
                    </a:lnTo>
                    <a:lnTo>
                      <a:pt x="0" y="86"/>
                    </a:lnTo>
                    <a:lnTo>
                      <a:pt x="0" y="13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01" name="Freeform 427"/>
              <p:cNvSpPr>
                <a:spLocks/>
              </p:cNvSpPr>
              <p:nvPr/>
            </p:nvSpPr>
            <p:spPr bwMode="auto">
              <a:xfrm>
                <a:off x="3040" y="1792"/>
                <a:ext cx="147" cy="137"/>
              </a:xfrm>
              <a:custGeom>
                <a:avLst/>
                <a:gdLst>
                  <a:gd name="T0" fmla="*/ 0 w 147"/>
                  <a:gd name="T1" fmla="*/ 137 h 137"/>
                  <a:gd name="T2" fmla="*/ 147 w 147"/>
                  <a:gd name="T3" fmla="*/ 53 h 137"/>
                  <a:gd name="T4" fmla="*/ 147 w 147"/>
                  <a:gd name="T5" fmla="*/ 0 h 137"/>
                  <a:gd name="T6" fmla="*/ 0 w 147"/>
                  <a:gd name="T7" fmla="*/ 86 h 137"/>
                  <a:gd name="T8" fmla="*/ 0 w 147"/>
                  <a:gd name="T9" fmla="*/ 137 h 137"/>
                  <a:gd name="T10" fmla="*/ 0 60000 65536"/>
                  <a:gd name="T11" fmla="*/ 0 60000 65536"/>
                  <a:gd name="T12" fmla="*/ 0 60000 65536"/>
                  <a:gd name="T13" fmla="*/ 0 60000 65536"/>
                  <a:gd name="T14" fmla="*/ 0 60000 65536"/>
                  <a:gd name="T15" fmla="*/ 0 w 147"/>
                  <a:gd name="T16" fmla="*/ 0 h 137"/>
                  <a:gd name="T17" fmla="*/ 147 w 147"/>
                  <a:gd name="T18" fmla="*/ 137 h 137"/>
                </a:gdLst>
                <a:ahLst/>
                <a:cxnLst>
                  <a:cxn ang="T10">
                    <a:pos x="T0" y="T1"/>
                  </a:cxn>
                  <a:cxn ang="T11">
                    <a:pos x="T2" y="T3"/>
                  </a:cxn>
                  <a:cxn ang="T12">
                    <a:pos x="T4" y="T5"/>
                  </a:cxn>
                  <a:cxn ang="T13">
                    <a:pos x="T6" y="T7"/>
                  </a:cxn>
                  <a:cxn ang="T14">
                    <a:pos x="T8" y="T9"/>
                  </a:cxn>
                </a:cxnLst>
                <a:rect l="T15" t="T16" r="T17" b="T18"/>
                <a:pathLst>
                  <a:path w="147" h="137">
                    <a:moveTo>
                      <a:pt x="0" y="137"/>
                    </a:moveTo>
                    <a:lnTo>
                      <a:pt x="147" y="53"/>
                    </a:lnTo>
                    <a:lnTo>
                      <a:pt x="147" y="0"/>
                    </a:lnTo>
                    <a:lnTo>
                      <a:pt x="0" y="86"/>
                    </a:lnTo>
                    <a:lnTo>
                      <a:pt x="0" y="13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02" name="Freeform 428"/>
              <p:cNvSpPr>
                <a:spLocks/>
              </p:cNvSpPr>
              <p:nvPr/>
            </p:nvSpPr>
            <p:spPr bwMode="auto">
              <a:xfrm>
                <a:off x="2967" y="1755"/>
                <a:ext cx="220" cy="123"/>
              </a:xfrm>
              <a:custGeom>
                <a:avLst/>
                <a:gdLst>
                  <a:gd name="T0" fmla="*/ 73 w 220"/>
                  <a:gd name="T1" fmla="*/ 123 h 123"/>
                  <a:gd name="T2" fmla="*/ 220 w 220"/>
                  <a:gd name="T3" fmla="*/ 37 h 123"/>
                  <a:gd name="T4" fmla="*/ 146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7"/>
                    </a:lnTo>
                    <a:lnTo>
                      <a:pt x="146"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03" name="Freeform 429"/>
              <p:cNvSpPr>
                <a:spLocks/>
              </p:cNvSpPr>
              <p:nvPr/>
            </p:nvSpPr>
            <p:spPr bwMode="auto">
              <a:xfrm>
                <a:off x="2967" y="1755"/>
                <a:ext cx="220" cy="123"/>
              </a:xfrm>
              <a:custGeom>
                <a:avLst/>
                <a:gdLst>
                  <a:gd name="T0" fmla="*/ 73 w 220"/>
                  <a:gd name="T1" fmla="*/ 123 h 123"/>
                  <a:gd name="T2" fmla="*/ 220 w 220"/>
                  <a:gd name="T3" fmla="*/ 37 h 123"/>
                  <a:gd name="T4" fmla="*/ 146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7"/>
                    </a:lnTo>
                    <a:lnTo>
                      <a:pt x="146"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04" name="Freeform 430"/>
              <p:cNvSpPr>
                <a:spLocks/>
              </p:cNvSpPr>
              <p:nvPr/>
            </p:nvSpPr>
            <p:spPr bwMode="auto">
              <a:xfrm>
                <a:off x="3040" y="1792"/>
                <a:ext cx="147" cy="137"/>
              </a:xfrm>
              <a:custGeom>
                <a:avLst/>
                <a:gdLst>
                  <a:gd name="T0" fmla="*/ 0 w 147"/>
                  <a:gd name="T1" fmla="*/ 137 h 137"/>
                  <a:gd name="T2" fmla="*/ 147 w 147"/>
                  <a:gd name="T3" fmla="*/ 53 h 137"/>
                  <a:gd name="T4" fmla="*/ 147 w 147"/>
                  <a:gd name="T5" fmla="*/ 0 h 137"/>
                  <a:gd name="T6" fmla="*/ 0 w 147"/>
                  <a:gd name="T7" fmla="*/ 86 h 137"/>
                  <a:gd name="T8" fmla="*/ 0 w 147"/>
                  <a:gd name="T9" fmla="*/ 137 h 137"/>
                  <a:gd name="T10" fmla="*/ 0 60000 65536"/>
                  <a:gd name="T11" fmla="*/ 0 60000 65536"/>
                  <a:gd name="T12" fmla="*/ 0 60000 65536"/>
                  <a:gd name="T13" fmla="*/ 0 60000 65536"/>
                  <a:gd name="T14" fmla="*/ 0 60000 65536"/>
                  <a:gd name="T15" fmla="*/ 0 w 147"/>
                  <a:gd name="T16" fmla="*/ 0 h 137"/>
                  <a:gd name="T17" fmla="*/ 147 w 147"/>
                  <a:gd name="T18" fmla="*/ 137 h 137"/>
                </a:gdLst>
                <a:ahLst/>
                <a:cxnLst>
                  <a:cxn ang="T10">
                    <a:pos x="T0" y="T1"/>
                  </a:cxn>
                  <a:cxn ang="T11">
                    <a:pos x="T2" y="T3"/>
                  </a:cxn>
                  <a:cxn ang="T12">
                    <a:pos x="T4" y="T5"/>
                  </a:cxn>
                  <a:cxn ang="T13">
                    <a:pos x="T6" y="T7"/>
                  </a:cxn>
                  <a:cxn ang="T14">
                    <a:pos x="T8" y="T9"/>
                  </a:cxn>
                </a:cxnLst>
                <a:rect l="T15" t="T16" r="T17" b="T18"/>
                <a:pathLst>
                  <a:path w="147" h="137">
                    <a:moveTo>
                      <a:pt x="0" y="137"/>
                    </a:moveTo>
                    <a:lnTo>
                      <a:pt x="147" y="53"/>
                    </a:lnTo>
                    <a:lnTo>
                      <a:pt x="147" y="0"/>
                    </a:lnTo>
                    <a:lnTo>
                      <a:pt x="0" y="86"/>
                    </a:lnTo>
                    <a:lnTo>
                      <a:pt x="0" y="13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05" name="Freeform 431"/>
              <p:cNvSpPr>
                <a:spLocks/>
              </p:cNvSpPr>
              <p:nvPr/>
            </p:nvSpPr>
            <p:spPr bwMode="auto">
              <a:xfrm>
                <a:off x="3040" y="1792"/>
                <a:ext cx="147" cy="137"/>
              </a:xfrm>
              <a:custGeom>
                <a:avLst/>
                <a:gdLst>
                  <a:gd name="T0" fmla="*/ 0 w 147"/>
                  <a:gd name="T1" fmla="*/ 137 h 137"/>
                  <a:gd name="T2" fmla="*/ 147 w 147"/>
                  <a:gd name="T3" fmla="*/ 53 h 137"/>
                  <a:gd name="T4" fmla="*/ 147 w 147"/>
                  <a:gd name="T5" fmla="*/ 0 h 137"/>
                  <a:gd name="T6" fmla="*/ 0 w 147"/>
                  <a:gd name="T7" fmla="*/ 86 h 137"/>
                  <a:gd name="T8" fmla="*/ 0 w 147"/>
                  <a:gd name="T9" fmla="*/ 137 h 137"/>
                  <a:gd name="T10" fmla="*/ 0 60000 65536"/>
                  <a:gd name="T11" fmla="*/ 0 60000 65536"/>
                  <a:gd name="T12" fmla="*/ 0 60000 65536"/>
                  <a:gd name="T13" fmla="*/ 0 60000 65536"/>
                  <a:gd name="T14" fmla="*/ 0 60000 65536"/>
                  <a:gd name="T15" fmla="*/ 0 w 147"/>
                  <a:gd name="T16" fmla="*/ 0 h 137"/>
                  <a:gd name="T17" fmla="*/ 147 w 147"/>
                  <a:gd name="T18" fmla="*/ 137 h 137"/>
                </a:gdLst>
                <a:ahLst/>
                <a:cxnLst>
                  <a:cxn ang="T10">
                    <a:pos x="T0" y="T1"/>
                  </a:cxn>
                  <a:cxn ang="T11">
                    <a:pos x="T2" y="T3"/>
                  </a:cxn>
                  <a:cxn ang="T12">
                    <a:pos x="T4" y="T5"/>
                  </a:cxn>
                  <a:cxn ang="T13">
                    <a:pos x="T6" y="T7"/>
                  </a:cxn>
                  <a:cxn ang="T14">
                    <a:pos x="T8" y="T9"/>
                  </a:cxn>
                </a:cxnLst>
                <a:rect l="T15" t="T16" r="T17" b="T18"/>
                <a:pathLst>
                  <a:path w="147" h="137">
                    <a:moveTo>
                      <a:pt x="0" y="137"/>
                    </a:moveTo>
                    <a:lnTo>
                      <a:pt x="147" y="53"/>
                    </a:lnTo>
                    <a:lnTo>
                      <a:pt x="147" y="0"/>
                    </a:lnTo>
                    <a:lnTo>
                      <a:pt x="0" y="86"/>
                    </a:lnTo>
                    <a:lnTo>
                      <a:pt x="0" y="13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06" name="Freeform 432"/>
              <p:cNvSpPr>
                <a:spLocks/>
              </p:cNvSpPr>
              <p:nvPr/>
            </p:nvSpPr>
            <p:spPr bwMode="auto">
              <a:xfrm>
                <a:off x="2967" y="1755"/>
                <a:ext cx="220" cy="123"/>
              </a:xfrm>
              <a:custGeom>
                <a:avLst/>
                <a:gdLst>
                  <a:gd name="T0" fmla="*/ 73 w 220"/>
                  <a:gd name="T1" fmla="*/ 123 h 123"/>
                  <a:gd name="T2" fmla="*/ 220 w 220"/>
                  <a:gd name="T3" fmla="*/ 37 h 123"/>
                  <a:gd name="T4" fmla="*/ 146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7"/>
                    </a:lnTo>
                    <a:lnTo>
                      <a:pt x="146"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07" name="Freeform 433"/>
              <p:cNvSpPr>
                <a:spLocks/>
              </p:cNvSpPr>
              <p:nvPr/>
            </p:nvSpPr>
            <p:spPr bwMode="auto">
              <a:xfrm>
                <a:off x="2967" y="1755"/>
                <a:ext cx="220" cy="123"/>
              </a:xfrm>
              <a:custGeom>
                <a:avLst/>
                <a:gdLst>
                  <a:gd name="T0" fmla="*/ 73 w 220"/>
                  <a:gd name="T1" fmla="*/ 123 h 123"/>
                  <a:gd name="T2" fmla="*/ 220 w 220"/>
                  <a:gd name="T3" fmla="*/ 37 h 123"/>
                  <a:gd name="T4" fmla="*/ 146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7"/>
                    </a:lnTo>
                    <a:lnTo>
                      <a:pt x="146"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08" name="Freeform 434"/>
              <p:cNvSpPr>
                <a:spLocks/>
              </p:cNvSpPr>
              <p:nvPr/>
            </p:nvSpPr>
            <p:spPr bwMode="auto">
              <a:xfrm>
                <a:off x="2967" y="1839"/>
                <a:ext cx="73" cy="90"/>
              </a:xfrm>
              <a:custGeom>
                <a:avLst/>
                <a:gdLst>
                  <a:gd name="T0" fmla="*/ 0 w 73"/>
                  <a:gd name="T1" fmla="*/ 0 h 90"/>
                  <a:gd name="T2" fmla="*/ 0 w 73"/>
                  <a:gd name="T3" fmla="*/ 52 h 90"/>
                  <a:gd name="T4" fmla="*/ 73 w 73"/>
                  <a:gd name="T5" fmla="*/ 90 h 90"/>
                  <a:gd name="T6" fmla="*/ 73 w 73"/>
                  <a:gd name="T7" fmla="*/ 39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2"/>
                    </a:lnTo>
                    <a:lnTo>
                      <a:pt x="73" y="90"/>
                    </a:lnTo>
                    <a:lnTo>
                      <a:pt x="73"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09" name="Freeform 435"/>
              <p:cNvSpPr>
                <a:spLocks/>
              </p:cNvSpPr>
              <p:nvPr/>
            </p:nvSpPr>
            <p:spPr bwMode="auto">
              <a:xfrm>
                <a:off x="2967" y="1839"/>
                <a:ext cx="73" cy="90"/>
              </a:xfrm>
              <a:custGeom>
                <a:avLst/>
                <a:gdLst>
                  <a:gd name="T0" fmla="*/ 0 w 73"/>
                  <a:gd name="T1" fmla="*/ 0 h 90"/>
                  <a:gd name="T2" fmla="*/ 0 w 73"/>
                  <a:gd name="T3" fmla="*/ 52 h 90"/>
                  <a:gd name="T4" fmla="*/ 73 w 73"/>
                  <a:gd name="T5" fmla="*/ 90 h 90"/>
                  <a:gd name="T6" fmla="*/ 73 w 73"/>
                  <a:gd name="T7" fmla="*/ 39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2"/>
                    </a:lnTo>
                    <a:lnTo>
                      <a:pt x="73" y="90"/>
                    </a:lnTo>
                    <a:lnTo>
                      <a:pt x="73"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10" name="Freeform 436"/>
              <p:cNvSpPr>
                <a:spLocks/>
              </p:cNvSpPr>
              <p:nvPr/>
            </p:nvSpPr>
            <p:spPr bwMode="auto">
              <a:xfrm>
                <a:off x="3040" y="1740"/>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11" name="Freeform 437"/>
              <p:cNvSpPr>
                <a:spLocks/>
              </p:cNvSpPr>
              <p:nvPr/>
            </p:nvSpPr>
            <p:spPr bwMode="auto">
              <a:xfrm>
                <a:off x="3040" y="1740"/>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12" name="Freeform 438"/>
              <p:cNvSpPr>
                <a:spLocks/>
              </p:cNvSpPr>
              <p:nvPr/>
            </p:nvSpPr>
            <p:spPr bwMode="auto">
              <a:xfrm>
                <a:off x="2967" y="1701"/>
                <a:ext cx="220" cy="123"/>
              </a:xfrm>
              <a:custGeom>
                <a:avLst/>
                <a:gdLst>
                  <a:gd name="T0" fmla="*/ 73 w 220"/>
                  <a:gd name="T1" fmla="*/ 123 h 123"/>
                  <a:gd name="T2" fmla="*/ 220 w 220"/>
                  <a:gd name="T3" fmla="*/ 39 h 123"/>
                  <a:gd name="T4" fmla="*/ 146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6"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13" name="Freeform 439"/>
              <p:cNvSpPr>
                <a:spLocks/>
              </p:cNvSpPr>
              <p:nvPr/>
            </p:nvSpPr>
            <p:spPr bwMode="auto">
              <a:xfrm>
                <a:off x="2967" y="1701"/>
                <a:ext cx="220" cy="123"/>
              </a:xfrm>
              <a:custGeom>
                <a:avLst/>
                <a:gdLst>
                  <a:gd name="T0" fmla="*/ 73 w 220"/>
                  <a:gd name="T1" fmla="*/ 123 h 123"/>
                  <a:gd name="T2" fmla="*/ 220 w 220"/>
                  <a:gd name="T3" fmla="*/ 39 h 123"/>
                  <a:gd name="T4" fmla="*/ 146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6"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14" name="Freeform 440"/>
              <p:cNvSpPr>
                <a:spLocks/>
              </p:cNvSpPr>
              <p:nvPr/>
            </p:nvSpPr>
            <p:spPr bwMode="auto">
              <a:xfrm>
                <a:off x="3040" y="1740"/>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15" name="Freeform 441"/>
              <p:cNvSpPr>
                <a:spLocks/>
              </p:cNvSpPr>
              <p:nvPr/>
            </p:nvSpPr>
            <p:spPr bwMode="auto">
              <a:xfrm>
                <a:off x="3040" y="1740"/>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16" name="Freeform 442"/>
              <p:cNvSpPr>
                <a:spLocks/>
              </p:cNvSpPr>
              <p:nvPr/>
            </p:nvSpPr>
            <p:spPr bwMode="auto">
              <a:xfrm>
                <a:off x="2967" y="1701"/>
                <a:ext cx="220" cy="123"/>
              </a:xfrm>
              <a:custGeom>
                <a:avLst/>
                <a:gdLst>
                  <a:gd name="T0" fmla="*/ 73 w 220"/>
                  <a:gd name="T1" fmla="*/ 123 h 123"/>
                  <a:gd name="T2" fmla="*/ 220 w 220"/>
                  <a:gd name="T3" fmla="*/ 39 h 123"/>
                  <a:gd name="T4" fmla="*/ 146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6"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17" name="Freeform 443"/>
              <p:cNvSpPr>
                <a:spLocks/>
              </p:cNvSpPr>
              <p:nvPr/>
            </p:nvSpPr>
            <p:spPr bwMode="auto">
              <a:xfrm>
                <a:off x="2967" y="1701"/>
                <a:ext cx="220" cy="123"/>
              </a:xfrm>
              <a:custGeom>
                <a:avLst/>
                <a:gdLst>
                  <a:gd name="T0" fmla="*/ 73 w 220"/>
                  <a:gd name="T1" fmla="*/ 123 h 123"/>
                  <a:gd name="T2" fmla="*/ 220 w 220"/>
                  <a:gd name="T3" fmla="*/ 39 h 123"/>
                  <a:gd name="T4" fmla="*/ 146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6"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18" name="Freeform 444"/>
              <p:cNvSpPr>
                <a:spLocks/>
              </p:cNvSpPr>
              <p:nvPr/>
            </p:nvSpPr>
            <p:spPr bwMode="auto">
              <a:xfrm>
                <a:off x="2967" y="1785"/>
                <a:ext cx="73" cy="91"/>
              </a:xfrm>
              <a:custGeom>
                <a:avLst/>
                <a:gdLst>
                  <a:gd name="T0" fmla="*/ 0 w 73"/>
                  <a:gd name="T1" fmla="*/ 0 h 91"/>
                  <a:gd name="T2" fmla="*/ 0 w 73"/>
                  <a:gd name="T3" fmla="*/ 52 h 91"/>
                  <a:gd name="T4" fmla="*/ 73 w 73"/>
                  <a:gd name="T5" fmla="*/ 91 h 91"/>
                  <a:gd name="T6" fmla="*/ 73 w 73"/>
                  <a:gd name="T7" fmla="*/ 39 h 91"/>
                  <a:gd name="T8" fmla="*/ 0 w 73"/>
                  <a:gd name="T9" fmla="*/ 0 h 91"/>
                  <a:gd name="T10" fmla="*/ 0 60000 65536"/>
                  <a:gd name="T11" fmla="*/ 0 60000 65536"/>
                  <a:gd name="T12" fmla="*/ 0 60000 65536"/>
                  <a:gd name="T13" fmla="*/ 0 60000 65536"/>
                  <a:gd name="T14" fmla="*/ 0 60000 65536"/>
                  <a:gd name="T15" fmla="*/ 0 w 73"/>
                  <a:gd name="T16" fmla="*/ 0 h 91"/>
                  <a:gd name="T17" fmla="*/ 73 w 73"/>
                  <a:gd name="T18" fmla="*/ 91 h 91"/>
                </a:gdLst>
                <a:ahLst/>
                <a:cxnLst>
                  <a:cxn ang="T10">
                    <a:pos x="T0" y="T1"/>
                  </a:cxn>
                  <a:cxn ang="T11">
                    <a:pos x="T2" y="T3"/>
                  </a:cxn>
                  <a:cxn ang="T12">
                    <a:pos x="T4" y="T5"/>
                  </a:cxn>
                  <a:cxn ang="T13">
                    <a:pos x="T6" y="T7"/>
                  </a:cxn>
                  <a:cxn ang="T14">
                    <a:pos x="T8" y="T9"/>
                  </a:cxn>
                </a:cxnLst>
                <a:rect l="T15" t="T16" r="T17" b="T18"/>
                <a:pathLst>
                  <a:path w="73" h="91">
                    <a:moveTo>
                      <a:pt x="0" y="0"/>
                    </a:moveTo>
                    <a:lnTo>
                      <a:pt x="0" y="52"/>
                    </a:lnTo>
                    <a:lnTo>
                      <a:pt x="73" y="91"/>
                    </a:lnTo>
                    <a:lnTo>
                      <a:pt x="73"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19" name="Freeform 445"/>
              <p:cNvSpPr>
                <a:spLocks/>
              </p:cNvSpPr>
              <p:nvPr/>
            </p:nvSpPr>
            <p:spPr bwMode="auto">
              <a:xfrm>
                <a:off x="2967" y="1785"/>
                <a:ext cx="73" cy="91"/>
              </a:xfrm>
              <a:custGeom>
                <a:avLst/>
                <a:gdLst>
                  <a:gd name="T0" fmla="*/ 0 w 73"/>
                  <a:gd name="T1" fmla="*/ 0 h 91"/>
                  <a:gd name="T2" fmla="*/ 0 w 73"/>
                  <a:gd name="T3" fmla="*/ 52 h 91"/>
                  <a:gd name="T4" fmla="*/ 73 w 73"/>
                  <a:gd name="T5" fmla="*/ 91 h 91"/>
                  <a:gd name="T6" fmla="*/ 73 w 73"/>
                  <a:gd name="T7" fmla="*/ 39 h 91"/>
                  <a:gd name="T8" fmla="*/ 0 w 73"/>
                  <a:gd name="T9" fmla="*/ 0 h 91"/>
                  <a:gd name="T10" fmla="*/ 0 60000 65536"/>
                  <a:gd name="T11" fmla="*/ 0 60000 65536"/>
                  <a:gd name="T12" fmla="*/ 0 60000 65536"/>
                  <a:gd name="T13" fmla="*/ 0 60000 65536"/>
                  <a:gd name="T14" fmla="*/ 0 60000 65536"/>
                  <a:gd name="T15" fmla="*/ 0 w 73"/>
                  <a:gd name="T16" fmla="*/ 0 h 91"/>
                  <a:gd name="T17" fmla="*/ 73 w 73"/>
                  <a:gd name="T18" fmla="*/ 91 h 91"/>
                </a:gdLst>
                <a:ahLst/>
                <a:cxnLst>
                  <a:cxn ang="T10">
                    <a:pos x="T0" y="T1"/>
                  </a:cxn>
                  <a:cxn ang="T11">
                    <a:pos x="T2" y="T3"/>
                  </a:cxn>
                  <a:cxn ang="T12">
                    <a:pos x="T4" y="T5"/>
                  </a:cxn>
                  <a:cxn ang="T13">
                    <a:pos x="T6" y="T7"/>
                  </a:cxn>
                  <a:cxn ang="T14">
                    <a:pos x="T8" y="T9"/>
                  </a:cxn>
                </a:cxnLst>
                <a:rect l="T15" t="T16" r="T17" b="T18"/>
                <a:pathLst>
                  <a:path w="73" h="91">
                    <a:moveTo>
                      <a:pt x="0" y="0"/>
                    </a:moveTo>
                    <a:lnTo>
                      <a:pt x="0" y="52"/>
                    </a:lnTo>
                    <a:lnTo>
                      <a:pt x="73" y="91"/>
                    </a:lnTo>
                    <a:lnTo>
                      <a:pt x="73"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20" name="Freeform 446"/>
              <p:cNvSpPr>
                <a:spLocks/>
              </p:cNvSpPr>
              <p:nvPr/>
            </p:nvSpPr>
            <p:spPr bwMode="auto">
              <a:xfrm>
                <a:off x="3115" y="1830"/>
                <a:ext cx="147" cy="138"/>
              </a:xfrm>
              <a:custGeom>
                <a:avLst/>
                <a:gdLst>
                  <a:gd name="T0" fmla="*/ 0 w 147"/>
                  <a:gd name="T1" fmla="*/ 138 h 138"/>
                  <a:gd name="T2" fmla="*/ 147 w 147"/>
                  <a:gd name="T3" fmla="*/ 54 h 138"/>
                  <a:gd name="T4" fmla="*/ 147 w 147"/>
                  <a:gd name="T5" fmla="*/ 0 h 138"/>
                  <a:gd name="T6" fmla="*/ 0 w 147"/>
                  <a:gd name="T7" fmla="*/ 86 h 138"/>
                  <a:gd name="T8" fmla="*/ 0 w 147"/>
                  <a:gd name="T9" fmla="*/ 138 h 138"/>
                  <a:gd name="T10" fmla="*/ 0 60000 65536"/>
                  <a:gd name="T11" fmla="*/ 0 60000 65536"/>
                  <a:gd name="T12" fmla="*/ 0 60000 65536"/>
                  <a:gd name="T13" fmla="*/ 0 60000 65536"/>
                  <a:gd name="T14" fmla="*/ 0 60000 65536"/>
                  <a:gd name="T15" fmla="*/ 0 w 147"/>
                  <a:gd name="T16" fmla="*/ 0 h 138"/>
                  <a:gd name="T17" fmla="*/ 147 w 147"/>
                  <a:gd name="T18" fmla="*/ 138 h 138"/>
                </a:gdLst>
                <a:ahLst/>
                <a:cxnLst>
                  <a:cxn ang="T10">
                    <a:pos x="T0" y="T1"/>
                  </a:cxn>
                  <a:cxn ang="T11">
                    <a:pos x="T2" y="T3"/>
                  </a:cxn>
                  <a:cxn ang="T12">
                    <a:pos x="T4" y="T5"/>
                  </a:cxn>
                  <a:cxn ang="T13">
                    <a:pos x="T6" y="T7"/>
                  </a:cxn>
                  <a:cxn ang="T14">
                    <a:pos x="T8" y="T9"/>
                  </a:cxn>
                </a:cxnLst>
                <a:rect l="T15" t="T16" r="T17" b="T18"/>
                <a:pathLst>
                  <a:path w="147" h="138">
                    <a:moveTo>
                      <a:pt x="0" y="138"/>
                    </a:moveTo>
                    <a:lnTo>
                      <a:pt x="147" y="54"/>
                    </a:lnTo>
                    <a:lnTo>
                      <a:pt x="147" y="0"/>
                    </a:lnTo>
                    <a:lnTo>
                      <a:pt x="0" y="86"/>
                    </a:lnTo>
                    <a:lnTo>
                      <a:pt x="0" y="13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21" name="Freeform 447"/>
              <p:cNvSpPr>
                <a:spLocks/>
              </p:cNvSpPr>
              <p:nvPr/>
            </p:nvSpPr>
            <p:spPr bwMode="auto">
              <a:xfrm>
                <a:off x="3115" y="1830"/>
                <a:ext cx="147" cy="138"/>
              </a:xfrm>
              <a:custGeom>
                <a:avLst/>
                <a:gdLst>
                  <a:gd name="T0" fmla="*/ 0 w 147"/>
                  <a:gd name="T1" fmla="*/ 138 h 138"/>
                  <a:gd name="T2" fmla="*/ 147 w 147"/>
                  <a:gd name="T3" fmla="*/ 54 h 138"/>
                  <a:gd name="T4" fmla="*/ 147 w 147"/>
                  <a:gd name="T5" fmla="*/ 0 h 138"/>
                  <a:gd name="T6" fmla="*/ 0 w 147"/>
                  <a:gd name="T7" fmla="*/ 86 h 138"/>
                  <a:gd name="T8" fmla="*/ 0 w 147"/>
                  <a:gd name="T9" fmla="*/ 138 h 138"/>
                  <a:gd name="T10" fmla="*/ 0 60000 65536"/>
                  <a:gd name="T11" fmla="*/ 0 60000 65536"/>
                  <a:gd name="T12" fmla="*/ 0 60000 65536"/>
                  <a:gd name="T13" fmla="*/ 0 60000 65536"/>
                  <a:gd name="T14" fmla="*/ 0 60000 65536"/>
                  <a:gd name="T15" fmla="*/ 0 w 147"/>
                  <a:gd name="T16" fmla="*/ 0 h 138"/>
                  <a:gd name="T17" fmla="*/ 147 w 147"/>
                  <a:gd name="T18" fmla="*/ 138 h 138"/>
                </a:gdLst>
                <a:ahLst/>
                <a:cxnLst>
                  <a:cxn ang="T10">
                    <a:pos x="T0" y="T1"/>
                  </a:cxn>
                  <a:cxn ang="T11">
                    <a:pos x="T2" y="T3"/>
                  </a:cxn>
                  <a:cxn ang="T12">
                    <a:pos x="T4" y="T5"/>
                  </a:cxn>
                  <a:cxn ang="T13">
                    <a:pos x="T6" y="T7"/>
                  </a:cxn>
                  <a:cxn ang="T14">
                    <a:pos x="T8" y="T9"/>
                  </a:cxn>
                </a:cxnLst>
                <a:rect l="T15" t="T16" r="T17" b="T18"/>
                <a:pathLst>
                  <a:path w="147" h="138">
                    <a:moveTo>
                      <a:pt x="0" y="138"/>
                    </a:moveTo>
                    <a:lnTo>
                      <a:pt x="147" y="54"/>
                    </a:lnTo>
                    <a:lnTo>
                      <a:pt x="147" y="0"/>
                    </a:lnTo>
                    <a:lnTo>
                      <a:pt x="0" y="86"/>
                    </a:lnTo>
                    <a:lnTo>
                      <a:pt x="0" y="13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22" name="Freeform 448"/>
              <p:cNvSpPr>
                <a:spLocks/>
              </p:cNvSpPr>
              <p:nvPr/>
            </p:nvSpPr>
            <p:spPr bwMode="auto">
              <a:xfrm>
                <a:off x="3040" y="1794"/>
                <a:ext cx="222" cy="122"/>
              </a:xfrm>
              <a:custGeom>
                <a:avLst/>
                <a:gdLst>
                  <a:gd name="T0" fmla="*/ 75 w 222"/>
                  <a:gd name="T1" fmla="*/ 122 h 122"/>
                  <a:gd name="T2" fmla="*/ 222 w 222"/>
                  <a:gd name="T3" fmla="*/ 36 h 122"/>
                  <a:gd name="T4" fmla="*/ 147 w 222"/>
                  <a:gd name="T5" fmla="*/ 0 h 122"/>
                  <a:gd name="T6" fmla="*/ 0 w 222"/>
                  <a:gd name="T7" fmla="*/ 84 h 122"/>
                  <a:gd name="T8" fmla="*/ 75 w 222"/>
                  <a:gd name="T9" fmla="*/ 122 h 122"/>
                  <a:gd name="T10" fmla="*/ 0 60000 65536"/>
                  <a:gd name="T11" fmla="*/ 0 60000 65536"/>
                  <a:gd name="T12" fmla="*/ 0 60000 65536"/>
                  <a:gd name="T13" fmla="*/ 0 60000 65536"/>
                  <a:gd name="T14" fmla="*/ 0 60000 65536"/>
                  <a:gd name="T15" fmla="*/ 0 w 222"/>
                  <a:gd name="T16" fmla="*/ 0 h 122"/>
                  <a:gd name="T17" fmla="*/ 222 w 222"/>
                  <a:gd name="T18" fmla="*/ 122 h 122"/>
                </a:gdLst>
                <a:ahLst/>
                <a:cxnLst>
                  <a:cxn ang="T10">
                    <a:pos x="T0" y="T1"/>
                  </a:cxn>
                  <a:cxn ang="T11">
                    <a:pos x="T2" y="T3"/>
                  </a:cxn>
                  <a:cxn ang="T12">
                    <a:pos x="T4" y="T5"/>
                  </a:cxn>
                  <a:cxn ang="T13">
                    <a:pos x="T6" y="T7"/>
                  </a:cxn>
                  <a:cxn ang="T14">
                    <a:pos x="T8" y="T9"/>
                  </a:cxn>
                </a:cxnLst>
                <a:rect l="T15" t="T16" r="T17" b="T18"/>
                <a:pathLst>
                  <a:path w="222" h="122">
                    <a:moveTo>
                      <a:pt x="75" y="122"/>
                    </a:moveTo>
                    <a:lnTo>
                      <a:pt x="222" y="36"/>
                    </a:lnTo>
                    <a:lnTo>
                      <a:pt x="147" y="0"/>
                    </a:lnTo>
                    <a:lnTo>
                      <a:pt x="0" y="84"/>
                    </a:lnTo>
                    <a:lnTo>
                      <a:pt x="75" y="12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23" name="Freeform 449"/>
              <p:cNvSpPr>
                <a:spLocks/>
              </p:cNvSpPr>
              <p:nvPr/>
            </p:nvSpPr>
            <p:spPr bwMode="auto">
              <a:xfrm>
                <a:off x="3040" y="1794"/>
                <a:ext cx="222" cy="122"/>
              </a:xfrm>
              <a:custGeom>
                <a:avLst/>
                <a:gdLst>
                  <a:gd name="T0" fmla="*/ 75 w 222"/>
                  <a:gd name="T1" fmla="*/ 122 h 122"/>
                  <a:gd name="T2" fmla="*/ 222 w 222"/>
                  <a:gd name="T3" fmla="*/ 36 h 122"/>
                  <a:gd name="T4" fmla="*/ 147 w 222"/>
                  <a:gd name="T5" fmla="*/ 0 h 122"/>
                  <a:gd name="T6" fmla="*/ 0 w 222"/>
                  <a:gd name="T7" fmla="*/ 84 h 122"/>
                  <a:gd name="T8" fmla="*/ 75 w 222"/>
                  <a:gd name="T9" fmla="*/ 122 h 122"/>
                  <a:gd name="T10" fmla="*/ 0 60000 65536"/>
                  <a:gd name="T11" fmla="*/ 0 60000 65536"/>
                  <a:gd name="T12" fmla="*/ 0 60000 65536"/>
                  <a:gd name="T13" fmla="*/ 0 60000 65536"/>
                  <a:gd name="T14" fmla="*/ 0 60000 65536"/>
                  <a:gd name="T15" fmla="*/ 0 w 222"/>
                  <a:gd name="T16" fmla="*/ 0 h 122"/>
                  <a:gd name="T17" fmla="*/ 222 w 222"/>
                  <a:gd name="T18" fmla="*/ 122 h 122"/>
                </a:gdLst>
                <a:ahLst/>
                <a:cxnLst>
                  <a:cxn ang="T10">
                    <a:pos x="T0" y="T1"/>
                  </a:cxn>
                  <a:cxn ang="T11">
                    <a:pos x="T2" y="T3"/>
                  </a:cxn>
                  <a:cxn ang="T12">
                    <a:pos x="T4" y="T5"/>
                  </a:cxn>
                  <a:cxn ang="T13">
                    <a:pos x="T6" y="T7"/>
                  </a:cxn>
                  <a:cxn ang="T14">
                    <a:pos x="T8" y="T9"/>
                  </a:cxn>
                </a:cxnLst>
                <a:rect l="T15" t="T16" r="T17" b="T18"/>
                <a:pathLst>
                  <a:path w="222" h="122">
                    <a:moveTo>
                      <a:pt x="75" y="122"/>
                    </a:moveTo>
                    <a:lnTo>
                      <a:pt x="222" y="36"/>
                    </a:lnTo>
                    <a:lnTo>
                      <a:pt x="147" y="0"/>
                    </a:lnTo>
                    <a:lnTo>
                      <a:pt x="0" y="84"/>
                    </a:lnTo>
                    <a:lnTo>
                      <a:pt x="75" y="12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24" name="Freeform 450"/>
              <p:cNvSpPr>
                <a:spLocks/>
              </p:cNvSpPr>
              <p:nvPr/>
            </p:nvSpPr>
            <p:spPr bwMode="auto">
              <a:xfrm>
                <a:off x="3115" y="1830"/>
                <a:ext cx="147" cy="138"/>
              </a:xfrm>
              <a:custGeom>
                <a:avLst/>
                <a:gdLst>
                  <a:gd name="T0" fmla="*/ 0 w 147"/>
                  <a:gd name="T1" fmla="*/ 138 h 138"/>
                  <a:gd name="T2" fmla="*/ 147 w 147"/>
                  <a:gd name="T3" fmla="*/ 54 h 138"/>
                  <a:gd name="T4" fmla="*/ 147 w 147"/>
                  <a:gd name="T5" fmla="*/ 0 h 138"/>
                  <a:gd name="T6" fmla="*/ 0 w 147"/>
                  <a:gd name="T7" fmla="*/ 86 h 138"/>
                  <a:gd name="T8" fmla="*/ 0 w 147"/>
                  <a:gd name="T9" fmla="*/ 138 h 138"/>
                  <a:gd name="T10" fmla="*/ 0 60000 65536"/>
                  <a:gd name="T11" fmla="*/ 0 60000 65536"/>
                  <a:gd name="T12" fmla="*/ 0 60000 65536"/>
                  <a:gd name="T13" fmla="*/ 0 60000 65536"/>
                  <a:gd name="T14" fmla="*/ 0 60000 65536"/>
                  <a:gd name="T15" fmla="*/ 0 w 147"/>
                  <a:gd name="T16" fmla="*/ 0 h 138"/>
                  <a:gd name="T17" fmla="*/ 147 w 147"/>
                  <a:gd name="T18" fmla="*/ 138 h 138"/>
                </a:gdLst>
                <a:ahLst/>
                <a:cxnLst>
                  <a:cxn ang="T10">
                    <a:pos x="T0" y="T1"/>
                  </a:cxn>
                  <a:cxn ang="T11">
                    <a:pos x="T2" y="T3"/>
                  </a:cxn>
                  <a:cxn ang="T12">
                    <a:pos x="T4" y="T5"/>
                  </a:cxn>
                  <a:cxn ang="T13">
                    <a:pos x="T6" y="T7"/>
                  </a:cxn>
                  <a:cxn ang="T14">
                    <a:pos x="T8" y="T9"/>
                  </a:cxn>
                </a:cxnLst>
                <a:rect l="T15" t="T16" r="T17" b="T18"/>
                <a:pathLst>
                  <a:path w="147" h="138">
                    <a:moveTo>
                      <a:pt x="0" y="138"/>
                    </a:moveTo>
                    <a:lnTo>
                      <a:pt x="147" y="54"/>
                    </a:lnTo>
                    <a:lnTo>
                      <a:pt x="147" y="0"/>
                    </a:lnTo>
                    <a:lnTo>
                      <a:pt x="0" y="86"/>
                    </a:lnTo>
                    <a:lnTo>
                      <a:pt x="0" y="13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25" name="Freeform 451"/>
              <p:cNvSpPr>
                <a:spLocks/>
              </p:cNvSpPr>
              <p:nvPr/>
            </p:nvSpPr>
            <p:spPr bwMode="auto">
              <a:xfrm>
                <a:off x="3115" y="1830"/>
                <a:ext cx="147" cy="138"/>
              </a:xfrm>
              <a:custGeom>
                <a:avLst/>
                <a:gdLst>
                  <a:gd name="T0" fmla="*/ 0 w 147"/>
                  <a:gd name="T1" fmla="*/ 138 h 138"/>
                  <a:gd name="T2" fmla="*/ 147 w 147"/>
                  <a:gd name="T3" fmla="*/ 54 h 138"/>
                  <a:gd name="T4" fmla="*/ 147 w 147"/>
                  <a:gd name="T5" fmla="*/ 0 h 138"/>
                  <a:gd name="T6" fmla="*/ 0 w 147"/>
                  <a:gd name="T7" fmla="*/ 86 h 138"/>
                  <a:gd name="T8" fmla="*/ 0 w 147"/>
                  <a:gd name="T9" fmla="*/ 138 h 138"/>
                  <a:gd name="T10" fmla="*/ 0 60000 65536"/>
                  <a:gd name="T11" fmla="*/ 0 60000 65536"/>
                  <a:gd name="T12" fmla="*/ 0 60000 65536"/>
                  <a:gd name="T13" fmla="*/ 0 60000 65536"/>
                  <a:gd name="T14" fmla="*/ 0 60000 65536"/>
                  <a:gd name="T15" fmla="*/ 0 w 147"/>
                  <a:gd name="T16" fmla="*/ 0 h 138"/>
                  <a:gd name="T17" fmla="*/ 147 w 147"/>
                  <a:gd name="T18" fmla="*/ 138 h 138"/>
                </a:gdLst>
                <a:ahLst/>
                <a:cxnLst>
                  <a:cxn ang="T10">
                    <a:pos x="T0" y="T1"/>
                  </a:cxn>
                  <a:cxn ang="T11">
                    <a:pos x="T2" y="T3"/>
                  </a:cxn>
                  <a:cxn ang="T12">
                    <a:pos x="T4" y="T5"/>
                  </a:cxn>
                  <a:cxn ang="T13">
                    <a:pos x="T6" y="T7"/>
                  </a:cxn>
                  <a:cxn ang="T14">
                    <a:pos x="T8" y="T9"/>
                  </a:cxn>
                </a:cxnLst>
                <a:rect l="T15" t="T16" r="T17" b="T18"/>
                <a:pathLst>
                  <a:path w="147" h="138">
                    <a:moveTo>
                      <a:pt x="0" y="138"/>
                    </a:moveTo>
                    <a:lnTo>
                      <a:pt x="147" y="54"/>
                    </a:lnTo>
                    <a:lnTo>
                      <a:pt x="147" y="0"/>
                    </a:lnTo>
                    <a:lnTo>
                      <a:pt x="0" y="86"/>
                    </a:lnTo>
                    <a:lnTo>
                      <a:pt x="0" y="13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26" name="Freeform 452"/>
              <p:cNvSpPr>
                <a:spLocks/>
              </p:cNvSpPr>
              <p:nvPr/>
            </p:nvSpPr>
            <p:spPr bwMode="auto">
              <a:xfrm>
                <a:off x="3040" y="1794"/>
                <a:ext cx="222" cy="122"/>
              </a:xfrm>
              <a:custGeom>
                <a:avLst/>
                <a:gdLst>
                  <a:gd name="T0" fmla="*/ 75 w 222"/>
                  <a:gd name="T1" fmla="*/ 122 h 122"/>
                  <a:gd name="T2" fmla="*/ 222 w 222"/>
                  <a:gd name="T3" fmla="*/ 36 h 122"/>
                  <a:gd name="T4" fmla="*/ 147 w 222"/>
                  <a:gd name="T5" fmla="*/ 0 h 122"/>
                  <a:gd name="T6" fmla="*/ 0 w 222"/>
                  <a:gd name="T7" fmla="*/ 84 h 122"/>
                  <a:gd name="T8" fmla="*/ 75 w 222"/>
                  <a:gd name="T9" fmla="*/ 122 h 122"/>
                  <a:gd name="T10" fmla="*/ 0 60000 65536"/>
                  <a:gd name="T11" fmla="*/ 0 60000 65536"/>
                  <a:gd name="T12" fmla="*/ 0 60000 65536"/>
                  <a:gd name="T13" fmla="*/ 0 60000 65536"/>
                  <a:gd name="T14" fmla="*/ 0 60000 65536"/>
                  <a:gd name="T15" fmla="*/ 0 w 222"/>
                  <a:gd name="T16" fmla="*/ 0 h 122"/>
                  <a:gd name="T17" fmla="*/ 222 w 222"/>
                  <a:gd name="T18" fmla="*/ 122 h 122"/>
                </a:gdLst>
                <a:ahLst/>
                <a:cxnLst>
                  <a:cxn ang="T10">
                    <a:pos x="T0" y="T1"/>
                  </a:cxn>
                  <a:cxn ang="T11">
                    <a:pos x="T2" y="T3"/>
                  </a:cxn>
                  <a:cxn ang="T12">
                    <a:pos x="T4" y="T5"/>
                  </a:cxn>
                  <a:cxn ang="T13">
                    <a:pos x="T6" y="T7"/>
                  </a:cxn>
                  <a:cxn ang="T14">
                    <a:pos x="T8" y="T9"/>
                  </a:cxn>
                </a:cxnLst>
                <a:rect l="T15" t="T16" r="T17" b="T18"/>
                <a:pathLst>
                  <a:path w="222" h="122">
                    <a:moveTo>
                      <a:pt x="75" y="122"/>
                    </a:moveTo>
                    <a:lnTo>
                      <a:pt x="222" y="36"/>
                    </a:lnTo>
                    <a:lnTo>
                      <a:pt x="147" y="0"/>
                    </a:lnTo>
                    <a:lnTo>
                      <a:pt x="0" y="84"/>
                    </a:lnTo>
                    <a:lnTo>
                      <a:pt x="75" y="12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27" name="Freeform 453"/>
              <p:cNvSpPr>
                <a:spLocks/>
              </p:cNvSpPr>
              <p:nvPr/>
            </p:nvSpPr>
            <p:spPr bwMode="auto">
              <a:xfrm>
                <a:off x="3040" y="1794"/>
                <a:ext cx="222" cy="122"/>
              </a:xfrm>
              <a:custGeom>
                <a:avLst/>
                <a:gdLst>
                  <a:gd name="T0" fmla="*/ 75 w 222"/>
                  <a:gd name="T1" fmla="*/ 122 h 122"/>
                  <a:gd name="T2" fmla="*/ 222 w 222"/>
                  <a:gd name="T3" fmla="*/ 36 h 122"/>
                  <a:gd name="T4" fmla="*/ 147 w 222"/>
                  <a:gd name="T5" fmla="*/ 0 h 122"/>
                  <a:gd name="T6" fmla="*/ 0 w 222"/>
                  <a:gd name="T7" fmla="*/ 84 h 122"/>
                  <a:gd name="T8" fmla="*/ 75 w 222"/>
                  <a:gd name="T9" fmla="*/ 122 h 122"/>
                  <a:gd name="T10" fmla="*/ 0 60000 65536"/>
                  <a:gd name="T11" fmla="*/ 0 60000 65536"/>
                  <a:gd name="T12" fmla="*/ 0 60000 65536"/>
                  <a:gd name="T13" fmla="*/ 0 60000 65536"/>
                  <a:gd name="T14" fmla="*/ 0 60000 65536"/>
                  <a:gd name="T15" fmla="*/ 0 w 222"/>
                  <a:gd name="T16" fmla="*/ 0 h 122"/>
                  <a:gd name="T17" fmla="*/ 222 w 222"/>
                  <a:gd name="T18" fmla="*/ 122 h 122"/>
                </a:gdLst>
                <a:ahLst/>
                <a:cxnLst>
                  <a:cxn ang="T10">
                    <a:pos x="T0" y="T1"/>
                  </a:cxn>
                  <a:cxn ang="T11">
                    <a:pos x="T2" y="T3"/>
                  </a:cxn>
                  <a:cxn ang="T12">
                    <a:pos x="T4" y="T5"/>
                  </a:cxn>
                  <a:cxn ang="T13">
                    <a:pos x="T6" y="T7"/>
                  </a:cxn>
                  <a:cxn ang="T14">
                    <a:pos x="T8" y="T9"/>
                  </a:cxn>
                </a:cxnLst>
                <a:rect l="T15" t="T16" r="T17" b="T18"/>
                <a:pathLst>
                  <a:path w="222" h="122">
                    <a:moveTo>
                      <a:pt x="75" y="122"/>
                    </a:moveTo>
                    <a:lnTo>
                      <a:pt x="222" y="36"/>
                    </a:lnTo>
                    <a:lnTo>
                      <a:pt x="147" y="0"/>
                    </a:lnTo>
                    <a:lnTo>
                      <a:pt x="0" y="84"/>
                    </a:lnTo>
                    <a:lnTo>
                      <a:pt x="75" y="12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28" name="Freeform 454"/>
              <p:cNvSpPr>
                <a:spLocks/>
              </p:cNvSpPr>
              <p:nvPr/>
            </p:nvSpPr>
            <p:spPr bwMode="auto">
              <a:xfrm>
                <a:off x="3040" y="1878"/>
                <a:ext cx="75" cy="90"/>
              </a:xfrm>
              <a:custGeom>
                <a:avLst/>
                <a:gdLst>
                  <a:gd name="T0" fmla="*/ 0 w 75"/>
                  <a:gd name="T1" fmla="*/ 0 h 90"/>
                  <a:gd name="T2" fmla="*/ 0 w 75"/>
                  <a:gd name="T3" fmla="*/ 51 h 90"/>
                  <a:gd name="T4" fmla="*/ 75 w 75"/>
                  <a:gd name="T5" fmla="*/ 90 h 90"/>
                  <a:gd name="T6" fmla="*/ 75 w 75"/>
                  <a:gd name="T7" fmla="*/ 38 h 90"/>
                  <a:gd name="T8" fmla="*/ 0 w 75"/>
                  <a:gd name="T9" fmla="*/ 0 h 90"/>
                  <a:gd name="T10" fmla="*/ 0 60000 65536"/>
                  <a:gd name="T11" fmla="*/ 0 60000 65536"/>
                  <a:gd name="T12" fmla="*/ 0 60000 65536"/>
                  <a:gd name="T13" fmla="*/ 0 60000 65536"/>
                  <a:gd name="T14" fmla="*/ 0 60000 65536"/>
                  <a:gd name="T15" fmla="*/ 0 w 75"/>
                  <a:gd name="T16" fmla="*/ 0 h 90"/>
                  <a:gd name="T17" fmla="*/ 75 w 75"/>
                  <a:gd name="T18" fmla="*/ 90 h 90"/>
                </a:gdLst>
                <a:ahLst/>
                <a:cxnLst>
                  <a:cxn ang="T10">
                    <a:pos x="T0" y="T1"/>
                  </a:cxn>
                  <a:cxn ang="T11">
                    <a:pos x="T2" y="T3"/>
                  </a:cxn>
                  <a:cxn ang="T12">
                    <a:pos x="T4" y="T5"/>
                  </a:cxn>
                  <a:cxn ang="T13">
                    <a:pos x="T6" y="T7"/>
                  </a:cxn>
                  <a:cxn ang="T14">
                    <a:pos x="T8" y="T9"/>
                  </a:cxn>
                </a:cxnLst>
                <a:rect l="T15" t="T16" r="T17" b="T18"/>
                <a:pathLst>
                  <a:path w="75" h="90">
                    <a:moveTo>
                      <a:pt x="0" y="0"/>
                    </a:moveTo>
                    <a:lnTo>
                      <a:pt x="0" y="51"/>
                    </a:lnTo>
                    <a:lnTo>
                      <a:pt x="75" y="90"/>
                    </a:lnTo>
                    <a:lnTo>
                      <a:pt x="75" y="38"/>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29" name="Freeform 455"/>
              <p:cNvSpPr>
                <a:spLocks/>
              </p:cNvSpPr>
              <p:nvPr/>
            </p:nvSpPr>
            <p:spPr bwMode="auto">
              <a:xfrm>
                <a:off x="3040" y="1878"/>
                <a:ext cx="75" cy="90"/>
              </a:xfrm>
              <a:custGeom>
                <a:avLst/>
                <a:gdLst>
                  <a:gd name="T0" fmla="*/ 0 w 75"/>
                  <a:gd name="T1" fmla="*/ 0 h 90"/>
                  <a:gd name="T2" fmla="*/ 0 w 75"/>
                  <a:gd name="T3" fmla="*/ 51 h 90"/>
                  <a:gd name="T4" fmla="*/ 75 w 75"/>
                  <a:gd name="T5" fmla="*/ 90 h 90"/>
                  <a:gd name="T6" fmla="*/ 75 w 75"/>
                  <a:gd name="T7" fmla="*/ 38 h 90"/>
                  <a:gd name="T8" fmla="*/ 0 w 75"/>
                  <a:gd name="T9" fmla="*/ 0 h 90"/>
                  <a:gd name="T10" fmla="*/ 0 60000 65536"/>
                  <a:gd name="T11" fmla="*/ 0 60000 65536"/>
                  <a:gd name="T12" fmla="*/ 0 60000 65536"/>
                  <a:gd name="T13" fmla="*/ 0 60000 65536"/>
                  <a:gd name="T14" fmla="*/ 0 60000 65536"/>
                  <a:gd name="T15" fmla="*/ 0 w 75"/>
                  <a:gd name="T16" fmla="*/ 0 h 90"/>
                  <a:gd name="T17" fmla="*/ 75 w 75"/>
                  <a:gd name="T18" fmla="*/ 90 h 90"/>
                </a:gdLst>
                <a:ahLst/>
                <a:cxnLst>
                  <a:cxn ang="T10">
                    <a:pos x="T0" y="T1"/>
                  </a:cxn>
                  <a:cxn ang="T11">
                    <a:pos x="T2" y="T3"/>
                  </a:cxn>
                  <a:cxn ang="T12">
                    <a:pos x="T4" y="T5"/>
                  </a:cxn>
                  <a:cxn ang="T13">
                    <a:pos x="T6" y="T7"/>
                  </a:cxn>
                  <a:cxn ang="T14">
                    <a:pos x="T8" y="T9"/>
                  </a:cxn>
                </a:cxnLst>
                <a:rect l="T15" t="T16" r="T17" b="T18"/>
                <a:pathLst>
                  <a:path w="75" h="90">
                    <a:moveTo>
                      <a:pt x="0" y="0"/>
                    </a:moveTo>
                    <a:lnTo>
                      <a:pt x="0" y="51"/>
                    </a:lnTo>
                    <a:lnTo>
                      <a:pt x="75" y="90"/>
                    </a:lnTo>
                    <a:lnTo>
                      <a:pt x="75" y="38"/>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30" name="Freeform 456"/>
              <p:cNvSpPr>
                <a:spLocks/>
              </p:cNvSpPr>
              <p:nvPr/>
            </p:nvSpPr>
            <p:spPr bwMode="auto">
              <a:xfrm>
                <a:off x="3115" y="1779"/>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31" name="Freeform 457"/>
              <p:cNvSpPr>
                <a:spLocks/>
              </p:cNvSpPr>
              <p:nvPr/>
            </p:nvSpPr>
            <p:spPr bwMode="auto">
              <a:xfrm>
                <a:off x="3115" y="1779"/>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32" name="Freeform 458"/>
              <p:cNvSpPr>
                <a:spLocks/>
              </p:cNvSpPr>
              <p:nvPr/>
            </p:nvSpPr>
            <p:spPr bwMode="auto">
              <a:xfrm>
                <a:off x="3040" y="1740"/>
                <a:ext cx="222" cy="123"/>
              </a:xfrm>
              <a:custGeom>
                <a:avLst/>
                <a:gdLst>
                  <a:gd name="T0" fmla="*/ 75 w 222"/>
                  <a:gd name="T1" fmla="*/ 123 h 123"/>
                  <a:gd name="T2" fmla="*/ 222 w 222"/>
                  <a:gd name="T3" fmla="*/ 39 h 123"/>
                  <a:gd name="T4" fmla="*/ 147 w 222"/>
                  <a:gd name="T5" fmla="*/ 0 h 123"/>
                  <a:gd name="T6" fmla="*/ 0 w 222"/>
                  <a:gd name="T7" fmla="*/ 84 h 123"/>
                  <a:gd name="T8" fmla="*/ 75 w 222"/>
                  <a:gd name="T9" fmla="*/ 123 h 123"/>
                  <a:gd name="T10" fmla="*/ 0 60000 65536"/>
                  <a:gd name="T11" fmla="*/ 0 60000 65536"/>
                  <a:gd name="T12" fmla="*/ 0 60000 65536"/>
                  <a:gd name="T13" fmla="*/ 0 60000 65536"/>
                  <a:gd name="T14" fmla="*/ 0 60000 65536"/>
                  <a:gd name="T15" fmla="*/ 0 w 222"/>
                  <a:gd name="T16" fmla="*/ 0 h 123"/>
                  <a:gd name="T17" fmla="*/ 222 w 222"/>
                  <a:gd name="T18" fmla="*/ 123 h 123"/>
                </a:gdLst>
                <a:ahLst/>
                <a:cxnLst>
                  <a:cxn ang="T10">
                    <a:pos x="T0" y="T1"/>
                  </a:cxn>
                  <a:cxn ang="T11">
                    <a:pos x="T2" y="T3"/>
                  </a:cxn>
                  <a:cxn ang="T12">
                    <a:pos x="T4" y="T5"/>
                  </a:cxn>
                  <a:cxn ang="T13">
                    <a:pos x="T6" y="T7"/>
                  </a:cxn>
                  <a:cxn ang="T14">
                    <a:pos x="T8" y="T9"/>
                  </a:cxn>
                </a:cxnLst>
                <a:rect l="T15" t="T16" r="T17" b="T18"/>
                <a:pathLst>
                  <a:path w="222" h="123">
                    <a:moveTo>
                      <a:pt x="75" y="123"/>
                    </a:moveTo>
                    <a:lnTo>
                      <a:pt x="222" y="39"/>
                    </a:lnTo>
                    <a:lnTo>
                      <a:pt x="147" y="0"/>
                    </a:lnTo>
                    <a:lnTo>
                      <a:pt x="0" y="84"/>
                    </a:lnTo>
                    <a:lnTo>
                      <a:pt x="75"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33" name="Freeform 459"/>
              <p:cNvSpPr>
                <a:spLocks/>
              </p:cNvSpPr>
              <p:nvPr/>
            </p:nvSpPr>
            <p:spPr bwMode="auto">
              <a:xfrm>
                <a:off x="3040" y="1740"/>
                <a:ext cx="222" cy="123"/>
              </a:xfrm>
              <a:custGeom>
                <a:avLst/>
                <a:gdLst>
                  <a:gd name="T0" fmla="*/ 75 w 222"/>
                  <a:gd name="T1" fmla="*/ 123 h 123"/>
                  <a:gd name="T2" fmla="*/ 222 w 222"/>
                  <a:gd name="T3" fmla="*/ 39 h 123"/>
                  <a:gd name="T4" fmla="*/ 147 w 222"/>
                  <a:gd name="T5" fmla="*/ 0 h 123"/>
                  <a:gd name="T6" fmla="*/ 0 w 222"/>
                  <a:gd name="T7" fmla="*/ 84 h 123"/>
                  <a:gd name="T8" fmla="*/ 75 w 222"/>
                  <a:gd name="T9" fmla="*/ 123 h 123"/>
                  <a:gd name="T10" fmla="*/ 0 60000 65536"/>
                  <a:gd name="T11" fmla="*/ 0 60000 65536"/>
                  <a:gd name="T12" fmla="*/ 0 60000 65536"/>
                  <a:gd name="T13" fmla="*/ 0 60000 65536"/>
                  <a:gd name="T14" fmla="*/ 0 60000 65536"/>
                  <a:gd name="T15" fmla="*/ 0 w 222"/>
                  <a:gd name="T16" fmla="*/ 0 h 123"/>
                  <a:gd name="T17" fmla="*/ 222 w 222"/>
                  <a:gd name="T18" fmla="*/ 123 h 123"/>
                </a:gdLst>
                <a:ahLst/>
                <a:cxnLst>
                  <a:cxn ang="T10">
                    <a:pos x="T0" y="T1"/>
                  </a:cxn>
                  <a:cxn ang="T11">
                    <a:pos x="T2" y="T3"/>
                  </a:cxn>
                  <a:cxn ang="T12">
                    <a:pos x="T4" y="T5"/>
                  </a:cxn>
                  <a:cxn ang="T13">
                    <a:pos x="T6" y="T7"/>
                  </a:cxn>
                  <a:cxn ang="T14">
                    <a:pos x="T8" y="T9"/>
                  </a:cxn>
                </a:cxnLst>
                <a:rect l="T15" t="T16" r="T17" b="T18"/>
                <a:pathLst>
                  <a:path w="222" h="123">
                    <a:moveTo>
                      <a:pt x="75" y="123"/>
                    </a:moveTo>
                    <a:lnTo>
                      <a:pt x="222" y="39"/>
                    </a:lnTo>
                    <a:lnTo>
                      <a:pt x="147" y="0"/>
                    </a:lnTo>
                    <a:lnTo>
                      <a:pt x="0" y="84"/>
                    </a:lnTo>
                    <a:lnTo>
                      <a:pt x="75"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34" name="Freeform 460"/>
              <p:cNvSpPr>
                <a:spLocks/>
              </p:cNvSpPr>
              <p:nvPr/>
            </p:nvSpPr>
            <p:spPr bwMode="auto">
              <a:xfrm>
                <a:off x="3115" y="1779"/>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35" name="Freeform 461"/>
              <p:cNvSpPr>
                <a:spLocks/>
              </p:cNvSpPr>
              <p:nvPr/>
            </p:nvSpPr>
            <p:spPr bwMode="auto">
              <a:xfrm>
                <a:off x="3115" y="1779"/>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36" name="Freeform 462"/>
              <p:cNvSpPr>
                <a:spLocks/>
              </p:cNvSpPr>
              <p:nvPr/>
            </p:nvSpPr>
            <p:spPr bwMode="auto">
              <a:xfrm>
                <a:off x="3040" y="1740"/>
                <a:ext cx="222" cy="123"/>
              </a:xfrm>
              <a:custGeom>
                <a:avLst/>
                <a:gdLst>
                  <a:gd name="T0" fmla="*/ 75 w 222"/>
                  <a:gd name="T1" fmla="*/ 123 h 123"/>
                  <a:gd name="T2" fmla="*/ 222 w 222"/>
                  <a:gd name="T3" fmla="*/ 39 h 123"/>
                  <a:gd name="T4" fmla="*/ 147 w 222"/>
                  <a:gd name="T5" fmla="*/ 0 h 123"/>
                  <a:gd name="T6" fmla="*/ 0 w 222"/>
                  <a:gd name="T7" fmla="*/ 84 h 123"/>
                  <a:gd name="T8" fmla="*/ 75 w 222"/>
                  <a:gd name="T9" fmla="*/ 123 h 123"/>
                  <a:gd name="T10" fmla="*/ 0 60000 65536"/>
                  <a:gd name="T11" fmla="*/ 0 60000 65536"/>
                  <a:gd name="T12" fmla="*/ 0 60000 65536"/>
                  <a:gd name="T13" fmla="*/ 0 60000 65536"/>
                  <a:gd name="T14" fmla="*/ 0 60000 65536"/>
                  <a:gd name="T15" fmla="*/ 0 w 222"/>
                  <a:gd name="T16" fmla="*/ 0 h 123"/>
                  <a:gd name="T17" fmla="*/ 222 w 222"/>
                  <a:gd name="T18" fmla="*/ 123 h 123"/>
                </a:gdLst>
                <a:ahLst/>
                <a:cxnLst>
                  <a:cxn ang="T10">
                    <a:pos x="T0" y="T1"/>
                  </a:cxn>
                  <a:cxn ang="T11">
                    <a:pos x="T2" y="T3"/>
                  </a:cxn>
                  <a:cxn ang="T12">
                    <a:pos x="T4" y="T5"/>
                  </a:cxn>
                  <a:cxn ang="T13">
                    <a:pos x="T6" y="T7"/>
                  </a:cxn>
                  <a:cxn ang="T14">
                    <a:pos x="T8" y="T9"/>
                  </a:cxn>
                </a:cxnLst>
                <a:rect l="T15" t="T16" r="T17" b="T18"/>
                <a:pathLst>
                  <a:path w="222" h="123">
                    <a:moveTo>
                      <a:pt x="75" y="123"/>
                    </a:moveTo>
                    <a:lnTo>
                      <a:pt x="222" y="39"/>
                    </a:lnTo>
                    <a:lnTo>
                      <a:pt x="147" y="0"/>
                    </a:lnTo>
                    <a:lnTo>
                      <a:pt x="0" y="84"/>
                    </a:lnTo>
                    <a:lnTo>
                      <a:pt x="75"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37" name="Freeform 463"/>
              <p:cNvSpPr>
                <a:spLocks/>
              </p:cNvSpPr>
              <p:nvPr/>
            </p:nvSpPr>
            <p:spPr bwMode="auto">
              <a:xfrm>
                <a:off x="3040" y="1740"/>
                <a:ext cx="222" cy="123"/>
              </a:xfrm>
              <a:custGeom>
                <a:avLst/>
                <a:gdLst>
                  <a:gd name="T0" fmla="*/ 75 w 222"/>
                  <a:gd name="T1" fmla="*/ 123 h 123"/>
                  <a:gd name="T2" fmla="*/ 222 w 222"/>
                  <a:gd name="T3" fmla="*/ 39 h 123"/>
                  <a:gd name="T4" fmla="*/ 147 w 222"/>
                  <a:gd name="T5" fmla="*/ 0 h 123"/>
                  <a:gd name="T6" fmla="*/ 0 w 222"/>
                  <a:gd name="T7" fmla="*/ 84 h 123"/>
                  <a:gd name="T8" fmla="*/ 75 w 222"/>
                  <a:gd name="T9" fmla="*/ 123 h 123"/>
                  <a:gd name="T10" fmla="*/ 0 60000 65536"/>
                  <a:gd name="T11" fmla="*/ 0 60000 65536"/>
                  <a:gd name="T12" fmla="*/ 0 60000 65536"/>
                  <a:gd name="T13" fmla="*/ 0 60000 65536"/>
                  <a:gd name="T14" fmla="*/ 0 60000 65536"/>
                  <a:gd name="T15" fmla="*/ 0 w 222"/>
                  <a:gd name="T16" fmla="*/ 0 h 123"/>
                  <a:gd name="T17" fmla="*/ 222 w 222"/>
                  <a:gd name="T18" fmla="*/ 123 h 123"/>
                </a:gdLst>
                <a:ahLst/>
                <a:cxnLst>
                  <a:cxn ang="T10">
                    <a:pos x="T0" y="T1"/>
                  </a:cxn>
                  <a:cxn ang="T11">
                    <a:pos x="T2" y="T3"/>
                  </a:cxn>
                  <a:cxn ang="T12">
                    <a:pos x="T4" y="T5"/>
                  </a:cxn>
                  <a:cxn ang="T13">
                    <a:pos x="T6" y="T7"/>
                  </a:cxn>
                  <a:cxn ang="T14">
                    <a:pos x="T8" y="T9"/>
                  </a:cxn>
                </a:cxnLst>
                <a:rect l="T15" t="T16" r="T17" b="T18"/>
                <a:pathLst>
                  <a:path w="222" h="123">
                    <a:moveTo>
                      <a:pt x="75" y="123"/>
                    </a:moveTo>
                    <a:lnTo>
                      <a:pt x="222" y="39"/>
                    </a:lnTo>
                    <a:lnTo>
                      <a:pt x="147" y="0"/>
                    </a:lnTo>
                    <a:lnTo>
                      <a:pt x="0" y="84"/>
                    </a:lnTo>
                    <a:lnTo>
                      <a:pt x="75"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38" name="Freeform 464"/>
              <p:cNvSpPr>
                <a:spLocks/>
              </p:cNvSpPr>
              <p:nvPr/>
            </p:nvSpPr>
            <p:spPr bwMode="auto">
              <a:xfrm>
                <a:off x="3040" y="1824"/>
                <a:ext cx="75" cy="90"/>
              </a:xfrm>
              <a:custGeom>
                <a:avLst/>
                <a:gdLst>
                  <a:gd name="T0" fmla="*/ 0 w 75"/>
                  <a:gd name="T1" fmla="*/ 0 h 90"/>
                  <a:gd name="T2" fmla="*/ 0 w 75"/>
                  <a:gd name="T3" fmla="*/ 52 h 90"/>
                  <a:gd name="T4" fmla="*/ 75 w 75"/>
                  <a:gd name="T5" fmla="*/ 90 h 90"/>
                  <a:gd name="T6" fmla="*/ 75 w 75"/>
                  <a:gd name="T7" fmla="*/ 39 h 90"/>
                  <a:gd name="T8" fmla="*/ 0 w 75"/>
                  <a:gd name="T9" fmla="*/ 0 h 90"/>
                  <a:gd name="T10" fmla="*/ 0 60000 65536"/>
                  <a:gd name="T11" fmla="*/ 0 60000 65536"/>
                  <a:gd name="T12" fmla="*/ 0 60000 65536"/>
                  <a:gd name="T13" fmla="*/ 0 60000 65536"/>
                  <a:gd name="T14" fmla="*/ 0 60000 65536"/>
                  <a:gd name="T15" fmla="*/ 0 w 75"/>
                  <a:gd name="T16" fmla="*/ 0 h 90"/>
                  <a:gd name="T17" fmla="*/ 75 w 75"/>
                  <a:gd name="T18" fmla="*/ 90 h 90"/>
                </a:gdLst>
                <a:ahLst/>
                <a:cxnLst>
                  <a:cxn ang="T10">
                    <a:pos x="T0" y="T1"/>
                  </a:cxn>
                  <a:cxn ang="T11">
                    <a:pos x="T2" y="T3"/>
                  </a:cxn>
                  <a:cxn ang="T12">
                    <a:pos x="T4" y="T5"/>
                  </a:cxn>
                  <a:cxn ang="T13">
                    <a:pos x="T6" y="T7"/>
                  </a:cxn>
                  <a:cxn ang="T14">
                    <a:pos x="T8" y="T9"/>
                  </a:cxn>
                </a:cxnLst>
                <a:rect l="T15" t="T16" r="T17" b="T18"/>
                <a:pathLst>
                  <a:path w="75" h="90">
                    <a:moveTo>
                      <a:pt x="0" y="0"/>
                    </a:moveTo>
                    <a:lnTo>
                      <a:pt x="0" y="52"/>
                    </a:lnTo>
                    <a:lnTo>
                      <a:pt x="75" y="90"/>
                    </a:lnTo>
                    <a:lnTo>
                      <a:pt x="75"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39" name="Freeform 465"/>
              <p:cNvSpPr>
                <a:spLocks/>
              </p:cNvSpPr>
              <p:nvPr/>
            </p:nvSpPr>
            <p:spPr bwMode="auto">
              <a:xfrm>
                <a:off x="3040" y="1824"/>
                <a:ext cx="75" cy="90"/>
              </a:xfrm>
              <a:custGeom>
                <a:avLst/>
                <a:gdLst>
                  <a:gd name="T0" fmla="*/ 0 w 75"/>
                  <a:gd name="T1" fmla="*/ 0 h 90"/>
                  <a:gd name="T2" fmla="*/ 0 w 75"/>
                  <a:gd name="T3" fmla="*/ 52 h 90"/>
                  <a:gd name="T4" fmla="*/ 75 w 75"/>
                  <a:gd name="T5" fmla="*/ 90 h 90"/>
                  <a:gd name="T6" fmla="*/ 75 w 75"/>
                  <a:gd name="T7" fmla="*/ 39 h 90"/>
                  <a:gd name="T8" fmla="*/ 0 w 75"/>
                  <a:gd name="T9" fmla="*/ 0 h 90"/>
                  <a:gd name="T10" fmla="*/ 0 60000 65536"/>
                  <a:gd name="T11" fmla="*/ 0 60000 65536"/>
                  <a:gd name="T12" fmla="*/ 0 60000 65536"/>
                  <a:gd name="T13" fmla="*/ 0 60000 65536"/>
                  <a:gd name="T14" fmla="*/ 0 60000 65536"/>
                  <a:gd name="T15" fmla="*/ 0 w 75"/>
                  <a:gd name="T16" fmla="*/ 0 h 90"/>
                  <a:gd name="T17" fmla="*/ 75 w 75"/>
                  <a:gd name="T18" fmla="*/ 90 h 90"/>
                </a:gdLst>
                <a:ahLst/>
                <a:cxnLst>
                  <a:cxn ang="T10">
                    <a:pos x="T0" y="T1"/>
                  </a:cxn>
                  <a:cxn ang="T11">
                    <a:pos x="T2" y="T3"/>
                  </a:cxn>
                  <a:cxn ang="T12">
                    <a:pos x="T4" y="T5"/>
                  </a:cxn>
                  <a:cxn ang="T13">
                    <a:pos x="T6" y="T7"/>
                  </a:cxn>
                  <a:cxn ang="T14">
                    <a:pos x="T8" y="T9"/>
                  </a:cxn>
                </a:cxnLst>
                <a:rect l="T15" t="T16" r="T17" b="T18"/>
                <a:pathLst>
                  <a:path w="75" h="90">
                    <a:moveTo>
                      <a:pt x="0" y="0"/>
                    </a:moveTo>
                    <a:lnTo>
                      <a:pt x="0" y="52"/>
                    </a:lnTo>
                    <a:lnTo>
                      <a:pt x="75" y="90"/>
                    </a:lnTo>
                    <a:lnTo>
                      <a:pt x="75"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40" name="Freeform 466"/>
              <p:cNvSpPr>
                <a:spLocks/>
              </p:cNvSpPr>
              <p:nvPr/>
            </p:nvSpPr>
            <p:spPr bwMode="auto">
              <a:xfrm>
                <a:off x="3189" y="1871"/>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41" name="Freeform 467"/>
              <p:cNvSpPr>
                <a:spLocks/>
              </p:cNvSpPr>
              <p:nvPr/>
            </p:nvSpPr>
            <p:spPr bwMode="auto">
              <a:xfrm>
                <a:off x="3189" y="1871"/>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42" name="Freeform 468"/>
              <p:cNvSpPr>
                <a:spLocks/>
              </p:cNvSpPr>
              <p:nvPr/>
            </p:nvSpPr>
            <p:spPr bwMode="auto">
              <a:xfrm>
                <a:off x="3115" y="1833"/>
                <a:ext cx="221" cy="122"/>
              </a:xfrm>
              <a:custGeom>
                <a:avLst/>
                <a:gdLst>
                  <a:gd name="T0" fmla="*/ 74 w 221"/>
                  <a:gd name="T1" fmla="*/ 122 h 122"/>
                  <a:gd name="T2" fmla="*/ 221 w 221"/>
                  <a:gd name="T3" fmla="*/ 38 h 122"/>
                  <a:gd name="T4" fmla="*/ 147 w 221"/>
                  <a:gd name="T5" fmla="*/ 0 h 122"/>
                  <a:gd name="T6" fmla="*/ 0 w 221"/>
                  <a:gd name="T7" fmla="*/ 83 h 122"/>
                  <a:gd name="T8" fmla="*/ 74 w 221"/>
                  <a:gd name="T9" fmla="*/ 122 h 122"/>
                  <a:gd name="T10" fmla="*/ 0 60000 65536"/>
                  <a:gd name="T11" fmla="*/ 0 60000 65536"/>
                  <a:gd name="T12" fmla="*/ 0 60000 65536"/>
                  <a:gd name="T13" fmla="*/ 0 60000 65536"/>
                  <a:gd name="T14" fmla="*/ 0 60000 65536"/>
                  <a:gd name="T15" fmla="*/ 0 w 221"/>
                  <a:gd name="T16" fmla="*/ 0 h 122"/>
                  <a:gd name="T17" fmla="*/ 221 w 221"/>
                  <a:gd name="T18" fmla="*/ 122 h 122"/>
                </a:gdLst>
                <a:ahLst/>
                <a:cxnLst>
                  <a:cxn ang="T10">
                    <a:pos x="T0" y="T1"/>
                  </a:cxn>
                  <a:cxn ang="T11">
                    <a:pos x="T2" y="T3"/>
                  </a:cxn>
                  <a:cxn ang="T12">
                    <a:pos x="T4" y="T5"/>
                  </a:cxn>
                  <a:cxn ang="T13">
                    <a:pos x="T6" y="T7"/>
                  </a:cxn>
                  <a:cxn ang="T14">
                    <a:pos x="T8" y="T9"/>
                  </a:cxn>
                </a:cxnLst>
                <a:rect l="T15" t="T16" r="T17" b="T18"/>
                <a:pathLst>
                  <a:path w="221" h="122">
                    <a:moveTo>
                      <a:pt x="74" y="122"/>
                    </a:moveTo>
                    <a:lnTo>
                      <a:pt x="221" y="38"/>
                    </a:lnTo>
                    <a:lnTo>
                      <a:pt x="147" y="0"/>
                    </a:lnTo>
                    <a:lnTo>
                      <a:pt x="0" y="83"/>
                    </a:lnTo>
                    <a:lnTo>
                      <a:pt x="74" y="12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43" name="Freeform 469"/>
              <p:cNvSpPr>
                <a:spLocks/>
              </p:cNvSpPr>
              <p:nvPr/>
            </p:nvSpPr>
            <p:spPr bwMode="auto">
              <a:xfrm>
                <a:off x="3115" y="1833"/>
                <a:ext cx="221" cy="122"/>
              </a:xfrm>
              <a:custGeom>
                <a:avLst/>
                <a:gdLst>
                  <a:gd name="T0" fmla="*/ 74 w 221"/>
                  <a:gd name="T1" fmla="*/ 122 h 122"/>
                  <a:gd name="T2" fmla="*/ 221 w 221"/>
                  <a:gd name="T3" fmla="*/ 38 h 122"/>
                  <a:gd name="T4" fmla="*/ 147 w 221"/>
                  <a:gd name="T5" fmla="*/ 0 h 122"/>
                  <a:gd name="T6" fmla="*/ 0 w 221"/>
                  <a:gd name="T7" fmla="*/ 83 h 122"/>
                  <a:gd name="T8" fmla="*/ 74 w 221"/>
                  <a:gd name="T9" fmla="*/ 122 h 122"/>
                  <a:gd name="T10" fmla="*/ 0 60000 65536"/>
                  <a:gd name="T11" fmla="*/ 0 60000 65536"/>
                  <a:gd name="T12" fmla="*/ 0 60000 65536"/>
                  <a:gd name="T13" fmla="*/ 0 60000 65536"/>
                  <a:gd name="T14" fmla="*/ 0 60000 65536"/>
                  <a:gd name="T15" fmla="*/ 0 w 221"/>
                  <a:gd name="T16" fmla="*/ 0 h 122"/>
                  <a:gd name="T17" fmla="*/ 221 w 221"/>
                  <a:gd name="T18" fmla="*/ 122 h 122"/>
                </a:gdLst>
                <a:ahLst/>
                <a:cxnLst>
                  <a:cxn ang="T10">
                    <a:pos x="T0" y="T1"/>
                  </a:cxn>
                  <a:cxn ang="T11">
                    <a:pos x="T2" y="T3"/>
                  </a:cxn>
                  <a:cxn ang="T12">
                    <a:pos x="T4" y="T5"/>
                  </a:cxn>
                  <a:cxn ang="T13">
                    <a:pos x="T6" y="T7"/>
                  </a:cxn>
                  <a:cxn ang="T14">
                    <a:pos x="T8" y="T9"/>
                  </a:cxn>
                </a:cxnLst>
                <a:rect l="T15" t="T16" r="T17" b="T18"/>
                <a:pathLst>
                  <a:path w="221" h="122">
                    <a:moveTo>
                      <a:pt x="74" y="122"/>
                    </a:moveTo>
                    <a:lnTo>
                      <a:pt x="221" y="38"/>
                    </a:lnTo>
                    <a:lnTo>
                      <a:pt x="147" y="0"/>
                    </a:lnTo>
                    <a:lnTo>
                      <a:pt x="0" y="83"/>
                    </a:lnTo>
                    <a:lnTo>
                      <a:pt x="74" y="12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44" name="Freeform 470"/>
              <p:cNvSpPr>
                <a:spLocks/>
              </p:cNvSpPr>
              <p:nvPr/>
            </p:nvSpPr>
            <p:spPr bwMode="auto">
              <a:xfrm>
                <a:off x="3189" y="1871"/>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45" name="Freeform 471"/>
              <p:cNvSpPr>
                <a:spLocks/>
              </p:cNvSpPr>
              <p:nvPr/>
            </p:nvSpPr>
            <p:spPr bwMode="auto">
              <a:xfrm>
                <a:off x="3189" y="1871"/>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46" name="Freeform 472"/>
              <p:cNvSpPr>
                <a:spLocks/>
              </p:cNvSpPr>
              <p:nvPr/>
            </p:nvSpPr>
            <p:spPr bwMode="auto">
              <a:xfrm>
                <a:off x="3115" y="1833"/>
                <a:ext cx="221" cy="122"/>
              </a:xfrm>
              <a:custGeom>
                <a:avLst/>
                <a:gdLst>
                  <a:gd name="T0" fmla="*/ 74 w 221"/>
                  <a:gd name="T1" fmla="*/ 122 h 122"/>
                  <a:gd name="T2" fmla="*/ 221 w 221"/>
                  <a:gd name="T3" fmla="*/ 38 h 122"/>
                  <a:gd name="T4" fmla="*/ 147 w 221"/>
                  <a:gd name="T5" fmla="*/ 0 h 122"/>
                  <a:gd name="T6" fmla="*/ 0 w 221"/>
                  <a:gd name="T7" fmla="*/ 83 h 122"/>
                  <a:gd name="T8" fmla="*/ 74 w 221"/>
                  <a:gd name="T9" fmla="*/ 122 h 122"/>
                  <a:gd name="T10" fmla="*/ 0 60000 65536"/>
                  <a:gd name="T11" fmla="*/ 0 60000 65536"/>
                  <a:gd name="T12" fmla="*/ 0 60000 65536"/>
                  <a:gd name="T13" fmla="*/ 0 60000 65536"/>
                  <a:gd name="T14" fmla="*/ 0 60000 65536"/>
                  <a:gd name="T15" fmla="*/ 0 w 221"/>
                  <a:gd name="T16" fmla="*/ 0 h 122"/>
                  <a:gd name="T17" fmla="*/ 221 w 221"/>
                  <a:gd name="T18" fmla="*/ 122 h 122"/>
                </a:gdLst>
                <a:ahLst/>
                <a:cxnLst>
                  <a:cxn ang="T10">
                    <a:pos x="T0" y="T1"/>
                  </a:cxn>
                  <a:cxn ang="T11">
                    <a:pos x="T2" y="T3"/>
                  </a:cxn>
                  <a:cxn ang="T12">
                    <a:pos x="T4" y="T5"/>
                  </a:cxn>
                  <a:cxn ang="T13">
                    <a:pos x="T6" y="T7"/>
                  </a:cxn>
                  <a:cxn ang="T14">
                    <a:pos x="T8" y="T9"/>
                  </a:cxn>
                </a:cxnLst>
                <a:rect l="T15" t="T16" r="T17" b="T18"/>
                <a:pathLst>
                  <a:path w="221" h="122">
                    <a:moveTo>
                      <a:pt x="74" y="122"/>
                    </a:moveTo>
                    <a:lnTo>
                      <a:pt x="221" y="38"/>
                    </a:lnTo>
                    <a:lnTo>
                      <a:pt x="147" y="0"/>
                    </a:lnTo>
                    <a:lnTo>
                      <a:pt x="0" y="83"/>
                    </a:lnTo>
                    <a:lnTo>
                      <a:pt x="74" y="12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47" name="Freeform 473"/>
              <p:cNvSpPr>
                <a:spLocks/>
              </p:cNvSpPr>
              <p:nvPr/>
            </p:nvSpPr>
            <p:spPr bwMode="auto">
              <a:xfrm>
                <a:off x="3115" y="1833"/>
                <a:ext cx="221" cy="122"/>
              </a:xfrm>
              <a:custGeom>
                <a:avLst/>
                <a:gdLst>
                  <a:gd name="T0" fmla="*/ 74 w 221"/>
                  <a:gd name="T1" fmla="*/ 122 h 122"/>
                  <a:gd name="T2" fmla="*/ 221 w 221"/>
                  <a:gd name="T3" fmla="*/ 38 h 122"/>
                  <a:gd name="T4" fmla="*/ 147 w 221"/>
                  <a:gd name="T5" fmla="*/ 0 h 122"/>
                  <a:gd name="T6" fmla="*/ 0 w 221"/>
                  <a:gd name="T7" fmla="*/ 83 h 122"/>
                  <a:gd name="T8" fmla="*/ 74 w 221"/>
                  <a:gd name="T9" fmla="*/ 122 h 122"/>
                  <a:gd name="T10" fmla="*/ 0 60000 65536"/>
                  <a:gd name="T11" fmla="*/ 0 60000 65536"/>
                  <a:gd name="T12" fmla="*/ 0 60000 65536"/>
                  <a:gd name="T13" fmla="*/ 0 60000 65536"/>
                  <a:gd name="T14" fmla="*/ 0 60000 65536"/>
                  <a:gd name="T15" fmla="*/ 0 w 221"/>
                  <a:gd name="T16" fmla="*/ 0 h 122"/>
                  <a:gd name="T17" fmla="*/ 221 w 221"/>
                  <a:gd name="T18" fmla="*/ 122 h 122"/>
                </a:gdLst>
                <a:ahLst/>
                <a:cxnLst>
                  <a:cxn ang="T10">
                    <a:pos x="T0" y="T1"/>
                  </a:cxn>
                  <a:cxn ang="T11">
                    <a:pos x="T2" y="T3"/>
                  </a:cxn>
                  <a:cxn ang="T12">
                    <a:pos x="T4" y="T5"/>
                  </a:cxn>
                  <a:cxn ang="T13">
                    <a:pos x="T6" y="T7"/>
                  </a:cxn>
                  <a:cxn ang="T14">
                    <a:pos x="T8" y="T9"/>
                  </a:cxn>
                </a:cxnLst>
                <a:rect l="T15" t="T16" r="T17" b="T18"/>
                <a:pathLst>
                  <a:path w="221" h="122">
                    <a:moveTo>
                      <a:pt x="74" y="122"/>
                    </a:moveTo>
                    <a:lnTo>
                      <a:pt x="221" y="38"/>
                    </a:lnTo>
                    <a:lnTo>
                      <a:pt x="147" y="0"/>
                    </a:lnTo>
                    <a:lnTo>
                      <a:pt x="0" y="83"/>
                    </a:lnTo>
                    <a:lnTo>
                      <a:pt x="74" y="12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48" name="Freeform 474"/>
              <p:cNvSpPr>
                <a:spLocks/>
              </p:cNvSpPr>
              <p:nvPr/>
            </p:nvSpPr>
            <p:spPr bwMode="auto">
              <a:xfrm>
                <a:off x="3115" y="1916"/>
                <a:ext cx="74" cy="91"/>
              </a:xfrm>
              <a:custGeom>
                <a:avLst/>
                <a:gdLst>
                  <a:gd name="T0" fmla="*/ 0 w 74"/>
                  <a:gd name="T1" fmla="*/ 0 h 91"/>
                  <a:gd name="T2" fmla="*/ 0 w 74"/>
                  <a:gd name="T3" fmla="*/ 52 h 91"/>
                  <a:gd name="T4" fmla="*/ 74 w 74"/>
                  <a:gd name="T5" fmla="*/ 91 h 91"/>
                  <a:gd name="T6" fmla="*/ 74 w 74"/>
                  <a:gd name="T7" fmla="*/ 39 h 91"/>
                  <a:gd name="T8" fmla="*/ 0 w 74"/>
                  <a:gd name="T9" fmla="*/ 0 h 91"/>
                  <a:gd name="T10" fmla="*/ 0 60000 65536"/>
                  <a:gd name="T11" fmla="*/ 0 60000 65536"/>
                  <a:gd name="T12" fmla="*/ 0 60000 65536"/>
                  <a:gd name="T13" fmla="*/ 0 60000 65536"/>
                  <a:gd name="T14" fmla="*/ 0 60000 65536"/>
                  <a:gd name="T15" fmla="*/ 0 w 74"/>
                  <a:gd name="T16" fmla="*/ 0 h 91"/>
                  <a:gd name="T17" fmla="*/ 74 w 74"/>
                  <a:gd name="T18" fmla="*/ 91 h 91"/>
                </a:gdLst>
                <a:ahLst/>
                <a:cxnLst>
                  <a:cxn ang="T10">
                    <a:pos x="T0" y="T1"/>
                  </a:cxn>
                  <a:cxn ang="T11">
                    <a:pos x="T2" y="T3"/>
                  </a:cxn>
                  <a:cxn ang="T12">
                    <a:pos x="T4" y="T5"/>
                  </a:cxn>
                  <a:cxn ang="T13">
                    <a:pos x="T6" y="T7"/>
                  </a:cxn>
                  <a:cxn ang="T14">
                    <a:pos x="T8" y="T9"/>
                  </a:cxn>
                </a:cxnLst>
                <a:rect l="T15" t="T16" r="T17" b="T18"/>
                <a:pathLst>
                  <a:path w="74" h="91">
                    <a:moveTo>
                      <a:pt x="0" y="0"/>
                    </a:moveTo>
                    <a:lnTo>
                      <a:pt x="0" y="52"/>
                    </a:lnTo>
                    <a:lnTo>
                      <a:pt x="74" y="91"/>
                    </a:lnTo>
                    <a:lnTo>
                      <a:pt x="74"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49" name="Freeform 475"/>
              <p:cNvSpPr>
                <a:spLocks/>
              </p:cNvSpPr>
              <p:nvPr/>
            </p:nvSpPr>
            <p:spPr bwMode="auto">
              <a:xfrm>
                <a:off x="3115" y="1916"/>
                <a:ext cx="74" cy="91"/>
              </a:xfrm>
              <a:custGeom>
                <a:avLst/>
                <a:gdLst>
                  <a:gd name="T0" fmla="*/ 0 w 74"/>
                  <a:gd name="T1" fmla="*/ 0 h 91"/>
                  <a:gd name="T2" fmla="*/ 0 w 74"/>
                  <a:gd name="T3" fmla="*/ 52 h 91"/>
                  <a:gd name="T4" fmla="*/ 74 w 74"/>
                  <a:gd name="T5" fmla="*/ 91 h 91"/>
                  <a:gd name="T6" fmla="*/ 74 w 74"/>
                  <a:gd name="T7" fmla="*/ 39 h 91"/>
                  <a:gd name="T8" fmla="*/ 0 w 74"/>
                  <a:gd name="T9" fmla="*/ 0 h 91"/>
                  <a:gd name="T10" fmla="*/ 0 60000 65536"/>
                  <a:gd name="T11" fmla="*/ 0 60000 65536"/>
                  <a:gd name="T12" fmla="*/ 0 60000 65536"/>
                  <a:gd name="T13" fmla="*/ 0 60000 65536"/>
                  <a:gd name="T14" fmla="*/ 0 60000 65536"/>
                  <a:gd name="T15" fmla="*/ 0 w 74"/>
                  <a:gd name="T16" fmla="*/ 0 h 91"/>
                  <a:gd name="T17" fmla="*/ 74 w 74"/>
                  <a:gd name="T18" fmla="*/ 91 h 91"/>
                </a:gdLst>
                <a:ahLst/>
                <a:cxnLst>
                  <a:cxn ang="T10">
                    <a:pos x="T0" y="T1"/>
                  </a:cxn>
                  <a:cxn ang="T11">
                    <a:pos x="T2" y="T3"/>
                  </a:cxn>
                  <a:cxn ang="T12">
                    <a:pos x="T4" y="T5"/>
                  </a:cxn>
                  <a:cxn ang="T13">
                    <a:pos x="T6" y="T7"/>
                  </a:cxn>
                  <a:cxn ang="T14">
                    <a:pos x="T8" y="T9"/>
                  </a:cxn>
                </a:cxnLst>
                <a:rect l="T15" t="T16" r="T17" b="T18"/>
                <a:pathLst>
                  <a:path w="74" h="91">
                    <a:moveTo>
                      <a:pt x="0" y="0"/>
                    </a:moveTo>
                    <a:lnTo>
                      <a:pt x="0" y="52"/>
                    </a:lnTo>
                    <a:lnTo>
                      <a:pt x="74" y="91"/>
                    </a:lnTo>
                    <a:lnTo>
                      <a:pt x="74"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50" name="Freeform 476"/>
              <p:cNvSpPr>
                <a:spLocks/>
              </p:cNvSpPr>
              <p:nvPr/>
            </p:nvSpPr>
            <p:spPr bwMode="auto">
              <a:xfrm>
                <a:off x="3189" y="1818"/>
                <a:ext cx="147" cy="135"/>
              </a:xfrm>
              <a:custGeom>
                <a:avLst/>
                <a:gdLst>
                  <a:gd name="T0" fmla="*/ 0 w 147"/>
                  <a:gd name="T1" fmla="*/ 135 h 135"/>
                  <a:gd name="T2" fmla="*/ 147 w 147"/>
                  <a:gd name="T3" fmla="*/ 51 h 135"/>
                  <a:gd name="T4" fmla="*/ 147 w 147"/>
                  <a:gd name="T5" fmla="*/ 0 h 135"/>
                  <a:gd name="T6" fmla="*/ 0 w 147"/>
                  <a:gd name="T7" fmla="*/ 83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3"/>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51" name="Freeform 477"/>
              <p:cNvSpPr>
                <a:spLocks/>
              </p:cNvSpPr>
              <p:nvPr/>
            </p:nvSpPr>
            <p:spPr bwMode="auto">
              <a:xfrm>
                <a:off x="3189" y="1818"/>
                <a:ext cx="147" cy="135"/>
              </a:xfrm>
              <a:custGeom>
                <a:avLst/>
                <a:gdLst>
                  <a:gd name="T0" fmla="*/ 0 w 147"/>
                  <a:gd name="T1" fmla="*/ 135 h 135"/>
                  <a:gd name="T2" fmla="*/ 147 w 147"/>
                  <a:gd name="T3" fmla="*/ 51 h 135"/>
                  <a:gd name="T4" fmla="*/ 147 w 147"/>
                  <a:gd name="T5" fmla="*/ 0 h 135"/>
                  <a:gd name="T6" fmla="*/ 0 w 147"/>
                  <a:gd name="T7" fmla="*/ 83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3"/>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52" name="Freeform 478"/>
              <p:cNvSpPr>
                <a:spLocks/>
              </p:cNvSpPr>
              <p:nvPr/>
            </p:nvSpPr>
            <p:spPr bwMode="auto">
              <a:xfrm>
                <a:off x="3115" y="1779"/>
                <a:ext cx="221" cy="122"/>
              </a:xfrm>
              <a:custGeom>
                <a:avLst/>
                <a:gdLst>
                  <a:gd name="T0" fmla="*/ 74 w 221"/>
                  <a:gd name="T1" fmla="*/ 122 h 122"/>
                  <a:gd name="T2" fmla="*/ 221 w 221"/>
                  <a:gd name="T3" fmla="*/ 39 h 122"/>
                  <a:gd name="T4" fmla="*/ 147 w 221"/>
                  <a:gd name="T5" fmla="*/ 0 h 122"/>
                  <a:gd name="T6" fmla="*/ 0 w 221"/>
                  <a:gd name="T7" fmla="*/ 84 h 122"/>
                  <a:gd name="T8" fmla="*/ 74 w 221"/>
                  <a:gd name="T9" fmla="*/ 122 h 122"/>
                  <a:gd name="T10" fmla="*/ 0 60000 65536"/>
                  <a:gd name="T11" fmla="*/ 0 60000 65536"/>
                  <a:gd name="T12" fmla="*/ 0 60000 65536"/>
                  <a:gd name="T13" fmla="*/ 0 60000 65536"/>
                  <a:gd name="T14" fmla="*/ 0 60000 65536"/>
                  <a:gd name="T15" fmla="*/ 0 w 221"/>
                  <a:gd name="T16" fmla="*/ 0 h 122"/>
                  <a:gd name="T17" fmla="*/ 221 w 221"/>
                  <a:gd name="T18" fmla="*/ 122 h 122"/>
                </a:gdLst>
                <a:ahLst/>
                <a:cxnLst>
                  <a:cxn ang="T10">
                    <a:pos x="T0" y="T1"/>
                  </a:cxn>
                  <a:cxn ang="T11">
                    <a:pos x="T2" y="T3"/>
                  </a:cxn>
                  <a:cxn ang="T12">
                    <a:pos x="T4" y="T5"/>
                  </a:cxn>
                  <a:cxn ang="T13">
                    <a:pos x="T6" y="T7"/>
                  </a:cxn>
                  <a:cxn ang="T14">
                    <a:pos x="T8" y="T9"/>
                  </a:cxn>
                </a:cxnLst>
                <a:rect l="T15" t="T16" r="T17" b="T18"/>
                <a:pathLst>
                  <a:path w="221" h="122">
                    <a:moveTo>
                      <a:pt x="74" y="122"/>
                    </a:moveTo>
                    <a:lnTo>
                      <a:pt x="221" y="39"/>
                    </a:lnTo>
                    <a:lnTo>
                      <a:pt x="147" y="0"/>
                    </a:lnTo>
                    <a:lnTo>
                      <a:pt x="0" y="84"/>
                    </a:lnTo>
                    <a:lnTo>
                      <a:pt x="74" y="12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53" name="Freeform 479"/>
              <p:cNvSpPr>
                <a:spLocks/>
              </p:cNvSpPr>
              <p:nvPr/>
            </p:nvSpPr>
            <p:spPr bwMode="auto">
              <a:xfrm>
                <a:off x="3115" y="1779"/>
                <a:ext cx="221" cy="122"/>
              </a:xfrm>
              <a:custGeom>
                <a:avLst/>
                <a:gdLst>
                  <a:gd name="T0" fmla="*/ 74 w 221"/>
                  <a:gd name="T1" fmla="*/ 122 h 122"/>
                  <a:gd name="T2" fmla="*/ 221 w 221"/>
                  <a:gd name="T3" fmla="*/ 39 h 122"/>
                  <a:gd name="T4" fmla="*/ 147 w 221"/>
                  <a:gd name="T5" fmla="*/ 0 h 122"/>
                  <a:gd name="T6" fmla="*/ 0 w 221"/>
                  <a:gd name="T7" fmla="*/ 84 h 122"/>
                  <a:gd name="T8" fmla="*/ 74 w 221"/>
                  <a:gd name="T9" fmla="*/ 122 h 122"/>
                  <a:gd name="T10" fmla="*/ 0 60000 65536"/>
                  <a:gd name="T11" fmla="*/ 0 60000 65536"/>
                  <a:gd name="T12" fmla="*/ 0 60000 65536"/>
                  <a:gd name="T13" fmla="*/ 0 60000 65536"/>
                  <a:gd name="T14" fmla="*/ 0 60000 65536"/>
                  <a:gd name="T15" fmla="*/ 0 w 221"/>
                  <a:gd name="T16" fmla="*/ 0 h 122"/>
                  <a:gd name="T17" fmla="*/ 221 w 221"/>
                  <a:gd name="T18" fmla="*/ 122 h 122"/>
                </a:gdLst>
                <a:ahLst/>
                <a:cxnLst>
                  <a:cxn ang="T10">
                    <a:pos x="T0" y="T1"/>
                  </a:cxn>
                  <a:cxn ang="T11">
                    <a:pos x="T2" y="T3"/>
                  </a:cxn>
                  <a:cxn ang="T12">
                    <a:pos x="T4" y="T5"/>
                  </a:cxn>
                  <a:cxn ang="T13">
                    <a:pos x="T6" y="T7"/>
                  </a:cxn>
                  <a:cxn ang="T14">
                    <a:pos x="T8" y="T9"/>
                  </a:cxn>
                </a:cxnLst>
                <a:rect l="T15" t="T16" r="T17" b="T18"/>
                <a:pathLst>
                  <a:path w="221" h="122">
                    <a:moveTo>
                      <a:pt x="74" y="122"/>
                    </a:moveTo>
                    <a:lnTo>
                      <a:pt x="221" y="39"/>
                    </a:lnTo>
                    <a:lnTo>
                      <a:pt x="147" y="0"/>
                    </a:lnTo>
                    <a:lnTo>
                      <a:pt x="0" y="84"/>
                    </a:lnTo>
                    <a:lnTo>
                      <a:pt x="74" y="12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54" name="Freeform 480"/>
              <p:cNvSpPr>
                <a:spLocks/>
              </p:cNvSpPr>
              <p:nvPr/>
            </p:nvSpPr>
            <p:spPr bwMode="auto">
              <a:xfrm>
                <a:off x="3189" y="1818"/>
                <a:ext cx="147" cy="135"/>
              </a:xfrm>
              <a:custGeom>
                <a:avLst/>
                <a:gdLst>
                  <a:gd name="T0" fmla="*/ 0 w 147"/>
                  <a:gd name="T1" fmla="*/ 135 h 135"/>
                  <a:gd name="T2" fmla="*/ 147 w 147"/>
                  <a:gd name="T3" fmla="*/ 51 h 135"/>
                  <a:gd name="T4" fmla="*/ 147 w 147"/>
                  <a:gd name="T5" fmla="*/ 0 h 135"/>
                  <a:gd name="T6" fmla="*/ 0 w 147"/>
                  <a:gd name="T7" fmla="*/ 83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3"/>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55" name="Freeform 481"/>
              <p:cNvSpPr>
                <a:spLocks/>
              </p:cNvSpPr>
              <p:nvPr/>
            </p:nvSpPr>
            <p:spPr bwMode="auto">
              <a:xfrm>
                <a:off x="3189" y="1818"/>
                <a:ext cx="147" cy="135"/>
              </a:xfrm>
              <a:custGeom>
                <a:avLst/>
                <a:gdLst>
                  <a:gd name="T0" fmla="*/ 0 w 147"/>
                  <a:gd name="T1" fmla="*/ 135 h 135"/>
                  <a:gd name="T2" fmla="*/ 147 w 147"/>
                  <a:gd name="T3" fmla="*/ 51 h 135"/>
                  <a:gd name="T4" fmla="*/ 147 w 147"/>
                  <a:gd name="T5" fmla="*/ 0 h 135"/>
                  <a:gd name="T6" fmla="*/ 0 w 147"/>
                  <a:gd name="T7" fmla="*/ 83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3"/>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56" name="Freeform 482"/>
              <p:cNvSpPr>
                <a:spLocks/>
              </p:cNvSpPr>
              <p:nvPr/>
            </p:nvSpPr>
            <p:spPr bwMode="auto">
              <a:xfrm>
                <a:off x="3115" y="1779"/>
                <a:ext cx="221" cy="122"/>
              </a:xfrm>
              <a:custGeom>
                <a:avLst/>
                <a:gdLst>
                  <a:gd name="T0" fmla="*/ 74 w 221"/>
                  <a:gd name="T1" fmla="*/ 122 h 122"/>
                  <a:gd name="T2" fmla="*/ 221 w 221"/>
                  <a:gd name="T3" fmla="*/ 39 h 122"/>
                  <a:gd name="T4" fmla="*/ 147 w 221"/>
                  <a:gd name="T5" fmla="*/ 0 h 122"/>
                  <a:gd name="T6" fmla="*/ 0 w 221"/>
                  <a:gd name="T7" fmla="*/ 84 h 122"/>
                  <a:gd name="T8" fmla="*/ 74 w 221"/>
                  <a:gd name="T9" fmla="*/ 122 h 122"/>
                  <a:gd name="T10" fmla="*/ 0 60000 65536"/>
                  <a:gd name="T11" fmla="*/ 0 60000 65536"/>
                  <a:gd name="T12" fmla="*/ 0 60000 65536"/>
                  <a:gd name="T13" fmla="*/ 0 60000 65536"/>
                  <a:gd name="T14" fmla="*/ 0 60000 65536"/>
                  <a:gd name="T15" fmla="*/ 0 w 221"/>
                  <a:gd name="T16" fmla="*/ 0 h 122"/>
                  <a:gd name="T17" fmla="*/ 221 w 221"/>
                  <a:gd name="T18" fmla="*/ 122 h 122"/>
                </a:gdLst>
                <a:ahLst/>
                <a:cxnLst>
                  <a:cxn ang="T10">
                    <a:pos x="T0" y="T1"/>
                  </a:cxn>
                  <a:cxn ang="T11">
                    <a:pos x="T2" y="T3"/>
                  </a:cxn>
                  <a:cxn ang="T12">
                    <a:pos x="T4" y="T5"/>
                  </a:cxn>
                  <a:cxn ang="T13">
                    <a:pos x="T6" y="T7"/>
                  </a:cxn>
                  <a:cxn ang="T14">
                    <a:pos x="T8" y="T9"/>
                  </a:cxn>
                </a:cxnLst>
                <a:rect l="T15" t="T16" r="T17" b="T18"/>
                <a:pathLst>
                  <a:path w="221" h="122">
                    <a:moveTo>
                      <a:pt x="74" y="122"/>
                    </a:moveTo>
                    <a:lnTo>
                      <a:pt x="221" y="39"/>
                    </a:lnTo>
                    <a:lnTo>
                      <a:pt x="147" y="0"/>
                    </a:lnTo>
                    <a:lnTo>
                      <a:pt x="0" y="84"/>
                    </a:lnTo>
                    <a:lnTo>
                      <a:pt x="74" y="12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57" name="Freeform 483"/>
              <p:cNvSpPr>
                <a:spLocks/>
              </p:cNvSpPr>
              <p:nvPr/>
            </p:nvSpPr>
            <p:spPr bwMode="auto">
              <a:xfrm>
                <a:off x="3115" y="1779"/>
                <a:ext cx="221" cy="122"/>
              </a:xfrm>
              <a:custGeom>
                <a:avLst/>
                <a:gdLst>
                  <a:gd name="T0" fmla="*/ 74 w 221"/>
                  <a:gd name="T1" fmla="*/ 122 h 122"/>
                  <a:gd name="T2" fmla="*/ 221 w 221"/>
                  <a:gd name="T3" fmla="*/ 39 h 122"/>
                  <a:gd name="T4" fmla="*/ 147 w 221"/>
                  <a:gd name="T5" fmla="*/ 0 h 122"/>
                  <a:gd name="T6" fmla="*/ 0 w 221"/>
                  <a:gd name="T7" fmla="*/ 84 h 122"/>
                  <a:gd name="T8" fmla="*/ 74 w 221"/>
                  <a:gd name="T9" fmla="*/ 122 h 122"/>
                  <a:gd name="T10" fmla="*/ 0 60000 65536"/>
                  <a:gd name="T11" fmla="*/ 0 60000 65536"/>
                  <a:gd name="T12" fmla="*/ 0 60000 65536"/>
                  <a:gd name="T13" fmla="*/ 0 60000 65536"/>
                  <a:gd name="T14" fmla="*/ 0 60000 65536"/>
                  <a:gd name="T15" fmla="*/ 0 w 221"/>
                  <a:gd name="T16" fmla="*/ 0 h 122"/>
                  <a:gd name="T17" fmla="*/ 221 w 221"/>
                  <a:gd name="T18" fmla="*/ 122 h 122"/>
                </a:gdLst>
                <a:ahLst/>
                <a:cxnLst>
                  <a:cxn ang="T10">
                    <a:pos x="T0" y="T1"/>
                  </a:cxn>
                  <a:cxn ang="T11">
                    <a:pos x="T2" y="T3"/>
                  </a:cxn>
                  <a:cxn ang="T12">
                    <a:pos x="T4" y="T5"/>
                  </a:cxn>
                  <a:cxn ang="T13">
                    <a:pos x="T6" y="T7"/>
                  </a:cxn>
                  <a:cxn ang="T14">
                    <a:pos x="T8" y="T9"/>
                  </a:cxn>
                </a:cxnLst>
                <a:rect l="T15" t="T16" r="T17" b="T18"/>
                <a:pathLst>
                  <a:path w="221" h="122">
                    <a:moveTo>
                      <a:pt x="74" y="122"/>
                    </a:moveTo>
                    <a:lnTo>
                      <a:pt x="221" y="39"/>
                    </a:lnTo>
                    <a:lnTo>
                      <a:pt x="147" y="0"/>
                    </a:lnTo>
                    <a:lnTo>
                      <a:pt x="0" y="84"/>
                    </a:lnTo>
                    <a:lnTo>
                      <a:pt x="74" y="12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58" name="Freeform 484"/>
              <p:cNvSpPr>
                <a:spLocks/>
              </p:cNvSpPr>
              <p:nvPr/>
            </p:nvSpPr>
            <p:spPr bwMode="auto">
              <a:xfrm>
                <a:off x="3115" y="1863"/>
                <a:ext cx="74" cy="90"/>
              </a:xfrm>
              <a:custGeom>
                <a:avLst/>
                <a:gdLst>
                  <a:gd name="T0" fmla="*/ 0 w 74"/>
                  <a:gd name="T1" fmla="*/ 0 h 90"/>
                  <a:gd name="T2" fmla="*/ 0 w 74"/>
                  <a:gd name="T3" fmla="*/ 51 h 90"/>
                  <a:gd name="T4" fmla="*/ 74 w 74"/>
                  <a:gd name="T5" fmla="*/ 90 h 90"/>
                  <a:gd name="T6" fmla="*/ 74 w 74"/>
                  <a:gd name="T7" fmla="*/ 38 h 90"/>
                  <a:gd name="T8" fmla="*/ 0 w 74"/>
                  <a:gd name="T9" fmla="*/ 0 h 90"/>
                  <a:gd name="T10" fmla="*/ 0 60000 65536"/>
                  <a:gd name="T11" fmla="*/ 0 60000 65536"/>
                  <a:gd name="T12" fmla="*/ 0 60000 65536"/>
                  <a:gd name="T13" fmla="*/ 0 60000 65536"/>
                  <a:gd name="T14" fmla="*/ 0 60000 65536"/>
                  <a:gd name="T15" fmla="*/ 0 w 74"/>
                  <a:gd name="T16" fmla="*/ 0 h 90"/>
                  <a:gd name="T17" fmla="*/ 74 w 74"/>
                  <a:gd name="T18" fmla="*/ 90 h 90"/>
                </a:gdLst>
                <a:ahLst/>
                <a:cxnLst>
                  <a:cxn ang="T10">
                    <a:pos x="T0" y="T1"/>
                  </a:cxn>
                  <a:cxn ang="T11">
                    <a:pos x="T2" y="T3"/>
                  </a:cxn>
                  <a:cxn ang="T12">
                    <a:pos x="T4" y="T5"/>
                  </a:cxn>
                  <a:cxn ang="T13">
                    <a:pos x="T6" y="T7"/>
                  </a:cxn>
                  <a:cxn ang="T14">
                    <a:pos x="T8" y="T9"/>
                  </a:cxn>
                </a:cxnLst>
                <a:rect l="T15" t="T16" r="T17" b="T18"/>
                <a:pathLst>
                  <a:path w="74" h="90">
                    <a:moveTo>
                      <a:pt x="0" y="0"/>
                    </a:moveTo>
                    <a:lnTo>
                      <a:pt x="0" y="51"/>
                    </a:lnTo>
                    <a:lnTo>
                      <a:pt x="74" y="90"/>
                    </a:lnTo>
                    <a:lnTo>
                      <a:pt x="74" y="38"/>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59" name="Freeform 485"/>
              <p:cNvSpPr>
                <a:spLocks/>
              </p:cNvSpPr>
              <p:nvPr/>
            </p:nvSpPr>
            <p:spPr bwMode="auto">
              <a:xfrm>
                <a:off x="3115" y="1863"/>
                <a:ext cx="74" cy="90"/>
              </a:xfrm>
              <a:custGeom>
                <a:avLst/>
                <a:gdLst>
                  <a:gd name="T0" fmla="*/ 0 w 74"/>
                  <a:gd name="T1" fmla="*/ 0 h 90"/>
                  <a:gd name="T2" fmla="*/ 0 w 74"/>
                  <a:gd name="T3" fmla="*/ 51 h 90"/>
                  <a:gd name="T4" fmla="*/ 74 w 74"/>
                  <a:gd name="T5" fmla="*/ 90 h 90"/>
                  <a:gd name="T6" fmla="*/ 74 w 74"/>
                  <a:gd name="T7" fmla="*/ 38 h 90"/>
                  <a:gd name="T8" fmla="*/ 0 w 74"/>
                  <a:gd name="T9" fmla="*/ 0 h 90"/>
                  <a:gd name="T10" fmla="*/ 0 60000 65536"/>
                  <a:gd name="T11" fmla="*/ 0 60000 65536"/>
                  <a:gd name="T12" fmla="*/ 0 60000 65536"/>
                  <a:gd name="T13" fmla="*/ 0 60000 65536"/>
                  <a:gd name="T14" fmla="*/ 0 60000 65536"/>
                  <a:gd name="T15" fmla="*/ 0 w 74"/>
                  <a:gd name="T16" fmla="*/ 0 h 90"/>
                  <a:gd name="T17" fmla="*/ 74 w 74"/>
                  <a:gd name="T18" fmla="*/ 90 h 90"/>
                </a:gdLst>
                <a:ahLst/>
                <a:cxnLst>
                  <a:cxn ang="T10">
                    <a:pos x="T0" y="T1"/>
                  </a:cxn>
                  <a:cxn ang="T11">
                    <a:pos x="T2" y="T3"/>
                  </a:cxn>
                  <a:cxn ang="T12">
                    <a:pos x="T4" y="T5"/>
                  </a:cxn>
                  <a:cxn ang="T13">
                    <a:pos x="T6" y="T7"/>
                  </a:cxn>
                  <a:cxn ang="T14">
                    <a:pos x="T8" y="T9"/>
                  </a:cxn>
                </a:cxnLst>
                <a:rect l="T15" t="T16" r="T17" b="T18"/>
                <a:pathLst>
                  <a:path w="74" h="90">
                    <a:moveTo>
                      <a:pt x="0" y="0"/>
                    </a:moveTo>
                    <a:lnTo>
                      <a:pt x="0" y="51"/>
                    </a:lnTo>
                    <a:lnTo>
                      <a:pt x="74" y="90"/>
                    </a:lnTo>
                    <a:lnTo>
                      <a:pt x="74" y="38"/>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60" name="Freeform 486"/>
              <p:cNvSpPr>
                <a:spLocks/>
              </p:cNvSpPr>
              <p:nvPr/>
            </p:nvSpPr>
            <p:spPr bwMode="auto">
              <a:xfrm>
                <a:off x="3262" y="1908"/>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61" name="Freeform 487"/>
              <p:cNvSpPr>
                <a:spLocks/>
              </p:cNvSpPr>
              <p:nvPr/>
            </p:nvSpPr>
            <p:spPr bwMode="auto">
              <a:xfrm>
                <a:off x="3262" y="1908"/>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62" name="Freeform 488"/>
              <p:cNvSpPr>
                <a:spLocks/>
              </p:cNvSpPr>
              <p:nvPr/>
            </p:nvSpPr>
            <p:spPr bwMode="auto">
              <a:xfrm>
                <a:off x="3189" y="1869"/>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63" name="Freeform 489"/>
              <p:cNvSpPr>
                <a:spLocks/>
              </p:cNvSpPr>
              <p:nvPr/>
            </p:nvSpPr>
            <p:spPr bwMode="auto">
              <a:xfrm>
                <a:off x="3189" y="1869"/>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64" name="Freeform 490"/>
              <p:cNvSpPr>
                <a:spLocks/>
              </p:cNvSpPr>
              <p:nvPr/>
            </p:nvSpPr>
            <p:spPr bwMode="auto">
              <a:xfrm>
                <a:off x="3262" y="1908"/>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65" name="Freeform 491"/>
              <p:cNvSpPr>
                <a:spLocks/>
              </p:cNvSpPr>
              <p:nvPr/>
            </p:nvSpPr>
            <p:spPr bwMode="auto">
              <a:xfrm>
                <a:off x="3262" y="1908"/>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66" name="Freeform 492"/>
              <p:cNvSpPr>
                <a:spLocks/>
              </p:cNvSpPr>
              <p:nvPr/>
            </p:nvSpPr>
            <p:spPr bwMode="auto">
              <a:xfrm>
                <a:off x="3189" y="1869"/>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67" name="Freeform 493"/>
              <p:cNvSpPr>
                <a:spLocks/>
              </p:cNvSpPr>
              <p:nvPr/>
            </p:nvSpPr>
            <p:spPr bwMode="auto">
              <a:xfrm>
                <a:off x="3189" y="1869"/>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68" name="Freeform 494"/>
              <p:cNvSpPr>
                <a:spLocks/>
              </p:cNvSpPr>
              <p:nvPr/>
            </p:nvSpPr>
            <p:spPr bwMode="auto">
              <a:xfrm>
                <a:off x="3189" y="1953"/>
                <a:ext cx="73" cy="90"/>
              </a:xfrm>
              <a:custGeom>
                <a:avLst/>
                <a:gdLst>
                  <a:gd name="T0" fmla="*/ 0 w 73"/>
                  <a:gd name="T1" fmla="*/ 0 h 90"/>
                  <a:gd name="T2" fmla="*/ 0 w 73"/>
                  <a:gd name="T3" fmla="*/ 52 h 90"/>
                  <a:gd name="T4" fmla="*/ 73 w 73"/>
                  <a:gd name="T5" fmla="*/ 90 h 90"/>
                  <a:gd name="T6" fmla="*/ 73 w 73"/>
                  <a:gd name="T7" fmla="*/ 39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2"/>
                    </a:lnTo>
                    <a:lnTo>
                      <a:pt x="73" y="90"/>
                    </a:lnTo>
                    <a:lnTo>
                      <a:pt x="73"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69" name="Freeform 495"/>
              <p:cNvSpPr>
                <a:spLocks/>
              </p:cNvSpPr>
              <p:nvPr/>
            </p:nvSpPr>
            <p:spPr bwMode="auto">
              <a:xfrm>
                <a:off x="3189" y="1953"/>
                <a:ext cx="73" cy="90"/>
              </a:xfrm>
              <a:custGeom>
                <a:avLst/>
                <a:gdLst>
                  <a:gd name="T0" fmla="*/ 0 w 73"/>
                  <a:gd name="T1" fmla="*/ 0 h 90"/>
                  <a:gd name="T2" fmla="*/ 0 w 73"/>
                  <a:gd name="T3" fmla="*/ 52 h 90"/>
                  <a:gd name="T4" fmla="*/ 73 w 73"/>
                  <a:gd name="T5" fmla="*/ 90 h 90"/>
                  <a:gd name="T6" fmla="*/ 73 w 73"/>
                  <a:gd name="T7" fmla="*/ 39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2"/>
                    </a:lnTo>
                    <a:lnTo>
                      <a:pt x="73" y="90"/>
                    </a:lnTo>
                    <a:lnTo>
                      <a:pt x="73"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70" name="Freeform 496"/>
              <p:cNvSpPr>
                <a:spLocks/>
              </p:cNvSpPr>
              <p:nvPr/>
            </p:nvSpPr>
            <p:spPr bwMode="auto">
              <a:xfrm>
                <a:off x="3262" y="1854"/>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71" name="Freeform 497"/>
              <p:cNvSpPr>
                <a:spLocks/>
              </p:cNvSpPr>
              <p:nvPr/>
            </p:nvSpPr>
            <p:spPr bwMode="auto">
              <a:xfrm>
                <a:off x="3262" y="1854"/>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72" name="Freeform 498"/>
              <p:cNvSpPr>
                <a:spLocks/>
              </p:cNvSpPr>
              <p:nvPr/>
            </p:nvSpPr>
            <p:spPr bwMode="auto">
              <a:xfrm>
                <a:off x="3189" y="1815"/>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73" name="Freeform 499"/>
              <p:cNvSpPr>
                <a:spLocks/>
              </p:cNvSpPr>
              <p:nvPr/>
            </p:nvSpPr>
            <p:spPr bwMode="auto">
              <a:xfrm>
                <a:off x="3189" y="1815"/>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74" name="Freeform 500"/>
              <p:cNvSpPr>
                <a:spLocks/>
              </p:cNvSpPr>
              <p:nvPr/>
            </p:nvSpPr>
            <p:spPr bwMode="auto">
              <a:xfrm>
                <a:off x="3262" y="1854"/>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75" name="Freeform 501"/>
              <p:cNvSpPr>
                <a:spLocks/>
              </p:cNvSpPr>
              <p:nvPr/>
            </p:nvSpPr>
            <p:spPr bwMode="auto">
              <a:xfrm>
                <a:off x="3262" y="1854"/>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76" name="Freeform 502"/>
              <p:cNvSpPr>
                <a:spLocks/>
              </p:cNvSpPr>
              <p:nvPr/>
            </p:nvSpPr>
            <p:spPr bwMode="auto">
              <a:xfrm>
                <a:off x="3189" y="1815"/>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77" name="Freeform 503"/>
              <p:cNvSpPr>
                <a:spLocks/>
              </p:cNvSpPr>
              <p:nvPr/>
            </p:nvSpPr>
            <p:spPr bwMode="auto">
              <a:xfrm>
                <a:off x="3189" y="1815"/>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78" name="Freeform 504"/>
              <p:cNvSpPr>
                <a:spLocks/>
              </p:cNvSpPr>
              <p:nvPr/>
            </p:nvSpPr>
            <p:spPr bwMode="auto">
              <a:xfrm>
                <a:off x="3189" y="1899"/>
                <a:ext cx="73" cy="91"/>
              </a:xfrm>
              <a:custGeom>
                <a:avLst/>
                <a:gdLst>
                  <a:gd name="T0" fmla="*/ 0 w 73"/>
                  <a:gd name="T1" fmla="*/ 0 h 91"/>
                  <a:gd name="T2" fmla="*/ 0 w 73"/>
                  <a:gd name="T3" fmla="*/ 54 h 91"/>
                  <a:gd name="T4" fmla="*/ 73 w 73"/>
                  <a:gd name="T5" fmla="*/ 91 h 91"/>
                  <a:gd name="T6" fmla="*/ 73 w 73"/>
                  <a:gd name="T7" fmla="*/ 39 h 91"/>
                  <a:gd name="T8" fmla="*/ 0 w 73"/>
                  <a:gd name="T9" fmla="*/ 0 h 91"/>
                  <a:gd name="T10" fmla="*/ 0 60000 65536"/>
                  <a:gd name="T11" fmla="*/ 0 60000 65536"/>
                  <a:gd name="T12" fmla="*/ 0 60000 65536"/>
                  <a:gd name="T13" fmla="*/ 0 60000 65536"/>
                  <a:gd name="T14" fmla="*/ 0 60000 65536"/>
                  <a:gd name="T15" fmla="*/ 0 w 73"/>
                  <a:gd name="T16" fmla="*/ 0 h 91"/>
                  <a:gd name="T17" fmla="*/ 73 w 73"/>
                  <a:gd name="T18" fmla="*/ 91 h 91"/>
                </a:gdLst>
                <a:ahLst/>
                <a:cxnLst>
                  <a:cxn ang="T10">
                    <a:pos x="T0" y="T1"/>
                  </a:cxn>
                  <a:cxn ang="T11">
                    <a:pos x="T2" y="T3"/>
                  </a:cxn>
                  <a:cxn ang="T12">
                    <a:pos x="T4" y="T5"/>
                  </a:cxn>
                  <a:cxn ang="T13">
                    <a:pos x="T6" y="T7"/>
                  </a:cxn>
                  <a:cxn ang="T14">
                    <a:pos x="T8" y="T9"/>
                  </a:cxn>
                </a:cxnLst>
                <a:rect l="T15" t="T16" r="T17" b="T18"/>
                <a:pathLst>
                  <a:path w="73" h="91">
                    <a:moveTo>
                      <a:pt x="0" y="0"/>
                    </a:moveTo>
                    <a:lnTo>
                      <a:pt x="0" y="54"/>
                    </a:lnTo>
                    <a:lnTo>
                      <a:pt x="73" y="91"/>
                    </a:lnTo>
                    <a:lnTo>
                      <a:pt x="73"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79" name="Freeform 505"/>
              <p:cNvSpPr>
                <a:spLocks/>
              </p:cNvSpPr>
              <p:nvPr/>
            </p:nvSpPr>
            <p:spPr bwMode="auto">
              <a:xfrm>
                <a:off x="3189" y="1899"/>
                <a:ext cx="73" cy="91"/>
              </a:xfrm>
              <a:custGeom>
                <a:avLst/>
                <a:gdLst>
                  <a:gd name="T0" fmla="*/ 0 w 73"/>
                  <a:gd name="T1" fmla="*/ 0 h 91"/>
                  <a:gd name="T2" fmla="*/ 0 w 73"/>
                  <a:gd name="T3" fmla="*/ 54 h 91"/>
                  <a:gd name="T4" fmla="*/ 73 w 73"/>
                  <a:gd name="T5" fmla="*/ 91 h 91"/>
                  <a:gd name="T6" fmla="*/ 73 w 73"/>
                  <a:gd name="T7" fmla="*/ 39 h 91"/>
                  <a:gd name="T8" fmla="*/ 0 w 73"/>
                  <a:gd name="T9" fmla="*/ 0 h 91"/>
                  <a:gd name="T10" fmla="*/ 0 60000 65536"/>
                  <a:gd name="T11" fmla="*/ 0 60000 65536"/>
                  <a:gd name="T12" fmla="*/ 0 60000 65536"/>
                  <a:gd name="T13" fmla="*/ 0 60000 65536"/>
                  <a:gd name="T14" fmla="*/ 0 60000 65536"/>
                  <a:gd name="T15" fmla="*/ 0 w 73"/>
                  <a:gd name="T16" fmla="*/ 0 h 91"/>
                  <a:gd name="T17" fmla="*/ 73 w 73"/>
                  <a:gd name="T18" fmla="*/ 91 h 91"/>
                </a:gdLst>
                <a:ahLst/>
                <a:cxnLst>
                  <a:cxn ang="T10">
                    <a:pos x="T0" y="T1"/>
                  </a:cxn>
                  <a:cxn ang="T11">
                    <a:pos x="T2" y="T3"/>
                  </a:cxn>
                  <a:cxn ang="T12">
                    <a:pos x="T4" y="T5"/>
                  </a:cxn>
                  <a:cxn ang="T13">
                    <a:pos x="T6" y="T7"/>
                  </a:cxn>
                  <a:cxn ang="T14">
                    <a:pos x="T8" y="T9"/>
                  </a:cxn>
                </a:cxnLst>
                <a:rect l="T15" t="T16" r="T17" b="T18"/>
                <a:pathLst>
                  <a:path w="73" h="91">
                    <a:moveTo>
                      <a:pt x="0" y="0"/>
                    </a:moveTo>
                    <a:lnTo>
                      <a:pt x="0" y="54"/>
                    </a:lnTo>
                    <a:lnTo>
                      <a:pt x="73" y="91"/>
                    </a:lnTo>
                    <a:lnTo>
                      <a:pt x="73"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80" name="Freeform 506"/>
              <p:cNvSpPr>
                <a:spLocks/>
              </p:cNvSpPr>
              <p:nvPr/>
            </p:nvSpPr>
            <p:spPr bwMode="auto">
              <a:xfrm>
                <a:off x="3836" y="2101"/>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81" name="Freeform 507"/>
              <p:cNvSpPr>
                <a:spLocks/>
              </p:cNvSpPr>
              <p:nvPr/>
            </p:nvSpPr>
            <p:spPr bwMode="auto">
              <a:xfrm>
                <a:off x="3836" y="2101"/>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82" name="Freeform 508"/>
              <p:cNvSpPr>
                <a:spLocks/>
              </p:cNvSpPr>
              <p:nvPr/>
            </p:nvSpPr>
            <p:spPr bwMode="auto">
              <a:xfrm>
                <a:off x="3763" y="2063"/>
                <a:ext cx="220" cy="122"/>
              </a:xfrm>
              <a:custGeom>
                <a:avLst/>
                <a:gdLst>
                  <a:gd name="T0" fmla="*/ 73 w 220"/>
                  <a:gd name="T1" fmla="*/ 122 h 122"/>
                  <a:gd name="T2" fmla="*/ 220 w 220"/>
                  <a:gd name="T3" fmla="*/ 38 h 122"/>
                  <a:gd name="T4" fmla="*/ 147 w 220"/>
                  <a:gd name="T5" fmla="*/ 0 h 122"/>
                  <a:gd name="T6" fmla="*/ 0 w 220"/>
                  <a:gd name="T7" fmla="*/ 84 h 122"/>
                  <a:gd name="T8" fmla="*/ 73 w 220"/>
                  <a:gd name="T9" fmla="*/ 122 h 122"/>
                  <a:gd name="T10" fmla="*/ 0 60000 65536"/>
                  <a:gd name="T11" fmla="*/ 0 60000 65536"/>
                  <a:gd name="T12" fmla="*/ 0 60000 65536"/>
                  <a:gd name="T13" fmla="*/ 0 60000 65536"/>
                  <a:gd name="T14" fmla="*/ 0 60000 65536"/>
                  <a:gd name="T15" fmla="*/ 0 w 220"/>
                  <a:gd name="T16" fmla="*/ 0 h 122"/>
                  <a:gd name="T17" fmla="*/ 220 w 220"/>
                  <a:gd name="T18" fmla="*/ 122 h 122"/>
                </a:gdLst>
                <a:ahLst/>
                <a:cxnLst>
                  <a:cxn ang="T10">
                    <a:pos x="T0" y="T1"/>
                  </a:cxn>
                  <a:cxn ang="T11">
                    <a:pos x="T2" y="T3"/>
                  </a:cxn>
                  <a:cxn ang="T12">
                    <a:pos x="T4" y="T5"/>
                  </a:cxn>
                  <a:cxn ang="T13">
                    <a:pos x="T6" y="T7"/>
                  </a:cxn>
                  <a:cxn ang="T14">
                    <a:pos x="T8" y="T9"/>
                  </a:cxn>
                </a:cxnLst>
                <a:rect l="T15" t="T16" r="T17" b="T18"/>
                <a:pathLst>
                  <a:path w="220" h="122">
                    <a:moveTo>
                      <a:pt x="73" y="122"/>
                    </a:moveTo>
                    <a:lnTo>
                      <a:pt x="220" y="38"/>
                    </a:lnTo>
                    <a:lnTo>
                      <a:pt x="147" y="0"/>
                    </a:lnTo>
                    <a:lnTo>
                      <a:pt x="0" y="84"/>
                    </a:lnTo>
                    <a:lnTo>
                      <a:pt x="73" y="12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83" name="Freeform 509"/>
              <p:cNvSpPr>
                <a:spLocks/>
              </p:cNvSpPr>
              <p:nvPr/>
            </p:nvSpPr>
            <p:spPr bwMode="auto">
              <a:xfrm>
                <a:off x="3763" y="2063"/>
                <a:ext cx="220" cy="122"/>
              </a:xfrm>
              <a:custGeom>
                <a:avLst/>
                <a:gdLst>
                  <a:gd name="T0" fmla="*/ 73 w 220"/>
                  <a:gd name="T1" fmla="*/ 122 h 122"/>
                  <a:gd name="T2" fmla="*/ 220 w 220"/>
                  <a:gd name="T3" fmla="*/ 38 h 122"/>
                  <a:gd name="T4" fmla="*/ 147 w 220"/>
                  <a:gd name="T5" fmla="*/ 0 h 122"/>
                  <a:gd name="T6" fmla="*/ 0 w 220"/>
                  <a:gd name="T7" fmla="*/ 84 h 122"/>
                  <a:gd name="T8" fmla="*/ 73 w 220"/>
                  <a:gd name="T9" fmla="*/ 122 h 122"/>
                  <a:gd name="T10" fmla="*/ 0 60000 65536"/>
                  <a:gd name="T11" fmla="*/ 0 60000 65536"/>
                  <a:gd name="T12" fmla="*/ 0 60000 65536"/>
                  <a:gd name="T13" fmla="*/ 0 60000 65536"/>
                  <a:gd name="T14" fmla="*/ 0 60000 65536"/>
                  <a:gd name="T15" fmla="*/ 0 w 220"/>
                  <a:gd name="T16" fmla="*/ 0 h 122"/>
                  <a:gd name="T17" fmla="*/ 220 w 220"/>
                  <a:gd name="T18" fmla="*/ 122 h 122"/>
                </a:gdLst>
                <a:ahLst/>
                <a:cxnLst>
                  <a:cxn ang="T10">
                    <a:pos x="T0" y="T1"/>
                  </a:cxn>
                  <a:cxn ang="T11">
                    <a:pos x="T2" y="T3"/>
                  </a:cxn>
                  <a:cxn ang="T12">
                    <a:pos x="T4" y="T5"/>
                  </a:cxn>
                  <a:cxn ang="T13">
                    <a:pos x="T6" y="T7"/>
                  </a:cxn>
                  <a:cxn ang="T14">
                    <a:pos x="T8" y="T9"/>
                  </a:cxn>
                </a:cxnLst>
                <a:rect l="T15" t="T16" r="T17" b="T18"/>
                <a:pathLst>
                  <a:path w="220" h="122">
                    <a:moveTo>
                      <a:pt x="73" y="122"/>
                    </a:moveTo>
                    <a:lnTo>
                      <a:pt x="220" y="38"/>
                    </a:lnTo>
                    <a:lnTo>
                      <a:pt x="147" y="0"/>
                    </a:lnTo>
                    <a:lnTo>
                      <a:pt x="0" y="84"/>
                    </a:lnTo>
                    <a:lnTo>
                      <a:pt x="73" y="12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84" name="Freeform 510"/>
              <p:cNvSpPr>
                <a:spLocks/>
              </p:cNvSpPr>
              <p:nvPr/>
            </p:nvSpPr>
            <p:spPr bwMode="auto">
              <a:xfrm>
                <a:off x="3836" y="2101"/>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85" name="Freeform 511"/>
              <p:cNvSpPr>
                <a:spLocks/>
              </p:cNvSpPr>
              <p:nvPr/>
            </p:nvSpPr>
            <p:spPr bwMode="auto">
              <a:xfrm>
                <a:off x="3836" y="2101"/>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86" name="Freeform 512"/>
              <p:cNvSpPr>
                <a:spLocks/>
              </p:cNvSpPr>
              <p:nvPr/>
            </p:nvSpPr>
            <p:spPr bwMode="auto">
              <a:xfrm>
                <a:off x="3763" y="2063"/>
                <a:ext cx="220" cy="122"/>
              </a:xfrm>
              <a:custGeom>
                <a:avLst/>
                <a:gdLst>
                  <a:gd name="T0" fmla="*/ 73 w 220"/>
                  <a:gd name="T1" fmla="*/ 122 h 122"/>
                  <a:gd name="T2" fmla="*/ 220 w 220"/>
                  <a:gd name="T3" fmla="*/ 38 h 122"/>
                  <a:gd name="T4" fmla="*/ 147 w 220"/>
                  <a:gd name="T5" fmla="*/ 0 h 122"/>
                  <a:gd name="T6" fmla="*/ 0 w 220"/>
                  <a:gd name="T7" fmla="*/ 84 h 122"/>
                  <a:gd name="T8" fmla="*/ 73 w 220"/>
                  <a:gd name="T9" fmla="*/ 122 h 122"/>
                  <a:gd name="T10" fmla="*/ 0 60000 65536"/>
                  <a:gd name="T11" fmla="*/ 0 60000 65536"/>
                  <a:gd name="T12" fmla="*/ 0 60000 65536"/>
                  <a:gd name="T13" fmla="*/ 0 60000 65536"/>
                  <a:gd name="T14" fmla="*/ 0 60000 65536"/>
                  <a:gd name="T15" fmla="*/ 0 w 220"/>
                  <a:gd name="T16" fmla="*/ 0 h 122"/>
                  <a:gd name="T17" fmla="*/ 220 w 220"/>
                  <a:gd name="T18" fmla="*/ 122 h 122"/>
                </a:gdLst>
                <a:ahLst/>
                <a:cxnLst>
                  <a:cxn ang="T10">
                    <a:pos x="T0" y="T1"/>
                  </a:cxn>
                  <a:cxn ang="T11">
                    <a:pos x="T2" y="T3"/>
                  </a:cxn>
                  <a:cxn ang="T12">
                    <a:pos x="T4" y="T5"/>
                  </a:cxn>
                  <a:cxn ang="T13">
                    <a:pos x="T6" y="T7"/>
                  </a:cxn>
                  <a:cxn ang="T14">
                    <a:pos x="T8" y="T9"/>
                  </a:cxn>
                </a:cxnLst>
                <a:rect l="T15" t="T16" r="T17" b="T18"/>
                <a:pathLst>
                  <a:path w="220" h="122">
                    <a:moveTo>
                      <a:pt x="73" y="122"/>
                    </a:moveTo>
                    <a:lnTo>
                      <a:pt x="220" y="38"/>
                    </a:lnTo>
                    <a:lnTo>
                      <a:pt x="147" y="0"/>
                    </a:lnTo>
                    <a:lnTo>
                      <a:pt x="0" y="84"/>
                    </a:lnTo>
                    <a:lnTo>
                      <a:pt x="73" y="12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87" name="Freeform 513"/>
              <p:cNvSpPr>
                <a:spLocks/>
              </p:cNvSpPr>
              <p:nvPr/>
            </p:nvSpPr>
            <p:spPr bwMode="auto">
              <a:xfrm>
                <a:off x="3763" y="2063"/>
                <a:ext cx="220" cy="122"/>
              </a:xfrm>
              <a:custGeom>
                <a:avLst/>
                <a:gdLst>
                  <a:gd name="T0" fmla="*/ 73 w 220"/>
                  <a:gd name="T1" fmla="*/ 122 h 122"/>
                  <a:gd name="T2" fmla="*/ 220 w 220"/>
                  <a:gd name="T3" fmla="*/ 38 h 122"/>
                  <a:gd name="T4" fmla="*/ 147 w 220"/>
                  <a:gd name="T5" fmla="*/ 0 h 122"/>
                  <a:gd name="T6" fmla="*/ 0 w 220"/>
                  <a:gd name="T7" fmla="*/ 84 h 122"/>
                  <a:gd name="T8" fmla="*/ 73 w 220"/>
                  <a:gd name="T9" fmla="*/ 122 h 122"/>
                  <a:gd name="T10" fmla="*/ 0 60000 65536"/>
                  <a:gd name="T11" fmla="*/ 0 60000 65536"/>
                  <a:gd name="T12" fmla="*/ 0 60000 65536"/>
                  <a:gd name="T13" fmla="*/ 0 60000 65536"/>
                  <a:gd name="T14" fmla="*/ 0 60000 65536"/>
                  <a:gd name="T15" fmla="*/ 0 w 220"/>
                  <a:gd name="T16" fmla="*/ 0 h 122"/>
                  <a:gd name="T17" fmla="*/ 220 w 220"/>
                  <a:gd name="T18" fmla="*/ 122 h 122"/>
                </a:gdLst>
                <a:ahLst/>
                <a:cxnLst>
                  <a:cxn ang="T10">
                    <a:pos x="T0" y="T1"/>
                  </a:cxn>
                  <a:cxn ang="T11">
                    <a:pos x="T2" y="T3"/>
                  </a:cxn>
                  <a:cxn ang="T12">
                    <a:pos x="T4" y="T5"/>
                  </a:cxn>
                  <a:cxn ang="T13">
                    <a:pos x="T6" y="T7"/>
                  </a:cxn>
                  <a:cxn ang="T14">
                    <a:pos x="T8" y="T9"/>
                  </a:cxn>
                </a:cxnLst>
                <a:rect l="T15" t="T16" r="T17" b="T18"/>
                <a:pathLst>
                  <a:path w="220" h="122">
                    <a:moveTo>
                      <a:pt x="73" y="122"/>
                    </a:moveTo>
                    <a:lnTo>
                      <a:pt x="220" y="38"/>
                    </a:lnTo>
                    <a:lnTo>
                      <a:pt x="147" y="0"/>
                    </a:lnTo>
                    <a:lnTo>
                      <a:pt x="0" y="84"/>
                    </a:lnTo>
                    <a:lnTo>
                      <a:pt x="73" y="12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88" name="Freeform 514"/>
              <p:cNvSpPr>
                <a:spLocks/>
              </p:cNvSpPr>
              <p:nvPr/>
            </p:nvSpPr>
            <p:spPr bwMode="auto">
              <a:xfrm>
                <a:off x="3763" y="2147"/>
                <a:ext cx="73" cy="90"/>
              </a:xfrm>
              <a:custGeom>
                <a:avLst/>
                <a:gdLst>
                  <a:gd name="T0" fmla="*/ 0 w 73"/>
                  <a:gd name="T1" fmla="*/ 0 h 90"/>
                  <a:gd name="T2" fmla="*/ 0 w 73"/>
                  <a:gd name="T3" fmla="*/ 51 h 90"/>
                  <a:gd name="T4" fmla="*/ 73 w 73"/>
                  <a:gd name="T5" fmla="*/ 90 h 90"/>
                  <a:gd name="T6" fmla="*/ 73 w 73"/>
                  <a:gd name="T7" fmla="*/ 38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1"/>
                    </a:lnTo>
                    <a:lnTo>
                      <a:pt x="73" y="90"/>
                    </a:lnTo>
                    <a:lnTo>
                      <a:pt x="73" y="38"/>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89" name="Freeform 515"/>
              <p:cNvSpPr>
                <a:spLocks/>
              </p:cNvSpPr>
              <p:nvPr/>
            </p:nvSpPr>
            <p:spPr bwMode="auto">
              <a:xfrm>
                <a:off x="3763" y="2147"/>
                <a:ext cx="73" cy="90"/>
              </a:xfrm>
              <a:custGeom>
                <a:avLst/>
                <a:gdLst>
                  <a:gd name="T0" fmla="*/ 0 w 73"/>
                  <a:gd name="T1" fmla="*/ 0 h 90"/>
                  <a:gd name="T2" fmla="*/ 0 w 73"/>
                  <a:gd name="T3" fmla="*/ 51 h 90"/>
                  <a:gd name="T4" fmla="*/ 73 w 73"/>
                  <a:gd name="T5" fmla="*/ 90 h 90"/>
                  <a:gd name="T6" fmla="*/ 73 w 73"/>
                  <a:gd name="T7" fmla="*/ 38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1"/>
                    </a:lnTo>
                    <a:lnTo>
                      <a:pt x="73" y="90"/>
                    </a:lnTo>
                    <a:lnTo>
                      <a:pt x="73" y="38"/>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90" name="Freeform 516"/>
              <p:cNvSpPr>
                <a:spLocks/>
              </p:cNvSpPr>
              <p:nvPr/>
            </p:nvSpPr>
            <p:spPr bwMode="auto">
              <a:xfrm>
                <a:off x="3338" y="1947"/>
                <a:ext cx="147" cy="137"/>
              </a:xfrm>
              <a:custGeom>
                <a:avLst/>
                <a:gdLst>
                  <a:gd name="T0" fmla="*/ 0 w 147"/>
                  <a:gd name="T1" fmla="*/ 137 h 137"/>
                  <a:gd name="T2" fmla="*/ 147 w 147"/>
                  <a:gd name="T3" fmla="*/ 53 h 137"/>
                  <a:gd name="T4" fmla="*/ 147 w 147"/>
                  <a:gd name="T5" fmla="*/ 0 h 137"/>
                  <a:gd name="T6" fmla="*/ 0 w 147"/>
                  <a:gd name="T7" fmla="*/ 86 h 137"/>
                  <a:gd name="T8" fmla="*/ 0 w 147"/>
                  <a:gd name="T9" fmla="*/ 137 h 137"/>
                  <a:gd name="T10" fmla="*/ 0 60000 65536"/>
                  <a:gd name="T11" fmla="*/ 0 60000 65536"/>
                  <a:gd name="T12" fmla="*/ 0 60000 65536"/>
                  <a:gd name="T13" fmla="*/ 0 60000 65536"/>
                  <a:gd name="T14" fmla="*/ 0 60000 65536"/>
                  <a:gd name="T15" fmla="*/ 0 w 147"/>
                  <a:gd name="T16" fmla="*/ 0 h 137"/>
                  <a:gd name="T17" fmla="*/ 147 w 147"/>
                  <a:gd name="T18" fmla="*/ 137 h 137"/>
                </a:gdLst>
                <a:ahLst/>
                <a:cxnLst>
                  <a:cxn ang="T10">
                    <a:pos x="T0" y="T1"/>
                  </a:cxn>
                  <a:cxn ang="T11">
                    <a:pos x="T2" y="T3"/>
                  </a:cxn>
                  <a:cxn ang="T12">
                    <a:pos x="T4" y="T5"/>
                  </a:cxn>
                  <a:cxn ang="T13">
                    <a:pos x="T6" y="T7"/>
                  </a:cxn>
                  <a:cxn ang="T14">
                    <a:pos x="T8" y="T9"/>
                  </a:cxn>
                </a:cxnLst>
                <a:rect l="T15" t="T16" r="T17" b="T18"/>
                <a:pathLst>
                  <a:path w="147" h="137">
                    <a:moveTo>
                      <a:pt x="0" y="137"/>
                    </a:moveTo>
                    <a:lnTo>
                      <a:pt x="147" y="53"/>
                    </a:lnTo>
                    <a:lnTo>
                      <a:pt x="147" y="0"/>
                    </a:lnTo>
                    <a:lnTo>
                      <a:pt x="0" y="86"/>
                    </a:lnTo>
                    <a:lnTo>
                      <a:pt x="0" y="13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91" name="Freeform 517"/>
              <p:cNvSpPr>
                <a:spLocks/>
              </p:cNvSpPr>
              <p:nvPr/>
            </p:nvSpPr>
            <p:spPr bwMode="auto">
              <a:xfrm>
                <a:off x="3338" y="1947"/>
                <a:ext cx="147" cy="137"/>
              </a:xfrm>
              <a:custGeom>
                <a:avLst/>
                <a:gdLst>
                  <a:gd name="T0" fmla="*/ 0 w 147"/>
                  <a:gd name="T1" fmla="*/ 137 h 137"/>
                  <a:gd name="T2" fmla="*/ 147 w 147"/>
                  <a:gd name="T3" fmla="*/ 53 h 137"/>
                  <a:gd name="T4" fmla="*/ 147 w 147"/>
                  <a:gd name="T5" fmla="*/ 0 h 137"/>
                  <a:gd name="T6" fmla="*/ 0 w 147"/>
                  <a:gd name="T7" fmla="*/ 86 h 137"/>
                  <a:gd name="T8" fmla="*/ 0 w 147"/>
                  <a:gd name="T9" fmla="*/ 137 h 137"/>
                  <a:gd name="T10" fmla="*/ 0 60000 65536"/>
                  <a:gd name="T11" fmla="*/ 0 60000 65536"/>
                  <a:gd name="T12" fmla="*/ 0 60000 65536"/>
                  <a:gd name="T13" fmla="*/ 0 60000 65536"/>
                  <a:gd name="T14" fmla="*/ 0 60000 65536"/>
                  <a:gd name="T15" fmla="*/ 0 w 147"/>
                  <a:gd name="T16" fmla="*/ 0 h 137"/>
                  <a:gd name="T17" fmla="*/ 147 w 147"/>
                  <a:gd name="T18" fmla="*/ 137 h 137"/>
                </a:gdLst>
                <a:ahLst/>
                <a:cxnLst>
                  <a:cxn ang="T10">
                    <a:pos x="T0" y="T1"/>
                  </a:cxn>
                  <a:cxn ang="T11">
                    <a:pos x="T2" y="T3"/>
                  </a:cxn>
                  <a:cxn ang="T12">
                    <a:pos x="T4" y="T5"/>
                  </a:cxn>
                  <a:cxn ang="T13">
                    <a:pos x="T6" y="T7"/>
                  </a:cxn>
                  <a:cxn ang="T14">
                    <a:pos x="T8" y="T9"/>
                  </a:cxn>
                </a:cxnLst>
                <a:rect l="T15" t="T16" r="T17" b="T18"/>
                <a:pathLst>
                  <a:path w="147" h="137">
                    <a:moveTo>
                      <a:pt x="0" y="137"/>
                    </a:moveTo>
                    <a:lnTo>
                      <a:pt x="147" y="53"/>
                    </a:lnTo>
                    <a:lnTo>
                      <a:pt x="147" y="0"/>
                    </a:lnTo>
                    <a:lnTo>
                      <a:pt x="0" y="86"/>
                    </a:lnTo>
                    <a:lnTo>
                      <a:pt x="0" y="13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92" name="Freeform 518"/>
              <p:cNvSpPr>
                <a:spLocks/>
              </p:cNvSpPr>
              <p:nvPr/>
            </p:nvSpPr>
            <p:spPr bwMode="auto">
              <a:xfrm>
                <a:off x="3264" y="1908"/>
                <a:ext cx="221" cy="125"/>
              </a:xfrm>
              <a:custGeom>
                <a:avLst/>
                <a:gdLst>
                  <a:gd name="T0" fmla="*/ 74 w 221"/>
                  <a:gd name="T1" fmla="*/ 125 h 125"/>
                  <a:gd name="T2" fmla="*/ 221 w 221"/>
                  <a:gd name="T3" fmla="*/ 39 h 125"/>
                  <a:gd name="T4" fmla="*/ 147 w 221"/>
                  <a:gd name="T5" fmla="*/ 0 h 125"/>
                  <a:gd name="T6" fmla="*/ 0 w 221"/>
                  <a:gd name="T7" fmla="*/ 86 h 125"/>
                  <a:gd name="T8" fmla="*/ 74 w 221"/>
                  <a:gd name="T9" fmla="*/ 125 h 125"/>
                  <a:gd name="T10" fmla="*/ 0 60000 65536"/>
                  <a:gd name="T11" fmla="*/ 0 60000 65536"/>
                  <a:gd name="T12" fmla="*/ 0 60000 65536"/>
                  <a:gd name="T13" fmla="*/ 0 60000 65536"/>
                  <a:gd name="T14" fmla="*/ 0 60000 65536"/>
                  <a:gd name="T15" fmla="*/ 0 w 221"/>
                  <a:gd name="T16" fmla="*/ 0 h 125"/>
                  <a:gd name="T17" fmla="*/ 221 w 221"/>
                  <a:gd name="T18" fmla="*/ 125 h 125"/>
                </a:gdLst>
                <a:ahLst/>
                <a:cxnLst>
                  <a:cxn ang="T10">
                    <a:pos x="T0" y="T1"/>
                  </a:cxn>
                  <a:cxn ang="T11">
                    <a:pos x="T2" y="T3"/>
                  </a:cxn>
                  <a:cxn ang="T12">
                    <a:pos x="T4" y="T5"/>
                  </a:cxn>
                  <a:cxn ang="T13">
                    <a:pos x="T6" y="T7"/>
                  </a:cxn>
                  <a:cxn ang="T14">
                    <a:pos x="T8" y="T9"/>
                  </a:cxn>
                </a:cxnLst>
                <a:rect l="T15" t="T16" r="T17" b="T18"/>
                <a:pathLst>
                  <a:path w="221" h="125">
                    <a:moveTo>
                      <a:pt x="74" y="125"/>
                    </a:moveTo>
                    <a:lnTo>
                      <a:pt x="221" y="39"/>
                    </a:lnTo>
                    <a:lnTo>
                      <a:pt x="147" y="0"/>
                    </a:lnTo>
                    <a:lnTo>
                      <a:pt x="0" y="86"/>
                    </a:lnTo>
                    <a:lnTo>
                      <a:pt x="74" y="12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93" name="Freeform 519"/>
              <p:cNvSpPr>
                <a:spLocks/>
              </p:cNvSpPr>
              <p:nvPr/>
            </p:nvSpPr>
            <p:spPr bwMode="auto">
              <a:xfrm>
                <a:off x="3264" y="1908"/>
                <a:ext cx="221" cy="125"/>
              </a:xfrm>
              <a:custGeom>
                <a:avLst/>
                <a:gdLst>
                  <a:gd name="T0" fmla="*/ 74 w 221"/>
                  <a:gd name="T1" fmla="*/ 125 h 125"/>
                  <a:gd name="T2" fmla="*/ 221 w 221"/>
                  <a:gd name="T3" fmla="*/ 39 h 125"/>
                  <a:gd name="T4" fmla="*/ 147 w 221"/>
                  <a:gd name="T5" fmla="*/ 0 h 125"/>
                  <a:gd name="T6" fmla="*/ 0 w 221"/>
                  <a:gd name="T7" fmla="*/ 86 h 125"/>
                  <a:gd name="T8" fmla="*/ 74 w 221"/>
                  <a:gd name="T9" fmla="*/ 125 h 125"/>
                  <a:gd name="T10" fmla="*/ 0 60000 65536"/>
                  <a:gd name="T11" fmla="*/ 0 60000 65536"/>
                  <a:gd name="T12" fmla="*/ 0 60000 65536"/>
                  <a:gd name="T13" fmla="*/ 0 60000 65536"/>
                  <a:gd name="T14" fmla="*/ 0 60000 65536"/>
                  <a:gd name="T15" fmla="*/ 0 w 221"/>
                  <a:gd name="T16" fmla="*/ 0 h 125"/>
                  <a:gd name="T17" fmla="*/ 221 w 221"/>
                  <a:gd name="T18" fmla="*/ 125 h 125"/>
                </a:gdLst>
                <a:ahLst/>
                <a:cxnLst>
                  <a:cxn ang="T10">
                    <a:pos x="T0" y="T1"/>
                  </a:cxn>
                  <a:cxn ang="T11">
                    <a:pos x="T2" y="T3"/>
                  </a:cxn>
                  <a:cxn ang="T12">
                    <a:pos x="T4" y="T5"/>
                  </a:cxn>
                  <a:cxn ang="T13">
                    <a:pos x="T6" y="T7"/>
                  </a:cxn>
                  <a:cxn ang="T14">
                    <a:pos x="T8" y="T9"/>
                  </a:cxn>
                </a:cxnLst>
                <a:rect l="T15" t="T16" r="T17" b="T18"/>
                <a:pathLst>
                  <a:path w="221" h="125">
                    <a:moveTo>
                      <a:pt x="74" y="125"/>
                    </a:moveTo>
                    <a:lnTo>
                      <a:pt x="221" y="39"/>
                    </a:lnTo>
                    <a:lnTo>
                      <a:pt x="147" y="0"/>
                    </a:lnTo>
                    <a:lnTo>
                      <a:pt x="0" y="86"/>
                    </a:lnTo>
                    <a:lnTo>
                      <a:pt x="74" y="12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94" name="Freeform 520"/>
              <p:cNvSpPr>
                <a:spLocks/>
              </p:cNvSpPr>
              <p:nvPr/>
            </p:nvSpPr>
            <p:spPr bwMode="auto">
              <a:xfrm>
                <a:off x="3338" y="1947"/>
                <a:ext cx="147" cy="137"/>
              </a:xfrm>
              <a:custGeom>
                <a:avLst/>
                <a:gdLst>
                  <a:gd name="T0" fmla="*/ 0 w 147"/>
                  <a:gd name="T1" fmla="*/ 137 h 137"/>
                  <a:gd name="T2" fmla="*/ 147 w 147"/>
                  <a:gd name="T3" fmla="*/ 53 h 137"/>
                  <a:gd name="T4" fmla="*/ 147 w 147"/>
                  <a:gd name="T5" fmla="*/ 0 h 137"/>
                  <a:gd name="T6" fmla="*/ 0 w 147"/>
                  <a:gd name="T7" fmla="*/ 86 h 137"/>
                  <a:gd name="T8" fmla="*/ 0 w 147"/>
                  <a:gd name="T9" fmla="*/ 137 h 137"/>
                  <a:gd name="T10" fmla="*/ 0 60000 65536"/>
                  <a:gd name="T11" fmla="*/ 0 60000 65536"/>
                  <a:gd name="T12" fmla="*/ 0 60000 65536"/>
                  <a:gd name="T13" fmla="*/ 0 60000 65536"/>
                  <a:gd name="T14" fmla="*/ 0 60000 65536"/>
                  <a:gd name="T15" fmla="*/ 0 w 147"/>
                  <a:gd name="T16" fmla="*/ 0 h 137"/>
                  <a:gd name="T17" fmla="*/ 147 w 147"/>
                  <a:gd name="T18" fmla="*/ 137 h 137"/>
                </a:gdLst>
                <a:ahLst/>
                <a:cxnLst>
                  <a:cxn ang="T10">
                    <a:pos x="T0" y="T1"/>
                  </a:cxn>
                  <a:cxn ang="T11">
                    <a:pos x="T2" y="T3"/>
                  </a:cxn>
                  <a:cxn ang="T12">
                    <a:pos x="T4" y="T5"/>
                  </a:cxn>
                  <a:cxn ang="T13">
                    <a:pos x="T6" y="T7"/>
                  </a:cxn>
                  <a:cxn ang="T14">
                    <a:pos x="T8" y="T9"/>
                  </a:cxn>
                </a:cxnLst>
                <a:rect l="T15" t="T16" r="T17" b="T18"/>
                <a:pathLst>
                  <a:path w="147" h="137">
                    <a:moveTo>
                      <a:pt x="0" y="137"/>
                    </a:moveTo>
                    <a:lnTo>
                      <a:pt x="147" y="53"/>
                    </a:lnTo>
                    <a:lnTo>
                      <a:pt x="147" y="0"/>
                    </a:lnTo>
                    <a:lnTo>
                      <a:pt x="0" y="86"/>
                    </a:lnTo>
                    <a:lnTo>
                      <a:pt x="0" y="13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95" name="Freeform 521"/>
              <p:cNvSpPr>
                <a:spLocks/>
              </p:cNvSpPr>
              <p:nvPr/>
            </p:nvSpPr>
            <p:spPr bwMode="auto">
              <a:xfrm>
                <a:off x="3338" y="1947"/>
                <a:ext cx="147" cy="137"/>
              </a:xfrm>
              <a:custGeom>
                <a:avLst/>
                <a:gdLst>
                  <a:gd name="T0" fmla="*/ 0 w 147"/>
                  <a:gd name="T1" fmla="*/ 137 h 137"/>
                  <a:gd name="T2" fmla="*/ 147 w 147"/>
                  <a:gd name="T3" fmla="*/ 53 h 137"/>
                  <a:gd name="T4" fmla="*/ 147 w 147"/>
                  <a:gd name="T5" fmla="*/ 0 h 137"/>
                  <a:gd name="T6" fmla="*/ 0 w 147"/>
                  <a:gd name="T7" fmla="*/ 86 h 137"/>
                  <a:gd name="T8" fmla="*/ 0 w 147"/>
                  <a:gd name="T9" fmla="*/ 137 h 137"/>
                  <a:gd name="T10" fmla="*/ 0 60000 65536"/>
                  <a:gd name="T11" fmla="*/ 0 60000 65536"/>
                  <a:gd name="T12" fmla="*/ 0 60000 65536"/>
                  <a:gd name="T13" fmla="*/ 0 60000 65536"/>
                  <a:gd name="T14" fmla="*/ 0 60000 65536"/>
                  <a:gd name="T15" fmla="*/ 0 w 147"/>
                  <a:gd name="T16" fmla="*/ 0 h 137"/>
                  <a:gd name="T17" fmla="*/ 147 w 147"/>
                  <a:gd name="T18" fmla="*/ 137 h 137"/>
                </a:gdLst>
                <a:ahLst/>
                <a:cxnLst>
                  <a:cxn ang="T10">
                    <a:pos x="T0" y="T1"/>
                  </a:cxn>
                  <a:cxn ang="T11">
                    <a:pos x="T2" y="T3"/>
                  </a:cxn>
                  <a:cxn ang="T12">
                    <a:pos x="T4" y="T5"/>
                  </a:cxn>
                  <a:cxn ang="T13">
                    <a:pos x="T6" y="T7"/>
                  </a:cxn>
                  <a:cxn ang="T14">
                    <a:pos x="T8" y="T9"/>
                  </a:cxn>
                </a:cxnLst>
                <a:rect l="T15" t="T16" r="T17" b="T18"/>
                <a:pathLst>
                  <a:path w="147" h="137">
                    <a:moveTo>
                      <a:pt x="0" y="137"/>
                    </a:moveTo>
                    <a:lnTo>
                      <a:pt x="147" y="53"/>
                    </a:lnTo>
                    <a:lnTo>
                      <a:pt x="147" y="0"/>
                    </a:lnTo>
                    <a:lnTo>
                      <a:pt x="0" y="86"/>
                    </a:lnTo>
                    <a:lnTo>
                      <a:pt x="0" y="13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96" name="Freeform 522"/>
              <p:cNvSpPr>
                <a:spLocks/>
              </p:cNvSpPr>
              <p:nvPr/>
            </p:nvSpPr>
            <p:spPr bwMode="auto">
              <a:xfrm>
                <a:off x="3264" y="1908"/>
                <a:ext cx="221" cy="125"/>
              </a:xfrm>
              <a:custGeom>
                <a:avLst/>
                <a:gdLst>
                  <a:gd name="T0" fmla="*/ 74 w 221"/>
                  <a:gd name="T1" fmla="*/ 125 h 125"/>
                  <a:gd name="T2" fmla="*/ 221 w 221"/>
                  <a:gd name="T3" fmla="*/ 39 h 125"/>
                  <a:gd name="T4" fmla="*/ 147 w 221"/>
                  <a:gd name="T5" fmla="*/ 0 h 125"/>
                  <a:gd name="T6" fmla="*/ 0 w 221"/>
                  <a:gd name="T7" fmla="*/ 86 h 125"/>
                  <a:gd name="T8" fmla="*/ 74 w 221"/>
                  <a:gd name="T9" fmla="*/ 125 h 125"/>
                  <a:gd name="T10" fmla="*/ 0 60000 65536"/>
                  <a:gd name="T11" fmla="*/ 0 60000 65536"/>
                  <a:gd name="T12" fmla="*/ 0 60000 65536"/>
                  <a:gd name="T13" fmla="*/ 0 60000 65536"/>
                  <a:gd name="T14" fmla="*/ 0 60000 65536"/>
                  <a:gd name="T15" fmla="*/ 0 w 221"/>
                  <a:gd name="T16" fmla="*/ 0 h 125"/>
                  <a:gd name="T17" fmla="*/ 221 w 221"/>
                  <a:gd name="T18" fmla="*/ 125 h 125"/>
                </a:gdLst>
                <a:ahLst/>
                <a:cxnLst>
                  <a:cxn ang="T10">
                    <a:pos x="T0" y="T1"/>
                  </a:cxn>
                  <a:cxn ang="T11">
                    <a:pos x="T2" y="T3"/>
                  </a:cxn>
                  <a:cxn ang="T12">
                    <a:pos x="T4" y="T5"/>
                  </a:cxn>
                  <a:cxn ang="T13">
                    <a:pos x="T6" y="T7"/>
                  </a:cxn>
                  <a:cxn ang="T14">
                    <a:pos x="T8" y="T9"/>
                  </a:cxn>
                </a:cxnLst>
                <a:rect l="T15" t="T16" r="T17" b="T18"/>
                <a:pathLst>
                  <a:path w="221" h="125">
                    <a:moveTo>
                      <a:pt x="74" y="125"/>
                    </a:moveTo>
                    <a:lnTo>
                      <a:pt x="221" y="39"/>
                    </a:lnTo>
                    <a:lnTo>
                      <a:pt x="147" y="0"/>
                    </a:lnTo>
                    <a:lnTo>
                      <a:pt x="0" y="86"/>
                    </a:lnTo>
                    <a:lnTo>
                      <a:pt x="74" y="12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97" name="Freeform 523"/>
              <p:cNvSpPr>
                <a:spLocks/>
              </p:cNvSpPr>
              <p:nvPr/>
            </p:nvSpPr>
            <p:spPr bwMode="auto">
              <a:xfrm>
                <a:off x="3264" y="1908"/>
                <a:ext cx="221" cy="125"/>
              </a:xfrm>
              <a:custGeom>
                <a:avLst/>
                <a:gdLst>
                  <a:gd name="T0" fmla="*/ 74 w 221"/>
                  <a:gd name="T1" fmla="*/ 125 h 125"/>
                  <a:gd name="T2" fmla="*/ 221 w 221"/>
                  <a:gd name="T3" fmla="*/ 39 h 125"/>
                  <a:gd name="T4" fmla="*/ 147 w 221"/>
                  <a:gd name="T5" fmla="*/ 0 h 125"/>
                  <a:gd name="T6" fmla="*/ 0 w 221"/>
                  <a:gd name="T7" fmla="*/ 86 h 125"/>
                  <a:gd name="T8" fmla="*/ 74 w 221"/>
                  <a:gd name="T9" fmla="*/ 125 h 125"/>
                  <a:gd name="T10" fmla="*/ 0 60000 65536"/>
                  <a:gd name="T11" fmla="*/ 0 60000 65536"/>
                  <a:gd name="T12" fmla="*/ 0 60000 65536"/>
                  <a:gd name="T13" fmla="*/ 0 60000 65536"/>
                  <a:gd name="T14" fmla="*/ 0 60000 65536"/>
                  <a:gd name="T15" fmla="*/ 0 w 221"/>
                  <a:gd name="T16" fmla="*/ 0 h 125"/>
                  <a:gd name="T17" fmla="*/ 221 w 221"/>
                  <a:gd name="T18" fmla="*/ 125 h 125"/>
                </a:gdLst>
                <a:ahLst/>
                <a:cxnLst>
                  <a:cxn ang="T10">
                    <a:pos x="T0" y="T1"/>
                  </a:cxn>
                  <a:cxn ang="T11">
                    <a:pos x="T2" y="T3"/>
                  </a:cxn>
                  <a:cxn ang="T12">
                    <a:pos x="T4" y="T5"/>
                  </a:cxn>
                  <a:cxn ang="T13">
                    <a:pos x="T6" y="T7"/>
                  </a:cxn>
                  <a:cxn ang="T14">
                    <a:pos x="T8" y="T9"/>
                  </a:cxn>
                </a:cxnLst>
                <a:rect l="T15" t="T16" r="T17" b="T18"/>
                <a:pathLst>
                  <a:path w="221" h="125">
                    <a:moveTo>
                      <a:pt x="74" y="125"/>
                    </a:moveTo>
                    <a:lnTo>
                      <a:pt x="221" y="39"/>
                    </a:lnTo>
                    <a:lnTo>
                      <a:pt x="147" y="0"/>
                    </a:lnTo>
                    <a:lnTo>
                      <a:pt x="0" y="86"/>
                    </a:lnTo>
                    <a:lnTo>
                      <a:pt x="74" y="12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798" name="Freeform 524"/>
              <p:cNvSpPr>
                <a:spLocks/>
              </p:cNvSpPr>
              <p:nvPr/>
            </p:nvSpPr>
            <p:spPr bwMode="auto">
              <a:xfrm>
                <a:off x="3264" y="1994"/>
                <a:ext cx="74" cy="90"/>
              </a:xfrm>
              <a:custGeom>
                <a:avLst/>
                <a:gdLst>
                  <a:gd name="T0" fmla="*/ 0 w 74"/>
                  <a:gd name="T1" fmla="*/ 0 h 90"/>
                  <a:gd name="T2" fmla="*/ 0 w 74"/>
                  <a:gd name="T3" fmla="*/ 51 h 90"/>
                  <a:gd name="T4" fmla="*/ 74 w 74"/>
                  <a:gd name="T5" fmla="*/ 90 h 90"/>
                  <a:gd name="T6" fmla="*/ 74 w 74"/>
                  <a:gd name="T7" fmla="*/ 39 h 90"/>
                  <a:gd name="T8" fmla="*/ 0 w 74"/>
                  <a:gd name="T9" fmla="*/ 0 h 90"/>
                  <a:gd name="T10" fmla="*/ 0 60000 65536"/>
                  <a:gd name="T11" fmla="*/ 0 60000 65536"/>
                  <a:gd name="T12" fmla="*/ 0 60000 65536"/>
                  <a:gd name="T13" fmla="*/ 0 60000 65536"/>
                  <a:gd name="T14" fmla="*/ 0 60000 65536"/>
                  <a:gd name="T15" fmla="*/ 0 w 74"/>
                  <a:gd name="T16" fmla="*/ 0 h 90"/>
                  <a:gd name="T17" fmla="*/ 74 w 74"/>
                  <a:gd name="T18" fmla="*/ 90 h 90"/>
                </a:gdLst>
                <a:ahLst/>
                <a:cxnLst>
                  <a:cxn ang="T10">
                    <a:pos x="T0" y="T1"/>
                  </a:cxn>
                  <a:cxn ang="T11">
                    <a:pos x="T2" y="T3"/>
                  </a:cxn>
                  <a:cxn ang="T12">
                    <a:pos x="T4" y="T5"/>
                  </a:cxn>
                  <a:cxn ang="T13">
                    <a:pos x="T6" y="T7"/>
                  </a:cxn>
                  <a:cxn ang="T14">
                    <a:pos x="T8" y="T9"/>
                  </a:cxn>
                </a:cxnLst>
                <a:rect l="T15" t="T16" r="T17" b="T18"/>
                <a:pathLst>
                  <a:path w="74" h="90">
                    <a:moveTo>
                      <a:pt x="0" y="0"/>
                    </a:moveTo>
                    <a:lnTo>
                      <a:pt x="0" y="51"/>
                    </a:lnTo>
                    <a:lnTo>
                      <a:pt x="74" y="90"/>
                    </a:lnTo>
                    <a:lnTo>
                      <a:pt x="74"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799" name="Freeform 525"/>
              <p:cNvSpPr>
                <a:spLocks/>
              </p:cNvSpPr>
              <p:nvPr/>
            </p:nvSpPr>
            <p:spPr bwMode="auto">
              <a:xfrm>
                <a:off x="3264" y="1994"/>
                <a:ext cx="74" cy="90"/>
              </a:xfrm>
              <a:custGeom>
                <a:avLst/>
                <a:gdLst>
                  <a:gd name="T0" fmla="*/ 0 w 74"/>
                  <a:gd name="T1" fmla="*/ 0 h 90"/>
                  <a:gd name="T2" fmla="*/ 0 w 74"/>
                  <a:gd name="T3" fmla="*/ 51 h 90"/>
                  <a:gd name="T4" fmla="*/ 74 w 74"/>
                  <a:gd name="T5" fmla="*/ 90 h 90"/>
                  <a:gd name="T6" fmla="*/ 74 w 74"/>
                  <a:gd name="T7" fmla="*/ 39 h 90"/>
                  <a:gd name="T8" fmla="*/ 0 w 74"/>
                  <a:gd name="T9" fmla="*/ 0 h 90"/>
                  <a:gd name="T10" fmla="*/ 0 60000 65536"/>
                  <a:gd name="T11" fmla="*/ 0 60000 65536"/>
                  <a:gd name="T12" fmla="*/ 0 60000 65536"/>
                  <a:gd name="T13" fmla="*/ 0 60000 65536"/>
                  <a:gd name="T14" fmla="*/ 0 60000 65536"/>
                  <a:gd name="T15" fmla="*/ 0 w 74"/>
                  <a:gd name="T16" fmla="*/ 0 h 90"/>
                  <a:gd name="T17" fmla="*/ 74 w 74"/>
                  <a:gd name="T18" fmla="*/ 90 h 90"/>
                </a:gdLst>
                <a:ahLst/>
                <a:cxnLst>
                  <a:cxn ang="T10">
                    <a:pos x="T0" y="T1"/>
                  </a:cxn>
                  <a:cxn ang="T11">
                    <a:pos x="T2" y="T3"/>
                  </a:cxn>
                  <a:cxn ang="T12">
                    <a:pos x="T4" y="T5"/>
                  </a:cxn>
                  <a:cxn ang="T13">
                    <a:pos x="T6" y="T7"/>
                  </a:cxn>
                  <a:cxn ang="T14">
                    <a:pos x="T8" y="T9"/>
                  </a:cxn>
                </a:cxnLst>
                <a:rect l="T15" t="T16" r="T17" b="T18"/>
                <a:pathLst>
                  <a:path w="74" h="90">
                    <a:moveTo>
                      <a:pt x="0" y="0"/>
                    </a:moveTo>
                    <a:lnTo>
                      <a:pt x="0" y="51"/>
                    </a:lnTo>
                    <a:lnTo>
                      <a:pt x="74" y="90"/>
                    </a:lnTo>
                    <a:lnTo>
                      <a:pt x="74"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00" name="Freeform 526"/>
              <p:cNvSpPr>
                <a:spLocks/>
              </p:cNvSpPr>
              <p:nvPr/>
            </p:nvSpPr>
            <p:spPr bwMode="auto">
              <a:xfrm>
                <a:off x="3836" y="2048"/>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01" name="Freeform 527"/>
              <p:cNvSpPr>
                <a:spLocks/>
              </p:cNvSpPr>
              <p:nvPr/>
            </p:nvSpPr>
            <p:spPr bwMode="auto">
              <a:xfrm>
                <a:off x="3836" y="2048"/>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02" name="Freeform 528"/>
              <p:cNvSpPr>
                <a:spLocks/>
              </p:cNvSpPr>
              <p:nvPr/>
            </p:nvSpPr>
            <p:spPr bwMode="auto">
              <a:xfrm>
                <a:off x="3763" y="2009"/>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03" name="Freeform 529"/>
              <p:cNvSpPr>
                <a:spLocks/>
              </p:cNvSpPr>
              <p:nvPr/>
            </p:nvSpPr>
            <p:spPr bwMode="auto">
              <a:xfrm>
                <a:off x="3763" y="2009"/>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04" name="Freeform 530"/>
              <p:cNvSpPr>
                <a:spLocks/>
              </p:cNvSpPr>
              <p:nvPr/>
            </p:nvSpPr>
            <p:spPr bwMode="auto">
              <a:xfrm>
                <a:off x="3836" y="2048"/>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05" name="Freeform 531"/>
              <p:cNvSpPr>
                <a:spLocks/>
              </p:cNvSpPr>
              <p:nvPr/>
            </p:nvSpPr>
            <p:spPr bwMode="auto">
              <a:xfrm>
                <a:off x="3836" y="2048"/>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06" name="Freeform 532"/>
              <p:cNvSpPr>
                <a:spLocks/>
              </p:cNvSpPr>
              <p:nvPr/>
            </p:nvSpPr>
            <p:spPr bwMode="auto">
              <a:xfrm>
                <a:off x="3763" y="2009"/>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07" name="Freeform 533"/>
              <p:cNvSpPr>
                <a:spLocks/>
              </p:cNvSpPr>
              <p:nvPr/>
            </p:nvSpPr>
            <p:spPr bwMode="auto">
              <a:xfrm>
                <a:off x="3763" y="2009"/>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08" name="Freeform 534"/>
              <p:cNvSpPr>
                <a:spLocks/>
              </p:cNvSpPr>
              <p:nvPr/>
            </p:nvSpPr>
            <p:spPr bwMode="auto">
              <a:xfrm>
                <a:off x="3763" y="2093"/>
                <a:ext cx="73" cy="90"/>
              </a:xfrm>
              <a:custGeom>
                <a:avLst/>
                <a:gdLst>
                  <a:gd name="T0" fmla="*/ 0 w 73"/>
                  <a:gd name="T1" fmla="*/ 0 h 90"/>
                  <a:gd name="T2" fmla="*/ 0 w 73"/>
                  <a:gd name="T3" fmla="*/ 54 h 90"/>
                  <a:gd name="T4" fmla="*/ 73 w 73"/>
                  <a:gd name="T5" fmla="*/ 90 h 90"/>
                  <a:gd name="T6" fmla="*/ 73 w 73"/>
                  <a:gd name="T7" fmla="*/ 39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4"/>
                    </a:lnTo>
                    <a:lnTo>
                      <a:pt x="73" y="90"/>
                    </a:lnTo>
                    <a:lnTo>
                      <a:pt x="73"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09" name="Freeform 535"/>
              <p:cNvSpPr>
                <a:spLocks/>
              </p:cNvSpPr>
              <p:nvPr/>
            </p:nvSpPr>
            <p:spPr bwMode="auto">
              <a:xfrm>
                <a:off x="3763" y="2093"/>
                <a:ext cx="73" cy="90"/>
              </a:xfrm>
              <a:custGeom>
                <a:avLst/>
                <a:gdLst>
                  <a:gd name="T0" fmla="*/ 0 w 73"/>
                  <a:gd name="T1" fmla="*/ 0 h 90"/>
                  <a:gd name="T2" fmla="*/ 0 w 73"/>
                  <a:gd name="T3" fmla="*/ 54 h 90"/>
                  <a:gd name="T4" fmla="*/ 73 w 73"/>
                  <a:gd name="T5" fmla="*/ 90 h 90"/>
                  <a:gd name="T6" fmla="*/ 73 w 73"/>
                  <a:gd name="T7" fmla="*/ 39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4"/>
                    </a:lnTo>
                    <a:lnTo>
                      <a:pt x="73" y="90"/>
                    </a:lnTo>
                    <a:lnTo>
                      <a:pt x="73"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10" name="Freeform 536"/>
              <p:cNvSpPr>
                <a:spLocks/>
              </p:cNvSpPr>
              <p:nvPr/>
            </p:nvSpPr>
            <p:spPr bwMode="auto">
              <a:xfrm>
                <a:off x="3338" y="1895"/>
                <a:ext cx="147" cy="135"/>
              </a:xfrm>
              <a:custGeom>
                <a:avLst/>
                <a:gdLst>
                  <a:gd name="T0" fmla="*/ 0 w 147"/>
                  <a:gd name="T1" fmla="*/ 135 h 135"/>
                  <a:gd name="T2" fmla="*/ 147 w 147"/>
                  <a:gd name="T3" fmla="*/ 52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2"/>
                    </a:lnTo>
                    <a:lnTo>
                      <a:pt x="147"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11" name="Freeform 537"/>
              <p:cNvSpPr>
                <a:spLocks/>
              </p:cNvSpPr>
              <p:nvPr/>
            </p:nvSpPr>
            <p:spPr bwMode="auto">
              <a:xfrm>
                <a:off x="3338" y="1895"/>
                <a:ext cx="147" cy="135"/>
              </a:xfrm>
              <a:custGeom>
                <a:avLst/>
                <a:gdLst>
                  <a:gd name="T0" fmla="*/ 0 w 147"/>
                  <a:gd name="T1" fmla="*/ 135 h 135"/>
                  <a:gd name="T2" fmla="*/ 147 w 147"/>
                  <a:gd name="T3" fmla="*/ 52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2"/>
                    </a:lnTo>
                    <a:lnTo>
                      <a:pt x="147"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12" name="Freeform 538"/>
              <p:cNvSpPr>
                <a:spLocks/>
              </p:cNvSpPr>
              <p:nvPr/>
            </p:nvSpPr>
            <p:spPr bwMode="auto">
              <a:xfrm>
                <a:off x="3264" y="1856"/>
                <a:ext cx="221" cy="123"/>
              </a:xfrm>
              <a:custGeom>
                <a:avLst/>
                <a:gdLst>
                  <a:gd name="T0" fmla="*/ 74 w 221"/>
                  <a:gd name="T1" fmla="*/ 123 h 123"/>
                  <a:gd name="T2" fmla="*/ 221 w 221"/>
                  <a:gd name="T3" fmla="*/ 39 h 123"/>
                  <a:gd name="T4" fmla="*/ 147 w 221"/>
                  <a:gd name="T5" fmla="*/ 0 h 123"/>
                  <a:gd name="T6" fmla="*/ 0 w 221"/>
                  <a:gd name="T7" fmla="*/ 84 h 123"/>
                  <a:gd name="T8" fmla="*/ 74 w 221"/>
                  <a:gd name="T9" fmla="*/ 123 h 123"/>
                  <a:gd name="T10" fmla="*/ 0 60000 65536"/>
                  <a:gd name="T11" fmla="*/ 0 60000 65536"/>
                  <a:gd name="T12" fmla="*/ 0 60000 65536"/>
                  <a:gd name="T13" fmla="*/ 0 60000 65536"/>
                  <a:gd name="T14" fmla="*/ 0 60000 65536"/>
                  <a:gd name="T15" fmla="*/ 0 w 221"/>
                  <a:gd name="T16" fmla="*/ 0 h 123"/>
                  <a:gd name="T17" fmla="*/ 221 w 221"/>
                  <a:gd name="T18" fmla="*/ 123 h 123"/>
                </a:gdLst>
                <a:ahLst/>
                <a:cxnLst>
                  <a:cxn ang="T10">
                    <a:pos x="T0" y="T1"/>
                  </a:cxn>
                  <a:cxn ang="T11">
                    <a:pos x="T2" y="T3"/>
                  </a:cxn>
                  <a:cxn ang="T12">
                    <a:pos x="T4" y="T5"/>
                  </a:cxn>
                  <a:cxn ang="T13">
                    <a:pos x="T6" y="T7"/>
                  </a:cxn>
                  <a:cxn ang="T14">
                    <a:pos x="T8" y="T9"/>
                  </a:cxn>
                </a:cxnLst>
                <a:rect l="T15" t="T16" r="T17" b="T18"/>
                <a:pathLst>
                  <a:path w="221" h="123">
                    <a:moveTo>
                      <a:pt x="74" y="123"/>
                    </a:moveTo>
                    <a:lnTo>
                      <a:pt x="221" y="39"/>
                    </a:lnTo>
                    <a:lnTo>
                      <a:pt x="147" y="0"/>
                    </a:lnTo>
                    <a:lnTo>
                      <a:pt x="0" y="84"/>
                    </a:lnTo>
                    <a:lnTo>
                      <a:pt x="74"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13" name="Freeform 539"/>
              <p:cNvSpPr>
                <a:spLocks/>
              </p:cNvSpPr>
              <p:nvPr/>
            </p:nvSpPr>
            <p:spPr bwMode="auto">
              <a:xfrm>
                <a:off x="3264" y="1856"/>
                <a:ext cx="221" cy="123"/>
              </a:xfrm>
              <a:custGeom>
                <a:avLst/>
                <a:gdLst>
                  <a:gd name="T0" fmla="*/ 74 w 221"/>
                  <a:gd name="T1" fmla="*/ 123 h 123"/>
                  <a:gd name="T2" fmla="*/ 221 w 221"/>
                  <a:gd name="T3" fmla="*/ 39 h 123"/>
                  <a:gd name="T4" fmla="*/ 147 w 221"/>
                  <a:gd name="T5" fmla="*/ 0 h 123"/>
                  <a:gd name="T6" fmla="*/ 0 w 221"/>
                  <a:gd name="T7" fmla="*/ 84 h 123"/>
                  <a:gd name="T8" fmla="*/ 74 w 221"/>
                  <a:gd name="T9" fmla="*/ 123 h 123"/>
                  <a:gd name="T10" fmla="*/ 0 60000 65536"/>
                  <a:gd name="T11" fmla="*/ 0 60000 65536"/>
                  <a:gd name="T12" fmla="*/ 0 60000 65536"/>
                  <a:gd name="T13" fmla="*/ 0 60000 65536"/>
                  <a:gd name="T14" fmla="*/ 0 60000 65536"/>
                  <a:gd name="T15" fmla="*/ 0 w 221"/>
                  <a:gd name="T16" fmla="*/ 0 h 123"/>
                  <a:gd name="T17" fmla="*/ 221 w 221"/>
                  <a:gd name="T18" fmla="*/ 123 h 123"/>
                </a:gdLst>
                <a:ahLst/>
                <a:cxnLst>
                  <a:cxn ang="T10">
                    <a:pos x="T0" y="T1"/>
                  </a:cxn>
                  <a:cxn ang="T11">
                    <a:pos x="T2" y="T3"/>
                  </a:cxn>
                  <a:cxn ang="T12">
                    <a:pos x="T4" y="T5"/>
                  </a:cxn>
                  <a:cxn ang="T13">
                    <a:pos x="T6" y="T7"/>
                  </a:cxn>
                  <a:cxn ang="T14">
                    <a:pos x="T8" y="T9"/>
                  </a:cxn>
                </a:cxnLst>
                <a:rect l="T15" t="T16" r="T17" b="T18"/>
                <a:pathLst>
                  <a:path w="221" h="123">
                    <a:moveTo>
                      <a:pt x="74" y="123"/>
                    </a:moveTo>
                    <a:lnTo>
                      <a:pt x="221" y="39"/>
                    </a:lnTo>
                    <a:lnTo>
                      <a:pt x="147" y="0"/>
                    </a:lnTo>
                    <a:lnTo>
                      <a:pt x="0" y="84"/>
                    </a:lnTo>
                    <a:lnTo>
                      <a:pt x="74"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14" name="Freeform 540"/>
              <p:cNvSpPr>
                <a:spLocks/>
              </p:cNvSpPr>
              <p:nvPr/>
            </p:nvSpPr>
            <p:spPr bwMode="auto">
              <a:xfrm>
                <a:off x="3338" y="1895"/>
                <a:ext cx="147" cy="135"/>
              </a:xfrm>
              <a:custGeom>
                <a:avLst/>
                <a:gdLst>
                  <a:gd name="T0" fmla="*/ 0 w 147"/>
                  <a:gd name="T1" fmla="*/ 135 h 135"/>
                  <a:gd name="T2" fmla="*/ 147 w 147"/>
                  <a:gd name="T3" fmla="*/ 52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2"/>
                    </a:lnTo>
                    <a:lnTo>
                      <a:pt x="147"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15" name="Freeform 541"/>
              <p:cNvSpPr>
                <a:spLocks/>
              </p:cNvSpPr>
              <p:nvPr/>
            </p:nvSpPr>
            <p:spPr bwMode="auto">
              <a:xfrm>
                <a:off x="3338" y="1895"/>
                <a:ext cx="147" cy="135"/>
              </a:xfrm>
              <a:custGeom>
                <a:avLst/>
                <a:gdLst>
                  <a:gd name="T0" fmla="*/ 0 w 147"/>
                  <a:gd name="T1" fmla="*/ 135 h 135"/>
                  <a:gd name="T2" fmla="*/ 147 w 147"/>
                  <a:gd name="T3" fmla="*/ 52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2"/>
                    </a:lnTo>
                    <a:lnTo>
                      <a:pt x="147"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16" name="Freeform 542"/>
              <p:cNvSpPr>
                <a:spLocks/>
              </p:cNvSpPr>
              <p:nvPr/>
            </p:nvSpPr>
            <p:spPr bwMode="auto">
              <a:xfrm>
                <a:off x="3264" y="1856"/>
                <a:ext cx="221" cy="123"/>
              </a:xfrm>
              <a:custGeom>
                <a:avLst/>
                <a:gdLst>
                  <a:gd name="T0" fmla="*/ 74 w 221"/>
                  <a:gd name="T1" fmla="*/ 123 h 123"/>
                  <a:gd name="T2" fmla="*/ 221 w 221"/>
                  <a:gd name="T3" fmla="*/ 39 h 123"/>
                  <a:gd name="T4" fmla="*/ 147 w 221"/>
                  <a:gd name="T5" fmla="*/ 0 h 123"/>
                  <a:gd name="T6" fmla="*/ 0 w 221"/>
                  <a:gd name="T7" fmla="*/ 84 h 123"/>
                  <a:gd name="T8" fmla="*/ 74 w 221"/>
                  <a:gd name="T9" fmla="*/ 123 h 123"/>
                  <a:gd name="T10" fmla="*/ 0 60000 65536"/>
                  <a:gd name="T11" fmla="*/ 0 60000 65536"/>
                  <a:gd name="T12" fmla="*/ 0 60000 65536"/>
                  <a:gd name="T13" fmla="*/ 0 60000 65536"/>
                  <a:gd name="T14" fmla="*/ 0 60000 65536"/>
                  <a:gd name="T15" fmla="*/ 0 w 221"/>
                  <a:gd name="T16" fmla="*/ 0 h 123"/>
                  <a:gd name="T17" fmla="*/ 221 w 221"/>
                  <a:gd name="T18" fmla="*/ 123 h 123"/>
                </a:gdLst>
                <a:ahLst/>
                <a:cxnLst>
                  <a:cxn ang="T10">
                    <a:pos x="T0" y="T1"/>
                  </a:cxn>
                  <a:cxn ang="T11">
                    <a:pos x="T2" y="T3"/>
                  </a:cxn>
                  <a:cxn ang="T12">
                    <a:pos x="T4" y="T5"/>
                  </a:cxn>
                  <a:cxn ang="T13">
                    <a:pos x="T6" y="T7"/>
                  </a:cxn>
                  <a:cxn ang="T14">
                    <a:pos x="T8" y="T9"/>
                  </a:cxn>
                </a:cxnLst>
                <a:rect l="T15" t="T16" r="T17" b="T18"/>
                <a:pathLst>
                  <a:path w="221" h="123">
                    <a:moveTo>
                      <a:pt x="74" y="123"/>
                    </a:moveTo>
                    <a:lnTo>
                      <a:pt x="221" y="39"/>
                    </a:lnTo>
                    <a:lnTo>
                      <a:pt x="147" y="0"/>
                    </a:lnTo>
                    <a:lnTo>
                      <a:pt x="0" y="84"/>
                    </a:lnTo>
                    <a:lnTo>
                      <a:pt x="74"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17" name="Freeform 543"/>
              <p:cNvSpPr>
                <a:spLocks/>
              </p:cNvSpPr>
              <p:nvPr/>
            </p:nvSpPr>
            <p:spPr bwMode="auto">
              <a:xfrm>
                <a:off x="3264" y="1856"/>
                <a:ext cx="221" cy="123"/>
              </a:xfrm>
              <a:custGeom>
                <a:avLst/>
                <a:gdLst>
                  <a:gd name="T0" fmla="*/ 74 w 221"/>
                  <a:gd name="T1" fmla="*/ 123 h 123"/>
                  <a:gd name="T2" fmla="*/ 221 w 221"/>
                  <a:gd name="T3" fmla="*/ 39 h 123"/>
                  <a:gd name="T4" fmla="*/ 147 w 221"/>
                  <a:gd name="T5" fmla="*/ 0 h 123"/>
                  <a:gd name="T6" fmla="*/ 0 w 221"/>
                  <a:gd name="T7" fmla="*/ 84 h 123"/>
                  <a:gd name="T8" fmla="*/ 74 w 221"/>
                  <a:gd name="T9" fmla="*/ 123 h 123"/>
                  <a:gd name="T10" fmla="*/ 0 60000 65536"/>
                  <a:gd name="T11" fmla="*/ 0 60000 65536"/>
                  <a:gd name="T12" fmla="*/ 0 60000 65536"/>
                  <a:gd name="T13" fmla="*/ 0 60000 65536"/>
                  <a:gd name="T14" fmla="*/ 0 60000 65536"/>
                  <a:gd name="T15" fmla="*/ 0 w 221"/>
                  <a:gd name="T16" fmla="*/ 0 h 123"/>
                  <a:gd name="T17" fmla="*/ 221 w 221"/>
                  <a:gd name="T18" fmla="*/ 123 h 123"/>
                </a:gdLst>
                <a:ahLst/>
                <a:cxnLst>
                  <a:cxn ang="T10">
                    <a:pos x="T0" y="T1"/>
                  </a:cxn>
                  <a:cxn ang="T11">
                    <a:pos x="T2" y="T3"/>
                  </a:cxn>
                  <a:cxn ang="T12">
                    <a:pos x="T4" y="T5"/>
                  </a:cxn>
                  <a:cxn ang="T13">
                    <a:pos x="T6" y="T7"/>
                  </a:cxn>
                  <a:cxn ang="T14">
                    <a:pos x="T8" y="T9"/>
                  </a:cxn>
                </a:cxnLst>
                <a:rect l="T15" t="T16" r="T17" b="T18"/>
                <a:pathLst>
                  <a:path w="221" h="123">
                    <a:moveTo>
                      <a:pt x="74" y="123"/>
                    </a:moveTo>
                    <a:lnTo>
                      <a:pt x="221" y="39"/>
                    </a:lnTo>
                    <a:lnTo>
                      <a:pt x="147" y="0"/>
                    </a:lnTo>
                    <a:lnTo>
                      <a:pt x="0" y="84"/>
                    </a:lnTo>
                    <a:lnTo>
                      <a:pt x="74"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18" name="Freeform 544"/>
              <p:cNvSpPr>
                <a:spLocks/>
              </p:cNvSpPr>
              <p:nvPr/>
            </p:nvSpPr>
            <p:spPr bwMode="auto">
              <a:xfrm>
                <a:off x="3264" y="1940"/>
                <a:ext cx="74" cy="90"/>
              </a:xfrm>
              <a:custGeom>
                <a:avLst/>
                <a:gdLst>
                  <a:gd name="T0" fmla="*/ 0 w 74"/>
                  <a:gd name="T1" fmla="*/ 0 h 90"/>
                  <a:gd name="T2" fmla="*/ 0 w 74"/>
                  <a:gd name="T3" fmla="*/ 52 h 90"/>
                  <a:gd name="T4" fmla="*/ 74 w 74"/>
                  <a:gd name="T5" fmla="*/ 90 h 90"/>
                  <a:gd name="T6" fmla="*/ 74 w 74"/>
                  <a:gd name="T7" fmla="*/ 39 h 90"/>
                  <a:gd name="T8" fmla="*/ 0 w 74"/>
                  <a:gd name="T9" fmla="*/ 0 h 90"/>
                  <a:gd name="T10" fmla="*/ 0 60000 65536"/>
                  <a:gd name="T11" fmla="*/ 0 60000 65536"/>
                  <a:gd name="T12" fmla="*/ 0 60000 65536"/>
                  <a:gd name="T13" fmla="*/ 0 60000 65536"/>
                  <a:gd name="T14" fmla="*/ 0 60000 65536"/>
                  <a:gd name="T15" fmla="*/ 0 w 74"/>
                  <a:gd name="T16" fmla="*/ 0 h 90"/>
                  <a:gd name="T17" fmla="*/ 74 w 74"/>
                  <a:gd name="T18" fmla="*/ 90 h 90"/>
                </a:gdLst>
                <a:ahLst/>
                <a:cxnLst>
                  <a:cxn ang="T10">
                    <a:pos x="T0" y="T1"/>
                  </a:cxn>
                  <a:cxn ang="T11">
                    <a:pos x="T2" y="T3"/>
                  </a:cxn>
                  <a:cxn ang="T12">
                    <a:pos x="T4" y="T5"/>
                  </a:cxn>
                  <a:cxn ang="T13">
                    <a:pos x="T6" y="T7"/>
                  </a:cxn>
                  <a:cxn ang="T14">
                    <a:pos x="T8" y="T9"/>
                  </a:cxn>
                </a:cxnLst>
                <a:rect l="T15" t="T16" r="T17" b="T18"/>
                <a:pathLst>
                  <a:path w="74" h="90">
                    <a:moveTo>
                      <a:pt x="0" y="0"/>
                    </a:moveTo>
                    <a:lnTo>
                      <a:pt x="0" y="52"/>
                    </a:lnTo>
                    <a:lnTo>
                      <a:pt x="74" y="90"/>
                    </a:lnTo>
                    <a:lnTo>
                      <a:pt x="74"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19" name="Freeform 545"/>
              <p:cNvSpPr>
                <a:spLocks/>
              </p:cNvSpPr>
              <p:nvPr/>
            </p:nvSpPr>
            <p:spPr bwMode="auto">
              <a:xfrm>
                <a:off x="3264" y="1940"/>
                <a:ext cx="74" cy="90"/>
              </a:xfrm>
              <a:custGeom>
                <a:avLst/>
                <a:gdLst>
                  <a:gd name="T0" fmla="*/ 0 w 74"/>
                  <a:gd name="T1" fmla="*/ 0 h 90"/>
                  <a:gd name="T2" fmla="*/ 0 w 74"/>
                  <a:gd name="T3" fmla="*/ 52 h 90"/>
                  <a:gd name="T4" fmla="*/ 74 w 74"/>
                  <a:gd name="T5" fmla="*/ 90 h 90"/>
                  <a:gd name="T6" fmla="*/ 74 w 74"/>
                  <a:gd name="T7" fmla="*/ 39 h 90"/>
                  <a:gd name="T8" fmla="*/ 0 w 74"/>
                  <a:gd name="T9" fmla="*/ 0 h 90"/>
                  <a:gd name="T10" fmla="*/ 0 60000 65536"/>
                  <a:gd name="T11" fmla="*/ 0 60000 65536"/>
                  <a:gd name="T12" fmla="*/ 0 60000 65536"/>
                  <a:gd name="T13" fmla="*/ 0 60000 65536"/>
                  <a:gd name="T14" fmla="*/ 0 60000 65536"/>
                  <a:gd name="T15" fmla="*/ 0 w 74"/>
                  <a:gd name="T16" fmla="*/ 0 h 90"/>
                  <a:gd name="T17" fmla="*/ 74 w 74"/>
                  <a:gd name="T18" fmla="*/ 90 h 90"/>
                </a:gdLst>
                <a:ahLst/>
                <a:cxnLst>
                  <a:cxn ang="T10">
                    <a:pos x="T0" y="T1"/>
                  </a:cxn>
                  <a:cxn ang="T11">
                    <a:pos x="T2" y="T3"/>
                  </a:cxn>
                  <a:cxn ang="T12">
                    <a:pos x="T4" y="T5"/>
                  </a:cxn>
                  <a:cxn ang="T13">
                    <a:pos x="T6" y="T7"/>
                  </a:cxn>
                  <a:cxn ang="T14">
                    <a:pos x="T8" y="T9"/>
                  </a:cxn>
                </a:cxnLst>
                <a:rect l="T15" t="T16" r="T17" b="T18"/>
                <a:pathLst>
                  <a:path w="74" h="90">
                    <a:moveTo>
                      <a:pt x="0" y="0"/>
                    </a:moveTo>
                    <a:lnTo>
                      <a:pt x="0" y="52"/>
                    </a:lnTo>
                    <a:lnTo>
                      <a:pt x="74" y="90"/>
                    </a:lnTo>
                    <a:lnTo>
                      <a:pt x="74"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20" name="Freeform 546"/>
              <p:cNvSpPr>
                <a:spLocks/>
              </p:cNvSpPr>
              <p:nvPr/>
            </p:nvSpPr>
            <p:spPr bwMode="auto">
              <a:xfrm>
                <a:off x="3912" y="2140"/>
                <a:ext cx="146" cy="136"/>
              </a:xfrm>
              <a:custGeom>
                <a:avLst/>
                <a:gdLst>
                  <a:gd name="T0" fmla="*/ 0 w 146"/>
                  <a:gd name="T1" fmla="*/ 136 h 136"/>
                  <a:gd name="T2" fmla="*/ 146 w 146"/>
                  <a:gd name="T3" fmla="*/ 52 h 136"/>
                  <a:gd name="T4" fmla="*/ 146 w 146"/>
                  <a:gd name="T5" fmla="*/ 0 h 136"/>
                  <a:gd name="T6" fmla="*/ 0 w 146"/>
                  <a:gd name="T7" fmla="*/ 84 h 136"/>
                  <a:gd name="T8" fmla="*/ 0 w 146"/>
                  <a:gd name="T9" fmla="*/ 136 h 136"/>
                  <a:gd name="T10" fmla="*/ 0 60000 65536"/>
                  <a:gd name="T11" fmla="*/ 0 60000 65536"/>
                  <a:gd name="T12" fmla="*/ 0 60000 65536"/>
                  <a:gd name="T13" fmla="*/ 0 60000 65536"/>
                  <a:gd name="T14" fmla="*/ 0 60000 65536"/>
                  <a:gd name="T15" fmla="*/ 0 w 146"/>
                  <a:gd name="T16" fmla="*/ 0 h 136"/>
                  <a:gd name="T17" fmla="*/ 146 w 146"/>
                  <a:gd name="T18" fmla="*/ 136 h 136"/>
                </a:gdLst>
                <a:ahLst/>
                <a:cxnLst>
                  <a:cxn ang="T10">
                    <a:pos x="T0" y="T1"/>
                  </a:cxn>
                  <a:cxn ang="T11">
                    <a:pos x="T2" y="T3"/>
                  </a:cxn>
                  <a:cxn ang="T12">
                    <a:pos x="T4" y="T5"/>
                  </a:cxn>
                  <a:cxn ang="T13">
                    <a:pos x="T6" y="T7"/>
                  </a:cxn>
                  <a:cxn ang="T14">
                    <a:pos x="T8" y="T9"/>
                  </a:cxn>
                </a:cxnLst>
                <a:rect l="T15" t="T16" r="T17" b="T18"/>
                <a:pathLst>
                  <a:path w="146" h="136">
                    <a:moveTo>
                      <a:pt x="0" y="136"/>
                    </a:moveTo>
                    <a:lnTo>
                      <a:pt x="146" y="52"/>
                    </a:lnTo>
                    <a:lnTo>
                      <a:pt x="146"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21" name="Freeform 547"/>
              <p:cNvSpPr>
                <a:spLocks/>
              </p:cNvSpPr>
              <p:nvPr/>
            </p:nvSpPr>
            <p:spPr bwMode="auto">
              <a:xfrm>
                <a:off x="3912" y="2140"/>
                <a:ext cx="146" cy="136"/>
              </a:xfrm>
              <a:custGeom>
                <a:avLst/>
                <a:gdLst>
                  <a:gd name="T0" fmla="*/ 0 w 146"/>
                  <a:gd name="T1" fmla="*/ 136 h 136"/>
                  <a:gd name="T2" fmla="*/ 146 w 146"/>
                  <a:gd name="T3" fmla="*/ 52 h 136"/>
                  <a:gd name="T4" fmla="*/ 146 w 146"/>
                  <a:gd name="T5" fmla="*/ 0 h 136"/>
                  <a:gd name="T6" fmla="*/ 0 w 146"/>
                  <a:gd name="T7" fmla="*/ 84 h 136"/>
                  <a:gd name="T8" fmla="*/ 0 w 146"/>
                  <a:gd name="T9" fmla="*/ 136 h 136"/>
                  <a:gd name="T10" fmla="*/ 0 60000 65536"/>
                  <a:gd name="T11" fmla="*/ 0 60000 65536"/>
                  <a:gd name="T12" fmla="*/ 0 60000 65536"/>
                  <a:gd name="T13" fmla="*/ 0 60000 65536"/>
                  <a:gd name="T14" fmla="*/ 0 60000 65536"/>
                  <a:gd name="T15" fmla="*/ 0 w 146"/>
                  <a:gd name="T16" fmla="*/ 0 h 136"/>
                  <a:gd name="T17" fmla="*/ 146 w 146"/>
                  <a:gd name="T18" fmla="*/ 136 h 136"/>
                </a:gdLst>
                <a:ahLst/>
                <a:cxnLst>
                  <a:cxn ang="T10">
                    <a:pos x="T0" y="T1"/>
                  </a:cxn>
                  <a:cxn ang="T11">
                    <a:pos x="T2" y="T3"/>
                  </a:cxn>
                  <a:cxn ang="T12">
                    <a:pos x="T4" y="T5"/>
                  </a:cxn>
                  <a:cxn ang="T13">
                    <a:pos x="T6" y="T7"/>
                  </a:cxn>
                  <a:cxn ang="T14">
                    <a:pos x="T8" y="T9"/>
                  </a:cxn>
                </a:cxnLst>
                <a:rect l="T15" t="T16" r="T17" b="T18"/>
                <a:pathLst>
                  <a:path w="146" h="136">
                    <a:moveTo>
                      <a:pt x="0" y="136"/>
                    </a:moveTo>
                    <a:lnTo>
                      <a:pt x="146" y="52"/>
                    </a:lnTo>
                    <a:lnTo>
                      <a:pt x="146"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22" name="Freeform 548"/>
              <p:cNvSpPr>
                <a:spLocks/>
              </p:cNvSpPr>
              <p:nvPr/>
            </p:nvSpPr>
            <p:spPr bwMode="auto">
              <a:xfrm>
                <a:off x="3836" y="2101"/>
                <a:ext cx="222" cy="123"/>
              </a:xfrm>
              <a:custGeom>
                <a:avLst/>
                <a:gdLst>
                  <a:gd name="T0" fmla="*/ 76 w 222"/>
                  <a:gd name="T1" fmla="*/ 123 h 123"/>
                  <a:gd name="T2" fmla="*/ 222 w 222"/>
                  <a:gd name="T3" fmla="*/ 39 h 123"/>
                  <a:gd name="T4" fmla="*/ 147 w 222"/>
                  <a:gd name="T5" fmla="*/ 0 h 123"/>
                  <a:gd name="T6" fmla="*/ 0 w 222"/>
                  <a:gd name="T7" fmla="*/ 84 h 123"/>
                  <a:gd name="T8" fmla="*/ 76 w 222"/>
                  <a:gd name="T9" fmla="*/ 123 h 123"/>
                  <a:gd name="T10" fmla="*/ 0 60000 65536"/>
                  <a:gd name="T11" fmla="*/ 0 60000 65536"/>
                  <a:gd name="T12" fmla="*/ 0 60000 65536"/>
                  <a:gd name="T13" fmla="*/ 0 60000 65536"/>
                  <a:gd name="T14" fmla="*/ 0 60000 65536"/>
                  <a:gd name="T15" fmla="*/ 0 w 222"/>
                  <a:gd name="T16" fmla="*/ 0 h 123"/>
                  <a:gd name="T17" fmla="*/ 222 w 222"/>
                  <a:gd name="T18" fmla="*/ 123 h 123"/>
                </a:gdLst>
                <a:ahLst/>
                <a:cxnLst>
                  <a:cxn ang="T10">
                    <a:pos x="T0" y="T1"/>
                  </a:cxn>
                  <a:cxn ang="T11">
                    <a:pos x="T2" y="T3"/>
                  </a:cxn>
                  <a:cxn ang="T12">
                    <a:pos x="T4" y="T5"/>
                  </a:cxn>
                  <a:cxn ang="T13">
                    <a:pos x="T6" y="T7"/>
                  </a:cxn>
                  <a:cxn ang="T14">
                    <a:pos x="T8" y="T9"/>
                  </a:cxn>
                </a:cxnLst>
                <a:rect l="T15" t="T16" r="T17" b="T18"/>
                <a:pathLst>
                  <a:path w="222" h="123">
                    <a:moveTo>
                      <a:pt x="76" y="123"/>
                    </a:moveTo>
                    <a:lnTo>
                      <a:pt x="222" y="39"/>
                    </a:lnTo>
                    <a:lnTo>
                      <a:pt x="147" y="0"/>
                    </a:lnTo>
                    <a:lnTo>
                      <a:pt x="0" y="84"/>
                    </a:lnTo>
                    <a:lnTo>
                      <a:pt x="76"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23" name="Freeform 549"/>
              <p:cNvSpPr>
                <a:spLocks/>
              </p:cNvSpPr>
              <p:nvPr/>
            </p:nvSpPr>
            <p:spPr bwMode="auto">
              <a:xfrm>
                <a:off x="3836" y="2101"/>
                <a:ext cx="222" cy="123"/>
              </a:xfrm>
              <a:custGeom>
                <a:avLst/>
                <a:gdLst>
                  <a:gd name="T0" fmla="*/ 76 w 222"/>
                  <a:gd name="T1" fmla="*/ 123 h 123"/>
                  <a:gd name="T2" fmla="*/ 222 w 222"/>
                  <a:gd name="T3" fmla="*/ 39 h 123"/>
                  <a:gd name="T4" fmla="*/ 147 w 222"/>
                  <a:gd name="T5" fmla="*/ 0 h 123"/>
                  <a:gd name="T6" fmla="*/ 0 w 222"/>
                  <a:gd name="T7" fmla="*/ 84 h 123"/>
                  <a:gd name="T8" fmla="*/ 76 w 222"/>
                  <a:gd name="T9" fmla="*/ 123 h 123"/>
                  <a:gd name="T10" fmla="*/ 0 60000 65536"/>
                  <a:gd name="T11" fmla="*/ 0 60000 65536"/>
                  <a:gd name="T12" fmla="*/ 0 60000 65536"/>
                  <a:gd name="T13" fmla="*/ 0 60000 65536"/>
                  <a:gd name="T14" fmla="*/ 0 60000 65536"/>
                  <a:gd name="T15" fmla="*/ 0 w 222"/>
                  <a:gd name="T16" fmla="*/ 0 h 123"/>
                  <a:gd name="T17" fmla="*/ 222 w 222"/>
                  <a:gd name="T18" fmla="*/ 123 h 123"/>
                </a:gdLst>
                <a:ahLst/>
                <a:cxnLst>
                  <a:cxn ang="T10">
                    <a:pos x="T0" y="T1"/>
                  </a:cxn>
                  <a:cxn ang="T11">
                    <a:pos x="T2" y="T3"/>
                  </a:cxn>
                  <a:cxn ang="T12">
                    <a:pos x="T4" y="T5"/>
                  </a:cxn>
                  <a:cxn ang="T13">
                    <a:pos x="T6" y="T7"/>
                  </a:cxn>
                  <a:cxn ang="T14">
                    <a:pos x="T8" y="T9"/>
                  </a:cxn>
                </a:cxnLst>
                <a:rect l="T15" t="T16" r="T17" b="T18"/>
                <a:pathLst>
                  <a:path w="222" h="123">
                    <a:moveTo>
                      <a:pt x="76" y="123"/>
                    </a:moveTo>
                    <a:lnTo>
                      <a:pt x="222" y="39"/>
                    </a:lnTo>
                    <a:lnTo>
                      <a:pt x="147" y="0"/>
                    </a:lnTo>
                    <a:lnTo>
                      <a:pt x="0" y="84"/>
                    </a:lnTo>
                    <a:lnTo>
                      <a:pt x="76"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24" name="Freeform 550"/>
              <p:cNvSpPr>
                <a:spLocks/>
              </p:cNvSpPr>
              <p:nvPr/>
            </p:nvSpPr>
            <p:spPr bwMode="auto">
              <a:xfrm>
                <a:off x="3912" y="2140"/>
                <a:ext cx="146" cy="136"/>
              </a:xfrm>
              <a:custGeom>
                <a:avLst/>
                <a:gdLst>
                  <a:gd name="T0" fmla="*/ 0 w 146"/>
                  <a:gd name="T1" fmla="*/ 136 h 136"/>
                  <a:gd name="T2" fmla="*/ 146 w 146"/>
                  <a:gd name="T3" fmla="*/ 52 h 136"/>
                  <a:gd name="T4" fmla="*/ 146 w 146"/>
                  <a:gd name="T5" fmla="*/ 0 h 136"/>
                  <a:gd name="T6" fmla="*/ 0 w 146"/>
                  <a:gd name="T7" fmla="*/ 84 h 136"/>
                  <a:gd name="T8" fmla="*/ 0 w 146"/>
                  <a:gd name="T9" fmla="*/ 136 h 136"/>
                  <a:gd name="T10" fmla="*/ 0 60000 65536"/>
                  <a:gd name="T11" fmla="*/ 0 60000 65536"/>
                  <a:gd name="T12" fmla="*/ 0 60000 65536"/>
                  <a:gd name="T13" fmla="*/ 0 60000 65536"/>
                  <a:gd name="T14" fmla="*/ 0 60000 65536"/>
                  <a:gd name="T15" fmla="*/ 0 w 146"/>
                  <a:gd name="T16" fmla="*/ 0 h 136"/>
                  <a:gd name="T17" fmla="*/ 146 w 146"/>
                  <a:gd name="T18" fmla="*/ 136 h 136"/>
                </a:gdLst>
                <a:ahLst/>
                <a:cxnLst>
                  <a:cxn ang="T10">
                    <a:pos x="T0" y="T1"/>
                  </a:cxn>
                  <a:cxn ang="T11">
                    <a:pos x="T2" y="T3"/>
                  </a:cxn>
                  <a:cxn ang="T12">
                    <a:pos x="T4" y="T5"/>
                  </a:cxn>
                  <a:cxn ang="T13">
                    <a:pos x="T6" y="T7"/>
                  </a:cxn>
                  <a:cxn ang="T14">
                    <a:pos x="T8" y="T9"/>
                  </a:cxn>
                </a:cxnLst>
                <a:rect l="T15" t="T16" r="T17" b="T18"/>
                <a:pathLst>
                  <a:path w="146" h="136">
                    <a:moveTo>
                      <a:pt x="0" y="136"/>
                    </a:moveTo>
                    <a:lnTo>
                      <a:pt x="146" y="52"/>
                    </a:lnTo>
                    <a:lnTo>
                      <a:pt x="146"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25" name="Freeform 551"/>
              <p:cNvSpPr>
                <a:spLocks/>
              </p:cNvSpPr>
              <p:nvPr/>
            </p:nvSpPr>
            <p:spPr bwMode="auto">
              <a:xfrm>
                <a:off x="3912" y="2140"/>
                <a:ext cx="146" cy="136"/>
              </a:xfrm>
              <a:custGeom>
                <a:avLst/>
                <a:gdLst>
                  <a:gd name="T0" fmla="*/ 0 w 146"/>
                  <a:gd name="T1" fmla="*/ 136 h 136"/>
                  <a:gd name="T2" fmla="*/ 146 w 146"/>
                  <a:gd name="T3" fmla="*/ 52 h 136"/>
                  <a:gd name="T4" fmla="*/ 146 w 146"/>
                  <a:gd name="T5" fmla="*/ 0 h 136"/>
                  <a:gd name="T6" fmla="*/ 0 w 146"/>
                  <a:gd name="T7" fmla="*/ 84 h 136"/>
                  <a:gd name="T8" fmla="*/ 0 w 146"/>
                  <a:gd name="T9" fmla="*/ 136 h 136"/>
                  <a:gd name="T10" fmla="*/ 0 60000 65536"/>
                  <a:gd name="T11" fmla="*/ 0 60000 65536"/>
                  <a:gd name="T12" fmla="*/ 0 60000 65536"/>
                  <a:gd name="T13" fmla="*/ 0 60000 65536"/>
                  <a:gd name="T14" fmla="*/ 0 60000 65536"/>
                  <a:gd name="T15" fmla="*/ 0 w 146"/>
                  <a:gd name="T16" fmla="*/ 0 h 136"/>
                  <a:gd name="T17" fmla="*/ 146 w 146"/>
                  <a:gd name="T18" fmla="*/ 136 h 136"/>
                </a:gdLst>
                <a:ahLst/>
                <a:cxnLst>
                  <a:cxn ang="T10">
                    <a:pos x="T0" y="T1"/>
                  </a:cxn>
                  <a:cxn ang="T11">
                    <a:pos x="T2" y="T3"/>
                  </a:cxn>
                  <a:cxn ang="T12">
                    <a:pos x="T4" y="T5"/>
                  </a:cxn>
                  <a:cxn ang="T13">
                    <a:pos x="T6" y="T7"/>
                  </a:cxn>
                  <a:cxn ang="T14">
                    <a:pos x="T8" y="T9"/>
                  </a:cxn>
                </a:cxnLst>
                <a:rect l="T15" t="T16" r="T17" b="T18"/>
                <a:pathLst>
                  <a:path w="146" h="136">
                    <a:moveTo>
                      <a:pt x="0" y="136"/>
                    </a:moveTo>
                    <a:lnTo>
                      <a:pt x="146" y="52"/>
                    </a:lnTo>
                    <a:lnTo>
                      <a:pt x="146"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26" name="Freeform 552"/>
              <p:cNvSpPr>
                <a:spLocks/>
              </p:cNvSpPr>
              <p:nvPr/>
            </p:nvSpPr>
            <p:spPr bwMode="auto">
              <a:xfrm>
                <a:off x="3836" y="2101"/>
                <a:ext cx="222" cy="123"/>
              </a:xfrm>
              <a:custGeom>
                <a:avLst/>
                <a:gdLst>
                  <a:gd name="T0" fmla="*/ 76 w 222"/>
                  <a:gd name="T1" fmla="*/ 123 h 123"/>
                  <a:gd name="T2" fmla="*/ 222 w 222"/>
                  <a:gd name="T3" fmla="*/ 39 h 123"/>
                  <a:gd name="T4" fmla="*/ 147 w 222"/>
                  <a:gd name="T5" fmla="*/ 0 h 123"/>
                  <a:gd name="T6" fmla="*/ 0 w 222"/>
                  <a:gd name="T7" fmla="*/ 84 h 123"/>
                  <a:gd name="T8" fmla="*/ 76 w 222"/>
                  <a:gd name="T9" fmla="*/ 123 h 123"/>
                  <a:gd name="T10" fmla="*/ 0 60000 65536"/>
                  <a:gd name="T11" fmla="*/ 0 60000 65536"/>
                  <a:gd name="T12" fmla="*/ 0 60000 65536"/>
                  <a:gd name="T13" fmla="*/ 0 60000 65536"/>
                  <a:gd name="T14" fmla="*/ 0 60000 65536"/>
                  <a:gd name="T15" fmla="*/ 0 w 222"/>
                  <a:gd name="T16" fmla="*/ 0 h 123"/>
                  <a:gd name="T17" fmla="*/ 222 w 222"/>
                  <a:gd name="T18" fmla="*/ 123 h 123"/>
                </a:gdLst>
                <a:ahLst/>
                <a:cxnLst>
                  <a:cxn ang="T10">
                    <a:pos x="T0" y="T1"/>
                  </a:cxn>
                  <a:cxn ang="T11">
                    <a:pos x="T2" y="T3"/>
                  </a:cxn>
                  <a:cxn ang="T12">
                    <a:pos x="T4" y="T5"/>
                  </a:cxn>
                  <a:cxn ang="T13">
                    <a:pos x="T6" y="T7"/>
                  </a:cxn>
                  <a:cxn ang="T14">
                    <a:pos x="T8" y="T9"/>
                  </a:cxn>
                </a:cxnLst>
                <a:rect l="T15" t="T16" r="T17" b="T18"/>
                <a:pathLst>
                  <a:path w="222" h="123">
                    <a:moveTo>
                      <a:pt x="76" y="123"/>
                    </a:moveTo>
                    <a:lnTo>
                      <a:pt x="222" y="39"/>
                    </a:lnTo>
                    <a:lnTo>
                      <a:pt x="147" y="0"/>
                    </a:lnTo>
                    <a:lnTo>
                      <a:pt x="0" y="84"/>
                    </a:lnTo>
                    <a:lnTo>
                      <a:pt x="76"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27" name="Freeform 553"/>
              <p:cNvSpPr>
                <a:spLocks/>
              </p:cNvSpPr>
              <p:nvPr/>
            </p:nvSpPr>
            <p:spPr bwMode="auto">
              <a:xfrm>
                <a:off x="3836" y="2101"/>
                <a:ext cx="222" cy="123"/>
              </a:xfrm>
              <a:custGeom>
                <a:avLst/>
                <a:gdLst>
                  <a:gd name="T0" fmla="*/ 76 w 222"/>
                  <a:gd name="T1" fmla="*/ 123 h 123"/>
                  <a:gd name="T2" fmla="*/ 222 w 222"/>
                  <a:gd name="T3" fmla="*/ 39 h 123"/>
                  <a:gd name="T4" fmla="*/ 147 w 222"/>
                  <a:gd name="T5" fmla="*/ 0 h 123"/>
                  <a:gd name="T6" fmla="*/ 0 w 222"/>
                  <a:gd name="T7" fmla="*/ 84 h 123"/>
                  <a:gd name="T8" fmla="*/ 76 w 222"/>
                  <a:gd name="T9" fmla="*/ 123 h 123"/>
                  <a:gd name="T10" fmla="*/ 0 60000 65536"/>
                  <a:gd name="T11" fmla="*/ 0 60000 65536"/>
                  <a:gd name="T12" fmla="*/ 0 60000 65536"/>
                  <a:gd name="T13" fmla="*/ 0 60000 65536"/>
                  <a:gd name="T14" fmla="*/ 0 60000 65536"/>
                  <a:gd name="T15" fmla="*/ 0 w 222"/>
                  <a:gd name="T16" fmla="*/ 0 h 123"/>
                  <a:gd name="T17" fmla="*/ 222 w 222"/>
                  <a:gd name="T18" fmla="*/ 123 h 123"/>
                </a:gdLst>
                <a:ahLst/>
                <a:cxnLst>
                  <a:cxn ang="T10">
                    <a:pos x="T0" y="T1"/>
                  </a:cxn>
                  <a:cxn ang="T11">
                    <a:pos x="T2" y="T3"/>
                  </a:cxn>
                  <a:cxn ang="T12">
                    <a:pos x="T4" y="T5"/>
                  </a:cxn>
                  <a:cxn ang="T13">
                    <a:pos x="T6" y="T7"/>
                  </a:cxn>
                  <a:cxn ang="T14">
                    <a:pos x="T8" y="T9"/>
                  </a:cxn>
                </a:cxnLst>
                <a:rect l="T15" t="T16" r="T17" b="T18"/>
                <a:pathLst>
                  <a:path w="222" h="123">
                    <a:moveTo>
                      <a:pt x="76" y="123"/>
                    </a:moveTo>
                    <a:lnTo>
                      <a:pt x="222" y="39"/>
                    </a:lnTo>
                    <a:lnTo>
                      <a:pt x="147" y="0"/>
                    </a:lnTo>
                    <a:lnTo>
                      <a:pt x="0" y="84"/>
                    </a:lnTo>
                    <a:lnTo>
                      <a:pt x="76"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28" name="Freeform 554"/>
              <p:cNvSpPr>
                <a:spLocks/>
              </p:cNvSpPr>
              <p:nvPr/>
            </p:nvSpPr>
            <p:spPr bwMode="auto">
              <a:xfrm>
                <a:off x="3836" y="2185"/>
                <a:ext cx="76" cy="91"/>
              </a:xfrm>
              <a:custGeom>
                <a:avLst/>
                <a:gdLst>
                  <a:gd name="T0" fmla="*/ 0 w 76"/>
                  <a:gd name="T1" fmla="*/ 0 h 91"/>
                  <a:gd name="T2" fmla="*/ 0 w 76"/>
                  <a:gd name="T3" fmla="*/ 52 h 91"/>
                  <a:gd name="T4" fmla="*/ 76 w 76"/>
                  <a:gd name="T5" fmla="*/ 91 h 91"/>
                  <a:gd name="T6" fmla="*/ 76 w 76"/>
                  <a:gd name="T7" fmla="*/ 39 h 91"/>
                  <a:gd name="T8" fmla="*/ 0 w 76"/>
                  <a:gd name="T9" fmla="*/ 0 h 91"/>
                  <a:gd name="T10" fmla="*/ 0 60000 65536"/>
                  <a:gd name="T11" fmla="*/ 0 60000 65536"/>
                  <a:gd name="T12" fmla="*/ 0 60000 65536"/>
                  <a:gd name="T13" fmla="*/ 0 60000 65536"/>
                  <a:gd name="T14" fmla="*/ 0 60000 65536"/>
                  <a:gd name="T15" fmla="*/ 0 w 76"/>
                  <a:gd name="T16" fmla="*/ 0 h 91"/>
                  <a:gd name="T17" fmla="*/ 76 w 76"/>
                  <a:gd name="T18" fmla="*/ 91 h 91"/>
                </a:gdLst>
                <a:ahLst/>
                <a:cxnLst>
                  <a:cxn ang="T10">
                    <a:pos x="T0" y="T1"/>
                  </a:cxn>
                  <a:cxn ang="T11">
                    <a:pos x="T2" y="T3"/>
                  </a:cxn>
                  <a:cxn ang="T12">
                    <a:pos x="T4" y="T5"/>
                  </a:cxn>
                  <a:cxn ang="T13">
                    <a:pos x="T6" y="T7"/>
                  </a:cxn>
                  <a:cxn ang="T14">
                    <a:pos x="T8" y="T9"/>
                  </a:cxn>
                </a:cxnLst>
                <a:rect l="T15" t="T16" r="T17" b="T18"/>
                <a:pathLst>
                  <a:path w="76" h="91">
                    <a:moveTo>
                      <a:pt x="0" y="0"/>
                    </a:moveTo>
                    <a:lnTo>
                      <a:pt x="0" y="52"/>
                    </a:lnTo>
                    <a:lnTo>
                      <a:pt x="76" y="91"/>
                    </a:lnTo>
                    <a:lnTo>
                      <a:pt x="76"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29" name="Freeform 555"/>
              <p:cNvSpPr>
                <a:spLocks/>
              </p:cNvSpPr>
              <p:nvPr/>
            </p:nvSpPr>
            <p:spPr bwMode="auto">
              <a:xfrm>
                <a:off x="3836" y="2185"/>
                <a:ext cx="76" cy="91"/>
              </a:xfrm>
              <a:custGeom>
                <a:avLst/>
                <a:gdLst>
                  <a:gd name="T0" fmla="*/ 0 w 76"/>
                  <a:gd name="T1" fmla="*/ 0 h 91"/>
                  <a:gd name="T2" fmla="*/ 0 w 76"/>
                  <a:gd name="T3" fmla="*/ 52 h 91"/>
                  <a:gd name="T4" fmla="*/ 76 w 76"/>
                  <a:gd name="T5" fmla="*/ 91 h 91"/>
                  <a:gd name="T6" fmla="*/ 76 w 76"/>
                  <a:gd name="T7" fmla="*/ 39 h 91"/>
                  <a:gd name="T8" fmla="*/ 0 w 76"/>
                  <a:gd name="T9" fmla="*/ 0 h 91"/>
                  <a:gd name="T10" fmla="*/ 0 60000 65536"/>
                  <a:gd name="T11" fmla="*/ 0 60000 65536"/>
                  <a:gd name="T12" fmla="*/ 0 60000 65536"/>
                  <a:gd name="T13" fmla="*/ 0 60000 65536"/>
                  <a:gd name="T14" fmla="*/ 0 60000 65536"/>
                  <a:gd name="T15" fmla="*/ 0 w 76"/>
                  <a:gd name="T16" fmla="*/ 0 h 91"/>
                  <a:gd name="T17" fmla="*/ 76 w 76"/>
                  <a:gd name="T18" fmla="*/ 91 h 91"/>
                </a:gdLst>
                <a:ahLst/>
                <a:cxnLst>
                  <a:cxn ang="T10">
                    <a:pos x="T0" y="T1"/>
                  </a:cxn>
                  <a:cxn ang="T11">
                    <a:pos x="T2" y="T3"/>
                  </a:cxn>
                  <a:cxn ang="T12">
                    <a:pos x="T4" y="T5"/>
                  </a:cxn>
                  <a:cxn ang="T13">
                    <a:pos x="T6" y="T7"/>
                  </a:cxn>
                  <a:cxn ang="T14">
                    <a:pos x="T8" y="T9"/>
                  </a:cxn>
                </a:cxnLst>
                <a:rect l="T15" t="T16" r="T17" b="T18"/>
                <a:pathLst>
                  <a:path w="76" h="91">
                    <a:moveTo>
                      <a:pt x="0" y="0"/>
                    </a:moveTo>
                    <a:lnTo>
                      <a:pt x="0" y="52"/>
                    </a:lnTo>
                    <a:lnTo>
                      <a:pt x="76" y="91"/>
                    </a:lnTo>
                    <a:lnTo>
                      <a:pt x="76"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30" name="Freeform 556"/>
              <p:cNvSpPr>
                <a:spLocks/>
              </p:cNvSpPr>
              <p:nvPr/>
            </p:nvSpPr>
            <p:spPr bwMode="auto">
              <a:xfrm>
                <a:off x="3413" y="1985"/>
                <a:ext cx="147" cy="138"/>
              </a:xfrm>
              <a:custGeom>
                <a:avLst/>
                <a:gdLst>
                  <a:gd name="T0" fmla="*/ 0 w 147"/>
                  <a:gd name="T1" fmla="*/ 138 h 138"/>
                  <a:gd name="T2" fmla="*/ 147 w 147"/>
                  <a:gd name="T3" fmla="*/ 54 h 138"/>
                  <a:gd name="T4" fmla="*/ 147 w 147"/>
                  <a:gd name="T5" fmla="*/ 0 h 138"/>
                  <a:gd name="T6" fmla="*/ 0 w 147"/>
                  <a:gd name="T7" fmla="*/ 86 h 138"/>
                  <a:gd name="T8" fmla="*/ 0 w 147"/>
                  <a:gd name="T9" fmla="*/ 138 h 138"/>
                  <a:gd name="T10" fmla="*/ 0 60000 65536"/>
                  <a:gd name="T11" fmla="*/ 0 60000 65536"/>
                  <a:gd name="T12" fmla="*/ 0 60000 65536"/>
                  <a:gd name="T13" fmla="*/ 0 60000 65536"/>
                  <a:gd name="T14" fmla="*/ 0 60000 65536"/>
                  <a:gd name="T15" fmla="*/ 0 w 147"/>
                  <a:gd name="T16" fmla="*/ 0 h 138"/>
                  <a:gd name="T17" fmla="*/ 147 w 147"/>
                  <a:gd name="T18" fmla="*/ 138 h 138"/>
                </a:gdLst>
                <a:ahLst/>
                <a:cxnLst>
                  <a:cxn ang="T10">
                    <a:pos x="T0" y="T1"/>
                  </a:cxn>
                  <a:cxn ang="T11">
                    <a:pos x="T2" y="T3"/>
                  </a:cxn>
                  <a:cxn ang="T12">
                    <a:pos x="T4" y="T5"/>
                  </a:cxn>
                  <a:cxn ang="T13">
                    <a:pos x="T6" y="T7"/>
                  </a:cxn>
                  <a:cxn ang="T14">
                    <a:pos x="T8" y="T9"/>
                  </a:cxn>
                </a:cxnLst>
                <a:rect l="T15" t="T16" r="T17" b="T18"/>
                <a:pathLst>
                  <a:path w="147" h="138">
                    <a:moveTo>
                      <a:pt x="0" y="138"/>
                    </a:moveTo>
                    <a:lnTo>
                      <a:pt x="147" y="54"/>
                    </a:lnTo>
                    <a:lnTo>
                      <a:pt x="147" y="0"/>
                    </a:lnTo>
                    <a:lnTo>
                      <a:pt x="0" y="86"/>
                    </a:lnTo>
                    <a:lnTo>
                      <a:pt x="0" y="13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31" name="Freeform 557"/>
              <p:cNvSpPr>
                <a:spLocks/>
              </p:cNvSpPr>
              <p:nvPr/>
            </p:nvSpPr>
            <p:spPr bwMode="auto">
              <a:xfrm>
                <a:off x="3413" y="1985"/>
                <a:ext cx="147" cy="138"/>
              </a:xfrm>
              <a:custGeom>
                <a:avLst/>
                <a:gdLst>
                  <a:gd name="T0" fmla="*/ 0 w 147"/>
                  <a:gd name="T1" fmla="*/ 138 h 138"/>
                  <a:gd name="T2" fmla="*/ 147 w 147"/>
                  <a:gd name="T3" fmla="*/ 54 h 138"/>
                  <a:gd name="T4" fmla="*/ 147 w 147"/>
                  <a:gd name="T5" fmla="*/ 0 h 138"/>
                  <a:gd name="T6" fmla="*/ 0 w 147"/>
                  <a:gd name="T7" fmla="*/ 86 h 138"/>
                  <a:gd name="T8" fmla="*/ 0 w 147"/>
                  <a:gd name="T9" fmla="*/ 138 h 138"/>
                  <a:gd name="T10" fmla="*/ 0 60000 65536"/>
                  <a:gd name="T11" fmla="*/ 0 60000 65536"/>
                  <a:gd name="T12" fmla="*/ 0 60000 65536"/>
                  <a:gd name="T13" fmla="*/ 0 60000 65536"/>
                  <a:gd name="T14" fmla="*/ 0 60000 65536"/>
                  <a:gd name="T15" fmla="*/ 0 w 147"/>
                  <a:gd name="T16" fmla="*/ 0 h 138"/>
                  <a:gd name="T17" fmla="*/ 147 w 147"/>
                  <a:gd name="T18" fmla="*/ 138 h 138"/>
                </a:gdLst>
                <a:ahLst/>
                <a:cxnLst>
                  <a:cxn ang="T10">
                    <a:pos x="T0" y="T1"/>
                  </a:cxn>
                  <a:cxn ang="T11">
                    <a:pos x="T2" y="T3"/>
                  </a:cxn>
                  <a:cxn ang="T12">
                    <a:pos x="T4" y="T5"/>
                  </a:cxn>
                  <a:cxn ang="T13">
                    <a:pos x="T6" y="T7"/>
                  </a:cxn>
                  <a:cxn ang="T14">
                    <a:pos x="T8" y="T9"/>
                  </a:cxn>
                </a:cxnLst>
                <a:rect l="T15" t="T16" r="T17" b="T18"/>
                <a:pathLst>
                  <a:path w="147" h="138">
                    <a:moveTo>
                      <a:pt x="0" y="138"/>
                    </a:moveTo>
                    <a:lnTo>
                      <a:pt x="147" y="54"/>
                    </a:lnTo>
                    <a:lnTo>
                      <a:pt x="147" y="0"/>
                    </a:lnTo>
                    <a:lnTo>
                      <a:pt x="0" y="86"/>
                    </a:lnTo>
                    <a:lnTo>
                      <a:pt x="0" y="13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32" name="Freeform 558"/>
              <p:cNvSpPr>
                <a:spLocks/>
              </p:cNvSpPr>
              <p:nvPr/>
            </p:nvSpPr>
            <p:spPr bwMode="auto">
              <a:xfrm>
                <a:off x="3340" y="1947"/>
                <a:ext cx="220" cy="124"/>
              </a:xfrm>
              <a:custGeom>
                <a:avLst/>
                <a:gdLst>
                  <a:gd name="T0" fmla="*/ 73 w 220"/>
                  <a:gd name="T1" fmla="*/ 124 h 124"/>
                  <a:gd name="T2" fmla="*/ 220 w 220"/>
                  <a:gd name="T3" fmla="*/ 38 h 124"/>
                  <a:gd name="T4" fmla="*/ 147 w 220"/>
                  <a:gd name="T5" fmla="*/ 0 h 124"/>
                  <a:gd name="T6" fmla="*/ 0 w 220"/>
                  <a:gd name="T7" fmla="*/ 86 h 124"/>
                  <a:gd name="T8" fmla="*/ 73 w 220"/>
                  <a:gd name="T9" fmla="*/ 124 h 124"/>
                  <a:gd name="T10" fmla="*/ 0 60000 65536"/>
                  <a:gd name="T11" fmla="*/ 0 60000 65536"/>
                  <a:gd name="T12" fmla="*/ 0 60000 65536"/>
                  <a:gd name="T13" fmla="*/ 0 60000 65536"/>
                  <a:gd name="T14" fmla="*/ 0 60000 65536"/>
                  <a:gd name="T15" fmla="*/ 0 w 220"/>
                  <a:gd name="T16" fmla="*/ 0 h 124"/>
                  <a:gd name="T17" fmla="*/ 220 w 220"/>
                  <a:gd name="T18" fmla="*/ 124 h 124"/>
                </a:gdLst>
                <a:ahLst/>
                <a:cxnLst>
                  <a:cxn ang="T10">
                    <a:pos x="T0" y="T1"/>
                  </a:cxn>
                  <a:cxn ang="T11">
                    <a:pos x="T2" y="T3"/>
                  </a:cxn>
                  <a:cxn ang="T12">
                    <a:pos x="T4" y="T5"/>
                  </a:cxn>
                  <a:cxn ang="T13">
                    <a:pos x="T6" y="T7"/>
                  </a:cxn>
                  <a:cxn ang="T14">
                    <a:pos x="T8" y="T9"/>
                  </a:cxn>
                </a:cxnLst>
                <a:rect l="T15" t="T16" r="T17" b="T18"/>
                <a:pathLst>
                  <a:path w="220" h="124">
                    <a:moveTo>
                      <a:pt x="73" y="124"/>
                    </a:moveTo>
                    <a:lnTo>
                      <a:pt x="220" y="38"/>
                    </a:lnTo>
                    <a:lnTo>
                      <a:pt x="147" y="0"/>
                    </a:lnTo>
                    <a:lnTo>
                      <a:pt x="0" y="86"/>
                    </a:lnTo>
                    <a:lnTo>
                      <a:pt x="73" y="12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33" name="Freeform 559"/>
              <p:cNvSpPr>
                <a:spLocks/>
              </p:cNvSpPr>
              <p:nvPr/>
            </p:nvSpPr>
            <p:spPr bwMode="auto">
              <a:xfrm>
                <a:off x="3340" y="1947"/>
                <a:ext cx="220" cy="124"/>
              </a:xfrm>
              <a:custGeom>
                <a:avLst/>
                <a:gdLst>
                  <a:gd name="T0" fmla="*/ 73 w 220"/>
                  <a:gd name="T1" fmla="*/ 124 h 124"/>
                  <a:gd name="T2" fmla="*/ 220 w 220"/>
                  <a:gd name="T3" fmla="*/ 38 h 124"/>
                  <a:gd name="T4" fmla="*/ 147 w 220"/>
                  <a:gd name="T5" fmla="*/ 0 h 124"/>
                  <a:gd name="T6" fmla="*/ 0 w 220"/>
                  <a:gd name="T7" fmla="*/ 86 h 124"/>
                  <a:gd name="T8" fmla="*/ 73 w 220"/>
                  <a:gd name="T9" fmla="*/ 124 h 124"/>
                  <a:gd name="T10" fmla="*/ 0 60000 65536"/>
                  <a:gd name="T11" fmla="*/ 0 60000 65536"/>
                  <a:gd name="T12" fmla="*/ 0 60000 65536"/>
                  <a:gd name="T13" fmla="*/ 0 60000 65536"/>
                  <a:gd name="T14" fmla="*/ 0 60000 65536"/>
                  <a:gd name="T15" fmla="*/ 0 w 220"/>
                  <a:gd name="T16" fmla="*/ 0 h 124"/>
                  <a:gd name="T17" fmla="*/ 220 w 220"/>
                  <a:gd name="T18" fmla="*/ 124 h 124"/>
                </a:gdLst>
                <a:ahLst/>
                <a:cxnLst>
                  <a:cxn ang="T10">
                    <a:pos x="T0" y="T1"/>
                  </a:cxn>
                  <a:cxn ang="T11">
                    <a:pos x="T2" y="T3"/>
                  </a:cxn>
                  <a:cxn ang="T12">
                    <a:pos x="T4" y="T5"/>
                  </a:cxn>
                  <a:cxn ang="T13">
                    <a:pos x="T6" y="T7"/>
                  </a:cxn>
                  <a:cxn ang="T14">
                    <a:pos x="T8" y="T9"/>
                  </a:cxn>
                </a:cxnLst>
                <a:rect l="T15" t="T16" r="T17" b="T18"/>
                <a:pathLst>
                  <a:path w="220" h="124">
                    <a:moveTo>
                      <a:pt x="73" y="124"/>
                    </a:moveTo>
                    <a:lnTo>
                      <a:pt x="220" y="38"/>
                    </a:lnTo>
                    <a:lnTo>
                      <a:pt x="147" y="0"/>
                    </a:lnTo>
                    <a:lnTo>
                      <a:pt x="0" y="86"/>
                    </a:lnTo>
                    <a:lnTo>
                      <a:pt x="73" y="12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34" name="Freeform 560"/>
              <p:cNvSpPr>
                <a:spLocks/>
              </p:cNvSpPr>
              <p:nvPr/>
            </p:nvSpPr>
            <p:spPr bwMode="auto">
              <a:xfrm>
                <a:off x="3413" y="1985"/>
                <a:ext cx="147" cy="138"/>
              </a:xfrm>
              <a:custGeom>
                <a:avLst/>
                <a:gdLst>
                  <a:gd name="T0" fmla="*/ 0 w 147"/>
                  <a:gd name="T1" fmla="*/ 138 h 138"/>
                  <a:gd name="T2" fmla="*/ 147 w 147"/>
                  <a:gd name="T3" fmla="*/ 54 h 138"/>
                  <a:gd name="T4" fmla="*/ 147 w 147"/>
                  <a:gd name="T5" fmla="*/ 0 h 138"/>
                  <a:gd name="T6" fmla="*/ 0 w 147"/>
                  <a:gd name="T7" fmla="*/ 86 h 138"/>
                  <a:gd name="T8" fmla="*/ 0 w 147"/>
                  <a:gd name="T9" fmla="*/ 138 h 138"/>
                  <a:gd name="T10" fmla="*/ 0 60000 65536"/>
                  <a:gd name="T11" fmla="*/ 0 60000 65536"/>
                  <a:gd name="T12" fmla="*/ 0 60000 65536"/>
                  <a:gd name="T13" fmla="*/ 0 60000 65536"/>
                  <a:gd name="T14" fmla="*/ 0 60000 65536"/>
                  <a:gd name="T15" fmla="*/ 0 w 147"/>
                  <a:gd name="T16" fmla="*/ 0 h 138"/>
                  <a:gd name="T17" fmla="*/ 147 w 147"/>
                  <a:gd name="T18" fmla="*/ 138 h 138"/>
                </a:gdLst>
                <a:ahLst/>
                <a:cxnLst>
                  <a:cxn ang="T10">
                    <a:pos x="T0" y="T1"/>
                  </a:cxn>
                  <a:cxn ang="T11">
                    <a:pos x="T2" y="T3"/>
                  </a:cxn>
                  <a:cxn ang="T12">
                    <a:pos x="T4" y="T5"/>
                  </a:cxn>
                  <a:cxn ang="T13">
                    <a:pos x="T6" y="T7"/>
                  </a:cxn>
                  <a:cxn ang="T14">
                    <a:pos x="T8" y="T9"/>
                  </a:cxn>
                </a:cxnLst>
                <a:rect l="T15" t="T16" r="T17" b="T18"/>
                <a:pathLst>
                  <a:path w="147" h="138">
                    <a:moveTo>
                      <a:pt x="0" y="138"/>
                    </a:moveTo>
                    <a:lnTo>
                      <a:pt x="147" y="54"/>
                    </a:lnTo>
                    <a:lnTo>
                      <a:pt x="147" y="0"/>
                    </a:lnTo>
                    <a:lnTo>
                      <a:pt x="0" y="86"/>
                    </a:lnTo>
                    <a:lnTo>
                      <a:pt x="0" y="13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35" name="Freeform 561"/>
              <p:cNvSpPr>
                <a:spLocks/>
              </p:cNvSpPr>
              <p:nvPr/>
            </p:nvSpPr>
            <p:spPr bwMode="auto">
              <a:xfrm>
                <a:off x="3413" y="1985"/>
                <a:ext cx="147" cy="138"/>
              </a:xfrm>
              <a:custGeom>
                <a:avLst/>
                <a:gdLst>
                  <a:gd name="T0" fmla="*/ 0 w 147"/>
                  <a:gd name="T1" fmla="*/ 138 h 138"/>
                  <a:gd name="T2" fmla="*/ 147 w 147"/>
                  <a:gd name="T3" fmla="*/ 54 h 138"/>
                  <a:gd name="T4" fmla="*/ 147 w 147"/>
                  <a:gd name="T5" fmla="*/ 0 h 138"/>
                  <a:gd name="T6" fmla="*/ 0 w 147"/>
                  <a:gd name="T7" fmla="*/ 86 h 138"/>
                  <a:gd name="T8" fmla="*/ 0 w 147"/>
                  <a:gd name="T9" fmla="*/ 138 h 138"/>
                  <a:gd name="T10" fmla="*/ 0 60000 65536"/>
                  <a:gd name="T11" fmla="*/ 0 60000 65536"/>
                  <a:gd name="T12" fmla="*/ 0 60000 65536"/>
                  <a:gd name="T13" fmla="*/ 0 60000 65536"/>
                  <a:gd name="T14" fmla="*/ 0 60000 65536"/>
                  <a:gd name="T15" fmla="*/ 0 w 147"/>
                  <a:gd name="T16" fmla="*/ 0 h 138"/>
                  <a:gd name="T17" fmla="*/ 147 w 147"/>
                  <a:gd name="T18" fmla="*/ 138 h 138"/>
                </a:gdLst>
                <a:ahLst/>
                <a:cxnLst>
                  <a:cxn ang="T10">
                    <a:pos x="T0" y="T1"/>
                  </a:cxn>
                  <a:cxn ang="T11">
                    <a:pos x="T2" y="T3"/>
                  </a:cxn>
                  <a:cxn ang="T12">
                    <a:pos x="T4" y="T5"/>
                  </a:cxn>
                  <a:cxn ang="T13">
                    <a:pos x="T6" y="T7"/>
                  </a:cxn>
                  <a:cxn ang="T14">
                    <a:pos x="T8" y="T9"/>
                  </a:cxn>
                </a:cxnLst>
                <a:rect l="T15" t="T16" r="T17" b="T18"/>
                <a:pathLst>
                  <a:path w="147" h="138">
                    <a:moveTo>
                      <a:pt x="0" y="138"/>
                    </a:moveTo>
                    <a:lnTo>
                      <a:pt x="147" y="54"/>
                    </a:lnTo>
                    <a:lnTo>
                      <a:pt x="147" y="0"/>
                    </a:lnTo>
                    <a:lnTo>
                      <a:pt x="0" y="86"/>
                    </a:lnTo>
                    <a:lnTo>
                      <a:pt x="0" y="13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36" name="Freeform 562"/>
              <p:cNvSpPr>
                <a:spLocks/>
              </p:cNvSpPr>
              <p:nvPr/>
            </p:nvSpPr>
            <p:spPr bwMode="auto">
              <a:xfrm>
                <a:off x="3340" y="1947"/>
                <a:ext cx="220" cy="124"/>
              </a:xfrm>
              <a:custGeom>
                <a:avLst/>
                <a:gdLst>
                  <a:gd name="T0" fmla="*/ 73 w 220"/>
                  <a:gd name="T1" fmla="*/ 124 h 124"/>
                  <a:gd name="T2" fmla="*/ 220 w 220"/>
                  <a:gd name="T3" fmla="*/ 38 h 124"/>
                  <a:gd name="T4" fmla="*/ 147 w 220"/>
                  <a:gd name="T5" fmla="*/ 0 h 124"/>
                  <a:gd name="T6" fmla="*/ 0 w 220"/>
                  <a:gd name="T7" fmla="*/ 86 h 124"/>
                  <a:gd name="T8" fmla="*/ 73 w 220"/>
                  <a:gd name="T9" fmla="*/ 124 h 124"/>
                  <a:gd name="T10" fmla="*/ 0 60000 65536"/>
                  <a:gd name="T11" fmla="*/ 0 60000 65536"/>
                  <a:gd name="T12" fmla="*/ 0 60000 65536"/>
                  <a:gd name="T13" fmla="*/ 0 60000 65536"/>
                  <a:gd name="T14" fmla="*/ 0 60000 65536"/>
                  <a:gd name="T15" fmla="*/ 0 w 220"/>
                  <a:gd name="T16" fmla="*/ 0 h 124"/>
                  <a:gd name="T17" fmla="*/ 220 w 220"/>
                  <a:gd name="T18" fmla="*/ 124 h 124"/>
                </a:gdLst>
                <a:ahLst/>
                <a:cxnLst>
                  <a:cxn ang="T10">
                    <a:pos x="T0" y="T1"/>
                  </a:cxn>
                  <a:cxn ang="T11">
                    <a:pos x="T2" y="T3"/>
                  </a:cxn>
                  <a:cxn ang="T12">
                    <a:pos x="T4" y="T5"/>
                  </a:cxn>
                  <a:cxn ang="T13">
                    <a:pos x="T6" y="T7"/>
                  </a:cxn>
                  <a:cxn ang="T14">
                    <a:pos x="T8" y="T9"/>
                  </a:cxn>
                </a:cxnLst>
                <a:rect l="T15" t="T16" r="T17" b="T18"/>
                <a:pathLst>
                  <a:path w="220" h="124">
                    <a:moveTo>
                      <a:pt x="73" y="124"/>
                    </a:moveTo>
                    <a:lnTo>
                      <a:pt x="220" y="38"/>
                    </a:lnTo>
                    <a:lnTo>
                      <a:pt x="147" y="0"/>
                    </a:lnTo>
                    <a:lnTo>
                      <a:pt x="0" y="86"/>
                    </a:lnTo>
                    <a:lnTo>
                      <a:pt x="73" y="12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37" name="Freeform 563"/>
              <p:cNvSpPr>
                <a:spLocks/>
              </p:cNvSpPr>
              <p:nvPr/>
            </p:nvSpPr>
            <p:spPr bwMode="auto">
              <a:xfrm>
                <a:off x="3340" y="1947"/>
                <a:ext cx="220" cy="124"/>
              </a:xfrm>
              <a:custGeom>
                <a:avLst/>
                <a:gdLst>
                  <a:gd name="T0" fmla="*/ 73 w 220"/>
                  <a:gd name="T1" fmla="*/ 124 h 124"/>
                  <a:gd name="T2" fmla="*/ 220 w 220"/>
                  <a:gd name="T3" fmla="*/ 38 h 124"/>
                  <a:gd name="T4" fmla="*/ 147 w 220"/>
                  <a:gd name="T5" fmla="*/ 0 h 124"/>
                  <a:gd name="T6" fmla="*/ 0 w 220"/>
                  <a:gd name="T7" fmla="*/ 86 h 124"/>
                  <a:gd name="T8" fmla="*/ 73 w 220"/>
                  <a:gd name="T9" fmla="*/ 124 h 124"/>
                  <a:gd name="T10" fmla="*/ 0 60000 65536"/>
                  <a:gd name="T11" fmla="*/ 0 60000 65536"/>
                  <a:gd name="T12" fmla="*/ 0 60000 65536"/>
                  <a:gd name="T13" fmla="*/ 0 60000 65536"/>
                  <a:gd name="T14" fmla="*/ 0 60000 65536"/>
                  <a:gd name="T15" fmla="*/ 0 w 220"/>
                  <a:gd name="T16" fmla="*/ 0 h 124"/>
                  <a:gd name="T17" fmla="*/ 220 w 220"/>
                  <a:gd name="T18" fmla="*/ 124 h 124"/>
                </a:gdLst>
                <a:ahLst/>
                <a:cxnLst>
                  <a:cxn ang="T10">
                    <a:pos x="T0" y="T1"/>
                  </a:cxn>
                  <a:cxn ang="T11">
                    <a:pos x="T2" y="T3"/>
                  </a:cxn>
                  <a:cxn ang="T12">
                    <a:pos x="T4" y="T5"/>
                  </a:cxn>
                  <a:cxn ang="T13">
                    <a:pos x="T6" y="T7"/>
                  </a:cxn>
                  <a:cxn ang="T14">
                    <a:pos x="T8" y="T9"/>
                  </a:cxn>
                </a:cxnLst>
                <a:rect l="T15" t="T16" r="T17" b="T18"/>
                <a:pathLst>
                  <a:path w="220" h="124">
                    <a:moveTo>
                      <a:pt x="73" y="124"/>
                    </a:moveTo>
                    <a:lnTo>
                      <a:pt x="220" y="38"/>
                    </a:lnTo>
                    <a:lnTo>
                      <a:pt x="147" y="0"/>
                    </a:lnTo>
                    <a:lnTo>
                      <a:pt x="0" y="86"/>
                    </a:lnTo>
                    <a:lnTo>
                      <a:pt x="73" y="12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38" name="Freeform 564"/>
              <p:cNvSpPr>
                <a:spLocks/>
              </p:cNvSpPr>
              <p:nvPr/>
            </p:nvSpPr>
            <p:spPr bwMode="auto">
              <a:xfrm>
                <a:off x="3340" y="2033"/>
                <a:ext cx="73" cy="90"/>
              </a:xfrm>
              <a:custGeom>
                <a:avLst/>
                <a:gdLst>
                  <a:gd name="T0" fmla="*/ 0 w 73"/>
                  <a:gd name="T1" fmla="*/ 0 h 90"/>
                  <a:gd name="T2" fmla="*/ 0 w 73"/>
                  <a:gd name="T3" fmla="*/ 51 h 90"/>
                  <a:gd name="T4" fmla="*/ 73 w 73"/>
                  <a:gd name="T5" fmla="*/ 90 h 90"/>
                  <a:gd name="T6" fmla="*/ 73 w 73"/>
                  <a:gd name="T7" fmla="*/ 38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1"/>
                    </a:lnTo>
                    <a:lnTo>
                      <a:pt x="73" y="90"/>
                    </a:lnTo>
                    <a:lnTo>
                      <a:pt x="73" y="38"/>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39" name="Freeform 565"/>
              <p:cNvSpPr>
                <a:spLocks/>
              </p:cNvSpPr>
              <p:nvPr/>
            </p:nvSpPr>
            <p:spPr bwMode="auto">
              <a:xfrm>
                <a:off x="3340" y="2033"/>
                <a:ext cx="73" cy="90"/>
              </a:xfrm>
              <a:custGeom>
                <a:avLst/>
                <a:gdLst>
                  <a:gd name="T0" fmla="*/ 0 w 73"/>
                  <a:gd name="T1" fmla="*/ 0 h 90"/>
                  <a:gd name="T2" fmla="*/ 0 w 73"/>
                  <a:gd name="T3" fmla="*/ 51 h 90"/>
                  <a:gd name="T4" fmla="*/ 73 w 73"/>
                  <a:gd name="T5" fmla="*/ 90 h 90"/>
                  <a:gd name="T6" fmla="*/ 73 w 73"/>
                  <a:gd name="T7" fmla="*/ 38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1"/>
                    </a:lnTo>
                    <a:lnTo>
                      <a:pt x="73" y="90"/>
                    </a:lnTo>
                    <a:lnTo>
                      <a:pt x="73" y="38"/>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40" name="Freeform 566"/>
              <p:cNvSpPr>
                <a:spLocks/>
              </p:cNvSpPr>
              <p:nvPr/>
            </p:nvSpPr>
            <p:spPr bwMode="auto">
              <a:xfrm>
                <a:off x="3912" y="2086"/>
                <a:ext cx="146" cy="136"/>
              </a:xfrm>
              <a:custGeom>
                <a:avLst/>
                <a:gdLst>
                  <a:gd name="T0" fmla="*/ 0 w 146"/>
                  <a:gd name="T1" fmla="*/ 136 h 136"/>
                  <a:gd name="T2" fmla="*/ 146 w 146"/>
                  <a:gd name="T3" fmla="*/ 52 h 136"/>
                  <a:gd name="T4" fmla="*/ 146 w 146"/>
                  <a:gd name="T5" fmla="*/ 0 h 136"/>
                  <a:gd name="T6" fmla="*/ 0 w 146"/>
                  <a:gd name="T7" fmla="*/ 84 h 136"/>
                  <a:gd name="T8" fmla="*/ 0 w 146"/>
                  <a:gd name="T9" fmla="*/ 136 h 136"/>
                  <a:gd name="T10" fmla="*/ 0 60000 65536"/>
                  <a:gd name="T11" fmla="*/ 0 60000 65536"/>
                  <a:gd name="T12" fmla="*/ 0 60000 65536"/>
                  <a:gd name="T13" fmla="*/ 0 60000 65536"/>
                  <a:gd name="T14" fmla="*/ 0 60000 65536"/>
                  <a:gd name="T15" fmla="*/ 0 w 146"/>
                  <a:gd name="T16" fmla="*/ 0 h 136"/>
                  <a:gd name="T17" fmla="*/ 146 w 146"/>
                  <a:gd name="T18" fmla="*/ 136 h 136"/>
                </a:gdLst>
                <a:ahLst/>
                <a:cxnLst>
                  <a:cxn ang="T10">
                    <a:pos x="T0" y="T1"/>
                  </a:cxn>
                  <a:cxn ang="T11">
                    <a:pos x="T2" y="T3"/>
                  </a:cxn>
                  <a:cxn ang="T12">
                    <a:pos x="T4" y="T5"/>
                  </a:cxn>
                  <a:cxn ang="T13">
                    <a:pos x="T6" y="T7"/>
                  </a:cxn>
                  <a:cxn ang="T14">
                    <a:pos x="T8" y="T9"/>
                  </a:cxn>
                </a:cxnLst>
                <a:rect l="T15" t="T16" r="T17" b="T18"/>
                <a:pathLst>
                  <a:path w="146" h="136">
                    <a:moveTo>
                      <a:pt x="0" y="136"/>
                    </a:moveTo>
                    <a:lnTo>
                      <a:pt x="146" y="52"/>
                    </a:lnTo>
                    <a:lnTo>
                      <a:pt x="146"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41" name="Freeform 567"/>
              <p:cNvSpPr>
                <a:spLocks/>
              </p:cNvSpPr>
              <p:nvPr/>
            </p:nvSpPr>
            <p:spPr bwMode="auto">
              <a:xfrm>
                <a:off x="3912" y="2086"/>
                <a:ext cx="146" cy="136"/>
              </a:xfrm>
              <a:custGeom>
                <a:avLst/>
                <a:gdLst>
                  <a:gd name="T0" fmla="*/ 0 w 146"/>
                  <a:gd name="T1" fmla="*/ 136 h 136"/>
                  <a:gd name="T2" fmla="*/ 146 w 146"/>
                  <a:gd name="T3" fmla="*/ 52 h 136"/>
                  <a:gd name="T4" fmla="*/ 146 w 146"/>
                  <a:gd name="T5" fmla="*/ 0 h 136"/>
                  <a:gd name="T6" fmla="*/ 0 w 146"/>
                  <a:gd name="T7" fmla="*/ 84 h 136"/>
                  <a:gd name="T8" fmla="*/ 0 w 146"/>
                  <a:gd name="T9" fmla="*/ 136 h 136"/>
                  <a:gd name="T10" fmla="*/ 0 60000 65536"/>
                  <a:gd name="T11" fmla="*/ 0 60000 65536"/>
                  <a:gd name="T12" fmla="*/ 0 60000 65536"/>
                  <a:gd name="T13" fmla="*/ 0 60000 65536"/>
                  <a:gd name="T14" fmla="*/ 0 60000 65536"/>
                  <a:gd name="T15" fmla="*/ 0 w 146"/>
                  <a:gd name="T16" fmla="*/ 0 h 136"/>
                  <a:gd name="T17" fmla="*/ 146 w 146"/>
                  <a:gd name="T18" fmla="*/ 136 h 136"/>
                </a:gdLst>
                <a:ahLst/>
                <a:cxnLst>
                  <a:cxn ang="T10">
                    <a:pos x="T0" y="T1"/>
                  </a:cxn>
                  <a:cxn ang="T11">
                    <a:pos x="T2" y="T3"/>
                  </a:cxn>
                  <a:cxn ang="T12">
                    <a:pos x="T4" y="T5"/>
                  </a:cxn>
                  <a:cxn ang="T13">
                    <a:pos x="T6" y="T7"/>
                  </a:cxn>
                  <a:cxn ang="T14">
                    <a:pos x="T8" y="T9"/>
                  </a:cxn>
                </a:cxnLst>
                <a:rect l="T15" t="T16" r="T17" b="T18"/>
                <a:pathLst>
                  <a:path w="146" h="136">
                    <a:moveTo>
                      <a:pt x="0" y="136"/>
                    </a:moveTo>
                    <a:lnTo>
                      <a:pt x="146" y="52"/>
                    </a:lnTo>
                    <a:lnTo>
                      <a:pt x="146"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42" name="Freeform 568"/>
              <p:cNvSpPr>
                <a:spLocks/>
              </p:cNvSpPr>
              <p:nvPr/>
            </p:nvSpPr>
            <p:spPr bwMode="auto">
              <a:xfrm>
                <a:off x="3836" y="2048"/>
                <a:ext cx="222" cy="122"/>
              </a:xfrm>
              <a:custGeom>
                <a:avLst/>
                <a:gdLst>
                  <a:gd name="T0" fmla="*/ 76 w 222"/>
                  <a:gd name="T1" fmla="*/ 122 h 122"/>
                  <a:gd name="T2" fmla="*/ 222 w 222"/>
                  <a:gd name="T3" fmla="*/ 38 h 122"/>
                  <a:gd name="T4" fmla="*/ 147 w 222"/>
                  <a:gd name="T5" fmla="*/ 0 h 122"/>
                  <a:gd name="T6" fmla="*/ 0 w 222"/>
                  <a:gd name="T7" fmla="*/ 84 h 122"/>
                  <a:gd name="T8" fmla="*/ 76 w 222"/>
                  <a:gd name="T9" fmla="*/ 122 h 122"/>
                  <a:gd name="T10" fmla="*/ 0 60000 65536"/>
                  <a:gd name="T11" fmla="*/ 0 60000 65536"/>
                  <a:gd name="T12" fmla="*/ 0 60000 65536"/>
                  <a:gd name="T13" fmla="*/ 0 60000 65536"/>
                  <a:gd name="T14" fmla="*/ 0 60000 65536"/>
                  <a:gd name="T15" fmla="*/ 0 w 222"/>
                  <a:gd name="T16" fmla="*/ 0 h 122"/>
                  <a:gd name="T17" fmla="*/ 222 w 222"/>
                  <a:gd name="T18" fmla="*/ 122 h 122"/>
                </a:gdLst>
                <a:ahLst/>
                <a:cxnLst>
                  <a:cxn ang="T10">
                    <a:pos x="T0" y="T1"/>
                  </a:cxn>
                  <a:cxn ang="T11">
                    <a:pos x="T2" y="T3"/>
                  </a:cxn>
                  <a:cxn ang="T12">
                    <a:pos x="T4" y="T5"/>
                  </a:cxn>
                  <a:cxn ang="T13">
                    <a:pos x="T6" y="T7"/>
                  </a:cxn>
                  <a:cxn ang="T14">
                    <a:pos x="T8" y="T9"/>
                  </a:cxn>
                </a:cxnLst>
                <a:rect l="T15" t="T16" r="T17" b="T18"/>
                <a:pathLst>
                  <a:path w="222" h="122">
                    <a:moveTo>
                      <a:pt x="76" y="122"/>
                    </a:moveTo>
                    <a:lnTo>
                      <a:pt x="222" y="38"/>
                    </a:lnTo>
                    <a:lnTo>
                      <a:pt x="147" y="0"/>
                    </a:lnTo>
                    <a:lnTo>
                      <a:pt x="0" y="84"/>
                    </a:lnTo>
                    <a:lnTo>
                      <a:pt x="76" y="12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43" name="Freeform 569"/>
              <p:cNvSpPr>
                <a:spLocks/>
              </p:cNvSpPr>
              <p:nvPr/>
            </p:nvSpPr>
            <p:spPr bwMode="auto">
              <a:xfrm>
                <a:off x="3836" y="2048"/>
                <a:ext cx="222" cy="122"/>
              </a:xfrm>
              <a:custGeom>
                <a:avLst/>
                <a:gdLst>
                  <a:gd name="T0" fmla="*/ 76 w 222"/>
                  <a:gd name="T1" fmla="*/ 122 h 122"/>
                  <a:gd name="T2" fmla="*/ 222 w 222"/>
                  <a:gd name="T3" fmla="*/ 38 h 122"/>
                  <a:gd name="T4" fmla="*/ 147 w 222"/>
                  <a:gd name="T5" fmla="*/ 0 h 122"/>
                  <a:gd name="T6" fmla="*/ 0 w 222"/>
                  <a:gd name="T7" fmla="*/ 84 h 122"/>
                  <a:gd name="T8" fmla="*/ 76 w 222"/>
                  <a:gd name="T9" fmla="*/ 122 h 122"/>
                  <a:gd name="T10" fmla="*/ 0 60000 65536"/>
                  <a:gd name="T11" fmla="*/ 0 60000 65536"/>
                  <a:gd name="T12" fmla="*/ 0 60000 65536"/>
                  <a:gd name="T13" fmla="*/ 0 60000 65536"/>
                  <a:gd name="T14" fmla="*/ 0 60000 65536"/>
                  <a:gd name="T15" fmla="*/ 0 w 222"/>
                  <a:gd name="T16" fmla="*/ 0 h 122"/>
                  <a:gd name="T17" fmla="*/ 222 w 222"/>
                  <a:gd name="T18" fmla="*/ 122 h 122"/>
                </a:gdLst>
                <a:ahLst/>
                <a:cxnLst>
                  <a:cxn ang="T10">
                    <a:pos x="T0" y="T1"/>
                  </a:cxn>
                  <a:cxn ang="T11">
                    <a:pos x="T2" y="T3"/>
                  </a:cxn>
                  <a:cxn ang="T12">
                    <a:pos x="T4" y="T5"/>
                  </a:cxn>
                  <a:cxn ang="T13">
                    <a:pos x="T6" y="T7"/>
                  </a:cxn>
                  <a:cxn ang="T14">
                    <a:pos x="T8" y="T9"/>
                  </a:cxn>
                </a:cxnLst>
                <a:rect l="T15" t="T16" r="T17" b="T18"/>
                <a:pathLst>
                  <a:path w="222" h="122">
                    <a:moveTo>
                      <a:pt x="76" y="122"/>
                    </a:moveTo>
                    <a:lnTo>
                      <a:pt x="222" y="38"/>
                    </a:lnTo>
                    <a:lnTo>
                      <a:pt x="147" y="0"/>
                    </a:lnTo>
                    <a:lnTo>
                      <a:pt x="0" y="84"/>
                    </a:lnTo>
                    <a:lnTo>
                      <a:pt x="76" y="12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44" name="Freeform 570"/>
              <p:cNvSpPr>
                <a:spLocks/>
              </p:cNvSpPr>
              <p:nvPr/>
            </p:nvSpPr>
            <p:spPr bwMode="auto">
              <a:xfrm>
                <a:off x="3912" y="2086"/>
                <a:ext cx="146" cy="136"/>
              </a:xfrm>
              <a:custGeom>
                <a:avLst/>
                <a:gdLst>
                  <a:gd name="T0" fmla="*/ 0 w 146"/>
                  <a:gd name="T1" fmla="*/ 136 h 136"/>
                  <a:gd name="T2" fmla="*/ 146 w 146"/>
                  <a:gd name="T3" fmla="*/ 52 h 136"/>
                  <a:gd name="T4" fmla="*/ 146 w 146"/>
                  <a:gd name="T5" fmla="*/ 0 h 136"/>
                  <a:gd name="T6" fmla="*/ 0 w 146"/>
                  <a:gd name="T7" fmla="*/ 84 h 136"/>
                  <a:gd name="T8" fmla="*/ 0 w 146"/>
                  <a:gd name="T9" fmla="*/ 136 h 136"/>
                  <a:gd name="T10" fmla="*/ 0 60000 65536"/>
                  <a:gd name="T11" fmla="*/ 0 60000 65536"/>
                  <a:gd name="T12" fmla="*/ 0 60000 65536"/>
                  <a:gd name="T13" fmla="*/ 0 60000 65536"/>
                  <a:gd name="T14" fmla="*/ 0 60000 65536"/>
                  <a:gd name="T15" fmla="*/ 0 w 146"/>
                  <a:gd name="T16" fmla="*/ 0 h 136"/>
                  <a:gd name="T17" fmla="*/ 146 w 146"/>
                  <a:gd name="T18" fmla="*/ 136 h 136"/>
                </a:gdLst>
                <a:ahLst/>
                <a:cxnLst>
                  <a:cxn ang="T10">
                    <a:pos x="T0" y="T1"/>
                  </a:cxn>
                  <a:cxn ang="T11">
                    <a:pos x="T2" y="T3"/>
                  </a:cxn>
                  <a:cxn ang="T12">
                    <a:pos x="T4" y="T5"/>
                  </a:cxn>
                  <a:cxn ang="T13">
                    <a:pos x="T6" y="T7"/>
                  </a:cxn>
                  <a:cxn ang="T14">
                    <a:pos x="T8" y="T9"/>
                  </a:cxn>
                </a:cxnLst>
                <a:rect l="T15" t="T16" r="T17" b="T18"/>
                <a:pathLst>
                  <a:path w="146" h="136">
                    <a:moveTo>
                      <a:pt x="0" y="136"/>
                    </a:moveTo>
                    <a:lnTo>
                      <a:pt x="146" y="52"/>
                    </a:lnTo>
                    <a:lnTo>
                      <a:pt x="146"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45" name="Freeform 571"/>
              <p:cNvSpPr>
                <a:spLocks/>
              </p:cNvSpPr>
              <p:nvPr/>
            </p:nvSpPr>
            <p:spPr bwMode="auto">
              <a:xfrm>
                <a:off x="3912" y="2086"/>
                <a:ext cx="146" cy="136"/>
              </a:xfrm>
              <a:custGeom>
                <a:avLst/>
                <a:gdLst>
                  <a:gd name="T0" fmla="*/ 0 w 146"/>
                  <a:gd name="T1" fmla="*/ 136 h 136"/>
                  <a:gd name="T2" fmla="*/ 146 w 146"/>
                  <a:gd name="T3" fmla="*/ 52 h 136"/>
                  <a:gd name="T4" fmla="*/ 146 w 146"/>
                  <a:gd name="T5" fmla="*/ 0 h 136"/>
                  <a:gd name="T6" fmla="*/ 0 w 146"/>
                  <a:gd name="T7" fmla="*/ 84 h 136"/>
                  <a:gd name="T8" fmla="*/ 0 w 146"/>
                  <a:gd name="T9" fmla="*/ 136 h 136"/>
                  <a:gd name="T10" fmla="*/ 0 60000 65536"/>
                  <a:gd name="T11" fmla="*/ 0 60000 65536"/>
                  <a:gd name="T12" fmla="*/ 0 60000 65536"/>
                  <a:gd name="T13" fmla="*/ 0 60000 65536"/>
                  <a:gd name="T14" fmla="*/ 0 60000 65536"/>
                  <a:gd name="T15" fmla="*/ 0 w 146"/>
                  <a:gd name="T16" fmla="*/ 0 h 136"/>
                  <a:gd name="T17" fmla="*/ 146 w 146"/>
                  <a:gd name="T18" fmla="*/ 136 h 136"/>
                </a:gdLst>
                <a:ahLst/>
                <a:cxnLst>
                  <a:cxn ang="T10">
                    <a:pos x="T0" y="T1"/>
                  </a:cxn>
                  <a:cxn ang="T11">
                    <a:pos x="T2" y="T3"/>
                  </a:cxn>
                  <a:cxn ang="T12">
                    <a:pos x="T4" y="T5"/>
                  </a:cxn>
                  <a:cxn ang="T13">
                    <a:pos x="T6" y="T7"/>
                  </a:cxn>
                  <a:cxn ang="T14">
                    <a:pos x="T8" y="T9"/>
                  </a:cxn>
                </a:cxnLst>
                <a:rect l="T15" t="T16" r="T17" b="T18"/>
                <a:pathLst>
                  <a:path w="146" h="136">
                    <a:moveTo>
                      <a:pt x="0" y="136"/>
                    </a:moveTo>
                    <a:lnTo>
                      <a:pt x="146" y="52"/>
                    </a:lnTo>
                    <a:lnTo>
                      <a:pt x="146"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46" name="Freeform 572"/>
              <p:cNvSpPr>
                <a:spLocks/>
              </p:cNvSpPr>
              <p:nvPr/>
            </p:nvSpPr>
            <p:spPr bwMode="auto">
              <a:xfrm>
                <a:off x="3836" y="2048"/>
                <a:ext cx="222" cy="122"/>
              </a:xfrm>
              <a:custGeom>
                <a:avLst/>
                <a:gdLst>
                  <a:gd name="T0" fmla="*/ 76 w 222"/>
                  <a:gd name="T1" fmla="*/ 122 h 122"/>
                  <a:gd name="T2" fmla="*/ 222 w 222"/>
                  <a:gd name="T3" fmla="*/ 38 h 122"/>
                  <a:gd name="T4" fmla="*/ 147 w 222"/>
                  <a:gd name="T5" fmla="*/ 0 h 122"/>
                  <a:gd name="T6" fmla="*/ 0 w 222"/>
                  <a:gd name="T7" fmla="*/ 84 h 122"/>
                  <a:gd name="T8" fmla="*/ 76 w 222"/>
                  <a:gd name="T9" fmla="*/ 122 h 122"/>
                  <a:gd name="T10" fmla="*/ 0 60000 65536"/>
                  <a:gd name="T11" fmla="*/ 0 60000 65536"/>
                  <a:gd name="T12" fmla="*/ 0 60000 65536"/>
                  <a:gd name="T13" fmla="*/ 0 60000 65536"/>
                  <a:gd name="T14" fmla="*/ 0 60000 65536"/>
                  <a:gd name="T15" fmla="*/ 0 w 222"/>
                  <a:gd name="T16" fmla="*/ 0 h 122"/>
                  <a:gd name="T17" fmla="*/ 222 w 222"/>
                  <a:gd name="T18" fmla="*/ 122 h 122"/>
                </a:gdLst>
                <a:ahLst/>
                <a:cxnLst>
                  <a:cxn ang="T10">
                    <a:pos x="T0" y="T1"/>
                  </a:cxn>
                  <a:cxn ang="T11">
                    <a:pos x="T2" y="T3"/>
                  </a:cxn>
                  <a:cxn ang="T12">
                    <a:pos x="T4" y="T5"/>
                  </a:cxn>
                  <a:cxn ang="T13">
                    <a:pos x="T6" y="T7"/>
                  </a:cxn>
                  <a:cxn ang="T14">
                    <a:pos x="T8" y="T9"/>
                  </a:cxn>
                </a:cxnLst>
                <a:rect l="T15" t="T16" r="T17" b="T18"/>
                <a:pathLst>
                  <a:path w="222" h="122">
                    <a:moveTo>
                      <a:pt x="76" y="122"/>
                    </a:moveTo>
                    <a:lnTo>
                      <a:pt x="222" y="38"/>
                    </a:lnTo>
                    <a:lnTo>
                      <a:pt x="147" y="0"/>
                    </a:lnTo>
                    <a:lnTo>
                      <a:pt x="0" y="84"/>
                    </a:lnTo>
                    <a:lnTo>
                      <a:pt x="76" y="12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47" name="Freeform 573"/>
              <p:cNvSpPr>
                <a:spLocks/>
              </p:cNvSpPr>
              <p:nvPr/>
            </p:nvSpPr>
            <p:spPr bwMode="auto">
              <a:xfrm>
                <a:off x="3836" y="2048"/>
                <a:ext cx="222" cy="122"/>
              </a:xfrm>
              <a:custGeom>
                <a:avLst/>
                <a:gdLst>
                  <a:gd name="T0" fmla="*/ 76 w 222"/>
                  <a:gd name="T1" fmla="*/ 122 h 122"/>
                  <a:gd name="T2" fmla="*/ 222 w 222"/>
                  <a:gd name="T3" fmla="*/ 38 h 122"/>
                  <a:gd name="T4" fmla="*/ 147 w 222"/>
                  <a:gd name="T5" fmla="*/ 0 h 122"/>
                  <a:gd name="T6" fmla="*/ 0 w 222"/>
                  <a:gd name="T7" fmla="*/ 84 h 122"/>
                  <a:gd name="T8" fmla="*/ 76 w 222"/>
                  <a:gd name="T9" fmla="*/ 122 h 122"/>
                  <a:gd name="T10" fmla="*/ 0 60000 65536"/>
                  <a:gd name="T11" fmla="*/ 0 60000 65536"/>
                  <a:gd name="T12" fmla="*/ 0 60000 65536"/>
                  <a:gd name="T13" fmla="*/ 0 60000 65536"/>
                  <a:gd name="T14" fmla="*/ 0 60000 65536"/>
                  <a:gd name="T15" fmla="*/ 0 w 222"/>
                  <a:gd name="T16" fmla="*/ 0 h 122"/>
                  <a:gd name="T17" fmla="*/ 222 w 222"/>
                  <a:gd name="T18" fmla="*/ 122 h 122"/>
                </a:gdLst>
                <a:ahLst/>
                <a:cxnLst>
                  <a:cxn ang="T10">
                    <a:pos x="T0" y="T1"/>
                  </a:cxn>
                  <a:cxn ang="T11">
                    <a:pos x="T2" y="T3"/>
                  </a:cxn>
                  <a:cxn ang="T12">
                    <a:pos x="T4" y="T5"/>
                  </a:cxn>
                  <a:cxn ang="T13">
                    <a:pos x="T6" y="T7"/>
                  </a:cxn>
                  <a:cxn ang="T14">
                    <a:pos x="T8" y="T9"/>
                  </a:cxn>
                </a:cxnLst>
                <a:rect l="T15" t="T16" r="T17" b="T18"/>
                <a:pathLst>
                  <a:path w="222" h="122">
                    <a:moveTo>
                      <a:pt x="76" y="122"/>
                    </a:moveTo>
                    <a:lnTo>
                      <a:pt x="222" y="38"/>
                    </a:lnTo>
                    <a:lnTo>
                      <a:pt x="147" y="0"/>
                    </a:lnTo>
                    <a:lnTo>
                      <a:pt x="0" y="84"/>
                    </a:lnTo>
                    <a:lnTo>
                      <a:pt x="76" y="12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48" name="Freeform 574"/>
              <p:cNvSpPr>
                <a:spLocks/>
              </p:cNvSpPr>
              <p:nvPr/>
            </p:nvSpPr>
            <p:spPr bwMode="auto">
              <a:xfrm>
                <a:off x="3836" y="2132"/>
                <a:ext cx="76" cy="90"/>
              </a:xfrm>
              <a:custGeom>
                <a:avLst/>
                <a:gdLst>
                  <a:gd name="T0" fmla="*/ 0 w 76"/>
                  <a:gd name="T1" fmla="*/ 0 h 90"/>
                  <a:gd name="T2" fmla="*/ 0 w 76"/>
                  <a:gd name="T3" fmla="*/ 51 h 90"/>
                  <a:gd name="T4" fmla="*/ 76 w 76"/>
                  <a:gd name="T5" fmla="*/ 90 h 90"/>
                  <a:gd name="T6" fmla="*/ 76 w 76"/>
                  <a:gd name="T7" fmla="*/ 38 h 90"/>
                  <a:gd name="T8" fmla="*/ 0 w 76"/>
                  <a:gd name="T9" fmla="*/ 0 h 90"/>
                  <a:gd name="T10" fmla="*/ 0 60000 65536"/>
                  <a:gd name="T11" fmla="*/ 0 60000 65536"/>
                  <a:gd name="T12" fmla="*/ 0 60000 65536"/>
                  <a:gd name="T13" fmla="*/ 0 60000 65536"/>
                  <a:gd name="T14" fmla="*/ 0 60000 65536"/>
                  <a:gd name="T15" fmla="*/ 0 w 76"/>
                  <a:gd name="T16" fmla="*/ 0 h 90"/>
                  <a:gd name="T17" fmla="*/ 76 w 76"/>
                  <a:gd name="T18" fmla="*/ 90 h 90"/>
                </a:gdLst>
                <a:ahLst/>
                <a:cxnLst>
                  <a:cxn ang="T10">
                    <a:pos x="T0" y="T1"/>
                  </a:cxn>
                  <a:cxn ang="T11">
                    <a:pos x="T2" y="T3"/>
                  </a:cxn>
                  <a:cxn ang="T12">
                    <a:pos x="T4" y="T5"/>
                  </a:cxn>
                  <a:cxn ang="T13">
                    <a:pos x="T6" y="T7"/>
                  </a:cxn>
                  <a:cxn ang="T14">
                    <a:pos x="T8" y="T9"/>
                  </a:cxn>
                </a:cxnLst>
                <a:rect l="T15" t="T16" r="T17" b="T18"/>
                <a:pathLst>
                  <a:path w="76" h="90">
                    <a:moveTo>
                      <a:pt x="0" y="0"/>
                    </a:moveTo>
                    <a:lnTo>
                      <a:pt x="0" y="51"/>
                    </a:lnTo>
                    <a:lnTo>
                      <a:pt x="76" y="90"/>
                    </a:lnTo>
                    <a:lnTo>
                      <a:pt x="76" y="38"/>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49" name="Freeform 575"/>
              <p:cNvSpPr>
                <a:spLocks/>
              </p:cNvSpPr>
              <p:nvPr/>
            </p:nvSpPr>
            <p:spPr bwMode="auto">
              <a:xfrm>
                <a:off x="3836" y="2132"/>
                <a:ext cx="76" cy="90"/>
              </a:xfrm>
              <a:custGeom>
                <a:avLst/>
                <a:gdLst>
                  <a:gd name="T0" fmla="*/ 0 w 76"/>
                  <a:gd name="T1" fmla="*/ 0 h 90"/>
                  <a:gd name="T2" fmla="*/ 0 w 76"/>
                  <a:gd name="T3" fmla="*/ 51 h 90"/>
                  <a:gd name="T4" fmla="*/ 76 w 76"/>
                  <a:gd name="T5" fmla="*/ 90 h 90"/>
                  <a:gd name="T6" fmla="*/ 76 w 76"/>
                  <a:gd name="T7" fmla="*/ 38 h 90"/>
                  <a:gd name="T8" fmla="*/ 0 w 76"/>
                  <a:gd name="T9" fmla="*/ 0 h 90"/>
                  <a:gd name="T10" fmla="*/ 0 60000 65536"/>
                  <a:gd name="T11" fmla="*/ 0 60000 65536"/>
                  <a:gd name="T12" fmla="*/ 0 60000 65536"/>
                  <a:gd name="T13" fmla="*/ 0 60000 65536"/>
                  <a:gd name="T14" fmla="*/ 0 60000 65536"/>
                  <a:gd name="T15" fmla="*/ 0 w 76"/>
                  <a:gd name="T16" fmla="*/ 0 h 90"/>
                  <a:gd name="T17" fmla="*/ 76 w 76"/>
                  <a:gd name="T18" fmla="*/ 90 h 90"/>
                </a:gdLst>
                <a:ahLst/>
                <a:cxnLst>
                  <a:cxn ang="T10">
                    <a:pos x="T0" y="T1"/>
                  </a:cxn>
                  <a:cxn ang="T11">
                    <a:pos x="T2" y="T3"/>
                  </a:cxn>
                  <a:cxn ang="T12">
                    <a:pos x="T4" y="T5"/>
                  </a:cxn>
                  <a:cxn ang="T13">
                    <a:pos x="T6" y="T7"/>
                  </a:cxn>
                  <a:cxn ang="T14">
                    <a:pos x="T8" y="T9"/>
                  </a:cxn>
                </a:cxnLst>
                <a:rect l="T15" t="T16" r="T17" b="T18"/>
                <a:pathLst>
                  <a:path w="76" h="90">
                    <a:moveTo>
                      <a:pt x="0" y="0"/>
                    </a:moveTo>
                    <a:lnTo>
                      <a:pt x="0" y="51"/>
                    </a:lnTo>
                    <a:lnTo>
                      <a:pt x="76" y="90"/>
                    </a:lnTo>
                    <a:lnTo>
                      <a:pt x="76" y="38"/>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50" name="Freeform 576"/>
              <p:cNvSpPr>
                <a:spLocks/>
              </p:cNvSpPr>
              <p:nvPr/>
            </p:nvSpPr>
            <p:spPr bwMode="auto">
              <a:xfrm>
                <a:off x="3413" y="1932"/>
                <a:ext cx="147" cy="137"/>
              </a:xfrm>
              <a:custGeom>
                <a:avLst/>
                <a:gdLst>
                  <a:gd name="T0" fmla="*/ 0 w 147"/>
                  <a:gd name="T1" fmla="*/ 137 h 137"/>
                  <a:gd name="T2" fmla="*/ 147 w 147"/>
                  <a:gd name="T3" fmla="*/ 53 h 137"/>
                  <a:gd name="T4" fmla="*/ 147 w 147"/>
                  <a:gd name="T5" fmla="*/ 0 h 137"/>
                  <a:gd name="T6" fmla="*/ 0 w 147"/>
                  <a:gd name="T7" fmla="*/ 86 h 137"/>
                  <a:gd name="T8" fmla="*/ 0 w 147"/>
                  <a:gd name="T9" fmla="*/ 137 h 137"/>
                  <a:gd name="T10" fmla="*/ 0 60000 65536"/>
                  <a:gd name="T11" fmla="*/ 0 60000 65536"/>
                  <a:gd name="T12" fmla="*/ 0 60000 65536"/>
                  <a:gd name="T13" fmla="*/ 0 60000 65536"/>
                  <a:gd name="T14" fmla="*/ 0 60000 65536"/>
                  <a:gd name="T15" fmla="*/ 0 w 147"/>
                  <a:gd name="T16" fmla="*/ 0 h 137"/>
                  <a:gd name="T17" fmla="*/ 147 w 147"/>
                  <a:gd name="T18" fmla="*/ 137 h 137"/>
                </a:gdLst>
                <a:ahLst/>
                <a:cxnLst>
                  <a:cxn ang="T10">
                    <a:pos x="T0" y="T1"/>
                  </a:cxn>
                  <a:cxn ang="T11">
                    <a:pos x="T2" y="T3"/>
                  </a:cxn>
                  <a:cxn ang="T12">
                    <a:pos x="T4" y="T5"/>
                  </a:cxn>
                  <a:cxn ang="T13">
                    <a:pos x="T6" y="T7"/>
                  </a:cxn>
                  <a:cxn ang="T14">
                    <a:pos x="T8" y="T9"/>
                  </a:cxn>
                </a:cxnLst>
                <a:rect l="T15" t="T16" r="T17" b="T18"/>
                <a:pathLst>
                  <a:path w="147" h="137">
                    <a:moveTo>
                      <a:pt x="0" y="137"/>
                    </a:moveTo>
                    <a:lnTo>
                      <a:pt x="147" y="53"/>
                    </a:lnTo>
                    <a:lnTo>
                      <a:pt x="147" y="0"/>
                    </a:lnTo>
                    <a:lnTo>
                      <a:pt x="0" y="86"/>
                    </a:lnTo>
                    <a:lnTo>
                      <a:pt x="0" y="13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51" name="Freeform 577"/>
              <p:cNvSpPr>
                <a:spLocks/>
              </p:cNvSpPr>
              <p:nvPr/>
            </p:nvSpPr>
            <p:spPr bwMode="auto">
              <a:xfrm>
                <a:off x="3413" y="1932"/>
                <a:ext cx="147" cy="137"/>
              </a:xfrm>
              <a:custGeom>
                <a:avLst/>
                <a:gdLst>
                  <a:gd name="T0" fmla="*/ 0 w 147"/>
                  <a:gd name="T1" fmla="*/ 137 h 137"/>
                  <a:gd name="T2" fmla="*/ 147 w 147"/>
                  <a:gd name="T3" fmla="*/ 53 h 137"/>
                  <a:gd name="T4" fmla="*/ 147 w 147"/>
                  <a:gd name="T5" fmla="*/ 0 h 137"/>
                  <a:gd name="T6" fmla="*/ 0 w 147"/>
                  <a:gd name="T7" fmla="*/ 86 h 137"/>
                  <a:gd name="T8" fmla="*/ 0 w 147"/>
                  <a:gd name="T9" fmla="*/ 137 h 137"/>
                  <a:gd name="T10" fmla="*/ 0 60000 65536"/>
                  <a:gd name="T11" fmla="*/ 0 60000 65536"/>
                  <a:gd name="T12" fmla="*/ 0 60000 65536"/>
                  <a:gd name="T13" fmla="*/ 0 60000 65536"/>
                  <a:gd name="T14" fmla="*/ 0 60000 65536"/>
                  <a:gd name="T15" fmla="*/ 0 w 147"/>
                  <a:gd name="T16" fmla="*/ 0 h 137"/>
                  <a:gd name="T17" fmla="*/ 147 w 147"/>
                  <a:gd name="T18" fmla="*/ 137 h 137"/>
                </a:gdLst>
                <a:ahLst/>
                <a:cxnLst>
                  <a:cxn ang="T10">
                    <a:pos x="T0" y="T1"/>
                  </a:cxn>
                  <a:cxn ang="T11">
                    <a:pos x="T2" y="T3"/>
                  </a:cxn>
                  <a:cxn ang="T12">
                    <a:pos x="T4" y="T5"/>
                  </a:cxn>
                  <a:cxn ang="T13">
                    <a:pos x="T6" y="T7"/>
                  </a:cxn>
                  <a:cxn ang="T14">
                    <a:pos x="T8" y="T9"/>
                  </a:cxn>
                </a:cxnLst>
                <a:rect l="T15" t="T16" r="T17" b="T18"/>
                <a:pathLst>
                  <a:path w="147" h="137">
                    <a:moveTo>
                      <a:pt x="0" y="137"/>
                    </a:moveTo>
                    <a:lnTo>
                      <a:pt x="147" y="53"/>
                    </a:lnTo>
                    <a:lnTo>
                      <a:pt x="147" y="0"/>
                    </a:lnTo>
                    <a:lnTo>
                      <a:pt x="0" y="86"/>
                    </a:lnTo>
                    <a:lnTo>
                      <a:pt x="0" y="13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52" name="Freeform 578"/>
              <p:cNvSpPr>
                <a:spLocks/>
              </p:cNvSpPr>
              <p:nvPr/>
            </p:nvSpPr>
            <p:spPr bwMode="auto">
              <a:xfrm>
                <a:off x="3340" y="1895"/>
                <a:ext cx="220" cy="123"/>
              </a:xfrm>
              <a:custGeom>
                <a:avLst/>
                <a:gdLst>
                  <a:gd name="T0" fmla="*/ 73 w 220"/>
                  <a:gd name="T1" fmla="*/ 123 h 123"/>
                  <a:gd name="T2" fmla="*/ 220 w 220"/>
                  <a:gd name="T3" fmla="*/ 37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7"/>
                    </a:lnTo>
                    <a:lnTo>
                      <a:pt x="147"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53" name="Freeform 579"/>
              <p:cNvSpPr>
                <a:spLocks/>
              </p:cNvSpPr>
              <p:nvPr/>
            </p:nvSpPr>
            <p:spPr bwMode="auto">
              <a:xfrm>
                <a:off x="3340" y="1895"/>
                <a:ext cx="220" cy="123"/>
              </a:xfrm>
              <a:custGeom>
                <a:avLst/>
                <a:gdLst>
                  <a:gd name="T0" fmla="*/ 73 w 220"/>
                  <a:gd name="T1" fmla="*/ 123 h 123"/>
                  <a:gd name="T2" fmla="*/ 220 w 220"/>
                  <a:gd name="T3" fmla="*/ 37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7"/>
                    </a:lnTo>
                    <a:lnTo>
                      <a:pt x="147"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54" name="Freeform 580"/>
              <p:cNvSpPr>
                <a:spLocks/>
              </p:cNvSpPr>
              <p:nvPr/>
            </p:nvSpPr>
            <p:spPr bwMode="auto">
              <a:xfrm>
                <a:off x="3413" y="1932"/>
                <a:ext cx="147" cy="137"/>
              </a:xfrm>
              <a:custGeom>
                <a:avLst/>
                <a:gdLst>
                  <a:gd name="T0" fmla="*/ 0 w 147"/>
                  <a:gd name="T1" fmla="*/ 137 h 137"/>
                  <a:gd name="T2" fmla="*/ 147 w 147"/>
                  <a:gd name="T3" fmla="*/ 53 h 137"/>
                  <a:gd name="T4" fmla="*/ 147 w 147"/>
                  <a:gd name="T5" fmla="*/ 0 h 137"/>
                  <a:gd name="T6" fmla="*/ 0 w 147"/>
                  <a:gd name="T7" fmla="*/ 86 h 137"/>
                  <a:gd name="T8" fmla="*/ 0 w 147"/>
                  <a:gd name="T9" fmla="*/ 137 h 137"/>
                  <a:gd name="T10" fmla="*/ 0 60000 65536"/>
                  <a:gd name="T11" fmla="*/ 0 60000 65536"/>
                  <a:gd name="T12" fmla="*/ 0 60000 65536"/>
                  <a:gd name="T13" fmla="*/ 0 60000 65536"/>
                  <a:gd name="T14" fmla="*/ 0 60000 65536"/>
                  <a:gd name="T15" fmla="*/ 0 w 147"/>
                  <a:gd name="T16" fmla="*/ 0 h 137"/>
                  <a:gd name="T17" fmla="*/ 147 w 147"/>
                  <a:gd name="T18" fmla="*/ 137 h 137"/>
                </a:gdLst>
                <a:ahLst/>
                <a:cxnLst>
                  <a:cxn ang="T10">
                    <a:pos x="T0" y="T1"/>
                  </a:cxn>
                  <a:cxn ang="T11">
                    <a:pos x="T2" y="T3"/>
                  </a:cxn>
                  <a:cxn ang="T12">
                    <a:pos x="T4" y="T5"/>
                  </a:cxn>
                  <a:cxn ang="T13">
                    <a:pos x="T6" y="T7"/>
                  </a:cxn>
                  <a:cxn ang="T14">
                    <a:pos x="T8" y="T9"/>
                  </a:cxn>
                </a:cxnLst>
                <a:rect l="T15" t="T16" r="T17" b="T18"/>
                <a:pathLst>
                  <a:path w="147" h="137">
                    <a:moveTo>
                      <a:pt x="0" y="137"/>
                    </a:moveTo>
                    <a:lnTo>
                      <a:pt x="147" y="53"/>
                    </a:lnTo>
                    <a:lnTo>
                      <a:pt x="147" y="0"/>
                    </a:lnTo>
                    <a:lnTo>
                      <a:pt x="0" y="86"/>
                    </a:lnTo>
                    <a:lnTo>
                      <a:pt x="0" y="13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55" name="Freeform 581"/>
              <p:cNvSpPr>
                <a:spLocks/>
              </p:cNvSpPr>
              <p:nvPr/>
            </p:nvSpPr>
            <p:spPr bwMode="auto">
              <a:xfrm>
                <a:off x="3413" y="1932"/>
                <a:ext cx="147" cy="137"/>
              </a:xfrm>
              <a:custGeom>
                <a:avLst/>
                <a:gdLst>
                  <a:gd name="T0" fmla="*/ 0 w 147"/>
                  <a:gd name="T1" fmla="*/ 137 h 137"/>
                  <a:gd name="T2" fmla="*/ 147 w 147"/>
                  <a:gd name="T3" fmla="*/ 53 h 137"/>
                  <a:gd name="T4" fmla="*/ 147 w 147"/>
                  <a:gd name="T5" fmla="*/ 0 h 137"/>
                  <a:gd name="T6" fmla="*/ 0 w 147"/>
                  <a:gd name="T7" fmla="*/ 86 h 137"/>
                  <a:gd name="T8" fmla="*/ 0 w 147"/>
                  <a:gd name="T9" fmla="*/ 137 h 137"/>
                  <a:gd name="T10" fmla="*/ 0 60000 65536"/>
                  <a:gd name="T11" fmla="*/ 0 60000 65536"/>
                  <a:gd name="T12" fmla="*/ 0 60000 65536"/>
                  <a:gd name="T13" fmla="*/ 0 60000 65536"/>
                  <a:gd name="T14" fmla="*/ 0 60000 65536"/>
                  <a:gd name="T15" fmla="*/ 0 w 147"/>
                  <a:gd name="T16" fmla="*/ 0 h 137"/>
                  <a:gd name="T17" fmla="*/ 147 w 147"/>
                  <a:gd name="T18" fmla="*/ 137 h 137"/>
                </a:gdLst>
                <a:ahLst/>
                <a:cxnLst>
                  <a:cxn ang="T10">
                    <a:pos x="T0" y="T1"/>
                  </a:cxn>
                  <a:cxn ang="T11">
                    <a:pos x="T2" y="T3"/>
                  </a:cxn>
                  <a:cxn ang="T12">
                    <a:pos x="T4" y="T5"/>
                  </a:cxn>
                  <a:cxn ang="T13">
                    <a:pos x="T6" y="T7"/>
                  </a:cxn>
                  <a:cxn ang="T14">
                    <a:pos x="T8" y="T9"/>
                  </a:cxn>
                </a:cxnLst>
                <a:rect l="T15" t="T16" r="T17" b="T18"/>
                <a:pathLst>
                  <a:path w="147" h="137">
                    <a:moveTo>
                      <a:pt x="0" y="137"/>
                    </a:moveTo>
                    <a:lnTo>
                      <a:pt x="147" y="53"/>
                    </a:lnTo>
                    <a:lnTo>
                      <a:pt x="147" y="0"/>
                    </a:lnTo>
                    <a:lnTo>
                      <a:pt x="0" y="86"/>
                    </a:lnTo>
                    <a:lnTo>
                      <a:pt x="0" y="13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56" name="Freeform 582"/>
              <p:cNvSpPr>
                <a:spLocks/>
              </p:cNvSpPr>
              <p:nvPr/>
            </p:nvSpPr>
            <p:spPr bwMode="auto">
              <a:xfrm>
                <a:off x="3340" y="1895"/>
                <a:ext cx="220" cy="123"/>
              </a:xfrm>
              <a:custGeom>
                <a:avLst/>
                <a:gdLst>
                  <a:gd name="T0" fmla="*/ 73 w 220"/>
                  <a:gd name="T1" fmla="*/ 123 h 123"/>
                  <a:gd name="T2" fmla="*/ 220 w 220"/>
                  <a:gd name="T3" fmla="*/ 37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7"/>
                    </a:lnTo>
                    <a:lnTo>
                      <a:pt x="147"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57" name="Freeform 583"/>
              <p:cNvSpPr>
                <a:spLocks/>
              </p:cNvSpPr>
              <p:nvPr/>
            </p:nvSpPr>
            <p:spPr bwMode="auto">
              <a:xfrm>
                <a:off x="3340" y="1895"/>
                <a:ext cx="220" cy="123"/>
              </a:xfrm>
              <a:custGeom>
                <a:avLst/>
                <a:gdLst>
                  <a:gd name="T0" fmla="*/ 73 w 220"/>
                  <a:gd name="T1" fmla="*/ 123 h 123"/>
                  <a:gd name="T2" fmla="*/ 220 w 220"/>
                  <a:gd name="T3" fmla="*/ 37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7"/>
                    </a:lnTo>
                    <a:lnTo>
                      <a:pt x="147"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58" name="Freeform 584"/>
              <p:cNvSpPr>
                <a:spLocks/>
              </p:cNvSpPr>
              <p:nvPr/>
            </p:nvSpPr>
            <p:spPr bwMode="auto">
              <a:xfrm>
                <a:off x="3340" y="1979"/>
                <a:ext cx="73" cy="90"/>
              </a:xfrm>
              <a:custGeom>
                <a:avLst/>
                <a:gdLst>
                  <a:gd name="T0" fmla="*/ 0 w 73"/>
                  <a:gd name="T1" fmla="*/ 0 h 90"/>
                  <a:gd name="T2" fmla="*/ 0 w 73"/>
                  <a:gd name="T3" fmla="*/ 51 h 90"/>
                  <a:gd name="T4" fmla="*/ 73 w 73"/>
                  <a:gd name="T5" fmla="*/ 90 h 90"/>
                  <a:gd name="T6" fmla="*/ 73 w 73"/>
                  <a:gd name="T7" fmla="*/ 39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1"/>
                    </a:lnTo>
                    <a:lnTo>
                      <a:pt x="73" y="90"/>
                    </a:lnTo>
                    <a:lnTo>
                      <a:pt x="73"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59" name="Freeform 585"/>
              <p:cNvSpPr>
                <a:spLocks/>
              </p:cNvSpPr>
              <p:nvPr/>
            </p:nvSpPr>
            <p:spPr bwMode="auto">
              <a:xfrm>
                <a:off x="3340" y="1979"/>
                <a:ext cx="73" cy="90"/>
              </a:xfrm>
              <a:custGeom>
                <a:avLst/>
                <a:gdLst>
                  <a:gd name="T0" fmla="*/ 0 w 73"/>
                  <a:gd name="T1" fmla="*/ 0 h 90"/>
                  <a:gd name="T2" fmla="*/ 0 w 73"/>
                  <a:gd name="T3" fmla="*/ 51 h 90"/>
                  <a:gd name="T4" fmla="*/ 73 w 73"/>
                  <a:gd name="T5" fmla="*/ 90 h 90"/>
                  <a:gd name="T6" fmla="*/ 73 w 73"/>
                  <a:gd name="T7" fmla="*/ 39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1"/>
                    </a:lnTo>
                    <a:lnTo>
                      <a:pt x="73" y="90"/>
                    </a:lnTo>
                    <a:lnTo>
                      <a:pt x="73"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60" name="Freeform 586"/>
              <p:cNvSpPr>
                <a:spLocks/>
              </p:cNvSpPr>
              <p:nvPr/>
            </p:nvSpPr>
            <p:spPr bwMode="auto">
              <a:xfrm>
                <a:off x="3985" y="2179"/>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61" name="Freeform 587"/>
              <p:cNvSpPr>
                <a:spLocks/>
              </p:cNvSpPr>
              <p:nvPr/>
            </p:nvSpPr>
            <p:spPr bwMode="auto">
              <a:xfrm>
                <a:off x="3985" y="2179"/>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62" name="Freeform 588"/>
              <p:cNvSpPr>
                <a:spLocks/>
              </p:cNvSpPr>
              <p:nvPr/>
            </p:nvSpPr>
            <p:spPr bwMode="auto">
              <a:xfrm>
                <a:off x="3912" y="2140"/>
                <a:ext cx="220" cy="123"/>
              </a:xfrm>
              <a:custGeom>
                <a:avLst/>
                <a:gdLst>
                  <a:gd name="T0" fmla="*/ 73 w 220"/>
                  <a:gd name="T1" fmla="*/ 123 h 123"/>
                  <a:gd name="T2" fmla="*/ 220 w 220"/>
                  <a:gd name="T3" fmla="*/ 39 h 123"/>
                  <a:gd name="T4" fmla="*/ 146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6"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63" name="Freeform 589"/>
              <p:cNvSpPr>
                <a:spLocks/>
              </p:cNvSpPr>
              <p:nvPr/>
            </p:nvSpPr>
            <p:spPr bwMode="auto">
              <a:xfrm>
                <a:off x="3912" y="2140"/>
                <a:ext cx="220" cy="123"/>
              </a:xfrm>
              <a:custGeom>
                <a:avLst/>
                <a:gdLst>
                  <a:gd name="T0" fmla="*/ 73 w 220"/>
                  <a:gd name="T1" fmla="*/ 123 h 123"/>
                  <a:gd name="T2" fmla="*/ 220 w 220"/>
                  <a:gd name="T3" fmla="*/ 39 h 123"/>
                  <a:gd name="T4" fmla="*/ 146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6"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64" name="Freeform 590"/>
              <p:cNvSpPr>
                <a:spLocks/>
              </p:cNvSpPr>
              <p:nvPr/>
            </p:nvSpPr>
            <p:spPr bwMode="auto">
              <a:xfrm>
                <a:off x="3985" y="2179"/>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65" name="Freeform 591"/>
              <p:cNvSpPr>
                <a:spLocks/>
              </p:cNvSpPr>
              <p:nvPr/>
            </p:nvSpPr>
            <p:spPr bwMode="auto">
              <a:xfrm>
                <a:off x="3985" y="2179"/>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66" name="Freeform 592"/>
              <p:cNvSpPr>
                <a:spLocks/>
              </p:cNvSpPr>
              <p:nvPr/>
            </p:nvSpPr>
            <p:spPr bwMode="auto">
              <a:xfrm>
                <a:off x="3912" y="2140"/>
                <a:ext cx="220" cy="123"/>
              </a:xfrm>
              <a:custGeom>
                <a:avLst/>
                <a:gdLst>
                  <a:gd name="T0" fmla="*/ 73 w 220"/>
                  <a:gd name="T1" fmla="*/ 123 h 123"/>
                  <a:gd name="T2" fmla="*/ 220 w 220"/>
                  <a:gd name="T3" fmla="*/ 39 h 123"/>
                  <a:gd name="T4" fmla="*/ 146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6"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67" name="Freeform 593"/>
              <p:cNvSpPr>
                <a:spLocks/>
              </p:cNvSpPr>
              <p:nvPr/>
            </p:nvSpPr>
            <p:spPr bwMode="auto">
              <a:xfrm>
                <a:off x="3912" y="2140"/>
                <a:ext cx="220" cy="123"/>
              </a:xfrm>
              <a:custGeom>
                <a:avLst/>
                <a:gdLst>
                  <a:gd name="T0" fmla="*/ 73 w 220"/>
                  <a:gd name="T1" fmla="*/ 123 h 123"/>
                  <a:gd name="T2" fmla="*/ 220 w 220"/>
                  <a:gd name="T3" fmla="*/ 39 h 123"/>
                  <a:gd name="T4" fmla="*/ 146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6"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68" name="Freeform 594"/>
              <p:cNvSpPr>
                <a:spLocks/>
              </p:cNvSpPr>
              <p:nvPr/>
            </p:nvSpPr>
            <p:spPr bwMode="auto">
              <a:xfrm>
                <a:off x="3912" y="2224"/>
                <a:ext cx="73" cy="90"/>
              </a:xfrm>
              <a:custGeom>
                <a:avLst/>
                <a:gdLst>
                  <a:gd name="T0" fmla="*/ 0 w 73"/>
                  <a:gd name="T1" fmla="*/ 0 h 90"/>
                  <a:gd name="T2" fmla="*/ 0 w 73"/>
                  <a:gd name="T3" fmla="*/ 52 h 90"/>
                  <a:gd name="T4" fmla="*/ 73 w 73"/>
                  <a:gd name="T5" fmla="*/ 90 h 90"/>
                  <a:gd name="T6" fmla="*/ 73 w 73"/>
                  <a:gd name="T7" fmla="*/ 39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2"/>
                    </a:lnTo>
                    <a:lnTo>
                      <a:pt x="73" y="90"/>
                    </a:lnTo>
                    <a:lnTo>
                      <a:pt x="73"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69" name="Freeform 595"/>
              <p:cNvSpPr>
                <a:spLocks/>
              </p:cNvSpPr>
              <p:nvPr/>
            </p:nvSpPr>
            <p:spPr bwMode="auto">
              <a:xfrm>
                <a:off x="3912" y="2224"/>
                <a:ext cx="73" cy="90"/>
              </a:xfrm>
              <a:custGeom>
                <a:avLst/>
                <a:gdLst>
                  <a:gd name="T0" fmla="*/ 0 w 73"/>
                  <a:gd name="T1" fmla="*/ 0 h 90"/>
                  <a:gd name="T2" fmla="*/ 0 w 73"/>
                  <a:gd name="T3" fmla="*/ 52 h 90"/>
                  <a:gd name="T4" fmla="*/ 73 w 73"/>
                  <a:gd name="T5" fmla="*/ 90 h 90"/>
                  <a:gd name="T6" fmla="*/ 73 w 73"/>
                  <a:gd name="T7" fmla="*/ 39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2"/>
                    </a:lnTo>
                    <a:lnTo>
                      <a:pt x="73" y="90"/>
                    </a:lnTo>
                    <a:lnTo>
                      <a:pt x="73"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70" name="Freeform 596"/>
              <p:cNvSpPr>
                <a:spLocks/>
              </p:cNvSpPr>
              <p:nvPr/>
            </p:nvSpPr>
            <p:spPr bwMode="auto">
              <a:xfrm>
                <a:off x="3487" y="2024"/>
                <a:ext cx="147" cy="138"/>
              </a:xfrm>
              <a:custGeom>
                <a:avLst/>
                <a:gdLst>
                  <a:gd name="T0" fmla="*/ 0 w 147"/>
                  <a:gd name="T1" fmla="*/ 138 h 138"/>
                  <a:gd name="T2" fmla="*/ 147 w 147"/>
                  <a:gd name="T3" fmla="*/ 54 h 138"/>
                  <a:gd name="T4" fmla="*/ 147 w 147"/>
                  <a:gd name="T5" fmla="*/ 0 h 138"/>
                  <a:gd name="T6" fmla="*/ 0 w 147"/>
                  <a:gd name="T7" fmla="*/ 86 h 138"/>
                  <a:gd name="T8" fmla="*/ 0 w 147"/>
                  <a:gd name="T9" fmla="*/ 138 h 138"/>
                  <a:gd name="T10" fmla="*/ 0 60000 65536"/>
                  <a:gd name="T11" fmla="*/ 0 60000 65536"/>
                  <a:gd name="T12" fmla="*/ 0 60000 65536"/>
                  <a:gd name="T13" fmla="*/ 0 60000 65536"/>
                  <a:gd name="T14" fmla="*/ 0 60000 65536"/>
                  <a:gd name="T15" fmla="*/ 0 w 147"/>
                  <a:gd name="T16" fmla="*/ 0 h 138"/>
                  <a:gd name="T17" fmla="*/ 147 w 147"/>
                  <a:gd name="T18" fmla="*/ 138 h 138"/>
                </a:gdLst>
                <a:ahLst/>
                <a:cxnLst>
                  <a:cxn ang="T10">
                    <a:pos x="T0" y="T1"/>
                  </a:cxn>
                  <a:cxn ang="T11">
                    <a:pos x="T2" y="T3"/>
                  </a:cxn>
                  <a:cxn ang="T12">
                    <a:pos x="T4" y="T5"/>
                  </a:cxn>
                  <a:cxn ang="T13">
                    <a:pos x="T6" y="T7"/>
                  </a:cxn>
                  <a:cxn ang="T14">
                    <a:pos x="T8" y="T9"/>
                  </a:cxn>
                </a:cxnLst>
                <a:rect l="T15" t="T16" r="T17" b="T18"/>
                <a:pathLst>
                  <a:path w="147" h="138">
                    <a:moveTo>
                      <a:pt x="0" y="138"/>
                    </a:moveTo>
                    <a:lnTo>
                      <a:pt x="147" y="54"/>
                    </a:lnTo>
                    <a:lnTo>
                      <a:pt x="147" y="0"/>
                    </a:lnTo>
                    <a:lnTo>
                      <a:pt x="0" y="86"/>
                    </a:lnTo>
                    <a:lnTo>
                      <a:pt x="0" y="13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71" name="Freeform 597"/>
              <p:cNvSpPr>
                <a:spLocks/>
              </p:cNvSpPr>
              <p:nvPr/>
            </p:nvSpPr>
            <p:spPr bwMode="auto">
              <a:xfrm>
                <a:off x="3487" y="2024"/>
                <a:ext cx="147" cy="138"/>
              </a:xfrm>
              <a:custGeom>
                <a:avLst/>
                <a:gdLst>
                  <a:gd name="T0" fmla="*/ 0 w 147"/>
                  <a:gd name="T1" fmla="*/ 138 h 138"/>
                  <a:gd name="T2" fmla="*/ 147 w 147"/>
                  <a:gd name="T3" fmla="*/ 54 h 138"/>
                  <a:gd name="T4" fmla="*/ 147 w 147"/>
                  <a:gd name="T5" fmla="*/ 0 h 138"/>
                  <a:gd name="T6" fmla="*/ 0 w 147"/>
                  <a:gd name="T7" fmla="*/ 86 h 138"/>
                  <a:gd name="T8" fmla="*/ 0 w 147"/>
                  <a:gd name="T9" fmla="*/ 138 h 138"/>
                  <a:gd name="T10" fmla="*/ 0 60000 65536"/>
                  <a:gd name="T11" fmla="*/ 0 60000 65536"/>
                  <a:gd name="T12" fmla="*/ 0 60000 65536"/>
                  <a:gd name="T13" fmla="*/ 0 60000 65536"/>
                  <a:gd name="T14" fmla="*/ 0 60000 65536"/>
                  <a:gd name="T15" fmla="*/ 0 w 147"/>
                  <a:gd name="T16" fmla="*/ 0 h 138"/>
                  <a:gd name="T17" fmla="*/ 147 w 147"/>
                  <a:gd name="T18" fmla="*/ 138 h 138"/>
                </a:gdLst>
                <a:ahLst/>
                <a:cxnLst>
                  <a:cxn ang="T10">
                    <a:pos x="T0" y="T1"/>
                  </a:cxn>
                  <a:cxn ang="T11">
                    <a:pos x="T2" y="T3"/>
                  </a:cxn>
                  <a:cxn ang="T12">
                    <a:pos x="T4" y="T5"/>
                  </a:cxn>
                  <a:cxn ang="T13">
                    <a:pos x="T6" y="T7"/>
                  </a:cxn>
                  <a:cxn ang="T14">
                    <a:pos x="T8" y="T9"/>
                  </a:cxn>
                </a:cxnLst>
                <a:rect l="T15" t="T16" r="T17" b="T18"/>
                <a:pathLst>
                  <a:path w="147" h="138">
                    <a:moveTo>
                      <a:pt x="0" y="138"/>
                    </a:moveTo>
                    <a:lnTo>
                      <a:pt x="147" y="54"/>
                    </a:lnTo>
                    <a:lnTo>
                      <a:pt x="147" y="0"/>
                    </a:lnTo>
                    <a:lnTo>
                      <a:pt x="0" y="86"/>
                    </a:lnTo>
                    <a:lnTo>
                      <a:pt x="0" y="13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72" name="Freeform 598"/>
              <p:cNvSpPr>
                <a:spLocks/>
              </p:cNvSpPr>
              <p:nvPr/>
            </p:nvSpPr>
            <p:spPr bwMode="auto">
              <a:xfrm>
                <a:off x="3413" y="1987"/>
                <a:ext cx="221" cy="123"/>
              </a:xfrm>
              <a:custGeom>
                <a:avLst/>
                <a:gdLst>
                  <a:gd name="T0" fmla="*/ 74 w 221"/>
                  <a:gd name="T1" fmla="*/ 123 h 123"/>
                  <a:gd name="T2" fmla="*/ 221 w 221"/>
                  <a:gd name="T3" fmla="*/ 37 h 123"/>
                  <a:gd name="T4" fmla="*/ 147 w 221"/>
                  <a:gd name="T5" fmla="*/ 0 h 123"/>
                  <a:gd name="T6" fmla="*/ 0 w 221"/>
                  <a:gd name="T7" fmla="*/ 84 h 123"/>
                  <a:gd name="T8" fmla="*/ 74 w 221"/>
                  <a:gd name="T9" fmla="*/ 123 h 123"/>
                  <a:gd name="T10" fmla="*/ 0 60000 65536"/>
                  <a:gd name="T11" fmla="*/ 0 60000 65536"/>
                  <a:gd name="T12" fmla="*/ 0 60000 65536"/>
                  <a:gd name="T13" fmla="*/ 0 60000 65536"/>
                  <a:gd name="T14" fmla="*/ 0 60000 65536"/>
                  <a:gd name="T15" fmla="*/ 0 w 221"/>
                  <a:gd name="T16" fmla="*/ 0 h 123"/>
                  <a:gd name="T17" fmla="*/ 221 w 221"/>
                  <a:gd name="T18" fmla="*/ 123 h 123"/>
                </a:gdLst>
                <a:ahLst/>
                <a:cxnLst>
                  <a:cxn ang="T10">
                    <a:pos x="T0" y="T1"/>
                  </a:cxn>
                  <a:cxn ang="T11">
                    <a:pos x="T2" y="T3"/>
                  </a:cxn>
                  <a:cxn ang="T12">
                    <a:pos x="T4" y="T5"/>
                  </a:cxn>
                  <a:cxn ang="T13">
                    <a:pos x="T6" y="T7"/>
                  </a:cxn>
                  <a:cxn ang="T14">
                    <a:pos x="T8" y="T9"/>
                  </a:cxn>
                </a:cxnLst>
                <a:rect l="T15" t="T16" r="T17" b="T18"/>
                <a:pathLst>
                  <a:path w="221" h="123">
                    <a:moveTo>
                      <a:pt x="74" y="123"/>
                    </a:moveTo>
                    <a:lnTo>
                      <a:pt x="221" y="37"/>
                    </a:lnTo>
                    <a:lnTo>
                      <a:pt x="147" y="0"/>
                    </a:lnTo>
                    <a:lnTo>
                      <a:pt x="0" y="84"/>
                    </a:lnTo>
                    <a:lnTo>
                      <a:pt x="74"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73" name="Freeform 599"/>
              <p:cNvSpPr>
                <a:spLocks/>
              </p:cNvSpPr>
              <p:nvPr/>
            </p:nvSpPr>
            <p:spPr bwMode="auto">
              <a:xfrm>
                <a:off x="3413" y="1987"/>
                <a:ext cx="221" cy="123"/>
              </a:xfrm>
              <a:custGeom>
                <a:avLst/>
                <a:gdLst>
                  <a:gd name="T0" fmla="*/ 74 w 221"/>
                  <a:gd name="T1" fmla="*/ 123 h 123"/>
                  <a:gd name="T2" fmla="*/ 221 w 221"/>
                  <a:gd name="T3" fmla="*/ 37 h 123"/>
                  <a:gd name="T4" fmla="*/ 147 w 221"/>
                  <a:gd name="T5" fmla="*/ 0 h 123"/>
                  <a:gd name="T6" fmla="*/ 0 w 221"/>
                  <a:gd name="T7" fmla="*/ 84 h 123"/>
                  <a:gd name="T8" fmla="*/ 74 w 221"/>
                  <a:gd name="T9" fmla="*/ 123 h 123"/>
                  <a:gd name="T10" fmla="*/ 0 60000 65536"/>
                  <a:gd name="T11" fmla="*/ 0 60000 65536"/>
                  <a:gd name="T12" fmla="*/ 0 60000 65536"/>
                  <a:gd name="T13" fmla="*/ 0 60000 65536"/>
                  <a:gd name="T14" fmla="*/ 0 60000 65536"/>
                  <a:gd name="T15" fmla="*/ 0 w 221"/>
                  <a:gd name="T16" fmla="*/ 0 h 123"/>
                  <a:gd name="T17" fmla="*/ 221 w 221"/>
                  <a:gd name="T18" fmla="*/ 123 h 123"/>
                </a:gdLst>
                <a:ahLst/>
                <a:cxnLst>
                  <a:cxn ang="T10">
                    <a:pos x="T0" y="T1"/>
                  </a:cxn>
                  <a:cxn ang="T11">
                    <a:pos x="T2" y="T3"/>
                  </a:cxn>
                  <a:cxn ang="T12">
                    <a:pos x="T4" y="T5"/>
                  </a:cxn>
                  <a:cxn ang="T13">
                    <a:pos x="T6" y="T7"/>
                  </a:cxn>
                  <a:cxn ang="T14">
                    <a:pos x="T8" y="T9"/>
                  </a:cxn>
                </a:cxnLst>
                <a:rect l="T15" t="T16" r="T17" b="T18"/>
                <a:pathLst>
                  <a:path w="221" h="123">
                    <a:moveTo>
                      <a:pt x="74" y="123"/>
                    </a:moveTo>
                    <a:lnTo>
                      <a:pt x="221" y="37"/>
                    </a:lnTo>
                    <a:lnTo>
                      <a:pt x="147" y="0"/>
                    </a:lnTo>
                    <a:lnTo>
                      <a:pt x="0" y="84"/>
                    </a:lnTo>
                    <a:lnTo>
                      <a:pt x="74"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74" name="Freeform 600"/>
              <p:cNvSpPr>
                <a:spLocks/>
              </p:cNvSpPr>
              <p:nvPr/>
            </p:nvSpPr>
            <p:spPr bwMode="auto">
              <a:xfrm>
                <a:off x="3487" y="2024"/>
                <a:ext cx="147" cy="138"/>
              </a:xfrm>
              <a:custGeom>
                <a:avLst/>
                <a:gdLst>
                  <a:gd name="T0" fmla="*/ 0 w 147"/>
                  <a:gd name="T1" fmla="*/ 138 h 138"/>
                  <a:gd name="T2" fmla="*/ 147 w 147"/>
                  <a:gd name="T3" fmla="*/ 54 h 138"/>
                  <a:gd name="T4" fmla="*/ 147 w 147"/>
                  <a:gd name="T5" fmla="*/ 0 h 138"/>
                  <a:gd name="T6" fmla="*/ 0 w 147"/>
                  <a:gd name="T7" fmla="*/ 86 h 138"/>
                  <a:gd name="T8" fmla="*/ 0 w 147"/>
                  <a:gd name="T9" fmla="*/ 138 h 138"/>
                  <a:gd name="T10" fmla="*/ 0 60000 65536"/>
                  <a:gd name="T11" fmla="*/ 0 60000 65536"/>
                  <a:gd name="T12" fmla="*/ 0 60000 65536"/>
                  <a:gd name="T13" fmla="*/ 0 60000 65536"/>
                  <a:gd name="T14" fmla="*/ 0 60000 65536"/>
                  <a:gd name="T15" fmla="*/ 0 w 147"/>
                  <a:gd name="T16" fmla="*/ 0 h 138"/>
                  <a:gd name="T17" fmla="*/ 147 w 147"/>
                  <a:gd name="T18" fmla="*/ 138 h 138"/>
                </a:gdLst>
                <a:ahLst/>
                <a:cxnLst>
                  <a:cxn ang="T10">
                    <a:pos x="T0" y="T1"/>
                  </a:cxn>
                  <a:cxn ang="T11">
                    <a:pos x="T2" y="T3"/>
                  </a:cxn>
                  <a:cxn ang="T12">
                    <a:pos x="T4" y="T5"/>
                  </a:cxn>
                  <a:cxn ang="T13">
                    <a:pos x="T6" y="T7"/>
                  </a:cxn>
                  <a:cxn ang="T14">
                    <a:pos x="T8" y="T9"/>
                  </a:cxn>
                </a:cxnLst>
                <a:rect l="T15" t="T16" r="T17" b="T18"/>
                <a:pathLst>
                  <a:path w="147" h="138">
                    <a:moveTo>
                      <a:pt x="0" y="138"/>
                    </a:moveTo>
                    <a:lnTo>
                      <a:pt x="147" y="54"/>
                    </a:lnTo>
                    <a:lnTo>
                      <a:pt x="147" y="0"/>
                    </a:lnTo>
                    <a:lnTo>
                      <a:pt x="0" y="86"/>
                    </a:lnTo>
                    <a:lnTo>
                      <a:pt x="0" y="13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75" name="Freeform 601"/>
              <p:cNvSpPr>
                <a:spLocks/>
              </p:cNvSpPr>
              <p:nvPr/>
            </p:nvSpPr>
            <p:spPr bwMode="auto">
              <a:xfrm>
                <a:off x="3487" y="2024"/>
                <a:ext cx="147" cy="138"/>
              </a:xfrm>
              <a:custGeom>
                <a:avLst/>
                <a:gdLst>
                  <a:gd name="T0" fmla="*/ 0 w 147"/>
                  <a:gd name="T1" fmla="*/ 138 h 138"/>
                  <a:gd name="T2" fmla="*/ 147 w 147"/>
                  <a:gd name="T3" fmla="*/ 54 h 138"/>
                  <a:gd name="T4" fmla="*/ 147 w 147"/>
                  <a:gd name="T5" fmla="*/ 0 h 138"/>
                  <a:gd name="T6" fmla="*/ 0 w 147"/>
                  <a:gd name="T7" fmla="*/ 86 h 138"/>
                  <a:gd name="T8" fmla="*/ 0 w 147"/>
                  <a:gd name="T9" fmla="*/ 138 h 138"/>
                  <a:gd name="T10" fmla="*/ 0 60000 65536"/>
                  <a:gd name="T11" fmla="*/ 0 60000 65536"/>
                  <a:gd name="T12" fmla="*/ 0 60000 65536"/>
                  <a:gd name="T13" fmla="*/ 0 60000 65536"/>
                  <a:gd name="T14" fmla="*/ 0 60000 65536"/>
                  <a:gd name="T15" fmla="*/ 0 w 147"/>
                  <a:gd name="T16" fmla="*/ 0 h 138"/>
                  <a:gd name="T17" fmla="*/ 147 w 147"/>
                  <a:gd name="T18" fmla="*/ 138 h 138"/>
                </a:gdLst>
                <a:ahLst/>
                <a:cxnLst>
                  <a:cxn ang="T10">
                    <a:pos x="T0" y="T1"/>
                  </a:cxn>
                  <a:cxn ang="T11">
                    <a:pos x="T2" y="T3"/>
                  </a:cxn>
                  <a:cxn ang="T12">
                    <a:pos x="T4" y="T5"/>
                  </a:cxn>
                  <a:cxn ang="T13">
                    <a:pos x="T6" y="T7"/>
                  </a:cxn>
                  <a:cxn ang="T14">
                    <a:pos x="T8" y="T9"/>
                  </a:cxn>
                </a:cxnLst>
                <a:rect l="T15" t="T16" r="T17" b="T18"/>
                <a:pathLst>
                  <a:path w="147" h="138">
                    <a:moveTo>
                      <a:pt x="0" y="138"/>
                    </a:moveTo>
                    <a:lnTo>
                      <a:pt x="147" y="54"/>
                    </a:lnTo>
                    <a:lnTo>
                      <a:pt x="147" y="0"/>
                    </a:lnTo>
                    <a:lnTo>
                      <a:pt x="0" y="86"/>
                    </a:lnTo>
                    <a:lnTo>
                      <a:pt x="0" y="13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76" name="Freeform 602"/>
              <p:cNvSpPr>
                <a:spLocks/>
              </p:cNvSpPr>
              <p:nvPr/>
            </p:nvSpPr>
            <p:spPr bwMode="auto">
              <a:xfrm>
                <a:off x="3413" y="1987"/>
                <a:ext cx="221" cy="123"/>
              </a:xfrm>
              <a:custGeom>
                <a:avLst/>
                <a:gdLst>
                  <a:gd name="T0" fmla="*/ 74 w 221"/>
                  <a:gd name="T1" fmla="*/ 123 h 123"/>
                  <a:gd name="T2" fmla="*/ 221 w 221"/>
                  <a:gd name="T3" fmla="*/ 37 h 123"/>
                  <a:gd name="T4" fmla="*/ 147 w 221"/>
                  <a:gd name="T5" fmla="*/ 0 h 123"/>
                  <a:gd name="T6" fmla="*/ 0 w 221"/>
                  <a:gd name="T7" fmla="*/ 84 h 123"/>
                  <a:gd name="T8" fmla="*/ 74 w 221"/>
                  <a:gd name="T9" fmla="*/ 123 h 123"/>
                  <a:gd name="T10" fmla="*/ 0 60000 65536"/>
                  <a:gd name="T11" fmla="*/ 0 60000 65536"/>
                  <a:gd name="T12" fmla="*/ 0 60000 65536"/>
                  <a:gd name="T13" fmla="*/ 0 60000 65536"/>
                  <a:gd name="T14" fmla="*/ 0 60000 65536"/>
                  <a:gd name="T15" fmla="*/ 0 w 221"/>
                  <a:gd name="T16" fmla="*/ 0 h 123"/>
                  <a:gd name="T17" fmla="*/ 221 w 221"/>
                  <a:gd name="T18" fmla="*/ 123 h 123"/>
                </a:gdLst>
                <a:ahLst/>
                <a:cxnLst>
                  <a:cxn ang="T10">
                    <a:pos x="T0" y="T1"/>
                  </a:cxn>
                  <a:cxn ang="T11">
                    <a:pos x="T2" y="T3"/>
                  </a:cxn>
                  <a:cxn ang="T12">
                    <a:pos x="T4" y="T5"/>
                  </a:cxn>
                  <a:cxn ang="T13">
                    <a:pos x="T6" y="T7"/>
                  </a:cxn>
                  <a:cxn ang="T14">
                    <a:pos x="T8" y="T9"/>
                  </a:cxn>
                </a:cxnLst>
                <a:rect l="T15" t="T16" r="T17" b="T18"/>
                <a:pathLst>
                  <a:path w="221" h="123">
                    <a:moveTo>
                      <a:pt x="74" y="123"/>
                    </a:moveTo>
                    <a:lnTo>
                      <a:pt x="221" y="37"/>
                    </a:lnTo>
                    <a:lnTo>
                      <a:pt x="147" y="0"/>
                    </a:lnTo>
                    <a:lnTo>
                      <a:pt x="0" y="84"/>
                    </a:lnTo>
                    <a:lnTo>
                      <a:pt x="74"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77" name="Freeform 603"/>
              <p:cNvSpPr>
                <a:spLocks/>
              </p:cNvSpPr>
              <p:nvPr/>
            </p:nvSpPr>
            <p:spPr bwMode="auto">
              <a:xfrm>
                <a:off x="3413" y="1987"/>
                <a:ext cx="221" cy="123"/>
              </a:xfrm>
              <a:custGeom>
                <a:avLst/>
                <a:gdLst>
                  <a:gd name="T0" fmla="*/ 74 w 221"/>
                  <a:gd name="T1" fmla="*/ 123 h 123"/>
                  <a:gd name="T2" fmla="*/ 221 w 221"/>
                  <a:gd name="T3" fmla="*/ 37 h 123"/>
                  <a:gd name="T4" fmla="*/ 147 w 221"/>
                  <a:gd name="T5" fmla="*/ 0 h 123"/>
                  <a:gd name="T6" fmla="*/ 0 w 221"/>
                  <a:gd name="T7" fmla="*/ 84 h 123"/>
                  <a:gd name="T8" fmla="*/ 74 w 221"/>
                  <a:gd name="T9" fmla="*/ 123 h 123"/>
                  <a:gd name="T10" fmla="*/ 0 60000 65536"/>
                  <a:gd name="T11" fmla="*/ 0 60000 65536"/>
                  <a:gd name="T12" fmla="*/ 0 60000 65536"/>
                  <a:gd name="T13" fmla="*/ 0 60000 65536"/>
                  <a:gd name="T14" fmla="*/ 0 60000 65536"/>
                  <a:gd name="T15" fmla="*/ 0 w 221"/>
                  <a:gd name="T16" fmla="*/ 0 h 123"/>
                  <a:gd name="T17" fmla="*/ 221 w 221"/>
                  <a:gd name="T18" fmla="*/ 123 h 123"/>
                </a:gdLst>
                <a:ahLst/>
                <a:cxnLst>
                  <a:cxn ang="T10">
                    <a:pos x="T0" y="T1"/>
                  </a:cxn>
                  <a:cxn ang="T11">
                    <a:pos x="T2" y="T3"/>
                  </a:cxn>
                  <a:cxn ang="T12">
                    <a:pos x="T4" y="T5"/>
                  </a:cxn>
                  <a:cxn ang="T13">
                    <a:pos x="T6" y="T7"/>
                  </a:cxn>
                  <a:cxn ang="T14">
                    <a:pos x="T8" y="T9"/>
                  </a:cxn>
                </a:cxnLst>
                <a:rect l="T15" t="T16" r="T17" b="T18"/>
                <a:pathLst>
                  <a:path w="221" h="123">
                    <a:moveTo>
                      <a:pt x="74" y="123"/>
                    </a:moveTo>
                    <a:lnTo>
                      <a:pt x="221" y="37"/>
                    </a:lnTo>
                    <a:lnTo>
                      <a:pt x="147" y="0"/>
                    </a:lnTo>
                    <a:lnTo>
                      <a:pt x="0" y="84"/>
                    </a:lnTo>
                    <a:lnTo>
                      <a:pt x="74"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78" name="Freeform 604"/>
              <p:cNvSpPr>
                <a:spLocks/>
              </p:cNvSpPr>
              <p:nvPr/>
            </p:nvSpPr>
            <p:spPr bwMode="auto">
              <a:xfrm>
                <a:off x="3413" y="2071"/>
                <a:ext cx="74" cy="91"/>
              </a:xfrm>
              <a:custGeom>
                <a:avLst/>
                <a:gdLst>
                  <a:gd name="T0" fmla="*/ 0 w 74"/>
                  <a:gd name="T1" fmla="*/ 0 h 91"/>
                  <a:gd name="T2" fmla="*/ 0 w 74"/>
                  <a:gd name="T3" fmla="*/ 52 h 91"/>
                  <a:gd name="T4" fmla="*/ 74 w 74"/>
                  <a:gd name="T5" fmla="*/ 91 h 91"/>
                  <a:gd name="T6" fmla="*/ 74 w 74"/>
                  <a:gd name="T7" fmla="*/ 39 h 91"/>
                  <a:gd name="T8" fmla="*/ 0 w 74"/>
                  <a:gd name="T9" fmla="*/ 0 h 91"/>
                  <a:gd name="T10" fmla="*/ 0 60000 65536"/>
                  <a:gd name="T11" fmla="*/ 0 60000 65536"/>
                  <a:gd name="T12" fmla="*/ 0 60000 65536"/>
                  <a:gd name="T13" fmla="*/ 0 60000 65536"/>
                  <a:gd name="T14" fmla="*/ 0 60000 65536"/>
                  <a:gd name="T15" fmla="*/ 0 w 74"/>
                  <a:gd name="T16" fmla="*/ 0 h 91"/>
                  <a:gd name="T17" fmla="*/ 74 w 74"/>
                  <a:gd name="T18" fmla="*/ 91 h 91"/>
                </a:gdLst>
                <a:ahLst/>
                <a:cxnLst>
                  <a:cxn ang="T10">
                    <a:pos x="T0" y="T1"/>
                  </a:cxn>
                  <a:cxn ang="T11">
                    <a:pos x="T2" y="T3"/>
                  </a:cxn>
                  <a:cxn ang="T12">
                    <a:pos x="T4" y="T5"/>
                  </a:cxn>
                  <a:cxn ang="T13">
                    <a:pos x="T6" y="T7"/>
                  </a:cxn>
                  <a:cxn ang="T14">
                    <a:pos x="T8" y="T9"/>
                  </a:cxn>
                </a:cxnLst>
                <a:rect l="T15" t="T16" r="T17" b="T18"/>
                <a:pathLst>
                  <a:path w="74" h="91">
                    <a:moveTo>
                      <a:pt x="0" y="0"/>
                    </a:moveTo>
                    <a:lnTo>
                      <a:pt x="0" y="52"/>
                    </a:lnTo>
                    <a:lnTo>
                      <a:pt x="74" y="91"/>
                    </a:lnTo>
                    <a:lnTo>
                      <a:pt x="74"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879" name="Freeform 605"/>
              <p:cNvSpPr>
                <a:spLocks/>
              </p:cNvSpPr>
              <p:nvPr/>
            </p:nvSpPr>
            <p:spPr bwMode="auto">
              <a:xfrm>
                <a:off x="3413" y="2071"/>
                <a:ext cx="74" cy="91"/>
              </a:xfrm>
              <a:custGeom>
                <a:avLst/>
                <a:gdLst>
                  <a:gd name="T0" fmla="*/ 0 w 74"/>
                  <a:gd name="T1" fmla="*/ 0 h 91"/>
                  <a:gd name="T2" fmla="*/ 0 w 74"/>
                  <a:gd name="T3" fmla="*/ 52 h 91"/>
                  <a:gd name="T4" fmla="*/ 74 w 74"/>
                  <a:gd name="T5" fmla="*/ 91 h 91"/>
                  <a:gd name="T6" fmla="*/ 74 w 74"/>
                  <a:gd name="T7" fmla="*/ 39 h 91"/>
                  <a:gd name="T8" fmla="*/ 0 w 74"/>
                  <a:gd name="T9" fmla="*/ 0 h 91"/>
                  <a:gd name="T10" fmla="*/ 0 60000 65536"/>
                  <a:gd name="T11" fmla="*/ 0 60000 65536"/>
                  <a:gd name="T12" fmla="*/ 0 60000 65536"/>
                  <a:gd name="T13" fmla="*/ 0 60000 65536"/>
                  <a:gd name="T14" fmla="*/ 0 60000 65536"/>
                  <a:gd name="T15" fmla="*/ 0 w 74"/>
                  <a:gd name="T16" fmla="*/ 0 h 91"/>
                  <a:gd name="T17" fmla="*/ 74 w 74"/>
                  <a:gd name="T18" fmla="*/ 91 h 91"/>
                </a:gdLst>
                <a:ahLst/>
                <a:cxnLst>
                  <a:cxn ang="T10">
                    <a:pos x="T0" y="T1"/>
                  </a:cxn>
                  <a:cxn ang="T11">
                    <a:pos x="T2" y="T3"/>
                  </a:cxn>
                  <a:cxn ang="T12">
                    <a:pos x="T4" y="T5"/>
                  </a:cxn>
                  <a:cxn ang="T13">
                    <a:pos x="T6" y="T7"/>
                  </a:cxn>
                  <a:cxn ang="T14">
                    <a:pos x="T8" y="T9"/>
                  </a:cxn>
                </a:cxnLst>
                <a:rect l="T15" t="T16" r="T17" b="T18"/>
                <a:pathLst>
                  <a:path w="74" h="91">
                    <a:moveTo>
                      <a:pt x="0" y="0"/>
                    </a:moveTo>
                    <a:lnTo>
                      <a:pt x="0" y="52"/>
                    </a:lnTo>
                    <a:lnTo>
                      <a:pt x="74" y="91"/>
                    </a:lnTo>
                    <a:lnTo>
                      <a:pt x="74"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880" name="Freeform 606"/>
              <p:cNvSpPr>
                <a:spLocks/>
              </p:cNvSpPr>
              <p:nvPr/>
            </p:nvSpPr>
            <p:spPr bwMode="auto">
              <a:xfrm>
                <a:off x="3985" y="2125"/>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grpSp>
          <p:nvGrpSpPr>
            <p:cNvPr id="68644" name="Group 808"/>
            <p:cNvGrpSpPr>
              <a:grpSpLocks/>
            </p:cNvGrpSpPr>
            <p:nvPr/>
          </p:nvGrpSpPr>
          <p:grpSpPr bwMode="auto">
            <a:xfrm>
              <a:off x="2220" y="1839"/>
              <a:ext cx="1912" cy="964"/>
              <a:chOff x="2220" y="1839"/>
              <a:chExt cx="1912" cy="964"/>
            </a:xfrm>
          </p:grpSpPr>
          <p:sp>
            <p:nvSpPr>
              <p:cNvPr id="69481" name="Freeform 608"/>
              <p:cNvSpPr>
                <a:spLocks/>
              </p:cNvSpPr>
              <p:nvPr/>
            </p:nvSpPr>
            <p:spPr bwMode="auto">
              <a:xfrm>
                <a:off x="3985" y="2125"/>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82" name="Freeform 609"/>
              <p:cNvSpPr>
                <a:spLocks/>
              </p:cNvSpPr>
              <p:nvPr/>
            </p:nvSpPr>
            <p:spPr bwMode="auto">
              <a:xfrm>
                <a:off x="3912" y="2086"/>
                <a:ext cx="220" cy="123"/>
              </a:xfrm>
              <a:custGeom>
                <a:avLst/>
                <a:gdLst>
                  <a:gd name="T0" fmla="*/ 73 w 220"/>
                  <a:gd name="T1" fmla="*/ 123 h 123"/>
                  <a:gd name="T2" fmla="*/ 220 w 220"/>
                  <a:gd name="T3" fmla="*/ 39 h 123"/>
                  <a:gd name="T4" fmla="*/ 146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6"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83" name="Freeform 610"/>
              <p:cNvSpPr>
                <a:spLocks/>
              </p:cNvSpPr>
              <p:nvPr/>
            </p:nvSpPr>
            <p:spPr bwMode="auto">
              <a:xfrm>
                <a:off x="3912" y="2086"/>
                <a:ext cx="220" cy="123"/>
              </a:xfrm>
              <a:custGeom>
                <a:avLst/>
                <a:gdLst>
                  <a:gd name="T0" fmla="*/ 73 w 220"/>
                  <a:gd name="T1" fmla="*/ 123 h 123"/>
                  <a:gd name="T2" fmla="*/ 220 w 220"/>
                  <a:gd name="T3" fmla="*/ 39 h 123"/>
                  <a:gd name="T4" fmla="*/ 146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6"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84" name="Freeform 611"/>
              <p:cNvSpPr>
                <a:spLocks/>
              </p:cNvSpPr>
              <p:nvPr/>
            </p:nvSpPr>
            <p:spPr bwMode="auto">
              <a:xfrm>
                <a:off x="3985" y="2125"/>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85" name="Freeform 612"/>
              <p:cNvSpPr>
                <a:spLocks/>
              </p:cNvSpPr>
              <p:nvPr/>
            </p:nvSpPr>
            <p:spPr bwMode="auto">
              <a:xfrm>
                <a:off x="3985" y="2125"/>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86" name="Freeform 613"/>
              <p:cNvSpPr>
                <a:spLocks/>
              </p:cNvSpPr>
              <p:nvPr/>
            </p:nvSpPr>
            <p:spPr bwMode="auto">
              <a:xfrm>
                <a:off x="3912" y="2086"/>
                <a:ext cx="220" cy="123"/>
              </a:xfrm>
              <a:custGeom>
                <a:avLst/>
                <a:gdLst>
                  <a:gd name="T0" fmla="*/ 73 w 220"/>
                  <a:gd name="T1" fmla="*/ 123 h 123"/>
                  <a:gd name="T2" fmla="*/ 220 w 220"/>
                  <a:gd name="T3" fmla="*/ 39 h 123"/>
                  <a:gd name="T4" fmla="*/ 146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6"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87" name="Freeform 614"/>
              <p:cNvSpPr>
                <a:spLocks/>
              </p:cNvSpPr>
              <p:nvPr/>
            </p:nvSpPr>
            <p:spPr bwMode="auto">
              <a:xfrm>
                <a:off x="3912" y="2086"/>
                <a:ext cx="220" cy="123"/>
              </a:xfrm>
              <a:custGeom>
                <a:avLst/>
                <a:gdLst>
                  <a:gd name="T0" fmla="*/ 73 w 220"/>
                  <a:gd name="T1" fmla="*/ 123 h 123"/>
                  <a:gd name="T2" fmla="*/ 220 w 220"/>
                  <a:gd name="T3" fmla="*/ 39 h 123"/>
                  <a:gd name="T4" fmla="*/ 146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6"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88" name="Freeform 615"/>
              <p:cNvSpPr>
                <a:spLocks/>
              </p:cNvSpPr>
              <p:nvPr/>
            </p:nvSpPr>
            <p:spPr bwMode="auto">
              <a:xfrm>
                <a:off x="3912" y="2170"/>
                <a:ext cx="73" cy="91"/>
              </a:xfrm>
              <a:custGeom>
                <a:avLst/>
                <a:gdLst>
                  <a:gd name="T0" fmla="*/ 0 w 73"/>
                  <a:gd name="T1" fmla="*/ 0 h 91"/>
                  <a:gd name="T2" fmla="*/ 0 w 73"/>
                  <a:gd name="T3" fmla="*/ 54 h 91"/>
                  <a:gd name="T4" fmla="*/ 73 w 73"/>
                  <a:gd name="T5" fmla="*/ 91 h 91"/>
                  <a:gd name="T6" fmla="*/ 73 w 73"/>
                  <a:gd name="T7" fmla="*/ 39 h 91"/>
                  <a:gd name="T8" fmla="*/ 0 w 73"/>
                  <a:gd name="T9" fmla="*/ 0 h 91"/>
                  <a:gd name="T10" fmla="*/ 0 60000 65536"/>
                  <a:gd name="T11" fmla="*/ 0 60000 65536"/>
                  <a:gd name="T12" fmla="*/ 0 60000 65536"/>
                  <a:gd name="T13" fmla="*/ 0 60000 65536"/>
                  <a:gd name="T14" fmla="*/ 0 60000 65536"/>
                  <a:gd name="T15" fmla="*/ 0 w 73"/>
                  <a:gd name="T16" fmla="*/ 0 h 91"/>
                  <a:gd name="T17" fmla="*/ 73 w 73"/>
                  <a:gd name="T18" fmla="*/ 91 h 91"/>
                </a:gdLst>
                <a:ahLst/>
                <a:cxnLst>
                  <a:cxn ang="T10">
                    <a:pos x="T0" y="T1"/>
                  </a:cxn>
                  <a:cxn ang="T11">
                    <a:pos x="T2" y="T3"/>
                  </a:cxn>
                  <a:cxn ang="T12">
                    <a:pos x="T4" y="T5"/>
                  </a:cxn>
                  <a:cxn ang="T13">
                    <a:pos x="T6" y="T7"/>
                  </a:cxn>
                  <a:cxn ang="T14">
                    <a:pos x="T8" y="T9"/>
                  </a:cxn>
                </a:cxnLst>
                <a:rect l="T15" t="T16" r="T17" b="T18"/>
                <a:pathLst>
                  <a:path w="73" h="91">
                    <a:moveTo>
                      <a:pt x="0" y="0"/>
                    </a:moveTo>
                    <a:lnTo>
                      <a:pt x="0" y="54"/>
                    </a:lnTo>
                    <a:lnTo>
                      <a:pt x="73" y="91"/>
                    </a:lnTo>
                    <a:lnTo>
                      <a:pt x="73"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89" name="Freeform 616"/>
              <p:cNvSpPr>
                <a:spLocks/>
              </p:cNvSpPr>
              <p:nvPr/>
            </p:nvSpPr>
            <p:spPr bwMode="auto">
              <a:xfrm>
                <a:off x="3912" y="2170"/>
                <a:ext cx="73" cy="91"/>
              </a:xfrm>
              <a:custGeom>
                <a:avLst/>
                <a:gdLst>
                  <a:gd name="T0" fmla="*/ 0 w 73"/>
                  <a:gd name="T1" fmla="*/ 0 h 91"/>
                  <a:gd name="T2" fmla="*/ 0 w 73"/>
                  <a:gd name="T3" fmla="*/ 54 h 91"/>
                  <a:gd name="T4" fmla="*/ 73 w 73"/>
                  <a:gd name="T5" fmla="*/ 91 h 91"/>
                  <a:gd name="T6" fmla="*/ 73 w 73"/>
                  <a:gd name="T7" fmla="*/ 39 h 91"/>
                  <a:gd name="T8" fmla="*/ 0 w 73"/>
                  <a:gd name="T9" fmla="*/ 0 h 91"/>
                  <a:gd name="T10" fmla="*/ 0 60000 65536"/>
                  <a:gd name="T11" fmla="*/ 0 60000 65536"/>
                  <a:gd name="T12" fmla="*/ 0 60000 65536"/>
                  <a:gd name="T13" fmla="*/ 0 60000 65536"/>
                  <a:gd name="T14" fmla="*/ 0 60000 65536"/>
                  <a:gd name="T15" fmla="*/ 0 w 73"/>
                  <a:gd name="T16" fmla="*/ 0 h 91"/>
                  <a:gd name="T17" fmla="*/ 73 w 73"/>
                  <a:gd name="T18" fmla="*/ 91 h 91"/>
                </a:gdLst>
                <a:ahLst/>
                <a:cxnLst>
                  <a:cxn ang="T10">
                    <a:pos x="T0" y="T1"/>
                  </a:cxn>
                  <a:cxn ang="T11">
                    <a:pos x="T2" y="T3"/>
                  </a:cxn>
                  <a:cxn ang="T12">
                    <a:pos x="T4" y="T5"/>
                  </a:cxn>
                  <a:cxn ang="T13">
                    <a:pos x="T6" y="T7"/>
                  </a:cxn>
                  <a:cxn ang="T14">
                    <a:pos x="T8" y="T9"/>
                  </a:cxn>
                </a:cxnLst>
                <a:rect l="T15" t="T16" r="T17" b="T18"/>
                <a:pathLst>
                  <a:path w="73" h="91">
                    <a:moveTo>
                      <a:pt x="0" y="0"/>
                    </a:moveTo>
                    <a:lnTo>
                      <a:pt x="0" y="54"/>
                    </a:lnTo>
                    <a:lnTo>
                      <a:pt x="73" y="91"/>
                    </a:lnTo>
                    <a:lnTo>
                      <a:pt x="73"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90" name="Freeform 617"/>
              <p:cNvSpPr>
                <a:spLocks/>
              </p:cNvSpPr>
              <p:nvPr/>
            </p:nvSpPr>
            <p:spPr bwMode="auto">
              <a:xfrm>
                <a:off x="3487" y="1972"/>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91" name="Freeform 618"/>
              <p:cNvSpPr>
                <a:spLocks/>
              </p:cNvSpPr>
              <p:nvPr/>
            </p:nvSpPr>
            <p:spPr bwMode="auto">
              <a:xfrm>
                <a:off x="3487" y="1972"/>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92" name="Freeform 619"/>
              <p:cNvSpPr>
                <a:spLocks/>
              </p:cNvSpPr>
              <p:nvPr/>
            </p:nvSpPr>
            <p:spPr bwMode="auto">
              <a:xfrm>
                <a:off x="3413" y="1934"/>
                <a:ext cx="221" cy="122"/>
              </a:xfrm>
              <a:custGeom>
                <a:avLst/>
                <a:gdLst>
                  <a:gd name="T0" fmla="*/ 74 w 221"/>
                  <a:gd name="T1" fmla="*/ 122 h 122"/>
                  <a:gd name="T2" fmla="*/ 221 w 221"/>
                  <a:gd name="T3" fmla="*/ 38 h 122"/>
                  <a:gd name="T4" fmla="*/ 147 w 221"/>
                  <a:gd name="T5" fmla="*/ 0 h 122"/>
                  <a:gd name="T6" fmla="*/ 0 w 221"/>
                  <a:gd name="T7" fmla="*/ 84 h 122"/>
                  <a:gd name="T8" fmla="*/ 74 w 221"/>
                  <a:gd name="T9" fmla="*/ 122 h 122"/>
                  <a:gd name="T10" fmla="*/ 0 60000 65536"/>
                  <a:gd name="T11" fmla="*/ 0 60000 65536"/>
                  <a:gd name="T12" fmla="*/ 0 60000 65536"/>
                  <a:gd name="T13" fmla="*/ 0 60000 65536"/>
                  <a:gd name="T14" fmla="*/ 0 60000 65536"/>
                  <a:gd name="T15" fmla="*/ 0 w 221"/>
                  <a:gd name="T16" fmla="*/ 0 h 122"/>
                  <a:gd name="T17" fmla="*/ 221 w 221"/>
                  <a:gd name="T18" fmla="*/ 122 h 122"/>
                </a:gdLst>
                <a:ahLst/>
                <a:cxnLst>
                  <a:cxn ang="T10">
                    <a:pos x="T0" y="T1"/>
                  </a:cxn>
                  <a:cxn ang="T11">
                    <a:pos x="T2" y="T3"/>
                  </a:cxn>
                  <a:cxn ang="T12">
                    <a:pos x="T4" y="T5"/>
                  </a:cxn>
                  <a:cxn ang="T13">
                    <a:pos x="T6" y="T7"/>
                  </a:cxn>
                  <a:cxn ang="T14">
                    <a:pos x="T8" y="T9"/>
                  </a:cxn>
                </a:cxnLst>
                <a:rect l="T15" t="T16" r="T17" b="T18"/>
                <a:pathLst>
                  <a:path w="221" h="122">
                    <a:moveTo>
                      <a:pt x="74" y="122"/>
                    </a:moveTo>
                    <a:lnTo>
                      <a:pt x="221" y="38"/>
                    </a:lnTo>
                    <a:lnTo>
                      <a:pt x="147" y="0"/>
                    </a:lnTo>
                    <a:lnTo>
                      <a:pt x="0" y="84"/>
                    </a:lnTo>
                    <a:lnTo>
                      <a:pt x="74" y="12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93" name="Freeform 620"/>
              <p:cNvSpPr>
                <a:spLocks/>
              </p:cNvSpPr>
              <p:nvPr/>
            </p:nvSpPr>
            <p:spPr bwMode="auto">
              <a:xfrm>
                <a:off x="3413" y="1934"/>
                <a:ext cx="221" cy="122"/>
              </a:xfrm>
              <a:custGeom>
                <a:avLst/>
                <a:gdLst>
                  <a:gd name="T0" fmla="*/ 74 w 221"/>
                  <a:gd name="T1" fmla="*/ 122 h 122"/>
                  <a:gd name="T2" fmla="*/ 221 w 221"/>
                  <a:gd name="T3" fmla="*/ 38 h 122"/>
                  <a:gd name="T4" fmla="*/ 147 w 221"/>
                  <a:gd name="T5" fmla="*/ 0 h 122"/>
                  <a:gd name="T6" fmla="*/ 0 w 221"/>
                  <a:gd name="T7" fmla="*/ 84 h 122"/>
                  <a:gd name="T8" fmla="*/ 74 w 221"/>
                  <a:gd name="T9" fmla="*/ 122 h 122"/>
                  <a:gd name="T10" fmla="*/ 0 60000 65536"/>
                  <a:gd name="T11" fmla="*/ 0 60000 65536"/>
                  <a:gd name="T12" fmla="*/ 0 60000 65536"/>
                  <a:gd name="T13" fmla="*/ 0 60000 65536"/>
                  <a:gd name="T14" fmla="*/ 0 60000 65536"/>
                  <a:gd name="T15" fmla="*/ 0 w 221"/>
                  <a:gd name="T16" fmla="*/ 0 h 122"/>
                  <a:gd name="T17" fmla="*/ 221 w 221"/>
                  <a:gd name="T18" fmla="*/ 122 h 122"/>
                </a:gdLst>
                <a:ahLst/>
                <a:cxnLst>
                  <a:cxn ang="T10">
                    <a:pos x="T0" y="T1"/>
                  </a:cxn>
                  <a:cxn ang="T11">
                    <a:pos x="T2" y="T3"/>
                  </a:cxn>
                  <a:cxn ang="T12">
                    <a:pos x="T4" y="T5"/>
                  </a:cxn>
                  <a:cxn ang="T13">
                    <a:pos x="T6" y="T7"/>
                  </a:cxn>
                  <a:cxn ang="T14">
                    <a:pos x="T8" y="T9"/>
                  </a:cxn>
                </a:cxnLst>
                <a:rect l="T15" t="T16" r="T17" b="T18"/>
                <a:pathLst>
                  <a:path w="221" h="122">
                    <a:moveTo>
                      <a:pt x="74" y="122"/>
                    </a:moveTo>
                    <a:lnTo>
                      <a:pt x="221" y="38"/>
                    </a:lnTo>
                    <a:lnTo>
                      <a:pt x="147" y="0"/>
                    </a:lnTo>
                    <a:lnTo>
                      <a:pt x="0" y="84"/>
                    </a:lnTo>
                    <a:lnTo>
                      <a:pt x="74" y="12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94" name="Freeform 621"/>
              <p:cNvSpPr>
                <a:spLocks/>
              </p:cNvSpPr>
              <p:nvPr/>
            </p:nvSpPr>
            <p:spPr bwMode="auto">
              <a:xfrm>
                <a:off x="3487" y="1972"/>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95" name="Freeform 622"/>
              <p:cNvSpPr>
                <a:spLocks/>
              </p:cNvSpPr>
              <p:nvPr/>
            </p:nvSpPr>
            <p:spPr bwMode="auto">
              <a:xfrm>
                <a:off x="3487" y="1972"/>
                <a:ext cx="147" cy="136"/>
              </a:xfrm>
              <a:custGeom>
                <a:avLst/>
                <a:gdLst>
                  <a:gd name="T0" fmla="*/ 0 w 147"/>
                  <a:gd name="T1" fmla="*/ 136 h 136"/>
                  <a:gd name="T2" fmla="*/ 147 w 147"/>
                  <a:gd name="T3" fmla="*/ 52 h 136"/>
                  <a:gd name="T4" fmla="*/ 147 w 147"/>
                  <a:gd name="T5" fmla="*/ 0 h 136"/>
                  <a:gd name="T6" fmla="*/ 0 w 147"/>
                  <a:gd name="T7" fmla="*/ 84 h 136"/>
                  <a:gd name="T8" fmla="*/ 0 w 147"/>
                  <a:gd name="T9" fmla="*/ 136 h 136"/>
                  <a:gd name="T10" fmla="*/ 0 60000 65536"/>
                  <a:gd name="T11" fmla="*/ 0 60000 65536"/>
                  <a:gd name="T12" fmla="*/ 0 60000 65536"/>
                  <a:gd name="T13" fmla="*/ 0 60000 65536"/>
                  <a:gd name="T14" fmla="*/ 0 60000 65536"/>
                  <a:gd name="T15" fmla="*/ 0 w 147"/>
                  <a:gd name="T16" fmla="*/ 0 h 136"/>
                  <a:gd name="T17" fmla="*/ 147 w 147"/>
                  <a:gd name="T18" fmla="*/ 136 h 136"/>
                </a:gdLst>
                <a:ahLst/>
                <a:cxnLst>
                  <a:cxn ang="T10">
                    <a:pos x="T0" y="T1"/>
                  </a:cxn>
                  <a:cxn ang="T11">
                    <a:pos x="T2" y="T3"/>
                  </a:cxn>
                  <a:cxn ang="T12">
                    <a:pos x="T4" y="T5"/>
                  </a:cxn>
                  <a:cxn ang="T13">
                    <a:pos x="T6" y="T7"/>
                  </a:cxn>
                  <a:cxn ang="T14">
                    <a:pos x="T8" y="T9"/>
                  </a:cxn>
                </a:cxnLst>
                <a:rect l="T15" t="T16" r="T17" b="T18"/>
                <a:pathLst>
                  <a:path w="147" h="136">
                    <a:moveTo>
                      <a:pt x="0" y="136"/>
                    </a:moveTo>
                    <a:lnTo>
                      <a:pt x="147" y="52"/>
                    </a:lnTo>
                    <a:lnTo>
                      <a:pt x="147"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96" name="Freeform 623"/>
              <p:cNvSpPr>
                <a:spLocks/>
              </p:cNvSpPr>
              <p:nvPr/>
            </p:nvSpPr>
            <p:spPr bwMode="auto">
              <a:xfrm>
                <a:off x="3413" y="1934"/>
                <a:ext cx="221" cy="122"/>
              </a:xfrm>
              <a:custGeom>
                <a:avLst/>
                <a:gdLst>
                  <a:gd name="T0" fmla="*/ 74 w 221"/>
                  <a:gd name="T1" fmla="*/ 122 h 122"/>
                  <a:gd name="T2" fmla="*/ 221 w 221"/>
                  <a:gd name="T3" fmla="*/ 38 h 122"/>
                  <a:gd name="T4" fmla="*/ 147 w 221"/>
                  <a:gd name="T5" fmla="*/ 0 h 122"/>
                  <a:gd name="T6" fmla="*/ 0 w 221"/>
                  <a:gd name="T7" fmla="*/ 84 h 122"/>
                  <a:gd name="T8" fmla="*/ 74 w 221"/>
                  <a:gd name="T9" fmla="*/ 122 h 122"/>
                  <a:gd name="T10" fmla="*/ 0 60000 65536"/>
                  <a:gd name="T11" fmla="*/ 0 60000 65536"/>
                  <a:gd name="T12" fmla="*/ 0 60000 65536"/>
                  <a:gd name="T13" fmla="*/ 0 60000 65536"/>
                  <a:gd name="T14" fmla="*/ 0 60000 65536"/>
                  <a:gd name="T15" fmla="*/ 0 w 221"/>
                  <a:gd name="T16" fmla="*/ 0 h 122"/>
                  <a:gd name="T17" fmla="*/ 221 w 221"/>
                  <a:gd name="T18" fmla="*/ 122 h 122"/>
                </a:gdLst>
                <a:ahLst/>
                <a:cxnLst>
                  <a:cxn ang="T10">
                    <a:pos x="T0" y="T1"/>
                  </a:cxn>
                  <a:cxn ang="T11">
                    <a:pos x="T2" y="T3"/>
                  </a:cxn>
                  <a:cxn ang="T12">
                    <a:pos x="T4" y="T5"/>
                  </a:cxn>
                  <a:cxn ang="T13">
                    <a:pos x="T6" y="T7"/>
                  </a:cxn>
                  <a:cxn ang="T14">
                    <a:pos x="T8" y="T9"/>
                  </a:cxn>
                </a:cxnLst>
                <a:rect l="T15" t="T16" r="T17" b="T18"/>
                <a:pathLst>
                  <a:path w="221" h="122">
                    <a:moveTo>
                      <a:pt x="74" y="122"/>
                    </a:moveTo>
                    <a:lnTo>
                      <a:pt x="221" y="38"/>
                    </a:lnTo>
                    <a:lnTo>
                      <a:pt x="147" y="0"/>
                    </a:lnTo>
                    <a:lnTo>
                      <a:pt x="0" y="84"/>
                    </a:lnTo>
                    <a:lnTo>
                      <a:pt x="74" y="12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97" name="Freeform 624"/>
              <p:cNvSpPr>
                <a:spLocks/>
              </p:cNvSpPr>
              <p:nvPr/>
            </p:nvSpPr>
            <p:spPr bwMode="auto">
              <a:xfrm>
                <a:off x="3413" y="1934"/>
                <a:ext cx="221" cy="122"/>
              </a:xfrm>
              <a:custGeom>
                <a:avLst/>
                <a:gdLst>
                  <a:gd name="T0" fmla="*/ 74 w 221"/>
                  <a:gd name="T1" fmla="*/ 122 h 122"/>
                  <a:gd name="T2" fmla="*/ 221 w 221"/>
                  <a:gd name="T3" fmla="*/ 38 h 122"/>
                  <a:gd name="T4" fmla="*/ 147 w 221"/>
                  <a:gd name="T5" fmla="*/ 0 h 122"/>
                  <a:gd name="T6" fmla="*/ 0 w 221"/>
                  <a:gd name="T7" fmla="*/ 84 h 122"/>
                  <a:gd name="T8" fmla="*/ 74 w 221"/>
                  <a:gd name="T9" fmla="*/ 122 h 122"/>
                  <a:gd name="T10" fmla="*/ 0 60000 65536"/>
                  <a:gd name="T11" fmla="*/ 0 60000 65536"/>
                  <a:gd name="T12" fmla="*/ 0 60000 65536"/>
                  <a:gd name="T13" fmla="*/ 0 60000 65536"/>
                  <a:gd name="T14" fmla="*/ 0 60000 65536"/>
                  <a:gd name="T15" fmla="*/ 0 w 221"/>
                  <a:gd name="T16" fmla="*/ 0 h 122"/>
                  <a:gd name="T17" fmla="*/ 221 w 221"/>
                  <a:gd name="T18" fmla="*/ 122 h 122"/>
                </a:gdLst>
                <a:ahLst/>
                <a:cxnLst>
                  <a:cxn ang="T10">
                    <a:pos x="T0" y="T1"/>
                  </a:cxn>
                  <a:cxn ang="T11">
                    <a:pos x="T2" y="T3"/>
                  </a:cxn>
                  <a:cxn ang="T12">
                    <a:pos x="T4" y="T5"/>
                  </a:cxn>
                  <a:cxn ang="T13">
                    <a:pos x="T6" y="T7"/>
                  </a:cxn>
                  <a:cxn ang="T14">
                    <a:pos x="T8" y="T9"/>
                  </a:cxn>
                </a:cxnLst>
                <a:rect l="T15" t="T16" r="T17" b="T18"/>
                <a:pathLst>
                  <a:path w="221" h="122">
                    <a:moveTo>
                      <a:pt x="74" y="122"/>
                    </a:moveTo>
                    <a:lnTo>
                      <a:pt x="221" y="38"/>
                    </a:lnTo>
                    <a:lnTo>
                      <a:pt x="147" y="0"/>
                    </a:lnTo>
                    <a:lnTo>
                      <a:pt x="0" y="84"/>
                    </a:lnTo>
                    <a:lnTo>
                      <a:pt x="74" y="12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98" name="Freeform 625"/>
              <p:cNvSpPr>
                <a:spLocks/>
              </p:cNvSpPr>
              <p:nvPr/>
            </p:nvSpPr>
            <p:spPr bwMode="auto">
              <a:xfrm>
                <a:off x="3413" y="2018"/>
                <a:ext cx="74" cy="90"/>
              </a:xfrm>
              <a:custGeom>
                <a:avLst/>
                <a:gdLst>
                  <a:gd name="T0" fmla="*/ 0 w 74"/>
                  <a:gd name="T1" fmla="*/ 0 h 90"/>
                  <a:gd name="T2" fmla="*/ 0 w 74"/>
                  <a:gd name="T3" fmla="*/ 51 h 90"/>
                  <a:gd name="T4" fmla="*/ 74 w 74"/>
                  <a:gd name="T5" fmla="*/ 90 h 90"/>
                  <a:gd name="T6" fmla="*/ 74 w 74"/>
                  <a:gd name="T7" fmla="*/ 38 h 90"/>
                  <a:gd name="T8" fmla="*/ 0 w 74"/>
                  <a:gd name="T9" fmla="*/ 0 h 90"/>
                  <a:gd name="T10" fmla="*/ 0 60000 65536"/>
                  <a:gd name="T11" fmla="*/ 0 60000 65536"/>
                  <a:gd name="T12" fmla="*/ 0 60000 65536"/>
                  <a:gd name="T13" fmla="*/ 0 60000 65536"/>
                  <a:gd name="T14" fmla="*/ 0 60000 65536"/>
                  <a:gd name="T15" fmla="*/ 0 w 74"/>
                  <a:gd name="T16" fmla="*/ 0 h 90"/>
                  <a:gd name="T17" fmla="*/ 74 w 74"/>
                  <a:gd name="T18" fmla="*/ 90 h 90"/>
                </a:gdLst>
                <a:ahLst/>
                <a:cxnLst>
                  <a:cxn ang="T10">
                    <a:pos x="T0" y="T1"/>
                  </a:cxn>
                  <a:cxn ang="T11">
                    <a:pos x="T2" y="T3"/>
                  </a:cxn>
                  <a:cxn ang="T12">
                    <a:pos x="T4" y="T5"/>
                  </a:cxn>
                  <a:cxn ang="T13">
                    <a:pos x="T6" y="T7"/>
                  </a:cxn>
                  <a:cxn ang="T14">
                    <a:pos x="T8" y="T9"/>
                  </a:cxn>
                </a:cxnLst>
                <a:rect l="T15" t="T16" r="T17" b="T18"/>
                <a:pathLst>
                  <a:path w="74" h="90">
                    <a:moveTo>
                      <a:pt x="0" y="0"/>
                    </a:moveTo>
                    <a:lnTo>
                      <a:pt x="0" y="51"/>
                    </a:lnTo>
                    <a:lnTo>
                      <a:pt x="74" y="90"/>
                    </a:lnTo>
                    <a:lnTo>
                      <a:pt x="74" y="38"/>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99" name="Freeform 626"/>
              <p:cNvSpPr>
                <a:spLocks/>
              </p:cNvSpPr>
              <p:nvPr/>
            </p:nvSpPr>
            <p:spPr bwMode="auto">
              <a:xfrm>
                <a:off x="3413" y="2018"/>
                <a:ext cx="74" cy="90"/>
              </a:xfrm>
              <a:custGeom>
                <a:avLst/>
                <a:gdLst>
                  <a:gd name="T0" fmla="*/ 0 w 74"/>
                  <a:gd name="T1" fmla="*/ 0 h 90"/>
                  <a:gd name="T2" fmla="*/ 0 w 74"/>
                  <a:gd name="T3" fmla="*/ 51 h 90"/>
                  <a:gd name="T4" fmla="*/ 74 w 74"/>
                  <a:gd name="T5" fmla="*/ 90 h 90"/>
                  <a:gd name="T6" fmla="*/ 74 w 74"/>
                  <a:gd name="T7" fmla="*/ 38 h 90"/>
                  <a:gd name="T8" fmla="*/ 0 w 74"/>
                  <a:gd name="T9" fmla="*/ 0 h 90"/>
                  <a:gd name="T10" fmla="*/ 0 60000 65536"/>
                  <a:gd name="T11" fmla="*/ 0 60000 65536"/>
                  <a:gd name="T12" fmla="*/ 0 60000 65536"/>
                  <a:gd name="T13" fmla="*/ 0 60000 65536"/>
                  <a:gd name="T14" fmla="*/ 0 60000 65536"/>
                  <a:gd name="T15" fmla="*/ 0 w 74"/>
                  <a:gd name="T16" fmla="*/ 0 h 90"/>
                  <a:gd name="T17" fmla="*/ 74 w 74"/>
                  <a:gd name="T18" fmla="*/ 90 h 90"/>
                </a:gdLst>
                <a:ahLst/>
                <a:cxnLst>
                  <a:cxn ang="T10">
                    <a:pos x="T0" y="T1"/>
                  </a:cxn>
                  <a:cxn ang="T11">
                    <a:pos x="T2" y="T3"/>
                  </a:cxn>
                  <a:cxn ang="T12">
                    <a:pos x="T4" y="T5"/>
                  </a:cxn>
                  <a:cxn ang="T13">
                    <a:pos x="T6" y="T7"/>
                  </a:cxn>
                  <a:cxn ang="T14">
                    <a:pos x="T8" y="T9"/>
                  </a:cxn>
                </a:cxnLst>
                <a:rect l="T15" t="T16" r="T17" b="T18"/>
                <a:pathLst>
                  <a:path w="74" h="90">
                    <a:moveTo>
                      <a:pt x="0" y="0"/>
                    </a:moveTo>
                    <a:lnTo>
                      <a:pt x="0" y="51"/>
                    </a:lnTo>
                    <a:lnTo>
                      <a:pt x="74" y="90"/>
                    </a:lnTo>
                    <a:lnTo>
                      <a:pt x="74" y="38"/>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00" name="Freeform 627"/>
              <p:cNvSpPr>
                <a:spLocks/>
              </p:cNvSpPr>
              <p:nvPr/>
            </p:nvSpPr>
            <p:spPr bwMode="auto">
              <a:xfrm>
                <a:off x="3572" y="2390"/>
                <a:ext cx="157" cy="137"/>
              </a:xfrm>
              <a:custGeom>
                <a:avLst/>
                <a:gdLst>
                  <a:gd name="T0" fmla="*/ 0 w 157"/>
                  <a:gd name="T1" fmla="*/ 137 h 137"/>
                  <a:gd name="T2" fmla="*/ 157 w 157"/>
                  <a:gd name="T3" fmla="*/ 51 h 137"/>
                  <a:gd name="T4" fmla="*/ 157 w 157"/>
                  <a:gd name="T5" fmla="*/ 0 h 137"/>
                  <a:gd name="T6" fmla="*/ 0 w 157"/>
                  <a:gd name="T7" fmla="*/ 86 h 137"/>
                  <a:gd name="T8" fmla="*/ 0 w 157"/>
                  <a:gd name="T9" fmla="*/ 137 h 137"/>
                  <a:gd name="T10" fmla="*/ 0 60000 65536"/>
                  <a:gd name="T11" fmla="*/ 0 60000 65536"/>
                  <a:gd name="T12" fmla="*/ 0 60000 65536"/>
                  <a:gd name="T13" fmla="*/ 0 60000 65536"/>
                  <a:gd name="T14" fmla="*/ 0 60000 65536"/>
                  <a:gd name="T15" fmla="*/ 0 w 157"/>
                  <a:gd name="T16" fmla="*/ 0 h 137"/>
                  <a:gd name="T17" fmla="*/ 157 w 157"/>
                  <a:gd name="T18" fmla="*/ 137 h 137"/>
                </a:gdLst>
                <a:ahLst/>
                <a:cxnLst>
                  <a:cxn ang="T10">
                    <a:pos x="T0" y="T1"/>
                  </a:cxn>
                  <a:cxn ang="T11">
                    <a:pos x="T2" y="T3"/>
                  </a:cxn>
                  <a:cxn ang="T12">
                    <a:pos x="T4" y="T5"/>
                  </a:cxn>
                  <a:cxn ang="T13">
                    <a:pos x="T6" y="T7"/>
                  </a:cxn>
                  <a:cxn ang="T14">
                    <a:pos x="T8" y="T9"/>
                  </a:cxn>
                </a:cxnLst>
                <a:rect l="T15" t="T16" r="T17" b="T18"/>
                <a:pathLst>
                  <a:path w="157" h="137">
                    <a:moveTo>
                      <a:pt x="0" y="137"/>
                    </a:moveTo>
                    <a:lnTo>
                      <a:pt x="157" y="51"/>
                    </a:lnTo>
                    <a:lnTo>
                      <a:pt x="157" y="0"/>
                    </a:lnTo>
                    <a:lnTo>
                      <a:pt x="0" y="86"/>
                    </a:lnTo>
                    <a:lnTo>
                      <a:pt x="0" y="13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01" name="Freeform 628"/>
              <p:cNvSpPr>
                <a:spLocks/>
              </p:cNvSpPr>
              <p:nvPr/>
            </p:nvSpPr>
            <p:spPr bwMode="auto">
              <a:xfrm>
                <a:off x="3572" y="2390"/>
                <a:ext cx="157" cy="137"/>
              </a:xfrm>
              <a:custGeom>
                <a:avLst/>
                <a:gdLst>
                  <a:gd name="T0" fmla="*/ 0 w 157"/>
                  <a:gd name="T1" fmla="*/ 137 h 137"/>
                  <a:gd name="T2" fmla="*/ 157 w 157"/>
                  <a:gd name="T3" fmla="*/ 51 h 137"/>
                  <a:gd name="T4" fmla="*/ 157 w 157"/>
                  <a:gd name="T5" fmla="*/ 0 h 137"/>
                  <a:gd name="T6" fmla="*/ 0 w 157"/>
                  <a:gd name="T7" fmla="*/ 86 h 137"/>
                  <a:gd name="T8" fmla="*/ 0 w 157"/>
                  <a:gd name="T9" fmla="*/ 137 h 137"/>
                  <a:gd name="T10" fmla="*/ 0 60000 65536"/>
                  <a:gd name="T11" fmla="*/ 0 60000 65536"/>
                  <a:gd name="T12" fmla="*/ 0 60000 65536"/>
                  <a:gd name="T13" fmla="*/ 0 60000 65536"/>
                  <a:gd name="T14" fmla="*/ 0 60000 65536"/>
                  <a:gd name="T15" fmla="*/ 0 w 157"/>
                  <a:gd name="T16" fmla="*/ 0 h 137"/>
                  <a:gd name="T17" fmla="*/ 157 w 157"/>
                  <a:gd name="T18" fmla="*/ 137 h 137"/>
                </a:gdLst>
                <a:ahLst/>
                <a:cxnLst>
                  <a:cxn ang="T10">
                    <a:pos x="T0" y="T1"/>
                  </a:cxn>
                  <a:cxn ang="T11">
                    <a:pos x="T2" y="T3"/>
                  </a:cxn>
                  <a:cxn ang="T12">
                    <a:pos x="T4" y="T5"/>
                  </a:cxn>
                  <a:cxn ang="T13">
                    <a:pos x="T6" y="T7"/>
                  </a:cxn>
                  <a:cxn ang="T14">
                    <a:pos x="T8" y="T9"/>
                  </a:cxn>
                </a:cxnLst>
                <a:rect l="T15" t="T16" r="T17" b="T18"/>
                <a:pathLst>
                  <a:path w="157" h="137">
                    <a:moveTo>
                      <a:pt x="0" y="137"/>
                    </a:moveTo>
                    <a:lnTo>
                      <a:pt x="157" y="51"/>
                    </a:lnTo>
                    <a:lnTo>
                      <a:pt x="157" y="0"/>
                    </a:lnTo>
                    <a:lnTo>
                      <a:pt x="0" y="86"/>
                    </a:lnTo>
                    <a:lnTo>
                      <a:pt x="0" y="13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02" name="Freeform 629"/>
              <p:cNvSpPr>
                <a:spLocks/>
              </p:cNvSpPr>
              <p:nvPr/>
            </p:nvSpPr>
            <p:spPr bwMode="auto">
              <a:xfrm>
                <a:off x="3481" y="2344"/>
                <a:ext cx="248" cy="132"/>
              </a:xfrm>
              <a:custGeom>
                <a:avLst/>
                <a:gdLst>
                  <a:gd name="T0" fmla="*/ 91 w 248"/>
                  <a:gd name="T1" fmla="*/ 132 h 132"/>
                  <a:gd name="T2" fmla="*/ 248 w 248"/>
                  <a:gd name="T3" fmla="*/ 46 h 132"/>
                  <a:gd name="T4" fmla="*/ 155 w 248"/>
                  <a:gd name="T5" fmla="*/ 0 h 132"/>
                  <a:gd name="T6" fmla="*/ 0 w 248"/>
                  <a:gd name="T7" fmla="*/ 86 h 132"/>
                  <a:gd name="T8" fmla="*/ 91 w 248"/>
                  <a:gd name="T9" fmla="*/ 132 h 132"/>
                  <a:gd name="T10" fmla="*/ 0 60000 65536"/>
                  <a:gd name="T11" fmla="*/ 0 60000 65536"/>
                  <a:gd name="T12" fmla="*/ 0 60000 65536"/>
                  <a:gd name="T13" fmla="*/ 0 60000 65536"/>
                  <a:gd name="T14" fmla="*/ 0 60000 65536"/>
                  <a:gd name="T15" fmla="*/ 0 w 248"/>
                  <a:gd name="T16" fmla="*/ 0 h 132"/>
                  <a:gd name="T17" fmla="*/ 248 w 248"/>
                  <a:gd name="T18" fmla="*/ 132 h 132"/>
                </a:gdLst>
                <a:ahLst/>
                <a:cxnLst>
                  <a:cxn ang="T10">
                    <a:pos x="T0" y="T1"/>
                  </a:cxn>
                  <a:cxn ang="T11">
                    <a:pos x="T2" y="T3"/>
                  </a:cxn>
                  <a:cxn ang="T12">
                    <a:pos x="T4" y="T5"/>
                  </a:cxn>
                  <a:cxn ang="T13">
                    <a:pos x="T6" y="T7"/>
                  </a:cxn>
                  <a:cxn ang="T14">
                    <a:pos x="T8" y="T9"/>
                  </a:cxn>
                </a:cxnLst>
                <a:rect l="T15" t="T16" r="T17" b="T18"/>
                <a:pathLst>
                  <a:path w="248" h="132">
                    <a:moveTo>
                      <a:pt x="91" y="132"/>
                    </a:moveTo>
                    <a:lnTo>
                      <a:pt x="248" y="46"/>
                    </a:lnTo>
                    <a:lnTo>
                      <a:pt x="155" y="0"/>
                    </a:lnTo>
                    <a:lnTo>
                      <a:pt x="0" y="86"/>
                    </a:lnTo>
                    <a:lnTo>
                      <a:pt x="91" y="13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03" name="Freeform 630"/>
              <p:cNvSpPr>
                <a:spLocks/>
              </p:cNvSpPr>
              <p:nvPr/>
            </p:nvSpPr>
            <p:spPr bwMode="auto">
              <a:xfrm>
                <a:off x="3481" y="2344"/>
                <a:ext cx="248" cy="132"/>
              </a:xfrm>
              <a:custGeom>
                <a:avLst/>
                <a:gdLst>
                  <a:gd name="T0" fmla="*/ 91 w 248"/>
                  <a:gd name="T1" fmla="*/ 132 h 132"/>
                  <a:gd name="T2" fmla="*/ 248 w 248"/>
                  <a:gd name="T3" fmla="*/ 46 h 132"/>
                  <a:gd name="T4" fmla="*/ 155 w 248"/>
                  <a:gd name="T5" fmla="*/ 0 h 132"/>
                  <a:gd name="T6" fmla="*/ 0 w 248"/>
                  <a:gd name="T7" fmla="*/ 86 h 132"/>
                  <a:gd name="T8" fmla="*/ 91 w 248"/>
                  <a:gd name="T9" fmla="*/ 132 h 132"/>
                  <a:gd name="T10" fmla="*/ 0 60000 65536"/>
                  <a:gd name="T11" fmla="*/ 0 60000 65536"/>
                  <a:gd name="T12" fmla="*/ 0 60000 65536"/>
                  <a:gd name="T13" fmla="*/ 0 60000 65536"/>
                  <a:gd name="T14" fmla="*/ 0 60000 65536"/>
                  <a:gd name="T15" fmla="*/ 0 w 248"/>
                  <a:gd name="T16" fmla="*/ 0 h 132"/>
                  <a:gd name="T17" fmla="*/ 248 w 248"/>
                  <a:gd name="T18" fmla="*/ 132 h 132"/>
                </a:gdLst>
                <a:ahLst/>
                <a:cxnLst>
                  <a:cxn ang="T10">
                    <a:pos x="T0" y="T1"/>
                  </a:cxn>
                  <a:cxn ang="T11">
                    <a:pos x="T2" y="T3"/>
                  </a:cxn>
                  <a:cxn ang="T12">
                    <a:pos x="T4" y="T5"/>
                  </a:cxn>
                  <a:cxn ang="T13">
                    <a:pos x="T6" y="T7"/>
                  </a:cxn>
                  <a:cxn ang="T14">
                    <a:pos x="T8" y="T9"/>
                  </a:cxn>
                </a:cxnLst>
                <a:rect l="T15" t="T16" r="T17" b="T18"/>
                <a:pathLst>
                  <a:path w="248" h="132">
                    <a:moveTo>
                      <a:pt x="91" y="132"/>
                    </a:moveTo>
                    <a:lnTo>
                      <a:pt x="248" y="46"/>
                    </a:lnTo>
                    <a:lnTo>
                      <a:pt x="155" y="0"/>
                    </a:lnTo>
                    <a:lnTo>
                      <a:pt x="0" y="86"/>
                    </a:lnTo>
                    <a:lnTo>
                      <a:pt x="91" y="13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04" name="Freeform 631"/>
              <p:cNvSpPr>
                <a:spLocks/>
              </p:cNvSpPr>
              <p:nvPr/>
            </p:nvSpPr>
            <p:spPr bwMode="auto">
              <a:xfrm>
                <a:off x="3572" y="2390"/>
                <a:ext cx="157" cy="137"/>
              </a:xfrm>
              <a:custGeom>
                <a:avLst/>
                <a:gdLst>
                  <a:gd name="T0" fmla="*/ 0 w 157"/>
                  <a:gd name="T1" fmla="*/ 137 h 137"/>
                  <a:gd name="T2" fmla="*/ 157 w 157"/>
                  <a:gd name="T3" fmla="*/ 51 h 137"/>
                  <a:gd name="T4" fmla="*/ 157 w 157"/>
                  <a:gd name="T5" fmla="*/ 0 h 137"/>
                  <a:gd name="T6" fmla="*/ 0 w 157"/>
                  <a:gd name="T7" fmla="*/ 86 h 137"/>
                  <a:gd name="T8" fmla="*/ 0 w 157"/>
                  <a:gd name="T9" fmla="*/ 137 h 137"/>
                  <a:gd name="T10" fmla="*/ 0 60000 65536"/>
                  <a:gd name="T11" fmla="*/ 0 60000 65536"/>
                  <a:gd name="T12" fmla="*/ 0 60000 65536"/>
                  <a:gd name="T13" fmla="*/ 0 60000 65536"/>
                  <a:gd name="T14" fmla="*/ 0 60000 65536"/>
                  <a:gd name="T15" fmla="*/ 0 w 157"/>
                  <a:gd name="T16" fmla="*/ 0 h 137"/>
                  <a:gd name="T17" fmla="*/ 157 w 157"/>
                  <a:gd name="T18" fmla="*/ 137 h 137"/>
                </a:gdLst>
                <a:ahLst/>
                <a:cxnLst>
                  <a:cxn ang="T10">
                    <a:pos x="T0" y="T1"/>
                  </a:cxn>
                  <a:cxn ang="T11">
                    <a:pos x="T2" y="T3"/>
                  </a:cxn>
                  <a:cxn ang="T12">
                    <a:pos x="T4" y="T5"/>
                  </a:cxn>
                  <a:cxn ang="T13">
                    <a:pos x="T6" y="T7"/>
                  </a:cxn>
                  <a:cxn ang="T14">
                    <a:pos x="T8" y="T9"/>
                  </a:cxn>
                </a:cxnLst>
                <a:rect l="T15" t="T16" r="T17" b="T18"/>
                <a:pathLst>
                  <a:path w="157" h="137">
                    <a:moveTo>
                      <a:pt x="0" y="137"/>
                    </a:moveTo>
                    <a:lnTo>
                      <a:pt x="157" y="51"/>
                    </a:lnTo>
                    <a:lnTo>
                      <a:pt x="157" y="0"/>
                    </a:lnTo>
                    <a:lnTo>
                      <a:pt x="0" y="86"/>
                    </a:lnTo>
                    <a:lnTo>
                      <a:pt x="0" y="13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05" name="Freeform 632"/>
              <p:cNvSpPr>
                <a:spLocks/>
              </p:cNvSpPr>
              <p:nvPr/>
            </p:nvSpPr>
            <p:spPr bwMode="auto">
              <a:xfrm>
                <a:off x="3572" y="2390"/>
                <a:ext cx="157" cy="137"/>
              </a:xfrm>
              <a:custGeom>
                <a:avLst/>
                <a:gdLst>
                  <a:gd name="T0" fmla="*/ 0 w 157"/>
                  <a:gd name="T1" fmla="*/ 137 h 137"/>
                  <a:gd name="T2" fmla="*/ 157 w 157"/>
                  <a:gd name="T3" fmla="*/ 51 h 137"/>
                  <a:gd name="T4" fmla="*/ 157 w 157"/>
                  <a:gd name="T5" fmla="*/ 0 h 137"/>
                  <a:gd name="T6" fmla="*/ 0 w 157"/>
                  <a:gd name="T7" fmla="*/ 86 h 137"/>
                  <a:gd name="T8" fmla="*/ 0 w 157"/>
                  <a:gd name="T9" fmla="*/ 137 h 137"/>
                  <a:gd name="T10" fmla="*/ 0 60000 65536"/>
                  <a:gd name="T11" fmla="*/ 0 60000 65536"/>
                  <a:gd name="T12" fmla="*/ 0 60000 65536"/>
                  <a:gd name="T13" fmla="*/ 0 60000 65536"/>
                  <a:gd name="T14" fmla="*/ 0 60000 65536"/>
                  <a:gd name="T15" fmla="*/ 0 w 157"/>
                  <a:gd name="T16" fmla="*/ 0 h 137"/>
                  <a:gd name="T17" fmla="*/ 157 w 157"/>
                  <a:gd name="T18" fmla="*/ 137 h 137"/>
                </a:gdLst>
                <a:ahLst/>
                <a:cxnLst>
                  <a:cxn ang="T10">
                    <a:pos x="T0" y="T1"/>
                  </a:cxn>
                  <a:cxn ang="T11">
                    <a:pos x="T2" y="T3"/>
                  </a:cxn>
                  <a:cxn ang="T12">
                    <a:pos x="T4" y="T5"/>
                  </a:cxn>
                  <a:cxn ang="T13">
                    <a:pos x="T6" y="T7"/>
                  </a:cxn>
                  <a:cxn ang="T14">
                    <a:pos x="T8" y="T9"/>
                  </a:cxn>
                </a:cxnLst>
                <a:rect l="T15" t="T16" r="T17" b="T18"/>
                <a:pathLst>
                  <a:path w="157" h="137">
                    <a:moveTo>
                      <a:pt x="0" y="137"/>
                    </a:moveTo>
                    <a:lnTo>
                      <a:pt x="157" y="51"/>
                    </a:lnTo>
                    <a:lnTo>
                      <a:pt x="157" y="0"/>
                    </a:lnTo>
                    <a:lnTo>
                      <a:pt x="0" y="86"/>
                    </a:lnTo>
                    <a:lnTo>
                      <a:pt x="0" y="13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06" name="Freeform 633"/>
              <p:cNvSpPr>
                <a:spLocks/>
              </p:cNvSpPr>
              <p:nvPr/>
            </p:nvSpPr>
            <p:spPr bwMode="auto">
              <a:xfrm>
                <a:off x="3481" y="2344"/>
                <a:ext cx="248" cy="132"/>
              </a:xfrm>
              <a:custGeom>
                <a:avLst/>
                <a:gdLst>
                  <a:gd name="T0" fmla="*/ 91 w 248"/>
                  <a:gd name="T1" fmla="*/ 132 h 132"/>
                  <a:gd name="T2" fmla="*/ 248 w 248"/>
                  <a:gd name="T3" fmla="*/ 46 h 132"/>
                  <a:gd name="T4" fmla="*/ 155 w 248"/>
                  <a:gd name="T5" fmla="*/ 0 h 132"/>
                  <a:gd name="T6" fmla="*/ 0 w 248"/>
                  <a:gd name="T7" fmla="*/ 86 h 132"/>
                  <a:gd name="T8" fmla="*/ 91 w 248"/>
                  <a:gd name="T9" fmla="*/ 132 h 132"/>
                  <a:gd name="T10" fmla="*/ 0 60000 65536"/>
                  <a:gd name="T11" fmla="*/ 0 60000 65536"/>
                  <a:gd name="T12" fmla="*/ 0 60000 65536"/>
                  <a:gd name="T13" fmla="*/ 0 60000 65536"/>
                  <a:gd name="T14" fmla="*/ 0 60000 65536"/>
                  <a:gd name="T15" fmla="*/ 0 w 248"/>
                  <a:gd name="T16" fmla="*/ 0 h 132"/>
                  <a:gd name="T17" fmla="*/ 248 w 248"/>
                  <a:gd name="T18" fmla="*/ 132 h 132"/>
                </a:gdLst>
                <a:ahLst/>
                <a:cxnLst>
                  <a:cxn ang="T10">
                    <a:pos x="T0" y="T1"/>
                  </a:cxn>
                  <a:cxn ang="T11">
                    <a:pos x="T2" y="T3"/>
                  </a:cxn>
                  <a:cxn ang="T12">
                    <a:pos x="T4" y="T5"/>
                  </a:cxn>
                  <a:cxn ang="T13">
                    <a:pos x="T6" y="T7"/>
                  </a:cxn>
                  <a:cxn ang="T14">
                    <a:pos x="T8" y="T9"/>
                  </a:cxn>
                </a:cxnLst>
                <a:rect l="T15" t="T16" r="T17" b="T18"/>
                <a:pathLst>
                  <a:path w="248" h="132">
                    <a:moveTo>
                      <a:pt x="91" y="132"/>
                    </a:moveTo>
                    <a:lnTo>
                      <a:pt x="248" y="46"/>
                    </a:lnTo>
                    <a:lnTo>
                      <a:pt x="155" y="0"/>
                    </a:lnTo>
                    <a:lnTo>
                      <a:pt x="0" y="86"/>
                    </a:lnTo>
                    <a:lnTo>
                      <a:pt x="91" y="13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07" name="Freeform 634"/>
              <p:cNvSpPr>
                <a:spLocks/>
              </p:cNvSpPr>
              <p:nvPr/>
            </p:nvSpPr>
            <p:spPr bwMode="auto">
              <a:xfrm>
                <a:off x="3481" y="2344"/>
                <a:ext cx="248" cy="132"/>
              </a:xfrm>
              <a:custGeom>
                <a:avLst/>
                <a:gdLst>
                  <a:gd name="T0" fmla="*/ 91 w 248"/>
                  <a:gd name="T1" fmla="*/ 132 h 132"/>
                  <a:gd name="T2" fmla="*/ 248 w 248"/>
                  <a:gd name="T3" fmla="*/ 46 h 132"/>
                  <a:gd name="T4" fmla="*/ 155 w 248"/>
                  <a:gd name="T5" fmla="*/ 0 h 132"/>
                  <a:gd name="T6" fmla="*/ 0 w 248"/>
                  <a:gd name="T7" fmla="*/ 86 h 132"/>
                  <a:gd name="T8" fmla="*/ 91 w 248"/>
                  <a:gd name="T9" fmla="*/ 132 h 132"/>
                  <a:gd name="T10" fmla="*/ 0 60000 65536"/>
                  <a:gd name="T11" fmla="*/ 0 60000 65536"/>
                  <a:gd name="T12" fmla="*/ 0 60000 65536"/>
                  <a:gd name="T13" fmla="*/ 0 60000 65536"/>
                  <a:gd name="T14" fmla="*/ 0 60000 65536"/>
                  <a:gd name="T15" fmla="*/ 0 w 248"/>
                  <a:gd name="T16" fmla="*/ 0 h 132"/>
                  <a:gd name="T17" fmla="*/ 248 w 248"/>
                  <a:gd name="T18" fmla="*/ 132 h 132"/>
                </a:gdLst>
                <a:ahLst/>
                <a:cxnLst>
                  <a:cxn ang="T10">
                    <a:pos x="T0" y="T1"/>
                  </a:cxn>
                  <a:cxn ang="T11">
                    <a:pos x="T2" y="T3"/>
                  </a:cxn>
                  <a:cxn ang="T12">
                    <a:pos x="T4" y="T5"/>
                  </a:cxn>
                  <a:cxn ang="T13">
                    <a:pos x="T6" y="T7"/>
                  </a:cxn>
                  <a:cxn ang="T14">
                    <a:pos x="T8" y="T9"/>
                  </a:cxn>
                </a:cxnLst>
                <a:rect l="T15" t="T16" r="T17" b="T18"/>
                <a:pathLst>
                  <a:path w="248" h="132">
                    <a:moveTo>
                      <a:pt x="91" y="132"/>
                    </a:moveTo>
                    <a:lnTo>
                      <a:pt x="248" y="46"/>
                    </a:lnTo>
                    <a:lnTo>
                      <a:pt x="155" y="0"/>
                    </a:lnTo>
                    <a:lnTo>
                      <a:pt x="0" y="86"/>
                    </a:lnTo>
                    <a:lnTo>
                      <a:pt x="91" y="13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08" name="Freeform 635"/>
              <p:cNvSpPr>
                <a:spLocks/>
              </p:cNvSpPr>
              <p:nvPr/>
            </p:nvSpPr>
            <p:spPr bwMode="auto">
              <a:xfrm>
                <a:off x="3481" y="2430"/>
                <a:ext cx="91" cy="97"/>
              </a:xfrm>
              <a:custGeom>
                <a:avLst/>
                <a:gdLst>
                  <a:gd name="T0" fmla="*/ 0 w 91"/>
                  <a:gd name="T1" fmla="*/ 0 h 97"/>
                  <a:gd name="T2" fmla="*/ 0 w 91"/>
                  <a:gd name="T3" fmla="*/ 52 h 97"/>
                  <a:gd name="T4" fmla="*/ 91 w 91"/>
                  <a:gd name="T5" fmla="*/ 97 h 97"/>
                  <a:gd name="T6" fmla="*/ 91 w 91"/>
                  <a:gd name="T7" fmla="*/ 46 h 97"/>
                  <a:gd name="T8" fmla="*/ 0 w 91"/>
                  <a:gd name="T9" fmla="*/ 0 h 97"/>
                  <a:gd name="T10" fmla="*/ 0 60000 65536"/>
                  <a:gd name="T11" fmla="*/ 0 60000 65536"/>
                  <a:gd name="T12" fmla="*/ 0 60000 65536"/>
                  <a:gd name="T13" fmla="*/ 0 60000 65536"/>
                  <a:gd name="T14" fmla="*/ 0 60000 65536"/>
                  <a:gd name="T15" fmla="*/ 0 w 91"/>
                  <a:gd name="T16" fmla="*/ 0 h 97"/>
                  <a:gd name="T17" fmla="*/ 91 w 91"/>
                  <a:gd name="T18" fmla="*/ 97 h 97"/>
                </a:gdLst>
                <a:ahLst/>
                <a:cxnLst>
                  <a:cxn ang="T10">
                    <a:pos x="T0" y="T1"/>
                  </a:cxn>
                  <a:cxn ang="T11">
                    <a:pos x="T2" y="T3"/>
                  </a:cxn>
                  <a:cxn ang="T12">
                    <a:pos x="T4" y="T5"/>
                  </a:cxn>
                  <a:cxn ang="T13">
                    <a:pos x="T6" y="T7"/>
                  </a:cxn>
                  <a:cxn ang="T14">
                    <a:pos x="T8" y="T9"/>
                  </a:cxn>
                </a:cxnLst>
                <a:rect l="T15" t="T16" r="T17" b="T18"/>
                <a:pathLst>
                  <a:path w="91" h="97">
                    <a:moveTo>
                      <a:pt x="0" y="0"/>
                    </a:moveTo>
                    <a:lnTo>
                      <a:pt x="0" y="52"/>
                    </a:lnTo>
                    <a:lnTo>
                      <a:pt x="91" y="97"/>
                    </a:lnTo>
                    <a:lnTo>
                      <a:pt x="91" y="46"/>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09" name="Freeform 636"/>
              <p:cNvSpPr>
                <a:spLocks/>
              </p:cNvSpPr>
              <p:nvPr/>
            </p:nvSpPr>
            <p:spPr bwMode="auto">
              <a:xfrm>
                <a:off x="3481" y="2430"/>
                <a:ext cx="91" cy="97"/>
              </a:xfrm>
              <a:custGeom>
                <a:avLst/>
                <a:gdLst>
                  <a:gd name="T0" fmla="*/ 0 w 91"/>
                  <a:gd name="T1" fmla="*/ 0 h 97"/>
                  <a:gd name="T2" fmla="*/ 0 w 91"/>
                  <a:gd name="T3" fmla="*/ 52 h 97"/>
                  <a:gd name="T4" fmla="*/ 91 w 91"/>
                  <a:gd name="T5" fmla="*/ 97 h 97"/>
                  <a:gd name="T6" fmla="*/ 91 w 91"/>
                  <a:gd name="T7" fmla="*/ 46 h 97"/>
                  <a:gd name="T8" fmla="*/ 0 w 91"/>
                  <a:gd name="T9" fmla="*/ 0 h 97"/>
                  <a:gd name="T10" fmla="*/ 0 60000 65536"/>
                  <a:gd name="T11" fmla="*/ 0 60000 65536"/>
                  <a:gd name="T12" fmla="*/ 0 60000 65536"/>
                  <a:gd name="T13" fmla="*/ 0 60000 65536"/>
                  <a:gd name="T14" fmla="*/ 0 60000 65536"/>
                  <a:gd name="T15" fmla="*/ 0 w 91"/>
                  <a:gd name="T16" fmla="*/ 0 h 97"/>
                  <a:gd name="T17" fmla="*/ 91 w 91"/>
                  <a:gd name="T18" fmla="*/ 97 h 97"/>
                </a:gdLst>
                <a:ahLst/>
                <a:cxnLst>
                  <a:cxn ang="T10">
                    <a:pos x="T0" y="T1"/>
                  </a:cxn>
                  <a:cxn ang="T11">
                    <a:pos x="T2" y="T3"/>
                  </a:cxn>
                  <a:cxn ang="T12">
                    <a:pos x="T4" y="T5"/>
                  </a:cxn>
                  <a:cxn ang="T13">
                    <a:pos x="T6" y="T7"/>
                  </a:cxn>
                  <a:cxn ang="T14">
                    <a:pos x="T8" y="T9"/>
                  </a:cxn>
                </a:cxnLst>
                <a:rect l="T15" t="T16" r="T17" b="T18"/>
                <a:pathLst>
                  <a:path w="91" h="97">
                    <a:moveTo>
                      <a:pt x="0" y="0"/>
                    </a:moveTo>
                    <a:lnTo>
                      <a:pt x="0" y="52"/>
                    </a:lnTo>
                    <a:lnTo>
                      <a:pt x="91" y="97"/>
                    </a:lnTo>
                    <a:lnTo>
                      <a:pt x="91" y="46"/>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10" name="Freeform 637"/>
              <p:cNvSpPr>
                <a:spLocks/>
              </p:cNvSpPr>
              <p:nvPr/>
            </p:nvSpPr>
            <p:spPr bwMode="auto">
              <a:xfrm>
                <a:off x="3572" y="2336"/>
                <a:ext cx="157" cy="140"/>
              </a:xfrm>
              <a:custGeom>
                <a:avLst/>
                <a:gdLst>
                  <a:gd name="T0" fmla="*/ 0 w 157"/>
                  <a:gd name="T1" fmla="*/ 140 h 140"/>
                  <a:gd name="T2" fmla="*/ 157 w 157"/>
                  <a:gd name="T3" fmla="*/ 51 h 140"/>
                  <a:gd name="T4" fmla="*/ 157 w 157"/>
                  <a:gd name="T5" fmla="*/ 0 h 140"/>
                  <a:gd name="T6" fmla="*/ 0 w 157"/>
                  <a:gd name="T7" fmla="*/ 86 h 140"/>
                  <a:gd name="T8" fmla="*/ 0 w 157"/>
                  <a:gd name="T9" fmla="*/ 140 h 140"/>
                  <a:gd name="T10" fmla="*/ 0 60000 65536"/>
                  <a:gd name="T11" fmla="*/ 0 60000 65536"/>
                  <a:gd name="T12" fmla="*/ 0 60000 65536"/>
                  <a:gd name="T13" fmla="*/ 0 60000 65536"/>
                  <a:gd name="T14" fmla="*/ 0 60000 65536"/>
                  <a:gd name="T15" fmla="*/ 0 w 157"/>
                  <a:gd name="T16" fmla="*/ 0 h 140"/>
                  <a:gd name="T17" fmla="*/ 157 w 157"/>
                  <a:gd name="T18" fmla="*/ 140 h 140"/>
                </a:gdLst>
                <a:ahLst/>
                <a:cxnLst>
                  <a:cxn ang="T10">
                    <a:pos x="T0" y="T1"/>
                  </a:cxn>
                  <a:cxn ang="T11">
                    <a:pos x="T2" y="T3"/>
                  </a:cxn>
                  <a:cxn ang="T12">
                    <a:pos x="T4" y="T5"/>
                  </a:cxn>
                  <a:cxn ang="T13">
                    <a:pos x="T6" y="T7"/>
                  </a:cxn>
                  <a:cxn ang="T14">
                    <a:pos x="T8" y="T9"/>
                  </a:cxn>
                </a:cxnLst>
                <a:rect l="T15" t="T16" r="T17" b="T18"/>
                <a:pathLst>
                  <a:path w="157" h="140">
                    <a:moveTo>
                      <a:pt x="0" y="140"/>
                    </a:moveTo>
                    <a:lnTo>
                      <a:pt x="157" y="51"/>
                    </a:lnTo>
                    <a:lnTo>
                      <a:pt x="157" y="0"/>
                    </a:lnTo>
                    <a:lnTo>
                      <a:pt x="0" y="86"/>
                    </a:lnTo>
                    <a:lnTo>
                      <a:pt x="0" y="14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11" name="Freeform 638"/>
              <p:cNvSpPr>
                <a:spLocks/>
              </p:cNvSpPr>
              <p:nvPr/>
            </p:nvSpPr>
            <p:spPr bwMode="auto">
              <a:xfrm>
                <a:off x="3572" y="2336"/>
                <a:ext cx="157" cy="140"/>
              </a:xfrm>
              <a:custGeom>
                <a:avLst/>
                <a:gdLst>
                  <a:gd name="T0" fmla="*/ 0 w 157"/>
                  <a:gd name="T1" fmla="*/ 140 h 140"/>
                  <a:gd name="T2" fmla="*/ 157 w 157"/>
                  <a:gd name="T3" fmla="*/ 51 h 140"/>
                  <a:gd name="T4" fmla="*/ 157 w 157"/>
                  <a:gd name="T5" fmla="*/ 0 h 140"/>
                  <a:gd name="T6" fmla="*/ 0 w 157"/>
                  <a:gd name="T7" fmla="*/ 86 h 140"/>
                  <a:gd name="T8" fmla="*/ 0 w 157"/>
                  <a:gd name="T9" fmla="*/ 140 h 140"/>
                  <a:gd name="T10" fmla="*/ 0 60000 65536"/>
                  <a:gd name="T11" fmla="*/ 0 60000 65536"/>
                  <a:gd name="T12" fmla="*/ 0 60000 65536"/>
                  <a:gd name="T13" fmla="*/ 0 60000 65536"/>
                  <a:gd name="T14" fmla="*/ 0 60000 65536"/>
                  <a:gd name="T15" fmla="*/ 0 w 157"/>
                  <a:gd name="T16" fmla="*/ 0 h 140"/>
                  <a:gd name="T17" fmla="*/ 157 w 157"/>
                  <a:gd name="T18" fmla="*/ 140 h 140"/>
                </a:gdLst>
                <a:ahLst/>
                <a:cxnLst>
                  <a:cxn ang="T10">
                    <a:pos x="T0" y="T1"/>
                  </a:cxn>
                  <a:cxn ang="T11">
                    <a:pos x="T2" y="T3"/>
                  </a:cxn>
                  <a:cxn ang="T12">
                    <a:pos x="T4" y="T5"/>
                  </a:cxn>
                  <a:cxn ang="T13">
                    <a:pos x="T6" y="T7"/>
                  </a:cxn>
                  <a:cxn ang="T14">
                    <a:pos x="T8" y="T9"/>
                  </a:cxn>
                </a:cxnLst>
                <a:rect l="T15" t="T16" r="T17" b="T18"/>
                <a:pathLst>
                  <a:path w="157" h="140">
                    <a:moveTo>
                      <a:pt x="0" y="140"/>
                    </a:moveTo>
                    <a:lnTo>
                      <a:pt x="157" y="51"/>
                    </a:lnTo>
                    <a:lnTo>
                      <a:pt x="157" y="0"/>
                    </a:lnTo>
                    <a:lnTo>
                      <a:pt x="0" y="86"/>
                    </a:lnTo>
                    <a:lnTo>
                      <a:pt x="0" y="14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12" name="Freeform 639"/>
              <p:cNvSpPr>
                <a:spLocks/>
              </p:cNvSpPr>
              <p:nvPr/>
            </p:nvSpPr>
            <p:spPr bwMode="auto">
              <a:xfrm>
                <a:off x="3481" y="2291"/>
                <a:ext cx="248" cy="131"/>
              </a:xfrm>
              <a:custGeom>
                <a:avLst/>
                <a:gdLst>
                  <a:gd name="T0" fmla="*/ 91 w 248"/>
                  <a:gd name="T1" fmla="*/ 131 h 131"/>
                  <a:gd name="T2" fmla="*/ 248 w 248"/>
                  <a:gd name="T3" fmla="*/ 45 h 131"/>
                  <a:gd name="T4" fmla="*/ 155 w 248"/>
                  <a:gd name="T5" fmla="*/ 0 h 131"/>
                  <a:gd name="T6" fmla="*/ 0 w 248"/>
                  <a:gd name="T7" fmla="*/ 86 h 131"/>
                  <a:gd name="T8" fmla="*/ 91 w 248"/>
                  <a:gd name="T9" fmla="*/ 131 h 131"/>
                  <a:gd name="T10" fmla="*/ 0 60000 65536"/>
                  <a:gd name="T11" fmla="*/ 0 60000 65536"/>
                  <a:gd name="T12" fmla="*/ 0 60000 65536"/>
                  <a:gd name="T13" fmla="*/ 0 60000 65536"/>
                  <a:gd name="T14" fmla="*/ 0 60000 65536"/>
                  <a:gd name="T15" fmla="*/ 0 w 248"/>
                  <a:gd name="T16" fmla="*/ 0 h 131"/>
                  <a:gd name="T17" fmla="*/ 248 w 248"/>
                  <a:gd name="T18" fmla="*/ 131 h 131"/>
                </a:gdLst>
                <a:ahLst/>
                <a:cxnLst>
                  <a:cxn ang="T10">
                    <a:pos x="T0" y="T1"/>
                  </a:cxn>
                  <a:cxn ang="T11">
                    <a:pos x="T2" y="T3"/>
                  </a:cxn>
                  <a:cxn ang="T12">
                    <a:pos x="T4" y="T5"/>
                  </a:cxn>
                  <a:cxn ang="T13">
                    <a:pos x="T6" y="T7"/>
                  </a:cxn>
                  <a:cxn ang="T14">
                    <a:pos x="T8" y="T9"/>
                  </a:cxn>
                </a:cxnLst>
                <a:rect l="T15" t="T16" r="T17" b="T18"/>
                <a:pathLst>
                  <a:path w="248" h="131">
                    <a:moveTo>
                      <a:pt x="91" y="131"/>
                    </a:moveTo>
                    <a:lnTo>
                      <a:pt x="248" y="45"/>
                    </a:lnTo>
                    <a:lnTo>
                      <a:pt x="155" y="0"/>
                    </a:lnTo>
                    <a:lnTo>
                      <a:pt x="0" y="86"/>
                    </a:lnTo>
                    <a:lnTo>
                      <a:pt x="91"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13" name="Freeform 640"/>
              <p:cNvSpPr>
                <a:spLocks/>
              </p:cNvSpPr>
              <p:nvPr/>
            </p:nvSpPr>
            <p:spPr bwMode="auto">
              <a:xfrm>
                <a:off x="3481" y="2291"/>
                <a:ext cx="248" cy="131"/>
              </a:xfrm>
              <a:custGeom>
                <a:avLst/>
                <a:gdLst>
                  <a:gd name="T0" fmla="*/ 91 w 248"/>
                  <a:gd name="T1" fmla="*/ 131 h 131"/>
                  <a:gd name="T2" fmla="*/ 248 w 248"/>
                  <a:gd name="T3" fmla="*/ 45 h 131"/>
                  <a:gd name="T4" fmla="*/ 155 w 248"/>
                  <a:gd name="T5" fmla="*/ 0 h 131"/>
                  <a:gd name="T6" fmla="*/ 0 w 248"/>
                  <a:gd name="T7" fmla="*/ 86 h 131"/>
                  <a:gd name="T8" fmla="*/ 91 w 248"/>
                  <a:gd name="T9" fmla="*/ 131 h 131"/>
                  <a:gd name="T10" fmla="*/ 0 60000 65536"/>
                  <a:gd name="T11" fmla="*/ 0 60000 65536"/>
                  <a:gd name="T12" fmla="*/ 0 60000 65536"/>
                  <a:gd name="T13" fmla="*/ 0 60000 65536"/>
                  <a:gd name="T14" fmla="*/ 0 60000 65536"/>
                  <a:gd name="T15" fmla="*/ 0 w 248"/>
                  <a:gd name="T16" fmla="*/ 0 h 131"/>
                  <a:gd name="T17" fmla="*/ 248 w 248"/>
                  <a:gd name="T18" fmla="*/ 131 h 131"/>
                </a:gdLst>
                <a:ahLst/>
                <a:cxnLst>
                  <a:cxn ang="T10">
                    <a:pos x="T0" y="T1"/>
                  </a:cxn>
                  <a:cxn ang="T11">
                    <a:pos x="T2" y="T3"/>
                  </a:cxn>
                  <a:cxn ang="T12">
                    <a:pos x="T4" y="T5"/>
                  </a:cxn>
                  <a:cxn ang="T13">
                    <a:pos x="T6" y="T7"/>
                  </a:cxn>
                  <a:cxn ang="T14">
                    <a:pos x="T8" y="T9"/>
                  </a:cxn>
                </a:cxnLst>
                <a:rect l="T15" t="T16" r="T17" b="T18"/>
                <a:pathLst>
                  <a:path w="248" h="131">
                    <a:moveTo>
                      <a:pt x="91" y="131"/>
                    </a:moveTo>
                    <a:lnTo>
                      <a:pt x="248" y="45"/>
                    </a:lnTo>
                    <a:lnTo>
                      <a:pt x="155" y="0"/>
                    </a:lnTo>
                    <a:lnTo>
                      <a:pt x="0" y="86"/>
                    </a:lnTo>
                    <a:lnTo>
                      <a:pt x="91"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14" name="Freeform 641"/>
              <p:cNvSpPr>
                <a:spLocks/>
              </p:cNvSpPr>
              <p:nvPr/>
            </p:nvSpPr>
            <p:spPr bwMode="auto">
              <a:xfrm>
                <a:off x="3572" y="2336"/>
                <a:ext cx="157" cy="140"/>
              </a:xfrm>
              <a:custGeom>
                <a:avLst/>
                <a:gdLst>
                  <a:gd name="T0" fmla="*/ 0 w 157"/>
                  <a:gd name="T1" fmla="*/ 140 h 140"/>
                  <a:gd name="T2" fmla="*/ 157 w 157"/>
                  <a:gd name="T3" fmla="*/ 51 h 140"/>
                  <a:gd name="T4" fmla="*/ 157 w 157"/>
                  <a:gd name="T5" fmla="*/ 0 h 140"/>
                  <a:gd name="T6" fmla="*/ 0 w 157"/>
                  <a:gd name="T7" fmla="*/ 86 h 140"/>
                  <a:gd name="T8" fmla="*/ 0 w 157"/>
                  <a:gd name="T9" fmla="*/ 140 h 140"/>
                  <a:gd name="T10" fmla="*/ 0 60000 65536"/>
                  <a:gd name="T11" fmla="*/ 0 60000 65536"/>
                  <a:gd name="T12" fmla="*/ 0 60000 65536"/>
                  <a:gd name="T13" fmla="*/ 0 60000 65536"/>
                  <a:gd name="T14" fmla="*/ 0 60000 65536"/>
                  <a:gd name="T15" fmla="*/ 0 w 157"/>
                  <a:gd name="T16" fmla="*/ 0 h 140"/>
                  <a:gd name="T17" fmla="*/ 157 w 157"/>
                  <a:gd name="T18" fmla="*/ 140 h 140"/>
                </a:gdLst>
                <a:ahLst/>
                <a:cxnLst>
                  <a:cxn ang="T10">
                    <a:pos x="T0" y="T1"/>
                  </a:cxn>
                  <a:cxn ang="T11">
                    <a:pos x="T2" y="T3"/>
                  </a:cxn>
                  <a:cxn ang="T12">
                    <a:pos x="T4" y="T5"/>
                  </a:cxn>
                  <a:cxn ang="T13">
                    <a:pos x="T6" y="T7"/>
                  </a:cxn>
                  <a:cxn ang="T14">
                    <a:pos x="T8" y="T9"/>
                  </a:cxn>
                </a:cxnLst>
                <a:rect l="T15" t="T16" r="T17" b="T18"/>
                <a:pathLst>
                  <a:path w="157" h="140">
                    <a:moveTo>
                      <a:pt x="0" y="140"/>
                    </a:moveTo>
                    <a:lnTo>
                      <a:pt x="157" y="51"/>
                    </a:lnTo>
                    <a:lnTo>
                      <a:pt x="157" y="0"/>
                    </a:lnTo>
                    <a:lnTo>
                      <a:pt x="0" y="86"/>
                    </a:lnTo>
                    <a:lnTo>
                      <a:pt x="0" y="14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15" name="Freeform 642"/>
              <p:cNvSpPr>
                <a:spLocks/>
              </p:cNvSpPr>
              <p:nvPr/>
            </p:nvSpPr>
            <p:spPr bwMode="auto">
              <a:xfrm>
                <a:off x="3572" y="2336"/>
                <a:ext cx="157" cy="140"/>
              </a:xfrm>
              <a:custGeom>
                <a:avLst/>
                <a:gdLst>
                  <a:gd name="T0" fmla="*/ 0 w 157"/>
                  <a:gd name="T1" fmla="*/ 140 h 140"/>
                  <a:gd name="T2" fmla="*/ 157 w 157"/>
                  <a:gd name="T3" fmla="*/ 51 h 140"/>
                  <a:gd name="T4" fmla="*/ 157 w 157"/>
                  <a:gd name="T5" fmla="*/ 0 h 140"/>
                  <a:gd name="T6" fmla="*/ 0 w 157"/>
                  <a:gd name="T7" fmla="*/ 86 h 140"/>
                  <a:gd name="T8" fmla="*/ 0 w 157"/>
                  <a:gd name="T9" fmla="*/ 140 h 140"/>
                  <a:gd name="T10" fmla="*/ 0 60000 65536"/>
                  <a:gd name="T11" fmla="*/ 0 60000 65536"/>
                  <a:gd name="T12" fmla="*/ 0 60000 65536"/>
                  <a:gd name="T13" fmla="*/ 0 60000 65536"/>
                  <a:gd name="T14" fmla="*/ 0 60000 65536"/>
                  <a:gd name="T15" fmla="*/ 0 w 157"/>
                  <a:gd name="T16" fmla="*/ 0 h 140"/>
                  <a:gd name="T17" fmla="*/ 157 w 157"/>
                  <a:gd name="T18" fmla="*/ 140 h 140"/>
                </a:gdLst>
                <a:ahLst/>
                <a:cxnLst>
                  <a:cxn ang="T10">
                    <a:pos x="T0" y="T1"/>
                  </a:cxn>
                  <a:cxn ang="T11">
                    <a:pos x="T2" y="T3"/>
                  </a:cxn>
                  <a:cxn ang="T12">
                    <a:pos x="T4" y="T5"/>
                  </a:cxn>
                  <a:cxn ang="T13">
                    <a:pos x="T6" y="T7"/>
                  </a:cxn>
                  <a:cxn ang="T14">
                    <a:pos x="T8" y="T9"/>
                  </a:cxn>
                </a:cxnLst>
                <a:rect l="T15" t="T16" r="T17" b="T18"/>
                <a:pathLst>
                  <a:path w="157" h="140">
                    <a:moveTo>
                      <a:pt x="0" y="140"/>
                    </a:moveTo>
                    <a:lnTo>
                      <a:pt x="157" y="51"/>
                    </a:lnTo>
                    <a:lnTo>
                      <a:pt x="157" y="0"/>
                    </a:lnTo>
                    <a:lnTo>
                      <a:pt x="0" y="86"/>
                    </a:lnTo>
                    <a:lnTo>
                      <a:pt x="0" y="14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16" name="Freeform 643"/>
              <p:cNvSpPr>
                <a:spLocks/>
              </p:cNvSpPr>
              <p:nvPr/>
            </p:nvSpPr>
            <p:spPr bwMode="auto">
              <a:xfrm>
                <a:off x="3481" y="2291"/>
                <a:ext cx="248" cy="131"/>
              </a:xfrm>
              <a:custGeom>
                <a:avLst/>
                <a:gdLst>
                  <a:gd name="T0" fmla="*/ 91 w 248"/>
                  <a:gd name="T1" fmla="*/ 131 h 131"/>
                  <a:gd name="T2" fmla="*/ 248 w 248"/>
                  <a:gd name="T3" fmla="*/ 45 h 131"/>
                  <a:gd name="T4" fmla="*/ 155 w 248"/>
                  <a:gd name="T5" fmla="*/ 0 h 131"/>
                  <a:gd name="T6" fmla="*/ 0 w 248"/>
                  <a:gd name="T7" fmla="*/ 86 h 131"/>
                  <a:gd name="T8" fmla="*/ 91 w 248"/>
                  <a:gd name="T9" fmla="*/ 131 h 131"/>
                  <a:gd name="T10" fmla="*/ 0 60000 65536"/>
                  <a:gd name="T11" fmla="*/ 0 60000 65536"/>
                  <a:gd name="T12" fmla="*/ 0 60000 65536"/>
                  <a:gd name="T13" fmla="*/ 0 60000 65536"/>
                  <a:gd name="T14" fmla="*/ 0 60000 65536"/>
                  <a:gd name="T15" fmla="*/ 0 w 248"/>
                  <a:gd name="T16" fmla="*/ 0 h 131"/>
                  <a:gd name="T17" fmla="*/ 248 w 248"/>
                  <a:gd name="T18" fmla="*/ 131 h 131"/>
                </a:gdLst>
                <a:ahLst/>
                <a:cxnLst>
                  <a:cxn ang="T10">
                    <a:pos x="T0" y="T1"/>
                  </a:cxn>
                  <a:cxn ang="T11">
                    <a:pos x="T2" y="T3"/>
                  </a:cxn>
                  <a:cxn ang="T12">
                    <a:pos x="T4" y="T5"/>
                  </a:cxn>
                  <a:cxn ang="T13">
                    <a:pos x="T6" y="T7"/>
                  </a:cxn>
                  <a:cxn ang="T14">
                    <a:pos x="T8" y="T9"/>
                  </a:cxn>
                </a:cxnLst>
                <a:rect l="T15" t="T16" r="T17" b="T18"/>
                <a:pathLst>
                  <a:path w="248" h="131">
                    <a:moveTo>
                      <a:pt x="91" y="131"/>
                    </a:moveTo>
                    <a:lnTo>
                      <a:pt x="248" y="45"/>
                    </a:lnTo>
                    <a:lnTo>
                      <a:pt x="155" y="0"/>
                    </a:lnTo>
                    <a:lnTo>
                      <a:pt x="0" y="86"/>
                    </a:lnTo>
                    <a:lnTo>
                      <a:pt x="91"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17" name="Freeform 644"/>
              <p:cNvSpPr>
                <a:spLocks/>
              </p:cNvSpPr>
              <p:nvPr/>
            </p:nvSpPr>
            <p:spPr bwMode="auto">
              <a:xfrm>
                <a:off x="3481" y="2291"/>
                <a:ext cx="248" cy="131"/>
              </a:xfrm>
              <a:custGeom>
                <a:avLst/>
                <a:gdLst>
                  <a:gd name="T0" fmla="*/ 91 w 248"/>
                  <a:gd name="T1" fmla="*/ 131 h 131"/>
                  <a:gd name="T2" fmla="*/ 248 w 248"/>
                  <a:gd name="T3" fmla="*/ 45 h 131"/>
                  <a:gd name="T4" fmla="*/ 155 w 248"/>
                  <a:gd name="T5" fmla="*/ 0 h 131"/>
                  <a:gd name="T6" fmla="*/ 0 w 248"/>
                  <a:gd name="T7" fmla="*/ 86 h 131"/>
                  <a:gd name="T8" fmla="*/ 91 w 248"/>
                  <a:gd name="T9" fmla="*/ 131 h 131"/>
                  <a:gd name="T10" fmla="*/ 0 60000 65536"/>
                  <a:gd name="T11" fmla="*/ 0 60000 65536"/>
                  <a:gd name="T12" fmla="*/ 0 60000 65536"/>
                  <a:gd name="T13" fmla="*/ 0 60000 65536"/>
                  <a:gd name="T14" fmla="*/ 0 60000 65536"/>
                  <a:gd name="T15" fmla="*/ 0 w 248"/>
                  <a:gd name="T16" fmla="*/ 0 h 131"/>
                  <a:gd name="T17" fmla="*/ 248 w 248"/>
                  <a:gd name="T18" fmla="*/ 131 h 131"/>
                </a:gdLst>
                <a:ahLst/>
                <a:cxnLst>
                  <a:cxn ang="T10">
                    <a:pos x="T0" y="T1"/>
                  </a:cxn>
                  <a:cxn ang="T11">
                    <a:pos x="T2" y="T3"/>
                  </a:cxn>
                  <a:cxn ang="T12">
                    <a:pos x="T4" y="T5"/>
                  </a:cxn>
                  <a:cxn ang="T13">
                    <a:pos x="T6" y="T7"/>
                  </a:cxn>
                  <a:cxn ang="T14">
                    <a:pos x="T8" y="T9"/>
                  </a:cxn>
                </a:cxnLst>
                <a:rect l="T15" t="T16" r="T17" b="T18"/>
                <a:pathLst>
                  <a:path w="248" h="131">
                    <a:moveTo>
                      <a:pt x="91" y="131"/>
                    </a:moveTo>
                    <a:lnTo>
                      <a:pt x="248" y="45"/>
                    </a:lnTo>
                    <a:lnTo>
                      <a:pt x="155" y="0"/>
                    </a:lnTo>
                    <a:lnTo>
                      <a:pt x="0" y="86"/>
                    </a:lnTo>
                    <a:lnTo>
                      <a:pt x="91"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18" name="Freeform 645"/>
              <p:cNvSpPr>
                <a:spLocks/>
              </p:cNvSpPr>
              <p:nvPr/>
            </p:nvSpPr>
            <p:spPr bwMode="auto">
              <a:xfrm>
                <a:off x="3481" y="2377"/>
                <a:ext cx="91" cy="99"/>
              </a:xfrm>
              <a:custGeom>
                <a:avLst/>
                <a:gdLst>
                  <a:gd name="T0" fmla="*/ 0 w 91"/>
                  <a:gd name="T1" fmla="*/ 0 h 99"/>
                  <a:gd name="T2" fmla="*/ 0 w 91"/>
                  <a:gd name="T3" fmla="*/ 51 h 99"/>
                  <a:gd name="T4" fmla="*/ 91 w 91"/>
                  <a:gd name="T5" fmla="*/ 99 h 99"/>
                  <a:gd name="T6" fmla="*/ 91 w 91"/>
                  <a:gd name="T7" fmla="*/ 45 h 99"/>
                  <a:gd name="T8" fmla="*/ 0 w 91"/>
                  <a:gd name="T9" fmla="*/ 0 h 99"/>
                  <a:gd name="T10" fmla="*/ 0 60000 65536"/>
                  <a:gd name="T11" fmla="*/ 0 60000 65536"/>
                  <a:gd name="T12" fmla="*/ 0 60000 65536"/>
                  <a:gd name="T13" fmla="*/ 0 60000 65536"/>
                  <a:gd name="T14" fmla="*/ 0 60000 65536"/>
                  <a:gd name="T15" fmla="*/ 0 w 91"/>
                  <a:gd name="T16" fmla="*/ 0 h 99"/>
                  <a:gd name="T17" fmla="*/ 91 w 91"/>
                  <a:gd name="T18" fmla="*/ 99 h 99"/>
                </a:gdLst>
                <a:ahLst/>
                <a:cxnLst>
                  <a:cxn ang="T10">
                    <a:pos x="T0" y="T1"/>
                  </a:cxn>
                  <a:cxn ang="T11">
                    <a:pos x="T2" y="T3"/>
                  </a:cxn>
                  <a:cxn ang="T12">
                    <a:pos x="T4" y="T5"/>
                  </a:cxn>
                  <a:cxn ang="T13">
                    <a:pos x="T6" y="T7"/>
                  </a:cxn>
                  <a:cxn ang="T14">
                    <a:pos x="T8" y="T9"/>
                  </a:cxn>
                </a:cxnLst>
                <a:rect l="T15" t="T16" r="T17" b="T18"/>
                <a:pathLst>
                  <a:path w="91" h="99">
                    <a:moveTo>
                      <a:pt x="0" y="0"/>
                    </a:moveTo>
                    <a:lnTo>
                      <a:pt x="0" y="51"/>
                    </a:lnTo>
                    <a:lnTo>
                      <a:pt x="91" y="99"/>
                    </a:lnTo>
                    <a:lnTo>
                      <a:pt x="91" y="4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19" name="Freeform 646"/>
              <p:cNvSpPr>
                <a:spLocks/>
              </p:cNvSpPr>
              <p:nvPr/>
            </p:nvSpPr>
            <p:spPr bwMode="auto">
              <a:xfrm>
                <a:off x="3481" y="2377"/>
                <a:ext cx="91" cy="99"/>
              </a:xfrm>
              <a:custGeom>
                <a:avLst/>
                <a:gdLst>
                  <a:gd name="T0" fmla="*/ 0 w 91"/>
                  <a:gd name="T1" fmla="*/ 0 h 99"/>
                  <a:gd name="T2" fmla="*/ 0 w 91"/>
                  <a:gd name="T3" fmla="*/ 51 h 99"/>
                  <a:gd name="T4" fmla="*/ 91 w 91"/>
                  <a:gd name="T5" fmla="*/ 99 h 99"/>
                  <a:gd name="T6" fmla="*/ 91 w 91"/>
                  <a:gd name="T7" fmla="*/ 45 h 99"/>
                  <a:gd name="T8" fmla="*/ 0 w 91"/>
                  <a:gd name="T9" fmla="*/ 0 h 99"/>
                  <a:gd name="T10" fmla="*/ 0 60000 65536"/>
                  <a:gd name="T11" fmla="*/ 0 60000 65536"/>
                  <a:gd name="T12" fmla="*/ 0 60000 65536"/>
                  <a:gd name="T13" fmla="*/ 0 60000 65536"/>
                  <a:gd name="T14" fmla="*/ 0 60000 65536"/>
                  <a:gd name="T15" fmla="*/ 0 w 91"/>
                  <a:gd name="T16" fmla="*/ 0 h 99"/>
                  <a:gd name="T17" fmla="*/ 91 w 91"/>
                  <a:gd name="T18" fmla="*/ 99 h 99"/>
                </a:gdLst>
                <a:ahLst/>
                <a:cxnLst>
                  <a:cxn ang="T10">
                    <a:pos x="T0" y="T1"/>
                  </a:cxn>
                  <a:cxn ang="T11">
                    <a:pos x="T2" y="T3"/>
                  </a:cxn>
                  <a:cxn ang="T12">
                    <a:pos x="T4" y="T5"/>
                  </a:cxn>
                  <a:cxn ang="T13">
                    <a:pos x="T6" y="T7"/>
                  </a:cxn>
                  <a:cxn ang="T14">
                    <a:pos x="T8" y="T9"/>
                  </a:cxn>
                </a:cxnLst>
                <a:rect l="T15" t="T16" r="T17" b="T18"/>
                <a:pathLst>
                  <a:path w="91" h="99">
                    <a:moveTo>
                      <a:pt x="0" y="0"/>
                    </a:moveTo>
                    <a:lnTo>
                      <a:pt x="0" y="51"/>
                    </a:lnTo>
                    <a:lnTo>
                      <a:pt x="91" y="99"/>
                    </a:lnTo>
                    <a:lnTo>
                      <a:pt x="91" y="4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20" name="Freeform 647"/>
              <p:cNvSpPr>
                <a:spLocks/>
              </p:cNvSpPr>
              <p:nvPr/>
            </p:nvSpPr>
            <p:spPr bwMode="auto">
              <a:xfrm>
                <a:off x="3572" y="2282"/>
                <a:ext cx="157" cy="140"/>
              </a:xfrm>
              <a:custGeom>
                <a:avLst/>
                <a:gdLst>
                  <a:gd name="T0" fmla="*/ 0 w 157"/>
                  <a:gd name="T1" fmla="*/ 140 h 140"/>
                  <a:gd name="T2" fmla="*/ 157 w 157"/>
                  <a:gd name="T3" fmla="*/ 54 h 140"/>
                  <a:gd name="T4" fmla="*/ 157 w 157"/>
                  <a:gd name="T5" fmla="*/ 0 h 140"/>
                  <a:gd name="T6" fmla="*/ 0 w 157"/>
                  <a:gd name="T7" fmla="*/ 88 h 140"/>
                  <a:gd name="T8" fmla="*/ 0 w 157"/>
                  <a:gd name="T9" fmla="*/ 140 h 140"/>
                  <a:gd name="T10" fmla="*/ 0 60000 65536"/>
                  <a:gd name="T11" fmla="*/ 0 60000 65536"/>
                  <a:gd name="T12" fmla="*/ 0 60000 65536"/>
                  <a:gd name="T13" fmla="*/ 0 60000 65536"/>
                  <a:gd name="T14" fmla="*/ 0 60000 65536"/>
                  <a:gd name="T15" fmla="*/ 0 w 157"/>
                  <a:gd name="T16" fmla="*/ 0 h 140"/>
                  <a:gd name="T17" fmla="*/ 157 w 157"/>
                  <a:gd name="T18" fmla="*/ 140 h 140"/>
                </a:gdLst>
                <a:ahLst/>
                <a:cxnLst>
                  <a:cxn ang="T10">
                    <a:pos x="T0" y="T1"/>
                  </a:cxn>
                  <a:cxn ang="T11">
                    <a:pos x="T2" y="T3"/>
                  </a:cxn>
                  <a:cxn ang="T12">
                    <a:pos x="T4" y="T5"/>
                  </a:cxn>
                  <a:cxn ang="T13">
                    <a:pos x="T6" y="T7"/>
                  </a:cxn>
                  <a:cxn ang="T14">
                    <a:pos x="T8" y="T9"/>
                  </a:cxn>
                </a:cxnLst>
                <a:rect l="T15" t="T16" r="T17" b="T18"/>
                <a:pathLst>
                  <a:path w="157" h="140">
                    <a:moveTo>
                      <a:pt x="0" y="140"/>
                    </a:moveTo>
                    <a:lnTo>
                      <a:pt x="157" y="54"/>
                    </a:lnTo>
                    <a:lnTo>
                      <a:pt x="157" y="0"/>
                    </a:lnTo>
                    <a:lnTo>
                      <a:pt x="0" y="88"/>
                    </a:lnTo>
                    <a:lnTo>
                      <a:pt x="0" y="14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21" name="Freeform 648"/>
              <p:cNvSpPr>
                <a:spLocks/>
              </p:cNvSpPr>
              <p:nvPr/>
            </p:nvSpPr>
            <p:spPr bwMode="auto">
              <a:xfrm>
                <a:off x="3572" y="2282"/>
                <a:ext cx="157" cy="140"/>
              </a:xfrm>
              <a:custGeom>
                <a:avLst/>
                <a:gdLst>
                  <a:gd name="T0" fmla="*/ 0 w 157"/>
                  <a:gd name="T1" fmla="*/ 140 h 140"/>
                  <a:gd name="T2" fmla="*/ 157 w 157"/>
                  <a:gd name="T3" fmla="*/ 54 h 140"/>
                  <a:gd name="T4" fmla="*/ 157 w 157"/>
                  <a:gd name="T5" fmla="*/ 0 h 140"/>
                  <a:gd name="T6" fmla="*/ 0 w 157"/>
                  <a:gd name="T7" fmla="*/ 88 h 140"/>
                  <a:gd name="T8" fmla="*/ 0 w 157"/>
                  <a:gd name="T9" fmla="*/ 140 h 140"/>
                  <a:gd name="T10" fmla="*/ 0 60000 65536"/>
                  <a:gd name="T11" fmla="*/ 0 60000 65536"/>
                  <a:gd name="T12" fmla="*/ 0 60000 65536"/>
                  <a:gd name="T13" fmla="*/ 0 60000 65536"/>
                  <a:gd name="T14" fmla="*/ 0 60000 65536"/>
                  <a:gd name="T15" fmla="*/ 0 w 157"/>
                  <a:gd name="T16" fmla="*/ 0 h 140"/>
                  <a:gd name="T17" fmla="*/ 157 w 157"/>
                  <a:gd name="T18" fmla="*/ 140 h 140"/>
                </a:gdLst>
                <a:ahLst/>
                <a:cxnLst>
                  <a:cxn ang="T10">
                    <a:pos x="T0" y="T1"/>
                  </a:cxn>
                  <a:cxn ang="T11">
                    <a:pos x="T2" y="T3"/>
                  </a:cxn>
                  <a:cxn ang="T12">
                    <a:pos x="T4" y="T5"/>
                  </a:cxn>
                  <a:cxn ang="T13">
                    <a:pos x="T6" y="T7"/>
                  </a:cxn>
                  <a:cxn ang="T14">
                    <a:pos x="T8" y="T9"/>
                  </a:cxn>
                </a:cxnLst>
                <a:rect l="T15" t="T16" r="T17" b="T18"/>
                <a:pathLst>
                  <a:path w="157" h="140">
                    <a:moveTo>
                      <a:pt x="0" y="140"/>
                    </a:moveTo>
                    <a:lnTo>
                      <a:pt x="157" y="54"/>
                    </a:lnTo>
                    <a:lnTo>
                      <a:pt x="157" y="0"/>
                    </a:lnTo>
                    <a:lnTo>
                      <a:pt x="0" y="88"/>
                    </a:lnTo>
                    <a:lnTo>
                      <a:pt x="0" y="14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22" name="Freeform 649"/>
              <p:cNvSpPr>
                <a:spLocks/>
              </p:cNvSpPr>
              <p:nvPr/>
            </p:nvSpPr>
            <p:spPr bwMode="auto">
              <a:xfrm>
                <a:off x="3481" y="2237"/>
                <a:ext cx="248" cy="133"/>
              </a:xfrm>
              <a:custGeom>
                <a:avLst/>
                <a:gdLst>
                  <a:gd name="T0" fmla="*/ 91 w 248"/>
                  <a:gd name="T1" fmla="*/ 133 h 133"/>
                  <a:gd name="T2" fmla="*/ 248 w 248"/>
                  <a:gd name="T3" fmla="*/ 45 h 133"/>
                  <a:gd name="T4" fmla="*/ 155 w 248"/>
                  <a:gd name="T5" fmla="*/ 0 h 133"/>
                  <a:gd name="T6" fmla="*/ 0 w 248"/>
                  <a:gd name="T7" fmla="*/ 86 h 133"/>
                  <a:gd name="T8" fmla="*/ 91 w 248"/>
                  <a:gd name="T9" fmla="*/ 133 h 133"/>
                  <a:gd name="T10" fmla="*/ 0 60000 65536"/>
                  <a:gd name="T11" fmla="*/ 0 60000 65536"/>
                  <a:gd name="T12" fmla="*/ 0 60000 65536"/>
                  <a:gd name="T13" fmla="*/ 0 60000 65536"/>
                  <a:gd name="T14" fmla="*/ 0 60000 65536"/>
                  <a:gd name="T15" fmla="*/ 0 w 248"/>
                  <a:gd name="T16" fmla="*/ 0 h 133"/>
                  <a:gd name="T17" fmla="*/ 248 w 248"/>
                  <a:gd name="T18" fmla="*/ 133 h 133"/>
                </a:gdLst>
                <a:ahLst/>
                <a:cxnLst>
                  <a:cxn ang="T10">
                    <a:pos x="T0" y="T1"/>
                  </a:cxn>
                  <a:cxn ang="T11">
                    <a:pos x="T2" y="T3"/>
                  </a:cxn>
                  <a:cxn ang="T12">
                    <a:pos x="T4" y="T5"/>
                  </a:cxn>
                  <a:cxn ang="T13">
                    <a:pos x="T6" y="T7"/>
                  </a:cxn>
                  <a:cxn ang="T14">
                    <a:pos x="T8" y="T9"/>
                  </a:cxn>
                </a:cxnLst>
                <a:rect l="T15" t="T16" r="T17" b="T18"/>
                <a:pathLst>
                  <a:path w="248" h="133">
                    <a:moveTo>
                      <a:pt x="91" y="133"/>
                    </a:moveTo>
                    <a:lnTo>
                      <a:pt x="248" y="45"/>
                    </a:lnTo>
                    <a:lnTo>
                      <a:pt x="155" y="0"/>
                    </a:lnTo>
                    <a:lnTo>
                      <a:pt x="0" y="86"/>
                    </a:lnTo>
                    <a:lnTo>
                      <a:pt x="91"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23" name="Freeform 650"/>
              <p:cNvSpPr>
                <a:spLocks/>
              </p:cNvSpPr>
              <p:nvPr/>
            </p:nvSpPr>
            <p:spPr bwMode="auto">
              <a:xfrm>
                <a:off x="3481" y="2237"/>
                <a:ext cx="248" cy="133"/>
              </a:xfrm>
              <a:custGeom>
                <a:avLst/>
                <a:gdLst>
                  <a:gd name="T0" fmla="*/ 91 w 248"/>
                  <a:gd name="T1" fmla="*/ 133 h 133"/>
                  <a:gd name="T2" fmla="*/ 248 w 248"/>
                  <a:gd name="T3" fmla="*/ 45 h 133"/>
                  <a:gd name="T4" fmla="*/ 155 w 248"/>
                  <a:gd name="T5" fmla="*/ 0 h 133"/>
                  <a:gd name="T6" fmla="*/ 0 w 248"/>
                  <a:gd name="T7" fmla="*/ 86 h 133"/>
                  <a:gd name="T8" fmla="*/ 91 w 248"/>
                  <a:gd name="T9" fmla="*/ 133 h 133"/>
                  <a:gd name="T10" fmla="*/ 0 60000 65536"/>
                  <a:gd name="T11" fmla="*/ 0 60000 65536"/>
                  <a:gd name="T12" fmla="*/ 0 60000 65536"/>
                  <a:gd name="T13" fmla="*/ 0 60000 65536"/>
                  <a:gd name="T14" fmla="*/ 0 60000 65536"/>
                  <a:gd name="T15" fmla="*/ 0 w 248"/>
                  <a:gd name="T16" fmla="*/ 0 h 133"/>
                  <a:gd name="T17" fmla="*/ 248 w 248"/>
                  <a:gd name="T18" fmla="*/ 133 h 133"/>
                </a:gdLst>
                <a:ahLst/>
                <a:cxnLst>
                  <a:cxn ang="T10">
                    <a:pos x="T0" y="T1"/>
                  </a:cxn>
                  <a:cxn ang="T11">
                    <a:pos x="T2" y="T3"/>
                  </a:cxn>
                  <a:cxn ang="T12">
                    <a:pos x="T4" y="T5"/>
                  </a:cxn>
                  <a:cxn ang="T13">
                    <a:pos x="T6" y="T7"/>
                  </a:cxn>
                  <a:cxn ang="T14">
                    <a:pos x="T8" y="T9"/>
                  </a:cxn>
                </a:cxnLst>
                <a:rect l="T15" t="T16" r="T17" b="T18"/>
                <a:pathLst>
                  <a:path w="248" h="133">
                    <a:moveTo>
                      <a:pt x="91" y="133"/>
                    </a:moveTo>
                    <a:lnTo>
                      <a:pt x="248" y="45"/>
                    </a:lnTo>
                    <a:lnTo>
                      <a:pt x="155" y="0"/>
                    </a:lnTo>
                    <a:lnTo>
                      <a:pt x="0" y="86"/>
                    </a:lnTo>
                    <a:lnTo>
                      <a:pt x="91"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24" name="Freeform 651"/>
              <p:cNvSpPr>
                <a:spLocks/>
              </p:cNvSpPr>
              <p:nvPr/>
            </p:nvSpPr>
            <p:spPr bwMode="auto">
              <a:xfrm>
                <a:off x="3572" y="2282"/>
                <a:ext cx="157" cy="140"/>
              </a:xfrm>
              <a:custGeom>
                <a:avLst/>
                <a:gdLst>
                  <a:gd name="T0" fmla="*/ 0 w 157"/>
                  <a:gd name="T1" fmla="*/ 140 h 140"/>
                  <a:gd name="T2" fmla="*/ 157 w 157"/>
                  <a:gd name="T3" fmla="*/ 54 h 140"/>
                  <a:gd name="T4" fmla="*/ 157 w 157"/>
                  <a:gd name="T5" fmla="*/ 0 h 140"/>
                  <a:gd name="T6" fmla="*/ 0 w 157"/>
                  <a:gd name="T7" fmla="*/ 88 h 140"/>
                  <a:gd name="T8" fmla="*/ 0 w 157"/>
                  <a:gd name="T9" fmla="*/ 140 h 140"/>
                  <a:gd name="T10" fmla="*/ 0 60000 65536"/>
                  <a:gd name="T11" fmla="*/ 0 60000 65536"/>
                  <a:gd name="T12" fmla="*/ 0 60000 65536"/>
                  <a:gd name="T13" fmla="*/ 0 60000 65536"/>
                  <a:gd name="T14" fmla="*/ 0 60000 65536"/>
                  <a:gd name="T15" fmla="*/ 0 w 157"/>
                  <a:gd name="T16" fmla="*/ 0 h 140"/>
                  <a:gd name="T17" fmla="*/ 157 w 157"/>
                  <a:gd name="T18" fmla="*/ 140 h 140"/>
                </a:gdLst>
                <a:ahLst/>
                <a:cxnLst>
                  <a:cxn ang="T10">
                    <a:pos x="T0" y="T1"/>
                  </a:cxn>
                  <a:cxn ang="T11">
                    <a:pos x="T2" y="T3"/>
                  </a:cxn>
                  <a:cxn ang="T12">
                    <a:pos x="T4" y="T5"/>
                  </a:cxn>
                  <a:cxn ang="T13">
                    <a:pos x="T6" y="T7"/>
                  </a:cxn>
                  <a:cxn ang="T14">
                    <a:pos x="T8" y="T9"/>
                  </a:cxn>
                </a:cxnLst>
                <a:rect l="T15" t="T16" r="T17" b="T18"/>
                <a:pathLst>
                  <a:path w="157" h="140">
                    <a:moveTo>
                      <a:pt x="0" y="140"/>
                    </a:moveTo>
                    <a:lnTo>
                      <a:pt x="157" y="54"/>
                    </a:lnTo>
                    <a:lnTo>
                      <a:pt x="157" y="0"/>
                    </a:lnTo>
                    <a:lnTo>
                      <a:pt x="0" y="88"/>
                    </a:lnTo>
                    <a:lnTo>
                      <a:pt x="0" y="14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25" name="Freeform 652"/>
              <p:cNvSpPr>
                <a:spLocks/>
              </p:cNvSpPr>
              <p:nvPr/>
            </p:nvSpPr>
            <p:spPr bwMode="auto">
              <a:xfrm>
                <a:off x="3572" y="2282"/>
                <a:ext cx="157" cy="140"/>
              </a:xfrm>
              <a:custGeom>
                <a:avLst/>
                <a:gdLst>
                  <a:gd name="T0" fmla="*/ 0 w 157"/>
                  <a:gd name="T1" fmla="*/ 140 h 140"/>
                  <a:gd name="T2" fmla="*/ 157 w 157"/>
                  <a:gd name="T3" fmla="*/ 54 h 140"/>
                  <a:gd name="T4" fmla="*/ 157 w 157"/>
                  <a:gd name="T5" fmla="*/ 0 h 140"/>
                  <a:gd name="T6" fmla="*/ 0 w 157"/>
                  <a:gd name="T7" fmla="*/ 88 h 140"/>
                  <a:gd name="T8" fmla="*/ 0 w 157"/>
                  <a:gd name="T9" fmla="*/ 140 h 140"/>
                  <a:gd name="T10" fmla="*/ 0 60000 65536"/>
                  <a:gd name="T11" fmla="*/ 0 60000 65536"/>
                  <a:gd name="T12" fmla="*/ 0 60000 65536"/>
                  <a:gd name="T13" fmla="*/ 0 60000 65536"/>
                  <a:gd name="T14" fmla="*/ 0 60000 65536"/>
                  <a:gd name="T15" fmla="*/ 0 w 157"/>
                  <a:gd name="T16" fmla="*/ 0 h 140"/>
                  <a:gd name="T17" fmla="*/ 157 w 157"/>
                  <a:gd name="T18" fmla="*/ 140 h 140"/>
                </a:gdLst>
                <a:ahLst/>
                <a:cxnLst>
                  <a:cxn ang="T10">
                    <a:pos x="T0" y="T1"/>
                  </a:cxn>
                  <a:cxn ang="T11">
                    <a:pos x="T2" y="T3"/>
                  </a:cxn>
                  <a:cxn ang="T12">
                    <a:pos x="T4" y="T5"/>
                  </a:cxn>
                  <a:cxn ang="T13">
                    <a:pos x="T6" y="T7"/>
                  </a:cxn>
                  <a:cxn ang="T14">
                    <a:pos x="T8" y="T9"/>
                  </a:cxn>
                </a:cxnLst>
                <a:rect l="T15" t="T16" r="T17" b="T18"/>
                <a:pathLst>
                  <a:path w="157" h="140">
                    <a:moveTo>
                      <a:pt x="0" y="140"/>
                    </a:moveTo>
                    <a:lnTo>
                      <a:pt x="157" y="54"/>
                    </a:lnTo>
                    <a:lnTo>
                      <a:pt x="157" y="0"/>
                    </a:lnTo>
                    <a:lnTo>
                      <a:pt x="0" y="88"/>
                    </a:lnTo>
                    <a:lnTo>
                      <a:pt x="0" y="14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26" name="Freeform 653"/>
              <p:cNvSpPr>
                <a:spLocks/>
              </p:cNvSpPr>
              <p:nvPr/>
            </p:nvSpPr>
            <p:spPr bwMode="auto">
              <a:xfrm>
                <a:off x="3481" y="2237"/>
                <a:ext cx="248" cy="133"/>
              </a:xfrm>
              <a:custGeom>
                <a:avLst/>
                <a:gdLst>
                  <a:gd name="T0" fmla="*/ 91 w 248"/>
                  <a:gd name="T1" fmla="*/ 133 h 133"/>
                  <a:gd name="T2" fmla="*/ 248 w 248"/>
                  <a:gd name="T3" fmla="*/ 45 h 133"/>
                  <a:gd name="T4" fmla="*/ 155 w 248"/>
                  <a:gd name="T5" fmla="*/ 0 h 133"/>
                  <a:gd name="T6" fmla="*/ 0 w 248"/>
                  <a:gd name="T7" fmla="*/ 86 h 133"/>
                  <a:gd name="T8" fmla="*/ 91 w 248"/>
                  <a:gd name="T9" fmla="*/ 133 h 133"/>
                  <a:gd name="T10" fmla="*/ 0 60000 65536"/>
                  <a:gd name="T11" fmla="*/ 0 60000 65536"/>
                  <a:gd name="T12" fmla="*/ 0 60000 65536"/>
                  <a:gd name="T13" fmla="*/ 0 60000 65536"/>
                  <a:gd name="T14" fmla="*/ 0 60000 65536"/>
                  <a:gd name="T15" fmla="*/ 0 w 248"/>
                  <a:gd name="T16" fmla="*/ 0 h 133"/>
                  <a:gd name="T17" fmla="*/ 248 w 248"/>
                  <a:gd name="T18" fmla="*/ 133 h 133"/>
                </a:gdLst>
                <a:ahLst/>
                <a:cxnLst>
                  <a:cxn ang="T10">
                    <a:pos x="T0" y="T1"/>
                  </a:cxn>
                  <a:cxn ang="T11">
                    <a:pos x="T2" y="T3"/>
                  </a:cxn>
                  <a:cxn ang="T12">
                    <a:pos x="T4" y="T5"/>
                  </a:cxn>
                  <a:cxn ang="T13">
                    <a:pos x="T6" y="T7"/>
                  </a:cxn>
                  <a:cxn ang="T14">
                    <a:pos x="T8" y="T9"/>
                  </a:cxn>
                </a:cxnLst>
                <a:rect l="T15" t="T16" r="T17" b="T18"/>
                <a:pathLst>
                  <a:path w="248" h="133">
                    <a:moveTo>
                      <a:pt x="91" y="133"/>
                    </a:moveTo>
                    <a:lnTo>
                      <a:pt x="248" y="45"/>
                    </a:lnTo>
                    <a:lnTo>
                      <a:pt x="155" y="0"/>
                    </a:lnTo>
                    <a:lnTo>
                      <a:pt x="0" y="86"/>
                    </a:lnTo>
                    <a:lnTo>
                      <a:pt x="91"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27" name="Freeform 654"/>
              <p:cNvSpPr>
                <a:spLocks/>
              </p:cNvSpPr>
              <p:nvPr/>
            </p:nvSpPr>
            <p:spPr bwMode="auto">
              <a:xfrm>
                <a:off x="3481" y="2237"/>
                <a:ext cx="248" cy="133"/>
              </a:xfrm>
              <a:custGeom>
                <a:avLst/>
                <a:gdLst>
                  <a:gd name="T0" fmla="*/ 91 w 248"/>
                  <a:gd name="T1" fmla="*/ 133 h 133"/>
                  <a:gd name="T2" fmla="*/ 248 w 248"/>
                  <a:gd name="T3" fmla="*/ 45 h 133"/>
                  <a:gd name="T4" fmla="*/ 155 w 248"/>
                  <a:gd name="T5" fmla="*/ 0 h 133"/>
                  <a:gd name="T6" fmla="*/ 0 w 248"/>
                  <a:gd name="T7" fmla="*/ 86 h 133"/>
                  <a:gd name="T8" fmla="*/ 91 w 248"/>
                  <a:gd name="T9" fmla="*/ 133 h 133"/>
                  <a:gd name="T10" fmla="*/ 0 60000 65536"/>
                  <a:gd name="T11" fmla="*/ 0 60000 65536"/>
                  <a:gd name="T12" fmla="*/ 0 60000 65536"/>
                  <a:gd name="T13" fmla="*/ 0 60000 65536"/>
                  <a:gd name="T14" fmla="*/ 0 60000 65536"/>
                  <a:gd name="T15" fmla="*/ 0 w 248"/>
                  <a:gd name="T16" fmla="*/ 0 h 133"/>
                  <a:gd name="T17" fmla="*/ 248 w 248"/>
                  <a:gd name="T18" fmla="*/ 133 h 133"/>
                </a:gdLst>
                <a:ahLst/>
                <a:cxnLst>
                  <a:cxn ang="T10">
                    <a:pos x="T0" y="T1"/>
                  </a:cxn>
                  <a:cxn ang="T11">
                    <a:pos x="T2" y="T3"/>
                  </a:cxn>
                  <a:cxn ang="T12">
                    <a:pos x="T4" y="T5"/>
                  </a:cxn>
                  <a:cxn ang="T13">
                    <a:pos x="T6" y="T7"/>
                  </a:cxn>
                  <a:cxn ang="T14">
                    <a:pos x="T8" y="T9"/>
                  </a:cxn>
                </a:cxnLst>
                <a:rect l="T15" t="T16" r="T17" b="T18"/>
                <a:pathLst>
                  <a:path w="248" h="133">
                    <a:moveTo>
                      <a:pt x="91" y="133"/>
                    </a:moveTo>
                    <a:lnTo>
                      <a:pt x="248" y="45"/>
                    </a:lnTo>
                    <a:lnTo>
                      <a:pt x="155" y="0"/>
                    </a:lnTo>
                    <a:lnTo>
                      <a:pt x="0" y="86"/>
                    </a:lnTo>
                    <a:lnTo>
                      <a:pt x="91"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28" name="Freeform 655"/>
              <p:cNvSpPr>
                <a:spLocks/>
              </p:cNvSpPr>
              <p:nvPr/>
            </p:nvSpPr>
            <p:spPr bwMode="auto">
              <a:xfrm>
                <a:off x="3481" y="2323"/>
                <a:ext cx="91" cy="99"/>
              </a:xfrm>
              <a:custGeom>
                <a:avLst/>
                <a:gdLst>
                  <a:gd name="T0" fmla="*/ 0 w 91"/>
                  <a:gd name="T1" fmla="*/ 0 h 99"/>
                  <a:gd name="T2" fmla="*/ 0 w 91"/>
                  <a:gd name="T3" fmla="*/ 52 h 99"/>
                  <a:gd name="T4" fmla="*/ 91 w 91"/>
                  <a:gd name="T5" fmla="*/ 99 h 99"/>
                  <a:gd name="T6" fmla="*/ 91 w 91"/>
                  <a:gd name="T7" fmla="*/ 47 h 99"/>
                  <a:gd name="T8" fmla="*/ 0 w 91"/>
                  <a:gd name="T9" fmla="*/ 0 h 99"/>
                  <a:gd name="T10" fmla="*/ 0 60000 65536"/>
                  <a:gd name="T11" fmla="*/ 0 60000 65536"/>
                  <a:gd name="T12" fmla="*/ 0 60000 65536"/>
                  <a:gd name="T13" fmla="*/ 0 60000 65536"/>
                  <a:gd name="T14" fmla="*/ 0 60000 65536"/>
                  <a:gd name="T15" fmla="*/ 0 w 91"/>
                  <a:gd name="T16" fmla="*/ 0 h 99"/>
                  <a:gd name="T17" fmla="*/ 91 w 91"/>
                  <a:gd name="T18" fmla="*/ 99 h 99"/>
                </a:gdLst>
                <a:ahLst/>
                <a:cxnLst>
                  <a:cxn ang="T10">
                    <a:pos x="T0" y="T1"/>
                  </a:cxn>
                  <a:cxn ang="T11">
                    <a:pos x="T2" y="T3"/>
                  </a:cxn>
                  <a:cxn ang="T12">
                    <a:pos x="T4" y="T5"/>
                  </a:cxn>
                  <a:cxn ang="T13">
                    <a:pos x="T6" y="T7"/>
                  </a:cxn>
                  <a:cxn ang="T14">
                    <a:pos x="T8" y="T9"/>
                  </a:cxn>
                </a:cxnLst>
                <a:rect l="T15" t="T16" r="T17" b="T18"/>
                <a:pathLst>
                  <a:path w="91" h="99">
                    <a:moveTo>
                      <a:pt x="0" y="0"/>
                    </a:moveTo>
                    <a:lnTo>
                      <a:pt x="0" y="52"/>
                    </a:lnTo>
                    <a:lnTo>
                      <a:pt x="91" y="99"/>
                    </a:lnTo>
                    <a:lnTo>
                      <a:pt x="91" y="47"/>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29" name="Freeform 656"/>
              <p:cNvSpPr>
                <a:spLocks/>
              </p:cNvSpPr>
              <p:nvPr/>
            </p:nvSpPr>
            <p:spPr bwMode="auto">
              <a:xfrm>
                <a:off x="3481" y="2323"/>
                <a:ext cx="91" cy="99"/>
              </a:xfrm>
              <a:custGeom>
                <a:avLst/>
                <a:gdLst>
                  <a:gd name="T0" fmla="*/ 0 w 91"/>
                  <a:gd name="T1" fmla="*/ 0 h 99"/>
                  <a:gd name="T2" fmla="*/ 0 w 91"/>
                  <a:gd name="T3" fmla="*/ 52 h 99"/>
                  <a:gd name="T4" fmla="*/ 91 w 91"/>
                  <a:gd name="T5" fmla="*/ 99 h 99"/>
                  <a:gd name="T6" fmla="*/ 91 w 91"/>
                  <a:gd name="T7" fmla="*/ 47 h 99"/>
                  <a:gd name="T8" fmla="*/ 0 w 91"/>
                  <a:gd name="T9" fmla="*/ 0 h 99"/>
                  <a:gd name="T10" fmla="*/ 0 60000 65536"/>
                  <a:gd name="T11" fmla="*/ 0 60000 65536"/>
                  <a:gd name="T12" fmla="*/ 0 60000 65536"/>
                  <a:gd name="T13" fmla="*/ 0 60000 65536"/>
                  <a:gd name="T14" fmla="*/ 0 60000 65536"/>
                  <a:gd name="T15" fmla="*/ 0 w 91"/>
                  <a:gd name="T16" fmla="*/ 0 h 99"/>
                  <a:gd name="T17" fmla="*/ 91 w 91"/>
                  <a:gd name="T18" fmla="*/ 99 h 99"/>
                </a:gdLst>
                <a:ahLst/>
                <a:cxnLst>
                  <a:cxn ang="T10">
                    <a:pos x="T0" y="T1"/>
                  </a:cxn>
                  <a:cxn ang="T11">
                    <a:pos x="T2" y="T3"/>
                  </a:cxn>
                  <a:cxn ang="T12">
                    <a:pos x="T4" y="T5"/>
                  </a:cxn>
                  <a:cxn ang="T13">
                    <a:pos x="T6" y="T7"/>
                  </a:cxn>
                  <a:cxn ang="T14">
                    <a:pos x="T8" y="T9"/>
                  </a:cxn>
                </a:cxnLst>
                <a:rect l="T15" t="T16" r="T17" b="T18"/>
                <a:pathLst>
                  <a:path w="91" h="99">
                    <a:moveTo>
                      <a:pt x="0" y="0"/>
                    </a:moveTo>
                    <a:lnTo>
                      <a:pt x="0" y="52"/>
                    </a:lnTo>
                    <a:lnTo>
                      <a:pt x="91" y="99"/>
                    </a:lnTo>
                    <a:lnTo>
                      <a:pt x="91" y="47"/>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30" name="Freeform 657"/>
              <p:cNvSpPr>
                <a:spLocks/>
              </p:cNvSpPr>
              <p:nvPr/>
            </p:nvSpPr>
            <p:spPr bwMode="auto">
              <a:xfrm>
                <a:off x="3665" y="2435"/>
                <a:ext cx="157" cy="137"/>
              </a:xfrm>
              <a:custGeom>
                <a:avLst/>
                <a:gdLst>
                  <a:gd name="T0" fmla="*/ 0 w 157"/>
                  <a:gd name="T1" fmla="*/ 137 h 137"/>
                  <a:gd name="T2" fmla="*/ 157 w 157"/>
                  <a:gd name="T3" fmla="*/ 51 h 137"/>
                  <a:gd name="T4" fmla="*/ 157 w 157"/>
                  <a:gd name="T5" fmla="*/ 0 h 137"/>
                  <a:gd name="T6" fmla="*/ 0 w 157"/>
                  <a:gd name="T7" fmla="*/ 86 h 137"/>
                  <a:gd name="T8" fmla="*/ 0 w 157"/>
                  <a:gd name="T9" fmla="*/ 137 h 137"/>
                  <a:gd name="T10" fmla="*/ 0 60000 65536"/>
                  <a:gd name="T11" fmla="*/ 0 60000 65536"/>
                  <a:gd name="T12" fmla="*/ 0 60000 65536"/>
                  <a:gd name="T13" fmla="*/ 0 60000 65536"/>
                  <a:gd name="T14" fmla="*/ 0 60000 65536"/>
                  <a:gd name="T15" fmla="*/ 0 w 157"/>
                  <a:gd name="T16" fmla="*/ 0 h 137"/>
                  <a:gd name="T17" fmla="*/ 157 w 157"/>
                  <a:gd name="T18" fmla="*/ 137 h 137"/>
                </a:gdLst>
                <a:ahLst/>
                <a:cxnLst>
                  <a:cxn ang="T10">
                    <a:pos x="T0" y="T1"/>
                  </a:cxn>
                  <a:cxn ang="T11">
                    <a:pos x="T2" y="T3"/>
                  </a:cxn>
                  <a:cxn ang="T12">
                    <a:pos x="T4" y="T5"/>
                  </a:cxn>
                  <a:cxn ang="T13">
                    <a:pos x="T6" y="T7"/>
                  </a:cxn>
                  <a:cxn ang="T14">
                    <a:pos x="T8" y="T9"/>
                  </a:cxn>
                </a:cxnLst>
                <a:rect l="T15" t="T16" r="T17" b="T18"/>
                <a:pathLst>
                  <a:path w="157" h="137">
                    <a:moveTo>
                      <a:pt x="0" y="137"/>
                    </a:moveTo>
                    <a:lnTo>
                      <a:pt x="157" y="51"/>
                    </a:lnTo>
                    <a:lnTo>
                      <a:pt x="157" y="0"/>
                    </a:lnTo>
                    <a:lnTo>
                      <a:pt x="0" y="86"/>
                    </a:lnTo>
                    <a:lnTo>
                      <a:pt x="0" y="13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31" name="Freeform 658"/>
              <p:cNvSpPr>
                <a:spLocks/>
              </p:cNvSpPr>
              <p:nvPr/>
            </p:nvSpPr>
            <p:spPr bwMode="auto">
              <a:xfrm>
                <a:off x="3665" y="2435"/>
                <a:ext cx="157" cy="137"/>
              </a:xfrm>
              <a:custGeom>
                <a:avLst/>
                <a:gdLst>
                  <a:gd name="T0" fmla="*/ 0 w 157"/>
                  <a:gd name="T1" fmla="*/ 137 h 137"/>
                  <a:gd name="T2" fmla="*/ 157 w 157"/>
                  <a:gd name="T3" fmla="*/ 51 h 137"/>
                  <a:gd name="T4" fmla="*/ 157 w 157"/>
                  <a:gd name="T5" fmla="*/ 0 h 137"/>
                  <a:gd name="T6" fmla="*/ 0 w 157"/>
                  <a:gd name="T7" fmla="*/ 86 h 137"/>
                  <a:gd name="T8" fmla="*/ 0 w 157"/>
                  <a:gd name="T9" fmla="*/ 137 h 137"/>
                  <a:gd name="T10" fmla="*/ 0 60000 65536"/>
                  <a:gd name="T11" fmla="*/ 0 60000 65536"/>
                  <a:gd name="T12" fmla="*/ 0 60000 65536"/>
                  <a:gd name="T13" fmla="*/ 0 60000 65536"/>
                  <a:gd name="T14" fmla="*/ 0 60000 65536"/>
                  <a:gd name="T15" fmla="*/ 0 w 157"/>
                  <a:gd name="T16" fmla="*/ 0 h 137"/>
                  <a:gd name="T17" fmla="*/ 157 w 157"/>
                  <a:gd name="T18" fmla="*/ 137 h 137"/>
                </a:gdLst>
                <a:ahLst/>
                <a:cxnLst>
                  <a:cxn ang="T10">
                    <a:pos x="T0" y="T1"/>
                  </a:cxn>
                  <a:cxn ang="T11">
                    <a:pos x="T2" y="T3"/>
                  </a:cxn>
                  <a:cxn ang="T12">
                    <a:pos x="T4" y="T5"/>
                  </a:cxn>
                  <a:cxn ang="T13">
                    <a:pos x="T6" y="T7"/>
                  </a:cxn>
                  <a:cxn ang="T14">
                    <a:pos x="T8" y="T9"/>
                  </a:cxn>
                </a:cxnLst>
                <a:rect l="T15" t="T16" r="T17" b="T18"/>
                <a:pathLst>
                  <a:path w="157" h="137">
                    <a:moveTo>
                      <a:pt x="0" y="137"/>
                    </a:moveTo>
                    <a:lnTo>
                      <a:pt x="157" y="51"/>
                    </a:lnTo>
                    <a:lnTo>
                      <a:pt x="157" y="0"/>
                    </a:lnTo>
                    <a:lnTo>
                      <a:pt x="0" y="86"/>
                    </a:lnTo>
                    <a:lnTo>
                      <a:pt x="0" y="13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32" name="Freeform 659"/>
              <p:cNvSpPr>
                <a:spLocks/>
              </p:cNvSpPr>
              <p:nvPr/>
            </p:nvSpPr>
            <p:spPr bwMode="auto">
              <a:xfrm>
                <a:off x="3574" y="2387"/>
                <a:ext cx="248" cy="134"/>
              </a:xfrm>
              <a:custGeom>
                <a:avLst/>
                <a:gdLst>
                  <a:gd name="T0" fmla="*/ 91 w 248"/>
                  <a:gd name="T1" fmla="*/ 134 h 134"/>
                  <a:gd name="T2" fmla="*/ 248 w 248"/>
                  <a:gd name="T3" fmla="*/ 48 h 134"/>
                  <a:gd name="T4" fmla="*/ 155 w 248"/>
                  <a:gd name="T5" fmla="*/ 0 h 134"/>
                  <a:gd name="T6" fmla="*/ 0 w 248"/>
                  <a:gd name="T7" fmla="*/ 89 h 134"/>
                  <a:gd name="T8" fmla="*/ 91 w 248"/>
                  <a:gd name="T9" fmla="*/ 134 h 134"/>
                  <a:gd name="T10" fmla="*/ 0 60000 65536"/>
                  <a:gd name="T11" fmla="*/ 0 60000 65536"/>
                  <a:gd name="T12" fmla="*/ 0 60000 65536"/>
                  <a:gd name="T13" fmla="*/ 0 60000 65536"/>
                  <a:gd name="T14" fmla="*/ 0 60000 65536"/>
                  <a:gd name="T15" fmla="*/ 0 w 248"/>
                  <a:gd name="T16" fmla="*/ 0 h 134"/>
                  <a:gd name="T17" fmla="*/ 248 w 248"/>
                  <a:gd name="T18" fmla="*/ 134 h 134"/>
                </a:gdLst>
                <a:ahLst/>
                <a:cxnLst>
                  <a:cxn ang="T10">
                    <a:pos x="T0" y="T1"/>
                  </a:cxn>
                  <a:cxn ang="T11">
                    <a:pos x="T2" y="T3"/>
                  </a:cxn>
                  <a:cxn ang="T12">
                    <a:pos x="T4" y="T5"/>
                  </a:cxn>
                  <a:cxn ang="T13">
                    <a:pos x="T6" y="T7"/>
                  </a:cxn>
                  <a:cxn ang="T14">
                    <a:pos x="T8" y="T9"/>
                  </a:cxn>
                </a:cxnLst>
                <a:rect l="T15" t="T16" r="T17" b="T18"/>
                <a:pathLst>
                  <a:path w="248" h="134">
                    <a:moveTo>
                      <a:pt x="91" y="134"/>
                    </a:moveTo>
                    <a:lnTo>
                      <a:pt x="248" y="48"/>
                    </a:lnTo>
                    <a:lnTo>
                      <a:pt x="155" y="0"/>
                    </a:lnTo>
                    <a:lnTo>
                      <a:pt x="0" y="89"/>
                    </a:lnTo>
                    <a:lnTo>
                      <a:pt x="91" y="13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33" name="Freeform 660"/>
              <p:cNvSpPr>
                <a:spLocks/>
              </p:cNvSpPr>
              <p:nvPr/>
            </p:nvSpPr>
            <p:spPr bwMode="auto">
              <a:xfrm>
                <a:off x="3574" y="2387"/>
                <a:ext cx="248" cy="134"/>
              </a:xfrm>
              <a:custGeom>
                <a:avLst/>
                <a:gdLst>
                  <a:gd name="T0" fmla="*/ 91 w 248"/>
                  <a:gd name="T1" fmla="*/ 134 h 134"/>
                  <a:gd name="T2" fmla="*/ 248 w 248"/>
                  <a:gd name="T3" fmla="*/ 48 h 134"/>
                  <a:gd name="T4" fmla="*/ 155 w 248"/>
                  <a:gd name="T5" fmla="*/ 0 h 134"/>
                  <a:gd name="T6" fmla="*/ 0 w 248"/>
                  <a:gd name="T7" fmla="*/ 89 h 134"/>
                  <a:gd name="T8" fmla="*/ 91 w 248"/>
                  <a:gd name="T9" fmla="*/ 134 h 134"/>
                  <a:gd name="T10" fmla="*/ 0 60000 65536"/>
                  <a:gd name="T11" fmla="*/ 0 60000 65536"/>
                  <a:gd name="T12" fmla="*/ 0 60000 65536"/>
                  <a:gd name="T13" fmla="*/ 0 60000 65536"/>
                  <a:gd name="T14" fmla="*/ 0 60000 65536"/>
                  <a:gd name="T15" fmla="*/ 0 w 248"/>
                  <a:gd name="T16" fmla="*/ 0 h 134"/>
                  <a:gd name="T17" fmla="*/ 248 w 248"/>
                  <a:gd name="T18" fmla="*/ 134 h 134"/>
                </a:gdLst>
                <a:ahLst/>
                <a:cxnLst>
                  <a:cxn ang="T10">
                    <a:pos x="T0" y="T1"/>
                  </a:cxn>
                  <a:cxn ang="T11">
                    <a:pos x="T2" y="T3"/>
                  </a:cxn>
                  <a:cxn ang="T12">
                    <a:pos x="T4" y="T5"/>
                  </a:cxn>
                  <a:cxn ang="T13">
                    <a:pos x="T6" y="T7"/>
                  </a:cxn>
                  <a:cxn ang="T14">
                    <a:pos x="T8" y="T9"/>
                  </a:cxn>
                </a:cxnLst>
                <a:rect l="T15" t="T16" r="T17" b="T18"/>
                <a:pathLst>
                  <a:path w="248" h="134">
                    <a:moveTo>
                      <a:pt x="91" y="134"/>
                    </a:moveTo>
                    <a:lnTo>
                      <a:pt x="248" y="48"/>
                    </a:lnTo>
                    <a:lnTo>
                      <a:pt x="155" y="0"/>
                    </a:lnTo>
                    <a:lnTo>
                      <a:pt x="0" y="89"/>
                    </a:lnTo>
                    <a:lnTo>
                      <a:pt x="91" y="13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34" name="Freeform 661"/>
              <p:cNvSpPr>
                <a:spLocks/>
              </p:cNvSpPr>
              <p:nvPr/>
            </p:nvSpPr>
            <p:spPr bwMode="auto">
              <a:xfrm>
                <a:off x="3665" y="2435"/>
                <a:ext cx="157" cy="137"/>
              </a:xfrm>
              <a:custGeom>
                <a:avLst/>
                <a:gdLst>
                  <a:gd name="T0" fmla="*/ 0 w 157"/>
                  <a:gd name="T1" fmla="*/ 137 h 137"/>
                  <a:gd name="T2" fmla="*/ 157 w 157"/>
                  <a:gd name="T3" fmla="*/ 51 h 137"/>
                  <a:gd name="T4" fmla="*/ 157 w 157"/>
                  <a:gd name="T5" fmla="*/ 0 h 137"/>
                  <a:gd name="T6" fmla="*/ 0 w 157"/>
                  <a:gd name="T7" fmla="*/ 86 h 137"/>
                  <a:gd name="T8" fmla="*/ 0 w 157"/>
                  <a:gd name="T9" fmla="*/ 137 h 137"/>
                  <a:gd name="T10" fmla="*/ 0 60000 65536"/>
                  <a:gd name="T11" fmla="*/ 0 60000 65536"/>
                  <a:gd name="T12" fmla="*/ 0 60000 65536"/>
                  <a:gd name="T13" fmla="*/ 0 60000 65536"/>
                  <a:gd name="T14" fmla="*/ 0 60000 65536"/>
                  <a:gd name="T15" fmla="*/ 0 w 157"/>
                  <a:gd name="T16" fmla="*/ 0 h 137"/>
                  <a:gd name="T17" fmla="*/ 157 w 157"/>
                  <a:gd name="T18" fmla="*/ 137 h 137"/>
                </a:gdLst>
                <a:ahLst/>
                <a:cxnLst>
                  <a:cxn ang="T10">
                    <a:pos x="T0" y="T1"/>
                  </a:cxn>
                  <a:cxn ang="T11">
                    <a:pos x="T2" y="T3"/>
                  </a:cxn>
                  <a:cxn ang="T12">
                    <a:pos x="T4" y="T5"/>
                  </a:cxn>
                  <a:cxn ang="T13">
                    <a:pos x="T6" y="T7"/>
                  </a:cxn>
                  <a:cxn ang="T14">
                    <a:pos x="T8" y="T9"/>
                  </a:cxn>
                </a:cxnLst>
                <a:rect l="T15" t="T16" r="T17" b="T18"/>
                <a:pathLst>
                  <a:path w="157" h="137">
                    <a:moveTo>
                      <a:pt x="0" y="137"/>
                    </a:moveTo>
                    <a:lnTo>
                      <a:pt x="157" y="51"/>
                    </a:lnTo>
                    <a:lnTo>
                      <a:pt x="157" y="0"/>
                    </a:lnTo>
                    <a:lnTo>
                      <a:pt x="0" y="86"/>
                    </a:lnTo>
                    <a:lnTo>
                      <a:pt x="0" y="13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35" name="Freeform 662"/>
              <p:cNvSpPr>
                <a:spLocks/>
              </p:cNvSpPr>
              <p:nvPr/>
            </p:nvSpPr>
            <p:spPr bwMode="auto">
              <a:xfrm>
                <a:off x="3665" y="2435"/>
                <a:ext cx="157" cy="137"/>
              </a:xfrm>
              <a:custGeom>
                <a:avLst/>
                <a:gdLst>
                  <a:gd name="T0" fmla="*/ 0 w 157"/>
                  <a:gd name="T1" fmla="*/ 137 h 137"/>
                  <a:gd name="T2" fmla="*/ 157 w 157"/>
                  <a:gd name="T3" fmla="*/ 51 h 137"/>
                  <a:gd name="T4" fmla="*/ 157 w 157"/>
                  <a:gd name="T5" fmla="*/ 0 h 137"/>
                  <a:gd name="T6" fmla="*/ 0 w 157"/>
                  <a:gd name="T7" fmla="*/ 86 h 137"/>
                  <a:gd name="T8" fmla="*/ 0 w 157"/>
                  <a:gd name="T9" fmla="*/ 137 h 137"/>
                  <a:gd name="T10" fmla="*/ 0 60000 65536"/>
                  <a:gd name="T11" fmla="*/ 0 60000 65536"/>
                  <a:gd name="T12" fmla="*/ 0 60000 65536"/>
                  <a:gd name="T13" fmla="*/ 0 60000 65536"/>
                  <a:gd name="T14" fmla="*/ 0 60000 65536"/>
                  <a:gd name="T15" fmla="*/ 0 w 157"/>
                  <a:gd name="T16" fmla="*/ 0 h 137"/>
                  <a:gd name="T17" fmla="*/ 157 w 157"/>
                  <a:gd name="T18" fmla="*/ 137 h 137"/>
                </a:gdLst>
                <a:ahLst/>
                <a:cxnLst>
                  <a:cxn ang="T10">
                    <a:pos x="T0" y="T1"/>
                  </a:cxn>
                  <a:cxn ang="T11">
                    <a:pos x="T2" y="T3"/>
                  </a:cxn>
                  <a:cxn ang="T12">
                    <a:pos x="T4" y="T5"/>
                  </a:cxn>
                  <a:cxn ang="T13">
                    <a:pos x="T6" y="T7"/>
                  </a:cxn>
                  <a:cxn ang="T14">
                    <a:pos x="T8" y="T9"/>
                  </a:cxn>
                </a:cxnLst>
                <a:rect l="T15" t="T16" r="T17" b="T18"/>
                <a:pathLst>
                  <a:path w="157" h="137">
                    <a:moveTo>
                      <a:pt x="0" y="137"/>
                    </a:moveTo>
                    <a:lnTo>
                      <a:pt x="157" y="51"/>
                    </a:lnTo>
                    <a:lnTo>
                      <a:pt x="157" y="0"/>
                    </a:lnTo>
                    <a:lnTo>
                      <a:pt x="0" y="86"/>
                    </a:lnTo>
                    <a:lnTo>
                      <a:pt x="0" y="13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36" name="Freeform 663"/>
              <p:cNvSpPr>
                <a:spLocks/>
              </p:cNvSpPr>
              <p:nvPr/>
            </p:nvSpPr>
            <p:spPr bwMode="auto">
              <a:xfrm>
                <a:off x="3574" y="2387"/>
                <a:ext cx="248" cy="134"/>
              </a:xfrm>
              <a:custGeom>
                <a:avLst/>
                <a:gdLst>
                  <a:gd name="T0" fmla="*/ 91 w 248"/>
                  <a:gd name="T1" fmla="*/ 134 h 134"/>
                  <a:gd name="T2" fmla="*/ 248 w 248"/>
                  <a:gd name="T3" fmla="*/ 48 h 134"/>
                  <a:gd name="T4" fmla="*/ 155 w 248"/>
                  <a:gd name="T5" fmla="*/ 0 h 134"/>
                  <a:gd name="T6" fmla="*/ 0 w 248"/>
                  <a:gd name="T7" fmla="*/ 89 h 134"/>
                  <a:gd name="T8" fmla="*/ 91 w 248"/>
                  <a:gd name="T9" fmla="*/ 134 h 134"/>
                  <a:gd name="T10" fmla="*/ 0 60000 65536"/>
                  <a:gd name="T11" fmla="*/ 0 60000 65536"/>
                  <a:gd name="T12" fmla="*/ 0 60000 65536"/>
                  <a:gd name="T13" fmla="*/ 0 60000 65536"/>
                  <a:gd name="T14" fmla="*/ 0 60000 65536"/>
                  <a:gd name="T15" fmla="*/ 0 w 248"/>
                  <a:gd name="T16" fmla="*/ 0 h 134"/>
                  <a:gd name="T17" fmla="*/ 248 w 248"/>
                  <a:gd name="T18" fmla="*/ 134 h 134"/>
                </a:gdLst>
                <a:ahLst/>
                <a:cxnLst>
                  <a:cxn ang="T10">
                    <a:pos x="T0" y="T1"/>
                  </a:cxn>
                  <a:cxn ang="T11">
                    <a:pos x="T2" y="T3"/>
                  </a:cxn>
                  <a:cxn ang="T12">
                    <a:pos x="T4" y="T5"/>
                  </a:cxn>
                  <a:cxn ang="T13">
                    <a:pos x="T6" y="T7"/>
                  </a:cxn>
                  <a:cxn ang="T14">
                    <a:pos x="T8" y="T9"/>
                  </a:cxn>
                </a:cxnLst>
                <a:rect l="T15" t="T16" r="T17" b="T18"/>
                <a:pathLst>
                  <a:path w="248" h="134">
                    <a:moveTo>
                      <a:pt x="91" y="134"/>
                    </a:moveTo>
                    <a:lnTo>
                      <a:pt x="248" y="48"/>
                    </a:lnTo>
                    <a:lnTo>
                      <a:pt x="155" y="0"/>
                    </a:lnTo>
                    <a:lnTo>
                      <a:pt x="0" y="89"/>
                    </a:lnTo>
                    <a:lnTo>
                      <a:pt x="91" y="13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37" name="Freeform 664"/>
              <p:cNvSpPr>
                <a:spLocks/>
              </p:cNvSpPr>
              <p:nvPr/>
            </p:nvSpPr>
            <p:spPr bwMode="auto">
              <a:xfrm>
                <a:off x="3574" y="2387"/>
                <a:ext cx="248" cy="134"/>
              </a:xfrm>
              <a:custGeom>
                <a:avLst/>
                <a:gdLst>
                  <a:gd name="T0" fmla="*/ 91 w 248"/>
                  <a:gd name="T1" fmla="*/ 134 h 134"/>
                  <a:gd name="T2" fmla="*/ 248 w 248"/>
                  <a:gd name="T3" fmla="*/ 48 h 134"/>
                  <a:gd name="T4" fmla="*/ 155 w 248"/>
                  <a:gd name="T5" fmla="*/ 0 h 134"/>
                  <a:gd name="T6" fmla="*/ 0 w 248"/>
                  <a:gd name="T7" fmla="*/ 89 h 134"/>
                  <a:gd name="T8" fmla="*/ 91 w 248"/>
                  <a:gd name="T9" fmla="*/ 134 h 134"/>
                  <a:gd name="T10" fmla="*/ 0 60000 65536"/>
                  <a:gd name="T11" fmla="*/ 0 60000 65536"/>
                  <a:gd name="T12" fmla="*/ 0 60000 65536"/>
                  <a:gd name="T13" fmla="*/ 0 60000 65536"/>
                  <a:gd name="T14" fmla="*/ 0 60000 65536"/>
                  <a:gd name="T15" fmla="*/ 0 w 248"/>
                  <a:gd name="T16" fmla="*/ 0 h 134"/>
                  <a:gd name="T17" fmla="*/ 248 w 248"/>
                  <a:gd name="T18" fmla="*/ 134 h 134"/>
                </a:gdLst>
                <a:ahLst/>
                <a:cxnLst>
                  <a:cxn ang="T10">
                    <a:pos x="T0" y="T1"/>
                  </a:cxn>
                  <a:cxn ang="T11">
                    <a:pos x="T2" y="T3"/>
                  </a:cxn>
                  <a:cxn ang="T12">
                    <a:pos x="T4" y="T5"/>
                  </a:cxn>
                  <a:cxn ang="T13">
                    <a:pos x="T6" y="T7"/>
                  </a:cxn>
                  <a:cxn ang="T14">
                    <a:pos x="T8" y="T9"/>
                  </a:cxn>
                </a:cxnLst>
                <a:rect l="T15" t="T16" r="T17" b="T18"/>
                <a:pathLst>
                  <a:path w="248" h="134">
                    <a:moveTo>
                      <a:pt x="91" y="134"/>
                    </a:moveTo>
                    <a:lnTo>
                      <a:pt x="248" y="48"/>
                    </a:lnTo>
                    <a:lnTo>
                      <a:pt x="155" y="0"/>
                    </a:lnTo>
                    <a:lnTo>
                      <a:pt x="0" y="89"/>
                    </a:lnTo>
                    <a:lnTo>
                      <a:pt x="91" y="13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38" name="Freeform 665"/>
              <p:cNvSpPr>
                <a:spLocks/>
              </p:cNvSpPr>
              <p:nvPr/>
            </p:nvSpPr>
            <p:spPr bwMode="auto">
              <a:xfrm>
                <a:off x="3574" y="2476"/>
                <a:ext cx="91" cy="96"/>
              </a:xfrm>
              <a:custGeom>
                <a:avLst/>
                <a:gdLst>
                  <a:gd name="T0" fmla="*/ 0 w 91"/>
                  <a:gd name="T1" fmla="*/ 0 h 96"/>
                  <a:gd name="T2" fmla="*/ 0 w 91"/>
                  <a:gd name="T3" fmla="*/ 51 h 96"/>
                  <a:gd name="T4" fmla="*/ 91 w 91"/>
                  <a:gd name="T5" fmla="*/ 96 h 96"/>
                  <a:gd name="T6" fmla="*/ 91 w 91"/>
                  <a:gd name="T7" fmla="*/ 45 h 96"/>
                  <a:gd name="T8" fmla="*/ 0 w 91"/>
                  <a:gd name="T9" fmla="*/ 0 h 96"/>
                  <a:gd name="T10" fmla="*/ 0 60000 65536"/>
                  <a:gd name="T11" fmla="*/ 0 60000 65536"/>
                  <a:gd name="T12" fmla="*/ 0 60000 65536"/>
                  <a:gd name="T13" fmla="*/ 0 60000 65536"/>
                  <a:gd name="T14" fmla="*/ 0 60000 65536"/>
                  <a:gd name="T15" fmla="*/ 0 w 91"/>
                  <a:gd name="T16" fmla="*/ 0 h 96"/>
                  <a:gd name="T17" fmla="*/ 91 w 91"/>
                  <a:gd name="T18" fmla="*/ 96 h 96"/>
                </a:gdLst>
                <a:ahLst/>
                <a:cxnLst>
                  <a:cxn ang="T10">
                    <a:pos x="T0" y="T1"/>
                  </a:cxn>
                  <a:cxn ang="T11">
                    <a:pos x="T2" y="T3"/>
                  </a:cxn>
                  <a:cxn ang="T12">
                    <a:pos x="T4" y="T5"/>
                  </a:cxn>
                  <a:cxn ang="T13">
                    <a:pos x="T6" y="T7"/>
                  </a:cxn>
                  <a:cxn ang="T14">
                    <a:pos x="T8" y="T9"/>
                  </a:cxn>
                </a:cxnLst>
                <a:rect l="T15" t="T16" r="T17" b="T18"/>
                <a:pathLst>
                  <a:path w="91" h="96">
                    <a:moveTo>
                      <a:pt x="0" y="0"/>
                    </a:moveTo>
                    <a:lnTo>
                      <a:pt x="0" y="51"/>
                    </a:lnTo>
                    <a:lnTo>
                      <a:pt x="91" y="96"/>
                    </a:lnTo>
                    <a:lnTo>
                      <a:pt x="91" y="4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39" name="Freeform 666"/>
              <p:cNvSpPr>
                <a:spLocks/>
              </p:cNvSpPr>
              <p:nvPr/>
            </p:nvSpPr>
            <p:spPr bwMode="auto">
              <a:xfrm>
                <a:off x="3574" y="2476"/>
                <a:ext cx="91" cy="96"/>
              </a:xfrm>
              <a:custGeom>
                <a:avLst/>
                <a:gdLst>
                  <a:gd name="T0" fmla="*/ 0 w 91"/>
                  <a:gd name="T1" fmla="*/ 0 h 96"/>
                  <a:gd name="T2" fmla="*/ 0 w 91"/>
                  <a:gd name="T3" fmla="*/ 51 h 96"/>
                  <a:gd name="T4" fmla="*/ 91 w 91"/>
                  <a:gd name="T5" fmla="*/ 96 h 96"/>
                  <a:gd name="T6" fmla="*/ 91 w 91"/>
                  <a:gd name="T7" fmla="*/ 45 h 96"/>
                  <a:gd name="T8" fmla="*/ 0 w 91"/>
                  <a:gd name="T9" fmla="*/ 0 h 96"/>
                  <a:gd name="T10" fmla="*/ 0 60000 65536"/>
                  <a:gd name="T11" fmla="*/ 0 60000 65536"/>
                  <a:gd name="T12" fmla="*/ 0 60000 65536"/>
                  <a:gd name="T13" fmla="*/ 0 60000 65536"/>
                  <a:gd name="T14" fmla="*/ 0 60000 65536"/>
                  <a:gd name="T15" fmla="*/ 0 w 91"/>
                  <a:gd name="T16" fmla="*/ 0 h 96"/>
                  <a:gd name="T17" fmla="*/ 91 w 91"/>
                  <a:gd name="T18" fmla="*/ 96 h 96"/>
                </a:gdLst>
                <a:ahLst/>
                <a:cxnLst>
                  <a:cxn ang="T10">
                    <a:pos x="T0" y="T1"/>
                  </a:cxn>
                  <a:cxn ang="T11">
                    <a:pos x="T2" y="T3"/>
                  </a:cxn>
                  <a:cxn ang="T12">
                    <a:pos x="T4" y="T5"/>
                  </a:cxn>
                  <a:cxn ang="T13">
                    <a:pos x="T6" y="T7"/>
                  </a:cxn>
                  <a:cxn ang="T14">
                    <a:pos x="T8" y="T9"/>
                  </a:cxn>
                </a:cxnLst>
                <a:rect l="T15" t="T16" r="T17" b="T18"/>
                <a:pathLst>
                  <a:path w="91" h="96">
                    <a:moveTo>
                      <a:pt x="0" y="0"/>
                    </a:moveTo>
                    <a:lnTo>
                      <a:pt x="0" y="51"/>
                    </a:lnTo>
                    <a:lnTo>
                      <a:pt x="91" y="96"/>
                    </a:lnTo>
                    <a:lnTo>
                      <a:pt x="91" y="4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40" name="Freeform 667"/>
              <p:cNvSpPr>
                <a:spLocks/>
              </p:cNvSpPr>
              <p:nvPr/>
            </p:nvSpPr>
            <p:spPr bwMode="auto">
              <a:xfrm>
                <a:off x="3665" y="2381"/>
                <a:ext cx="157" cy="138"/>
              </a:xfrm>
              <a:custGeom>
                <a:avLst/>
                <a:gdLst>
                  <a:gd name="T0" fmla="*/ 0 w 157"/>
                  <a:gd name="T1" fmla="*/ 138 h 138"/>
                  <a:gd name="T2" fmla="*/ 157 w 157"/>
                  <a:gd name="T3" fmla="*/ 52 h 138"/>
                  <a:gd name="T4" fmla="*/ 157 w 157"/>
                  <a:gd name="T5" fmla="*/ 0 h 138"/>
                  <a:gd name="T6" fmla="*/ 0 w 157"/>
                  <a:gd name="T7" fmla="*/ 86 h 138"/>
                  <a:gd name="T8" fmla="*/ 0 w 157"/>
                  <a:gd name="T9" fmla="*/ 138 h 138"/>
                  <a:gd name="T10" fmla="*/ 0 60000 65536"/>
                  <a:gd name="T11" fmla="*/ 0 60000 65536"/>
                  <a:gd name="T12" fmla="*/ 0 60000 65536"/>
                  <a:gd name="T13" fmla="*/ 0 60000 65536"/>
                  <a:gd name="T14" fmla="*/ 0 60000 65536"/>
                  <a:gd name="T15" fmla="*/ 0 w 157"/>
                  <a:gd name="T16" fmla="*/ 0 h 138"/>
                  <a:gd name="T17" fmla="*/ 157 w 157"/>
                  <a:gd name="T18" fmla="*/ 138 h 138"/>
                </a:gdLst>
                <a:ahLst/>
                <a:cxnLst>
                  <a:cxn ang="T10">
                    <a:pos x="T0" y="T1"/>
                  </a:cxn>
                  <a:cxn ang="T11">
                    <a:pos x="T2" y="T3"/>
                  </a:cxn>
                  <a:cxn ang="T12">
                    <a:pos x="T4" y="T5"/>
                  </a:cxn>
                  <a:cxn ang="T13">
                    <a:pos x="T6" y="T7"/>
                  </a:cxn>
                  <a:cxn ang="T14">
                    <a:pos x="T8" y="T9"/>
                  </a:cxn>
                </a:cxnLst>
                <a:rect l="T15" t="T16" r="T17" b="T18"/>
                <a:pathLst>
                  <a:path w="157" h="138">
                    <a:moveTo>
                      <a:pt x="0" y="138"/>
                    </a:moveTo>
                    <a:lnTo>
                      <a:pt x="157" y="52"/>
                    </a:lnTo>
                    <a:lnTo>
                      <a:pt x="157" y="0"/>
                    </a:lnTo>
                    <a:lnTo>
                      <a:pt x="0" y="86"/>
                    </a:lnTo>
                    <a:lnTo>
                      <a:pt x="0" y="13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41" name="Freeform 668"/>
              <p:cNvSpPr>
                <a:spLocks/>
              </p:cNvSpPr>
              <p:nvPr/>
            </p:nvSpPr>
            <p:spPr bwMode="auto">
              <a:xfrm>
                <a:off x="3665" y="2381"/>
                <a:ext cx="157" cy="138"/>
              </a:xfrm>
              <a:custGeom>
                <a:avLst/>
                <a:gdLst>
                  <a:gd name="T0" fmla="*/ 0 w 157"/>
                  <a:gd name="T1" fmla="*/ 138 h 138"/>
                  <a:gd name="T2" fmla="*/ 157 w 157"/>
                  <a:gd name="T3" fmla="*/ 52 h 138"/>
                  <a:gd name="T4" fmla="*/ 157 w 157"/>
                  <a:gd name="T5" fmla="*/ 0 h 138"/>
                  <a:gd name="T6" fmla="*/ 0 w 157"/>
                  <a:gd name="T7" fmla="*/ 86 h 138"/>
                  <a:gd name="T8" fmla="*/ 0 w 157"/>
                  <a:gd name="T9" fmla="*/ 138 h 138"/>
                  <a:gd name="T10" fmla="*/ 0 60000 65536"/>
                  <a:gd name="T11" fmla="*/ 0 60000 65536"/>
                  <a:gd name="T12" fmla="*/ 0 60000 65536"/>
                  <a:gd name="T13" fmla="*/ 0 60000 65536"/>
                  <a:gd name="T14" fmla="*/ 0 60000 65536"/>
                  <a:gd name="T15" fmla="*/ 0 w 157"/>
                  <a:gd name="T16" fmla="*/ 0 h 138"/>
                  <a:gd name="T17" fmla="*/ 157 w 157"/>
                  <a:gd name="T18" fmla="*/ 138 h 138"/>
                </a:gdLst>
                <a:ahLst/>
                <a:cxnLst>
                  <a:cxn ang="T10">
                    <a:pos x="T0" y="T1"/>
                  </a:cxn>
                  <a:cxn ang="T11">
                    <a:pos x="T2" y="T3"/>
                  </a:cxn>
                  <a:cxn ang="T12">
                    <a:pos x="T4" y="T5"/>
                  </a:cxn>
                  <a:cxn ang="T13">
                    <a:pos x="T6" y="T7"/>
                  </a:cxn>
                  <a:cxn ang="T14">
                    <a:pos x="T8" y="T9"/>
                  </a:cxn>
                </a:cxnLst>
                <a:rect l="T15" t="T16" r="T17" b="T18"/>
                <a:pathLst>
                  <a:path w="157" h="138">
                    <a:moveTo>
                      <a:pt x="0" y="138"/>
                    </a:moveTo>
                    <a:lnTo>
                      <a:pt x="157" y="52"/>
                    </a:lnTo>
                    <a:lnTo>
                      <a:pt x="157" y="0"/>
                    </a:lnTo>
                    <a:lnTo>
                      <a:pt x="0" y="86"/>
                    </a:lnTo>
                    <a:lnTo>
                      <a:pt x="0" y="13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42" name="Freeform 669"/>
              <p:cNvSpPr>
                <a:spLocks/>
              </p:cNvSpPr>
              <p:nvPr/>
            </p:nvSpPr>
            <p:spPr bwMode="auto">
              <a:xfrm>
                <a:off x="3574" y="2336"/>
                <a:ext cx="248" cy="131"/>
              </a:xfrm>
              <a:custGeom>
                <a:avLst/>
                <a:gdLst>
                  <a:gd name="T0" fmla="*/ 91 w 248"/>
                  <a:gd name="T1" fmla="*/ 131 h 131"/>
                  <a:gd name="T2" fmla="*/ 248 w 248"/>
                  <a:gd name="T3" fmla="*/ 45 h 131"/>
                  <a:gd name="T4" fmla="*/ 155 w 248"/>
                  <a:gd name="T5" fmla="*/ 0 h 131"/>
                  <a:gd name="T6" fmla="*/ 0 w 248"/>
                  <a:gd name="T7" fmla="*/ 86 h 131"/>
                  <a:gd name="T8" fmla="*/ 91 w 248"/>
                  <a:gd name="T9" fmla="*/ 131 h 131"/>
                  <a:gd name="T10" fmla="*/ 0 60000 65536"/>
                  <a:gd name="T11" fmla="*/ 0 60000 65536"/>
                  <a:gd name="T12" fmla="*/ 0 60000 65536"/>
                  <a:gd name="T13" fmla="*/ 0 60000 65536"/>
                  <a:gd name="T14" fmla="*/ 0 60000 65536"/>
                  <a:gd name="T15" fmla="*/ 0 w 248"/>
                  <a:gd name="T16" fmla="*/ 0 h 131"/>
                  <a:gd name="T17" fmla="*/ 248 w 248"/>
                  <a:gd name="T18" fmla="*/ 131 h 131"/>
                </a:gdLst>
                <a:ahLst/>
                <a:cxnLst>
                  <a:cxn ang="T10">
                    <a:pos x="T0" y="T1"/>
                  </a:cxn>
                  <a:cxn ang="T11">
                    <a:pos x="T2" y="T3"/>
                  </a:cxn>
                  <a:cxn ang="T12">
                    <a:pos x="T4" y="T5"/>
                  </a:cxn>
                  <a:cxn ang="T13">
                    <a:pos x="T6" y="T7"/>
                  </a:cxn>
                  <a:cxn ang="T14">
                    <a:pos x="T8" y="T9"/>
                  </a:cxn>
                </a:cxnLst>
                <a:rect l="T15" t="T16" r="T17" b="T18"/>
                <a:pathLst>
                  <a:path w="248" h="131">
                    <a:moveTo>
                      <a:pt x="91" y="131"/>
                    </a:moveTo>
                    <a:lnTo>
                      <a:pt x="248" y="45"/>
                    </a:lnTo>
                    <a:lnTo>
                      <a:pt x="155" y="0"/>
                    </a:lnTo>
                    <a:lnTo>
                      <a:pt x="0" y="86"/>
                    </a:lnTo>
                    <a:lnTo>
                      <a:pt x="91"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43" name="Freeform 670"/>
              <p:cNvSpPr>
                <a:spLocks/>
              </p:cNvSpPr>
              <p:nvPr/>
            </p:nvSpPr>
            <p:spPr bwMode="auto">
              <a:xfrm>
                <a:off x="3574" y="2336"/>
                <a:ext cx="248" cy="131"/>
              </a:xfrm>
              <a:custGeom>
                <a:avLst/>
                <a:gdLst>
                  <a:gd name="T0" fmla="*/ 91 w 248"/>
                  <a:gd name="T1" fmla="*/ 131 h 131"/>
                  <a:gd name="T2" fmla="*/ 248 w 248"/>
                  <a:gd name="T3" fmla="*/ 45 h 131"/>
                  <a:gd name="T4" fmla="*/ 155 w 248"/>
                  <a:gd name="T5" fmla="*/ 0 h 131"/>
                  <a:gd name="T6" fmla="*/ 0 w 248"/>
                  <a:gd name="T7" fmla="*/ 86 h 131"/>
                  <a:gd name="T8" fmla="*/ 91 w 248"/>
                  <a:gd name="T9" fmla="*/ 131 h 131"/>
                  <a:gd name="T10" fmla="*/ 0 60000 65536"/>
                  <a:gd name="T11" fmla="*/ 0 60000 65536"/>
                  <a:gd name="T12" fmla="*/ 0 60000 65536"/>
                  <a:gd name="T13" fmla="*/ 0 60000 65536"/>
                  <a:gd name="T14" fmla="*/ 0 60000 65536"/>
                  <a:gd name="T15" fmla="*/ 0 w 248"/>
                  <a:gd name="T16" fmla="*/ 0 h 131"/>
                  <a:gd name="T17" fmla="*/ 248 w 248"/>
                  <a:gd name="T18" fmla="*/ 131 h 131"/>
                </a:gdLst>
                <a:ahLst/>
                <a:cxnLst>
                  <a:cxn ang="T10">
                    <a:pos x="T0" y="T1"/>
                  </a:cxn>
                  <a:cxn ang="T11">
                    <a:pos x="T2" y="T3"/>
                  </a:cxn>
                  <a:cxn ang="T12">
                    <a:pos x="T4" y="T5"/>
                  </a:cxn>
                  <a:cxn ang="T13">
                    <a:pos x="T6" y="T7"/>
                  </a:cxn>
                  <a:cxn ang="T14">
                    <a:pos x="T8" y="T9"/>
                  </a:cxn>
                </a:cxnLst>
                <a:rect l="T15" t="T16" r="T17" b="T18"/>
                <a:pathLst>
                  <a:path w="248" h="131">
                    <a:moveTo>
                      <a:pt x="91" y="131"/>
                    </a:moveTo>
                    <a:lnTo>
                      <a:pt x="248" y="45"/>
                    </a:lnTo>
                    <a:lnTo>
                      <a:pt x="155" y="0"/>
                    </a:lnTo>
                    <a:lnTo>
                      <a:pt x="0" y="86"/>
                    </a:lnTo>
                    <a:lnTo>
                      <a:pt x="91"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44" name="Freeform 671"/>
              <p:cNvSpPr>
                <a:spLocks/>
              </p:cNvSpPr>
              <p:nvPr/>
            </p:nvSpPr>
            <p:spPr bwMode="auto">
              <a:xfrm>
                <a:off x="3665" y="2381"/>
                <a:ext cx="157" cy="138"/>
              </a:xfrm>
              <a:custGeom>
                <a:avLst/>
                <a:gdLst>
                  <a:gd name="T0" fmla="*/ 0 w 157"/>
                  <a:gd name="T1" fmla="*/ 138 h 138"/>
                  <a:gd name="T2" fmla="*/ 157 w 157"/>
                  <a:gd name="T3" fmla="*/ 52 h 138"/>
                  <a:gd name="T4" fmla="*/ 157 w 157"/>
                  <a:gd name="T5" fmla="*/ 0 h 138"/>
                  <a:gd name="T6" fmla="*/ 0 w 157"/>
                  <a:gd name="T7" fmla="*/ 86 h 138"/>
                  <a:gd name="T8" fmla="*/ 0 w 157"/>
                  <a:gd name="T9" fmla="*/ 138 h 138"/>
                  <a:gd name="T10" fmla="*/ 0 60000 65536"/>
                  <a:gd name="T11" fmla="*/ 0 60000 65536"/>
                  <a:gd name="T12" fmla="*/ 0 60000 65536"/>
                  <a:gd name="T13" fmla="*/ 0 60000 65536"/>
                  <a:gd name="T14" fmla="*/ 0 60000 65536"/>
                  <a:gd name="T15" fmla="*/ 0 w 157"/>
                  <a:gd name="T16" fmla="*/ 0 h 138"/>
                  <a:gd name="T17" fmla="*/ 157 w 157"/>
                  <a:gd name="T18" fmla="*/ 138 h 138"/>
                </a:gdLst>
                <a:ahLst/>
                <a:cxnLst>
                  <a:cxn ang="T10">
                    <a:pos x="T0" y="T1"/>
                  </a:cxn>
                  <a:cxn ang="T11">
                    <a:pos x="T2" y="T3"/>
                  </a:cxn>
                  <a:cxn ang="T12">
                    <a:pos x="T4" y="T5"/>
                  </a:cxn>
                  <a:cxn ang="T13">
                    <a:pos x="T6" y="T7"/>
                  </a:cxn>
                  <a:cxn ang="T14">
                    <a:pos x="T8" y="T9"/>
                  </a:cxn>
                </a:cxnLst>
                <a:rect l="T15" t="T16" r="T17" b="T18"/>
                <a:pathLst>
                  <a:path w="157" h="138">
                    <a:moveTo>
                      <a:pt x="0" y="138"/>
                    </a:moveTo>
                    <a:lnTo>
                      <a:pt x="157" y="52"/>
                    </a:lnTo>
                    <a:lnTo>
                      <a:pt x="157" y="0"/>
                    </a:lnTo>
                    <a:lnTo>
                      <a:pt x="0" y="86"/>
                    </a:lnTo>
                    <a:lnTo>
                      <a:pt x="0" y="13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45" name="Freeform 672"/>
              <p:cNvSpPr>
                <a:spLocks/>
              </p:cNvSpPr>
              <p:nvPr/>
            </p:nvSpPr>
            <p:spPr bwMode="auto">
              <a:xfrm>
                <a:off x="3665" y="2381"/>
                <a:ext cx="157" cy="138"/>
              </a:xfrm>
              <a:custGeom>
                <a:avLst/>
                <a:gdLst>
                  <a:gd name="T0" fmla="*/ 0 w 157"/>
                  <a:gd name="T1" fmla="*/ 138 h 138"/>
                  <a:gd name="T2" fmla="*/ 157 w 157"/>
                  <a:gd name="T3" fmla="*/ 52 h 138"/>
                  <a:gd name="T4" fmla="*/ 157 w 157"/>
                  <a:gd name="T5" fmla="*/ 0 h 138"/>
                  <a:gd name="T6" fmla="*/ 0 w 157"/>
                  <a:gd name="T7" fmla="*/ 86 h 138"/>
                  <a:gd name="T8" fmla="*/ 0 w 157"/>
                  <a:gd name="T9" fmla="*/ 138 h 138"/>
                  <a:gd name="T10" fmla="*/ 0 60000 65536"/>
                  <a:gd name="T11" fmla="*/ 0 60000 65536"/>
                  <a:gd name="T12" fmla="*/ 0 60000 65536"/>
                  <a:gd name="T13" fmla="*/ 0 60000 65536"/>
                  <a:gd name="T14" fmla="*/ 0 60000 65536"/>
                  <a:gd name="T15" fmla="*/ 0 w 157"/>
                  <a:gd name="T16" fmla="*/ 0 h 138"/>
                  <a:gd name="T17" fmla="*/ 157 w 157"/>
                  <a:gd name="T18" fmla="*/ 138 h 138"/>
                </a:gdLst>
                <a:ahLst/>
                <a:cxnLst>
                  <a:cxn ang="T10">
                    <a:pos x="T0" y="T1"/>
                  </a:cxn>
                  <a:cxn ang="T11">
                    <a:pos x="T2" y="T3"/>
                  </a:cxn>
                  <a:cxn ang="T12">
                    <a:pos x="T4" y="T5"/>
                  </a:cxn>
                  <a:cxn ang="T13">
                    <a:pos x="T6" y="T7"/>
                  </a:cxn>
                  <a:cxn ang="T14">
                    <a:pos x="T8" y="T9"/>
                  </a:cxn>
                </a:cxnLst>
                <a:rect l="T15" t="T16" r="T17" b="T18"/>
                <a:pathLst>
                  <a:path w="157" h="138">
                    <a:moveTo>
                      <a:pt x="0" y="138"/>
                    </a:moveTo>
                    <a:lnTo>
                      <a:pt x="157" y="52"/>
                    </a:lnTo>
                    <a:lnTo>
                      <a:pt x="157" y="0"/>
                    </a:lnTo>
                    <a:lnTo>
                      <a:pt x="0" y="86"/>
                    </a:lnTo>
                    <a:lnTo>
                      <a:pt x="0" y="13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46" name="Freeform 673"/>
              <p:cNvSpPr>
                <a:spLocks/>
              </p:cNvSpPr>
              <p:nvPr/>
            </p:nvSpPr>
            <p:spPr bwMode="auto">
              <a:xfrm>
                <a:off x="3574" y="2336"/>
                <a:ext cx="248" cy="131"/>
              </a:xfrm>
              <a:custGeom>
                <a:avLst/>
                <a:gdLst>
                  <a:gd name="T0" fmla="*/ 91 w 248"/>
                  <a:gd name="T1" fmla="*/ 131 h 131"/>
                  <a:gd name="T2" fmla="*/ 248 w 248"/>
                  <a:gd name="T3" fmla="*/ 45 h 131"/>
                  <a:gd name="T4" fmla="*/ 155 w 248"/>
                  <a:gd name="T5" fmla="*/ 0 h 131"/>
                  <a:gd name="T6" fmla="*/ 0 w 248"/>
                  <a:gd name="T7" fmla="*/ 86 h 131"/>
                  <a:gd name="T8" fmla="*/ 91 w 248"/>
                  <a:gd name="T9" fmla="*/ 131 h 131"/>
                  <a:gd name="T10" fmla="*/ 0 60000 65536"/>
                  <a:gd name="T11" fmla="*/ 0 60000 65536"/>
                  <a:gd name="T12" fmla="*/ 0 60000 65536"/>
                  <a:gd name="T13" fmla="*/ 0 60000 65536"/>
                  <a:gd name="T14" fmla="*/ 0 60000 65536"/>
                  <a:gd name="T15" fmla="*/ 0 w 248"/>
                  <a:gd name="T16" fmla="*/ 0 h 131"/>
                  <a:gd name="T17" fmla="*/ 248 w 248"/>
                  <a:gd name="T18" fmla="*/ 131 h 131"/>
                </a:gdLst>
                <a:ahLst/>
                <a:cxnLst>
                  <a:cxn ang="T10">
                    <a:pos x="T0" y="T1"/>
                  </a:cxn>
                  <a:cxn ang="T11">
                    <a:pos x="T2" y="T3"/>
                  </a:cxn>
                  <a:cxn ang="T12">
                    <a:pos x="T4" y="T5"/>
                  </a:cxn>
                  <a:cxn ang="T13">
                    <a:pos x="T6" y="T7"/>
                  </a:cxn>
                  <a:cxn ang="T14">
                    <a:pos x="T8" y="T9"/>
                  </a:cxn>
                </a:cxnLst>
                <a:rect l="T15" t="T16" r="T17" b="T18"/>
                <a:pathLst>
                  <a:path w="248" h="131">
                    <a:moveTo>
                      <a:pt x="91" y="131"/>
                    </a:moveTo>
                    <a:lnTo>
                      <a:pt x="248" y="45"/>
                    </a:lnTo>
                    <a:lnTo>
                      <a:pt x="155" y="0"/>
                    </a:lnTo>
                    <a:lnTo>
                      <a:pt x="0" y="86"/>
                    </a:lnTo>
                    <a:lnTo>
                      <a:pt x="91"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47" name="Freeform 674"/>
              <p:cNvSpPr>
                <a:spLocks/>
              </p:cNvSpPr>
              <p:nvPr/>
            </p:nvSpPr>
            <p:spPr bwMode="auto">
              <a:xfrm>
                <a:off x="3574" y="2336"/>
                <a:ext cx="248" cy="131"/>
              </a:xfrm>
              <a:custGeom>
                <a:avLst/>
                <a:gdLst>
                  <a:gd name="T0" fmla="*/ 91 w 248"/>
                  <a:gd name="T1" fmla="*/ 131 h 131"/>
                  <a:gd name="T2" fmla="*/ 248 w 248"/>
                  <a:gd name="T3" fmla="*/ 45 h 131"/>
                  <a:gd name="T4" fmla="*/ 155 w 248"/>
                  <a:gd name="T5" fmla="*/ 0 h 131"/>
                  <a:gd name="T6" fmla="*/ 0 w 248"/>
                  <a:gd name="T7" fmla="*/ 86 h 131"/>
                  <a:gd name="T8" fmla="*/ 91 w 248"/>
                  <a:gd name="T9" fmla="*/ 131 h 131"/>
                  <a:gd name="T10" fmla="*/ 0 60000 65536"/>
                  <a:gd name="T11" fmla="*/ 0 60000 65536"/>
                  <a:gd name="T12" fmla="*/ 0 60000 65536"/>
                  <a:gd name="T13" fmla="*/ 0 60000 65536"/>
                  <a:gd name="T14" fmla="*/ 0 60000 65536"/>
                  <a:gd name="T15" fmla="*/ 0 w 248"/>
                  <a:gd name="T16" fmla="*/ 0 h 131"/>
                  <a:gd name="T17" fmla="*/ 248 w 248"/>
                  <a:gd name="T18" fmla="*/ 131 h 131"/>
                </a:gdLst>
                <a:ahLst/>
                <a:cxnLst>
                  <a:cxn ang="T10">
                    <a:pos x="T0" y="T1"/>
                  </a:cxn>
                  <a:cxn ang="T11">
                    <a:pos x="T2" y="T3"/>
                  </a:cxn>
                  <a:cxn ang="T12">
                    <a:pos x="T4" y="T5"/>
                  </a:cxn>
                  <a:cxn ang="T13">
                    <a:pos x="T6" y="T7"/>
                  </a:cxn>
                  <a:cxn ang="T14">
                    <a:pos x="T8" y="T9"/>
                  </a:cxn>
                </a:cxnLst>
                <a:rect l="T15" t="T16" r="T17" b="T18"/>
                <a:pathLst>
                  <a:path w="248" h="131">
                    <a:moveTo>
                      <a:pt x="91" y="131"/>
                    </a:moveTo>
                    <a:lnTo>
                      <a:pt x="248" y="45"/>
                    </a:lnTo>
                    <a:lnTo>
                      <a:pt x="155" y="0"/>
                    </a:lnTo>
                    <a:lnTo>
                      <a:pt x="0" y="86"/>
                    </a:lnTo>
                    <a:lnTo>
                      <a:pt x="91"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48" name="Freeform 675"/>
              <p:cNvSpPr>
                <a:spLocks/>
              </p:cNvSpPr>
              <p:nvPr/>
            </p:nvSpPr>
            <p:spPr bwMode="auto">
              <a:xfrm>
                <a:off x="3574" y="2422"/>
                <a:ext cx="91" cy="97"/>
              </a:xfrm>
              <a:custGeom>
                <a:avLst/>
                <a:gdLst>
                  <a:gd name="T0" fmla="*/ 0 w 91"/>
                  <a:gd name="T1" fmla="*/ 0 h 97"/>
                  <a:gd name="T2" fmla="*/ 0 w 91"/>
                  <a:gd name="T3" fmla="*/ 52 h 97"/>
                  <a:gd name="T4" fmla="*/ 91 w 91"/>
                  <a:gd name="T5" fmla="*/ 97 h 97"/>
                  <a:gd name="T6" fmla="*/ 91 w 91"/>
                  <a:gd name="T7" fmla="*/ 45 h 97"/>
                  <a:gd name="T8" fmla="*/ 0 w 91"/>
                  <a:gd name="T9" fmla="*/ 0 h 97"/>
                  <a:gd name="T10" fmla="*/ 0 60000 65536"/>
                  <a:gd name="T11" fmla="*/ 0 60000 65536"/>
                  <a:gd name="T12" fmla="*/ 0 60000 65536"/>
                  <a:gd name="T13" fmla="*/ 0 60000 65536"/>
                  <a:gd name="T14" fmla="*/ 0 60000 65536"/>
                  <a:gd name="T15" fmla="*/ 0 w 91"/>
                  <a:gd name="T16" fmla="*/ 0 h 97"/>
                  <a:gd name="T17" fmla="*/ 91 w 91"/>
                  <a:gd name="T18" fmla="*/ 97 h 97"/>
                </a:gdLst>
                <a:ahLst/>
                <a:cxnLst>
                  <a:cxn ang="T10">
                    <a:pos x="T0" y="T1"/>
                  </a:cxn>
                  <a:cxn ang="T11">
                    <a:pos x="T2" y="T3"/>
                  </a:cxn>
                  <a:cxn ang="T12">
                    <a:pos x="T4" y="T5"/>
                  </a:cxn>
                  <a:cxn ang="T13">
                    <a:pos x="T6" y="T7"/>
                  </a:cxn>
                  <a:cxn ang="T14">
                    <a:pos x="T8" y="T9"/>
                  </a:cxn>
                </a:cxnLst>
                <a:rect l="T15" t="T16" r="T17" b="T18"/>
                <a:pathLst>
                  <a:path w="91" h="97">
                    <a:moveTo>
                      <a:pt x="0" y="0"/>
                    </a:moveTo>
                    <a:lnTo>
                      <a:pt x="0" y="52"/>
                    </a:lnTo>
                    <a:lnTo>
                      <a:pt x="91" y="97"/>
                    </a:lnTo>
                    <a:lnTo>
                      <a:pt x="91" y="4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49" name="Freeform 676"/>
              <p:cNvSpPr>
                <a:spLocks/>
              </p:cNvSpPr>
              <p:nvPr/>
            </p:nvSpPr>
            <p:spPr bwMode="auto">
              <a:xfrm>
                <a:off x="3574" y="2422"/>
                <a:ext cx="91" cy="97"/>
              </a:xfrm>
              <a:custGeom>
                <a:avLst/>
                <a:gdLst>
                  <a:gd name="T0" fmla="*/ 0 w 91"/>
                  <a:gd name="T1" fmla="*/ 0 h 97"/>
                  <a:gd name="T2" fmla="*/ 0 w 91"/>
                  <a:gd name="T3" fmla="*/ 52 h 97"/>
                  <a:gd name="T4" fmla="*/ 91 w 91"/>
                  <a:gd name="T5" fmla="*/ 97 h 97"/>
                  <a:gd name="T6" fmla="*/ 91 w 91"/>
                  <a:gd name="T7" fmla="*/ 45 h 97"/>
                  <a:gd name="T8" fmla="*/ 0 w 91"/>
                  <a:gd name="T9" fmla="*/ 0 h 97"/>
                  <a:gd name="T10" fmla="*/ 0 60000 65536"/>
                  <a:gd name="T11" fmla="*/ 0 60000 65536"/>
                  <a:gd name="T12" fmla="*/ 0 60000 65536"/>
                  <a:gd name="T13" fmla="*/ 0 60000 65536"/>
                  <a:gd name="T14" fmla="*/ 0 60000 65536"/>
                  <a:gd name="T15" fmla="*/ 0 w 91"/>
                  <a:gd name="T16" fmla="*/ 0 h 97"/>
                  <a:gd name="T17" fmla="*/ 91 w 91"/>
                  <a:gd name="T18" fmla="*/ 97 h 97"/>
                </a:gdLst>
                <a:ahLst/>
                <a:cxnLst>
                  <a:cxn ang="T10">
                    <a:pos x="T0" y="T1"/>
                  </a:cxn>
                  <a:cxn ang="T11">
                    <a:pos x="T2" y="T3"/>
                  </a:cxn>
                  <a:cxn ang="T12">
                    <a:pos x="T4" y="T5"/>
                  </a:cxn>
                  <a:cxn ang="T13">
                    <a:pos x="T6" y="T7"/>
                  </a:cxn>
                  <a:cxn ang="T14">
                    <a:pos x="T8" y="T9"/>
                  </a:cxn>
                </a:cxnLst>
                <a:rect l="T15" t="T16" r="T17" b="T18"/>
                <a:pathLst>
                  <a:path w="91" h="97">
                    <a:moveTo>
                      <a:pt x="0" y="0"/>
                    </a:moveTo>
                    <a:lnTo>
                      <a:pt x="0" y="52"/>
                    </a:lnTo>
                    <a:lnTo>
                      <a:pt x="91" y="97"/>
                    </a:lnTo>
                    <a:lnTo>
                      <a:pt x="91" y="4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50" name="Freeform 677"/>
              <p:cNvSpPr>
                <a:spLocks/>
              </p:cNvSpPr>
              <p:nvPr/>
            </p:nvSpPr>
            <p:spPr bwMode="auto">
              <a:xfrm>
                <a:off x="2824" y="2071"/>
                <a:ext cx="145" cy="136"/>
              </a:xfrm>
              <a:custGeom>
                <a:avLst/>
                <a:gdLst>
                  <a:gd name="T0" fmla="*/ 0 w 145"/>
                  <a:gd name="T1" fmla="*/ 136 h 136"/>
                  <a:gd name="T2" fmla="*/ 145 w 145"/>
                  <a:gd name="T3" fmla="*/ 52 h 136"/>
                  <a:gd name="T4" fmla="*/ 145 w 145"/>
                  <a:gd name="T5" fmla="*/ 0 h 136"/>
                  <a:gd name="T6" fmla="*/ 0 w 145"/>
                  <a:gd name="T7" fmla="*/ 84 h 136"/>
                  <a:gd name="T8" fmla="*/ 0 w 145"/>
                  <a:gd name="T9" fmla="*/ 136 h 136"/>
                  <a:gd name="T10" fmla="*/ 0 60000 65536"/>
                  <a:gd name="T11" fmla="*/ 0 60000 65536"/>
                  <a:gd name="T12" fmla="*/ 0 60000 65536"/>
                  <a:gd name="T13" fmla="*/ 0 60000 65536"/>
                  <a:gd name="T14" fmla="*/ 0 60000 65536"/>
                  <a:gd name="T15" fmla="*/ 0 w 145"/>
                  <a:gd name="T16" fmla="*/ 0 h 136"/>
                  <a:gd name="T17" fmla="*/ 145 w 145"/>
                  <a:gd name="T18" fmla="*/ 136 h 136"/>
                </a:gdLst>
                <a:ahLst/>
                <a:cxnLst>
                  <a:cxn ang="T10">
                    <a:pos x="T0" y="T1"/>
                  </a:cxn>
                  <a:cxn ang="T11">
                    <a:pos x="T2" y="T3"/>
                  </a:cxn>
                  <a:cxn ang="T12">
                    <a:pos x="T4" y="T5"/>
                  </a:cxn>
                  <a:cxn ang="T13">
                    <a:pos x="T6" y="T7"/>
                  </a:cxn>
                  <a:cxn ang="T14">
                    <a:pos x="T8" y="T9"/>
                  </a:cxn>
                </a:cxnLst>
                <a:rect l="T15" t="T16" r="T17" b="T18"/>
                <a:pathLst>
                  <a:path w="145" h="136">
                    <a:moveTo>
                      <a:pt x="0" y="136"/>
                    </a:moveTo>
                    <a:lnTo>
                      <a:pt x="145" y="52"/>
                    </a:lnTo>
                    <a:lnTo>
                      <a:pt x="145"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51" name="Freeform 678"/>
              <p:cNvSpPr>
                <a:spLocks/>
              </p:cNvSpPr>
              <p:nvPr/>
            </p:nvSpPr>
            <p:spPr bwMode="auto">
              <a:xfrm>
                <a:off x="2824" y="2071"/>
                <a:ext cx="145" cy="136"/>
              </a:xfrm>
              <a:custGeom>
                <a:avLst/>
                <a:gdLst>
                  <a:gd name="T0" fmla="*/ 0 w 145"/>
                  <a:gd name="T1" fmla="*/ 136 h 136"/>
                  <a:gd name="T2" fmla="*/ 145 w 145"/>
                  <a:gd name="T3" fmla="*/ 52 h 136"/>
                  <a:gd name="T4" fmla="*/ 145 w 145"/>
                  <a:gd name="T5" fmla="*/ 0 h 136"/>
                  <a:gd name="T6" fmla="*/ 0 w 145"/>
                  <a:gd name="T7" fmla="*/ 84 h 136"/>
                  <a:gd name="T8" fmla="*/ 0 w 145"/>
                  <a:gd name="T9" fmla="*/ 136 h 136"/>
                  <a:gd name="T10" fmla="*/ 0 60000 65536"/>
                  <a:gd name="T11" fmla="*/ 0 60000 65536"/>
                  <a:gd name="T12" fmla="*/ 0 60000 65536"/>
                  <a:gd name="T13" fmla="*/ 0 60000 65536"/>
                  <a:gd name="T14" fmla="*/ 0 60000 65536"/>
                  <a:gd name="T15" fmla="*/ 0 w 145"/>
                  <a:gd name="T16" fmla="*/ 0 h 136"/>
                  <a:gd name="T17" fmla="*/ 145 w 145"/>
                  <a:gd name="T18" fmla="*/ 136 h 136"/>
                </a:gdLst>
                <a:ahLst/>
                <a:cxnLst>
                  <a:cxn ang="T10">
                    <a:pos x="T0" y="T1"/>
                  </a:cxn>
                  <a:cxn ang="T11">
                    <a:pos x="T2" y="T3"/>
                  </a:cxn>
                  <a:cxn ang="T12">
                    <a:pos x="T4" y="T5"/>
                  </a:cxn>
                  <a:cxn ang="T13">
                    <a:pos x="T6" y="T7"/>
                  </a:cxn>
                  <a:cxn ang="T14">
                    <a:pos x="T8" y="T9"/>
                  </a:cxn>
                </a:cxnLst>
                <a:rect l="T15" t="T16" r="T17" b="T18"/>
                <a:pathLst>
                  <a:path w="145" h="136">
                    <a:moveTo>
                      <a:pt x="0" y="136"/>
                    </a:moveTo>
                    <a:lnTo>
                      <a:pt x="145" y="52"/>
                    </a:lnTo>
                    <a:lnTo>
                      <a:pt x="145"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52" name="Freeform 679"/>
              <p:cNvSpPr>
                <a:spLocks/>
              </p:cNvSpPr>
              <p:nvPr/>
            </p:nvSpPr>
            <p:spPr bwMode="auto">
              <a:xfrm>
                <a:off x="2681" y="1998"/>
                <a:ext cx="288" cy="157"/>
              </a:xfrm>
              <a:custGeom>
                <a:avLst/>
                <a:gdLst>
                  <a:gd name="T0" fmla="*/ 143 w 288"/>
                  <a:gd name="T1" fmla="*/ 157 h 157"/>
                  <a:gd name="T2" fmla="*/ 288 w 288"/>
                  <a:gd name="T3" fmla="*/ 73 h 157"/>
                  <a:gd name="T4" fmla="*/ 145 w 288"/>
                  <a:gd name="T5" fmla="*/ 0 h 157"/>
                  <a:gd name="T6" fmla="*/ 0 w 288"/>
                  <a:gd name="T7" fmla="*/ 84 h 157"/>
                  <a:gd name="T8" fmla="*/ 143 w 288"/>
                  <a:gd name="T9" fmla="*/ 157 h 157"/>
                  <a:gd name="T10" fmla="*/ 0 60000 65536"/>
                  <a:gd name="T11" fmla="*/ 0 60000 65536"/>
                  <a:gd name="T12" fmla="*/ 0 60000 65536"/>
                  <a:gd name="T13" fmla="*/ 0 60000 65536"/>
                  <a:gd name="T14" fmla="*/ 0 60000 65536"/>
                  <a:gd name="T15" fmla="*/ 0 w 288"/>
                  <a:gd name="T16" fmla="*/ 0 h 157"/>
                  <a:gd name="T17" fmla="*/ 288 w 288"/>
                  <a:gd name="T18" fmla="*/ 157 h 157"/>
                </a:gdLst>
                <a:ahLst/>
                <a:cxnLst>
                  <a:cxn ang="T10">
                    <a:pos x="T0" y="T1"/>
                  </a:cxn>
                  <a:cxn ang="T11">
                    <a:pos x="T2" y="T3"/>
                  </a:cxn>
                  <a:cxn ang="T12">
                    <a:pos x="T4" y="T5"/>
                  </a:cxn>
                  <a:cxn ang="T13">
                    <a:pos x="T6" y="T7"/>
                  </a:cxn>
                  <a:cxn ang="T14">
                    <a:pos x="T8" y="T9"/>
                  </a:cxn>
                </a:cxnLst>
                <a:rect l="T15" t="T16" r="T17" b="T18"/>
                <a:pathLst>
                  <a:path w="288" h="157">
                    <a:moveTo>
                      <a:pt x="143" y="157"/>
                    </a:moveTo>
                    <a:lnTo>
                      <a:pt x="288" y="73"/>
                    </a:lnTo>
                    <a:lnTo>
                      <a:pt x="145" y="0"/>
                    </a:lnTo>
                    <a:lnTo>
                      <a:pt x="0" y="84"/>
                    </a:lnTo>
                    <a:lnTo>
                      <a:pt x="143"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53" name="Freeform 680"/>
              <p:cNvSpPr>
                <a:spLocks/>
              </p:cNvSpPr>
              <p:nvPr/>
            </p:nvSpPr>
            <p:spPr bwMode="auto">
              <a:xfrm>
                <a:off x="2681" y="1998"/>
                <a:ext cx="288" cy="157"/>
              </a:xfrm>
              <a:custGeom>
                <a:avLst/>
                <a:gdLst>
                  <a:gd name="T0" fmla="*/ 143 w 288"/>
                  <a:gd name="T1" fmla="*/ 157 h 157"/>
                  <a:gd name="T2" fmla="*/ 288 w 288"/>
                  <a:gd name="T3" fmla="*/ 73 h 157"/>
                  <a:gd name="T4" fmla="*/ 145 w 288"/>
                  <a:gd name="T5" fmla="*/ 0 h 157"/>
                  <a:gd name="T6" fmla="*/ 0 w 288"/>
                  <a:gd name="T7" fmla="*/ 84 h 157"/>
                  <a:gd name="T8" fmla="*/ 143 w 288"/>
                  <a:gd name="T9" fmla="*/ 157 h 157"/>
                  <a:gd name="T10" fmla="*/ 0 60000 65536"/>
                  <a:gd name="T11" fmla="*/ 0 60000 65536"/>
                  <a:gd name="T12" fmla="*/ 0 60000 65536"/>
                  <a:gd name="T13" fmla="*/ 0 60000 65536"/>
                  <a:gd name="T14" fmla="*/ 0 60000 65536"/>
                  <a:gd name="T15" fmla="*/ 0 w 288"/>
                  <a:gd name="T16" fmla="*/ 0 h 157"/>
                  <a:gd name="T17" fmla="*/ 288 w 288"/>
                  <a:gd name="T18" fmla="*/ 157 h 157"/>
                </a:gdLst>
                <a:ahLst/>
                <a:cxnLst>
                  <a:cxn ang="T10">
                    <a:pos x="T0" y="T1"/>
                  </a:cxn>
                  <a:cxn ang="T11">
                    <a:pos x="T2" y="T3"/>
                  </a:cxn>
                  <a:cxn ang="T12">
                    <a:pos x="T4" y="T5"/>
                  </a:cxn>
                  <a:cxn ang="T13">
                    <a:pos x="T6" y="T7"/>
                  </a:cxn>
                  <a:cxn ang="T14">
                    <a:pos x="T8" y="T9"/>
                  </a:cxn>
                </a:cxnLst>
                <a:rect l="T15" t="T16" r="T17" b="T18"/>
                <a:pathLst>
                  <a:path w="288" h="157">
                    <a:moveTo>
                      <a:pt x="143" y="157"/>
                    </a:moveTo>
                    <a:lnTo>
                      <a:pt x="288" y="73"/>
                    </a:lnTo>
                    <a:lnTo>
                      <a:pt x="145" y="0"/>
                    </a:lnTo>
                    <a:lnTo>
                      <a:pt x="0" y="84"/>
                    </a:lnTo>
                    <a:lnTo>
                      <a:pt x="143"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54" name="Freeform 681"/>
              <p:cNvSpPr>
                <a:spLocks/>
              </p:cNvSpPr>
              <p:nvPr/>
            </p:nvSpPr>
            <p:spPr bwMode="auto">
              <a:xfrm>
                <a:off x="2824" y="2071"/>
                <a:ext cx="145" cy="136"/>
              </a:xfrm>
              <a:custGeom>
                <a:avLst/>
                <a:gdLst>
                  <a:gd name="T0" fmla="*/ 0 w 145"/>
                  <a:gd name="T1" fmla="*/ 136 h 136"/>
                  <a:gd name="T2" fmla="*/ 145 w 145"/>
                  <a:gd name="T3" fmla="*/ 52 h 136"/>
                  <a:gd name="T4" fmla="*/ 145 w 145"/>
                  <a:gd name="T5" fmla="*/ 0 h 136"/>
                  <a:gd name="T6" fmla="*/ 0 w 145"/>
                  <a:gd name="T7" fmla="*/ 84 h 136"/>
                  <a:gd name="T8" fmla="*/ 0 w 145"/>
                  <a:gd name="T9" fmla="*/ 136 h 136"/>
                  <a:gd name="T10" fmla="*/ 0 60000 65536"/>
                  <a:gd name="T11" fmla="*/ 0 60000 65536"/>
                  <a:gd name="T12" fmla="*/ 0 60000 65536"/>
                  <a:gd name="T13" fmla="*/ 0 60000 65536"/>
                  <a:gd name="T14" fmla="*/ 0 60000 65536"/>
                  <a:gd name="T15" fmla="*/ 0 w 145"/>
                  <a:gd name="T16" fmla="*/ 0 h 136"/>
                  <a:gd name="T17" fmla="*/ 145 w 145"/>
                  <a:gd name="T18" fmla="*/ 136 h 136"/>
                </a:gdLst>
                <a:ahLst/>
                <a:cxnLst>
                  <a:cxn ang="T10">
                    <a:pos x="T0" y="T1"/>
                  </a:cxn>
                  <a:cxn ang="T11">
                    <a:pos x="T2" y="T3"/>
                  </a:cxn>
                  <a:cxn ang="T12">
                    <a:pos x="T4" y="T5"/>
                  </a:cxn>
                  <a:cxn ang="T13">
                    <a:pos x="T6" y="T7"/>
                  </a:cxn>
                  <a:cxn ang="T14">
                    <a:pos x="T8" y="T9"/>
                  </a:cxn>
                </a:cxnLst>
                <a:rect l="T15" t="T16" r="T17" b="T18"/>
                <a:pathLst>
                  <a:path w="145" h="136">
                    <a:moveTo>
                      <a:pt x="0" y="136"/>
                    </a:moveTo>
                    <a:lnTo>
                      <a:pt x="145" y="52"/>
                    </a:lnTo>
                    <a:lnTo>
                      <a:pt x="145"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55" name="Freeform 682"/>
              <p:cNvSpPr>
                <a:spLocks/>
              </p:cNvSpPr>
              <p:nvPr/>
            </p:nvSpPr>
            <p:spPr bwMode="auto">
              <a:xfrm>
                <a:off x="2824" y="2071"/>
                <a:ext cx="145" cy="136"/>
              </a:xfrm>
              <a:custGeom>
                <a:avLst/>
                <a:gdLst>
                  <a:gd name="T0" fmla="*/ 0 w 145"/>
                  <a:gd name="T1" fmla="*/ 136 h 136"/>
                  <a:gd name="T2" fmla="*/ 145 w 145"/>
                  <a:gd name="T3" fmla="*/ 52 h 136"/>
                  <a:gd name="T4" fmla="*/ 145 w 145"/>
                  <a:gd name="T5" fmla="*/ 0 h 136"/>
                  <a:gd name="T6" fmla="*/ 0 w 145"/>
                  <a:gd name="T7" fmla="*/ 84 h 136"/>
                  <a:gd name="T8" fmla="*/ 0 w 145"/>
                  <a:gd name="T9" fmla="*/ 136 h 136"/>
                  <a:gd name="T10" fmla="*/ 0 60000 65536"/>
                  <a:gd name="T11" fmla="*/ 0 60000 65536"/>
                  <a:gd name="T12" fmla="*/ 0 60000 65536"/>
                  <a:gd name="T13" fmla="*/ 0 60000 65536"/>
                  <a:gd name="T14" fmla="*/ 0 60000 65536"/>
                  <a:gd name="T15" fmla="*/ 0 w 145"/>
                  <a:gd name="T16" fmla="*/ 0 h 136"/>
                  <a:gd name="T17" fmla="*/ 145 w 145"/>
                  <a:gd name="T18" fmla="*/ 136 h 136"/>
                </a:gdLst>
                <a:ahLst/>
                <a:cxnLst>
                  <a:cxn ang="T10">
                    <a:pos x="T0" y="T1"/>
                  </a:cxn>
                  <a:cxn ang="T11">
                    <a:pos x="T2" y="T3"/>
                  </a:cxn>
                  <a:cxn ang="T12">
                    <a:pos x="T4" y="T5"/>
                  </a:cxn>
                  <a:cxn ang="T13">
                    <a:pos x="T6" y="T7"/>
                  </a:cxn>
                  <a:cxn ang="T14">
                    <a:pos x="T8" y="T9"/>
                  </a:cxn>
                </a:cxnLst>
                <a:rect l="T15" t="T16" r="T17" b="T18"/>
                <a:pathLst>
                  <a:path w="145" h="136">
                    <a:moveTo>
                      <a:pt x="0" y="136"/>
                    </a:moveTo>
                    <a:lnTo>
                      <a:pt x="145" y="52"/>
                    </a:lnTo>
                    <a:lnTo>
                      <a:pt x="145"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56" name="Freeform 683"/>
              <p:cNvSpPr>
                <a:spLocks/>
              </p:cNvSpPr>
              <p:nvPr/>
            </p:nvSpPr>
            <p:spPr bwMode="auto">
              <a:xfrm>
                <a:off x="2681" y="1998"/>
                <a:ext cx="288" cy="157"/>
              </a:xfrm>
              <a:custGeom>
                <a:avLst/>
                <a:gdLst>
                  <a:gd name="T0" fmla="*/ 143 w 288"/>
                  <a:gd name="T1" fmla="*/ 157 h 157"/>
                  <a:gd name="T2" fmla="*/ 288 w 288"/>
                  <a:gd name="T3" fmla="*/ 73 h 157"/>
                  <a:gd name="T4" fmla="*/ 145 w 288"/>
                  <a:gd name="T5" fmla="*/ 0 h 157"/>
                  <a:gd name="T6" fmla="*/ 0 w 288"/>
                  <a:gd name="T7" fmla="*/ 84 h 157"/>
                  <a:gd name="T8" fmla="*/ 143 w 288"/>
                  <a:gd name="T9" fmla="*/ 157 h 157"/>
                  <a:gd name="T10" fmla="*/ 0 60000 65536"/>
                  <a:gd name="T11" fmla="*/ 0 60000 65536"/>
                  <a:gd name="T12" fmla="*/ 0 60000 65536"/>
                  <a:gd name="T13" fmla="*/ 0 60000 65536"/>
                  <a:gd name="T14" fmla="*/ 0 60000 65536"/>
                  <a:gd name="T15" fmla="*/ 0 w 288"/>
                  <a:gd name="T16" fmla="*/ 0 h 157"/>
                  <a:gd name="T17" fmla="*/ 288 w 288"/>
                  <a:gd name="T18" fmla="*/ 157 h 157"/>
                </a:gdLst>
                <a:ahLst/>
                <a:cxnLst>
                  <a:cxn ang="T10">
                    <a:pos x="T0" y="T1"/>
                  </a:cxn>
                  <a:cxn ang="T11">
                    <a:pos x="T2" y="T3"/>
                  </a:cxn>
                  <a:cxn ang="T12">
                    <a:pos x="T4" y="T5"/>
                  </a:cxn>
                  <a:cxn ang="T13">
                    <a:pos x="T6" y="T7"/>
                  </a:cxn>
                  <a:cxn ang="T14">
                    <a:pos x="T8" y="T9"/>
                  </a:cxn>
                </a:cxnLst>
                <a:rect l="T15" t="T16" r="T17" b="T18"/>
                <a:pathLst>
                  <a:path w="288" h="157">
                    <a:moveTo>
                      <a:pt x="143" y="157"/>
                    </a:moveTo>
                    <a:lnTo>
                      <a:pt x="288" y="73"/>
                    </a:lnTo>
                    <a:lnTo>
                      <a:pt x="145" y="0"/>
                    </a:lnTo>
                    <a:lnTo>
                      <a:pt x="0" y="84"/>
                    </a:lnTo>
                    <a:lnTo>
                      <a:pt x="143"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57" name="Freeform 684"/>
              <p:cNvSpPr>
                <a:spLocks/>
              </p:cNvSpPr>
              <p:nvPr/>
            </p:nvSpPr>
            <p:spPr bwMode="auto">
              <a:xfrm>
                <a:off x="2681" y="1998"/>
                <a:ext cx="288" cy="157"/>
              </a:xfrm>
              <a:custGeom>
                <a:avLst/>
                <a:gdLst>
                  <a:gd name="T0" fmla="*/ 143 w 288"/>
                  <a:gd name="T1" fmla="*/ 157 h 157"/>
                  <a:gd name="T2" fmla="*/ 288 w 288"/>
                  <a:gd name="T3" fmla="*/ 73 h 157"/>
                  <a:gd name="T4" fmla="*/ 145 w 288"/>
                  <a:gd name="T5" fmla="*/ 0 h 157"/>
                  <a:gd name="T6" fmla="*/ 0 w 288"/>
                  <a:gd name="T7" fmla="*/ 84 h 157"/>
                  <a:gd name="T8" fmla="*/ 143 w 288"/>
                  <a:gd name="T9" fmla="*/ 157 h 157"/>
                  <a:gd name="T10" fmla="*/ 0 60000 65536"/>
                  <a:gd name="T11" fmla="*/ 0 60000 65536"/>
                  <a:gd name="T12" fmla="*/ 0 60000 65536"/>
                  <a:gd name="T13" fmla="*/ 0 60000 65536"/>
                  <a:gd name="T14" fmla="*/ 0 60000 65536"/>
                  <a:gd name="T15" fmla="*/ 0 w 288"/>
                  <a:gd name="T16" fmla="*/ 0 h 157"/>
                  <a:gd name="T17" fmla="*/ 288 w 288"/>
                  <a:gd name="T18" fmla="*/ 157 h 157"/>
                </a:gdLst>
                <a:ahLst/>
                <a:cxnLst>
                  <a:cxn ang="T10">
                    <a:pos x="T0" y="T1"/>
                  </a:cxn>
                  <a:cxn ang="T11">
                    <a:pos x="T2" y="T3"/>
                  </a:cxn>
                  <a:cxn ang="T12">
                    <a:pos x="T4" y="T5"/>
                  </a:cxn>
                  <a:cxn ang="T13">
                    <a:pos x="T6" y="T7"/>
                  </a:cxn>
                  <a:cxn ang="T14">
                    <a:pos x="T8" y="T9"/>
                  </a:cxn>
                </a:cxnLst>
                <a:rect l="T15" t="T16" r="T17" b="T18"/>
                <a:pathLst>
                  <a:path w="288" h="157">
                    <a:moveTo>
                      <a:pt x="143" y="157"/>
                    </a:moveTo>
                    <a:lnTo>
                      <a:pt x="288" y="73"/>
                    </a:lnTo>
                    <a:lnTo>
                      <a:pt x="145" y="0"/>
                    </a:lnTo>
                    <a:lnTo>
                      <a:pt x="0" y="84"/>
                    </a:lnTo>
                    <a:lnTo>
                      <a:pt x="143"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58" name="Freeform 685"/>
              <p:cNvSpPr>
                <a:spLocks/>
              </p:cNvSpPr>
              <p:nvPr/>
            </p:nvSpPr>
            <p:spPr bwMode="auto">
              <a:xfrm>
                <a:off x="2681" y="2082"/>
                <a:ext cx="143" cy="125"/>
              </a:xfrm>
              <a:custGeom>
                <a:avLst/>
                <a:gdLst>
                  <a:gd name="T0" fmla="*/ 0 w 143"/>
                  <a:gd name="T1" fmla="*/ 0 h 125"/>
                  <a:gd name="T2" fmla="*/ 0 w 143"/>
                  <a:gd name="T3" fmla="*/ 52 h 125"/>
                  <a:gd name="T4" fmla="*/ 143 w 143"/>
                  <a:gd name="T5" fmla="*/ 125 h 125"/>
                  <a:gd name="T6" fmla="*/ 143 w 143"/>
                  <a:gd name="T7" fmla="*/ 73 h 125"/>
                  <a:gd name="T8" fmla="*/ 0 w 143"/>
                  <a:gd name="T9" fmla="*/ 0 h 125"/>
                  <a:gd name="T10" fmla="*/ 0 60000 65536"/>
                  <a:gd name="T11" fmla="*/ 0 60000 65536"/>
                  <a:gd name="T12" fmla="*/ 0 60000 65536"/>
                  <a:gd name="T13" fmla="*/ 0 60000 65536"/>
                  <a:gd name="T14" fmla="*/ 0 60000 65536"/>
                  <a:gd name="T15" fmla="*/ 0 w 143"/>
                  <a:gd name="T16" fmla="*/ 0 h 125"/>
                  <a:gd name="T17" fmla="*/ 143 w 143"/>
                  <a:gd name="T18" fmla="*/ 125 h 125"/>
                </a:gdLst>
                <a:ahLst/>
                <a:cxnLst>
                  <a:cxn ang="T10">
                    <a:pos x="T0" y="T1"/>
                  </a:cxn>
                  <a:cxn ang="T11">
                    <a:pos x="T2" y="T3"/>
                  </a:cxn>
                  <a:cxn ang="T12">
                    <a:pos x="T4" y="T5"/>
                  </a:cxn>
                  <a:cxn ang="T13">
                    <a:pos x="T6" y="T7"/>
                  </a:cxn>
                  <a:cxn ang="T14">
                    <a:pos x="T8" y="T9"/>
                  </a:cxn>
                </a:cxnLst>
                <a:rect l="T15" t="T16" r="T17" b="T18"/>
                <a:pathLst>
                  <a:path w="143" h="125">
                    <a:moveTo>
                      <a:pt x="0" y="0"/>
                    </a:moveTo>
                    <a:lnTo>
                      <a:pt x="0" y="52"/>
                    </a:lnTo>
                    <a:lnTo>
                      <a:pt x="143" y="125"/>
                    </a:lnTo>
                    <a:lnTo>
                      <a:pt x="143" y="7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59" name="Freeform 686"/>
              <p:cNvSpPr>
                <a:spLocks/>
              </p:cNvSpPr>
              <p:nvPr/>
            </p:nvSpPr>
            <p:spPr bwMode="auto">
              <a:xfrm>
                <a:off x="2681" y="2082"/>
                <a:ext cx="143" cy="125"/>
              </a:xfrm>
              <a:custGeom>
                <a:avLst/>
                <a:gdLst>
                  <a:gd name="T0" fmla="*/ 0 w 143"/>
                  <a:gd name="T1" fmla="*/ 0 h 125"/>
                  <a:gd name="T2" fmla="*/ 0 w 143"/>
                  <a:gd name="T3" fmla="*/ 52 h 125"/>
                  <a:gd name="T4" fmla="*/ 143 w 143"/>
                  <a:gd name="T5" fmla="*/ 125 h 125"/>
                  <a:gd name="T6" fmla="*/ 143 w 143"/>
                  <a:gd name="T7" fmla="*/ 73 h 125"/>
                  <a:gd name="T8" fmla="*/ 0 w 143"/>
                  <a:gd name="T9" fmla="*/ 0 h 125"/>
                  <a:gd name="T10" fmla="*/ 0 60000 65536"/>
                  <a:gd name="T11" fmla="*/ 0 60000 65536"/>
                  <a:gd name="T12" fmla="*/ 0 60000 65536"/>
                  <a:gd name="T13" fmla="*/ 0 60000 65536"/>
                  <a:gd name="T14" fmla="*/ 0 60000 65536"/>
                  <a:gd name="T15" fmla="*/ 0 w 143"/>
                  <a:gd name="T16" fmla="*/ 0 h 125"/>
                  <a:gd name="T17" fmla="*/ 143 w 143"/>
                  <a:gd name="T18" fmla="*/ 125 h 125"/>
                </a:gdLst>
                <a:ahLst/>
                <a:cxnLst>
                  <a:cxn ang="T10">
                    <a:pos x="T0" y="T1"/>
                  </a:cxn>
                  <a:cxn ang="T11">
                    <a:pos x="T2" y="T3"/>
                  </a:cxn>
                  <a:cxn ang="T12">
                    <a:pos x="T4" y="T5"/>
                  </a:cxn>
                  <a:cxn ang="T13">
                    <a:pos x="T6" y="T7"/>
                  </a:cxn>
                  <a:cxn ang="T14">
                    <a:pos x="T8" y="T9"/>
                  </a:cxn>
                </a:cxnLst>
                <a:rect l="T15" t="T16" r="T17" b="T18"/>
                <a:pathLst>
                  <a:path w="143" h="125">
                    <a:moveTo>
                      <a:pt x="0" y="0"/>
                    </a:moveTo>
                    <a:lnTo>
                      <a:pt x="0" y="52"/>
                    </a:lnTo>
                    <a:lnTo>
                      <a:pt x="143" y="125"/>
                    </a:lnTo>
                    <a:lnTo>
                      <a:pt x="143" y="7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60" name="Freeform 687"/>
              <p:cNvSpPr>
                <a:spLocks/>
              </p:cNvSpPr>
              <p:nvPr/>
            </p:nvSpPr>
            <p:spPr bwMode="auto">
              <a:xfrm>
                <a:off x="2824" y="2018"/>
                <a:ext cx="145" cy="135"/>
              </a:xfrm>
              <a:custGeom>
                <a:avLst/>
                <a:gdLst>
                  <a:gd name="T0" fmla="*/ 0 w 145"/>
                  <a:gd name="T1" fmla="*/ 135 h 135"/>
                  <a:gd name="T2" fmla="*/ 145 w 145"/>
                  <a:gd name="T3" fmla="*/ 51 h 135"/>
                  <a:gd name="T4" fmla="*/ 145 w 145"/>
                  <a:gd name="T5" fmla="*/ 0 h 135"/>
                  <a:gd name="T6" fmla="*/ 0 w 145"/>
                  <a:gd name="T7" fmla="*/ 83 h 135"/>
                  <a:gd name="T8" fmla="*/ 0 w 145"/>
                  <a:gd name="T9" fmla="*/ 135 h 135"/>
                  <a:gd name="T10" fmla="*/ 0 60000 65536"/>
                  <a:gd name="T11" fmla="*/ 0 60000 65536"/>
                  <a:gd name="T12" fmla="*/ 0 60000 65536"/>
                  <a:gd name="T13" fmla="*/ 0 60000 65536"/>
                  <a:gd name="T14" fmla="*/ 0 60000 65536"/>
                  <a:gd name="T15" fmla="*/ 0 w 145"/>
                  <a:gd name="T16" fmla="*/ 0 h 135"/>
                  <a:gd name="T17" fmla="*/ 145 w 145"/>
                  <a:gd name="T18" fmla="*/ 135 h 135"/>
                </a:gdLst>
                <a:ahLst/>
                <a:cxnLst>
                  <a:cxn ang="T10">
                    <a:pos x="T0" y="T1"/>
                  </a:cxn>
                  <a:cxn ang="T11">
                    <a:pos x="T2" y="T3"/>
                  </a:cxn>
                  <a:cxn ang="T12">
                    <a:pos x="T4" y="T5"/>
                  </a:cxn>
                  <a:cxn ang="T13">
                    <a:pos x="T6" y="T7"/>
                  </a:cxn>
                  <a:cxn ang="T14">
                    <a:pos x="T8" y="T9"/>
                  </a:cxn>
                </a:cxnLst>
                <a:rect l="T15" t="T16" r="T17" b="T18"/>
                <a:pathLst>
                  <a:path w="145" h="135">
                    <a:moveTo>
                      <a:pt x="0" y="135"/>
                    </a:moveTo>
                    <a:lnTo>
                      <a:pt x="145" y="51"/>
                    </a:lnTo>
                    <a:lnTo>
                      <a:pt x="145" y="0"/>
                    </a:lnTo>
                    <a:lnTo>
                      <a:pt x="0" y="83"/>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61" name="Freeform 688"/>
              <p:cNvSpPr>
                <a:spLocks/>
              </p:cNvSpPr>
              <p:nvPr/>
            </p:nvSpPr>
            <p:spPr bwMode="auto">
              <a:xfrm>
                <a:off x="2824" y="2018"/>
                <a:ext cx="145" cy="135"/>
              </a:xfrm>
              <a:custGeom>
                <a:avLst/>
                <a:gdLst>
                  <a:gd name="T0" fmla="*/ 0 w 145"/>
                  <a:gd name="T1" fmla="*/ 135 h 135"/>
                  <a:gd name="T2" fmla="*/ 145 w 145"/>
                  <a:gd name="T3" fmla="*/ 51 h 135"/>
                  <a:gd name="T4" fmla="*/ 145 w 145"/>
                  <a:gd name="T5" fmla="*/ 0 h 135"/>
                  <a:gd name="T6" fmla="*/ 0 w 145"/>
                  <a:gd name="T7" fmla="*/ 83 h 135"/>
                  <a:gd name="T8" fmla="*/ 0 w 145"/>
                  <a:gd name="T9" fmla="*/ 135 h 135"/>
                  <a:gd name="T10" fmla="*/ 0 60000 65536"/>
                  <a:gd name="T11" fmla="*/ 0 60000 65536"/>
                  <a:gd name="T12" fmla="*/ 0 60000 65536"/>
                  <a:gd name="T13" fmla="*/ 0 60000 65536"/>
                  <a:gd name="T14" fmla="*/ 0 60000 65536"/>
                  <a:gd name="T15" fmla="*/ 0 w 145"/>
                  <a:gd name="T16" fmla="*/ 0 h 135"/>
                  <a:gd name="T17" fmla="*/ 145 w 145"/>
                  <a:gd name="T18" fmla="*/ 135 h 135"/>
                </a:gdLst>
                <a:ahLst/>
                <a:cxnLst>
                  <a:cxn ang="T10">
                    <a:pos x="T0" y="T1"/>
                  </a:cxn>
                  <a:cxn ang="T11">
                    <a:pos x="T2" y="T3"/>
                  </a:cxn>
                  <a:cxn ang="T12">
                    <a:pos x="T4" y="T5"/>
                  </a:cxn>
                  <a:cxn ang="T13">
                    <a:pos x="T6" y="T7"/>
                  </a:cxn>
                  <a:cxn ang="T14">
                    <a:pos x="T8" y="T9"/>
                  </a:cxn>
                </a:cxnLst>
                <a:rect l="T15" t="T16" r="T17" b="T18"/>
                <a:pathLst>
                  <a:path w="145" h="135">
                    <a:moveTo>
                      <a:pt x="0" y="135"/>
                    </a:moveTo>
                    <a:lnTo>
                      <a:pt x="145" y="51"/>
                    </a:lnTo>
                    <a:lnTo>
                      <a:pt x="145" y="0"/>
                    </a:lnTo>
                    <a:lnTo>
                      <a:pt x="0" y="83"/>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62" name="Freeform 689"/>
              <p:cNvSpPr>
                <a:spLocks/>
              </p:cNvSpPr>
              <p:nvPr/>
            </p:nvSpPr>
            <p:spPr bwMode="auto">
              <a:xfrm>
                <a:off x="2681" y="1944"/>
                <a:ext cx="288" cy="157"/>
              </a:xfrm>
              <a:custGeom>
                <a:avLst/>
                <a:gdLst>
                  <a:gd name="T0" fmla="*/ 143 w 288"/>
                  <a:gd name="T1" fmla="*/ 157 h 157"/>
                  <a:gd name="T2" fmla="*/ 288 w 288"/>
                  <a:gd name="T3" fmla="*/ 74 h 157"/>
                  <a:gd name="T4" fmla="*/ 145 w 288"/>
                  <a:gd name="T5" fmla="*/ 0 h 157"/>
                  <a:gd name="T6" fmla="*/ 0 w 288"/>
                  <a:gd name="T7" fmla="*/ 84 h 157"/>
                  <a:gd name="T8" fmla="*/ 143 w 288"/>
                  <a:gd name="T9" fmla="*/ 157 h 157"/>
                  <a:gd name="T10" fmla="*/ 0 60000 65536"/>
                  <a:gd name="T11" fmla="*/ 0 60000 65536"/>
                  <a:gd name="T12" fmla="*/ 0 60000 65536"/>
                  <a:gd name="T13" fmla="*/ 0 60000 65536"/>
                  <a:gd name="T14" fmla="*/ 0 60000 65536"/>
                  <a:gd name="T15" fmla="*/ 0 w 288"/>
                  <a:gd name="T16" fmla="*/ 0 h 157"/>
                  <a:gd name="T17" fmla="*/ 288 w 288"/>
                  <a:gd name="T18" fmla="*/ 157 h 157"/>
                </a:gdLst>
                <a:ahLst/>
                <a:cxnLst>
                  <a:cxn ang="T10">
                    <a:pos x="T0" y="T1"/>
                  </a:cxn>
                  <a:cxn ang="T11">
                    <a:pos x="T2" y="T3"/>
                  </a:cxn>
                  <a:cxn ang="T12">
                    <a:pos x="T4" y="T5"/>
                  </a:cxn>
                  <a:cxn ang="T13">
                    <a:pos x="T6" y="T7"/>
                  </a:cxn>
                  <a:cxn ang="T14">
                    <a:pos x="T8" y="T9"/>
                  </a:cxn>
                </a:cxnLst>
                <a:rect l="T15" t="T16" r="T17" b="T18"/>
                <a:pathLst>
                  <a:path w="288" h="157">
                    <a:moveTo>
                      <a:pt x="143" y="157"/>
                    </a:moveTo>
                    <a:lnTo>
                      <a:pt x="288" y="74"/>
                    </a:lnTo>
                    <a:lnTo>
                      <a:pt x="145" y="0"/>
                    </a:lnTo>
                    <a:lnTo>
                      <a:pt x="0" y="84"/>
                    </a:lnTo>
                    <a:lnTo>
                      <a:pt x="143"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63" name="Freeform 690"/>
              <p:cNvSpPr>
                <a:spLocks/>
              </p:cNvSpPr>
              <p:nvPr/>
            </p:nvSpPr>
            <p:spPr bwMode="auto">
              <a:xfrm>
                <a:off x="2681" y="1944"/>
                <a:ext cx="288" cy="157"/>
              </a:xfrm>
              <a:custGeom>
                <a:avLst/>
                <a:gdLst>
                  <a:gd name="T0" fmla="*/ 143 w 288"/>
                  <a:gd name="T1" fmla="*/ 157 h 157"/>
                  <a:gd name="T2" fmla="*/ 288 w 288"/>
                  <a:gd name="T3" fmla="*/ 74 h 157"/>
                  <a:gd name="T4" fmla="*/ 145 w 288"/>
                  <a:gd name="T5" fmla="*/ 0 h 157"/>
                  <a:gd name="T6" fmla="*/ 0 w 288"/>
                  <a:gd name="T7" fmla="*/ 84 h 157"/>
                  <a:gd name="T8" fmla="*/ 143 w 288"/>
                  <a:gd name="T9" fmla="*/ 157 h 157"/>
                  <a:gd name="T10" fmla="*/ 0 60000 65536"/>
                  <a:gd name="T11" fmla="*/ 0 60000 65536"/>
                  <a:gd name="T12" fmla="*/ 0 60000 65536"/>
                  <a:gd name="T13" fmla="*/ 0 60000 65536"/>
                  <a:gd name="T14" fmla="*/ 0 60000 65536"/>
                  <a:gd name="T15" fmla="*/ 0 w 288"/>
                  <a:gd name="T16" fmla="*/ 0 h 157"/>
                  <a:gd name="T17" fmla="*/ 288 w 288"/>
                  <a:gd name="T18" fmla="*/ 157 h 157"/>
                </a:gdLst>
                <a:ahLst/>
                <a:cxnLst>
                  <a:cxn ang="T10">
                    <a:pos x="T0" y="T1"/>
                  </a:cxn>
                  <a:cxn ang="T11">
                    <a:pos x="T2" y="T3"/>
                  </a:cxn>
                  <a:cxn ang="T12">
                    <a:pos x="T4" y="T5"/>
                  </a:cxn>
                  <a:cxn ang="T13">
                    <a:pos x="T6" y="T7"/>
                  </a:cxn>
                  <a:cxn ang="T14">
                    <a:pos x="T8" y="T9"/>
                  </a:cxn>
                </a:cxnLst>
                <a:rect l="T15" t="T16" r="T17" b="T18"/>
                <a:pathLst>
                  <a:path w="288" h="157">
                    <a:moveTo>
                      <a:pt x="143" y="157"/>
                    </a:moveTo>
                    <a:lnTo>
                      <a:pt x="288" y="74"/>
                    </a:lnTo>
                    <a:lnTo>
                      <a:pt x="145" y="0"/>
                    </a:lnTo>
                    <a:lnTo>
                      <a:pt x="0" y="84"/>
                    </a:lnTo>
                    <a:lnTo>
                      <a:pt x="143"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64" name="Freeform 691"/>
              <p:cNvSpPr>
                <a:spLocks/>
              </p:cNvSpPr>
              <p:nvPr/>
            </p:nvSpPr>
            <p:spPr bwMode="auto">
              <a:xfrm>
                <a:off x="2824" y="2018"/>
                <a:ext cx="145" cy="135"/>
              </a:xfrm>
              <a:custGeom>
                <a:avLst/>
                <a:gdLst>
                  <a:gd name="T0" fmla="*/ 0 w 145"/>
                  <a:gd name="T1" fmla="*/ 135 h 135"/>
                  <a:gd name="T2" fmla="*/ 145 w 145"/>
                  <a:gd name="T3" fmla="*/ 51 h 135"/>
                  <a:gd name="T4" fmla="*/ 145 w 145"/>
                  <a:gd name="T5" fmla="*/ 0 h 135"/>
                  <a:gd name="T6" fmla="*/ 0 w 145"/>
                  <a:gd name="T7" fmla="*/ 83 h 135"/>
                  <a:gd name="T8" fmla="*/ 0 w 145"/>
                  <a:gd name="T9" fmla="*/ 135 h 135"/>
                  <a:gd name="T10" fmla="*/ 0 60000 65536"/>
                  <a:gd name="T11" fmla="*/ 0 60000 65536"/>
                  <a:gd name="T12" fmla="*/ 0 60000 65536"/>
                  <a:gd name="T13" fmla="*/ 0 60000 65536"/>
                  <a:gd name="T14" fmla="*/ 0 60000 65536"/>
                  <a:gd name="T15" fmla="*/ 0 w 145"/>
                  <a:gd name="T16" fmla="*/ 0 h 135"/>
                  <a:gd name="T17" fmla="*/ 145 w 145"/>
                  <a:gd name="T18" fmla="*/ 135 h 135"/>
                </a:gdLst>
                <a:ahLst/>
                <a:cxnLst>
                  <a:cxn ang="T10">
                    <a:pos x="T0" y="T1"/>
                  </a:cxn>
                  <a:cxn ang="T11">
                    <a:pos x="T2" y="T3"/>
                  </a:cxn>
                  <a:cxn ang="T12">
                    <a:pos x="T4" y="T5"/>
                  </a:cxn>
                  <a:cxn ang="T13">
                    <a:pos x="T6" y="T7"/>
                  </a:cxn>
                  <a:cxn ang="T14">
                    <a:pos x="T8" y="T9"/>
                  </a:cxn>
                </a:cxnLst>
                <a:rect l="T15" t="T16" r="T17" b="T18"/>
                <a:pathLst>
                  <a:path w="145" h="135">
                    <a:moveTo>
                      <a:pt x="0" y="135"/>
                    </a:moveTo>
                    <a:lnTo>
                      <a:pt x="145" y="51"/>
                    </a:lnTo>
                    <a:lnTo>
                      <a:pt x="145" y="0"/>
                    </a:lnTo>
                    <a:lnTo>
                      <a:pt x="0" y="83"/>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65" name="Freeform 692"/>
              <p:cNvSpPr>
                <a:spLocks/>
              </p:cNvSpPr>
              <p:nvPr/>
            </p:nvSpPr>
            <p:spPr bwMode="auto">
              <a:xfrm>
                <a:off x="2824" y="2018"/>
                <a:ext cx="145" cy="135"/>
              </a:xfrm>
              <a:custGeom>
                <a:avLst/>
                <a:gdLst>
                  <a:gd name="T0" fmla="*/ 0 w 145"/>
                  <a:gd name="T1" fmla="*/ 135 h 135"/>
                  <a:gd name="T2" fmla="*/ 145 w 145"/>
                  <a:gd name="T3" fmla="*/ 51 h 135"/>
                  <a:gd name="T4" fmla="*/ 145 w 145"/>
                  <a:gd name="T5" fmla="*/ 0 h 135"/>
                  <a:gd name="T6" fmla="*/ 0 w 145"/>
                  <a:gd name="T7" fmla="*/ 83 h 135"/>
                  <a:gd name="T8" fmla="*/ 0 w 145"/>
                  <a:gd name="T9" fmla="*/ 135 h 135"/>
                  <a:gd name="T10" fmla="*/ 0 60000 65536"/>
                  <a:gd name="T11" fmla="*/ 0 60000 65536"/>
                  <a:gd name="T12" fmla="*/ 0 60000 65536"/>
                  <a:gd name="T13" fmla="*/ 0 60000 65536"/>
                  <a:gd name="T14" fmla="*/ 0 60000 65536"/>
                  <a:gd name="T15" fmla="*/ 0 w 145"/>
                  <a:gd name="T16" fmla="*/ 0 h 135"/>
                  <a:gd name="T17" fmla="*/ 145 w 145"/>
                  <a:gd name="T18" fmla="*/ 135 h 135"/>
                </a:gdLst>
                <a:ahLst/>
                <a:cxnLst>
                  <a:cxn ang="T10">
                    <a:pos x="T0" y="T1"/>
                  </a:cxn>
                  <a:cxn ang="T11">
                    <a:pos x="T2" y="T3"/>
                  </a:cxn>
                  <a:cxn ang="T12">
                    <a:pos x="T4" y="T5"/>
                  </a:cxn>
                  <a:cxn ang="T13">
                    <a:pos x="T6" y="T7"/>
                  </a:cxn>
                  <a:cxn ang="T14">
                    <a:pos x="T8" y="T9"/>
                  </a:cxn>
                </a:cxnLst>
                <a:rect l="T15" t="T16" r="T17" b="T18"/>
                <a:pathLst>
                  <a:path w="145" h="135">
                    <a:moveTo>
                      <a:pt x="0" y="135"/>
                    </a:moveTo>
                    <a:lnTo>
                      <a:pt x="145" y="51"/>
                    </a:lnTo>
                    <a:lnTo>
                      <a:pt x="145" y="0"/>
                    </a:lnTo>
                    <a:lnTo>
                      <a:pt x="0" y="83"/>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66" name="Freeform 693"/>
              <p:cNvSpPr>
                <a:spLocks/>
              </p:cNvSpPr>
              <p:nvPr/>
            </p:nvSpPr>
            <p:spPr bwMode="auto">
              <a:xfrm>
                <a:off x="2681" y="1944"/>
                <a:ext cx="288" cy="157"/>
              </a:xfrm>
              <a:custGeom>
                <a:avLst/>
                <a:gdLst>
                  <a:gd name="T0" fmla="*/ 143 w 288"/>
                  <a:gd name="T1" fmla="*/ 157 h 157"/>
                  <a:gd name="T2" fmla="*/ 288 w 288"/>
                  <a:gd name="T3" fmla="*/ 74 h 157"/>
                  <a:gd name="T4" fmla="*/ 145 w 288"/>
                  <a:gd name="T5" fmla="*/ 0 h 157"/>
                  <a:gd name="T6" fmla="*/ 0 w 288"/>
                  <a:gd name="T7" fmla="*/ 84 h 157"/>
                  <a:gd name="T8" fmla="*/ 143 w 288"/>
                  <a:gd name="T9" fmla="*/ 157 h 157"/>
                  <a:gd name="T10" fmla="*/ 0 60000 65536"/>
                  <a:gd name="T11" fmla="*/ 0 60000 65536"/>
                  <a:gd name="T12" fmla="*/ 0 60000 65536"/>
                  <a:gd name="T13" fmla="*/ 0 60000 65536"/>
                  <a:gd name="T14" fmla="*/ 0 60000 65536"/>
                  <a:gd name="T15" fmla="*/ 0 w 288"/>
                  <a:gd name="T16" fmla="*/ 0 h 157"/>
                  <a:gd name="T17" fmla="*/ 288 w 288"/>
                  <a:gd name="T18" fmla="*/ 157 h 157"/>
                </a:gdLst>
                <a:ahLst/>
                <a:cxnLst>
                  <a:cxn ang="T10">
                    <a:pos x="T0" y="T1"/>
                  </a:cxn>
                  <a:cxn ang="T11">
                    <a:pos x="T2" y="T3"/>
                  </a:cxn>
                  <a:cxn ang="T12">
                    <a:pos x="T4" y="T5"/>
                  </a:cxn>
                  <a:cxn ang="T13">
                    <a:pos x="T6" y="T7"/>
                  </a:cxn>
                  <a:cxn ang="T14">
                    <a:pos x="T8" y="T9"/>
                  </a:cxn>
                </a:cxnLst>
                <a:rect l="T15" t="T16" r="T17" b="T18"/>
                <a:pathLst>
                  <a:path w="288" h="157">
                    <a:moveTo>
                      <a:pt x="143" y="157"/>
                    </a:moveTo>
                    <a:lnTo>
                      <a:pt x="288" y="74"/>
                    </a:lnTo>
                    <a:lnTo>
                      <a:pt x="145" y="0"/>
                    </a:lnTo>
                    <a:lnTo>
                      <a:pt x="0" y="84"/>
                    </a:lnTo>
                    <a:lnTo>
                      <a:pt x="143"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67" name="Freeform 694"/>
              <p:cNvSpPr>
                <a:spLocks/>
              </p:cNvSpPr>
              <p:nvPr/>
            </p:nvSpPr>
            <p:spPr bwMode="auto">
              <a:xfrm>
                <a:off x="2681" y="1944"/>
                <a:ext cx="288" cy="157"/>
              </a:xfrm>
              <a:custGeom>
                <a:avLst/>
                <a:gdLst>
                  <a:gd name="T0" fmla="*/ 143 w 288"/>
                  <a:gd name="T1" fmla="*/ 157 h 157"/>
                  <a:gd name="T2" fmla="*/ 288 w 288"/>
                  <a:gd name="T3" fmla="*/ 74 h 157"/>
                  <a:gd name="T4" fmla="*/ 145 w 288"/>
                  <a:gd name="T5" fmla="*/ 0 h 157"/>
                  <a:gd name="T6" fmla="*/ 0 w 288"/>
                  <a:gd name="T7" fmla="*/ 84 h 157"/>
                  <a:gd name="T8" fmla="*/ 143 w 288"/>
                  <a:gd name="T9" fmla="*/ 157 h 157"/>
                  <a:gd name="T10" fmla="*/ 0 60000 65536"/>
                  <a:gd name="T11" fmla="*/ 0 60000 65536"/>
                  <a:gd name="T12" fmla="*/ 0 60000 65536"/>
                  <a:gd name="T13" fmla="*/ 0 60000 65536"/>
                  <a:gd name="T14" fmla="*/ 0 60000 65536"/>
                  <a:gd name="T15" fmla="*/ 0 w 288"/>
                  <a:gd name="T16" fmla="*/ 0 h 157"/>
                  <a:gd name="T17" fmla="*/ 288 w 288"/>
                  <a:gd name="T18" fmla="*/ 157 h 157"/>
                </a:gdLst>
                <a:ahLst/>
                <a:cxnLst>
                  <a:cxn ang="T10">
                    <a:pos x="T0" y="T1"/>
                  </a:cxn>
                  <a:cxn ang="T11">
                    <a:pos x="T2" y="T3"/>
                  </a:cxn>
                  <a:cxn ang="T12">
                    <a:pos x="T4" y="T5"/>
                  </a:cxn>
                  <a:cxn ang="T13">
                    <a:pos x="T6" y="T7"/>
                  </a:cxn>
                  <a:cxn ang="T14">
                    <a:pos x="T8" y="T9"/>
                  </a:cxn>
                </a:cxnLst>
                <a:rect l="T15" t="T16" r="T17" b="T18"/>
                <a:pathLst>
                  <a:path w="288" h="157">
                    <a:moveTo>
                      <a:pt x="143" y="157"/>
                    </a:moveTo>
                    <a:lnTo>
                      <a:pt x="288" y="74"/>
                    </a:lnTo>
                    <a:lnTo>
                      <a:pt x="145" y="0"/>
                    </a:lnTo>
                    <a:lnTo>
                      <a:pt x="0" y="84"/>
                    </a:lnTo>
                    <a:lnTo>
                      <a:pt x="143"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68" name="Freeform 695"/>
              <p:cNvSpPr>
                <a:spLocks/>
              </p:cNvSpPr>
              <p:nvPr/>
            </p:nvSpPr>
            <p:spPr bwMode="auto">
              <a:xfrm>
                <a:off x="2681" y="2028"/>
                <a:ext cx="143" cy="125"/>
              </a:xfrm>
              <a:custGeom>
                <a:avLst/>
                <a:gdLst>
                  <a:gd name="T0" fmla="*/ 0 w 143"/>
                  <a:gd name="T1" fmla="*/ 0 h 125"/>
                  <a:gd name="T2" fmla="*/ 0 w 143"/>
                  <a:gd name="T3" fmla="*/ 52 h 125"/>
                  <a:gd name="T4" fmla="*/ 143 w 143"/>
                  <a:gd name="T5" fmla="*/ 125 h 125"/>
                  <a:gd name="T6" fmla="*/ 143 w 143"/>
                  <a:gd name="T7" fmla="*/ 73 h 125"/>
                  <a:gd name="T8" fmla="*/ 0 w 143"/>
                  <a:gd name="T9" fmla="*/ 0 h 125"/>
                  <a:gd name="T10" fmla="*/ 0 60000 65536"/>
                  <a:gd name="T11" fmla="*/ 0 60000 65536"/>
                  <a:gd name="T12" fmla="*/ 0 60000 65536"/>
                  <a:gd name="T13" fmla="*/ 0 60000 65536"/>
                  <a:gd name="T14" fmla="*/ 0 60000 65536"/>
                  <a:gd name="T15" fmla="*/ 0 w 143"/>
                  <a:gd name="T16" fmla="*/ 0 h 125"/>
                  <a:gd name="T17" fmla="*/ 143 w 143"/>
                  <a:gd name="T18" fmla="*/ 125 h 125"/>
                </a:gdLst>
                <a:ahLst/>
                <a:cxnLst>
                  <a:cxn ang="T10">
                    <a:pos x="T0" y="T1"/>
                  </a:cxn>
                  <a:cxn ang="T11">
                    <a:pos x="T2" y="T3"/>
                  </a:cxn>
                  <a:cxn ang="T12">
                    <a:pos x="T4" y="T5"/>
                  </a:cxn>
                  <a:cxn ang="T13">
                    <a:pos x="T6" y="T7"/>
                  </a:cxn>
                  <a:cxn ang="T14">
                    <a:pos x="T8" y="T9"/>
                  </a:cxn>
                </a:cxnLst>
                <a:rect l="T15" t="T16" r="T17" b="T18"/>
                <a:pathLst>
                  <a:path w="143" h="125">
                    <a:moveTo>
                      <a:pt x="0" y="0"/>
                    </a:moveTo>
                    <a:lnTo>
                      <a:pt x="0" y="52"/>
                    </a:lnTo>
                    <a:lnTo>
                      <a:pt x="143" y="125"/>
                    </a:lnTo>
                    <a:lnTo>
                      <a:pt x="143" y="7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69" name="Freeform 696"/>
              <p:cNvSpPr>
                <a:spLocks/>
              </p:cNvSpPr>
              <p:nvPr/>
            </p:nvSpPr>
            <p:spPr bwMode="auto">
              <a:xfrm>
                <a:off x="2681" y="2028"/>
                <a:ext cx="143" cy="125"/>
              </a:xfrm>
              <a:custGeom>
                <a:avLst/>
                <a:gdLst>
                  <a:gd name="T0" fmla="*/ 0 w 143"/>
                  <a:gd name="T1" fmla="*/ 0 h 125"/>
                  <a:gd name="T2" fmla="*/ 0 w 143"/>
                  <a:gd name="T3" fmla="*/ 52 h 125"/>
                  <a:gd name="T4" fmla="*/ 143 w 143"/>
                  <a:gd name="T5" fmla="*/ 125 h 125"/>
                  <a:gd name="T6" fmla="*/ 143 w 143"/>
                  <a:gd name="T7" fmla="*/ 73 h 125"/>
                  <a:gd name="T8" fmla="*/ 0 w 143"/>
                  <a:gd name="T9" fmla="*/ 0 h 125"/>
                  <a:gd name="T10" fmla="*/ 0 60000 65536"/>
                  <a:gd name="T11" fmla="*/ 0 60000 65536"/>
                  <a:gd name="T12" fmla="*/ 0 60000 65536"/>
                  <a:gd name="T13" fmla="*/ 0 60000 65536"/>
                  <a:gd name="T14" fmla="*/ 0 60000 65536"/>
                  <a:gd name="T15" fmla="*/ 0 w 143"/>
                  <a:gd name="T16" fmla="*/ 0 h 125"/>
                  <a:gd name="T17" fmla="*/ 143 w 143"/>
                  <a:gd name="T18" fmla="*/ 125 h 125"/>
                </a:gdLst>
                <a:ahLst/>
                <a:cxnLst>
                  <a:cxn ang="T10">
                    <a:pos x="T0" y="T1"/>
                  </a:cxn>
                  <a:cxn ang="T11">
                    <a:pos x="T2" y="T3"/>
                  </a:cxn>
                  <a:cxn ang="T12">
                    <a:pos x="T4" y="T5"/>
                  </a:cxn>
                  <a:cxn ang="T13">
                    <a:pos x="T6" y="T7"/>
                  </a:cxn>
                  <a:cxn ang="T14">
                    <a:pos x="T8" y="T9"/>
                  </a:cxn>
                </a:cxnLst>
                <a:rect l="T15" t="T16" r="T17" b="T18"/>
                <a:pathLst>
                  <a:path w="143" h="125">
                    <a:moveTo>
                      <a:pt x="0" y="0"/>
                    </a:moveTo>
                    <a:lnTo>
                      <a:pt x="0" y="52"/>
                    </a:lnTo>
                    <a:lnTo>
                      <a:pt x="143" y="125"/>
                    </a:lnTo>
                    <a:lnTo>
                      <a:pt x="143" y="7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70" name="Freeform 697"/>
              <p:cNvSpPr>
                <a:spLocks/>
              </p:cNvSpPr>
              <p:nvPr/>
            </p:nvSpPr>
            <p:spPr bwMode="auto">
              <a:xfrm>
                <a:off x="2824" y="1964"/>
                <a:ext cx="145" cy="135"/>
              </a:xfrm>
              <a:custGeom>
                <a:avLst/>
                <a:gdLst>
                  <a:gd name="T0" fmla="*/ 0 w 145"/>
                  <a:gd name="T1" fmla="*/ 135 h 135"/>
                  <a:gd name="T2" fmla="*/ 145 w 145"/>
                  <a:gd name="T3" fmla="*/ 51 h 135"/>
                  <a:gd name="T4" fmla="*/ 145 w 145"/>
                  <a:gd name="T5" fmla="*/ 0 h 135"/>
                  <a:gd name="T6" fmla="*/ 0 w 145"/>
                  <a:gd name="T7" fmla="*/ 84 h 135"/>
                  <a:gd name="T8" fmla="*/ 0 w 145"/>
                  <a:gd name="T9" fmla="*/ 135 h 135"/>
                  <a:gd name="T10" fmla="*/ 0 60000 65536"/>
                  <a:gd name="T11" fmla="*/ 0 60000 65536"/>
                  <a:gd name="T12" fmla="*/ 0 60000 65536"/>
                  <a:gd name="T13" fmla="*/ 0 60000 65536"/>
                  <a:gd name="T14" fmla="*/ 0 60000 65536"/>
                  <a:gd name="T15" fmla="*/ 0 w 145"/>
                  <a:gd name="T16" fmla="*/ 0 h 135"/>
                  <a:gd name="T17" fmla="*/ 145 w 145"/>
                  <a:gd name="T18" fmla="*/ 135 h 135"/>
                </a:gdLst>
                <a:ahLst/>
                <a:cxnLst>
                  <a:cxn ang="T10">
                    <a:pos x="T0" y="T1"/>
                  </a:cxn>
                  <a:cxn ang="T11">
                    <a:pos x="T2" y="T3"/>
                  </a:cxn>
                  <a:cxn ang="T12">
                    <a:pos x="T4" y="T5"/>
                  </a:cxn>
                  <a:cxn ang="T13">
                    <a:pos x="T6" y="T7"/>
                  </a:cxn>
                  <a:cxn ang="T14">
                    <a:pos x="T8" y="T9"/>
                  </a:cxn>
                </a:cxnLst>
                <a:rect l="T15" t="T16" r="T17" b="T18"/>
                <a:pathLst>
                  <a:path w="145" h="135">
                    <a:moveTo>
                      <a:pt x="0" y="135"/>
                    </a:moveTo>
                    <a:lnTo>
                      <a:pt x="145" y="51"/>
                    </a:lnTo>
                    <a:lnTo>
                      <a:pt x="145"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71" name="Freeform 698"/>
              <p:cNvSpPr>
                <a:spLocks/>
              </p:cNvSpPr>
              <p:nvPr/>
            </p:nvSpPr>
            <p:spPr bwMode="auto">
              <a:xfrm>
                <a:off x="2824" y="1964"/>
                <a:ext cx="145" cy="135"/>
              </a:xfrm>
              <a:custGeom>
                <a:avLst/>
                <a:gdLst>
                  <a:gd name="T0" fmla="*/ 0 w 145"/>
                  <a:gd name="T1" fmla="*/ 135 h 135"/>
                  <a:gd name="T2" fmla="*/ 145 w 145"/>
                  <a:gd name="T3" fmla="*/ 51 h 135"/>
                  <a:gd name="T4" fmla="*/ 145 w 145"/>
                  <a:gd name="T5" fmla="*/ 0 h 135"/>
                  <a:gd name="T6" fmla="*/ 0 w 145"/>
                  <a:gd name="T7" fmla="*/ 84 h 135"/>
                  <a:gd name="T8" fmla="*/ 0 w 145"/>
                  <a:gd name="T9" fmla="*/ 135 h 135"/>
                  <a:gd name="T10" fmla="*/ 0 60000 65536"/>
                  <a:gd name="T11" fmla="*/ 0 60000 65536"/>
                  <a:gd name="T12" fmla="*/ 0 60000 65536"/>
                  <a:gd name="T13" fmla="*/ 0 60000 65536"/>
                  <a:gd name="T14" fmla="*/ 0 60000 65536"/>
                  <a:gd name="T15" fmla="*/ 0 w 145"/>
                  <a:gd name="T16" fmla="*/ 0 h 135"/>
                  <a:gd name="T17" fmla="*/ 145 w 145"/>
                  <a:gd name="T18" fmla="*/ 135 h 135"/>
                </a:gdLst>
                <a:ahLst/>
                <a:cxnLst>
                  <a:cxn ang="T10">
                    <a:pos x="T0" y="T1"/>
                  </a:cxn>
                  <a:cxn ang="T11">
                    <a:pos x="T2" y="T3"/>
                  </a:cxn>
                  <a:cxn ang="T12">
                    <a:pos x="T4" y="T5"/>
                  </a:cxn>
                  <a:cxn ang="T13">
                    <a:pos x="T6" y="T7"/>
                  </a:cxn>
                  <a:cxn ang="T14">
                    <a:pos x="T8" y="T9"/>
                  </a:cxn>
                </a:cxnLst>
                <a:rect l="T15" t="T16" r="T17" b="T18"/>
                <a:pathLst>
                  <a:path w="145" h="135">
                    <a:moveTo>
                      <a:pt x="0" y="135"/>
                    </a:moveTo>
                    <a:lnTo>
                      <a:pt x="145" y="51"/>
                    </a:lnTo>
                    <a:lnTo>
                      <a:pt x="145"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72" name="Freeform 699"/>
              <p:cNvSpPr>
                <a:spLocks/>
              </p:cNvSpPr>
              <p:nvPr/>
            </p:nvSpPr>
            <p:spPr bwMode="auto">
              <a:xfrm>
                <a:off x="2681" y="1891"/>
                <a:ext cx="288" cy="157"/>
              </a:xfrm>
              <a:custGeom>
                <a:avLst/>
                <a:gdLst>
                  <a:gd name="T0" fmla="*/ 143 w 288"/>
                  <a:gd name="T1" fmla="*/ 157 h 157"/>
                  <a:gd name="T2" fmla="*/ 288 w 288"/>
                  <a:gd name="T3" fmla="*/ 73 h 157"/>
                  <a:gd name="T4" fmla="*/ 145 w 288"/>
                  <a:gd name="T5" fmla="*/ 0 h 157"/>
                  <a:gd name="T6" fmla="*/ 0 w 288"/>
                  <a:gd name="T7" fmla="*/ 84 h 157"/>
                  <a:gd name="T8" fmla="*/ 143 w 288"/>
                  <a:gd name="T9" fmla="*/ 157 h 157"/>
                  <a:gd name="T10" fmla="*/ 0 60000 65536"/>
                  <a:gd name="T11" fmla="*/ 0 60000 65536"/>
                  <a:gd name="T12" fmla="*/ 0 60000 65536"/>
                  <a:gd name="T13" fmla="*/ 0 60000 65536"/>
                  <a:gd name="T14" fmla="*/ 0 60000 65536"/>
                  <a:gd name="T15" fmla="*/ 0 w 288"/>
                  <a:gd name="T16" fmla="*/ 0 h 157"/>
                  <a:gd name="T17" fmla="*/ 288 w 288"/>
                  <a:gd name="T18" fmla="*/ 157 h 157"/>
                </a:gdLst>
                <a:ahLst/>
                <a:cxnLst>
                  <a:cxn ang="T10">
                    <a:pos x="T0" y="T1"/>
                  </a:cxn>
                  <a:cxn ang="T11">
                    <a:pos x="T2" y="T3"/>
                  </a:cxn>
                  <a:cxn ang="T12">
                    <a:pos x="T4" y="T5"/>
                  </a:cxn>
                  <a:cxn ang="T13">
                    <a:pos x="T6" y="T7"/>
                  </a:cxn>
                  <a:cxn ang="T14">
                    <a:pos x="T8" y="T9"/>
                  </a:cxn>
                </a:cxnLst>
                <a:rect l="T15" t="T16" r="T17" b="T18"/>
                <a:pathLst>
                  <a:path w="288" h="157">
                    <a:moveTo>
                      <a:pt x="143" y="157"/>
                    </a:moveTo>
                    <a:lnTo>
                      <a:pt x="288" y="73"/>
                    </a:lnTo>
                    <a:lnTo>
                      <a:pt x="145" y="0"/>
                    </a:lnTo>
                    <a:lnTo>
                      <a:pt x="0" y="84"/>
                    </a:lnTo>
                    <a:lnTo>
                      <a:pt x="143"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73" name="Freeform 700"/>
              <p:cNvSpPr>
                <a:spLocks/>
              </p:cNvSpPr>
              <p:nvPr/>
            </p:nvSpPr>
            <p:spPr bwMode="auto">
              <a:xfrm>
                <a:off x="2681" y="1891"/>
                <a:ext cx="288" cy="157"/>
              </a:xfrm>
              <a:custGeom>
                <a:avLst/>
                <a:gdLst>
                  <a:gd name="T0" fmla="*/ 143 w 288"/>
                  <a:gd name="T1" fmla="*/ 157 h 157"/>
                  <a:gd name="T2" fmla="*/ 288 w 288"/>
                  <a:gd name="T3" fmla="*/ 73 h 157"/>
                  <a:gd name="T4" fmla="*/ 145 w 288"/>
                  <a:gd name="T5" fmla="*/ 0 h 157"/>
                  <a:gd name="T6" fmla="*/ 0 w 288"/>
                  <a:gd name="T7" fmla="*/ 84 h 157"/>
                  <a:gd name="T8" fmla="*/ 143 w 288"/>
                  <a:gd name="T9" fmla="*/ 157 h 157"/>
                  <a:gd name="T10" fmla="*/ 0 60000 65536"/>
                  <a:gd name="T11" fmla="*/ 0 60000 65536"/>
                  <a:gd name="T12" fmla="*/ 0 60000 65536"/>
                  <a:gd name="T13" fmla="*/ 0 60000 65536"/>
                  <a:gd name="T14" fmla="*/ 0 60000 65536"/>
                  <a:gd name="T15" fmla="*/ 0 w 288"/>
                  <a:gd name="T16" fmla="*/ 0 h 157"/>
                  <a:gd name="T17" fmla="*/ 288 w 288"/>
                  <a:gd name="T18" fmla="*/ 157 h 157"/>
                </a:gdLst>
                <a:ahLst/>
                <a:cxnLst>
                  <a:cxn ang="T10">
                    <a:pos x="T0" y="T1"/>
                  </a:cxn>
                  <a:cxn ang="T11">
                    <a:pos x="T2" y="T3"/>
                  </a:cxn>
                  <a:cxn ang="T12">
                    <a:pos x="T4" y="T5"/>
                  </a:cxn>
                  <a:cxn ang="T13">
                    <a:pos x="T6" y="T7"/>
                  </a:cxn>
                  <a:cxn ang="T14">
                    <a:pos x="T8" y="T9"/>
                  </a:cxn>
                </a:cxnLst>
                <a:rect l="T15" t="T16" r="T17" b="T18"/>
                <a:pathLst>
                  <a:path w="288" h="157">
                    <a:moveTo>
                      <a:pt x="143" y="157"/>
                    </a:moveTo>
                    <a:lnTo>
                      <a:pt x="288" y="73"/>
                    </a:lnTo>
                    <a:lnTo>
                      <a:pt x="145" y="0"/>
                    </a:lnTo>
                    <a:lnTo>
                      <a:pt x="0" y="84"/>
                    </a:lnTo>
                    <a:lnTo>
                      <a:pt x="143"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74" name="Freeform 701"/>
              <p:cNvSpPr>
                <a:spLocks/>
              </p:cNvSpPr>
              <p:nvPr/>
            </p:nvSpPr>
            <p:spPr bwMode="auto">
              <a:xfrm>
                <a:off x="2824" y="1964"/>
                <a:ext cx="145" cy="135"/>
              </a:xfrm>
              <a:custGeom>
                <a:avLst/>
                <a:gdLst>
                  <a:gd name="T0" fmla="*/ 0 w 145"/>
                  <a:gd name="T1" fmla="*/ 135 h 135"/>
                  <a:gd name="T2" fmla="*/ 145 w 145"/>
                  <a:gd name="T3" fmla="*/ 51 h 135"/>
                  <a:gd name="T4" fmla="*/ 145 w 145"/>
                  <a:gd name="T5" fmla="*/ 0 h 135"/>
                  <a:gd name="T6" fmla="*/ 0 w 145"/>
                  <a:gd name="T7" fmla="*/ 84 h 135"/>
                  <a:gd name="T8" fmla="*/ 0 w 145"/>
                  <a:gd name="T9" fmla="*/ 135 h 135"/>
                  <a:gd name="T10" fmla="*/ 0 60000 65536"/>
                  <a:gd name="T11" fmla="*/ 0 60000 65536"/>
                  <a:gd name="T12" fmla="*/ 0 60000 65536"/>
                  <a:gd name="T13" fmla="*/ 0 60000 65536"/>
                  <a:gd name="T14" fmla="*/ 0 60000 65536"/>
                  <a:gd name="T15" fmla="*/ 0 w 145"/>
                  <a:gd name="T16" fmla="*/ 0 h 135"/>
                  <a:gd name="T17" fmla="*/ 145 w 145"/>
                  <a:gd name="T18" fmla="*/ 135 h 135"/>
                </a:gdLst>
                <a:ahLst/>
                <a:cxnLst>
                  <a:cxn ang="T10">
                    <a:pos x="T0" y="T1"/>
                  </a:cxn>
                  <a:cxn ang="T11">
                    <a:pos x="T2" y="T3"/>
                  </a:cxn>
                  <a:cxn ang="T12">
                    <a:pos x="T4" y="T5"/>
                  </a:cxn>
                  <a:cxn ang="T13">
                    <a:pos x="T6" y="T7"/>
                  </a:cxn>
                  <a:cxn ang="T14">
                    <a:pos x="T8" y="T9"/>
                  </a:cxn>
                </a:cxnLst>
                <a:rect l="T15" t="T16" r="T17" b="T18"/>
                <a:pathLst>
                  <a:path w="145" h="135">
                    <a:moveTo>
                      <a:pt x="0" y="135"/>
                    </a:moveTo>
                    <a:lnTo>
                      <a:pt x="145" y="51"/>
                    </a:lnTo>
                    <a:lnTo>
                      <a:pt x="145"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75" name="Freeform 702"/>
              <p:cNvSpPr>
                <a:spLocks/>
              </p:cNvSpPr>
              <p:nvPr/>
            </p:nvSpPr>
            <p:spPr bwMode="auto">
              <a:xfrm>
                <a:off x="2824" y="1964"/>
                <a:ext cx="145" cy="135"/>
              </a:xfrm>
              <a:custGeom>
                <a:avLst/>
                <a:gdLst>
                  <a:gd name="T0" fmla="*/ 0 w 145"/>
                  <a:gd name="T1" fmla="*/ 135 h 135"/>
                  <a:gd name="T2" fmla="*/ 145 w 145"/>
                  <a:gd name="T3" fmla="*/ 51 h 135"/>
                  <a:gd name="T4" fmla="*/ 145 w 145"/>
                  <a:gd name="T5" fmla="*/ 0 h 135"/>
                  <a:gd name="T6" fmla="*/ 0 w 145"/>
                  <a:gd name="T7" fmla="*/ 84 h 135"/>
                  <a:gd name="T8" fmla="*/ 0 w 145"/>
                  <a:gd name="T9" fmla="*/ 135 h 135"/>
                  <a:gd name="T10" fmla="*/ 0 60000 65536"/>
                  <a:gd name="T11" fmla="*/ 0 60000 65536"/>
                  <a:gd name="T12" fmla="*/ 0 60000 65536"/>
                  <a:gd name="T13" fmla="*/ 0 60000 65536"/>
                  <a:gd name="T14" fmla="*/ 0 60000 65536"/>
                  <a:gd name="T15" fmla="*/ 0 w 145"/>
                  <a:gd name="T16" fmla="*/ 0 h 135"/>
                  <a:gd name="T17" fmla="*/ 145 w 145"/>
                  <a:gd name="T18" fmla="*/ 135 h 135"/>
                </a:gdLst>
                <a:ahLst/>
                <a:cxnLst>
                  <a:cxn ang="T10">
                    <a:pos x="T0" y="T1"/>
                  </a:cxn>
                  <a:cxn ang="T11">
                    <a:pos x="T2" y="T3"/>
                  </a:cxn>
                  <a:cxn ang="T12">
                    <a:pos x="T4" y="T5"/>
                  </a:cxn>
                  <a:cxn ang="T13">
                    <a:pos x="T6" y="T7"/>
                  </a:cxn>
                  <a:cxn ang="T14">
                    <a:pos x="T8" y="T9"/>
                  </a:cxn>
                </a:cxnLst>
                <a:rect l="T15" t="T16" r="T17" b="T18"/>
                <a:pathLst>
                  <a:path w="145" h="135">
                    <a:moveTo>
                      <a:pt x="0" y="135"/>
                    </a:moveTo>
                    <a:lnTo>
                      <a:pt x="145" y="51"/>
                    </a:lnTo>
                    <a:lnTo>
                      <a:pt x="145"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76" name="Freeform 703"/>
              <p:cNvSpPr>
                <a:spLocks/>
              </p:cNvSpPr>
              <p:nvPr/>
            </p:nvSpPr>
            <p:spPr bwMode="auto">
              <a:xfrm>
                <a:off x="2681" y="1891"/>
                <a:ext cx="288" cy="157"/>
              </a:xfrm>
              <a:custGeom>
                <a:avLst/>
                <a:gdLst>
                  <a:gd name="T0" fmla="*/ 143 w 288"/>
                  <a:gd name="T1" fmla="*/ 157 h 157"/>
                  <a:gd name="T2" fmla="*/ 288 w 288"/>
                  <a:gd name="T3" fmla="*/ 73 h 157"/>
                  <a:gd name="T4" fmla="*/ 145 w 288"/>
                  <a:gd name="T5" fmla="*/ 0 h 157"/>
                  <a:gd name="T6" fmla="*/ 0 w 288"/>
                  <a:gd name="T7" fmla="*/ 84 h 157"/>
                  <a:gd name="T8" fmla="*/ 143 w 288"/>
                  <a:gd name="T9" fmla="*/ 157 h 157"/>
                  <a:gd name="T10" fmla="*/ 0 60000 65536"/>
                  <a:gd name="T11" fmla="*/ 0 60000 65536"/>
                  <a:gd name="T12" fmla="*/ 0 60000 65536"/>
                  <a:gd name="T13" fmla="*/ 0 60000 65536"/>
                  <a:gd name="T14" fmla="*/ 0 60000 65536"/>
                  <a:gd name="T15" fmla="*/ 0 w 288"/>
                  <a:gd name="T16" fmla="*/ 0 h 157"/>
                  <a:gd name="T17" fmla="*/ 288 w 288"/>
                  <a:gd name="T18" fmla="*/ 157 h 157"/>
                </a:gdLst>
                <a:ahLst/>
                <a:cxnLst>
                  <a:cxn ang="T10">
                    <a:pos x="T0" y="T1"/>
                  </a:cxn>
                  <a:cxn ang="T11">
                    <a:pos x="T2" y="T3"/>
                  </a:cxn>
                  <a:cxn ang="T12">
                    <a:pos x="T4" y="T5"/>
                  </a:cxn>
                  <a:cxn ang="T13">
                    <a:pos x="T6" y="T7"/>
                  </a:cxn>
                  <a:cxn ang="T14">
                    <a:pos x="T8" y="T9"/>
                  </a:cxn>
                </a:cxnLst>
                <a:rect l="T15" t="T16" r="T17" b="T18"/>
                <a:pathLst>
                  <a:path w="288" h="157">
                    <a:moveTo>
                      <a:pt x="143" y="157"/>
                    </a:moveTo>
                    <a:lnTo>
                      <a:pt x="288" y="73"/>
                    </a:lnTo>
                    <a:lnTo>
                      <a:pt x="145" y="0"/>
                    </a:lnTo>
                    <a:lnTo>
                      <a:pt x="0" y="84"/>
                    </a:lnTo>
                    <a:lnTo>
                      <a:pt x="143"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77" name="Freeform 704"/>
              <p:cNvSpPr>
                <a:spLocks/>
              </p:cNvSpPr>
              <p:nvPr/>
            </p:nvSpPr>
            <p:spPr bwMode="auto">
              <a:xfrm>
                <a:off x="2681" y="1891"/>
                <a:ext cx="288" cy="157"/>
              </a:xfrm>
              <a:custGeom>
                <a:avLst/>
                <a:gdLst>
                  <a:gd name="T0" fmla="*/ 143 w 288"/>
                  <a:gd name="T1" fmla="*/ 157 h 157"/>
                  <a:gd name="T2" fmla="*/ 288 w 288"/>
                  <a:gd name="T3" fmla="*/ 73 h 157"/>
                  <a:gd name="T4" fmla="*/ 145 w 288"/>
                  <a:gd name="T5" fmla="*/ 0 h 157"/>
                  <a:gd name="T6" fmla="*/ 0 w 288"/>
                  <a:gd name="T7" fmla="*/ 84 h 157"/>
                  <a:gd name="T8" fmla="*/ 143 w 288"/>
                  <a:gd name="T9" fmla="*/ 157 h 157"/>
                  <a:gd name="T10" fmla="*/ 0 60000 65536"/>
                  <a:gd name="T11" fmla="*/ 0 60000 65536"/>
                  <a:gd name="T12" fmla="*/ 0 60000 65536"/>
                  <a:gd name="T13" fmla="*/ 0 60000 65536"/>
                  <a:gd name="T14" fmla="*/ 0 60000 65536"/>
                  <a:gd name="T15" fmla="*/ 0 w 288"/>
                  <a:gd name="T16" fmla="*/ 0 h 157"/>
                  <a:gd name="T17" fmla="*/ 288 w 288"/>
                  <a:gd name="T18" fmla="*/ 157 h 157"/>
                </a:gdLst>
                <a:ahLst/>
                <a:cxnLst>
                  <a:cxn ang="T10">
                    <a:pos x="T0" y="T1"/>
                  </a:cxn>
                  <a:cxn ang="T11">
                    <a:pos x="T2" y="T3"/>
                  </a:cxn>
                  <a:cxn ang="T12">
                    <a:pos x="T4" y="T5"/>
                  </a:cxn>
                  <a:cxn ang="T13">
                    <a:pos x="T6" y="T7"/>
                  </a:cxn>
                  <a:cxn ang="T14">
                    <a:pos x="T8" y="T9"/>
                  </a:cxn>
                </a:cxnLst>
                <a:rect l="T15" t="T16" r="T17" b="T18"/>
                <a:pathLst>
                  <a:path w="288" h="157">
                    <a:moveTo>
                      <a:pt x="143" y="157"/>
                    </a:moveTo>
                    <a:lnTo>
                      <a:pt x="288" y="73"/>
                    </a:lnTo>
                    <a:lnTo>
                      <a:pt x="145" y="0"/>
                    </a:lnTo>
                    <a:lnTo>
                      <a:pt x="0" y="84"/>
                    </a:lnTo>
                    <a:lnTo>
                      <a:pt x="143"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78" name="Freeform 705"/>
              <p:cNvSpPr>
                <a:spLocks/>
              </p:cNvSpPr>
              <p:nvPr/>
            </p:nvSpPr>
            <p:spPr bwMode="auto">
              <a:xfrm>
                <a:off x="2681" y="1975"/>
                <a:ext cx="143" cy="124"/>
              </a:xfrm>
              <a:custGeom>
                <a:avLst/>
                <a:gdLst>
                  <a:gd name="T0" fmla="*/ 0 w 143"/>
                  <a:gd name="T1" fmla="*/ 0 h 124"/>
                  <a:gd name="T2" fmla="*/ 0 w 143"/>
                  <a:gd name="T3" fmla="*/ 51 h 124"/>
                  <a:gd name="T4" fmla="*/ 143 w 143"/>
                  <a:gd name="T5" fmla="*/ 124 h 124"/>
                  <a:gd name="T6" fmla="*/ 143 w 143"/>
                  <a:gd name="T7" fmla="*/ 73 h 124"/>
                  <a:gd name="T8" fmla="*/ 0 w 143"/>
                  <a:gd name="T9" fmla="*/ 0 h 124"/>
                  <a:gd name="T10" fmla="*/ 0 60000 65536"/>
                  <a:gd name="T11" fmla="*/ 0 60000 65536"/>
                  <a:gd name="T12" fmla="*/ 0 60000 65536"/>
                  <a:gd name="T13" fmla="*/ 0 60000 65536"/>
                  <a:gd name="T14" fmla="*/ 0 60000 65536"/>
                  <a:gd name="T15" fmla="*/ 0 w 143"/>
                  <a:gd name="T16" fmla="*/ 0 h 124"/>
                  <a:gd name="T17" fmla="*/ 143 w 143"/>
                  <a:gd name="T18" fmla="*/ 124 h 124"/>
                </a:gdLst>
                <a:ahLst/>
                <a:cxnLst>
                  <a:cxn ang="T10">
                    <a:pos x="T0" y="T1"/>
                  </a:cxn>
                  <a:cxn ang="T11">
                    <a:pos x="T2" y="T3"/>
                  </a:cxn>
                  <a:cxn ang="T12">
                    <a:pos x="T4" y="T5"/>
                  </a:cxn>
                  <a:cxn ang="T13">
                    <a:pos x="T6" y="T7"/>
                  </a:cxn>
                  <a:cxn ang="T14">
                    <a:pos x="T8" y="T9"/>
                  </a:cxn>
                </a:cxnLst>
                <a:rect l="T15" t="T16" r="T17" b="T18"/>
                <a:pathLst>
                  <a:path w="143" h="124">
                    <a:moveTo>
                      <a:pt x="0" y="0"/>
                    </a:moveTo>
                    <a:lnTo>
                      <a:pt x="0" y="51"/>
                    </a:lnTo>
                    <a:lnTo>
                      <a:pt x="143" y="124"/>
                    </a:lnTo>
                    <a:lnTo>
                      <a:pt x="143" y="7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79" name="Freeform 706"/>
              <p:cNvSpPr>
                <a:spLocks/>
              </p:cNvSpPr>
              <p:nvPr/>
            </p:nvSpPr>
            <p:spPr bwMode="auto">
              <a:xfrm>
                <a:off x="2681" y="1975"/>
                <a:ext cx="143" cy="124"/>
              </a:xfrm>
              <a:custGeom>
                <a:avLst/>
                <a:gdLst>
                  <a:gd name="T0" fmla="*/ 0 w 143"/>
                  <a:gd name="T1" fmla="*/ 0 h 124"/>
                  <a:gd name="T2" fmla="*/ 0 w 143"/>
                  <a:gd name="T3" fmla="*/ 51 h 124"/>
                  <a:gd name="T4" fmla="*/ 143 w 143"/>
                  <a:gd name="T5" fmla="*/ 124 h 124"/>
                  <a:gd name="T6" fmla="*/ 143 w 143"/>
                  <a:gd name="T7" fmla="*/ 73 h 124"/>
                  <a:gd name="T8" fmla="*/ 0 w 143"/>
                  <a:gd name="T9" fmla="*/ 0 h 124"/>
                  <a:gd name="T10" fmla="*/ 0 60000 65536"/>
                  <a:gd name="T11" fmla="*/ 0 60000 65536"/>
                  <a:gd name="T12" fmla="*/ 0 60000 65536"/>
                  <a:gd name="T13" fmla="*/ 0 60000 65536"/>
                  <a:gd name="T14" fmla="*/ 0 60000 65536"/>
                  <a:gd name="T15" fmla="*/ 0 w 143"/>
                  <a:gd name="T16" fmla="*/ 0 h 124"/>
                  <a:gd name="T17" fmla="*/ 143 w 143"/>
                  <a:gd name="T18" fmla="*/ 124 h 124"/>
                </a:gdLst>
                <a:ahLst/>
                <a:cxnLst>
                  <a:cxn ang="T10">
                    <a:pos x="T0" y="T1"/>
                  </a:cxn>
                  <a:cxn ang="T11">
                    <a:pos x="T2" y="T3"/>
                  </a:cxn>
                  <a:cxn ang="T12">
                    <a:pos x="T4" y="T5"/>
                  </a:cxn>
                  <a:cxn ang="T13">
                    <a:pos x="T6" y="T7"/>
                  </a:cxn>
                  <a:cxn ang="T14">
                    <a:pos x="T8" y="T9"/>
                  </a:cxn>
                </a:cxnLst>
                <a:rect l="T15" t="T16" r="T17" b="T18"/>
                <a:pathLst>
                  <a:path w="143" h="124">
                    <a:moveTo>
                      <a:pt x="0" y="0"/>
                    </a:moveTo>
                    <a:lnTo>
                      <a:pt x="0" y="51"/>
                    </a:lnTo>
                    <a:lnTo>
                      <a:pt x="143" y="124"/>
                    </a:lnTo>
                    <a:lnTo>
                      <a:pt x="143" y="7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80" name="Freeform 707"/>
              <p:cNvSpPr>
                <a:spLocks/>
              </p:cNvSpPr>
              <p:nvPr/>
            </p:nvSpPr>
            <p:spPr bwMode="auto">
              <a:xfrm>
                <a:off x="2824" y="1910"/>
                <a:ext cx="145" cy="135"/>
              </a:xfrm>
              <a:custGeom>
                <a:avLst/>
                <a:gdLst>
                  <a:gd name="T0" fmla="*/ 0 w 145"/>
                  <a:gd name="T1" fmla="*/ 135 h 135"/>
                  <a:gd name="T2" fmla="*/ 145 w 145"/>
                  <a:gd name="T3" fmla="*/ 54 h 135"/>
                  <a:gd name="T4" fmla="*/ 145 w 145"/>
                  <a:gd name="T5" fmla="*/ 0 h 135"/>
                  <a:gd name="T6" fmla="*/ 0 w 145"/>
                  <a:gd name="T7" fmla="*/ 84 h 135"/>
                  <a:gd name="T8" fmla="*/ 0 w 145"/>
                  <a:gd name="T9" fmla="*/ 135 h 135"/>
                  <a:gd name="T10" fmla="*/ 0 60000 65536"/>
                  <a:gd name="T11" fmla="*/ 0 60000 65536"/>
                  <a:gd name="T12" fmla="*/ 0 60000 65536"/>
                  <a:gd name="T13" fmla="*/ 0 60000 65536"/>
                  <a:gd name="T14" fmla="*/ 0 60000 65536"/>
                  <a:gd name="T15" fmla="*/ 0 w 145"/>
                  <a:gd name="T16" fmla="*/ 0 h 135"/>
                  <a:gd name="T17" fmla="*/ 145 w 145"/>
                  <a:gd name="T18" fmla="*/ 135 h 135"/>
                </a:gdLst>
                <a:ahLst/>
                <a:cxnLst>
                  <a:cxn ang="T10">
                    <a:pos x="T0" y="T1"/>
                  </a:cxn>
                  <a:cxn ang="T11">
                    <a:pos x="T2" y="T3"/>
                  </a:cxn>
                  <a:cxn ang="T12">
                    <a:pos x="T4" y="T5"/>
                  </a:cxn>
                  <a:cxn ang="T13">
                    <a:pos x="T6" y="T7"/>
                  </a:cxn>
                  <a:cxn ang="T14">
                    <a:pos x="T8" y="T9"/>
                  </a:cxn>
                </a:cxnLst>
                <a:rect l="T15" t="T16" r="T17" b="T18"/>
                <a:pathLst>
                  <a:path w="145" h="135">
                    <a:moveTo>
                      <a:pt x="0" y="135"/>
                    </a:moveTo>
                    <a:lnTo>
                      <a:pt x="145" y="54"/>
                    </a:lnTo>
                    <a:lnTo>
                      <a:pt x="145"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81" name="Freeform 708"/>
              <p:cNvSpPr>
                <a:spLocks/>
              </p:cNvSpPr>
              <p:nvPr/>
            </p:nvSpPr>
            <p:spPr bwMode="auto">
              <a:xfrm>
                <a:off x="2824" y="1910"/>
                <a:ext cx="145" cy="135"/>
              </a:xfrm>
              <a:custGeom>
                <a:avLst/>
                <a:gdLst>
                  <a:gd name="T0" fmla="*/ 0 w 145"/>
                  <a:gd name="T1" fmla="*/ 135 h 135"/>
                  <a:gd name="T2" fmla="*/ 145 w 145"/>
                  <a:gd name="T3" fmla="*/ 54 h 135"/>
                  <a:gd name="T4" fmla="*/ 145 w 145"/>
                  <a:gd name="T5" fmla="*/ 0 h 135"/>
                  <a:gd name="T6" fmla="*/ 0 w 145"/>
                  <a:gd name="T7" fmla="*/ 84 h 135"/>
                  <a:gd name="T8" fmla="*/ 0 w 145"/>
                  <a:gd name="T9" fmla="*/ 135 h 135"/>
                  <a:gd name="T10" fmla="*/ 0 60000 65536"/>
                  <a:gd name="T11" fmla="*/ 0 60000 65536"/>
                  <a:gd name="T12" fmla="*/ 0 60000 65536"/>
                  <a:gd name="T13" fmla="*/ 0 60000 65536"/>
                  <a:gd name="T14" fmla="*/ 0 60000 65536"/>
                  <a:gd name="T15" fmla="*/ 0 w 145"/>
                  <a:gd name="T16" fmla="*/ 0 h 135"/>
                  <a:gd name="T17" fmla="*/ 145 w 145"/>
                  <a:gd name="T18" fmla="*/ 135 h 135"/>
                </a:gdLst>
                <a:ahLst/>
                <a:cxnLst>
                  <a:cxn ang="T10">
                    <a:pos x="T0" y="T1"/>
                  </a:cxn>
                  <a:cxn ang="T11">
                    <a:pos x="T2" y="T3"/>
                  </a:cxn>
                  <a:cxn ang="T12">
                    <a:pos x="T4" y="T5"/>
                  </a:cxn>
                  <a:cxn ang="T13">
                    <a:pos x="T6" y="T7"/>
                  </a:cxn>
                  <a:cxn ang="T14">
                    <a:pos x="T8" y="T9"/>
                  </a:cxn>
                </a:cxnLst>
                <a:rect l="T15" t="T16" r="T17" b="T18"/>
                <a:pathLst>
                  <a:path w="145" h="135">
                    <a:moveTo>
                      <a:pt x="0" y="135"/>
                    </a:moveTo>
                    <a:lnTo>
                      <a:pt x="145" y="54"/>
                    </a:lnTo>
                    <a:lnTo>
                      <a:pt x="145"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82" name="Freeform 709"/>
              <p:cNvSpPr>
                <a:spLocks/>
              </p:cNvSpPr>
              <p:nvPr/>
            </p:nvSpPr>
            <p:spPr bwMode="auto">
              <a:xfrm>
                <a:off x="2681" y="1839"/>
                <a:ext cx="288" cy="155"/>
              </a:xfrm>
              <a:custGeom>
                <a:avLst/>
                <a:gdLst>
                  <a:gd name="T0" fmla="*/ 143 w 288"/>
                  <a:gd name="T1" fmla="*/ 155 h 155"/>
                  <a:gd name="T2" fmla="*/ 288 w 288"/>
                  <a:gd name="T3" fmla="*/ 71 h 155"/>
                  <a:gd name="T4" fmla="*/ 145 w 288"/>
                  <a:gd name="T5" fmla="*/ 0 h 155"/>
                  <a:gd name="T6" fmla="*/ 0 w 288"/>
                  <a:gd name="T7" fmla="*/ 82 h 155"/>
                  <a:gd name="T8" fmla="*/ 143 w 288"/>
                  <a:gd name="T9" fmla="*/ 155 h 155"/>
                  <a:gd name="T10" fmla="*/ 0 60000 65536"/>
                  <a:gd name="T11" fmla="*/ 0 60000 65536"/>
                  <a:gd name="T12" fmla="*/ 0 60000 65536"/>
                  <a:gd name="T13" fmla="*/ 0 60000 65536"/>
                  <a:gd name="T14" fmla="*/ 0 60000 65536"/>
                  <a:gd name="T15" fmla="*/ 0 w 288"/>
                  <a:gd name="T16" fmla="*/ 0 h 155"/>
                  <a:gd name="T17" fmla="*/ 288 w 288"/>
                  <a:gd name="T18" fmla="*/ 155 h 155"/>
                </a:gdLst>
                <a:ahLst/>
                <a:cxnLst>
                  <a:cxn ang="T10">
                    <a:pos x="T0" y="T1"/>
                  </a:cxn>
                  <a:cxn ang="T11">
                    <a:pos x="T2" y="T3"/>
                  </a:cxn>
                  <a:cxn ang="T12">
                    <a:pos x="T4" y="T5"/>
                  </a:cxn>
                  <a:cxn ang="T13">
                    <a:pos x="T6" y="T7"/>
                  </a:cxn>
                  <a:cxn ang="T14">
                    <a:pos x="T8" y="T9"/>
                  </a:cxn>
                </a:cxnLst>
                <a:rect l="T15" t="T16" r="T17" b="T18"/>
                <a:pathLst>
                  <a:path w="288" h="155">
                    <a:moveTo>
                      <a:pt x="143" y="155"/>
                    </a:moveTo>
                    <a:lnTo>
                      <a:pt x="288" y="71"/>
                    </a:lnTo>
                    <a:lnTo>
                      <a:pt x="145" y="0"/>
                    </a:lnTo>
                    <a:lnTo>
                      <a:pt x="0" y="82"/>
                    </a:lnTo>
                    <a:lnTo>
                      <a:pt x="143" y="15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83" name="Freeform 710"/>
              <p:cNvSpPr>
                <a:spLocks/>
              </p:cNvSpPr>
              <p:nvPr/>
            </p:nvSpPr>
            <p:spPr bwMode="auto">
              <a:xfrm>
                <a:off x="2681" y="1839"/>
                <a:ext cx="288" cy="155"/>
              </a:xfrm>
              <a:custGeom>
                <a:avLst/>
                <a:gdLst>
                  <a:gd name="T0" fmla="*/ 143 w 288"/>
                  <a:gd name="T1" fmla="*/ 155 h 155"/>
                  <a:gd name="T2" fmla="*/ 288 w 288"/>
                  <a:gd name="T3" fmla="*/ 71 h 155"/>
                  <a:gd name="T4" fmla="*/ 145 w 288"/>
                  <a:gd name="T5" fmla="*/ 0 h 155"/>
                  <a:gd name="T6" fmla="*/ 0 w 288"/>
                  <a:gd name="T7" fmla="*/ 82 h 155"/>
                  <a:gd name="T8" fmla="*/ 143 w 288"/>
                  <a:gd name="T9" fmla="*/ 155 h 155"/>
                  <a:gd name="T10" fmla="*/ 0 60000 65536"/>
                  <a:gd name="T11" fmla="*/ 0 60000 65536"/>
                  <a:gd name="T12" fmla="*/ 0 60000 65536"/>
                  <a:gd name="T13" fmla="*/ 0 60000 65536"/>
                  <a:gd name="T14" fmla="*/ 0 60000 65536"/>
                  <a:gd name="T15" fmla="*/ 0 w 288"/>
                  <a:gd name="T16" fmla="*/ 0 h 155"/>
                  <a:gd name="T17" fmla="*/ 288 w 288"/>
                  <a:gd name="T18" fmla="*/ 155 h 155"/>
                </a:gdLst>
                <a:ahLst/>
                <a:cxnLst>
                  <a:cxn ang="T10">
                    <a:pos x="T0" y="T1"/>
                  </a:cxn>
                  <a:cxn ang="T11">
                    <a:pos x="T2" y="T3"/>
                  </a:cxn>
                  <a:cxn ang="T12">
                    <a:pos x="T4" y="T5"/>
                  </a:cxn>
                  <a:cxn ang="T13">
                    <a:pos x="T6" y="T7"/>
                  </a:cxn>
                  <a:cxn ang="T14">
                    <a:pos x="T8" y="T9"/>
                  </a:cxn>
                </a:cxnLst>
                <a:rect l="T15" t="T16" r="T17" b="T18"/>
                <a:pathLst>
                  <a:path w="288" h="155">
                    <a:moveTo>
                      <a:pt x="143" y="155"/>
                    </a:moveTo>
                    <a:lnTo>
                      <a:pt x="288" y="71"/>
                    </a:lnTo>
                    <a:lnTo>
                      <a:pt x="145" y="0"/>
                    </a:lnTo>
                    <a:lnTo>
                      <a:pt x="0" y="82"/>
                    </a:lnTo>
                    <a:lnTo>
                      <a:pt x="143" y="15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84" name="Freeform 711"/>
              <p:cNvSpPr>
                <a:spLocks/>
              </p:cNvSpPr>
              <p:nvPr/>
            </p:nvSpPr>
            <p:spPr bwMode="auto">
              <a:xfrm>
                <a:off x="2824" y="1910"/>
                <a:ext cx="145" cy="135"/>
              </a:xfrm>
              <a:custGeom>
                <a:avLst/>
                <a:gdLst>
                  <a:gd name="T0" fmla="*/ 0 w 145"/>
                  <a:gd name="T1" fmla="*/ 135 h 135"/>
                  <a:gd name="T2" fmla="*/ 145 w 145"/>
                  <a:gd name="T3" fmla="*/ 54 h 135"/>
                  <a:gd name="T4" fmla="*/ 145 w 145"/>
                  <a:gd name="T5" fmla="*/ 0 h 135"/>
                  <a:gd name="T6" fmla="*/ 0 w 145"/>
                  <a:gd name="T7" fmla="*/ 84 h 135"/>
                  <a:gd name="T8" fmla="*/ 0 w 145"/>
                  <a:gd name="T9" fmla="*/ 135 h 135"/>
                  <a:gd name="T10" fmla="*/ 0 60000 65536"/>
                  <a:gd name="T11" fmla="*/ 0 60000 65536"/>
                  <a:gd name="T12" fmla="*/ 0 60000 65536"/>
                  <a:gd name="T13" fmla="*/ 0 60000 65536"/>
                  <a:gd name="T14" fmla="*/ 0 60000 65536"/>
                  <a:gd name="T15" fmla="*/ 0 w 145"/>
                  <a:gd name="T16" fmla="*/ 0 h 135"/>
                  <a:gd name="T17" fmla="*/ 145 w 145"/>
                  <a:gd name="T18" fmla="*/ 135 h 135"/>
                </a:gdLst>
                <a:ahLst/>
                <a:cxnLst>
                  <a:cxn ang="T10">
                    <a:pos x="T0" y="T1"/>
                  </a:cxn>
                  <a:cxn ang="T11">
                    <a:pos x="T2" y="T3"/>
                  </a:cxn>
                  <a:cxn ang="T12">
                    <a:pos x="T4" y="T5"/>
                  </a:cxn>
                  <a:cxn ang="T13">
                    <a:pos x="T6" y="T7"/>
                  </a:cxn>
                  <a:cxn ang="T14">
                    <a:pos x="T8" y="T9"/>
                  </a:cxn>
                </a:cxnLst>
                <a:rect l="T15" t="T16" r="T17" b="T18"/>
                <a:pathLst>
                  <a:path w="145" h="135">
                    <a:moveTo>
                      <a:pt x="0" y="135"/>
                    </a:moveTo>
                    <a:lnTo>
                      <a:pt x="145" y="54"/>
                    </a:lnTo>
                    <a:lnTo>
                      <a:pt x="145"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85" name="Freeform 712"/>
              <p:cNvSpPr>
                <a:spLocks/>
              </p:cNvSpPr>
              <p:nvPr/>
            </p:nvSpPr>
            <p:spPr bwMode="auto">
              <a:xfrm>
                <a:off x="2824" y="1910"/>
                <a:ext cx="145" cy="135"/>
              </a:xfrm>
              <a:custGeom>
                <a:avLst/>
                <a:gdLst>
                  <a:gd name="T0" fmla="*/ 0 w 145"/>
                  <a:gd name="T1" fmla="*/ 135 h 135"/>
                  <a:gd name="T2" fmla="*/ 145 w 145"/>
                  <a:gd name="T3" fmla="*/ 54 h 135"/>
                  <a:gd name="T4" fmla="*/ 145 w 145"/>
                  <a:gd name="T5" fmla="*/ 0 h 135"/>
                  <a:gd name="T6" fmla="*/ 0 w 145"/>
                  <a:gd name="T7" fmla="*/ 84 h 135"/>
                  <a:gd name="T8" fmla="*/ 0 w 145"/>
                  <a:gd name="T9" fmla="*/ 135 h 135"/>
                  <a:gd name="T10" fmla="*/ 0 60000 65536"/>
                  <a:gd name="T11" fmla="*/ 0 60000 65536"/>
                  <a:gd name="T12" fmla="*/ 0 60000 65536"/>
                  <a:gd name="T13" fmla="*/ 0 60000 65536"/>
                  <a:gd name="T14" fmla="*/ 0 60000 65536"/>
                  <a:gd name="T15" fmla="*/ 0 w 145"/>
                  <a:gd name="T16" fmla="*/ 0 h 135"/>
                  <a:gd name="T17" fmla="*/ 145 w 145"/>
                  <a:gd name="T18" fmla="*/ 135 h 135"/>
                </a:gdLst>
                <a:ahLst/>
                <a:cxnLst>
                  <a:cxn ang="T10">
                    <a:pos x="T0" y="T1"/>
                  </a:cxn>
                  <a:cxn ang="T11">
                    <a:pos x="T2" y="T3"/>
                  </a:cxn>
                  <a:cxn ang="T12">
                    <a:pos x="T4" y="T5"/>
                  </a:cxn>
                  <a:cxn ang="T13">
                    <a:pos x="T6" y="T7"/>
                  </a:cxn>
                  <a:cxn ang="T14">
                    <a:pos x="T8" y="T9"/>
                  </a:cxn>
                </a:cxnLst>
                <a:rect l="T15" t="T16" r="T17" b="T18"/>
                <a:pathLst>
                  <a:path w="145" h="135">
                    <a:moveTo>
                      <a:pt x="0" y="135"/>
                    </a:moveTo>
                    <a:lnTo>
                      <a:pt x="145" y="54"/>
                    </a:lnTo>
                    <a:lnTo>
                      <a:pt x="145"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86" name="Freeform 713"/>
              <p:cNvSpPr>
                <a:spLocks/>
              </p:cNvSpPr>
              <p:nvPr/>
            </p:nvSpPr>
            <p:spPr bwMode="auto">
              <a:xfrm>
                <a:off x="2681" y="1839"/>
                <a:ext cx="288" cy="155"/>
              </a:xfrm>
              <a:custGeom>
                <a:avLst/>
                <a:gdLst>
                  <a:gd name="T0" fmla="*/ 143 w 288"/>
                  <a:gd name="T1" fmla="*/ 155 h 155"/>
                  <a:gd name="T2" fmla="*/ 288 w 288"/>
                  <a:gd name="T3" fmla="*/ 71 h 155"/>
                  <a:gd name="T4" fmla="*/ 145 w 288"/>
                  <a:gd name="T5" fmla="*/ 0 h 155"/>
                  <a:gd name="T6" fmla="*/ 0 w 288"/>
                  <a:gd name="T7" fmla="*/ 82 h 155"/>
                  <a:gd name="T8" fmla="*/ 143 w 288"/>
                  <a:gd name="T9" fmla="*/ 155 h 155"/>
                  <a:gd name="T10" fmla="*/ 0 60000 65536"/>
                  <a:gd name="T11" fmla="*/ 0 60000 65536"/>
                  <a:gd name="T12" fmla="*/ 0 60000 65536"/>
                  <a:gd name="T13" fmla="*/ 0 60000 65536"/>
                  <a:gd name="T14" fmla="*/ 0 60000 65536"/>
                  <a:gd name="T15" fmla="*/ 0 w 288"/>
                  <a:gd name="T16" fmla="*/ 0 h 155"/>
                  <a:gd name="T17" fmla="*/ 288 w 288"/>
                  <a:gd name="T18" fmla="*/ 155 h 155"/>
                </a:gdLst>
                <a:ahLst/>
                <a:cxnLst>
                  <a:cxn ang="T10">
                    <a:pos x="T0" y="T1"/>
                  </a:cxn>
                  <a:cxn ang="T11">
                    <a:pos x="T2" y="T3"/>
                  </a:cxn>
                  <a:cxn ang="T12">
                    <a:pos x="T4" y="T5"/>
                  </a:cxn>
                  <a:cxn ang="T13">
                    <a:pos x="T6" y="T7"/>
                  </a:cxn>
                  <a:cxn ang="T14">
                    <a:pos x="T8" y="T9"/>
                  </a:cxn>
                </a:cxnLst>
                <a:rect l="T15" t="T16" r="T17" b="T18"/>
                <a:pathLst>
                  <a:path w="288" h="155">
                    <a:moveTo>
                      <a:pt x="143" y="155"/>
                    </a:moveTo>
                    <a:lnTo>
                      <a:pt x="288" y="71"/>
                    </a:lnTo>
                    <a:lnTo>
                      <a:pt x="145" y="0"/>
                    </a:lnTo>
                    <a:lnTo>
                      <a:pt x="0" y="82"/>
                    </a:lnTo>
                    <a:lnTo>
                      <a:pt x="143" y="15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87" name="Freeform 714"/>
              <p:cNvSpPr>
                <a:spLocks/>
              </p:cNvSpPr>
              <p:nvPr/>
            </p:nvSpPr>
            <p:spPr bwMode="auto">
              <a:xfrm>
                <a:off x="2681" y="1839"/>
                <a:ext cx="288" cy="155"/>
              </a:xfrm>
              <a:custGeom>
                <a:avLst/>
                <a:gdLst>
                  <a:gd name="T0" fmla="*/ 143 w 288"/>
                  <a:gd name="T1" fmla="*/ 155 h 155"/>
                  <a:gd name="T2" fmla="*/ 288 w 288"/>
                  <a:gd name="T3" fmla="*/ 71 h 155"/>
                  <a:gd name="T4" fmla="*/ 145 w 288"/>
                  <a:gd name="T5" fmla="*/ 0 h 155"/>
                  <a:gd name="T6" fmla="*/ 0 w 288"/>
                  <a:gd name="T7" fmla="*/ 82 h 155"/>
                  <a:gd name="T8" fmla="*/ 143 w 288"/>
                  <a:gd name="T9" fmla="*/ 155 h 155"/>
                  <a:gd name="T10" fmla="*/ 0 60000 65536"/>
                  <a:gd name="T11" fmla="*/ 0 60000 65536"/>
                  <a:gd name="T12" fmla="*/ 0 60000 65536"/>
                  <a:gd name="T13" fmla="*/ 0 60000 65536"/>
                  <a:gd name="T14" fmla="*/ 0 60000 65536"/>
                  <a:gd name="T15" fmla="*/ 0 w 288"/>
                  <a:gd name="T16" fmla="*/ 0 h 155"/>
                  <a:gd name="T17" fmla="*/ 288 w 288"/>
                  <a:gd name="T18" fmla="*/ 155 h 155"/>
                </a:gdLst>
                <a:ahLst/>
                <a:cxnLst>
                  <a:cxn ang="T10">
                    <a:pos x="T0" y="T1"/>
                  </a:cxn>
                  <a:cxn ang="T11">
                    <a:pos x="T2" y="T3"/>
                  </a:cxn>
                  <a:cxn ang="T12">
                    <a:pos x="T4" y="T5"/>
                  </a:cxn>
                  <a:cxn ang="T13">
                    <a:pos x="T6" y="T7"/>
                  </a:cxn>
                  <a:cxn ang="T14">
                    <a:pos x="T8" y="T9"/>
                  </a:cxn>
                </a:cxnLst>
                <a:rect l="T15" t="T16" r="T17" b="T18"/>
                <a:pathLst>
                  <a:path w="288" h="155">
                    <a:moveTo>
                      <a:pt x="143" y="155"/>
                    </a:moveTo>
                    <a:lnTo>
                      <a:pt x="288" y="71"/>
                    </a:lnTo>
                    <a:lnTo>
                      <a:pt x="145" y="0"/>
                    </a:lnTo>
                    <a:lnTo>
                      <a:pt x="0" y="82"/>
                    </a:lnTo>
                    <a:lnTo>
                      <a:pt x="143" y="15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88" name="Freeform 715"/>
              <p:cNvSpPr>
                <a:spLocks/>
              </p:cNvSpPr>
              <p:nvPr/>
            </p:nvSpPr>
            <p:spPr bwMode="auto">
              <a:xfrm>
                <a:off x="2681" y="1921"/>
                <a:ext cx="143" cy="124"/>
              </a:xfrm>
              <a:custGeom>
                <a:avLst/>
                <a:gdLst>
                  <a:gd name="T0" fmla="*/ 0 w 143"/>
                  <a:gd name="T1" fmla="*/ 0 h 124"/>
                  <a:gd name="T2" fmla="*/ 0 w 143"/>
                  <a:gd name="T3" fmla="*/ 51 h 124"/>
                  <a:gd name="T4" fmla="*/ 143 w 143"/>
                  <a:gd name="T5" fmla="*/ 124 h 124"/>
                  <a:gd name="T6" fmla="*/ 143 w 143"/>
                  <a:gd name="T7" fmla="*/ 73 h 124"/>
                  <a:gd name="T8" fmla="*/ 0 w 143"/>
                  <a:gd name="T9" fmla="*/ 0 h 124"/>
                  <a:gd name="T10" fmla="*/ 0 60000 65536"/>
                  <a:gd name="T11" fmla="*/ 0 60000 65536"/>
                  <a:gd name="T12" fmla="*/ 0 60000 65536"/>
                  <a:gd name="T13" fmla="*/ 0 60000 65536"/>
                  <a:gd name="T14" fmla="*/ 0 60000 65536"/>
                  <a:gd name="T15" fmla="*/ 0 w 143"/>
                  <a:gd name="T16" fmla="*/ 0 h 124"/>
                  <a:gd name="T17" fmla="*/ 143 w 143"/>
                  <a:gd name="T18" fmla="*/ 124 h 124"/>
                </a:gdLst>
                <a:ahLst/>
                <a:cxnLst>
                  <a:cxn ang="T10">
                    <a:pos x="T0" y="T1"/>
                  </a:cxn>
                  <a:cxn ang="T11">
                    <a:pos x="T2" y="T3"/>
                  </a:cxn>
                  <a:cxn ang="T12">
                    <a:pos x="T4" y="T5"/>
                  </a:cxn>
                  <a:cxn ang="T13">
                    <a:pos x="T6" y="T7"/>
                  </a:cxn>
                  <a:cxn ang="T14">
                    <a:pos x="T8" y="T9"/>
                  </a:cxn>
                </a:cxnLst>
                <a:rect l="T15" t="T16" r="T17" b="T18"/>
                <a:pathLst>
                  <a:path w="143" h="124">
                    <a:moveTo>
                      <a:pt x="0" y="0"/>
                    </a:moveTo>
                    <a:lnTo>
                      <a:pt x="0" y="51"/>
                    </a:lnTo>
                    <a:lnTo>
                      <a:pt x="143" y="124"/>
                    </a:lnTo>
                    <a:lnTo>
                      <a:pt x="143" y="7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89" name="Freeform 716"/>
              <p:cNvSpPr>
                <a:spLocks/>
              </p:cNvSpPr>
              <p:nvPr/>
            </p:nvSpPr>
            <p:spPr bwMode="auto">
              <a:xfrm>
                <a:off x="2681" y="1921"/>
                <a:ext cx="143" cy="124"/>
              </a:xfrm>
              <a:custGeom>
                <a:avLst/>
                <a:gdLst>
                  <a:gd name="T0" fmla="*/ 0 w 143"/>
                  <a:gd name="T1" fmla="*/ 0 h 124"/>
                  <a:gd name="T2" fmla="*/ 0 w 143"/>
                  <a:gd name="T3" fmla="*/ 51 h 124"/>
                  <a:gd name="T4" fmla="*/ 143 w 143"/>
                  <a:gd name="T5" fmla="*/ 124 h 124"/>
                  <a:gd name="T6" fmla="*/ 143 w 143"/>
                  <a:gd name="T7" fmla="*/ 73 h 124"/>
                  <a:gd name="T8" fmla="*/ 0 w 143"/>
                  <a:gd name="T9" fmla="*/ 0 h 124"/>
                  <a:gd name="T10" fmla="*/ 0 60000 65536"/>
                  <a:gd name="T11" fmla="*/ 0 60000 65536"/>
                  <a:gd name="T12" fmla="*/ 0 60000 65536"/>
                  <a:gd name="T13" fmla="*/ 0 60000 65536"/>
                  <a:gd name="T14" fmla="*/ 0 60000 65536"/>
                  <a:gd name="T15" fmla="*/ 0 w 143"/>
                  <a:gd name="T16" fmla="*/ 0 h 124"/>
                  <a:gd name="T17" fmla="*/ 143 w 143"/>
                  <a:gd name="T18" fmla="*/ 124 h 124"/>
                </a:gdLst>
                <a:ahLst/>
                <a:cxnLst>
                  <a:cxn ang="T10">
                    <a:pos x="T0" y="T1"/>
                  </a:cxn>
                  <a:cxn ang="T11">
                    <a:pos x="T2" y="T3"/>
                  </a:cxn>
                  <a:cxn ang="T12">
                    <a:pos x="T4" y="T5"/>
                  </a:cxn>
                  <a:cxn ang="T13">
                    <a:pos x="T6" y="T7"/>
                  </a:cxn>
                  <a:cxn ang="T14">
                    <a:pos x="T8" y="T9"/>
                  </a:cxn>
                </a:cxnLst>
                <a:rect l="T15" t="T16" r="T17" b="T18"/>
                <a:pathLst>
                  <a:path w="143" h="124">
                    <a:moveTo>
                      <a:pt x="0" y="0"/>
                    </a:moveTo>
                    <a:lnTo>
                      <a:pt x="0" y="51"/>
                    </a:lnTo>
                    <a:lnTo>
                      <a:pt x="143" y="124"/>
                    </a:lnTo>
                    <a:lnTo>
                      <a:pt x="143" y="7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90" name="Freeform 717"/>
              <p:cNvSpPr>
                <a:spLocks/>
              </p:cNvSpPr>
              <p:nvPr/>
            </p:nvSpPr>
            <p:spPr bwMode="auto">
              <a:xfrm>
                <a:off x="2969" y="2144"/>
                <a:ext cx="144" cy="136"/>
              </a:xfrm>
              <a:custGeom>
                <a:avLst/>
                <a:gdLst>
                  <a:gd name="T0" fmla="*/ 0 w 144"/>
                  <a:gd name="T1" fmla="*/ 136 h 136"/>
                  <a:gd name="T2" fmla="*/ 144 w 144"/>
                  <a:gd name="T3" fmla="*/ 52 h 136"/>
                  <a:gd name="T4" fmla="*/ 144 w 144"/>
                  <a:gd name="T5" fmla="*/ 0 h 136"/>
                  <a:gd name="T6" fmla="*/ 0 w 144"/>
                  <a:gd name="T7" fmla="*/ 82 h 136"/>
                  <a:gd name="T8" fmla="*/ 0 w 144"/>
                  <a:gd name="T9" fmla="*/ 136 h 136"/>
                  <a:gd name="T10" fmla="*/ 0 60000 65536"/>
                  <a:gd name="T11" fmla="*/ 0 60000 65536"/>
                  <a:gd name="T12" fmla="*/ 0 60000 65536"/>
                  <a:gd name="T13" fmla="*/ 0 60000 65536"/>
                  <a:gd name="T14" fmla="*/ 0 60000 65536"/>
                  <a:gd name="T15" fmla="*/ 0 w 144"/>
                  <a:gd name="T16" fmla="*/ 0 h 136"/>
                  <a:gd name="T17" fmla="*/ 144 w 144"/>
                  <a:gd name="T18" fmla="*/ 136 h 136"/>
                </a:gdLst>
                <a:ahLst/>
                <a:cxnLst>
                  <a:cxn ang="T10">
                    <a:pos x="T0" y="T1"/>
                  </a:cxn>
                  <a:cxn ang="T11">
                    <a:pos x="T2" y="T3"/>
                  </a:cxn>
                  <a:cxn ang="T12">
                    <a:pos x="T4" y="T5"/>
                  </a:cxn>
                  <a:cxn ang="T13">
                    <a:pos x="T6" y="T7"/>
                  </a:cxn>
                  <a:cxn ang="T14">
                    <a:pos x="T8" y="T9"/>
                  </a:cxn>
                </a:cxnLst>
                <a:rect l="T15" t="T16" r="T17" b="T18"/>
                <a:pathLst>
                  <a:path w="144" h="136">
                    <a:moveTo>
                      <a:pt x="0" y="136"/>
                    </a:moveTo>
                    <a:lnTo>
                      <a:pt x="144" y="52"/>
                    </a:lnTo>
                    <a:lnTo>
                      <a:pt x="144" y="0"/>
                    </a:lnTo>
                    <a:lnTo>
                      <a:pt x="0" y="82"/>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91" name="Freeform 718"/>
              <p:cNvSpPr>
                <a:spLocks/>
              </p:cNvSpPr>
              <p:nvPr/>
            </p:nvSpPr>
            <p:spPr bwMode="auto">
              <a:xfrm>
                <a:off x="2969" y="2144"/>
                <a:ext cx="144" cy="136"/>
              </a:xfrm>
              <a:custGeom>
                <a:avLst/>
                <a:gdLst>
                  <a:gd name="T0" fmla="*/ 0 w 144"/>
                  <a:gd name="T1" fmla="*/ 136 h 136"/>
                  <a:gd name="T2" fmla="*/ 144 w 144"/>
                  <a:gd name="T3" fmla="*/ 52 h 136"/>
                  <a:gd name="T4" fmla="*/ 144 w 144"/>
                  <a:gd name="T5" fmla="*/ 0 h 136"/>
                  <a:gd name="T6" fmla="*/ 0 w 144"/>
                  <a:gd name="T7" fmla="*/ 82 h 136"/>
                  <a:gd name="T8" fmla="*/ 0 w 144"/>
                  <a:gd name="T9" fmla="*/ 136 h 136"/>
                  <a:gd name="T10" fmla="*/ 0 60000 65536"/>
                  <a:gd name="T11" fmla="*/ 0 60000 65536"/>
                  <a:gd name="T12" fmla="*/ 0 60000 65536"/>
                  <a:gd name="T13" fmla="*/ 0 60000 65536"/>
                  <a:gd name="T14" fmla="*/ 0 60000 65536"/>
                  <a:gd name="T15" fmla="*/ 0 w 144"/>
                  <a:gd name="T16" fmla="*/ 0 h 136"/>
                  <a:gd name="T17" fmla="*/ 144 w 144"/>
                  <a:gd name="T18" fmla="*/ 136 h 136"/>
                </a:gdLst>
                <a:ahLst/>
                <a:cxnLst>
                  <a:cxn ang="T10">
                    <a:pos x="T0" y="T1"/>
                  </a:cxn>
                  <a:cxn ang="T11">
                    <a:pos x="T2" y="T3"/>
                  </a:cxn>
                  <a:cxn ang="T12">
                    <a:pos x="T4" y="T5"/>
                  </a:cxn>
                  <a:cxn ang="T13">
                    <a:pos x="T6" y="T7"/>
                  </a:cxn>
                  <a:cxn ang="T14">
                    <a:pos x="T8" y="T9"/>
                  </a:cxn>
                </a:cxnLst>
                <a:rect l="T15" t="T16" r="T17" b="T18"/>
                <a:pathLst>
                  <a:path w="144" h="136">
                    <a:moveTo>
                      <a:pt x="0" y="136"/>
                    </a:moveTo>
                    <a:lnTo>
                      <a:pt x="144" y="52"/>
                    </a:lnTo>
                    <a:lnTo>
                      <a:pt x="144" y="0"/>
                    </a:lnTo>
                    <a:lnTo>
                      <a:pt x="0" y="82"/>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92" name="Freeform 719"/>
              <p:cNvSpPr>
                <a:spLocks/>
              </p:cNvSpPr>
              <p:nvPr/>
            </p:nvSpPr>
            <p:spPr bwMode="auto">
              <a:xfrm>
                <a:off x="2826" y="2071"/>
                <a:ext cx="287" cy="155"/>
              </a:xfrm>
              <a:custGeom>
                <a:avLst/>
                <a:gdLst>
                  <a:gd name="T0" fmla="*/ 143 w 287"/>
                  <a:gd name="T1" fmla="*/ 155 h 155"/>
                  <a:gd name="T2" fmla="*/ 287 w 287"/>
                  <a:gd name="T3" fmla="*/ 73 h 155"/>
                  <a:gd name="T4" fmla="*/ 143 w 287"/>
                  <a:gd name="T5" fmla="*/ 0 h 155"/>
                  <a:gd name="T6" fmla="*/ 0 w 287"/>
                  <a:gd name="T7" fmla="*/ 82 h 155"/>
                  <a:gd name="T8" fmla="*/ 143 w 287"/>
                  <a:gd name="T9" fmla="*/ 155 h 155"/>
                  <a:gd name="T10" fmla="*/ 0 60000 65536"/>
                  <a:gd name="T11" fmla="*/ 0 60000 65536"/>
                  <a:gd name="T12" fmla="*/ 0 60000 65536"/>
                  <a:gd name="T13" fmla="*/ 0 60000 65536"/>
                  <a:gd name="T14" fmla="*/ 0 60000 65536"/>
                  <a:gd name="T15" fmla="*/ 0 w 287"/>
                  <a:gd name="T16" fmla="*/ 0 h 155"/>
                  <a:gd name="T17" fmla="*/ 287 w 287"/>
                  <a:gd name="T18" fmla="*/ 155 h 155"/>
                </a:gdLst>
                <a:ahLst/>
                <a:cxnLst>
                  <a:cxn ang="T10">
                    <a:pos x="T0" y="T1"/>
                  </a:cxn>
                  <a:cxn ang="T11">
                    <a:pos x="T2" y="T3"/>
                  </a:cxn>
                  <a:cxn ang="T12">
                    <a:pos x="T4" y="T5"/>
                  </a:cxn>
                  <a:cxn ang="T13">
                    <a:pos x="T6" y="T7"/>
                  </a:cxn>
                  <a:cxn ang="T14">
                    <a:pos x="T8" y="T9"/>
                  </a:cxn>
                </a:cxnLst>
                <a:rect l="T15" t="T16" r="T17" b="T18"/>
                <a:pathLst>
                  <a:path w="287" h="155">
                    <a:moveTo>
                      <a:pt x="143" y="155"/>
                    </a:moveTo>
                    <a:lnTo>
                      <a:pt x="287" y="73"/>
                    </a:lnTo>
                    <a:lnTo>
                      <a:pt x="143" y="0"/>
                    </a:lnTo>
                    <a:lnTo>
                      <a:pt x="0" y="82"/>
                    </a:lnTo>
                    <a:lnTo>
                      <a:pt x="143" y="15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93" name="Freeform 720"/>
              <p:cNvSpPr>
                <a:spLocks/>
              </p:cNvSpPr>
              <p:nvPr/>
            </p:nvSpPr>
            <p:spPr bwMode="auto">
              <a:xfrm>
                <a:off x="2826" y="2071"/>
                <a:ext cx="287" cy="155"/>
              </a:xfrm>
              <a:custGeom>
                <a:avLst/>
                <a:gdLst>
                  <a:gd name="T0" fmla="*/ 143 w 287"/>
                  <a:gd name="T1" fmla="*/ 155 h 155"/>
                  <a:gd name="T2" fmla="*/ 287 w 287"/>
                  <a:gd name="T3" fmla="*/ 73 h 155"/>
                  <a:gd name="T4" fmla="*/ 143 w 287"/>
                  <a:gd name="T5" fmla="*/ 0 h 155"/>
                  <a:gd name="T6" fmla="*/ 0 w 287"/>
                  <a:gd name="T7" fmla="*/ 82 h 155"/>
                  <a:gd name="T8" fmla="*/ 143 w 287"/>
                  <a:gd name="T9" fmla="*/ 155 h 155"/>
                  <a:gd name="T10" fmla="*/ 0 60000 65536"/>
                  <a:gd name="T11" fmla="*/ 0 60000 65536"/>
                  <a:gd name="T12" fmla="*/ 0 60000 65536"/>
                  <a:gd name="T13" fmla="*/ 0 60000 65536"/>
                  <a:gd name="T14" fmla="*/ 0 60000 65536"/>
                  <a:gd name="T15" fmla="*/ 0 w 287"/>
                  <a:gd name="T16" fmla="*/ 0 h 155"/>
                  <a:gd name="T17" fmla="*/ 287 w 287"/>
                  <a:gd name="T18" fmla="*/ 155 h 155"/>
                </a:gdLst>
                <a:ahLst/>
                <a:cxnLst>
                  <a:cxn ang="T10">
                    <a:pos x="T0" y="T1"/>
                  </a:cxn>
                  <a:cxn ang="T11">
                    <a:pos x="T2" y="T3"/>
                  </a:cxn>
                  <a:cxn ang="T12">
                    <a:pos x="T4" y="T5"/>
                  </a:cxn>
                  <a:cxn ang="T13">
                    <a:pos x="T6" y="T7"/>
                  </a:cxn>
                  <a:cxn ang="T14">
                    <a:pos x="T8" y="T9"/>
                  </a:cxn>
                </a:cxnLst>
                <a:rect l="T15" t="T16" r="T17" b="T18"/>
                <a:pathLst>
                  <a:path w="287" h="155">
                    <a:moveTo>
                      <a:pt x="143" y="155"/>
                    </a:moveTo>
                    <a:lnTo>
                      <a:pt x="287" y="73"/>
                    </a:lnTo>
                    <a:lnTo>
                      <a:pt x="143" y="0"/>
                    </a:lnTo>
                    <a:lnTo>
                      <a:pt x="0" y="82"/>
                    </a:lnTo>
                    <a:lnTo>
                      <a:pt x="143" y="15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94" name="Freeform 721"/>
              <p:cNvSpPr>
                <a:spLocks/>
              </p:cNvSpPr>
              <p:nvPr/>
            </p:nvSpPr>
            <p:spPr bwMode="auto">
              <a:xfrm>
                <a:off x="2969" y="2144"/>
                <a:ext cx="144" cy="136"/>
              </a:xfrm>
              <a:custGeom>
                <a:avLst/>
                <a:gdLst>
                  <a:gd name="T0" fmla="*/ 0 w 144"/>
                  <a:gd name="T1" fmla="*/ 136 h 136"/>
                  <a:gd name="T2" fmla="*/ 144 w 144"/>
                  <a:gd name="T3" fmla="*/ 52 h 136"/>
                  <a:gd name="T4" fmla="*/ 144 w 144"/>
                  <a:gd name="T5" fmla="*/ 0 h 136"/>
                  <a:gd name="T6" fmla="*/ 0 w 144"/>
                  <a:gd name="T7" fmla="*/ 82 h 136"/>
                  <a:gd name="T8" fmla="*/ 0 w 144"/>
                  <a:gd name="T9" fmla="*/ 136 h 136"/>
                  <a:gd name="T10" fmla="*/ 0 60000 65536"/>
                  <a:gd name="T11" fmla="*/ 0 60000 65536"/>
                  <a:gd name="T12" fmla="*/ 0 60000 65536"/>
                  <a:gd name="T13" fmla="*/ 0 60000 65536"/>
                  <a:gd name="T14" fmla="*/ 0 60000 65536"/>
                  <a:gd name="T15" fmla="*/ 0 w 144"/>
                  <a:gd name="T16" fmla="*/ 0 h 136"/>
                  <a:gd name="T17" fmla="*/ 144 w 144"/>
                  <a:gd name="T18" fmla="*/ 136 h 136"/>
                </a:gdLst>
                <a:ahLst/>
                <a:cxnLst>
                  <a:cxn ang="T10">
                    <a:pos x="T0" y="T1"/>
                  </a:cxn>
                  <a:cxn ang="T11">
                    <a:pos x="T2" y="T3"/>
                  </a:cxn>
                  <a:cxn ang="T12">
                    <a:pos x="T4" y="T5"/>
                  </a:cxn>
                  <a:cxn ang="T13">
                    <a:pos x="T6" y="T7"/>
                  </a:cxn>
                  <a:cxn ang="T14">
                    <a:pos x="T8" y="T9"/>
                  </a:cxn>
                </a:cxnLst>
                <a:rect l="T15" t="T16" r="T17" b="T18"/>
                <a:pathLst>
                  <a:path w="144" h="136">
                    <a:moveTo>
                      <a:pt x="0" y="136"/>
                    </a:moveTo>
                    <a:lnTo>
                      <a:pt x="144" y="52"/>
                    </a:lnTo>
                    <a:lnTo>
                      <a:pt x="144" y="0"/>
                    </a:lnTo>
                    <a:lnTo>
                      <a:pt x="0" y="82"/>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95" name="Freeform 722"/>
              <p:cNvSpPr>
                <a:spLocks/>
              </p:cNvSpPr>
              <p:nvPr/>
            </p:nvSpPr>
            <p:spPr bwMode="auto">
              <a:xfrm>
                <a:off x="2969" y="2144"/>
                <a:ext cx="144" cy="136"/>
              </a:xfrm>
              <a:custGeom>
                <a:avLst/>
                <a:gdLst>
                  <a:gd name="T0" fmla="*/ 0 w 144"/>
                  <a:gd name="T1" fmla="*/ 136 h 136"/>
                  <a:gd name="T2" fmla="*/ 144 w 144"/>
                  <a:gd name="T3" fmla="*/ 52 h 136"/>
                  <a:gd name="T4" fmla="*/ 144 w 144"/>
                  <a:gd name="T5" fmla="*/ 0 h 136"/>
                  <a:gd name="T6" fmla="*/ 0 w 144"/>
                  <a:gd name="T7" fmla="*/ 82 h 136"/>
                  <a:gd name="T8" fmla="*/ 0 w 144"/>
                  <a:gd name="T9" fmla="*/ 136 h 136"/>
                  <a:gd name="T10" fmla="*/ 0 60000 65536"/>
                  <a:gd name="T11" fmla="*/ 0 60000 65536"/>
                  <a:gd name="T12" fmla="*/ 0 60000 65536"/>
                  <a:gd name="T13" fmla="*/ 0 60000 65536"/>
                  <a:gd name="T14" fmla="*/ 0 60000 65536"/>
                  <a:gd name="T15" fmla="*/ 0 w 144"/>
                  <a:gd name="T16" fmla="*/ 0 h 136"/>
                  <a:gd name="T17" fmla="*/ 144 w 144"/>
                  <a:gd name="T18" fmla="*/ 136 h 136"/>
                </a:gdLst>
                <a:ahLst/>
                <a:cxnLst>
                  <a:cxn ang="T10">
                    <a:pos x="T0" y="T1"/>
                  </a:cxn>
                  <a:cxn ang="T11">
                    <a:pos x="T2" y="T3"/>
                  </a:cxn>
                  <a:cxn ang="T12">
                    <a:pos x="T4" y="T5"/>
                  </a:cxn>
                  <a:cxn ang="T13">
                    <a:pos x="T6" y="T7"/>
                  </a:cxn>
                  <a:cxn ang="T14">
                    <a:pos x="T8" y="T9"/>
                  </a:cxn>
                </a:cxnLst>
                <a:rect l="T15" t="T16" r="T17" b="T18"/>
                <a:pathLst>
                  <a:path w="144" h="136">
                    <a:moveTo>
                      <a:pt x="0" y="136"/>
                    </a:moveTo>
                    <a:lnTo>
                      <a:pt x="144" y="52"/>
                    </a:lnTo>
                    <a:lnTo>
                      <a:pt x="144" y="0"/>
                    </a:lnTo>
                    <a:lnTo>
                      <a:pt x="0" y="82"/>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96" name="Freeform 723"/>
              <p:cNvSpPr>
                <a:spLocks/>
              </p:cNvSpPr>
              <p:nvPr/>
            </p:nvSpPr>
            <p:spPr bwMode="auto">
              <a:xfrm>
                <a:off x="2826" y="2071"/>
                <a:ext cx="287" cy="155"/>
              </a:xfrm>
              <a:custGeom>
                <a:avLst/>
                <a:gdLst>
                  <a:gd name="T0" fmla="*/ 143 w 287"/>
                  <a:gd name="T1" fmla="*/ 155 h 155"/>
                  <a:gd name="T2" fmla="*/ 287 w 287"/>
                  <a:gd name="T3" fmla="*/ 73 h 155"/>
                  <a:gd name="T4" fmla="*/ 143 w 287"/>
                  <a:gd name="T5" fmla="*/ 0 h 155"/>
                  <a:gd name="T6" fmla="*/ 0 w 287"/>
                  <a:gd name="T7" fmla="*/ 82 h 155"/>
                  <a:gd name="T8" fmla="*/ 143 w 287"/>
                  <a:gd name="T9" fmla="*/ 155 h 155"/>
                  <a:gd name="T10" fmla="*/ 0 60000 65536"/>
                  <a:gd name="T11" fmla="*/ 0 60000 65536"/>
                  <a:gd name="T12" fmla="*/ 0 60000 65536"/>
                  <a:gd name="T13" fmla="*/ 0 60000 65536"/>
                  <a:gd name="T14" fmla="*/ 0 60000 65536"/>
                  <a:gd name="T15" fmla="*/ 0 w 287"/>
                  <a:gd name="T16" fmla="*/ 0 h 155"/>
                  <a:gd name="T17" fmla="*/ 287 w 287"/>
                  <a:gd name="T18" fmla="*/ 155 h 155"/>
                </a:gdLst>
                <a:ahLst/>
                <a:cxnLst>
                  <a:cxn ang="T10">
                    <a:pos x="T0" y="T1"/>
                  </a:cxn>
                  <a:cxn ang="T11">
                    <a:pos x="T2" y="T3"/>
                  </a:cxn>
                  <a:cxn ang="T12">
                    <a:pos x="T4" y="T5"/>
                  </a:cxn>
                  <a:cxn ang="T13">
                    <a:pos x="T6" y="T7"/>
                  </a:cxn>
                  <a:cxn ang="T14">
                    <a:pos x="T8" y="T9"/>
                  </a:cxn>
                </a:cxnLst>
                <a:rect l="T15" t="T16" r="T17" b="T18"/>
                <a:pathLst>
                  <a:path w="287" h="155">
                    <a:moveTo>
                      <a:pt x="143" y="155"/>
                    </a:moveTo>
                    <a:lnTo>
                      <a:pt x="287" y="73"/>
                    </a:lnTo>
                    <a:lnTo>
                      <a:pt x="143" y="0"/>
                    </a:lnTo>
                    <a:lnTo>
                      <a:pt x="0" y="82"/>
                    </a:lnTo>
                    <a:lnTo>
                      <a:pt x="143" y="15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97" name="Freeform 724"/>
              <p:cNvSpPr>
                <a:spLocks/>
              </p:cNvSpPr>
              <p:nvPr/>
            </p:nvSpPr>
            <p:spPr bwMode="auto">
              <a:xfrm>
                <a:off x="2826" y="2071"/>
                <a:ext cx="287" cy="155"/>
              </a:xfrm>
              <a:custGeom>
                <a:avLst/>
                <a:gdLst>
                  <a:gd name="T0" fmla="*/ 143 w 287"/>
                  <a:gd name="T1" fmla="*/ 155 h 155"/>
                  <a:gd name="T2" fmla="*/ 287 w 287"/>
                  <a:gd name="T3" fmla="*/ 73 h 155"/>
                  <a:gd name="T4" fmla="*/ 143 w 287"/>
                  <a:gd name="T5" fmla="*/ 0 h 155"/>
                  <a:gd name="T6" fmla="*/ 0 w 287"/>
                  <a:gd name="T7" fmla="*/ 82 h 155"/>
                  <a:gd name="T8" fmla="*/ 143 w 287"/>
                  <a:gd name="T9" fmla="*/ 155 h 155"/>
                  <a:gd name="T10" fmla="*/ 0 60000 65536"/>
                  <a:gd name="T11" fmla="*/ 0 60000 65536"/>
                  <a:gd name="T12" fmla="*/ 0 60000 65536"/>
                  <a:gd name="T13" fmla="*/ 0 60000 65536"/>
                  <a:gd name="T14" fmla="*/ 0 60000 65536"/>
                  <a:gd name="T15" fmla="*/ 0 w 287"/>
                  <a:gd name="T16" fmla="*/ 0 h 155"/>
                  <a:gd name="T17" fmla="*/ 287 w 287"/>
                  <a:gd name="T18" fmla="*/ 155 h 155"/>
                </a:gdLst>
                <a:ahLst/>
                <a:cxnLst>
                  <a:cxn ang="T10">
                    <a:pos x="T0" y="T1"/>
                  </a:cxn>
                  <a:cxn ang="T11">
                    <a:pos x="T2" y="T3"/>
                  </a:cxn>
                  <a:cxn ang="T12">
                    <a:pos x="T4" y="T5"/>
                  </a:cxn>
                  <a:cxn ang="T13">
                    <a:pos x="T6" y="T7"/>
                  </a:cxn>
                  <a:cxn ang="T14">
                    <a:pos x="T8" y="T9"/>
                  </a:cxn>
                </a:cxnLst>
                <a:rect l="T15" t="T16" r="T17" b="T18"/>
                <a:pathLst>
                  <a:path w="287" h="155">
                    <a:moveTo>
                      <a:pt x="143" y="155"/>
                    </a:moveTo>
                    <a:lnTo>
                      <a:pt x="287" y="73"/>
                    </a:lnTo>
                    <a:lnTo>
                      <a:pt x="143" y="0"/>
                    </a:lnTo>
                    <a:lnTo>
                      <a:pt x="0" y="82"/>
                    </a:lnTo>
                    <a:lnTo>
                      <a:pt x="143" y="15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598" name="Freeform 725"/>
              <p:cNvSpPr>
                <a:spLocks/>
              </p:cNvSpPr>
              <p:nvPr/>
            </p:nvSpPr>
            <p:spPr bwMode="auto">
              <a:xfrm>
                <a:off x="2826" y="2153"/>
                <a:ext cx="143" cy="127"/>
              </a:xfrm>
              <a:custGeom>
                <a:avLst/>
                <a:gdLst>
                  <a:gd name="T0" fmla="*/ 0 w 143"/>
                  <a:gd name="T1" fmla="*/ 0 h 127"/>
                  <a:gd name="T2" fmla="*/ 0 w 143"/>
                  <a:gd name="T3" fmla="*/ 54 h 127"/>
                  <a:gd name="T4" fmla="*/ 143 w 143"/>
                  <a:gd name="T5" fmla="*/ 127 h 127"/>
                  <a:gd name="T6" fmla="*/ 143 w 143"/>
                  <a:gd name="T7" fmla="*/ 73 h 127"/>
                  <a:gd name="T8" fmla="*/ 0 w 143"/>
                  <a:gd name="T9" fmla="*/ 0 h 127"/>
                  <a:gd name="T10" fmla="*/ 0 60000 65536"/>
                  <a:gd name="T11" fmla="*/ 0 60000 65536"/>
                  <a:gd name="T12" fmla="*/ 0 60000 65536"/>
                  <a:gd name="T13" fmla="*/ 0 60000 65536"/>
                  <a:gd name="T14" fmla="*/ 0 60000 65536"/>
                  <a:gd name="T15" fmla="*/ 0 w 143"/>
                  <a:gd name="T16" fmla="*/ 0 h 127"/>
                  <a:gd name="T17" fmla="*/ 143 w 143"/>
                  <a:gd name="T18" fmla="*/ 127 h 127"/>
                </a:gdLst>
                <a:ahLst/>
                <a:cxnLst>
                  <a:cxn ang="T10">
                    <a:pos x="T0" y="T1"/>
                  </a:cxn>
                  <a:cxn ang="T11">
                    <a:pos x="T2" y="T3"/>
                  </a:cxn>
                  <a:cxn ang="T12">
                    <a:pos x="T4" y="T5"/>
                  </a:cxn>
                  <a:cxn ang="T13">
                    <a:pos x="T6" y="T7"/>
                  </a:cxn>
                  <a:cxn ang="T14">
                    <a:pos x="T8" y="T9"/>
                  </a:cxn>
                </a:cxnLst>
                <a:rect l="T15" t="T16" r="T17" b="T18"/>
                <a:pathLst>
                  <a:path w="143" h="127">
                    <a:moveTo>
                      <a:pt x="0" y="0"/>
                    </a:moveTo>
                    <a:lnTo>
                      <a:pt x="0" y="54"/>
                    </a:lnTo>
                    <a:lnTo>
                      <a:pt x="143" y="127"/>
                    </a:lnTo>
                    <a:lnTo>
                      <a:pt x="143" y="7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599" name="Freeform 726"/>
              <p:cNvSpPr>
                <a:spLocks/>
              </p:cNvSpPr>
              <p:nvPr/>
            </p:nvSpPr>
            <p:spPr bwMode="auto">
              <a:xfrm>
                <a:off x="2826" y="2153"/>
                <a:ext cx="143" cy="127"/>
              </a:xfrm>
              <a:custGeom>
                <a:avLst/>
                <a:gdLst>
                  <a:gd name="T0" fmla="*/ 0 w 143"/>
                  <a:gd name="T1" fmla="*/ 0 h 127"/>
                  <a:gd name="T2" fmla="*/ 0 w 143"/>
                  <a:gd name="T3" fmla="*/ 54 h 127"/>
                  <a:gd name="T4" fmla="*/ 143 w 143"/>
                  <a:gd name="T5" fmla="*/ 127 h 127"/>
                  <a:gd name="T6" fmla="*/ 143 w 143"/>
                  <a:gd name="T7" fmla="*/ 73 h 127"/>
                  <a:gd name="T8" fmla="*/ 0 w 143"/>
                  <a:gd name="T9" fmla="*/ 0 h 127"/>
                  <a:gd name="T10" fmla="*/ 0 60000 65536"/>
                  <a:gd name="T11" fmla="*/ 0 60000 65536"/>
                  <a:gd name="T12" fmla="*/ 0 60000 65536"/>
                  <a:gd name="T13" fmla="*/ 0 60000 65536"/>
                  <a:gd name="T14" fmla="*/ 0 60000 65536"/>
                  <a:gd name="T15" fmla="*/ 0 w 143"/>
                  <a:gd name="T16" fmla="*/ 0 h 127"/>
                  <a:gd name="T17" fmla="*/ 143 w 143"/>
                  <a:gd name="T18" fmla="*/ 127 h 127"/>
                </a:gdLst>
                <a:ahLst/>
                <a:cxnLst>
                  <a:cxn ang="T10">
                    <a:pos x="T0" y="T1"/>
                  </a:cxn>
                  <a:cxn ang="T11">
                    <a:pos x="T2" y="T3"/>
                  </a:cxn>
                  <a:cxn ang="T12">
                    <a:pos x="T4" y="T5"/>
                  </a:cxn>
                  <a:cxn ang="T13">
                    <a:pos x="T6" y="T7"/>
                  </a:cxn>
                  <a:cxn ang="T14">
                    <a:pos x="T8" y="T9"/>
                  </a:cxn>
                </a:cxnLst>
                <a:rect l="T15" t="T16" r="T17" b="T18"/>
                <a:pathLst>
                  <a:path w="143" h="127">
                    <a:moveTo>
                      <a:pt x="0" y="0"/>
                    </a:moveTo>
                    <a:lnTo>
                      <a:pt x="0" y="54"/>
                    </a:lnTo>
                    <a:lnTo>
                      <a:pt x="143" y="127"/>
                    </a:lnTo>
                    <a:lnTo>
                      <a:pt x="143" y="7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00" name="Freeform 727"/>
              <p:cNvSpPr>
                <a:spLocks/>
              </p:cNvSpPr>
              <p:nvPr/>
            </p:nvSpPr>
            <p:spPr bwMode="auto">
              <a:xfrm>
                <a:off x="2969" y="2091"/>
                <a:ext cx="144" cy="135"/>
              </a:xfrm>
              <a:custGeom>
                <a:avLst/>
                <a:gdLst>
                  <a:gd name="T0" fmla="*/ 0 w 144"/>
                  <a:gd name="T1" fmla="*/ 135 h 135"/>
                  <a:gd name="T2" fmla="*/ 144 w 144"/>
                  <a:gd name="T3" fmla="*/ 51 h 135"/>
                  <a:gd name="T4" fmla="*/ 144 w 144"/>
                  <a:gd name="T5" fmla="*/ 0 h 135"/>
                  <a:gd name="T6" fmla="*/ 0 w 144"/>
                  <a:gd name="T7" fmla="*/ 84 h 135"/>
                  <a:gd name="T8" fmla="*/ 0 w 144"/>
                  <a:gd name="T9" fmla="*/ 135 h 135"/>
                  <a:gd name="T10" fmla="*/ 0 60000 65536"/>
                  <a:gd name="T11" fmla="*/ 0 60000 65536"/>
                  <a:gd name="T12" fmla="*/ 0 60000 65536"/>
                  <a:gd name="T13" fmla="*/ 0 60000 65536"/>
                  <a:gd name="T14" fmla="*/ 0 60000 65536"/>
                  <a:gd name="T15" fmla="*/ 0 w 144"/>
                  <a:gd name="T16" fmla="*/ 0 h 135"/>
                  <a:gd name="T17" fmla="*/ 144 w 144"/>
                  <a:gd name="T18" fmla="*/ 135 h 135"/>
                </a:gdLst>
                <a:ahLst/>
                <a:cxnLst>
                  <a:cxn ang="T10">
                    <a:pos x="T0" y="T1"/>
                  </a:cxn>
                  <a:cxn ang="T11">
                    <a:pos x="T2" y="T3"/>
                  </a:cxn>
                  <a:cxn ang="T12">
                    <a:pos x="T4" y="T5"/>
                  </a:cxn>
                  <a:cxn ang="T13">
                    <a:pos x="T6" y="T7"/>
                  </a:cxn>
                  <a:cxn ang="T14">
                    <a:pos x="T8" y="T9"/>
                  </a:cxn>
                </a:cxnLst>
                <a:rect l="T15" t="T16" r="T17" b="T18"/>
                <a:pathLst>
                  <a:path w="144" h="135">
                    <a:moveTo>
                      <a:pt x="0" y="135"/>
                    </a:moveTo>
                    <a:lnTo>
                      <a:pt x="144" y="51"/>
                    </a:lnTo>
                    <a:lnTo>
                      <a:pt x="144"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01" name="Freeform 728"/>
              <p:cNvSpPr>
                <a:spLocks/>
              </p:cNvSpPr>
              <p:nvPr/>
            </p:nvSpPr>
            <p:spPr bwMode="auto">
              <a:xfrm>
                <a:off x="2969" y="2091"/>
                <a:ext cx="144" cy="135"/>
              </a:xfrm>
              <a:custGeom>
                <a:avLst/>
                <a:gdLst>
                  <a:gd name="T0" fmla="*/ 0 w 144"/>
                  <a:gd name="T1" fmla="*/ 135 h 135"/>
                  <a:gd name="T2" fmla="*/ 144 w 144"/>
                  <a:gd name="T3" fmla="*/ 51 h 135"/>
                  <a:gd name="T4" fmla="*/ 144 w 144"/>
                  <a:gd name="T5" fmla="*/ 0 h 135"/>
                  <a:gd name="T6" fmla="*/ 0 w 144"/>
                  <a:gd name="T7" fmla="*/ 84 h 135"/>
                  <a:gd name="T8" fmla="*/ 0 w 144"/>
                  <a:gd name="T9" fmla="*/ 135 h 135"/>
                  <a:gd name="T10" fmla="*/ 0 60000 65536"/>
                  <a:gd name="T11" fmla="*/ 0 60000 65536"/>
                  <a:gd name="T12" fmla="*/ 0 60000 65536"/>
                  <a:gd name="T13" fmla="*/ 0 60000 65536"/>
                  <a:gd name="T14" fmla="*/ 0 60000 65536"/>
                  <a:gd name="T15" fmla="*/ 0 w 144"/>
                  <a:gd name="T16" fmla="*/ 0 h 135"/>
                  <a:gd name="T17" fmla="*/ 144 w 144"/>
                  <a:gd name="T18" fmla="*/ 135 h 135"/>
                </a:gdLst>
                <a:ahLst/>
                <a:cxnLst>
                  <a:cxn ang="T10">
                    <a:pos x="T0" y="T1"/>
                  </a:cxn>
                  <a:cxn ang="T11">
                    <a:pos x="T2" y="T3"/>
                  </a:cxn>
                  <a:cxn ang="T12">
                    <a:pos x="T4" y="T5"/>
                  </a:cxn>
                  <a:cxn ang="T13">
                    <a:pos x="T6" y="T7"/>
                  </a:cxn>
                  <a:cxn ang="T14">
                    <a:pos x="T8" y="T9"/>
                  </a:cxn>
                </a:cxnLst>
                <a:rect l="T15" t="T16" r="T17" b="T18"/>
                <a:pathLst>
                  <a:path w="144" h="135">
                    <a:moveTo>
                      <a:pt x="0" y="135"/>
                    </a:moveTo>
                    <a:lnTo>
                      <a:pt x="144" y="51"/>
                    </a:lnTo>
                    <a:lnTo>
                      <a:pt x="144"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02" name="Freeform 729"/>
              <p:cNvSpPr>
                <a:spLocks/>
              </p:cNvSpPr>
              <p:nvPr/>
            </p:nvSpPr>
            <p:spPr bwMode="auto">
              <a:xfrm>
                <a:off x="2826" y="2018"/>
                <a:ext cx="287" cy="157"/>
              </a:xfrm>
              <a:custGeom>
                <a:avLst/>
                <a:gdLst>
                  <a:gd name="T0" fmla="*/ 143 w 287"/>
                  <a:gd name="T1" fmla="*/ 157 h 157"/>
                  <a:gd name="T2" fmla="*/ 287 w 287"/>
                  <a:gd name="T3" fmla="*/ 73 h 157"/>
                  <a:gd name="T4" fmla="*/ 143 w 287"/>
                  <a:gd name="T5" fmla="*/ 0 h 157"/>
                  <a:gd name="T6" fmla="*/ 0 w 287"/>
                  <a:gd name="T7" fmla="*/ 83 h 157"/>
                  <a:gd name="T8" fmla="*/ 143 w 287"/>
                  <a:gd name="T9" fmla="*/ 157 h 157"/>
                  <a:gd name="T10" fmla="*/ 0 60000 65536"/>
                  <a:gd name="T11" fmla="*/ 0 60000 65536"/>
                  <a:gd name="T12" fmla="*/ 0 60000 65536"/>
                  <a:gd name="T13" fmla="*/ 0 60000 65536"/>
                  <a:gd name="T14" fmla="*/ 0 60000 65536"/>
                  <a:gd name="T15" fmla="*/ 0 w 287"/>
                  <a:gd name="T16" fmla="*/ 0 h 157"/>
                  <a:gd name="T17" fmla="*/ 287 w 287"/>
                  <a:gd name="T18" fmla="*/ 157 h 157"/>
                </a:gdLst>
                <a:ahLst/>
                <a:cxnLst>
                  <a:cxn ang="T10">
                    <a:pos x="T0" y="T1"/>
                  </a:cxn>
                  <a:cxn ang="T11">
                    <a:pos x="T2" y="T3"/>
                  </a:cxn>
                  <a:cxn ang="T12">
                    <a:pos x="T4" y="T5"/>
                  </a:cxn>
                  <a:cxn ang="T13">
                    <a:pos x="T6" y="T7"/>
                  </a:cxn>
                  <a:cxn ang="T14">
                    <a:pos x="T8" y="T9"/>
                  </a:cxn>
                </a:cxnLst>
                <a:rect l="T15" t="T16" r="T17" b="T18"/>
                <a:pathLst>
                  <a:path w="287" h="157">
                    <a:moveTo>
                      <a:pt x="143" y="157"/>
                    </a:moveTo>
                    <a:lnTo>
                      <a:pt x="287" y="73"/>
                    </a:lnTo>
                    <a:lnTo>
                      <a:pt x="143" y="0"/>
                    </a:lnTo>
                    <a:lnTo>
                      <a:pt x="0" y="83"/>
                    </a:lnTo>
                    <a:lnTo>
                      <a:pt x="143"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03" name="Freeform 730"/>
              <p:cNvSpPr>
                <a:spLocks/>
              </p:cNvSpPr>
              <p:nvPr/>
            </p:nvSpPr>
            <p:spPr bwMode="auto">
              <a:xfrm>
                <a:off x="2826" y="2018"/>
                <a:ext cx="287" cy="157"/>
              </a:xfrm>
              <a:custGeom>
                <a:avLst/>
                <a:gdLst>
                  <a:gd name="T0" fmla="*/ 143 w 287"/>
                  <a:gd name="T1" fmla="*/ 157 h 157"/>
                  <a:gd name="T2" fmla="*/ 287 w 287"/>
                  <a:gd name="T3" fmla="*/ 73 h 157"/>
                  <a:gd name="T4" fmla="*/ 143 w 287"/>
                  <a:gd name="T5" fmla="*/ 0 h 157"/>
                  <a:gd name="T6" fmla="*/ 0 w 287"/>
                  <a:gd name="T7" fmla="*/ 83 h 157"/>
                  <a:gd name="T8" fmla="*/ 143 w 287"/>
                  <a:gd name="T9" fmla="*/ 157 h 157"/>
                  <a:gd name="T10" fmla="*/ 0 60000 65536"/>
                  <a:gd name="T11" fmla="*/ 0 60000 65536"/>
                  <a:gd name="T12" fmla="*/ 0 60000 65536"/>
                  <a:gd name="T13" fmla="*/ 0 60000 65536"/>
                  <a:gd name="T14" fmla="*/ 0 60000 65536"/>
                  <a:gd name="T15" fmla="*/ 0 w 287"/>
                  <a:gd name="T16" fmla="*/ 0 h 157"/>
                  <a:gd name="T17" fmla="*/ 287 w 287"/>
                  <a:gd name="T18" fmla="*/ 157 h 157"/>
                </a:gdLst>
                <a:ahLst/>
                <a:cxnLst>
                  <a:cxn ang="T10">
                    <a:pos x="T0" y="T1"/>
                  </a:cxn>
                  <a:cxn ang="T11">
                    <a:pos x="T2" y="T3"/>
                  </a:cxn>
                  <a:cxn ang="T12">
                    <a:pos x="T4" y="T5"/>
                  </a:cxn>
                  <a:cxn ang="T13">
                    <a:pos x="T6" y="T7"/>
                  </a:cxn>
                  <a:cxn ang="T14">
                    <a:pos x="T8" y="T9"/>
                  </a:cxn>
                </a:cxnLst>
                <a:rect l="T15" t="T16" r="T17" b="T18"/>
                <a:pathLst>
                  <a:path w="287" h="157">
                    <a:moveTo>
                      <a:pt x="143" y="157"/>
                    </a:moveTo>
                    <a:lnTo>
                      <a:pt x="287" y="73"/>
                    </a:lnTo>
                    <a:lnTo>
                      <a:pt x="143" y="0"/>
                    </a:lnTo>
                    <a:lnTo>
                      <a:pt x="0" y="83"/>
                    </a:lnTo>
                    <a:lnTo>
                      <a:pt x="143"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04" name="Freeform 731"/>
              <p:cNvSpPr>
                <a:spLocks/>
              </p:cNvSpPr>
              <p:nvPr/>
            </p:nvSpPr>
            <p:spPr bwMode="auto">
              <a:xfrm>
                <a:off x="2969" y="2091"/>
                <a:ext cx="144" cy="135"/>
              </a:xfrm>
              <a:custGeom>
                <a:avLst/>
                <a:gdLst>
                  <a:gd name="T0" fmla="*/ 0 w 144"/>
                  <a:gd name="T1" fmla="*/ 135 h 135"/>
                  <a:gd name="T2" fmla="*/ 144 w 144"/>
                  <a:gd name="T3" fmla="*/ 51 h 135"/>
                  <a:gd name="T4" fmla="*/ 144 w 144"/>
                  <a:gd name="T5" fmla="*/ 0 h 135"/>
                  <a:gd name="T6" fmla="*/ 0 w 144"/>
                  <a:gd name="T7" fmla="*/ 84 h 135"/>
                  <a:gd name="T8" fmla="*/ 0 w 144"/>
                  <a:gd name="T9" fmla="*/ 135 h 135"/>
                  <a:gd name="T10" fmla="*/ 0 60000 65536"/>
                  <a:gd name="T11" fmla="*/ 0 60000 65536"/>
                  <a:gd name="T12" fmla="*/ 0 60000 65536"/>
                  <a:gd name="T13" fmla="*/ 0 60000 65536"/>
                  <a:gd name="T14" fmla="*/ 0 60000 65536"/>
                  <a:gd name="T15" fmla="*/ 0 w 144"/>
                  <a:gd name="T16" fmla="*/ 0 h 135"/>
                  <a:gd name="T17" fmla="*/ 144 w 144"/>
                  <a:gd name="T18" fmla="*/ 135 h 135"/>
                </a:gdLst>
                <a:ahLst/>
                <a:cxnLst>
                  <a:cxn ang="T10">
                    <a:pos x="T0" y="T1"/>
                  </a:cxn>
                  <a:cxn ang="T11">
                    <a:pos x="T2" y="T3"/>
                  </a:cxn>
                  <a:cxn ang="T12">
                    <a:pos x="T4" y="T5"/>
                  </a:cxn>
                  <a:cxn ang="T13">
                    <a:pos x="T6" y="T7"/>
                  </a:cxn>
                  <a:cxn ang="T14">
                    <a:pos x="T8" y="T9"/>
                  </a:cxn>
                </a:cxnLst>
                <a:rect l="T15" t="T16" r="T17" b="T18"/>
                <a:pathLst>
                  <a:path w="144" h="135">
                    <a:moveTo>
                      <a:pt x="0" y="135"/>
                    </a:moveTo>
                    <a:lnTo>
                      <a:pt x="144" y="51"/>
                    </a:lnTo>
                    <a:lnTo>
                      <a:pt x="144"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05" name="Freeform 732"/>
              <p:cNvSpPr>
                <a:spLocks/>
              </p:cNvSpPr>
              <p:nvPr/>
            </p:nvSpPr>
            <p:spPr bwMode="auto">
              <a:xfrm>
                <a:off x="2969" y="2091"/>
                <a:ext cx="144" cy="135"/>
              </a:xfrm>
              <a:custGeom>
                <a:avLst/>
                <a:gdLst>
                  <a:gd name="T0" fmla="*/ 0 w 144"/>
                  <a:gd name="T1" fmla="*/ 135 h 135"/>
                  <a:gd name="T2" fmla="*/ 144 w 144"/>
                  <a:gd name="T3" fmla="*/ 51 h 135"/>
                  <a:gd name="T4" fmla="*/ 144 w 144"/>
                  <a:gd name="T5" fmla="*/ 0 h 135"/>
                  <a:gd name="T6" fmla="*/ 0 w 144"/>
                  <a:gd name="T7" fmla="*/ 84 h 135"/>
                  <a:gd name="T8" fmla="*/ 0 w 144"/>
                  <a:gd name="T9" fmla="*/ 135 h 135"/>
                  <a:gd name="T10" fmla="*/ 0 60000 65536"/>
                  <a:gd name="T11" fmla="*/ 0 60000 65536"/>
                  <a:gd name="T12" fmla="*/ 0 60000 65536"/>
                  <a:gd name="T13" fmla="*/ 0 60000 65536"/>
                  <a:gd name="T14" fmla="*/ 0 60000 65536"/>
                  <a:gd name="T15" fmla="*/ 0 w 144"/>
                  <a:gd name="T16" fmla="*/ 0 h 135"/>
                  <a:gd name="T17" fmla="*/ 144 w 144"/>
                  <a:gd name="T18" fmla="*/ 135 h 135"/>
                </a:gdLst>
                <a:ahLst/>
                <a:cxnLst>
                  <a:cxn ang="T10">
                    <a:pos x="T0" y="T1"/>
                  </a:cxn>
                  <a:cxn ang="T11">
                    <a:pos x="T2" y="T3"/>
                  </a:cxn>
                  <a:cxn ang="T12">
                    <a:pos x="T4" y="T5"/>
                  </a:cxn>
                  <a:cxn ang="T13">
                    <a:pos x="T6" y="T7"/>
                  </a:cxn>
                  <a:cxn ang="T14">
                    <a:pos x="T8" y="T9"/>
                  </a:cxn>
                </a:cxnLst>
                <a:rect l="T15" t="T16" r="T17" b="T18"/>
                <a:pathLst>
                  <a:path w="144" h="135">
                    <a:moveTo>
                      <a:pt x="0" y="135"/>
                    </a:moveTo>
                    <a:lnTo>
                      <a:pt x="144" y="51"/>
                    </a:lnTo>
                    <a:lnTo>
                      <a:pt x="144"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06" name="Freeform 733"/>
              <p:cNvSpPr>
                <a:spLocks/>
              </p:cNvSpPr>
              <p:nvPr/>
            </p:nvSpPr>
            <p:spPr bwMode="auto">
              <a:xfrm>
                <a:off x="2826" y="2018"/>
                <a:ext cx="287" cy="157"/>
              </a:xfrm>
              <a:custGeom>
                <a:avLst/>
                <a:gdLst>
                  <a:gd name="T0" fmla="*/ 143 w 287"/>
                  <a:gd name="T1" fmla="*/ 157 h 157"/>
                  <a:gd name="T2" fmla="*/ 287 w 287"/>
                  <a:gd name="T3" fmla="*/ 73 h 157"/>
                  <a:gd name="T4" fmla="*/ 143 w 287"/>
                  <a:gd name="T5" fmla="*/ 0 h 157"/>
                  <a:gd name="T6" fmla="*/ 0 w 287"/>
                  <a:gd name="T7" fmla="*/ 83 h 157"/>
                  <a:gd name="T8" fmla="*/ 143 w 287"/>
                  <a:gd name="T9" fmla="*/ 157 h 157"/>
                  <a:gd name="T10" fmla="*/ 0 60000 65536"/>
                  <a:gd name="T11" fmla="*/ 0 60000 65536"/>
                  <a:gd name="T12" fmla="*/ 0 60000 65536"/>
                  <a:gd name="T13" fmla="*/ 0 60000 65536"/>
                  <a:gd name="T14" fmla="*/ 0 60000 65536"/>
                  <a:gd name="T15" fmla="*/ 0 w 287"/>
                  <a:gd name="T16" fmla="*/ 0 h 157"/>
                  <a:gd name="T17" fmla="*/ 287 w 287"/>
                  <a:gd name="T18" fmla="*/ 157 h 157"/>
                </a:gdLst>
                <a:ahLst/>
                <a:cxnLst>
                  <a:cxn ang="T10">
                    <a:pos x="T0" y="T1"/>
                  </a:cxn>
                  <a:cxn ang="T11">
                    <a:pos x="T2" y="T3"/>
                  </a:cxn>
                  <a:cxn ang="T12">
                    <a:pos x="T4" y="T5"/>
                  </a:cxn>
                  <a:cxn ang="T13">
                    <a:pos x="T6" y="T7"/>
                  </a:cxn>
                  <a:cxn ang="T14">
                    <a:pos x="T8" y="T9"/>
                  </a:cxn>
                </a:cxnLst>
                <a:rect l="T15" t="T16" r="T17" b="T18"/>
                <a:pathLst>
                  <a:path w="287" h="157">
                    <a:moveTo>
                      <a:pt x="143" y="157"/>
                    </a:moveTo>
                    <a:lnTo>
                      <a:pt x="287" y="73"/>
                    </a:lnTo>
                    <a:lnTo>
                      <a:pt x="143" y="0"/>
                    </a:lnTo>
                    <a:lnTo>
                      <a:pt x="0" y="83"/>
                    </a:lnTo>
                    <a:lnTo>
                      <a:pt x="143"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07" name="Freeform 734"/>
              <p:cNvSpPr>
                <a:spLocks/>
              </p:cNvSpPr>
              <p:nvPr/>
            </p:nvSpPr>
            <p:spPr bwMode="auto">
              <a:xfrm>
                <a:off x="2826" y="2018"/>
                <a:ext cx="287" cy="157"/>
              </a:xfrm>
              <a:custGeom>
                <a:avLst/>
                <a:gdLst>
                  <a:gd name="T0" fmla="*/ 143 w 287"/>
                  <a:gd name="T1" fmla="*/ 157 h 157"/>
                  <a:gd name="T2" fmla="*/ 287 w 287"/>
                  <a:gd name="T3" fmla="*/ 73 h 157"/>
                  <a:gd name="T4" fmla="*/ 143 w 287"/>
                  <a:gd name="T5" fmla="*/ 0 h 157"/>
                  <a:gd name="T6" fmla="*/ 0 w 287"/>
                  <a:gd name="T7" fmla="*/ 83 h 157"/>
                  <a:gd name="T8" fmla="*/ 143 w 287"/>
                  <a:gd name="T9" fmla="*/ 157 h 157"/>
                  <a:gd name="T10" fmla="*/ 0 60000 65536"/>
                  <a:gd name="T11" fmla="*/ 0 60000 65536"/>
                  <a:gd name="T12" fmla="*/ 0 60000 65536"/>
                  <a:gd name="T13" fmla="*/ 0 60000 65536"/>
                  <a:gd name="T14" fmla="*/ 0 60000 65536"/>
                  <a:gd name="T15" fmla="*/ 0 w 287"/>
                  <a:gd name="T16" fmla="*/ 0 h 157"/>
                  <a:gd name="T17" fmla="*/ 287 w 287"/>
                  <a:gd name="T18" fmla="*/ 157 h 157"/>
                </a:gdLst>
                <a:ahLst/>
                <a:cxnLst>
                  <a:cxn ang="T10">
                    <a:pos x="T0" y="T1"/>
                  </a:cxn>
                  <a:cxn ang="T11">
                    <a:pos x="T2" y="T3"/>
                  </a:cxn>
                  <a:cxn ang="T12">
                    <a:pos x="T4" y="T5"/>
                  </a:cxn>
                  <a:cxn ang="T13">
                    <a:pos x="T6" y="T7"/>
                  </a:cxn>
                  <a:cxn ang="T14">
                    <a:pos x="T8" y="T9"/>
                  </a:cxn>
                </a:cxnLst>
                <a:rect l="T15" t="T16" r="T17" b="T18"/>
                <a:pathLst>
                  <a:path w="287" h="157">
                    <a:moveTo>
                      <a:pt x="143" y="157"/>
                    </a:moveTo>
                    <a:lnTo>
                      <a:pt x="287" y="73"/>
                    </a:lnTo>
                    <a:lnTo>
                      <a:pt x="143" y="0"/>
                    </a:lnTo>
                    <a:lnTo>
                      <a:pt x="0" y="83"/>
                    </a:lnTo>
                    <a:lnTo>
                      <a:pt x="143"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08" name="Freeform 735"/>
              <p:cNvSpPr>
                <a:spLocks/>
              </p:cNvSpPr>
              <p:nvPr/>
            </p:nvSpPr>
            <p:spPr bwMode="auto">
              <a:xfrm>
                <a:off x="2826" y="2101"/>
                <a:ext cx="143" cy="125"/>
              </a:xfrm>
              <a:custGeom>
                <a:avLst/>
                <a:gdLst>
                  <a:gd name="T0" fmla="*/ 0 w 143"/>
                  <a:gd name="T1" fmla="*/ 0 h 125"/>
                  <a:gd name="T2" fmla="*/ 0 w 143"/>
                  <a:gd name="T3" fmla="*/ 52 h 125"/>
                  <a:gd name="T4" fmla="*/ 143 w 143"/>
                  <a:gd name="T5" fmla="*/ 125 h 125"/>
                  <a:gd name="T6" fmla="*/ 143 w 143"/>
                  <a:gd name="T7" fmla="*/ 74 h 125"/>
                  <a:gd name="T8" fmla="*/ 0 w 143"/>
                  <a:gd name="T9" fmla="*/ 0 h 125"/>
                  <a:gd name="T10" fmla="*/ 0 60000 65536"/>
                  <a:gd name="T11" fmla="*/ 0 60000 65536"/>
                  <a:gd name="T12" fmla="*/ 0 60000 65536"/>
                  <a:gd name="T13" fmla="*/ 0 60000 65536"/>
                  <a:gd name="T14" fmla="*/ 0 60000 65536"/>
                  <a:gd name="T15" fmla="*/ 0 w 143"/>
                  <a:gd name="T16" fmla="*/ 0 h 125"/>
                  <a:gd name="T17" fmla="*/ 143 w 143"/>
                  <a:gd name="T18" fmla="*/ 125 h 125"/>
                </a:gdLst>
                <a:ahLst/>
                <a:cxnLst>
                  <a:cxn ang="T10">
                    <a:pos x="T0" y="T1"/>
                  </a:cxn>
                  <a:cxn ang="T11">
                    <a:pos x="T2" y="T3"/>
                  </a:cxn>
                  <a:cxn ang="T12">
                    <a:pos x="T4" y="T5"/>
                  </a:cxn>
                  <a:cxn ang="T13">
                    <a:pos x="T6" y="T7"/>
                  </a:cxn>
                  <a:cxn ang="T14">
                    <a:pos x="T8" y="T9"/>
                  </a:cxn>
                </a:cxnLst>
                <a:rect l="T15" t="T16" r="T17" b="T18"/>
                <a:pathLst>
                  <a:path w="143" h="125">
                    <a:moveTo>
                      <a:pt x="0" y="0"/>
                    </a:moveTo>
                    <a:lnTo>
                      <a:pt x="0" y="52"/>
                    </a:lnTo>
                    <a:lnTo>
                      <a:pt x="143" y="125"/>
                    </a:lnTo>
                    <a:lnTo>
                      <a:pt x="143" y="74"/>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09" name="Freeform 736"/>
              <p:cNvSpPr>
                <a:spLocks/>
              </p:cNvSpPr>
              <p:nvPr/>
            </p:nvSpPr>
            <p:spPr bwMode="auto">
              <a:xfrm>
                <a:off x="2826" y="2101"/>
                <a:ext cx="143" cy="125"/>
              </a:xfrm>
              <a:custGeom>
                <a:avLst/>
                <a:gdLst>
                  <a:gd name="T0" fmla="*/ 0 w 143"/>
                  <a:gd name="T1" fmla="*/ 0 h 125"/>
                  <a:gd name="T2" fmla="*/ 0 w 143"/>
                  <a:gd name="T3" fmla="*/ 52 h 125"/>
                  <a:gd name="T4" fmla="*/ 143 w 143"/>
                  <a:gd name="T5" fmla="*/ 125 h 125"/>
                  <a:gd name="T6" fmla="*/ 143 w 143"/>
                  <a:gd name="T7" fmla="*/ 74 h 125"/>
                  <a:gd name="T8" fmla="*/ 0 w 143"/>
                  <a:gd name="T9" fmla="*/ 0 h 125"/>
                  <a:gd name="T10" fmla="*/ 0 60000 65536"/>
                  <a:gd name="T11" fmla="*/ 0 60000 65536"/>
                  <a:gd name="T12" fmla="*/ 0 60000 65536"/>
                  <a:gd name="T13" fmla="*/ 0 60000 65536"/>
                  <a:gd name="T14" fmla="*/ 0 60000 65536"/>
                  <a:gd name="T15" fmla="*/ 0 w 143"/>
                  <a:gd name="T16" fmla="*/ 0 h 125"/>
                  <a:gd name="T17" fmla="*/ 143 w 143"/>
                  <a:gd name="T18" fmla="*/ 125 h 125"/>
                </a:gdLst>
                <a:ahLst/>
                <a:cxnLst>
                  <a:cxn ang="T10">
                    <a:pos x="T0" y="T1"/>
                  </a:cxn>
                  <a:cxn ang="T11">
                    <a:pos x="T2" y="T3"/>
                  </a:cxn>
                  <a:cxn ang="T12">
                    <a:pos x="T4" y="T5"/>
                  </a:cxn>
                  <a:cxn ang="T13">
                    <a:pos x="T6" y="T7"/>
                  </a:cxn>
                  <a:cxn ang="T14">
                    <a:pos x="T8" y="T9"/>
                  </a:cxn>
                </a:cxnLst>
                <a:rect l="T15" t="T16" r="T17" b="T18"/>
                <a:pathLst>
                  <a:path w="143" h="125">
                    <a:moveTo>
                      <a:pt x="0" y="0"/>
                    </a:moveTo>
                    <a:lnTo>
                      <a:pt x="0" y="52"/>
                    </a:lnTo>
                    <a:lnTo>
                      <a:pt x="143" y="125"/>
                    </a:lnTo>
                    <a:lnTo>
                      <a:pt x="143" y="74"/>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10" name="Freeform 737"/>
              <p:cNvSpPr>
                <a:spLocks/>
              </p:cNvSpPr>
              <p:nvPr/>
            </p:nvSpPr>
            <p:spPr bwMode="auto">
              <a:xfrm>
                <a:off x="2969" y="2037"/>
                <a:ext cx="144" cy="135"/>
              </a:xfrm>
              <a:custGeom>
                <a:avLst/>
                <a:gdLst>
                  <a:gd name="T0" fmla="*/ 0 w 144"/>
                  <a:gd name="T1" fmla="*/ 135 h 135"/>
                  <a:gd name="T2" fmla="*/ 144 w 144"/>
                  <a:gd name="T3" fmla="*/ 52 h 135"/>
                  <a:gd name="T4" fmla="*/ 144 w 144"/>
                  <a:gd name="T5" fmla="*/ 0 h 135"/>
                  <a:gd name="T6" fmla="*/ 0 w 144"/>
                  <a:gd name="T7" fmla="*/ 84 h 135"/>
                  <a:gd name="T8" fmla="*/ 0 w 144"/>
                  <a:gd name="T9" fmla="*/ 135 h 135"/>
                  <a:gd name="T10" fmla="*/ 0 60000 65536"/>
                  <a:gd name="T11" fmla="*/ 0 60000 65536"/>
                  <a:gd name="T12" fmla="*/ 0 60000 65536"/>
                  <a:gd name="T13" fmla="*/ 0 60000 65536"/>
                  <a:gd name="T14" fmla="*/ 0 60000 65536"/>
                  <a:gd name="T15" fmla="*/ 0 w 144"/>
                  <a:gd name="T16" fmla="*/ 0 h 135"/>
                  <a:gd name="T17" fmla="*/ 144 w 144"/>
                  <a:gd name="T18" fmla="*/ 135 h 135"/>
                </a:gdLst>
                <a:ahLst/>
                <a:cxnLst>
                  <a:cxn ang="T10">
                    <a:pos x="T0" y="T1"/>
                  </a:cxn>
                  <a:cxn ang="T11">
                    <a:pos x="T2" y="T3"/>
                  </a:cxn>
                  <a:cxn ang="T12">
                    <a:pos x="T4" y="T5"/>
                  </a:cxn>
                  <a:cxn ang="T13">
                    <a:pos x="T6" y="T7"/>
                  </a:cxn>
                  <a:cxn ang="T14">
                    <a:pos x="T8" y="T9"/>
                  </a:cxn>
                </a:cxnLst>
                <a:rect l="T15" t="T16" r="T17" b="T18"/>
                <a:pathLst>
                  <a:path w="144" h="135">
                    <a:moveTo>
                      <a:pt x="0" y="135"/>
                    </a:moveTo>
                    <a:lnTo>
                      <a:pt x="144" y="52"/>
                    </a:lnTo>
                    <a:lnTo>
                      <a:pt x="144"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11" name="Freeform 738"/>
              <p:cNvSpPr>
                <a:spLocks/>
              </p:cNvSpPr>
              <p:nvPr/>
            </p:nvSpPr>
            <p:spPr bwMode="auto">
              <a:xfrm>
                <a:off x="2969" y="2037"/>
                <a:ext cx="144" cy="135"/>
              </a:xfrm>
              <a:custGeom>
                <a:avLst/>
                <a:gdLst>
                  <a:gd name="T0" fmla="*/ 0 w 144"/>
                  <a:gd name="T1" fmla="*/ 135 h 135"/>
                  <a:gd name="T2" fmla="*/ 144 w 144"/>
                  <a:gd name="T3" fmla="*/ 52 h 135"/>
                  <a:gd name="T4" fmla="*/ 144 w 144"/>
                  <a:gd name="T5" fmla="*/ 0 h 135"/>
                  <a:gd name="T6" fmla="*/ 0 w 144"/>
                  <a:gd name="T7" fmla="*/ 84 h 135"/>
                  <a:gd name="T8" fmla="*/ 0 w 144"/>
                  <a:gd name="T9" fmla="*/ 135 h 135"/>
                  <a:gd name="T10" fmla="*/ 0 60000 65536"/>
                  <a:gd name="T11" fmla="*/ 0 60000 65536"/>
                  <a:gd name="T12" fmla="*/ 0 60000 65536"/>
                  <a:gd name="T13" fmla="*/ 0 60000 65536"/>
                  <a:gd name="T14" fmla="*/ 0 60000 65536"/>
                  <a:gd name="T15" fmla="*/ 0 w 144"/>
                  <a:gd name="T16" fmla="*/ 0 h 135"/>
                  <a:gd name="T17" fmla="*/ 144 w 144"/>
                  <a:gd name="T18" fmla="*/ 135 h 135"/>
                </a:gdLst>
                <a:ahLst/>
                <a:cxnLst>
                  <a:cxn ang="T10">
                    <a:pos x="T0" y="T1"/>
                  </a:cxn>
                  <a:cxn ang="T11">
                    <a:pos x="T2" y="T3"/>
                  </a:cxn>
                  <a:cxn ang="T12">
                    <a:pos x="T4" y="T5"/>
                  </a:cxn>
                  <a:cxn ang="T13">
                    <a:pos x="T6" y="T7"/>
                  </a:cxn>
                  <a:cxn ang="T14">
                    <a:pos x="T8" y="T9"/>
                  </a:cxn>
                </a:cxnLst>
                <a:rect l="T15" t="T16" r="T17" b="T18"/>
                <a:pathLst>
                  <a:path w="144" h="135">
                    <a:moveTo>
                      <a:pt x="0" y="135"/>
                    </a:moveTo>
                    <a:lnTo>
                      <a:pt x="144" y="52"/>
                    </a:lnTo>
                    <a:lnTo>
                      <a:pt x="144"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12" name="Freeform 739"/>
              <p:cNvSpPr>
                <a:spLocks/>
              </p:cNvSpPr>
              <p:nvPr/>
            </p:nvSpPr>
            <p:spPr bwMode="auto">
              <a:xfrm>
                <a:off x="2826" y="1964"/>
                <a:ext cx="287" cy="157"/>
              </a:xfrm>
              <a:custGeom>
                <a:avLst/>
                <a:gdLst>
                  <a:gd name="T0" fmla="*/ 143 w 287"/>
                  <a:gd name="T1" fmla="*/ 157 h 157"/>
                  <a:gd name="T2" fmla="*/ 287 w 287"/>
                  <a:gd name="T3" fmla="*/ 73 h 157"/>
                  <a:gd name="T4" fmla="*/ 143 w 287"/>
                  <a:gd name="T5" fmla="*/ 0 h 157"/>
                  <a:gd name="T6" fmla="*/ 0 w 287"/>
                  <a:gd name="T7" fmla="*/ 84 h 157"/>
                  <a:gd name="T8" fmla="*/ 143 w 287"/>
                  <a:gd name="T9" fmla="*/ 157 h 157"/>
                  <a:gd name="T10" fmla="*/ 0 60000 65536"/>
                  <a:gd name="T11" fmla="*/ 0 60000 65536"/>
                  <a:gd name="T12" fmla="*/ 0 60000 65536"/>
                  <a:gd name="T13" fmla="*/ 0 60000 65536"/>
                  <a:gd name="T14" fmla="*/ 0 60000 65536"/>
                  <a:gd name="T15" fmla="*/ 0 w 287"/>
                  <a:gd name="T16" fmla="*/ 0 h 157"/>
                  <a:gd name="T17" fmla="*/ 287 w 287"/>
                  <a:gd name="T18" fmla="*/ 157 h 157"/>
                </a:gdLst>
                <a:ahLst/>
                <a:cxnLst>
                  <a:cxn ang="T10">
                    <a:pos x="T0" y="T1"/>
                  </a:cxn>
                  <a:cxn ang="T11">
                    <a:pos x="T2" y="T3"/>
                  </a:cxn>
                  <a:cxn ang="T12">
                    <a:pos x="T4" y="T5"/>
                  </a:cxn>
                  <a:cxn ang="T13">
                    <a:pos x="T6" y="T7"/>
                  </a:cxn>
                  <a:cxn ang="T14">
                    <a:pos x="T8" y="T9"/>
                  </a:cxn>
                </a:cxnLst>
                <a:rect l="T15" t="T16" r="T17" b="T18"/>
                <a:pathLst>
                  <a:path w="287" h="157">
                    <a:moveTo>
                      <a:pt x="143" y="157"/>
                    </a:moveTo>
                    <a:lnTo>
                      <a:pt x="287" y="73"/>
                    </a:lnTo>
                    <a:lnTo>
                      <a:pt x="143" y="0"/>
                    </a:lnTo>
                    <a:lnTo>
                      <a:pt x="0" y="84"/>
                    </a:lnTo>
                    <a:lnTo>
                      <a:pt x="143"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13" name="Freeform 740"/>
              <p:cNvSpPr>
                <a:spLocks/>
              </p:cNvSpPr>
              <p:nvPr/>
            </p:nvSpPr>
            <p:spPr bwMode="auto">
              <a:xfrm>
                <a:off x="2826" y="1964"/>
                <a:ext cx="287" cy="157"/>
              </a:xfrm>
              <a:custGeom>
                <a:avLst/>
                <a:gdLst>
                  <a:gd name="T0" fmla="*/ 143 w 287"/>
                  <a:gd name="T1" fmla="*/ 157 h 157"/>
                  <a:gd name="T2" fmla="*/ 287 w 287"/>
                  <a:gd name="T3" fmla="*/ 73 h 157"/>
                  <a:gd name="T4" fmla="*/ 143 w 287"/>
                  <a:gd name="T5" fmla="*/ 0 h 157"/>
                  <a:gd name="T6" fmla="*/ 0 w 287"/>
                  <a:gd name="T7" fmla="*/ 84 h 157"/>
                  <a:gd name="T8" fmla="*/ 143 w 287"/>
                  <a:gd name="T9" fmla="*/ 157 h 157"/>
                  <a:gd name="T10" fmla="*/ 0 60000 65536"/>
                  <a:gd name="T11" fmla="*/ 0 60000 65536"/>
                  <a:gd name="T12" fmla="*/ 0 60000 65536"/>
                  <a:gd name="T13" fmla="*/ 0 60000 65536"/>
                  <a:gd name="T14" fmla="*/ 0 60000 65536"/>
                  <a:gd name="T15" fmla="*/ 0 w 287"/>
                  <a:gd name="T16" fmla="*/ 0 h 157"/>
                  <a:gd name="T17" fmla="*/ 287 w 287"/>
                  <a:gd name="T18" fmla="*/ 157 h 157"/>
                </a:gdLst>
                <a:ahLst/>
                <a:cxnLst>
                  <a:cxn ang="T10">
                    <a:pos x="T0" y="T1"/>
                  </a:cxn>
                  <a:cxn ang="T11">
                    <a:pos x="T2" y="T3"/>
                  </a:cxn>
                  <a:cxn ang="T12">
                    <a:pos x="T4" y="T5"/>
                  </a:cxn>
                  <a:cxn ang="T13">
                    <a:pos x="T6" y="T7"/>
                  </a:cxn>
                  <a:cxn ang="T14">
                    <a:pos x="T8" y="T9"/>
                  </a:cxn>
                </a:cxnLst>
                <a:rect l="T15" t="T16" r="T17" b="T18"/>
                <a:pathLst>
                  <a:path w="287" h="157">
                    <a:moveTo>
                      <a:pt x="143" y="157"/>
                    </a:moveTo>
                    <a:lnTo>
                      <a:pt x="287" y="73"/>
                    </a:lnTo>
                    <a:lnTo>
                      <a:pt x="143" y="0"/>
                    </a:lnTo>
                    <a:lnTo>
                      <a:pt x="0" y="84"/>
                    </a:lnTo>
                    <a:lnTo>
                      <a:pt x="143"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14" name="Freeform 741"/>
              <p:cNvSpPr>
                <a:spLocks/>
              </p:cNvSpPr>
              <p:nvPr/>
            </p:nvSpPr>
            <p:spPr bwMode="auto">
              <a:xfrm>
                <a:off x="2969" y="2037"/>
                <a:ext cx="144" cy="135"/>
              </a:xfrm>
              <a:custGeom>
                <a:avLst/>
                <a:gdLst>
                  <a:gd name="T0" fmla="*/ 0 w 144"/>
                  <a:gd name="T1" fmla="*/ 135 h 135"/>
                  <a:gd name="T2" fmla="*/ 144 w 144"/>
                  <a:gd name="T3" fmla="*/ 52 h 135"/>
                  <a:gd name="T4" fmla="*/ 144 w 144"/>
                  <a:gd name="T5" fmla="*/ 0 h 135"/>
                  <a:gd name="T6" fmla="*/ 0 w 144"/>
                  <a:gd name="T7" fmla="*/ 84 h 135"/>
                  <a:gd name="T8" fmla="*/ 0 w 144"/>
                  <a:gd name="T9" fmla="*/ 135 h 135"/>
                  <a:gd name="T10" fmla="*/ 0 60000 65536"/>
                  <a:gd name="T11" fmla="*/ 0 60000 65536"/>
                  <a:gd name="T12" fmla="*/ 0 60000 65536"/>
                  <a:gd name="T13" fmla="*/ 0 60000 65536"/>
                  <a:gd name="T14" fmla="*/ 0 60000 65536"/>
                  <a:gd name="T15" fmla="*/ 0 w 144"/>
                  <a:gd name="T16" fmla="*/ 0 h 135"/>
                  <a:gd name="T17" fmla="*/ 144 w 144"/>
                  <a:gd name="T18" fmla="*/ 135 h 135"/>
                </a:gdLst>
                <a:ahLst/>
                <a:cxnLst>
                  <a:cxn ang="T10">
                    <a:pos x="T0" y="T1"/>
                  </a:cxn>
                  <a:cxn ang="T11">
                    <a:pos x="T2" y="T3"/>
                  </a:cxn>
                  <a:cxn ang="T12">
                    <a:pos x="T4" y="T5"/>
                  </a:cxn>
                  <a:cxn ang="T13">
                    <a:pos x="T6" y="T7"/>
                  </a:cxn>
                  <a:cxn ang="T14">
                    <a:pos x="T8" y="T9"/>
                  </a:cxn>
                </a:cxnLst>
                <a:rect l="T15" t="T16" r="T17" b="T18"/>
                <a:pathLst>
                  <a:path w="144" h="135">
                    <a:moveTo>
                      <a:pt x="0" y="135"/>
                    </a:moveTo>
                    <a:lnTo>
                      <a:pt x="144" y="52"/>
                    </a:lnTo>
                    <a:lnTo>
                      <a:pt x="144"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15" name="Freeform 742"/>
              <p:cNvSpPr>
                <a:spLocks/>
              </p:cNvSpPr>
              <p:nvPr/>
            </p:nvSpPr>
            <p:spPr bwMode="auto">
              <a:xfrm>
                <a:off x="2969" y="2037"/>
                <a:ext cx="144" cy="135"/>
              </a:xfrm>
              <a:custGeom>
                <a:avLst/>
                <a:gdLst>
                  <a:gd name="T0" fmla="*/ 0 w 144"/>
                  <a:gd name="T1" fmla="*/ 135 h 135"/>
                  <a:gd name="T2" fmla="*/ 144 w 144"/>
                  <a:gd name="T3" fmla="*/ 52 h 135"/>
                  <a:gd name="T4" fmla="*/ 144 w 144"/>
                  <a:gd name="T5" fmla="*/ 0 h 135"/>
                  <a:gd name="T6" fmla="*/ 0 w 144"/>
                  <a:gd name="T7" fmla="*/ 84 h 135"/>
                  <a:gd name="T8" fmla="*/ 0 w 144"/>
                  <a:gd name="T9" fmla="*/ 135 h 135"/>
                  <a:gd name="T10" fmla="*/ 0 60000 65536"/>
                  <a:gd name="T11" fmla="*/ 0 60000 65536"/>
                  <a:gd name="T12" fmla="*/ 0 60000 65536"/>
                  <a:gd name="T13" fmla="*/ 0 60000 65536"/>
                  <a:gd name="T14" fmla="*/ 0 60000 65536"/>
                  <a:gd name="T15" fmla="*/ 0 w 144"/>
                  <a:gd name="T16" fmla="*/ 0 h 135"/>
                  <a:gd name="T17" fmla="*/ 144 w 144"/>
                  <a:gd name="T18" fmla="*/ 135 h 135"/>
                </a:gdLst>
                <a:ahLst/>
                <a:cxnLst>
                  <a:cxn ang="T10">
                    <a:pos x="T0" y="T1"/>
                  </a:cxn>
                  <a:cxn ang="T11">
                    <a:pos x="T2" y="T3"/>
                  </a:cxn>
                  <a:cxn ang="T12">
                    <a:pos x="T4" y="T5"/>
                  </a:cxn>
                  <a:cxn ang="T13">
                    <a:pos x="T6" y="T7"/>
                  </a:cxn>
                  <a:cxn ang="T14">
                    <a:pos x="T8" y="T9"/>
                  </a:cxn>
                </a:cxnLst>
                <a:rect l="T15" t="T16" r="T17" b="T18"/>
                <a:pathLst>
                  <a:path w="144" h="135">
                    <a:moveTo>
                      <a:pt x="0" y="135"/>
                    </a:moveTo>
                    <a:lnTo>
                      <a:pt x="144" y="52"/>
                    </a:lnTo>
                    <a:lnTo>
                      <a:pt x="144"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16" name="Freeform 743"/>
              <p:cNvSpPr>
                <a:spLocks/>
              </p:cNvSpPr>
              <p:nvPr/>
            </p:nvSpPr>
            <p:spPr bwMode="auto">
              <a:xfrm>
                <a:off x="2826" y="1964"/>
                <a:ext cx="287" cy="157"/>
              </a:xfrm>
              <a:custGeom>
                <a:avLst/>
                <a:gdLst>
                  <a:gd name="T0" fmla="*/ 143 w 287"/>
                  <a:gd name="T1" fmla="*/ 157 h 157"/>
                  <a:gd name="T2" fmla="*/ 287 w 287"/>
                  <a:gd name="T3" fmla="*/ 73 h 157"/>
                  <a:gd name="T4" fmla="*/ 143 w 287"/>
                  <a:gd name="T5" fmla="*/ 0 h 157"/>
                  <a:gd name="T6" fmla="*/ 0 w 287"/>
                  <a:gd name="T7" fmla="*/ 84 h 157"/>
                  <a:gd name="T8" fmla="*/ 143 w 287"/>
                  <a:gd name="T9" fmla="*/ 157 h 157"/>
                  <a:gd name="T10" fmla="*/ 0 60000 65536"/>
                  <a:gd name="T11" fmla="*/ 0 60000 65536"/>
                  <a:gd name="T12" fmla="*/ 0 60000 65536"/>
                  <a:gd name="T13" fmla="*/ 0 60000 65536"/>
                  <a:gd name="T14" fmla="*/ 0 60000 65536"/>
                  <a:gd name="T15" fmla="*/ 0 w 287"/>
                  <a:gd name="T16" fmla="*/ 0 h 157"/>
                  <a:gd name="T17" fmla="*/ 287 w 287"/>
                  <a:gd name="T18" fmla="*/ 157 h 157"/>
                </a:gdLst>
                <a:ahLst/>
                <a:cxnLst>
                  <a:cxn ang="T10">
                    <a:pos x="T0" y="T1"/>
                  </a:cxn>
                  <a:cxn ang="T11">
                    <a:pos x="T2" y="T3"/>
                  </a:cxn>
                  <a:cxn ang="T12">
                    <a:pos x="T4" y="T5"/>
                  </a:cxn>
                  <a:cxn ang="T13">
                    <a:pos x="T6" y="T7"/>
                  </a:cxn>
                  <a:cxn ang="T14">
                    <a:pos x="T8" y="T9"/>
                  </a:cxn>
                </a:cxnLst>
                <a:rect l="T15" t="T16" r="T17" b="T18"/>
                <a:pathLst>
                  <a:path w="287" h="157">
                    <a:moveTo>
                      <a:pt x="143" y="157"/>
                    </a:moveTo>
                    <a:lnTo>
                      <a:pt x="287" y="73"/>
                    </a:lnTo>
                    <a:lnTo>
                      <a:pt x="143" y="0"/>
                    </a:lnTo>
                    <a:lnTo>
                      <a:pt x="0" y="84"/>
                    </a:lnTo>
                    <a:lnTo>
                      <a:pt x="143"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17" name="Freeform 744"/>
              <p:cNvSpPr>
                <a:spLocks/>
              </p:cNvSpPr>
              <p:nvPr/>
            </p:nvSpPr>
            <p:spPr bwMode="auto">
              <a:xfrm>
                <a:off x="2826" y="1964"/>
                <a:ext cx="287" cy="157"/>
              </a:xfrm>
              <a:custGeom>
                <a:avLst/>
                <a:gdLst>
                  <a:gd name="T0" fmla="*/ 143 w 287"/>
                  <a:gd name="T1" fmla="*/ 157 h 157"/>
                  <a:gd name="T2" fmla="*/ 287 w 287"/>
                  <a:gd name="T3" fmla="*/ 73 h 157"/>
                  <a:gd name="T4" fmla="*/ 143 w 287"/>
                  <a:gd name="T5" fmla="*/ 0 h 157"/>
                  <a:gd name="T6" fmla="*/ 0 w 287"/>
                  <a:gd name="T7" fmla="*/ 84 h 157"/>
                  <a:gd name="T8" fmla="*/ 143 w 287"/>
                  <a:gd name="T9" fmla="*/ 157 h 157"/>
                  <a:gd name="T10" fmla="*/ 0 60000 65536"/>
                  <a:gd name="T11" fmla="*/ 0 60000 65536"/>
                  <a:gd name="T12" fmla="*/ 0 60000 65536"/>
                  <a:gd name="T13" fmla="*/ 0 60000 65536"/>
                  <a:gd name="T14" fmla="*/ 0 60000 65536"/>
                  <a:gd name="T15" fmla="*/ 0 w 287"/>
                  <a:gd name="T16" fmla="*/ 0 h 157"/>
                  <a:gd name="T17" fmla="*/ 287 w 287"/>
                  <a:gd name="T18" fmla="*/ 157 h 157"/>
                </a:gdLst>
                <a:ahLst/>
                <a:cxnLst>
                  <a:cxn ang="T10">
                    <a:pos x="T0" y="T1"/>
                  </a:cxn>
                  <a:cxn ang="T11">
                    <a:pos x="T2" y="T3"/>
                  </a:cxn>
                  <a:cxn ang="T12">
                    <a:pos x="T4" y="T5"/>
                  </a:cxn>
                  <a:cxn ang="T13">
                    <a:pos x="T6" y="T7"/>
                  </a:cxn>
                  <a:cxn ang="T14">
                    <a:pos x="T8" y="T9"/>
                  </a:cxn>
                </a:cxnLst>
                <a:rect l="T15" t="T16" r="T17" b="T18"/>
                <a:pathLst>
                  <a:path w="287" h="157">
                    <a:moveTo>
                      <a:pt x="143" y="157"/>
                    </a:moveTo>
                    <a:lnTo>
                      <a:pt x="287" y="73"/>
                    </a:lnTo>
                    <a:lnTo>
                      <a:pt x="143" y="0"/>
                    </a:lnTo>
                    <a:lnTo>
                      <a:pt x="0" y="84"/>
                    </a:lnTo>
                    <a:lnTo>
                      <a:pt x="143"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18" name="Freeform 745"/>
              <p:cNvSpPr>
                <a:spLocks/>
              </p:cNvSpPr>
              <p:nvPr/>
            </p:nvSpPr>
            <p:spPr bwMode="auto">
              <a:xfrm>
                <a:off x="2826" y="2048"/>
                <a:ext cx="143" cy="124"/>
              </a:xfrm>
              <a:custGeom>
                <a:avLst/>
                <a:gdLst>
                  <a:gd name="T0" fmla="*/ 0 w 143"/>
                  <a:gd name="T1" fmla="*/ 0 h 124"/>
                  <a:gd name="T2" fmla="*/ 0 w 143"/>
                  <a:gd name="T3" fmla="*/ 51 h 124"/>
                  <a:gd name="T4" fmla="*/ 143 w 143"/>
                  <a:gd name="T5" fmla="*/ 124 h 124"/>
                  <a:gd name="T6" fmla="*/ 143 w 143"/>
                  <a:gd name="T7" fmla="*/ 73 h 124"/>
                  <a:gd name="T8" fmla="*/ 0 w 143"/>
                  <a:gd name="T9" fmla="*/ 0 h 124"/>
                  <a:gd name="T10" fmla="*/ 0 60000 65536"/>
                  <a:gd name="T11" fmla="*/ 0 60000 65536"/>
                  <a:gd name="T12" fmla="*/ 0 60000 65536"/>
                  <a:gd name="T13" fmla="*/ 0 60000 65536"/>
                  <a:gd name="T14" fmla="*/ 0 60000 65536"/>
                  <a:gd name="T15" fmla="*/ 0 w 143"/>
                  <a:gd name="T16" fmla="*/ 0 h 124"/>
                  <a:gd name="T17" fmla="*/ 143 w 143"/>
                  <a:gd name="T18" fmla="*/ 124 h 124"/>
                </a:gdLst>
                <a:ahLst/>
                <a:cxnLst>
                  <a:cxn ang="T10">
                    <a:pos x="T0" y="T1"/>
                  </a:cxn>
                  <a:cxn ang="T11">
                    <a:pos x="T2" y="T3"/>
                  </a:cxn>
                  <a:cxn ang="T12">
                    <a:pos x="T4" y="T5"/>
                  </a:cxn>
                  <a:cxn ang="T13">
                    <a:pos x="T6" y="T7"/>
                  </a:cxn>
                  <a:cxn ang="T14">
                    <a:pos x="T8" y="T9"/>
                  </a:cxn>
                </a:cxnLst>
                <a:rect l="T15" t="T16" r="T17" b="T18"/>
                <a:pathLst>
                  <a:path w="143" h="124">
                    <a:moveTo>
                      <a:pt x="0" y="0"/>
                    </a:moveTo>
                    <a:lnTo>
                      <a:pt x="0" y="51"/>
                    </a:lnTo>
                    <a:lnTo>
                      <a:pt x="143" y="124"/>
                    </a:lnTo>
                    <a:lnTo>
                      <a:pt x="143" y="7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19" name="Freeform 746"/>
              <p:cNvSpPr>
                <a:spLocks/>
              </p:cNvSpPr>
              <p:nvPr/>
            </p:nvSpPr>
            <p:spPr bwMode="auto">
              <a:xfrm>
                <a:off x="2826" y="2048"/>
                <a:ext cx="143" cy="124"/>
              </a:xfrm>
              <a:custGeom>
                <a:avLst/>
                <a:gdLst>
                  <a:gd name="T0" fmla="*/ 0 w 143"/>
                  <a:gd name="T1" fmla="*/ 0 h 124"/>
                  <a:gd name="T2" fmla="*/ 0 w 143"/>
                  <a:gd name="T3" fmla="*/ 51 h 124"/>
                  <a:gd name="T4" fmla="*/ 143 w 143"/>
                  <a:gd name="T5" fmla="*/ 124 h 124"/>
                  <a:gd name="T6" fmla="*/ 143 w 143"/>
                  <a:gd name="T7" fmla="*/ 73 h 124"/>
                  <a:gd name="T8" fmla="*/ 0 w 143"/>
                  <a:gd name="T9" fmla="*/ 0 h 124"/>
                  <a:gd name="T10" fmla="*/ 0 60000 65536"/>
                  <a:gd name="T11" fmla="*/ 0 60000 65536"/>
                  <a:gd name="T12" fmla="*/ 0 60000 65536"/>
                  <a:gd name="T13" fmla="*/ 0 60000 65536"/>
                  <a:gd name="T14" fmla="*/ 0 60000 65536"/>
                  <a:gd name="T15" fmla="*/ 0 w 143"/>
                  <a:gd name="T16" fmla="*/ 0 h 124"/>
                  <a:gd name="T17" fmla="*/ 143 w 143"/>
                  <a:gd name="T18" fmla="*/ 124 h 124"/>
                </a:gdLst>
                <a:ahLst/>
                <a:cxnLst>
                  <a:cxn ang="T10">
                    <a:pos x="T0" y="T1"/>
                  </a:cxn>
                  <a:cxn ang="T11">
                    <a:pos x="T2" y="T3"/>
                  </a:cxn>
                  <a:cxn ang="T12">
                    <a:pos x="T4" y="T5"/>
                  </a:cxn>
                  <a:cxn ang="T13">
                    <a:pos x="T6" y="T7"/>
                  </a:cxn>
                  <a:cxn ang="T14">
                    <a:pos x="T8" y="T9"/>
                  </a:cxn>
                </a:cxnLst>
                <a:rect l="T15" t="T16" r="T17" b="T18"/>
                <a:pathLst>
                  <a:path w="143" h="124">
                    <a:moveTo>
                      <a:pt x="0" y="0"/>
                    </a:moveTo>
                    <a:lnTo>
                      <a:pt x="0" y="51"/>
                    </a:lnTo>
                    <a:lnTo>
                      <a:pt x="143" y="124"/>
                    </a:lnTo>
                    <a:lnTo>
                      <a:pt x="143" y="7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20" name="Freeform 747"/>
              <p:cNvSpPr>
                <a:spLocks/>
              </p:cNvSpPr>
              <p:nvPr/>
            </p:nvSpPr>
            <p:spPr bwMode="auto">
              <a:xfrm>
                <a:off x="3334" y="2547"/>
                <a:ext cx="83" cy="96"/>
              </a:xfrm>
              <a:custGeom>
                <a:avLst/>
                <a:gdLst>
                  <a:gd name="T0" fmla="*/ 83 w 83"/>
                  <a:gd name="T1" fmla="*/ 0 h 96"/>
                  <a:gd name="T2" fmla="*/ 83 w 83"/>
                  <a:gd name="T3" fmla="*/ 51 h 96"/>
                  <a:gd name="T4" fmla="*/ 0 w 83"/>
                  <a:gd name="T5" fmla="*/ 96 h 96"/>
                  <a:gd name="T6" fmla="*/ 0 w 83"/>
                  <a:gd name="T7" fmla="*/ 43 h 96"/>
                  <a:gd name="T8" fmla="*/ 83 w 83"/>
                  <a:gd name="T9" fmla="*/ 0 h 96"/>
                  <a:gd name="T10" fmla="*/ 0 60000 65536"/>
                  <a:gd name="T11" fmla="*/ 0 60000 65536"/>
                  <a:gd name="T12" fmla="*/ 0 60000 65536"/>
                  <a:gd name="T13" fmla="*/ 0 60000 65536"/>
                  <a:gd name="T14" fmla="*/ 0 60000 65536"/>
                  <a:gd name="T15" fmla="*/ 0 w 83"/>
                  <a:gd name="T16" fmla="*/ 0 h 96"/>
                  <a:gd name="T17" fmla="*/ 83 w 83"/>
                  <a:gd name="T18" fmla="*/ 96 h 96"/>
                </a:gdLst>
                <a:ahLst/>
                <a:cxnLst>
                  <a:cxn ang="T10">
                    <a:pos x="T0" y="T1"/>
                  </a:cxn>
                  <a:cxn ang="T11">
                    <a:pos x="T2" y="T3"/>
                  </a:cxn>
                  <a:cxn ang="T12">
                    <a:pos x="T4" y="T5"/>
                  </a:cxn>
                  <a:cxn ang="T13">
                    <a:pos x="T6" y="T7"/>
                  </a:cxn>
                  <a:cxn ang="T14">
                    <a:pos x="T8" y="T9"/>
                  </a:cxn>
                </a:cxnLst>
                <a:rect l="T15" t="T16" r="T17" b="T18"/>
                <a:pathLst>
                  <a:path w="83" h="96">
                    <a:moveTo>
                      <a:pt x="83" y="0"/>
                    </a:moveTo>
                    <a:lnTo>
                      <a:pt x="83" y="51"/>
                    </a:lnTo>
                    <a:lnTo>
                      <a:pt x="0" y="96"/>
                    </a:lnTo>
                    <a:lnTo>
                      <a:pt x="0" y="43"/>
                    </a:lnTo>
                    <a:lnTo>
                      <a:pt x="83"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21" name="Freeform 748"/>
              <p:cNvSpPr>
                <a:spLocks/>
              </p:cNvSpPr>
              <p:nvPr/>
            </p:nvSpPr>
            <p:spPr bwMode="auto">
              <a:xfrm>
                <a:off x="3334" y="2547"/>
                <a:ext cx="83" cy="96"/>
              </a:xfrm>
              <a:custGeom>
                <a:avLst/>
                <a:gdLst>
                  <a:gd name="T0" fmla="*/ 83 w 83"/>
                  <a:gd name="T1" fmla="*/ 0 h 96"/>
                  <a:gd name="T2" fmla="*/ 83 w 83"/>
                  <a:gd name="T3" fmla="*/ 51 h 96"/>
                  <a:gd name="T4" fmla="*/ 0 w 83"/>
                  <a:gd name="T5" fmla="*/ 96 h 96"/>
                  <a:gd name="T6" fmla="*/ 0 w 83"/>
                  <a:gd name="T7" fmla="*/ 43 h 96"/>
                  <a:gd name="T8" fmla="*/ 83 w 83"/>
                  <a:gd name="T9" fmla="*/ 0 h 96"/>
                  <a:gd name="T10" fmla="*/ 0 60000 65536"/>
                  <a:gd name="T11" fmla="*/ 0 60000 65536"/>
                  <a:gd name="T12" fmla="*/ 0 60000 65536"/>
                  <a:gd name="T13" fmla="*/ 0 60000 65536"/>
                  <a:gd name="T14" fmla="*/ 0 60000 65536"/>
                  <a:gd name="T15" fmla="*/ 0 w 83"/>
                  <a:gd name="T16" fmla="*/ 0 h 96"/>
                  <a:gd name="T17" fmla="*/ 83 w 83"/>
                  <a:gd name="T18" fmla="*/ 96 h 96"/>
                </a:gdLst>
                <a:ahLst/>
                <a:cxnLst>
                  <a:cxn ang="T10">
                    <a:pos x="T0" y="T1"/>
                  </a:cxn>
                  <a:cxn ang="T11">
                    <a:pos x="T2" y="T3"/>
                  </a:cxn>
                  <a:cxn ang="T12">
                    <a:pos x="T4" y="T5"/>
                  </a:cxn>
                  <a:cxn ang="T13">
                    <a:pos x="T6" y="T7"/>
                  </a:cxn>
                  <a:cxn ang="T14">
                    <a:pos x="T8" y="T9"/>
                  </a:cxn>
                </a:cxnLst>
                <a:rect l="T15" t="T16" r="T17" b="T18"/>
                <a:pathLst>
                  <a:path w="83" h="96">
                    <a:moveTo>
                      <a:pt x="83" y="0"/>
                    </a:moveTo>
                    <a:lnTo>
                      <a:pt x="83" y="51"/>
                    </a:lnTo>
                    <a:lnTo>
                      <a:pt x="0" y="96"/>
                    </a:lnTo>
                    <a:lnTo>
                      <a:pt x="0" y="43"/>
                    </a:lnTo>
                    <a:lnTo>
                      <a:pt x="83"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22" name="Freeform 749"/>
              <p:cNvSpPr>
                <a:spLocks/>
              </p:cNvSpPr>
              <p:nvPr/>
            </p:nvSpPr>
            <p:spPr bwMode="auto">
              <a:xfrm>
                <a:off x="3334" y="2600"/>
                <a:ext cx="83" cy="95"/>
              </a:xfrm>
              <a:custGeom>
                <a:avLst/>
                <a:gdLst>
                  <a:gd name="T0" fmla="*/ 83 w 83"/>
                  <a:gd name="T1" fmla="*/ 0 h 95"/>
                  <a:gd name="T2" fmla="*/ 83 w 83"/>
                  <a:gd name="T3" fmla="*/ 52 h 95"/>
                  <a:gd name="T4" fmla="*/ 0 w 83"/>
                  <a:gd name="T5" fmla="*/ 95 h 95"/>
                  <a:gd name="T6" fmla="*/ 0 w 83"/>
                  <a:gd name="T7" fmla="*/ 43 h 95"/>
                  <a:gd name="T8" fmla="*/ 83 w 83"/>
                  <a:gd name="T9" fmla="*/ 0 h 95"/>
                  <a:gd name="T10" fmla="*/ 0 60000 65536"/>
                  <a:gd name="T11" fmla="*/ 0 60000 65536"/>
                  <a:gd name="T12" fmla="*/ 0 60000 65536"/>
                  <a:gd name="T13" fmla="*/ 0 60000 65536"/>
                  <a:gd name="T14" fmla="*/ 0 60000 65536"/>
                  <a:gd name="T15" fmla="*/ 0 w 83"/>
                  <a:gd name="T16" fmla="*/ 0 h 95"/>
                  <a:gd name="T17" fmla="*/ 83 w 83"/>
                  <a:gd name="T18" fmla="*/ 95 h 95"/>
                </a:gdLst>
                <a:ahLst/>
                <a:cxnLst>
                  <a:cxn ang="T10">
                    <a:pos x="T0" y="T1"/>
                  </a:cxn>
                  <a:cxn ang="T11">
                    <a:pos x="T2" y="T3"/>
                  </a:cxn>
                  <a:cxn ang="T12">
                    <a:pos x="T4" y="T5"/>
                  </a:cxn>
                  <a:cxn ang="T13">
                    <a:pos x="T6" y="T7"/>
                  </a:cxn>
                  <a:cxn ang="T14">
                    <a:pos x="T8" y="T9"/>
                  </a:cxn>
                </a:cxnLst>
                <a:rect l="T15" t="T16" r="T17" b="T18"/>
                <a:pathLst>
                  <a:path w="83" h="95">
                    <a:moveTo>
                      <a:pt x="83" y="0"/>
                    </a:moveTo>
                    <a:lnTo>
                      <a:pt x="83" y="52"/>
                    </a:lnTo>
                    <a:lnTo>
                      <a:pt x="0" y="95"/>
                    </a:lnTo>
                    <a:lnTo>
                      <a:pt x="0" y="43"/>
                    </a:lnTo>
                    <a:lnTo>
                      <a:pt x="83"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23" name="Freeform 750"/>
              <p:cNvSpPr>
                <a:spLocks/>
              </p:cNvSpPr>
              <p:nvPr/>
            </p:nvSpPr>
            <p:spPr bwMode="auto">
              <a:xfrm>
                <a:off x="3334" y="2600"/>
                <a:ext cx="83" cy="95"/>
              </a:xfrm>
              <a:custGeom>
                <a:avLst/>
                <a:gdLst>
                  <a:gd name="T0" fmla="*/ 83 w 83"/>
                  <a:gd name="T1" fmla="*/ 0 h 95"/>
                  <a:gd name="T2" fmla="*/ 83 w 83"/>
                  <a:gd name="T3" fmla="*/ 52 h 95"/>
                  <a:gd name="T4" fmla="*/ 0 w 83"/>
                  <a:gd name="T5" fmla="*/ 95 h 95"/>
                  <a:gd name="T6" fmla="*/ 0 w 83"/>
                  <a:gd name="T7" fmla="*/ 43 h 95"/>
                  <a:gd name="T8" fmla="*/ 83 w 83"/>
                  <a:gd name="T9" fmla="*/ 0 h 95"/>
                  <a:gd name="T10" fmla="*/ 0 60000 65536"/>
                  <a:gd name="T11" fmla="*/ 0 60000 65536"/>
                  <a:gd name="T12" fmla="*/ 0 60000 65536"/>
                  <a:gd name="T13" fmla="*/ 0 60000 65536"/>
                  <a:gd name="T14" fmla="*/ 0 60000 65536"/>
                  <a:gd name="T15" fmla="*/ 0 w 83"/>
                  <a:gd name="T16" fmla="*/ 0 h 95"/>
                  <a:gd name="T17" fmla="*/ 83 w 83"/>
                  <a:gd name="T18" fmla="*/ 95 h 95"/>
                </a:gdLst>
                <a:ahLst/>
                <a:cxnLst>
                  <a:cxn ang="T10">
                    <a:pos x="T0" y="T1"/>
                  </a:cxn>
                  <a:cxn ang="T11">
                    <a:pos x="T2" y="T3"/>
                  </a:cxn>
                  <a:cxn ang="T12">
                    <a:pos x="T4" y="T5"/>
                  </a:cxn>
                  <a:cxn ang="T13">
                    <a:pos x="T6" y="T7"/>
                  </a:cxn>
                  <a:cxn ang="T14">
                    <a:pos x="T8" y="T9"/>
                  </a:cxn>
                </a:cxnLst>
                <a:rect l="T15" t="T16" r="T17" b="T18"/>
                <a:pathLst>
                  <a:path w="83" h="95">
                    <a:moveTo>
                      <a:pt x="83" y="0"/>
                    </a:moveTo>
                    <a:lnTo>
                      <a:pt x="83" y="52"/>
                    </a:lnTo>
                    <a:lnTo>
                      <a:pt x="0" y="95"/>
                    </a:lnTo>
                    <a:lnTo>
                      <a:pt x="0" y="43"/>
                    </a:lnTo>
                    <a:lnTo>
                      <a:pt x="83"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24" name="Freeform 751"/>
              <p:cNvSpPr>
                <a:spLocks/>
              </p:cNvSpPr>
              <p:nvPr/>
            </p:nvSpPr>
            <p:spPr bwMode="auto">
              <a:xfrm>
                <a:off x="3334" y="2654"/>
                <a:ext cx="83" cy="95"/>
              </a:xfrm>
              <a:custGeom>
                <a:avLst/>
                <a:gdLst>
                  <a:gd name="T0" fmla="*/ 83 w 83"/>
                  <a:gd name="T1" fmla="*/ 0 h 95"/>
                  <a:gd name="T2" fmla="*/ 83 w 83"/>
                  <a:gd name="T3" fmla="*/ 52 h 95"/>
                  <a:gd name="T4" fmla="*/ 0 w 83"/>
                  <a:gd name="T5" fmla="*/ 95 h 95"/>
                  <a:gd name="T6" fmla="*/ 0 w 83"/>
                  <a:gd name="T7" fmla="*/ 43 h 95"/>
                  <a:gd name="T8" fmla="*/ 83 w 83"/>
                  <a:gd name="T9" fmla="*/ 0 h 95"/>
                  <a:gd name="T10" fmla="*/ 0 60000 65536"/>
                  <a:gd name="T11" fmla="*/ 0 60000 65536"/>
                  <a:gd name="T12" fmla="*/ 0 60000 65536"/>
                  <a:gd name="T13" fmla="*/ 0 60000 65536"/>
                  <a:gd name="T14" fmla="*/ 0 60000 65536"/>
                  <a:gd name="T15" fmla="*/ 0 w 83"/>
                  <a:gd name="T16" fmla="*/ 0 h 95"/>
                  <a:gd name="T17" fmla="*/ 83 w 83"/>
                  <a:gd name="T18" fmla="*/ 95 h 95"/>
                </a:gdLst>
                <a:ahLst/>
                <a:cxnLst>
                  <a:cxn ang="T10">
                    <a:pos x="T0" y="T1"/>
                  </a:cxn>
                  <a:cxn ang="T11">
                    <a:pos x="T2" y="T3"/>
                  </a:cxn>
                  <a:cxn ang="T12">
                    <a:pos x="T4" y="T5"/>
                  </a:cxn>
                  <a:cxn ang="T13">
                    <a:pos x="T6" y="T7"/>
                  </a:cxn>
                  <a:cxn ang="T14">
                    <a:pos x="T8" y="T9"/>
                  </a:cxn>
                </a:cxnLst>
                <a:rect l="T15" t="T16" r="T17" b="T18"/>
                <a:pathLst>
                  <a:path w="83" h="95">
                    <a:moveTo>
                      <a:pt x="83" y="0"/>
                    </a:moveTo>
                    <a:lnTo>
                      <a:pt x="83" y="52"/>
                    </a:lnTo>
                    <a:lnTo>
                      <a:pt x="0" y="95"/>
                    </a:lnTo>
                    <a:lnTo>
                      <a:pt x="0" y="43"/>
                    </a:lnTo>
                    <a:lnTo>
                      <a:pt x="83"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25" name="Freeform 752"/>
              <p:cNvSpPr>
                <a:spLocks/>
              </p:cNvSpPr>
              <p:nvPr/>
            </p:nvSpPr>
            <p:spPr bwMode="auto">
              <a:xfrm>
                <a:off x="3334" y="2654"/>
                <a:ext cx="83" cy="95"/>
              </a:xfrm>
              <a:custGeom>
                <a:avLst/>
                <a:gdLst>
                  <a:gd name="T0" fmla="*/ 83 w 83"/>
                  <a:gd name="T1" fmla="*/ 0 h 95"/>
                  <a:gd name="T2" fmla="*/ 83 w 83"/>
                  <a:gd name="T3" fmla="*/ 52 h 95"/>
                  <a:gd name="T4" fmla="*/ 0 w 83"/>
                  <a:gd name="T5" fmla="*/ 95 h 95"/>
                  <a:gd name="T6" fmla="*/ 0 w 83"/>
                  <a:gd name="T7" fmla="*/ 43 h 95"/>
                  <a:gd name="T8" fmla="*/ 83 w 83"/>
                  <a:gd name="T9" fmla="*/ 0 h 95"/>
                  <a:gd name="T10" fmla="*/ 0 60000 65536"/>
                  <a:gd name="T11" fmla="*/ 0 60000 65536"/>
                  <a:gd name="T12" fmla="*/ 0 60000 65536"/>
                  <a:gd name="T13" fmla="*/ 0 60000 65536"/>
                  <a:gd name="T14" fmla="*/ 0 60000 65536"/>
                  <a:gd name="T15" fmla="*/ 0 w 83"/>
                  <a:gd name="T16" fmla="*/ 0 h 95"/>
                  <a:gd name="T17" fmla="*/ 83 w 83"/>
                  <a:gd name="T18" fmla="*/ 95 h 95"/>
                </a:gdLst>
                <a:ahLst/>
                <a:cxnLst>
                  <a:cxn ang="T10">
                    <a:pos x="T0" y="T1"/>
                  </a:cxn>
                  <a:cxn ang="T11">
                    <a:pos x="T2" y="T3"/>
                  </a:cxn>
                  <a:cxn ang="T12">
                    <a:pos x="T4" y="T5"/>
                  </a:cxn>
                  <a:cxn ang="T13">
                    <a:pos x="T6" y="T7"/>
                  </a:cxn>
                  <a:cxn ang="T14">
                    <a:pos x="T8" y="T9"/>
                  </a:cxn>
                </a:cxnLst>
                <a:rect l="T15" t="T16" r="T17" b="T18"/>
                <a:pathLst>
                  <a:path w="83" h="95">
                    <a:moveTo>
                      <a:pt x="83" y="0"/>
                    </a:moveTo>
                    <a:lnTo>
                      <a:pt x="83" y="52"/>
                    </a:lnTo>
                    <a:lnTo>
                      <a:pt x="0" y="95"/>
                    </a:lnTo>
                    <a:lnTo>
                      <a:pt x="0" y="43"/>
                    </a:lnTo>
                    <a:lnTo>
                      <a:pt x="83"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26" name="Freeform 753"/>
              <p:cNvSpPr>
                <a:spLocks/>
              </p:cNvSpPr>
              <p:nvPr/>
            </p:nvSpPr>
            <p:spPr bwMode="auto">
              <a:xfrm>
                <a:off x="3334" y="2708"/>
                <a:ext cx="83" cy="95"/>
              </a:xfrm>
              <a:custGeom>
                <a:avLst/>
                <a:gdLst>
                  <a:gd name="T0" fmla="*/ 83 w 83"/>
                  <a:gd name="T1" fmla="*/ 0 h 95"/>
                  <a:gd name="T2" fmla="*/ 83 w 83"/>
                  <a:gd name="T3" fmla="*/ 52 h 95"/>
                  <a:gd name="T4" fmla="*/ 0 w 83"/>
                  <a:gd name="T5" fmla="*/ 95 h 95"/>
                  <a:gd name="T6" fmla="*/ 0 w 83"/>
                  <a:gd name="T7" fmla="*/ 43 h 95"/>
                  <a:gd name="T8" fmla="*/ 83 w 83"/>
                  <a:gd name="T9" fmla="*/ 0 h 95"/>
                  <a:gd name="T10" fmla="*/ 0 60000 65536"/>
                  <a:gd name="T11" fmla="*/ 0 60000 65536"/>
                  <a:gd name="T12" fmla="*/ 0 60000 65536"/>
                  <a:gd name="T13" fmla="*/ 0 60000 65536"/>
                  <a:gd name="T14" fmla="*/ 0 60000 65536"/>
                  <a:gd name="T15" fmla="*/ 0 w 83"/>
                  <a:gd name="T16" fmla="*/ 0 h 95"/>
                  <a:gd name="T17" fmla="*/ 83 w 83"/>
                  <a:gd name="T18" fmla="*/ 95 h 95"/>
                </a:gdLst>
                <a:ahLst/>
                <a:cxnLst>
                  <a:cxn ang="T10">
                    <a:pos x="T0" y="T1"/>
                  </a:cxn>
                  <a:cxn ang="T11">
                    <a:pos x="T2" y="T3"/>
                  </a:cxn>
                  <a:cxn ang="T12">
                    <a:pos x="T4" y="T5"/>
                  </a:cxn>
                  <a:cxn ang="T13">
                    <a:pos x="T6" y="T7"/>
                  </a:cxn>
                  <a:cxn ang="T14">
                    <a:pos x="T8" y="T9"/>
                  </a:cxn>
                </a:cxnLst>
                <a:rect l="T15" t="T16" r="T17" b="T18"/>
                <a:pathLst>
                  <a:path w="83" h="95">
                    <a:moveTo>
                      <a:pt x="83" y="0"/>
                    </a:moveTo>
                    <a:lnTo>
                      <a:pt x="83" y="52"/>
                    </a:lnTo>
                    <a:lnTo>
                      <a:pt x="0" y="95"/>
                    </a:lnTo>
                    <a:lnTo>
                      <a:pt x="0" y="43"/>
                    </a:lnTo>
                    <a:lnTo>
                      <a:pt x="83"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27" name="Freeform 754"/>
              <p:cNvSpPr>
                <a:spLocks/>
              </p:cNvSpPr>
              <p:nvPr/>
            </p:nvSpPr>
            <p:spPr bwMode="auto">
              <a:xfrm>
                <a:off x="3334" y="2708"/>
                <a:ext cx="83" cy="95"/>
              </a:xfrm>
              <a:custGeom>
                <a:avLst/>
                <a:gdLst>
                  <a:gd name="T0" fmla="*/ 83 w 83"/>
                  <a:gd name="T1" fmla="*/ 0 h 95"/>
                  <a:gd name="T2" fmla="*/ 83 w 83"/>
                  <a:gd name="T3" fmla="*/ 52 h 95"/>
                  <a:gd name="T4" fmla="*/ 0 w 83"/>
                  <a:gd name="T5" fmla="*/ 95 h 95"/>
                  <a:gd name="T6" fmla="*/ 0 w 83"/>
                  <a:gd name="T7" fmla="*/ 43 h 95"/>
                  <a:gd name="T8" fmla="*/ 83 w 83"/>
                  <a:gd name="T9" fmla="*/ 0 h 95"/>
                  <a:gd name="T10" fmla="*/ 0 60000 65536"/>
                  <a:gd name="T11" fmla="*/ 0 60000 65536"/>
                  <a:gd name="T12" fmla="*/ 0 60000 65536"/>
                  <a:gd name="T13" fmla="*/ 0 60000 65536"/>
                  <a:gd name="T14" fmla="*/ 0 60000 65536"/>
                  <a:gd name="T15" fmla="*/ 0 w 83"/>
                  <a:gd name="T16" fmla="*/ 0 h 95"/>
                  <a:gd name="T17" fmla="*/ 83 w 83"/>
                  <a:gd name="T18" fmla="*/ 95 h 95"/>
                </a:gdLst>
                <a:ahLst/>
                <a:cxnLst>
                  <a:cxn ang="T10">
                    <a:pos x="T0" y="T1"/>
                  </a:cxn>
                  <a:cxn ang="T11">
                    <a:pos x="T2" y="T3"/>
                  </a:cxn>
                  <a:cxn ang="T12">
                    <a:pos x="T4" y="T5"/>
                  </a:cxn>
                  <a:cxn ang="T13">
                    <a:pos x="T6" y="T7"/>
                  </a:cxn>
                  <a:cxn ang="T14">
                    <a:pos x="T8" y="T9"/>
                  </a:cxn>
                </a:cxnLst>
                <a:rect l="T15" t="T16" r="T17" b="T18"/>
                <a:pathLst>
                  <a:path w="83" h="95">
                    <a:moveTo>
                      <a:pt x="83" y="0"/>
                    </a:moveTo>
                    <a:lnTo>
                      <a:pt x="83" y="52"/>
                    </a:lnTo>
                    <a:lnTo>
                      <a:pt x="0" y="95"/>
                    </a:lnTo>
                    <a:lnTo>
                      <a:pt x="0" y="43"/>
                    </a:lnTo>
                    <a:lnTo>
                      <a:pt x="83"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28" name="Freeform 755"/>
              <p:cNvSpPr>
                <a:spLocks/>
              </p:cNvSpPr>
              <p:nvPr/>
            </p:nvSpPr>
            <p:spPr bwMode="auto">
              <a:xfrm>
                <a:off x="3098" y="2643"/>
                <a:ext cx="196" cy="160"/>
              </a:xfrm>
              <a:custGeom>
                <a:avLst/>
                <a:gdLst>
                  <a:gd name="T0" fmla="*/ 0 w 196"/>
                  <a:gd name="T1" fmla="*/ 160 h 160"/>
                  <a:gd name="T2" fmla="*/ 196 w 196"/>
                  <a:gd name="T3" fmla="*/ 54 h 160"/>
                  <a:gd name="T4" fmla="*/ 196 w 196"/>
                  <a:gd name="T5" fmla="*/ 0 h 160"/>
                  <a:gd name="T6" fmla="*/ 0 w 196"/>
                  <a:gd name="T7" fmla="*/ 108 h 160"/>
                  <a:gd name="T8" fmla="*/ 0 w 196"/>
                  <a:gd name="T9" fmla="*/ 160 h 160"/>
                  <a:gd name="T10" fmla="*/ 0 60000 65536"/>
                  <a:gd name="T11" fmla="*/ 0 60000 65536"/>
                  <a:gd name="T12" fmla="*/ 0 60000 65536"/>
                  <a:gd name="T13" fmla="*/ 0 60000 65536"/>
                  <a:gd name="T14" fmla="*/ 0 60000 65536"/>
                  <a:gd name="T15" fmla="*/ 0 w 196"/>
                  <a:gd name="T16" fmla="*/ 0 h 160"/>
                  <a:gd name="T17" fmla="*/ 196 w 196"/>
                  <a:gd name="T18" fmla="*/ 160 h 160"/>
                </a:gdLst>
                <a:ahLst/>
                <a:cxnLst>
                  <a:cxn ang="T10">
                    <a:pos x="T0" y="T1"/>
                  </a:cxn>
                  <a:cxn ang="T11">
                    <a:pos x="T2" y="T3"/>
                  </a:cxn>
                  <a:cxn ang="T12">
                    <a:pos x="T4" y="T5"/>
                  </a:cxn>
                  <a:cxn ang="T13">
                    <a:pos x="T6" y="T7"/>
                  </a:cxn>
                  <a:cxn ang="T14">
                    <a:pos x="T8" y="T9"/>
                  </a:cxn>
                </a:cxnLst>
                <a:rect l="T15" t="T16" r="T17" b="T18"/>
                <a:pathLst>
                  <a:path w="196" h="160">
                    <a:moveTo>
                      <a:pt x="0" y="160"/>
                    </a:moveTo>
                    <a:lnTo>
                      <a:pt x="196" y="54"/>
                    </a:lnTo>
                    <a:lnTo>
                      <a:pt x="196" y="0"/>
                    </a:lnTo>
                    <a:lnTo>
                      <a:pt x="0" y="108"/>
                    </a:lnTo>
                    <a:lnTo>
                      <a:pt x="0" y="16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29" name="Freeform 756"/>
              <p:cNvSpPr>
                <a:spLocks/>
              </p:cNvSpPr>
              <p:nvPr/>
            </p:nvSpPr>
            <p:spPr bwMode="auto">
              <a:xfrm>
                <a:off x="3098" y="2643"/>
                <a:ext cx="196" cy="160"/>
              </a:xfrm>
              <a:custGeom>
                <a:avLst/>
                <a:gdLst>
                  <a:gd name="T0" fmla="*/ 0 w 196"/>
                  <a:gd name="T1" fmla="*/ 160 h 160"/>
                  <a:gd name="T2" fmla="*/ 196 w 196"/>
                  <a:gd name="T3" fmla="*/ 54 h 160"/>
                  <a:gd name="T4" fmla="*/ 196 w 196"/>
                  <a:gd name="T5" fmla="*/ 0 h 160"/>
                  <a:gd name="T6" fmla="*/ 0 w 196"/>
                  <a:gd name="T7" fmla="*/ 108 h 160"/>
                  <a:gd name="T8" fmla="*/ 0 w 196"/>
                  <a:gd name="T9" fmla="*/ 160 h 160"/>
                  <a:gd name="T10" fmla="*/ 0 60000 65536"/>
                  <a:gd name="T11" fmla="*/ 0 60000 65536"/>
                  <a:gd name="T12" fmla="*/ 0 60000 65536"/>
                  <a:gd name="T13" fmla="*/ 0 60000 65536"/>
                  <a:gd name="T14" fmla="*/ 0 60000 65536"/>
                  <a:gd name="T15" fmla="*/ 0 w 196"/>
                  <a:gd name="T16" fmla="*/ 0 h 160"/>
                  <a:gd name="T17" fmla="*/ 196 w 196"/>
                  <a:gd name="T18" fmla="*/ 160 h 160"/>
                </a:gdLst>
                <a:ahLst/>
                <a:cxnLst>
                  <a:cxn ang="T10">
                    <a:pos x="T0" y="T1"/>
                  </a:cxn>
                  <a:cxn ang="T11">
                    <a:pos x="T2" y="T3"/>
                  </a:cxn>
                  <a:cxn ang="T12">
                    <a:pos x="T4" y="T5"/>
                  </a:cxn>
                  <a:cxn ang="T13">
                    <a:pos x="T6" y="T7"/>
                  </a:cxn>
                  <a:cxn ang="T14">
                    <a:pos x="T8" y="T9"/>
                  </a:cxn>
                </a:cxnLst>
                <a:rect l="T15" t="T16" r="T17" b="T18"/>
                <a:pathLst>
                  <a:path w="196" h="160">
                    <a:moveTo>
                      <a:pt x="0" y="160"/>
                    </a:moveTo>
                    <a:lnTo>
                      <a:pt x="196" y="54"/>
                    </a:lnTo>
                    <a:lnTo>
                      <a:pt x="196" y="0"/>
                    </a:lnTo>
                    <a:lnTo>
                      <a:pt x="0" y="108"/>
                    </a:lnTo>
                    <a:lnTo>
                      <a:pt x="0" y="16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30" name="Freeform 757"/>
              <p:cNvSpPr>
                <a:spLocks/>
              </p:cNvSpPr>
              <p:nvPr/>
            </p:nvSpPr>
            <p:spPr bwMode="auto">
              <a:xfrm>
                <a:off x="3014" y="2600"/>
                <a:ext cx="280" cy="151"/>
              </a:xfrm>
              <a:custGeom>
                <a:avLst/>
                <a:gdLst>
                  <a:gd name="T0" fmla="*/ 84 w 280"/>
                  <a:gd name="T1" fmla="*/ 151 h 151"/>
                  <a:gd name="T2" fmla="*/ 280 w 280"/>
                  <a:gd name="T3" fmla="*/ 43 h 151"/>
                  <a:gd name="T4" fmla="*/ 197 w 280"/>
                  <a:gd name="T5" fmla="*/ 0 h 151"/>
                  <a:gd name="T6" fmla="*/ 0 w 280"/>
                  <a:gd name="T7" fmla="*/ 106 h 151"/>
                  <a:gd name="T8" fmla="*/ 84 w 280"/>
                  <a:gd name="T9" fmla="*/ 151 h 151"/>
                  <a:gd name="T10" fmla="*/ 0 60000 65536"/>
                  <a:gd name="T11" fmla="*/ 0 60000 65536"/>
                  <a:gd name="T12" fmla="*/ 0 60000 65536"/>
                  <a:gd name="T13" fmla="*/ 0 60000 65536"/>
                  <a:gd name="T14" fmla="*/ 0 60000 65536"/>
                  <a:gd name="T15" fmla="*/ 0 w 280"/>
                  <a:gd name="T16" fmla="*/ 0 h 151"/>
                  <a:gd name="T17" fmla="*/ 280 w 280"/>
                  <a:gd name="T18" fmla="*/ 151 h 151"/>
                </a:gdLst>
                <a:ahLst/>
                <a:cxnLst>
                  <a:cxn ang="T10">
                    <a:pos x="T0" y="T1"/>
                  </a:cxn>
                  <a:cxn ang="T11">
                    <a:pos x="T2" y="T3"/>
                  </a:cxn>
                  <a:cxn ang="T12">
                    <a:pos x="T4" y="T5"/>
                  </a:cxn>
                  <a:cxn ang="T13">
                    <a:pos x="T6" y="T7"/>
                  </a:cxn>
                  <a:cxn ang="T14">
                    <a:pos x="T8" y="T9"/>
                  </a:cxn>
                </a:cxnLst>
                <a:rect l="T15" t="T16" r="T17" b="T18"/>
                <a:pathLst>
                  <a:path w="280" h="151">
                    <a:moveTo>
                      <a:pt x="84" y="151"/>
                    </a:moveTo>
                    <a:lnTo>
                      <a:pt x="280" y="43"/>
                    </a:lnTo>
                    <a:lnTo>
                      <a:pt x="197" y="0"/>
                    </a:lnTo>
                    <a:lnTo>
                      <a:pt x="0" y="106"/>
                    </a:lnTo>
                    <a:lnTo>
                      <a:pt x="84" y="15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31" name="Freeform 758"/>
              <p:cNvSpPr>
                <a:spLocks/>
              </p:cNvSpPr>
              <p:nvPr/>
            </p:nvSpPr>
            <p:spPr bwMode="auto">
              <a:xfrm>
                <a:off x="3014" y="2600"/>
                <a:ext cx="280" cy="151"/>
              </a:xfrm>
              <a:custGeom>
                <a:avLst/>
                <a:gdLst>
                  <a:gd name="T0" fmla="*/ 84 w 280"/>
                  <a:gd name="T1" fmla="*/ 151 h 151"/>
                  <a:gd name="T2" fmla="*/ 280 w 280"/>
                  <a:gd name="T3" fmla="*/ 43 h 151"/>
                  <a:gd name="T4" fmla="*/ 197 w 280"/>
                  <a:gd name="T5" fmla="*/ 0 h 151"/>
                  <a:gd name="T6" fmla="*/ 0 w 280"/>
                  <a:gd name="T7" fmla="*/ 106 h 151"/>
                  <a:gd name="T8" fmla="*/ 84 w 280"/>
                  <a:gd name="T9" fmla="*/ 151 h 151"/>
                  <a:gd name="T10" fmla="*/ 0 60000 65536"/>
                  <a:gd name="T11" fmla="*/ 0 60000 65536"/>
                  <a:gd name="T12" fmla="*/ 0 60000 65536"/>
                  <a:gd name="T13" fmla="*/ 0 60000 65536"/>
                  <a:gd name="T14" fmla="*/ 0 60000 65536"/>
                  <a:gd name="T15" fmla="*/ 0 w 280"/>
                  <a:gd name="T16" fmla="*/ 0 h 151"/>
                  <a:gd name="T17" fmla="*/ 280 w 280"/>
                  <a:gd name="T18" fmla="*/ 151 h 151"/>
                </a:gdLst>
                <a:ahLst/>
                <a:cxnLst>
                  <a:cxn ang="T10">
                    <a:pos x="T0" y="T1"/>
                  </a:cxn>
                  <a:cxn ang="T11">
                    <a:pos x="T2" y="T3"/>
                  </a:cxn>
                  <a:cxn ang="T12">
                    <a:pos x="T4" y="T5"/>
                  </a:cxn>
                  <a:cxn ang="T13">
                    <a:pos x="T6" y="T7"/>
                  </a:cxn>
                  <a:cxn ang="T14">
                    <a:pos x="T8" y="T9"/>
                  </a:cxn>
                </a:cxnLst>
                <a:rect l="T15" t="T16" r="T17" b="T18"/>
                <a:pathLst>
                  <a:path w="280" h="151">
                    <a:moveTo>
                      <a:pt x="84" y="151"/>
                    </a:moveTo>
                    <a:lnTo>
                      <a:pt x="280" y="43"/>
                    </a:lnTo>
                    <a:lnTo>
                      <a:pt x="197" y="0"/>
                    </a:lnTo>
                    <a:lnTo>
                      <a:pt x="0" y="106"/>
                    </a:lnTo>
                    <a:lnTo>
                      <a:pt x="84" y="15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32" name="Freeform 759"/>
              <p:cNvSpPr>
                <a:spLocks/>
              </p:cNvSpPr>
              <p:nvPr/>
            </p:nvSpPr>
            <p:spPr bwMode="auto">
              <a:xfrm>
                <a:off x="3098" y="2643"/>
                <a:ext cx="196" cy="160"/>
              </a:xfrm>
              <a:custGeom>
                <a:avLst/>
                <a:gdLst>
                  <a:gd name="T0" fmla="*/ 0 w 196"/>
                  <a:gd name="T1" fmla="*/ 160 h 160"/>
                  <a:gd name="T2" fmla="*/ 196 w 196"/>
                  <a:gd name="T3" fmla="*/ 54 h 160"/>
                  <a:gd name="T4" fmla="*/ 196 w 196"/>
                  <a:gd name="T5" fmla="*/ 0 h 160"/>
                  <a:gd name="T6" fmla="*/ 0 w 196"/>
                  <a:gd name="T7" fmla="*/ 108 h 160"/>
                  <a:gd name="T8" fmla="*/ 0 w 196"/>
                  <a:gd name="T9" fmla="*/ 160 h 160"/>
                  <a:gd name="T10" fmla="*/ 0 60000 65536"/>
                  <a:gd name="T11" fmla="*/ 0 60000 65536"/>
                  <a:gd name="T12" fmla="*/ 0 60000 65536"/>
                  <a:gd name="T13" fmla="*/ 0 60000 65536"/>
                  <a:gd name="T14" fmla="*/ 0 60000 65536"/>
                  <a:gd name="T15" fmla="*/ 0 w 196"/>
                  <a:gd name="T16" fmla="*/ 0 h 160"/>
                  <a:gd name="T17" fmla="*/ 196 w 196"/>
                  <a:gd name="T18" fmla="*/ 160 h 160"/>
                </a:gdLst>
                <a:ahLst/>
                <a:cxnLst>
                  <a:cxn ang="T10">
                    <a:pos x="T0" y="T1"/>
                  </a:cxn>
                  <a:cxn ang="T11">
                    <a:pos x="T2" y="T3"/>
                  </a:cxn>
                  <a:cxn ang="T12">
                    <a:pos x="T4" y="T5"/>
                  </a:cxn>
                  <a:cxn ang="T13">
                    <a:pos x="T6" y="T7"/>
                  </a:cxn>
                  <a:cxn ang="T14">
                    <a:pos x="T8" y="T9"/>
                  </a:cxn>
                </a:cxnLst>
                <a:rect l="T15" t="T16" r="T17" b="T18"/>
                <a:pathLst>
                  <a:path w="196" h="160">
                    <a:moveTo>
                      <a:pt x="0" y="160"/>
                    </a:moveTo>
                    <a:lnTo>
                      <a:pt x="196" y="54"/>
                    </a:lnTo>
                    <a:lnTo>
                      <a:pt x="196" y="0"/>
                    </a:lnTo>
                    <a:lnTo>
                      <a:pt x="0" y="108"/>
                    </a:lnTo>
                    <a:lnTo>
                      <a:pt x="0" y="16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33" name="Freeform 760"/>
              <p:cNvSpPr>
                <a:spLocks/>
              </p:cNvSpPr>
              <p:nvPr/>
            </p:nvSpPr>
            <p:spPr bwMode="auto">
              <a:xfrm>
                <a:off x="3098" y="2643"/>
                <a:ext cx="196" cy="160"/>
              </a:xfrm>
              <a:custGeom>
                <a:avLst/>
                <a:gdLst>
                  <a:gd name="T0" fmla="*/ 0 w 196"/>
                  <a:gd name="T1" fmla="*/ 160 h 160"/>
                  <a:gd name="T2" fmla="*/ 196 w 196"/>
                  <a:gd name="T3" fmla="*/ 54 h 160"/>
                  <a:gd name="T4" fmla="*/ 196 w 196"/>
                  <a:gd name="T5" fmla="*/ 0 h 160"/>
                  <a:gd name="T6" fmla="*/ 0 w 196"/>
                  <a:gd name="T7" fmla="*/ 108 h 160"/>
                  <a:gd name="T8" fmla="*/ 0 w 196"/>
                  <a:gd name="T9" fmla="*/ 160 h 160"/>
                  <a:gd name="T10" fmla="*/ 0 60000 65536"/>
                  <a:gd name="T11" fmla="*/ 0 60000 65536"/>
                  <a:gd name="T12" fmla="*/ 0 60000 65536"/>
                  <a:gd name="T13" fmla="*/ 0 60000 65536"/>
                  <a:gd name="T14" fmla="*/ 0 60000 65536"/>
                  <a:gd name="T15" fmla="*/ 0 w 196"/>
                  <a:gd name="T16" fmla="*/ 0 h 160"/>
                  <a:gd name="T17" fmla="*/ 196 w 196"/>
                  <a:gd name="T18" fmla="*/ 160 h 160"/>
                </a:gdLst>
                <a:ahLst/>
                <a:cxnLst>
                  <a:cxn ang="T10">
                    <a:pos x="T0" y="T1"/>
                  </a:cxn>
                  <a:cxn ang="T11">
                    <a:pos x="T2" y="T3"/>
                  </a:cxn>
                  <a:cxn ang="T12">
                    <a:pos x="T4" y="T5"/>
                  </a:cxn>
                  <a:cxn ang="T13">
                    <a:pos x="T6" y="T7"/>
                  </a:cxn>
                  <a:cxn ang="T14">
                    <a:pos x="T8" y="T9"/>
                  </a:cxn>
                </a:cxnLst>
                <a:rect l="T15" t="T16" r="T17" b="T18"/>
                <a:pathLst>
                  <a:path w="196" h="160">
                    <a:moveTo>
                      <a:pt x="0" y="160"/>
                    </a:moveTo>
                    <a:lnTo>
                      <a:pt x="196" y="54"/>
                    </a:lnTo>
                    <a:lnTo>
                      <a:pt x="196" y="0"/>
                    </a:lnTo>
                    <a:lnTo>
                      <a:pt x="0" y="108"/>
                    </a:lnTo>
                    <a:lnTo>
                      <a:pt x="0" y="16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34" name="Freeform 761"/>
              <p:cNvSpPr>
                <a:spLocks/>
              </p:cNvSpPr>
              <p:nvPr/>
            </p:nvSpPr>
            <p:spPr bwMode="auto">
              <a:xfrm>
                <a:off x="3014" y="2600"/>
                <a:ext cx="280" cy="151"/>
              </a:xfrm>
              <a:custGeom>
                <a:avLst/>
                <a:gdLst>
                  <a:gd name="T0" fmla="*/ 84 w 280"/>
                  <a:gd name="T1" fmla="*/ 151 h 151"/>
                  <a:gd name="T2" fmla="*/ 280 w 280"/>
                  <a:gd name="T3" fmla="*/ 43 h 151"/>
                  <a:gd name="T4" fmla="*/ 197 w 280"/>
                  <a:gd name="T5" fmla="*/ 0 h 151"/>
                  <a:gd name="T6" fmla="*/ 0 w 280"/>
                  <a:gd name="T7" fmla="*/ 106 h 151"/>
                  <a:gd name="T8" fmla="*/ 84 w 280"/>
                  <a:gd name="T9" fmla="*/ 151 h 151"/>
                  <a:gd name="T10" fmla="*/ 0 60000 65536"/>
                  <a:gd name="T11" fmla="*/ 0 60000 65536"/>
                  <a:gd name="T12" fmla="*/ 0 60000 65536"/>
                  <a:gd name="T13" fmla="*/ 0 60000 65536"/>
                  <a:gd name="T14" fmla="*/ 0 60000 65536"/>
                  <a:gd name="T15" fmla="*/ 0 w 280"/>
                  <a:gd name="T16" fmla="*/ 0 h 151"/>
                  <a:gd name="T17" fmla="*/ 280 w 280"/>
                  <a:gd name="T18" fmla="*/ 151 h 151"/>
                </a:gdLst>
                <a:ahLst/>
                <a:cxnLst>
                  <a:cxn ang="T10">
                    <a:pos x="T0" y="T1"/>
                  </a:cxn>
                  <a:cxn ang="T11">
                    <a:pos x="T2" y="T3"/>
                  </a:cxn>
                  <a:cxn ang="T12">
                    <a:pos x="T4" y="T5"/>
                  </a:cxn>
                  <a:cxn ang="T13">
                    <a:pos x="T6" y="T7"/>
                  </a:cxn>
                  <a:cxn ang="T14">
                    <a:pos x="T8" y="T9"/>
                  </a:cxn>
                </a:cxnLst>
                <a:rect l="T15" t="T16" r="T17" b="T18"/>
                <a:pathLst>
                  <a:path w="280" h="151">
                    <a:moveTo>
                      <a:pt x="84" y="151"/>
                    </a:moveTo>
                    <a:lnTo>
                      <a:pt x="280" y="43"/>
                    </a:lnTo>
                    <a:lnTo>
                      <a:pt x="197" y="0"/>
                    </a:lnTo>
                    <a:lnTo>
                      <a:pt x="0" y="106"/>
                    </a:lnTo>
                    <a:lnTo>
                      <a:pt x="84" y="15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35" name="Freeform 762"/>
              <p:cNvSpPr>
                <a:spLocks/>
              </p:cNvSpPr>
              <p:nvPr/>
            </p:nvSpPr>
            <p:spPr bwMode="auto">
              <a:xfrm>
                <a:off x="3014" y="2600"/>
                <a:ext cx="280" cy="151"/>
              </a:xfrm>
              <a:custGeom>
                <a:avLst/>
                <a:gdLst>
                  <a:gd name="T0" fmla="*/ 84 w 280"/>
                  <a:gd name="T1" fmla="*/ 151 h 151"/>
                  <a:gd name="T2" fmla="*/ 280 w 280"/>
                  <a:gd name="T3" fmla="*/ 43 h 151"/>
                  <a:gd name="T4" fmla="*/ 197 w 280"/>
                  <a:gd name="T5" fmla="*/ 0 h 151"/>
                  <a:gd name="T6" fmla="*/ 0 w 280"/>
                  <a:gd name="T7" fmla="*/ 106 h 151"/>
                  <a:gd name="T8" fmla="*/ 84 w 280"/>
                  <a:gd name="T9" fmla="*/ 151 h 151"/>
                  <a:gd name="T10" fmla="*/ 0 60000 65536"/>
                  <a:gd name="T11" fmla="*/ 0 60000 65536"/>
                  <a:gd name="T12" fmla="*/ 0 60000 65536"/>
                  <a:gd name="T13" fmla="*/ 0 60000 65536"/>
                  <a:gd name="T14" fmla="*/ 0 60000 65536"/>
                  <a:gd name="T15" fmla="*/ 0 w 280"/>
                  <a:gd name="T16" fmla="*/ 0 h 151"/>
                  <a:gd name="T17" fmla="*/ 280 w 280"/>
                  <a:gd name="T18" fmla="*/ 151 h 151"/>
                </a:gdLst>
                <a:ahLst/>
                <a:cxnLst>
                  <a:cxn ang="T10">
                    <a:pos x="T0" y="T1"/>
                  </a:cxn>
                  <a:cxn ang="T11">
                    <a:pos x="T2" y="T3"/>
                  </a:cxn>
                  <a:cxn ang="T12">
                    <a:pos x="T4" y="T5"/>
                  </a:cxn>
                  <a:cxn ang="T13">
                    <a:pos x="T6" y="T7"/>
                  </a:cxn>
                  <a:cxn ang="T14">
                    <a:pos x="T8" y="T9"/>
                  </a:cxn>
                </a:cxnLst>
                <a:rect l="T15" t="T16" r="T17" b="T18"/>
                <a:pathLst>
                  <a:path w="280" h="151">
                    <a:moveTo>
                      <a:pt x="84" y="151"/>
                    </a:moveTo>
                    <a:lnTo>
                      <a:pt x="280" y="43"/>
                    </a:lnTo>
                    <a:lnTo>
                      <a:pt x="197" y="0"/>
                    </a:lnTo>
                    <a:lnTo>
                      <a:pt x="0" y="106"/>
                    </a:lnTo>
                    <a:lnTo>
                      <a:pt x="84" y="15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36" name="Freeform 763"/>
              <p:cNvSpPr>
                <a:spLocks/>
              </p:cNvSpPr>
              <p:nvPr/>
            </p:nvSpPr>
            <p:spPr bwMode="auto">
              <a:xfrm>
                <a:off x="3014" y="2706"/>
                <a:ext cx="84" cy="97"/>
              </a:xfrm>
              <a:custGeom>
                <a:avLst/>
                <a:gdLst>
                  <a:gd name="T0" fmla="*/ 0 w 84"/>
                  <a:gd name="T1" fmla="*/ 0 h 97"/>
                  <a:gd name="T2" fmla="*/ 0 w 84"/>
                  <a:gd name="T3" fmla="*/ 54 h 97"/>
                  <a:gd name="T4" fmla="*/ 84 w 84"/>
                  <a:gd name="T5" fmla="*/ 97 h 97"/>
                  <a:gd name="T6" fmla="*/ 84 w 84"/>
                  <a:gd name="T7" fmla="*/ 45 h 97"/>
                  <a:gd name="T8" fmla="*/ 0 w 84"/>
                  <a:gd name="T9" fmla="*/ 0 h 97"/>
                  <a:gd name="T10" fmla="*/ 0 60000 65536"/>
                  <a:gd name="T11" fmla="*/ 0 60000 65536"/>
                  <a:gd name="T12" fmla="*/ 0 60000 65536"/>
                  <a:gd name="T13" fmla="*/ 0 60000 65536"/>
                  <a:gd name="T14" fmla="*/ 0 60000 65536"/>
                  <a:gd name="T15" fmla="*/ 0 w 84"/>
                  <a:gd name="T16" fmla="*/ 0 h 97"/>
                  <a:gd name="T17" fmla="*/ 84 w 84"/>
                  <a:gd name="T18" fmla="*/ 97 h 97"/>
                </a:gdLst>
                <a:ahLst/>
                <a:cxnLst>
                  <a:cxn ang="T10">
                    <a:pos x="T0" y="T1"/>
                  </a:cxn>
                  <a:cxn ang="T11">
                    <a:pos x="T2" y="T3"/>
                  </a:cxn>
                  <a:cxn ang="T12">
                    <a:pos x="T4" y="T5"/>
                  </a:cxn>
                  <a:cxn ang="T13">
                    <a:pos x="T6" y="T7"/>
                  </a:cxn>
                  <a:cxn ang="T14">
                    <a:pos x="T8" y="T9"/>
                  </a:cxn>
                </a:cxnLst>
                <a:rect l="T15" t="T16" r="T17" b="T18"/>
                <a:pathLst>
                  <a:path w="84" h="97">
                    <a:moveTo>
                      <a:pt x="0" y="0"/>
                    </a:moveTo>
                    <a:lnTo>
                      <a:pt x="0" y="54"/>
                    </a:lnTo>
                    <a:lnTo>
                      <a:pt x="84" y="97"/>
                    </a:lnTo>
                    <a:lnTo>
                      <a:pt x="84" y="4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37" name="Freeform 764"/>
              <p:cNvSpPr>
                <a:spLocks/>
              </p:cNvSpPr>
              <p:nvPr/>
            </p:nvSpPr>
            <p:spPr bwMode="auto">
              <a:xfrm>
                <a:off x="3014" y="2706"/>
                <a:ext cx="84" cy="97"/>
              </a:xfrm>
              <a:custGeom>
                <a:avLst/>
                <a:gdLst>
                  <a:gd name="T0" fmla="*/ 0 w 84"/>
                  <a:gd name="T1" fmla="*/ 0 h 97"/>
                  <a:gd name="T2" fmla="*/ 0 w 84"/>
                  <a:gd name="T3" fmla="*/ 54 h 97"/>
                  <a:gd name="T4" fmla="*/ 84 w 84"/>
                  <a:gd name="T5" fmla="*/ 97 h 97"/>
                  <a:gd name="T6" fmla="*/ 84 w 84"/>
                  <a:gd name="T7" fmla="*/ 45 h 97"/>
                  <a:gd name="T8" fmla="*/ 0 w 84"/>
                  <a:gd name="T9" fmla="*/ 0 h 97"/>
                  <a:gd name="T10" fmla="*/ 0 60000 65536"/>
                  <a:gd name="T11" fmla="*/ 0 60000 65536"/>
                  <a:gd name="T12" fmla="*/ 0 60000 65536"/>
                  <a:gd name="T13" fmla="*/ 0 60000 65536"/>
                  <a:gd name="T14" fmla="*/ 0 60000 65536"/>
                  <a:gd name="T15" fmla="*/ 0 w 84"/>
                  <a:gd name="T16" fmla="*/ 0 h 97"/>
                  <a:gd name="T17" fmla="*/ 84 w 84"/>
                  <a:gd name="T18" fmla="*/ 97 h 97"/>
                </a:gdLst>
                <a:ahLst/>
                <a:cxnLst>
                  <a:cxn ang="T10">
                    <a:pos x="T0" y="T1"/>
                  </a:cxn>
                  <a:cxn ang="T11">
                    <a:pos x="T2" y="T3"/>
                  </a:cxn>
                  <a:cxn ang="T12">
                    <a:pos x="T4" y="T5"/>
                  </a:cxn>
                  <a:cxn ang="T13">
                    <a:pos x="T6" y="T7"/>
                  </a:cxn>
                  <a:cxn ang="T14">
                    <a:pos x="T8" y="T9"/>
                  </a:cxn>
                </a:cxnLst>
                <a:rect l="T15" t="T16" r="T17" b="T18"/>
                <a:pathLst>
                  <a:path w="84" h="97">
                    <a:moveTo>
                      <a:pt x="0" y="0"/>
                    </a:moveTo>
                    <a:lnTo>
                      <a:pt x="0" y="54"/>
                    </a:lnTo>
                    <a:lnTo>
                      <a:pt x="84" y="97"/>
                    </a:lnTo>
                    <a:lnTo>
                      <a:pt x="84" y="4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38" name="Freeform 765"/>
              <p:cNvSpPr>
                <a:spLocks/>
              </p:cNvSpPr>
              <p:nvPr/>
            </p:nvSpPr>
            <p:spPr bwMode="auto">
              <a:xfrm>
                <a:off x="3098" y="2592"/>
                <a:ext cx="196" cy="157"/>
              </a:xfrm>
              <a:custGeom>
                <a:avLst/>
                <a:gdLst>
                  <a:gd name="T0" fmla="*/ 0 w 196"/>
                  <a:gd name="T1" fmla="*/ 157 h 157"/>
                  <a:gd name="T2" fmla="*/ 196 w 196"/>
                  <a:gd name="T3" fmla="*/ 51 h 157"/>
                  <a:gd name="T4" fmla="*/ 196 w 196"/>
                  <a:gd name="T5" fmla="*/ 0 h 157"/>
                  <a:gd name="T6" fmla="*/ 0 w 196"/>
                  <a:gd name="T7" fmla="*/ 105 h 157"/>
                  <a:gd name="T8" fmla="*/ 0 w 196"/>
                  <a:gd name="T9" fmla="*/ 157 h 157"/>
                  <a:gd name="T10" fmla="*/ 0 60000 65536"/>
                  <a:gd name="T11" fmla="*/ 0 60000 65536"/>
                  <a:gd name="T12" fmla="*/ 0 60000 65536"/>
                  <a:gd name="T13" fmla="*/ 0 60000 65536"/>
                  <a:gd name="T14" fmla="*/ 0 60000 65536"/>
                  <a:gd name="T15" fmla="*/ 0 w 196"/>
                  <a:gd name="T16" fmla="*/ 0 h 157"/>
                  <a:gd name="T17" fmla="*/ 196 w 196"/>
                  <a:gd name="T18" fmla="*/ 157 h 157"/>
                </a:gdLst>
                <a:ahLst/>
                <a:cxnLst>
                  <a:cxn ang="T10">
                    <a:pos x="T0" y="T1"/>
                  </a:cxn>
                  <a:cxn ang="T11">
                    <a:pos x="T2" y="T3"/>
                  </a:cxn>
                  <a:cxn ang="T12">
                    <a:pos x="T4" y="T5"/>
                  </a:cxn>
                  <a:cxn ang="T13">
                    <a:pos x="T6" y="T7"/>
                  </a:cxn>
                  <a:cxn ang="T14">
                    <a:pos x="T8" y="T9"/>
                  </a:cxn>
                </a:cxnLst>
                <a:rect l="T15" t="T16" r="T17" b="T18"/>
                <a:pathLst>
                  <a:path w="196" h="157">
                    <a:moveTo>
                      <a:pt x="0" y="157"/>
                    </a:moveTo>
                    <a:lnTo>
                      <a:pt x="196" y="51"/>
                    </a:lnTo>
                    <a:lnTo>
                      <a:pt x="196" y="0"/>
                    </a:lnTo>
                    <a:lnTo>
                      <a:pt x="0" y="105"/>
                    </a:lnTo>
                    <a:lnTo>
                      <a:pt x="0"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39" name="Freeform 766"/>
              <p:cNvSpPr>
                <a:spLocks/>
              </p:cNvSpPr>
              <p:nvPr/>
            </p:nvSpPr>
            <p:spPr bwMode="auto">
              <a:xfrm>
                <a:off x="3098" y="2592"/>
                <a:ext cx="196" cy="157"/>
              </a:xfrm>
              <a:custGeom>
                <a:avLst/>
                <a:gdLst>
                  <a:gd name="T0" fmla="*/ 0 w 196"/>
                  <a:gd name="T1" fmla="*/ 157 h 157"/>
                  <a:gd name="T2" fmla="*/ 196 w 196"/>
                  <a:gd name="T3" fmla="*/ 51 h 157"/>
                  <a:gd name="T4" fmla="*/ 196 w 196"/>
                  <a:gd name="T5" fmla="*/ 0 h 157"/>
                  <a:gd name="T6" fmla="*/ 0 w 196"/>
                  <a:gd name="T7" fmla="*/ 105 h 157"/>
                  <a:gd name="T8" fmla="*/ 0 w 196"/>
                  <a:gd name="T9" fmla="*/ 157 h 157"/>
                  <a:gd name="T10" fmla="*/ 0 60000 65536"/>
                  <a:gd name="T11" fmla="*/ 0 60000 65536"/>
                  <a:gd name="T12" fmla="*/ 0 60000 65536"/>
                  <a:gd name="T13" fmla="*/ 0 60000 65536"/>
                  <a:gd name="T14" fmla="*/ 0 60000 65536"/>
                  <a:gd name="T15" fmla="*/ 0 w 196"/>
                  <a:gd name="T16" fmla="*/ 0 h 157"/>
                  <a:gd name="T17" fmla="*/ 196 w 196"/>
                  <a:gd name="T18" fmla="*/ 157 h 157"/>
                </a:gdLst>
                <a:ahLst/>
                <a:cxnLst>
                  <a:cxn ang="T10">
                    <a:pos x="T0" y="T1"/>
                  </a:cxn>
                  <a:cxn ang="T11">
                    <a:pos x="T2" y="T3"/>
                  </a:cxn>
                  <a:cxn ang="T12">
                    <a:pos x="T4" y="T5"/>
                  </a:cxn>
                  <a:cxn ang="T13">
                    <a:pos x="T6" y="T7"/>
                  </a:cxn>
                  <a:cxn ang="T14">
                    <a:pos x="T8" y="T9"/>
                  </a:cxn>
                </a:cxnLst>
                <a:rect l="T15" t="T16" r="T17" b="T18"/>
                <a:pathLst>
                  <a:path w="196" h="157">
                    <a:moveTo>
                      <a:pt x="0" y="157"/>
                    </a:moveTo>
                    <a:lnTo>
                      <a:pt x="196" y="51"/>
                    </a:lnTo>
                    <a:lnTo>
                      <a:pt x="196" y="0"/>
                    </a:lnTo>
                    <a:lnTo>
                      <a:pt x="0" y="105"/>
                    </a:lnTo>
                    <a:lnTo>
                      <a:pt x="0"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40" name="Freeform 767"/>
              <p:cNvSpPr>
                <a:spLocks/>
              </p:cNvSpPr>
              <p:nvPr/>
            </p:nvSpPr>
            <p:spPr bwMode="auto">
              <a:xfrm>
                <a:off x="3014" y="2547"/>
                <a:ext cx="280" cy="150"/>
              </a:xfrm>
              <a:custGeom>
                <a:avLst/>
                <a:gdLst>
                  <a:gd name="T0" fmla="*/ 84 w 280"/>
                  <a:gd name="T1" fmla="*/ 150 h 150"/>
                  <a:gd name="T2" fmla="*/ 280 w 280"/>
                  <a:gd name="T3" fmla="*/ 45 h 150"/>
                  <a:gd name="T4" fmla="*/ 197 w 280"/>
                  <a:gd name="T5" fmla="*/ 0 h 150"/>
                  <a:gd name="T6" fmla="*/ 0 w 280"/>
                  <a:gd name="T7" fmla="*/ 107 h 150"/>
                  <a:gd name="T8" fmla="*/ 84 w 280"/>
                  <a:gd name="T9" fmla="*/ 150 h 150"/>
                  <a:gd name="T10" fmla="*/ 0 60000 65536"/>
                  <a:gd name="T11" fmla="*/ 0 60000 65536"/>
                  <a:gd name="T12" fmla="*/ 0 60000 65536"/>
                  <a:gd name="T13" fmla="*/ 0 60000 65536"/>
                  <a:gd name="T14" fmla="*/ 0 60000 65536"/>
                  <a:gd name="T15" fmla="*/ 0 w 280"/>
                  <a:gd name="T16" fmla="*/ 0 h 150"/>
                  <a:gd name="T17" fmla="*/ 280 w 280"/>
                  <a:gd name="T18" fmla="*/ 150 h 150"/>
                </a:gdLst>
                <a:ahLst/>
                <a:cxnLst>
                  <a:cxn ang="T10">
                    <a:pos x="T0" y="T1"/>
                  </a:cxn>
                  <a:cxn ang="T11">
                    <a:pos x="T2" y="T3"/>
                  </a:cxn>
                  <a:cxn ang="T12">
                    <a:pos x="T4" y="T5"/>
                  </a:cxn>
                  <a:cxn ang="T13">
                    <a:pos x="T6" y="T7"/>
                  </a:cxn>
                  <a:cxn ang="T14">
                    <a:pos x="T8" y="T9"/>
                  </a:cxn>
                </a:cxnLst>
                <a:rect l="T15" t="T16" r="T17" b="T18"/>
                <a:pathLst>
                  <a:path w="280" h="150">
                    <a:moveTo>
                      <a:pt x="84" y="150"/>
                    </a:moveTo>
                    <a:lnTo>
                      <a:pt x="280" y="45"/>
                    </a:lnTo>
                    <a:lnTo>
                      <a:pt x="197" y="0"/>
                    </a:lnTo>
                    <a:lnTo>
                      <a:pt x="0" y="107"/>
                    </a:lnTo>
                    <a:lnTo>
                      <a:pt x="84" y="15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41" name="Freeform 768"/>
              <p:cNvSpPr>
                <a:spLocks/>
              </p:cNvSpPr>
              <p:nvPr/>
            </p:nvSpPr>
            <p:spPr bwMode="auto">
              <a:xfrm>
                <a:off x="3014" y="2547"/>
                <a:ext cx="280" cy="150"/>
              </a:xfrm>
              <a:custGeom>
                <a:avLst/>
                <a:gdLst>
                  <a:gd name="T0" fmla="*/ 84 w 280"/>
                  <a:gd name="T1" fmla="*/ 150 h 150"/>
                  <a:gd name="T2" fmla="*/ 280 w 280"/>
                  <a:gd name="T3" fmla="*/ 45 h 150"/>
                  <a:gd name="T4" fmla="*/ 197 w 280"/>
                  <a:gd name="T5" fmla="*/ 0 h 150"/>
                  <a:gd name="T6" fmla="*/ 0 w 280"/>
                  <a:gd name="T7" fmla="*/ 107 h 150"/>
                  <a:gd name="T8" fmla="*/ 84 w 280"/>
                  <a:gd name="T9" fmla="*/ 150 h 150"/>
                  <a:gd name="T10" fmla="*/ 0 60000 65536"/>
                  <a:gd name="T11" fmla="*/ 0 60000 65536"/>
                  <a:gd name="T12" fmla="*/ 0 60000 65536"/>
                  <a:gd name="T13" fmla="*/ 0 60000 65536"/>
                  <a:gd name="T14" fmla="*/ 0 60000 65536"/>
                  <a:gd name="T15" fmla="*/ 0 w 280"/>
                  <a:gd name="T16" fmla="*/ 0 h 150"/>
                  <a:gd name="T17" fmla="*/ 280 w 280"/>
                  <a:gd name="T18" fmla="*/ 150 h 150"/>
                </a:gdLst>
                <a:ahLst/>
                <a:cxnLst>
                  <a:cxn ang="T10">
                    <a:pos x="T0" y="T1"/>
                  </a:cxn>
                  <a:cxn ang="T11">
                    <a:pos x="T2" y="T3"/>
                  </a:cxn>
                  <a:cxn ang="T12">
                    <a:pos x="T4" y="T5"/>
                  </a:cxn>
                  <a:cxn ang="T13">
                    <a:pos x="T6" y="T7"/>
                  </a:cxn>
                  <a:cxn ang="T14">
                    <a:pos x="T8" y="T9"/>
                  </a:cxn>
                </a:cxnLst>
                <a:rect l="T15" t="T16" r="T17" b="T18"/>
                <a:pathLst>
                  <a:path w="280" h="150">
                    <a:moveTo>
                      <a:pt x="84" y="150"/>
                    </a:moveTo>
                    <a:lnTo>
                      <a:pt x="280" y="45"/>
                    </a:lnTo>
                    <a:lnTo>
                      <a:pt x="197" y="0"/>
                    </a:lnTo>
                    <a:lnTo>
                      <a:pt x="0" y="107"/>
                    </a:lnTo>
                    <a:lnTo>
                      <a:pt x="84" y="15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42" name="Freeform 769"/>
              <p:cNvSpPr>
                <a:spLocks/>
              </p:cNvSpPr>
              <p:nvPr/>
            </p:nvSpPr>
            <p:spPr bwMode="auto">
              <a:xfrm>
                <a:off x="3098" y="2592"/>
                <a:ext cx="196" cy="157"/>
              </a:xfrm>
              <a:custGeom>
                <a:avLst/>
                <a:gdLst>
                  <a:gd name="T0" fmla="*/ 0 w 196"/>
                  <a:gd name="T1" fmla="*/ 157 h 157"/>
                  <a:gd name="T2" fmla="*/ 196 w 196"/>
                  <a:gd name="T3" fmla="*/ 51 h 157"/>
                  <a:gd name="T4" fmla="*/ 196 w 196"/>
                  <a:gd name="T5" fmla="*/ 0 h 157"/>
                  <a:gd name="T6" fmla="*/ 0 w 196"/>
                  <a:gd name="T7" fmla="*/ 105 h 157"/>
                  <a:gd name="T8" fmla="*/ 0 w 196"/>
                  <a:gd name="T9" fmla="*/ 157 h 157"/>
                  <a:gd name="T10" fmla="*/ 0 60000 65536"/>
                  <a:gd name="T11" fmla="*/ 0 60000 65536"/>
                  <a:gd name="T12" fmla="*/ 0 60000 65536"/>
                  <a:gd name="T13" fmla="*/ 0 60000 65536"/>
                  <a:gd name="T14" fmla="*/ 0 60000 65536"/>
                  <a:gd name="T15" fmla="*/ 0 w 196"/>
                  <a:gd name="T16" fmla="*/ 0 h 157"/>
                  <a:gd name="T17" fmla="*/ 196 w 196"/>
                  <a:gd name="T18" fmla="*/ 157 h 157"/>
                </a:gdLst>
                <a:ahLst/>
                <a:cxnLst>
                  <a:cxn ang="T10">
                    <a:pos x="T0" y="T1"/>
                  </a:cxn>
                  <a:cxn ang="T11">
                    <a:pos x="T2" y="T3"/>
                  </a:cxn>
                  <a:cxn ang="T12">
                    <a:pos x="T4" y="T5"/>
                  </a:cxn>
                  <a:cxn ang="T13">
                    <a:pos x="T6" y="T7"/>
                  </a:cxn>
                  <a:cxn ang="T14">
                    <a:pos x="T8" y="T9"/>
                  </a:cxn>
                </a:cxnLst>
                <a:rect l="T15" t="T16" r="T17" b="T18"/>
                <a:pathLst>
                  <a:path w="196" h="157">
                    <a:moveTo>
                      <a:pt x="0" y="157"/>
                    </a:moveTo>
                    <a:lnTo>
                      <a:pt x="196" y="51"/>
                    </a:lnTo>
                    <a:lnTo>
                      <a:pt x="196" y="0"/>
                    </a:lnTo>
                    <a:lnTo>
                      <a:pt x="0" y="105"/>
                    </a:lnTo>
                    <a:lnTo>
                      <a:pt x="0"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43" name="Freeform 770"/>
              <p:cNvSpPr>
                <a:spLocks/>
              </p:cNvSpPr>
              <p:nvPr/>
            </p:nvSpPr>
            <p:spPr bwMode="auto">
              <a:xfrm>
                <a:off x="3098" y="2592"/>
                <a:ext cx="196" cy="157"/>
              </a:xfrm>
              <a:custGeom>
                <a:avLst/>
                <a:gdLst>
                  <a:gd name="T0" fmla="*/ 0 w 196"/>
                  <a:gd name="T1" fmla="*/ 157 h 157"/>
                  <a:gd name="T2" fmla="*/ 196 w 196"/>
                  <a:gd name="T3" fmla="*/ 51 h 157"/>
                  <a:gd name="T4" fmla="*/ 196 w 196"/>
                  <a:gd name="T5" fmla="*/ 0 h 157"/>
                  <a:gd name="T6" fmla="*/ 0 w 196"/>
                  <a:gd name="T7" fmla="*/ 105 h 157"/>
                  <a:gd name="T8" fmla="*/ 0 w 196"/>
                  <a:gd name="T9" fmla="*/ 157 h 157"/>
                  <a:gd name="T10" fmla="*/ 0 60000 65536"/>
                  <a:gd name="T11" fmla="*/ 0 60000 65536"/>
                  <a:gd name="T12" fmla="*/ 0 60000 65536"/>
                  <a:gd name="T13" fmla="*/ 0 60000 65536"/>
                  <a:gd name="T14" fmla="*/ 0 60000 65536"/>
                  <a:gd name="T15" fmla="*/ 0 w 196"/>
                  <a:gd name="T16" fmla="*/ 0 h 157"/>
                  <a:gd name="T17" fmla="*/ 196 w 196"/>
                  <a:gd name="T18" fmla="*/ 157 h 157"/>
                </a:gdLst>
                <a:ahLst/>
                <a:cxnLst>
                  <a:cxn ang="T10">
                    <a:pos x="T0" y="T1"/>
                  </a:cxn>
                  <a:cxn ang="T11">
                    <a:pos x="T2" y="T3"/>
                  </a:cxn>
                  <a:cxn ang="T12">
                    <a:pos x="T4" y="T5"/>
                  </a:cxn>
                  <a:cxn ang="T13">
                    <a:pos x="T6" y="T7"/>
                  </a:cxn>
                  <a:cxn ang="T14">
                    <a:pos x="T8" y="T9"/>
                  </a:cxn>
                </a:cxnLst>
                <a:rect l="T15" t="T16" r="T17" b="T18"/>
                <a:pathLst>
                  <a:path w="196" h="157">
                    <a:moveTo>
                      <a:pt x="0" y="157"/>
                    </a:moveTo>
                    <a:lnTo>
                      <a:pt x="196" y="51"/>
                    </a:lnTo>
                    <a:lnTo>
                      <a:pt x="196" y="0"/>
                    </a:lnTo>
                    <a:lnTo>
                      <a:pt x="0" y="105"/>
                    </a:lnTo>
                    <a:lnTo>
                      <a:pt x="0"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44" name="Freeform 771"/>
              <p:cNvSpPr>
                <a:spLocks/>
              </p:cNvSpPr>
              <p:nvPr/>
            </p:nvSpPr>
            <p:spPr bwMode="auto">
              <a:xfrm>
                <a:off x="3014" y="2547"/>
                <a:ext cx="280" cy="150"/>
              </a:xfrm>
              <a:custGeom>
                <a:avLst/>
                <a:gdLst>
                  <a:gd name="T0" fmla="*/ 84 w 280"/>
                  <a:gd name="T1" fmla="*/ 150 h 150"/>
                  <a:gd name="T2" fmla="*/ 280 w 280"/>
                  <a:gd name="T3" fmla="*/ 45 h 150"/>
                  <a:gd name="T4" fmla="*/ 197 w 280"/>
                  <a:gd name="T5" fmla="*/ 0 h 150"/>
                  <a:gd name="T6" fmla="*/ 0 w 280"/>
                  <a:gd name="T7" fmla="*/ 107 h 150"/>
                  <a:gd name="T8" fmla="*/ 84 w 280"/>
                  <a:gd name="T9" fmla="*/ 150 h 150"/>
                  <a:gd name="T10" fmla="*/ 0 60000 65536"/>
                  <a:gd name="T11" fmla="*/ 0 60000 65536"/>
                  <a:gd name="T12" fmla="*/ 0 60000 65536"/>
                  <a:gd name="T13" fmla="*/ 0 60000 65536"/>
                  <a:gd name="T14" fmla="*/ 0 60000 65536"/>
                  <a:gd name="T15" fmla="*/ 0 w 280"/>
                  <a:gd name="T16" fmla="*/ 0 h 150"/>
                  <a:gd name="T17" fmla="*/ 280 w 280"/>
                  <a:gd name="T18" fmla="*/ 150 h 150"/>
                </a:gdLst>
                <a:ahLst/>
                <a:cxnLst>
                  <a:cxn ang="T10">
                    <a:pos x="T0" y="T1"/>
                  </a:cxn>
                  <a:cxn ang="T11">
                    <a:pos x="T2" y="T3"/>
                  </a:cxn>
                  <a:cxn ang="T12">
                    <a:pos x="T4" y="T5"/>
                  </a:cxn>
                  <a:cxn ang="T13">
                    <a:pos x="T6" y="T7"/>
                  </a:cxn>
                  <a:cxn ang="T14">
                    <a:pos x="T8" y="T9"/>
                  </a:cxn>
                </a:cxnLst>
                <a:rect l="T15" t="T16" r="T17" b="T18"/>
                <a:pathLst>
                  <a:path w="280" h="150">
                    <a:moveTo>
                      <a:pt x="84" y="150"/>
                    </a:moveTo>
                    <a:lnTo>
                      <a:pt x="280" y="45"/>
                    </a:lnTo>
                    <a:lnTo>
                      <a:pt x="197" y="0"/>
                    </a:lnTo>
                    <a:lnTo>
                      <a:pt x="0" y="107"/>
                    </a:lnTo>
                    <a:lnTo>
                      <a:pt x="84" y="15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45" name="Freeform 772"/>
              <p:cNvSpPr>
                <a:spLocks/>
              </p:cNvSpPr>
              <p:nvPr/>
            </p:nvSpPr>
            <p:spPr bwMode="auto">
              <a:xfrm>
                <a:off x="3014" y="2547"/>
                <a:ext cx="280" cy="150"/>
              </a:xfrm>
              <a:custGeom>
                <a:avLst/>
                <a:gdLst>
                  <a:gd name="T0" fmla="*/ 84 w 280"/>
                  <a:gd name="T1" fmla="*/ 150 h 150"/>
                  <a:gd name="T2" fmla="*/ 280 w 280"/>
                  <a:gd name="T3" fmla="*/ 45 h 150"/>
                  <a:gd name="T4" fmla="*/ 197 w 280"/>
                  <a:gd name="T5" fmla="*/ 0 h 150"/>
                  <a:gd name="T6" fmla="*/ 0 w 280"/>
                  <a:gd name="T7" fmla="*/ 107 h 150"/>
                  <a:gd name="T8" fmla="*/ 84 w 280"/>
                  <a:gd name="T9" fmla="*/ 150 h 150"/>
                  <a:gd name="T10" fmla="*/ 0 60000 65536"/>
                  <a:gd name="T11" fmla="*/ 0 60000 65536"/>
                  <a:gd name="T12" fmla="*/ 0 60000 65536"/>
                  <a:gd name="T13" fmla="*/ 0 60000 65536"/>
                  <a:gd name="T14" fmla="*/ 0 60000 65536"/>
                  <a:gd name="T15" fmla="*/ 0 w 280"/>
                  <a:gd name="T16" fmla="*/ 0 h 150"/>
                  <a:gd name="T17" fmla="*/ 280 w 280"/>
                  <a:gd name="T18" fmla="*/ 150 h 150"/>
                </a:gdLst>
                <a:ahLst/>
                <a:cxnLst>
                  <a:cxn ang="T10">
                    <a:pos x="T0" y="T1"/>
                  </a:cxn>
                  <a:cxn ang="T11">
                    <a:pos x="T2" y="T3"/>
                  </a:cxn>
                  <a:cxn ang="T12">
                    <a:pos x="T4" y="T5"/>
                  </a:cxn>
                  <a:cxn ang="T13">
                    <a:pos x="T6" y="T7"/>
                  </a:cxn>
                  <a:cxn ang="T14">
                    <a:pos x="T8" y="T9"/>
                  </a:cxn>
                </a:cxnLst>
                <a:rect l="T15" t="T16" r="T17" b="T18"/>
                <a:pathLst>
                  <a:path w="280" h="150">
                    <a:moveTo>
                      <a:pt x="84" y="150"/>
                    </a:moveTo>
                    <a:lnTo>
                      <a:pt x="280" y="45"/>
                    </a:lnTo>
                    <a:lnTo>
                      <a:pt x="197" y="0"/>
                    </a:lnTo>
                    <a:lnTo>
                      <a:pt x="0" y="107"/>
                    </a:lnTo>
                    <a:lnTo>
                      <a:pt x="84" y="15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46" name="Freeform 773"/>
              <p:cNvSpPr>
                <a:spLocks/>
              </p:cNvSpPr>
              <p:nvPr/>
            </p:nvSpPr>
            <p:spPr bwMode="auto">
              <a:xfrm>
                <a:off x="3014" y="2654"/>
                <a:ext cx="84" cy="95"/>
              </a:xfrm>
              <a:custGeom>
                <a:avLst/>
                <a:gdLst>
                  <a:gd name="T0" fmla="*/ 0 w 84"/>
                  <a:gd name="T1" fmla="*/ 0 h 95"/>
                  <a:gd name="T2" fmla="*/ 0 w 84"/>
                  <a:gd name="T3" fmla="*/ 52 h 95"/>
                  <a:gd name="T4" fmla="*/ 84 w 84"/>
                  <a:gd name="T5" fmla="*/ 95 h 95"/>
                  <a:gd name="T6" fmla="*/ 84 w 84"/>
                  <a:gd name="T7" fmla="*/ 43 h 95"/>
                  <a:gd name="T8" fmla="*/ 0 w 84"/>
                  <a:gd name="T9" fmla="*/ 0 h 95"/>
                  <a:gd name="T10" fmla="*/ 0 60000 65536"/>
                  <a:gd name="T11" fmla="*/ 0 60000 65536"/>
                  <a:gd name="T12" fmla="*/ 0 60000 65536"/>
                  <a:gd name="T13" fmla="*/ 0 60000 65536"/>
                  <a:gd name="T14" fmla="*/ 0 60000 65536"/>
                  <a:gd name="T15" fmla="*/ 0 w 84"/>
                  <a:gd name="T16" fmla="*/ 0 h 95"/>
                  <a:gd name="T17" fmla="*/ 84 w 84"/>
                  <a:gd name="T18" fmla="*/ 95 h 95"/>
                </a:gdLst>
                <a:ahLst/>
                <a:cxnLst>
                  <a:cxn ang="T10">
                    <a:pos x="T0" y="T1"/>
                  </a:cxn>
                  <a:cxn ang="T11">
                    <a:pos x="T2" y="T3"/>
                  </a:cxn>
                  <a:cxn ang="T12">
                    <a:pos x="T4" y="T5"/>
                  </a:cxn>
                  <a:cxn ang="T13">
                    <a:pos x="T6" y="T7"/>
                  </a:cxn>
                  <a:cxn ang="T14">
                    <a:pos x="T8" y="T9"/>
                  </a:cxn>
                </a:cxnLst>
                <a:rect l="T15" t="T16" r="T17" b="T18"/>
                <a:pathLst>
                  <a:path w="84" h="95">
                    <a:moveTo>
                      <a:pt x="0" y="0"/>
                    </a:moveTo>
                    <a:lnTo>
                      <a:pt x="0" y="52"/>
                    </a:lnTo>
                    <a:lnTo>
                      <a:pt x="84" y="95"/>
                    </a:lnTo>
                    <a:lnTo>
                      <a:pt x="84" y="4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47" name="Freeform 774"/>
              <p:cNvSpPr>
                <a:spLocks/>
              </p:cNvSpPr>
              <p:nvPr/>
            </p:nvSpPr>
            <p:spPr bwMode="auto">
              <a:xfrm>
                <a:off x="3014" y="2654"/>
                <a:ext cx="84" cy="95"/>
              </a:xfrm>
              <a:custGeom>
                <a:avLst/>
                <a:gdLst>
                  <a:gd name="T0" fmla="*/ 0 w 84"/>
                  <a:gd name="T1" fmla="*/ 0 h 95"/>
                  <a:gd name="T2" fmla="*/ 0 w 84"/>
                  <a:gd name="T3" fmla="*/ 52 h 95"/>
                  <a:gd name="T4" fmla="*/ 84 w 84"/>
                  <a:gd name="T5" fmla="*/ 95 h 95"/>
                  <a:gd name="T6" fmla="*/ 84 w 84"/>
                  <a:gd name="T7" fmla="*/ 43 h 95"/>
                  <a:gd name="T8" fmla="*/ 0 w 84"/>
                  <a:gd name="T9" fmla="*/ 0 h 95"/>
                  <a:gd name="T10" fmla="*/ 0 60000 65536"/>
                  <a:gd name="T11" fmla="*/ 0 60000 65536"/>
                  <a:gd name="T12" fmla="*/ 0 60000 65536"/>
                  <a:gd name="T13" fmla="*/ 0 60000 65536"/>
                  <a:gd name="T14" fmla="*/ 0 60000 65536"/>
                  <a:gd name="T15" fmla="*/ 0 w 84"/>
                  <a:gd name="T16" fmla="*/ 0 h 95"/>
                  <a:gd name="T17" fmla="*/ 84 w 84"/>
                  <a:gd name="T18" fmla="*/ 95 h 95"/>
                </a:gdLst>
                <a:ahLst/>
                <a:cxnLst>
                  <a:cxn ang="T10">
                    <a:pos x="T0" y="T1"/>
                  </a:cxn>
                  <a:cxn ang="T11">
                    <a:pos x="T2" y="T3"/>
                  </a:cxn>
                  <a:cxn ang="T12">
                    <a:pos x="T4" y="T5"/>
                  </a:cxn>
                  <a:cxn ang="T13">
                    <a:pos x="T6" y="T7"/>
                  </a:cxn>
                  <a:cxn ang="T14">
                    <a:pos x="T8" y="T9"/>
                  </a:cxn>
                </a:cxnLst>
                <a:rect l="T15" t="T16" r="T17" b="T18"/>
                <a:pathLst>
                  <a:path w="84" h="95">
                    <a:moveTo>
                      <a:pt x="0" y="0"/>
                    </a:moveTo>
                    <a:lnTo>
                      <a:pt x="0" y="52"/>
                    </a:lnTo>
                    <a:lnTo>
                      <a:pt x="84" y="95"/>
                    </a:lnTo>
                    <a:lnTo>
                      <a:pt x="84" y="4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48" name="Freeform 775"/>
              <p:cNvSpPr>
                <a:spLocks/>
              </p:cNvSpPr>
              <p:nvPr/>
            </p:nvSpPr>
            <p:spPr bwMode="auto">
              <a:xfrm>
                <a:off x="3098" y="2538"/>
                <a:ext cx="196" cy="157"/>
              </a:xfrm>
              <a:custGeom>
                <a:avLst/>
                <a:gdLst>
                  <a:gd name="T0" fmla="*/ 0 w 196"/>
                  <a:gd name="T1" fmla="*/ 157 h 157"/>
                  <a:gd name="T2" fmla="*/ 196 w 196"/>
                  <a:gd name="T3" fmla="*/ 52 h 157"/>
                  <a:gd name="T4" fmla="*/ 196 w 196"/>
                  <a:gd name="T5" fmla="*/ 0 h 157"/>
                  <a:gd name="T6" fmla="*/ 0 w 196"/>
                  <a:gd name="T7" fmla="*/ 105 h 157"/>
                  <a:gd name="T8" fmla="*/ 0 w 196"/>
                  <a:gd name="T9" fmla="*/ 157 h 157"/>
                  <a:gd name="T10" fmla="*/ 0 60000 65536"/>
                  <a:gd name="T11" fmla="*/ 0 60000 65536"/>
                  <a:gd name="T12" fmla="*/ 0 60000 65536"/>
                  <a:gd name="T13" fmla="*/ 0 60000 65536"/>
                  <a:gd name="T14" fmla="*/ 0 60000 65536"/>
                  <a:gd name="T15" fmla="*/ 0 w 196"/>
                  <a:gd name="T16" fmla="*/ 0 h 157"/>
                  <a:gd name="T17" fmla="*/ 196 w 196"/>
                  <a:gd name="T18" fmla="*/ 157 h 157"/>
                </a:gdLst>
                <a:ahLst/>
                <a:cxnLst>
                  <a:cxn ang="T10">
                    <a:pos x="T0" y="T1"/>
                  </a:cxn>
                  <a:cxn ang="T11">
                    <a:pos x="T2" y="T3"/>
                  </a:cxn>
                  <a:cxn ang="T12">
                    <a:pos x="T4" y="T5"/>
                  </a:cxn>
                  <a:cxn ang="T13">
                    <a:pos x="T6" y="T7"/>
                  </a:cxn>
                  <a:cxn ang="T14">
                    <a:pos x="T8" y="T9"/>
                  </a:cxn>
                </a:cxnLst>
                <a:rect l="T15" t="T16" r="T17" b="T18"/>
                <a:pathLst>
                  <a:path w="196" h="157">
                    <a:moveTo>
                      <a:pt x="0" y="157"/>
                    </a:moveTo>
                    <a:lnTo>
                      <a:pt x="196" y="52"/>
                    </a:lnTo>
                    <a:lnTo>
                      <a:pt x="196" y="0"/>
                    </a:lnTo>
                    <a:lnTo>
                      <a:pt x="0" y="105"/>
                    </a:lnTo>
                    <a:lnTo>
                      <a:pt x="0"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49" name="Freeform 776"/>
              <p:cNvSpPr>
                <a:spLocks/>
              </p:cNvSpPr>
              <p:nvPr/>
            </p:nvSpPr>
            <p:spPr bwMode="auto">
              <a:xfrm>
                <a:off x="3098" y="2538"/>
                <a:ext cx="196" cy="157"/>
              </a:xfrm>
              <a:custGeom>
                <a:avLst/>
                <a:gdLst>
                  <a:gd name="T0" fmla="*/ 0 w 196"/>
                  <a:gd name="T1" fmla="*/ 157 h 157"/>
                  <a:gd name="T2" fmla="*/ 196 w 196"/>
                  <a:gd name="T3" fmla="*/ 52 h 157"/>
                  <a:gd name="T4" fmla="*/ 196 w 196"/>
                  <a:gd name="T5" fmla="*/ 0 h 157"/>
                  <a:gd name="T6" fmla="*/ 0 w 196"/>
                  <a:gd name="T7" fmla="*/ 105 h 157"/>
                  <a:gd name="T8" fmla="*/ 0 w 196"/>
                  <a:gd name="T9" fmla="*/ 157 h 157"/>
                  <a:gd name="T10" fmla="*/ 0 60000 65536"/>
                  <a:gd name="T11" fmla="*/ 0 60000 65536"/>
                  <a:gd name="T12" fmla="*/ 0 60000 65536"/>
                  <a:gd name="T13" fmla="*/ 0 60000 65536"/>
                  <a:gd name="T14" fmla="*/ 0 60000 65536"/>
                  <a:gd name="T15" fmla="*/ 0 w 196"/>
                  <a:gd name="T16" fmla="*/ 0 h 157"/>
                  <a:gd name="T17" fmla="*/ 196 w 196"/>
                  <a:gd name="T18" fmla="*/ 157 h 157"/>
                </a:gdLst>
                <a:ahLst/>
                <a:cxnLst>
                  <a:cxn ang="T10">
                    <a:pos x="T0" y="T1"/>
                  </a:cxn>
                  <a:cxn ang="T11">
                    <a:pos x="T2" y="T3"/>
                  </a:cxn>
                  <a:cxn ang="T12">
                    <a:pos x="T4" y="T5"/>
                  </a:cxn>
                  <a:cxn ang="T13">
                    <a:pos x="T6" y="T7"/>
                  </a:cxn>
                  <a:cxn ang="T14">
                    <a:pos x="T8" y="T9"/>
                  </a:cxn>
                </a:cxnLst>
                <a:rect l="T15" t="T16" r="T17" b="T18"/>
                <a:pathLst>
                  <a:path w="196" h="157">
                    <a:moveTo>
                      <a:pt x="0" y="157"/>
                    </a:moveTo>
                    <a:lnTo>
                      <a:pt x="196" y="52"/>
                    </a:lnTo>
                    <a:lnTo>
                      <a:pt x="196" y="0"/>
                    </a:lnTo>
                    <a:lnTo>
                      <a:pt x="0" y="105"/>
                    </a:lnTo>
                    <a:lnTo>
                      <a:pt x="0"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50" name="Freeform 777"/>
              <p:cNvSpPr>
                <a:spLocks/>
              </p:cNvSpPr>
              <p:nvPr/>
            </p:nvSpPr>
            <p:spPr bwMode="auto">
              <a:xfrm>
                <a:off x="3014" y="2493"/>
                <a:ext cx="280" cy="150"/>
              </a:xfrm>
              <a:custGeom>
                <a:avLst/>
                <a:gdLst>
                  <a:gd name="T0" fmla="*/ 84 w 280"/>
                  <a:gd name="T1" fmla="*/ 150 h 150"/>
                  <a:gd name="T2" fmla="*/ 280 w 280"/>
                  <a:gd name="T3" fmla="*/ 45 h 150"/>
                  <a:gd name="T4" fmla="*/ 197 w 280"/>
                  <a:gd name="T5" fmla="*/ 0 h 150"/>
                  <a:gd name="T6" fmla="*/ 0 w 280"/>
                  <a:gd name="T7" fmla="*/ 107 h 150"/>
                  <a:gd name="T8" fmla="*/ 84 w 280"/>
                  <a:gd name="T9" fmla="*/ 150 h 150"/>
                  <a:gd name="T10" fmla="*/ 0 60000 65536"/>
                  <a:gd name="T11" fmla="*/ 0 60000 65536"/>
                  <a:gd name="T12" fmla="*/ 0 60000 65536"/>
                  <a:gd name="T13" fmla="*/ 0 60000 65536"/>
                  <a:gd name="T14" fmla="*/ 0 60000 65536"/>
                  <a:gd name="T15" fmla="*/ 0 w 280"/>
                  <a:gd name="T16" fmla="*/ 0 h 150"/>
                  <a:gd name="T17" fmla="*/ 280 w 280"/>
                  <a:gd name="T18" fmla="*/ 150 h 150"/>
                </a:gdLst>
                <a:ahLst/>
                <a:cxnLst>
                  <a:cxn ang="T10">
                    <a:pos x="T0" y="T1"/>
                  </a:cxn>
                  <a:cxn ang="T11">
                    <a:pos x="T2" y="T3"/>
                  </a:cxn>
                  <a:cxn ang="T12">
                    <a:pos x="T4" y="T5"/>
                  </a:cxn>
                  <a:cxn ang="T13">
                    <a:pos x="T6" y="T7"/>
                  </a:cxn>
                  <a:cxn ang="T14">
                    <a:pos x="T8" y="T9"/>
                  </a:cxn>
                </a:cxnLst>
                <a:rect l="T15" t="T16" r="T17" b="T18"/>
                <a:pathLst>
                  <a:path w="280" h="150">
                    <a:moveTo>
                      <a:pt x="84" y="150"/>
                    </a:moveTo>
                    <a:lnTo>
                      <a:pt x="280" y="45"/>
                    </a:lnTo>
                    <a:lnTo>
                      <a:pt x="197" y="0"/>
                    </a:lnTo>
                    <a:lnTo>
                      <a:pt x="0" y="107"/>
                    </a:lnTo>
                    <a:lnTo>
                      <a:pt x="84" y="15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51" name="Freeform 778"/>
              <p:cNvSpPr>
                <a:spLocks/>
              </p:cNvSpPr>
              <p:nvPr/>
            </p:nvSpPr>
            <p:spPr bwMode="auto">
              <a:xfrm>
                <a:off x="3014" y="2493"/>
                <a:ext cx="280" cy="150"/>
              </a:xfrm>
              <a:custGeom>
                <a:avLst/>
                <a:gdLst>
                  <a:gd name="T0" fmla="*/ 84 w 280"/>
                  <a:gd name="T1" fmla="*/ 150 h 150"/>
                  <a:gd name="T2" fmla="*/ 280 w 280"/>
                  <a:gd name="T3" fmla="*/ 45 h 150"/>
                  <a:gd name="T4" fmla="*/ 197 w 280"/>
                  <a:gd name="T5" fmla="*/ 0 h 150"/>
                  <a:gd name="T6" fmla="*/ 0 w 280"/>
                  <a:gd name="T7" fmla="*/ 107 h 150"/>
                  <a:gd name="T8" fmla="*/ 84 w 280"/>
                  <a:gd name="T9" fmla="*/ 150 h 150"/>
                  <a:gd name="T10" fmla="*/ 0 60000 65536"/>
                  <a:gd name="T11" fmla="*/ 0 60000 65536"/>
                  <a:gd name="T12" fmla="*/ 0 60000 65536"/>
                  <a:gd name="T13" fmla="*/ 0 60000 65536"/>
                  <a:gd name="T14" fmla="*/ 0 60000 65536"/>
                  <a:gd name="T15" fmla="*/ 0 w 280"/>
                  <a:gd name="T16" fmla="*/ 0 h 150"/>
                  <a:gd name="T17" fmla="*/ 280 w 280"/>
                  <a:gd name="T18" fmla="*/ 150 h 150"/>
                </a:gdLst>
                <a:ahLst/>
                <a:cxnLst>
                  <a:cxn ang="T10">
                    <a:pos x="T0" y="T1"/>
                  </a:cxn>
                  <a:cxn ang="T11">
                    <a:pos x="T2" y="T3"/>
                  </a:cxn>
                  <a:cxn ang="T12">
                    <a:pos x="T4" y="T5"/>
                  </a:cxn>
                  <a:cxn ang="T13">
                    <a:pos x="T6" y="T7"/>
                  </a:cxn>
                  <a:cxn ang="T14">
                    <a:pos x="T8" y="T9"/>
                  </a:cxn>
                </a:cxnLst>
                <a:rect l="T15" t="T16" r="T17" b="T18"/>
                <a:pathLst>
                  <a:path w="280" h="150">
                    <a:moveTo>
                      <a:pt x="84" y="150"/>
                    </a:moveTo>
                    <a:lnTo>
                      <a:pt x="280" y="45"/>
                    </a:lnTo>
                    <a:lnTo>
                      <a:pt x="197" y="0"/>
                    </a:lnTo>
                    <a:lnTo>
                      <a:pt x="0" y="107"/>
                    </a:lnTo>
                    <a:lnTo>
                      <a:pt x="84" y="15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52" name="Freeform 779"/>
              <p:cNvSpPr>
                <a:spLocks/>
              </p:cNvSpPr>
              <p:nvPr/>
            </p:nvSpPr>
            <p:spPr bwMode="auto">
              <a:xfrm>
                <a:off x="3098" y="2538"/>
                <a:ext cx="196" cy="157"/>
              </a:xfrm>
              <a:custGeom>
                <a:avLst/>
                <a:gdLst>
                  <a:gd name="T0" fmla="*/ 0 w 196"/>
                  <a:gd name="T1" fmla="*/ 157 h 157"/>
                  <a:gd name="T2" fmla="*/ 196 w 196"/>
                  <a:gd name="T3" fmla="*/ 52 h 157"/>
                  <a:gd name="T4" fmla="*/ 196 w 196"/>
                  <a:gd name="T5" fmla="*/ 0 h 157"/>
                  <a:gd name="T6" fmla="*/ 0 w 196"/>
                  <a:gd name="T7" fmla="*/ 105 h 157"/>
                  <a:gd name="T8" fmla="*/ 0 w 196"/>
                  <a:gd name="T9" fmla="*/ 157 h 157"/>
                  <a:gd name="T10" fmla="*/ 0 60000 65536"/>
                  <a:gd name="T11" fmla="*/ 0 60000 65536"/>
                  <a:gd name="T12" fmla="*/ 0 60000 65536"/>
                  <a:gd name="T13" fmla="*/ 0 60000 65536"/>
                  <a:gd name="T14" fmla="*/ 0 60000 65536"/>
                  <a:gd name="T15" fmla="*/ 0 w 196"/>
                  <a:gd name="T16" fmla="*/ 0 h 157"/>
                  <a:gd name="T17" fmla="*/ 196 w 196"/>
                  <a:gd name="T18" fmla="*/ 157 h 157"/>
                </a:gdLst>
                <a:ahLst/>
                <a:cxnLst>
                  <a:cxn ang="T10">
                    <a:pos x="T0" y="T1"/>
                  </a:cxn>
                  <a:cxn ang="T11">
                    <a:pos x="T2" y="T3"/>
                  </a:cxn>
                  <a:cxn ang="T12">
                    <a:pos x="T4" y="T5"/>
                  </a:cxn>
                  <a:cxn ang="T13">
                    <a:pos x="T6" y="T7"/>
                  </a:cxn>
                  <a:cxn ang="T14">
                    <a:pos x="T8" y="T9"/>
                  </a:cxn>
                </a:cxnLst>
                <a:rect l="T15" t="T16" r="T17" b="T18"/>
                <a:pathLst>
                  <a:path w="196" h="157">
                    <a:moveTo>
                      <a:pt x="0" y="157"/>
                    </a:moveTo>
                    <a:lnTo>
                      <a:pt x="196" y="52"/>
                    </a:lnTo>
                    <a:lnTo>
                      <a:pt x="196" y="0"/>
                    </a:lnTo>
                    <a:lnTo>
                      <a:pt x="0" y="105"/>
                    </a:lnTo>
                    <a:lnTo>
                      <a:pt x="0"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53" name="Freeform 780"/>
              <p:cNvSpPr>
                <a:spLocks/>
              </p:cNvSpPr>
              <p:nvPr/>
            </p:nvSpPr>
            <p:spPr bwMode="auto">
              <a:xfrm>
                <a:off x="3098" y="2538"/>
                <a:ext cx="196" cy="157"/>
              </a:xfrm>
              <a:custGeom>
                <a:avLst/>
                <a:gdLst>
                  <a:gd name="T0" fmla="*/ 0 w 196"/>
                  <a:gd name="T1" fmla="*/ 157 h 157"/>
                  <a:gd name="T2" fmla="*/ 196 w 196"/>
                  <a:gd name="T3" fmla="*/ 52 h 157"/>
                  <a:gd name="T4" fmla="*/ 196 w 196"/>
                  <a:gd name="T5" fmla="*/ 0 h 157"/>
                  <a:gd name="T6" fmla="*/ 0 w 196"/>
                  <a:gd name="T7" fmla="*/ 105 h 157"/>
                  <a:gd name="T8" fmla="*/ 0 w 196"/>
                  <a:gd name="T9" fmla="*/ 157 h 157"/>
                  <a:gd name="T10" fmla="*/ 0 60000 65536"/>
                  <a:gd name="T11" fmla="*/ 0 60000 65536"/>
                  <a:gd name="T12" fmla="*/ 0 60000 65536"/>
                  <a:gd name="T13" fmla="*/ 0 60000 65536"/>
                  <a:gd name="T14" fmla="*/ 0 60000 65536"/>
                  <a:gd name="T15" fmla="*/ 0 w 196"/>
                  <a:gd name="T16" fmla="*/ 0 h 157"/>
                  <a:gd name="T17" fmla="*/ 196 w 196"/>
                  <a:gd name="T18" fmla="*/ 157 h 157"/>
                </a:gdLst>
                <a:ahLst/>
                <a:cxnLst>
                  <a:cxn ang="T10">
                    <a:pos x="T0" y="T1"/>
                  </a:cxn>
                  <a:cxn ang="T11">
                    <a:pos x="T2" y="T3"/>
                  </a:cxn>
                  <a:cxn ang="T12">
                    <a:pos x="T4" y="T5"/>
                  </a:cxn>
                  <a:cxn ang="T13">
                    <a:pos x="T6" y="T7"/>
                  </a:cxn>
                  <a:cxn ang="T14">
                    <a:pos x="T8" y="T9"/>
                  </a:cxn>
                </a:cxnLst>
                <a:rect l="T15" t="T16" r="T17" b="T18"/>
                <a:pathLst>
                  <a:path w="196" h="157">
                    <a:moveTo>
                      <a:pt x="0" y="157"/>
                    </a:moveTo>
                    <a:lnTo>
                      <a:pt x="196" y="52"/>
                    </a:lnTo>
                    <a:lnTo>
                      <a:pt x="196" y="0"/>
                    </a:lnTo>
                    <a:lnTo>
                      <a:pt x="0" y="105"/>
                    </a:lnTo>
                    <a:lnTo>
                      <a:pt x="0"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54" name="Freeform 781"/>
              <p:cNvSpPr>
                <a:spLocks/>
              </p:cNvSpPr>
              <p:nvPr/>
            </p:nvSpPr>
            <p:spPr bwMode="auto">
              <a:xfrm>
                <a:off x="3014" y="2493"/>
                <a:ext cx="280" cy="150"/>
              </a:xfrm>
              <a:custGeom>
                <a:avLst/>
                <a:gdLst>
                  <a:gd name="T0" fmla="*/ 84 w 280"/>
                  <a:gd name="T1" fmla="*/ 150 h 150"/>
                  <a:gd name="T2" fmla="*/ 280 w 280"/>
                  <a:gd name="T3" fmla="*/ 45 h 150"/>
                  <a:gd name="T4" fmla="*/ 197 w 280"/>
                  <a:gd name="T5" fmla="*/ 0 h 150"/>
                  <a:gd name="T6" fmla="*/ 0 w 280"/>
                  <a:gd name="T7" fmla="*/ 107 h 150"/>
                  <a:gd name="T8" fmla="*/ 84 w 280"/>
                  <a:gd name="T9" fmla="*/ 150 h 150"/>
                  <a:gd name="T10" fmla="*/ 0 60000 65536"/>
                  <a:gd name="T11" fmla="*/ 0 60000 65536"/>
                  <a:gd name="T12" fmla="*/ 0 60000 65536"/>
                  <a:gd name="T13" fmla="*/ 0 60000 65536"/>
                  <a:gd name="T14" fmla="*/ 0 60000 65536"/>
                  <a:gd name="T15" fmla="*/ 0 w 280"/>
                  <a:gd name="T16" fmla="*/ 0 h 150"/>
                  <a:gd name="T17" fmla="*/ 280 w 280"/>
                  <a:gd name="T18" fmla="*/ 150 h 150"/>
                </a:gdLst>
                <a:ahLst/>
                <a:cxnLst>
                  <a:cxn ang="T10">
                    <a:pos x="T0" y="T1"/>
                  </a:cxn>
                  <a:cxn ang="T11">
                    <a:pos x="T2" y="T3"/>
                  </a:cxn>
                  <a:cxn ang="T12">
                    <a:pos x="T4" y="T5"/>
                  </a:cxn>
                  <a:cxn ang="T13">
                    <a:pos x="T6" y="T7"/>
                  </a:cxn>
                  <a:cxn ang="T14">
                    <a:pos x="T8" y="T9"/>
                  </a:cxn>
                </a:cxnLst>
                <a:rect l="T15" t="T16" r="T17" b="T18"/>
                <a:pathLst>
                  <a:path w="280" h="150">
                    <a:moveTo>
                      <a:pt x="84" y="150"/>
                    </a:moveTo>
                    <a:lnTo>
                      <a:pt x="280" y="45"/>
                    </a:lnTo>
                    <a:lnTo>
                      <a:pt x="197" y="0"/>
                    </a:lnTo>
                    <a:lnTo>
                      <a:pt x="0" y="107"/>
                    </a:lnTo>
                    <a:lnTo>
                      <a:pt x="84" y="15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55" name="Freeform 782"/>
              <p:cNvSpPr>
                <a:spLocks/>
              </p:cNvSpPr>
              <p:nvPr/>
            </p:nvSpPr>
            <p:spPr bwMode="auto">
              <a:xfrm>
                <a:off x="3014" y="2493"/>
                <a:ext cx="280" cy="150"/>
              </a:xfrm>
              <a:custGeom>
                <a:avLst/>
                <a:gdLst>
                  <a:gd name="T0" fmla="*/ 84 w 280"/>
                  <a:gd name="T1" fmla="*/ 150 h 150"/>
                  <a:gd name="T2" fmla="*/ 280 w 280"/>
                  <a:gd name="T3" fmla="*/ 45 h 150"/>
                  <a:gd name="T4" fmla="*/ 197 w 280"/>
                  <a:gd name="T5" fmla="*/ 0 h 150"/>
                  <a:gd name="T6" fmla="*/ 0 w 280"/>
                  <a:gd name="T7" fmla="*/ 107 h 150"/>
                  <a:gd name="T8" fmla="*/ 84 w 280"/>
                  <a:gd name="T9" fmla="*/ 150 h 150"/>
                  <a:gd name="T10" fmla="*/ 0 60000 65536"/>
                  <a:gd name="T11" fmla="*/ 0 60000 65536"/>
                  <a:gd name="T12" fmla="*/ 0 60000 65536"/>
                  <a:gd name="T13" fmla="*/ 0 60000 65536"/>
                  <a:gd name="T14" fmla="*/ 0 60000 65536"/>
                  <a:gd name="T15" fmla="*/ 0 w 280"/>
                  <a:gd name="T16" fmla="*/ 0 h 150"/>
                  <a:gd name="T17" fmla="*/ 280 w 280"/>
                  <a:gd name="T18" fmla="*/ 150 h 150"/>
                </a:gdLst>
                <a:ahLst/>
                <a:cxnLst>
                  <a:cxn ang="T10">
                    <a:pos x="T0" y="T1"/>
                  </a:cxn>
                  <a:cxn ang="T11">
                    <a:pos x="T2" y="T3"/>
                  </a:cxn>
                  <a:cxn ang="T12">
                    <a:pos x="T4" y="T5"/>
                  </a:cxn>
                  <a:cxn ang="T13">
                    <a:pos x="T6" y="T7"/>
                  </a:cxn>
                  <a:cxn ang="T14">
                    <a:pos x="T8" y="T9"/>
                  </a:cxn>
                </a:cxnLst>
                <a:rect l="T15" t="T16" r="T17" b="T18"/>
                <a:pathLst>
                  <a:path w="280" h="150">
                    <a:moveTo>
                      <a:pt x="84" y="150"/>
                    </a:moveTo>
                    <a:lnTo>
                      <a:pt x="280" y="45"/>
                    </a:lnTo>
                    <a:lnTo>
                      <a:pt x="197" y="0"/>
                    </a:lnTo>
                    <a:lnTo>
                      <a:pt x="0" y="107"/>
                    </a:lnTo>
                    <a:lnTo>
                      <a:pt x="84" y="15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56" name="Freeform 783"/>
              <p:cNvSpPr>
                <a:spLocks/>
              </p:cNvSpPr>
              <p:nvPr/>
            </p:nvSpPr>
            <p:spPr bwMode="auto">
              <a:xfrm>
                <a:off x="3014" y="2600"/>
                <a:ext cx="84" cy="95"/>
              </a:xfrm>
              <a:custGeom>
                <a:avLst/>
                <a:gdLst>
                  <a:gd name="T0" fmla="*/ 0 w 84"/>
                  <a:gd name="T1" fmla="*/ 0 h 95"/>
                  <a:gd name="T2" fmla="*/ 0 w 84"/>
                  <a:gd name="T3" fmla="*/ 52 h 95"/>
                  <a:gd name="T4" fmla="*/ 84 w 84"/>
                  <a:gd name="T5" fmla="*/ 95 h 95"/>
                  <a:gd name="T6" fmla="*/ 84 w 84"/>
                  <a:gd name="T7" fmla="*/ 43 h 95"/>
                  <a:gd name="T8" fmla="*/ 0 w 84"/>
                  <a:gd name="T9" fmla="*/ 0 h 95"/>
                  <a:gd name="T10" fmla="*/ 0 60000 65536"/>
                  <a:gd name="T11" fmla="*/ 0 60000 65536"/>
                  <a:gd name="T12" fmla="*/ 0 60000 65536"/>
                  <a:gd name="T13" fmla="*/ 0 60000 65536"/>
                  <a:gd name="T14" fmla="*/ 0 60000 65536"/>
                  <a:gd name="T15" fmla="*/ 0 w 84"/>
                  <a:gd name="T16" fmla="*/ 0 h 95"/>
                  <a:gd name="T17" fmla="*/ 84 w 84"/>
                  <a:gd name="T18" fmla="*/ 95 h 95"/>
                </a:gdLst>
                <a:ahLst/>
                <a:cxnLst>
                  <a:cxn ang="T10">
                    <a:pos x="T0" y="T1"/>
                  </a:cxn>
                  <a:cxn ang="T11">
                    <a:pos x="T2" y="T3"/>
                  </a:cxn>
                  <a:cxn ang="T12">
                    <a:pos x="T4" y="T5"/>
                  </a:cxn>
                  <a:cxn ang="T13">
                    <a:pos x="T6" y="T7"/>
                  </a:cxn>
                  <a:cxn ang="T14">
                    <a:pos x="T8" y="T9"/>
                  </a:cxn>
                </a:cxnLst>
                <a:rect l="T15" t="T16" r="T17" b="T18"/>
                <a:pathLst>
                  <a:path w="84" h="95">
                    <a:moveTo>
                      <a:pt x="0" y="0"/>
                    </a:moveTo>
                    <a:lnTo>
                      <a:pt x="0" y="52"/>
                    </a:lnTo>
                    <a:lnTo>
                      <a:pt x="84" y="95"/>
                    </a:lnTo>
                    <a:lnTo>
                      <a:pt x="84" y="4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57" name="Freeform 784"/>
              <p:cNvSpPr>
                <a:spLocks/>
              </p:cNvSpPr>
              <p:nvPr/>
            </p:nvSpPr>
            <p:spPr bwMode="auto">
              <a:xfrm>
                <a:off x="3014" y="2600"/>
                <a:ext cx="84" cy="95"/>
              </a:xfrm>
              <a:custGeom>
                <a:avLst/>
                <a:gdLst>
                  <a:gd name="T0" fmla="*/ 0 w 84"/>
                  <a:gd name="T1" fmla="*/ 0 h 95"/>
                  <a:gd name="T2" fmla="*/ 0 w 84"/>
                  <a:gd name="T3" fmla="*/ 52 h 95"/>
                  <a:gd name="T4" fmla="*/ 84 w 84"/>
                  <a:gd name="T5" fmla="*/ 95 h 95"/>
                  <a:gd name="T6" fmla="*/ 84 w 84"/>
                  <a:gd name="T7" fmla="*/ 43 h 95"/>
                  <a:gd name="T8" fmla="*/ 0 w 84"/>
                  <a:gd name="T9" fmla="*/ 0 h 95"/>
                  <a:gd name="T10" fmla="*/ 0 60000 65536"/>
                  <a:gd name="T11" fmla="*/ 0 60000 65536"/>
                  <a:gd name="T12" fmla="*/ 0 60000 65536"/>
                  <a:gd name="T13" fmla="*/ 0 60000 65536"/>
                  <a:gd name="T14" fmla="*/ 0 60000 65536"/>
                  <a:gd name="T15" fmla="*/ 0 w 84"/>
                  <a:gd name="T16" fmla="*/ 0 h 95"/>
                  <a:gd name="T17" fmla="*/ 84 w 84"/>
                  <a:gd name="T18" fmla="*/ 95 h 95"/>
                </a:gdLst>
                <a:ahLst/>
                <a:cxnLst>
                  <a:cxn ang="T10">
                    <a:pos x="T0" y="T1"/>
                  </a:cxn>
                  <a:cxn ang="T11">
                    <a:pos x="T2" y="T3"/>
                  </a:cxn>
                  <a:cxn ang="T12">
                    <a:pos x="T4" y="T5"/>
                  </a:cxn>
                  <a:cxn ang="T13">
                    <a:pos x="T6" y="T7"/>
                  </a:cxn>
                  <a:cxn ang="T14">
                    <a:pos x="T8" y="T9"/>
                  </a:cxn>
                </a:cxnLst>
                <a:rect l="T15" t="T16" r="T17" b="T18"/>
                <a:pathLst>
                  <a:path w="84" h="95">
                    <a:moveTo>
                      <a:pt x="0" y="0"/>
                    </a:moveTo>
                    <a:lnTo>
                      <a:pt x="0" y="52"/>
                    </a:lnTo>
                    <a:lnTo>
                      <a:pt x="84" y="95"/>
                    </a:lnTo>
                    <a:lnTo>
                      <a:pt x="84" y="4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58" name="Freeform 785"/>
              <p:cNvSpPr>
                <a:spLocks/>
              </p:cNvSpPr>
              <p:nvPr/>
            </p:nvSpPr>
            <p:spPr bwMode="auto">
              <a:xfrm>
                <a:off x="3098" y="2484"/>
                <a:ext cx="196" cy="157"/>
              </a:xfrm>
              <a:custGeom>
                <a:avLst/>
                <a:gdLst>
                  <a:gd name="T0" fmla="*/ 0 w 196"/>
                  <a:gd name="T1" fmla="*/ 157 h 157"/>
                  <a:gd name="T2" fmla="*/ 196 w 196"/>
                  <a:gd name="T3" fmla="*/ 52 h 157"/>
                  <a:gd name="T4" fmla="*/ 196 w 196"/>
                  <a:gd name="T5" fmla="*/ 0 h 157"/>
                  <a:gd name="T6" fmla="*/ 0 w 196"/>
                  <a:gd name="T7" fmla="*/ 106 h 157"/>
                  <a:gd name="T8" fmla="*/ 0 w 196"/>
                  <a:gd name="T9" fmla="*/ 157 h 157"/>
                  <a:gd name="T10" fmla="*/ 0 60000 65536"/>
                  <a:gd name="T11" fmla="*/ 0 60000 65536"/>
                  <a:gd name="T12" fmla="*/ 0 60000 65536"/>
                  <a:gd name="T13" fmla="*/ 0 60000 65536"/>
                  <a:gd name="T14" fmla="*/ 0 60000 65536"/>
                  <a:gd name="T15" fmla="*/ 0 w 196"/>
                  <a:gd name="T16" fmla="*/ 0 h 157"/>
                  <a:gd name="T17" fmla="*/ 196 w 196"/>
                  <a:gd name="T18" fmla="*/ 157 h 157"/>
                </a:gdLst>
                <a:ahLst/>
                <a:cxnLst>
                  <a:cxn ang="T10">
                    <a:pos x="T0" y="T1"/>
                  </a:cxn>
                  <a:cxn ang="T11">
                    <a:pos x="T2" y="T3"/>
                  </a:cxn>
                  <a:cxn ang="T12">
                    <a:pos x="T4" y="T5"/>
                  </a:cxn>
                  <a:cxn ang="T13">
                    <a:pos x="T6" y="T7"/>
                  </a:cxn>
                  <a:cxn ang="T14">
                    <a:pos x="T8" y="T9"/>
                  </a:cxn>
                </a:cxnLst>
                <a:rect l="T15" t="T16" r="T17" b="T18"/>
                <a:pathLst>
                  <a:path w="196" h="157">
                    <a:moveTo>
                      <a:pt x="0" y="157"/>
                    </a:moveTo>
                    <a:lnTo>
                      <a:pt x="196" y="52"/>
                    </a:lnTo>
                    <a:lnTo>
                      <a:pt x="196" y="0"/>
                    </a:lnTo>
                    <a:lnTo>
                      <a:pt x="0" y="106"/>
                    </a:lnTo>
                    <a:lnTo>
                      <a:pt x="0"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59" name="Freeform 786"/>
              <p:cNvSpPr>
                <a:spLocks/>
              </p:cNvSpPr>
              <p:nvPr/>
            </p:nvSpPr>
            <p:spPr bwMode="auto">
              <a:xfrm>
                <a:off x="3098" y="2484"/>
                <a:ext cx="196" cy="157"/>
              </a:xfrm>
              <a:custGeom>
                <a:avLst/>
                <a:gdLst>
                  <a:gd name="T0" fmla="*/ 0 w 196"/>
                  <a:gd name="T1" fmla="*/ 157 h 157"/>
                  <a:gd name="T2" fmla="*/ 196 w 196"/>
                  <a:gd name="T3" fmla="*/ 52 h 157"/>
                  <a:gd name="T4" fmla="*/ 196 w 196"/>
                  <a:gd name="T5" fmla="*/ 0 h 157"/>
                  <a:gd name="T6" fmla="*/ 0 w 196"/>
                  <a:gd name="T7" fmla="*/ 106 h 157"/>
                  <a:gd name="T8" fmla="*/ 0 w 196"/>
                  <a:gd name="T9" fmla="*/ 157 h 157"/>
                  <a:gd name="T10" fmla="*/ 0 60000 65536"/>
                  <a:gd name="T11" fmla="*/ 0 60000 65536"/>
                  <a:gd name="T12" fmla="*/ 0 60000 65536"/>
                  <a:gd name="T13" fmla="*/ 0 60000 65536"/>
                  <a:gd name="T14" fmla="*/ 0 60000 65536"/>
                  <a:gd name="T15" fmla="*/ 0 w 196"/>
                  <a:gd name="T16" fmla="*/ 0 h 157"/>
                  <a:gd name="T17" fmla="*/ 196 w 196"/>
                  <a:gd name="T18" fmla="*/ 157 h 157"/>
                </a:gdLst>
                <a:ahLst/>
                <a:cxnLst>
                  <a:cxn ang="T10">
                    <a:pos x="T0" y="T1"/>
                  </a:cxn>
                  <a:cxn ang="T11">
                    <a:pos x="T2" y="T3"/>
                  </a:cxn>
                  <a:cxn ang="T12">
                    <a:pos x="T4" y="T5"/>
                  </a:cxn>
                  <a:cxn ang="T13">
                    <a:pos x="T6" y="T7"/>
                  </a:cxn>
                  <a:cxn ang="T14">
                    <a:pos x="T8" y="T9"/>
                  </a:cxn>
                </a:cxnLst>
                <a:rect l="T15" t="T16" r="T17" b="T18"/>
                <a:pathLst>
                  <a:path w="196" h="157">
                    <a:moveTo>
                      <a:pt x="0" y="157"/>
                    </a:moveTo>
                    <a:lnTo>
                      <a:pt x="196" y="52"/>
                    </a:lnTo>
                    <a:lnTo>
                      <a:pt x="196" y="0"/>
                    </a:lnTo>
                    <a:lnTo>
                      <a:pt x="0" y="106"/>
                    </a:lnTo>
                    <a:lnTo>
                      <a:pt x="0"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60" name="Freeform 787"/>
              <p:cNvSpPr>
                <a:spLocks/>
              </p:cNvSpPr>
              <p:nvPr/>
            </p:nvSpPr>
            <p:spPr bwMode="auto">
              <a:xfrm>
                <a:off x="3014" y="2441"/>
                <a:ext cx="280" cy="149"/>
              </a:xfrm>
              <a:custGeom>
                <a:avLst/>
                <a:gdLst>
                  <a:gd name="T0" fmla="*/ 84 w 280"/>
                  <a:gd name="T1" fmla="*/ 149 h 149"/>
                  <a:gd name="T2" fmla="*/ 280 w 280"/>
                  <a:gd name="T3" fmla="*/ 43 h 149"/>
                  <a:gd name="T4" fmla="*/ 197 w 280"/>
                  <a:gd name="T5" fmla="*/ 0 h 149"/>
                  <a:gd name="T6" fmla="*/ 0 w 280"/>
                  <a:gd name="T7" fmla="*/ 106 h 149"/>
                  <a:gd name="T8" fmla="*/ 84 w 280"/>
                  <a:gd name="T9" fmla="*/ 149 h 149"/>
                  <a:gd name="T10" fmla="*/ 0 60000 65536"/>
                  <a:gd name="T11" fmla="*/ 0 60000 65536"/>
                  <a:gd name="T12" fmla="*/ 0 60000 65536"/>
                  <a:gd name="T13" fmla="*/ 0 60000 65536"/>
                  <a:gd name="T14" fmla="*/ 0 60000 65536"/>
                  <a:gd name="T15" fmla="*/ 0 w 280"/>
                  <a:gd name="T16" fmla="*/ 0 h 149"/>
                  <a:gd name="T17" fmla="*/ 280 w 280"/>
                  <a:gd name="T18" fmla="*/ 149 h 149"/>
                </a:gdLst>
                <a:ahLst/>
                <a:cxnLst>
                  <a:cxn ang="T10">
                    <a:pos x="T0" y="T1"/>
                  </a:cxn>
                  <a:cxn ang="T11">
                    <a:pos x="T2" y="T3"/>
                  </a:cxn>
                  <a:cxn ang="T12">
                    <a:pos x="T4" y="T5"/>
                  </a:cxn>
                  <a:cxn ang="T13">
                    <a:pos x="T6" y="T7"/>
                  </a:cxn>
                  <a:cxn ang="T14">
                    <a:pos x="T8" y="T9"/>
                  </a:cxn>
                </a:cxnLst>
                <a:rect l="T15" t="T16" r="T17" b="T18"/>
                <a:pathLst>
                  <a:path w="280" h="149">
                    <a:moveTo>
                      <a:pt x="84" y="149"/>
                    </a:moveTo>
                    <a:lnTo>
                      <a:pt x="280" y="43"/>
                    </a:lnTo>
                    <a:lnTo>
                      <a:pt x="197" y="0"/>
                    </a:lnTo>
                    <a:lnTo>
                      <a:pt x="0" y="106"/>
                    </a:lnTo>
                    <a:lnTo>
                      <a:pt x="84" y="14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61" name="Freeform 788"/>
              <p:cNvSpPr>
                <a:spLocks/>
              </p:cNvSpPr>
              <p:nvPr/>
            </p:nvSpPr>
            <p:spPr bwMode="auto">
              <a:xfrm>
                <a:off x="3014" y="2441"/>
                <a:ext cx="280" cy="149"/>
              </a:xfrm>
              <a:custGeom>
                <a:avLst/>
                <a:gdLst>
                  <a:gd name="T0" fmla="*/ 84 w 280"/>
                  <a:gd name="T1" fmla="*/ 149 h 149"/>
                  <a:gd name="T2" fmla="*/ 280 w 280"/>
                  <a:gd name="T3" fmla="*/ 43 h 149"/>
                  <a:gd name="T4" fmla="*/ 197 w 280"/>
                  <a:gd name="T5" fmla="*/ 0 h 149"/>
                  <a:gd name="T6" fmla="*/ 0 w 280"/>
                  <a:gd name="T7" fmla="*/ 106 h 149"/>
                  <a:gd name="T8" fmla="*/ 84 w 280"/>
                  <a:gd name="T9" fmla="*/ 149 h 149"/>
                  <a:gd name="T10" fmla="*/ 0 60000 65536"/>
                  <a:gd name="T11" fmla="*/ 0 60000 65536"/>
                  <a:gd name="T12" fmla="*/ 0 60000 65536"/>
                  <a:gd name="T13" fmla="*/ 0 60000 65536"/>
                  <a:gd name="T14" fmla="*/ 0 60000 65536"/>
                  <a:gd name="T15" fmla="*/ 0 w 280"/>
                  <a:gd name="T16" fmla="*/ 0 h 149"/>
                  <a:gd name="T17" fmla="*/ 280 w 280"/>
                  <a:gd name="T18" fmla="*/ 149 h 149"/>
                </a:gdLst>
                <a:ahLst/>
                <a:cxnLst>
                  <a:cxn ang="T10">
                    <a:pos x="T0" y="T1"/>
                  </a:cxn>
                  <a:cxn ang="T11">
                    <a:pos x="T2" y="T3"/>
                  </a:cxn>
                  <a:cxn ang="T12">
                    <a:pos x="T4" y="T5"/>
                  </a:cxn>
                  <a:cxn ang="T13">
                    <a:pos x="T6" y="T7"/>
                  </a:cxn>
                  <a:cxn ang="T14">
                    <a:pos x="T8" y="T9"/>
                  </a:cxn>
                </a:cxnLst>
                <a:rect l="T15" t="T16" r="T17" b="T18"/>
                <a:pathLst>
                  <a:path w="280" h="149">
                    <a:moveTo>
                      <a:pt x="84" y="149"/>
                    </a:moveTo>
                    <a:lnTo>
                      <a:pt x="280" y="43"/>
                    </a:lnTo>
                    <a:lnTo>
                      <a:pt x="197" y="0"/>
                    </a:lnTo>
                    <a:lnTo>
                      <a:pt x="0" y="106"/>
                    </a:lnTo>
                    <a:lnTo>
                      <a:pt x="84" y="14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62" name="Freeform 789"/>
              <p:cNvSpPr>
                <a:spLocks/>
              </p:cNvSpPr>
              <p:nvPr/>
            </p:nvSpPr>
            <p:spPr bwMode="auto">
              <a:xfrm>
                <a:off x="3098" y="2484"/>
                <a:ext cx="196" cy="157"/>
              </a:xfrm>
              <a:custGeom>
                <a:avLst/>
                <a:gdLst>
                  <a:gd name="T0" fmla="*/ 0 w 196"/>
                  <a:gd name="T1" fmla="*/ 157 h 157"/>
                  <a:gd name="T2" fmla="*/ 196 w 196"/>
                  <a:gd name="T3" fmla="*/ 52 h 157"/>
                  <a:gd name="T4" fmla="*/ 196 w 196"/>
                  <a:gd name="T5" fmla="*/ 0 h 157"/>
                  <a:gd name="T6" fmla="*/ 0 w 196"/>
                  <a:gd name="T7" fmla="*/ 106 h 157"/>
                  <a:gd name="T8" fmla="*/ 0 w 196"/>
                  <a:gd name="T9" fmla="*/ 157 h 157"/>
                  <a:gd name="T10" fmla="*/ 0 60000 65536"/>
                  <a:gd name="T11" fmla="*/ 0 60000 65536"/>
                  <a:gd name="T12" fmla="*/ 0 60000 65536"/>
                  <a:gd name="T13" fmla="*/ 0 60000 65536"/>
                  <a:gd name="T14" fmla="*/ 0 60000 65536"/>
                  <a:gd name="T15" fmla="*/ 0 w 196"/>
                  <a:gd name="T16" fmla="*/ 0 h 157"/>
                  <a:gd name="T17" fmla="*/ 196 w 196"/>
                  <a:gd name="T18" fmla="*/ 157 h 157"/>
                </a:gdLst>
                <a:ahLst/>
                <a:cxnLst>
                  <a:cxn ang="T10">
                    <a:pos x="T0" y="T1"/>
                  </a:cxn>
                  <a:cxn ang="T11">
                    <a:pos x="T2" y="T3"/>
                  </a:cxn>
                  <a:cxn ang="T12">
                    <a:pos x="T4" y="T5"/>
                  </a:cxn>
                  <a:cxn ang="T13">
                    <a:pos x="T6" y="T7"/>
                  </a:cxn>
                  <a:cxn ang="T14">
                    <a:pos x="T8" y="T9"/>
                  </a:cxn>
                </a:cxnLst>
                <a:rect l="T15" t="T16" r="T17" b="T18"/>
                <a:pathLst>
                  <a:path w="196" h="157">
                    <a:moveTo>
                      <a:pt x="0" y="157"/>
                    </a:moveTo>
                    <a:lnTo>
                      <a:pt x="196" y="52"/>
                    </a:lnTo>
                    <a:lnTo>
                      <a:pt x="196" y="0"/>
                    </a:lnTo>
                    <a:lnTo>
                      <a:pt x="0" y="106"/>
                    </a:lnTo>
                    <a:lnTo>
                      <a:pt x="0"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63" name="Freeform 790"/>
              <p:cNvSpPr>
                <a:spLocks/>
              </p:cNvSpPr>
              <p:nvPr/>
            </p:nvSpPr>
            <p:spPr bwMode="auto">
              <a:xfrm>
                <a:off x="3098" y="2484"/>
                <a:ext cx="196" cy="157"/>
              </a:xfrm>
              <a:custGeom>
                <a:avLst/>
                <a:gdLst>
                  <a:gd name="T0" fmla="*/ 0 w 196"/>
                  <a:gd name="T1" fmla="*/ 157 h 157"/>
                  <a:gd name="T2" fmla="*/ 196 w 196"/>
                  <a:gd name="T3" fmla="*/ 52 h 157"/>
                  <a:gd name="T4" fmla="*/ 196 w 196"/>
                  <a:gd name="T5" fmla="*/ 0 h 157"/>
                  <a:gd name="T6" fmla="*/ 0 w 196"/>
                  <a:gd name="T7" fmla="*/ 106 h 157"/>
                  <a:gd name="T8" fmla="*/ 0 w 196"/>
                  <a:gd name="T9" fmla="*/ 157 h 157"/>
                  <a:gd name="T10" fmla="*/ 0 60000 65536"/>
                  <a:gd name="T11" fmla="*/ 0 60000 65536"/>
                  <a:gd name="T12" fmla="*/ 0 60000 65536"/>
                  <a:gd name="T13" fmla="*/ 0 60000 65536"/>
                  <a:gd name="T14" fmla="*/ 0 60000 65536"/>
                  <a:gd name="T15" fmla="*/ 0 w 196"/>
                  <a:gd name="T16" fmla="*/ 0 h 157"/>
                  <a:gd name="T17" fmla="*/ 196 w 196"/>
                  <a:gd name="T18" fmla="*/ 157 h 157"/>
                </a:gdLst>
                <a:ahLst/>
                <a:cxnLst>
                  <a:cxn ang="T10">
                    <a:pos x="T0" y="T1"/>
                  </a:cxn>
                  <a:cxn ang="T11">
                    <a:pos x="T2" y="T3"/>
                  </a:cxn>
                  <a:cxn ang="T12">
                    <a:pos x="T4" y="T5"/>
                  </a:cxn>
                  <a:cxn ang="T13">
                    <a:pos x="T6" y="T7"/>
                  </a:cxn>
                  <a:cxn ang="T14">
                    <a:pos x="T8" y="T9"/>
                  </a:cxn>
                </a:cxnLst>
                <a:rect l="T15" t="T16" r="T17" b="T18"/>
                <a:pathLst>
                  <a:path w="196" h="157">
                    <a:moveTo>
                      <a:pt x="0" y="157"/>
                    </a:moveTo>
                    <a:lnTo>
                      <a:pt x="196" y="52"/>
                    </a:lnTo>
                    <a:lnTo>
                      <a:pt x="196" y="0"/>
                    </a:lnTo>
                    <a:lnTo>
                      <a:pt x="0" y="106"/>
                    </a:lnTo>
                    <a:lnTo>
                      <a:pt x="0"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64" name="Freeform 791"/>
              <p:cNvSpPr>
                <a:spLocks/>
              </p:cNvSpPr>
              <p:nvPr/>
            </p:nvSpPr>
            <p:spPr bwMode="auto">
              <a:xfrm>
                <a:off x="3014" y="2441"/>
                <a:ext cx="280" cy="149"/>
              </a:xfrm>
              <a:custGeom>
                <a:avLst/>
                <a:gdLst>
                  <a:gd name="T0" fmla="*/ 84 w 280"/>
                  <a:gd name="T1" fmla="*/ 149 h 149"/>
                  <a:gd name="T2" fmla="*/ 280 w 280"/>
                  <a:gd name="T3" fmla="*/ 43 h 149"/>
                  <a:gd name="T4" fmla="*/ 197 w 280"/>
                  <a:gd name="T5" fmla="*/ 0 h 149"/>
                  <a:gd name="T6" fmla="*/ 0 w 280"/>
                  <a:gd name="T7" fmla="*/ 106 h 149"/>
                  <a:gd name="T8" fmla="*/ 84 w 280"/>
                  <a:gd name="T9" fmla="*/ 149 h 149"/>
                  <a:gd name="T10" fmla="*/ 0 60000 65536"/>
                  <a:gd name="T11" fmla="*/ 0 60000 65536"/>
                  <a:gd name="T12" fmla="*/ 0 60000 65536"/>
                  <a:gd name="T13" fmla="*/ 0 60000 65536"/>
                  <a:gd name="T14" fmla="*/ 0 60000 65536"/>
                  <a:gd name="T15" fmla="*/ 0 w 280"/>
                  <a:gd name="T16" fmla="*/ 0 h 149"/>
                  <a:gd name="T17" fmla="*/ 280 w 280"/>
                  <a:gd name="T18" fmla="*/ 149 h 149"/>
                </a:gdLst>
                <a:ahLst/>
                <a:cxnLst>
                  <a:cxn ang="T10">
                    <a:pos x="T0" y="T1"/>
                  </a:cxn>
                  <a:cxn ang="T11">
                    <a:pos x="T2" y="T3"/>
                  </a:cxn>
                  <a:cxn ang="T12">
                    <a:pos x="T4" y="T5"/>
                  </a:cxn>
                  <a:cxn ang="T13">
                    <a:pos x="T6" y="T7"/>
                  </a:cxn>
                  <a:cxn ang="T14">
                    <a:pos x="T8" y="T9"/>
                  </a:cxn>
                </a:cxnLst>
                <a:rect l="T15" t="T16" r="T17" b="T18"/>
                <a:pathLst>
                  <a:path w="280" h="149">
                    <a:moveTo>
                      <a:pt x="84" y="149"/>
                    </a:moveTo>
                    <a:lnTo>
                      <a:pt x="280" y="43"/>
                    </a:lnTo>
                    <a:lnTo>
                      <a:pt x="197" y="0"/>
                    </a:lnTo>
                    <a:lnTo>
                      <a:pt x="0" y="106"/>
                    </a:lnTo>
                    <a:lnTo>
                      <a:pt x="84" y="14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65" name="Freeform 792"/>
              <p:cNvSpPr>
                <a:spLocks/>
              </p:cNvSpPr>
              <p:nvPr/>
            </p:nvSpPr>
            <p:spPr bwMode="auto">
              <a:xfrm>
                <a:off x="3014" y="2441"/>
                <a:ext cx="280" cy="149"/>
              </a:xfrm>
              <a:custGeom>
                <a:avLst/>
                <a:gdLst>
                  <a:gd name="T0" fmla="*/ 84 w 280"/>
                  <a:gd name="T1" fmla="*/ 149 h 149"/>
                  <a:gd name="T2" fmla="*/ 280 w 280"/>
                  <a:gd name="T3" fmla="*/ 43 h 149"/>
                  <a:gd name="T4" fmla="*/ 197 w 280"/>
                  <a:gd name="T5" fmla="*/ 0 h 149"/>
                  <a:gd name="T6" fmla="*/ 0 w 280"/>
                  <a:gd name="T7" fmla="*/ 106 h 149"/>
                  <a:gd name="T8" fmla="*/ 84 w 280"/>
                  <a:gd name="T9" fmla="*/ 149 h 149"/>
                  <a:gd name="T10" fmla="*/ 0 60000 65536"/>
                  <a:gd name="T11" fmla="*/ 0 60000 65536"/>
                  <a:gd name="T12" fmla="*/ 0 60000 65536"/>
                  <a:gd name="T13" fmla="*/ 0 60000 65536"/>
                  <a:gd name="T14" fmla="*/ 0 60000 65536"/>
                  <a:gd name="T15" fmla="*/ 0 w 280"/>
                  <a:gd name="T16" fmla="*/ 0 h 149"/>
                  <a:gd name="T17" fmla="*/ 280 w 280"/>
                  <a:gd name="T18" fmla="*/ 149 h 149"/>
                </a:gdLst>
                <a:ahLst/>
                <a:cxnLst>
                  <a:cxn ang="T10">
                    <a:pos x="T0" y="T1"/>
                  </a:cxn>
                  <a:cxn ang="T11">
                    <a:pos x="T2" y="T3"/>
                  </a:cxn>
                  <a:cxn ang="T12">
                    <a:pos x="T4" y="T5"/>
                  </a:cxn>
                  <a:cxn ang="T13">
                    <a:pos x="T6" y="T7"/>
                  </a:cxn>
                  <a:cxn ang="T14">
                    <a:pos x="T8" y="T9"/>
                  </a:cxn>
                </a:cxnLst>
                <a:rect l="T15" t="T16" r="T17" b="T18"/>
                <a:pathLst>
                  <a:path w="280" h="149">
                    <a:moveTo>
                      <a:pt x="84" y="149"/>
                    </a:moveTo>
                    <a:lnTo>
                      <a:pt x="280" y="43"/>
                    </a:lnTo>
                    <a:lnTo>
                      <a:pt x="197" y="0"/>
                    </a:lnTo>
                    <a:lnTo>
                      <a:pt x="0" y="106"/>
                    </a:lnTo>
                    <a:lnTo>
                      <a:pt x="84" y="14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66" name="Freeform 793"/>
              <p:cNvSpPr>
                <a:spLocks/>
              </p:cNvSpPr>
              <p:nvPr/>
            </p:nvSpPr>
            <p:spPr bwMode="auto">
              <a:xfrm>
                <a:off x="3014" y="2547"/>
                <a:ext cx="84" cy="94"/>
              </a:xfrm>
              <a:custGeom>
                <a:avLst/>
                <a:gdLst>
                  <a:gd name="T0" fmla="*/ 0 w 84"/>
                  <a:gd name="T1" fmla="*/ 0 h 94"/>
                  <a:gd name="T2" fmla="*/ 0 w 84"/>
                  <a:gd name="T3" fmla="*/ 51 h 94"/>
                  <a:gd name="T4" fmla="*/ 84 w 84"/>
                  <a:gd name="T5" fmla="*/ 94 h 94"/>
                  <a:gd name="T6" fmla="*/ 84 w 84"/>
                  <a:gd name="T7" fmla="*/ 43 h 94"/>
                  <a:gd name="T8" fmla="*/ 0 w 84"/>
                  <a:gd name="T9" fmla="*/ 0 h 94"/>
                  <a:gd name="T10" fmla="*/ 0 60000 65536"/>
                  <a:gd name="T11" fmla="*/ 0 60000 65536"/>
                  <a:gd name="T12" fmla="*/ 0 60000 65536"/>
                  <a:gd name="T13" fmla="*/ 0 60000 65536"/>
                  <a:gd name="T14" fmla="*/ 0 60000 65536"/>
                  <a:gd name="T15" fmla="*/ 0 w 84"/>
                  <a:gd name="T16" fmla="*/ 0 h 94"/>
                  <a:gd name="T17" fmla="*/ 84 w 84"/>
                  <a:gd name="T18" fmla="*/ 94 h 94"/>
                </a:gdLst>
                <a:ahLst/>
                <a:cxnLst>
                  <a:cxn ang="T10">
                    <a:pos x="T0" y="T1"/>
                  </a:cxn>
                  <a:cxn ang="T11">
                    <a:pos x="T2" y="T3"/>
                  </a:cxn>
                  <a:cxn ang="T12">
                    <a:pos x="T4" y="T5"/>
                  </a:cxn>
                  <a:cxn ang="T13">
                    <a:pos x="T6" y="T7"/>
                  </a:cxn>
                  <a:cxn ang="T14">
                    <a:pos x="T8" y="T9"/>
                  </a:cxn>
                </a:cxnLst>
                <a:rect l="T15" t="T16" r="T17" b="T18"/>
                <a:pathLst>
                  <a:path w="84" h="94">
                    <a:moveTo>
                      <a:pt x="0" y="0"/>
                    </a:moveTo>
                    <a:lnTo>
                      <a:pt x="0" y="51"/>
                    </a:lnTo>
                    <a:lnTo>
                      <a:pt x="84" y="94"/>
                    </a:lnTo>
                    <a:lnTo>
                      <a:pt x="84" y="4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67" name="Freeform 794"/>
              <p:cNvSpPr>
                <a:spLocks/>
              </p:cNvSpPr>
              <p:nvPr/>
            </p:nvSpPr>
            <p:spPr bwMode="auto">
              <a:xfrm>
                <a:off x="3014" y="2547"/>
                <a:ext cx="84" cy="94"/>
              </a:xfrm>
              <a:custGeom>
                <a:avLst/>
                <a:gdLst>
                  <a:gd name="T0" fmla="*/ 0 w 84"/>
                  <a:gd name="T1" fmla="*/ 0 h 94"/>
                  <a:gd name="T2" fmla="*/ 0 w 84"/>
                  <a:gd name="T3" fmla="*/ 51 h 94"/>
                  <a:gd name="T4" fmla="*/ 84 w 84"/>
                  <a:gd name="T5" fmla="*/ 94 h 94"/>
                  <a:gd name="T6" fmla="*/ 84 w 84"/>
                  <a:gd name="T7" fmla="*/ 43 h 94"/>
                  <a:gd name="T8" fmla="*/ 0 w 84"/>
                  <a:gd name="T9" fmla="*/ 0 h 94"/>
                  <a:gd name="T10" fmla="*/ 0 60000 65536"/>
                  <a:gd name="T11" fmla="*/ 0 60000 65536"/>
                  <a:gd name="T12" fmla="*/ 0 60000 65536"/>
                  <a:gd name="T13" fmla="*/ 0 60000 65536"/>
                  <a:gd name="T14" fmla="*/ 0 60000 65536"/>
                  <a:gd name="T15" fmla="*/ 0 w 84"/>
                  <a:gd name="T16" fmla="*/ 0 h 94"/>
                  <a:gd name="T17" fmla="*/ 84 w 84"/>
                  <a:gd name="T18" fmla="*/ 94 h 94"/>
                </a:gdLst>
                <a:ahLst/>
                <a:cxnLst>
                  <a:cxn ang="T10">
                    <a:pos x="T0" y="T1"/>
                  </a:cxn>
                  <a:cxn ang="T11">
                    <a:pos x="T2" y="T3"/>
                  </a:cxn>
                  <a:cxn ang="T12">
                    <a:pos x="T4" y="T5"/>
                  </a:cxn>
                  <a:cxn ang="T13">
                    <a:pos x="T6" y="T7"/>
                  </a:cxn>
                  <a:cxn ang="T14">
                    <a:pos x="T8" y="T9"/>
                  </a:cxn>
                </a:cxnLst>
                <a:rect l="T15" t="T16" r="T17" b="T18"/>
                <a:pathLst>
                  <a:path w="84" h="94">
                    <a:moveTo>
                      <a:pt x="0" y="0"/>
                    </a:moveTo>
                    <a:lnTo>
                      <a:pt x="0" y="51"/>
                    </a:lnTo>
                    <a:lnTo>
                      <a:pt x="84" y="94"/>
                    </a:lnTo>
                    <a:lnTo>
                      <a:pt x="84" y="4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68" name="Freeform 795"/>
              <p:cNvSpPr>
                <a:spLocks/>
              </p:cNvSpPr>
              <p:nvPr/>
            </p:nvSpPr>
            <p:spPr bwMode="auto">
              <a:xfrm>
                <a:off x="2365" y="2314"/>
                <a:ext cx="143" cy="132"/>
              </a:xfrm>
              <a:custGeom>
                <a:avLst/>
                <a:gdLst>
                  <a:gd name="T0" fmla="*/ 0 w 143"/>
                  <a:gd name="T1" fmla="*/ 132 h 132"/>
                  <a:gd name="T2" fmla="*/ 143 w 143"/>
                  <a:gd name="T3" fmla="*/ 54 h 132"/>
                  <a:gd name="T4" fmla="*/ 143 w 143"/>
                  <a:gd name="T5" fmla="*/ 0 h 132"/>
                  <a:gd name="T6" fmla="*/ 0 w 143"/>
                  <a:gd name="T7" fmla="*/ 80 h 132"/>
                  <a:gd name="T8" fmla="*/ 0 w 143"/>
                  <a:gd name="T9" fmla="*/ 132 h 132"/>
                  <a:gd name="T10" fmla="*/ 0 60000 65536"/>
                  <a:gd name="T11" fmla="*/ 0 60000 65536"/>
                  <a:gd name="T12" fmla="*/ 0 60000 65536"/>
                  <a:gd name="T13" fmla="*/ 0 60000 65536"/>
                  <a:gd name="T14" fmla="*/ 0 60000 65536"/>
                  <a:gd name="T15" fmla="*/ 0 w 143"/>
                  <a:gd name="T16" fmla="*/ 0 h 132"/>
                  <a:gd name="T17" fmla="*/ 143 w 143"/>
                  <a:gd name="T18" fmla="*/ 132 h 132"/>
                </a:gdLst>
                <a:ahLst/>
                <a:cxnLst>
                  <a:cxn ang="T10">
                    <a:pos x="T0" y="T1"/>
                  </a:cxn>
                  <a:cxn ang="T11">
                    <a:pos x="T2" y="T3"/>
                  </a:cxn>
                  <a:cxn ang="T12">
                    <a:pos x="T4" y="T5"/>
                  </a:cxn>
                  <a:cxn ang="T13">
                    <a:pos x="T6" y="T7"/>
                  </a:cxn>
                  <a:cxn ang="T14">
                    <a:pos x="T8" y="T9"/>
                  </a:cxn>
                </a:cxnLst>
                <a:rect l="T15" t="T16" r="T17" b="T18"/>
                <a:pathLst>
                  <a:path w="143" h="132">
                    <a:moveTo>
                      <a:pt x="0" y="132"/>
                    </a:moveTo>
                    <a:lnTo>
                      <a:pt x="143" y="54"/>
                    </a:lnTo>
                    <a:lnTo>
                      <a:pt x="143" y="0"/>
                    </a:lnTo>
                    <a:lnTo>
                      <a:pt x="0" y="80"/>
                    </a:lnTo>
                    <a:lnTo>
                      <a:pt x="0" y="13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69" name="Freeform 796"/>
              <p:cNvSpPr>
                <a:spLocks/>
              </p:cNvSpPr>
              <p:nvPr/>
            </p:nvSpPr>
            <p:spPr bwMode="auto">
              <a:xfrm>
                <a:off x="2365" y="2314"/>
                <a:ext cx="143" cy="132"/>
              </a:xfrm>
              <a:custGeom>
                <a:avLst/>
                <a:gdLst>
                  <a:gd name="T0" fmla="*/ 0 w 143"/>
                  <a:gd name="T1" fmla="*/ 132 h 132"/>
                  <a:gd name="T2" fmla="*/ 143 w 143"/>
                  <a:gd name="T3" fmla="*/ 54 h 132"/>
                  <a:gd name="T4" fmla="*/ 143 w 143"/>
                  <a:gd name="T5" fmla="*/ 0 h 132"/>
                  <a:gd name="T6" fmla="*/ 0 w 143"/>
                  <a:gd name="T7" fmla="*/ 80 h 132"/>
                  <a:gd name="T8" fmla="*/ 0 w 143"/>
                  <a:gd name="T9" fmla="*/ 132 h 132"/>
                  <a:gd name="T10" fmla="*/ 0 60000 65536"/>
                  <a:gd name="T11" fmla="*/ 0 60000 65536"/>
                  <a:gd name="T12" fmla="*/ 0 60000 65536"/>
                  <a:gd name="T13" fmla="*/ 0 60000 65536"/>
                  <a:gd name="T14" fmla="*/ 0 60000 65536"/>
                  <a:gd name="T15" fmla="*/ 0 w 143"/>
                  <a:gd name="T16" fmla="*/ 0 h 132"/>
                  <a:gd name="T17" fmla="*/ 143 w 143"/>
                  <a:gd name="T18" fmla="*/ 132 h 132"/>
                </a:gdLst>
                <a:ahLst/>
                <a:cxnLst>
                  <a:cxn ang="T10">
                    <a:pos x="T0" y="T1"/>
                  </a:cxn>
                  <a:cxn ang="T11">
                    <a:pos x="T2" y="T3"/>
                  </a:cxn>
                  <a:cxn ang="T12">
                    <a:pos x="T4" y="T5"/>
                  </a:cxn>
                  <a:cxn ang="T13">
                    <a:pos x="T6" y="T7"/>
                  </a:cxn>
                  <a:cxn ang="T14">
                    <a:pos x="T8" y="T9"/>
                  </a:cxn>
                </a:cxnLst>
                <a:rect l="T15" t="T16" r="T17" b="T18"/>
                <a:pathLst>
                  <a:path w="143" h="132">
                    <a:moveTo>
                      <a:pt x="0" y="132"/>
                    </a:moveTo>
                    <a:lnTo>
                      <a:pt x="143" y="54"/>
                    </a:lnTo>
                    <a:lnTo>
                      <a:pt x="143" y="0"/>
                    </a:lnTo>
                    <a:lnTo>
                      <a:pt x="0" y="80"/>
                    </a:lnTo>
                    <a:lnTo>
                      <a:pt x="0" y="13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70" name="Freeform 797"/>
              <p:cNvSpPr>
                <a:spLocks/>
              </p:cNvSpPr>
              <p:nvPr/>
            </p:nvSpPr>
            <p:spPr bwMode="auto">
              <a:xfrm>
                <a:off x="2220" y="2241"/>
                <a:ext cx="288" cy="153"/>
              </a:xfrm>
              <a:custGeom>
                <a:avLst/>
                <a:gdLst>
                  <a:gd name="T0" fmla="*/ 145 w 288"/>
                  <a:gd name="T1" fmla="*/ 153 h 153"/>
                  <a:gd name="T2" fmla="*/ 288 w 288"/>
                  <a:gd name="T3" fmla="*/ 73 h 153"/>
                  <a:gd name="T4" fmla="*/ 143 w 288"/>
                  <a:gd name="T5" fmla="*/ 0 h 153"/>
                  <a:gd name="T6" fmla="*/ 0 w 288"/>
                  <a:gd name="T7" fmla="*/ 78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3"/>
                    </a:lnTo>
                    <a:lnTo>
                      <a:pt x="143" y="0"/>
                    </a:lnTo>
                    <a:lnTo>
                      <a:pt x="0" y="78"/>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71" name="Freeform 798"/>
              <p:cNvSpPr>
                <a:spLocks/>
              </p:cNvSpPr>
              <p:nvPr/>
            </p:nvSpPr>
            <p:spPr bwMode="auto">
              <a:xfrm>
                <a:off x="2220" y="2241"/>
                <a:ext cx="288" cy="153"/>
              </a:xfrm>
              <a:custGeom>
                <a:avLst/>
                <a:gdLst>
                  <a:gd name="T0" fmla="*/ 145 w 288"/>
                  <a:gd name="T1" fmla="*/ 153 h 153"/>
                  <a:gd name="T2" fmla="*/ 288 w 288"/>
                  <a:gd name="T3" fmla="*/ 73 h 153"/>
                  <a:gd name="T4" fmla="*/ 143 w 288"/>
                  <a:gd name="T5" fmla="*/ 0 h 153"/>
                  <a:gd name="T6" fmla="*/ 0 w 288"/>
                  <a:gd name="T7" fmla="*/ 78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3"/>
                    </a:lnTo>
                    <a:lnTo>
                      <a:pt x="143" y="0"/>
                    </a:lnTo>
                    <a:lnTo>
                      <a:pt x="0" y="78"/>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72" name="Freeform 799"/>
              <p:cNvSpPr>
                <a:spLocks/>
              </p:cNvSpPr>
              <p:nvPr/>
            </p:nvSpPr>
            <p:spPr bwMode="auto">
              <a:xfrm>
                <a:off x="2365" y="2314"/>
                <a:ext cx="143" cy="132"/>
              </a:xfrm>
              <a:custGeom>
                <a:avLst/>
                <a:gdLst>
                  <a:gd name="T0" fmla="*/ 0 w 143"/>
                  <a:gd name="T1" fmla="*/ 132 h 132"/>
                  <a:gd name="T2" fmla="*/ 143 w 143"/>
                  <a:gd name="T3" fmla="*/ 54 h 132"/>
                  <a:gd name="T4" fmla="*/ 143 w 143"/>
                  <a:gd name="T5" fmla="*/ 0 h 132"/>
                  <a:gd name="T6" fmla="*/ 0 w 143"/>
                  <a:gd name="T7" fmla="*/ 80 h 132"/>
                  <a:gd name="T8" fmla="*/ 0 w 143"/>
                  <a:gd name="T9" fmla="*/ 132 h 132"/>
                  <a:gd name="T10" fmla="*/ 0 60000 65536"/>
                  <a:gd name="T11" fmla="*/ 0 60000 65536"/>
                  <a:gd name="T12" fmla="*/ 0 60000 65536"/>
                  <a:gd name="T13" fmla="*/ 0 60000 65536"/>
                  <a:gd name="T14" fmla="*/ 0 60000 65536"/>
                  <a:gd name="T15" fmla="*/ 0 w 143"/>
                  <a:gd name="T16" fmla="*/ 0 h 132"/>
                  <a:gd name="T17" fmla="*/ 143 w 143"/>
                  <a:gd name="T18" fmla="*/ 132 h 132"/>
                </a:gdLst>
                <a:ahLst/>
                <a:cxnLst>
                  <a:cxn ang="T10">
                    <a:pos x="T0" y="T1"/>
                  </a:cxn>
                  <a:cxn ang="T11">
                    <a:pos x="T2" y="T3"/>
                  </a:cxn>
                  <a:cxn ang="T12">
                    <a:pos x="T4" y="T5"/>
                  </a:cxn>
                  <a:cxn ang="T13">
                    <a:pos x="T6" y="T7"/>
                  </a:cxn>
                  <a:cxn ang="T14">
                    <a:pos x="T8" y="T9"/>
                  </a:cxn>
                </a:cxnLst>
                <a:rect l="T15" t="T16" r="T17" b="T18"/>
                <a:pathLst>
                  <a:path w="143" h="132">
                    <a:moveTo>
                      <a:pt x="0" y="132"/>
                    </a:moveTo>
                    <a:lnTo>
                      <a:pt x="143" y="54"/>
                    </a:lnTo>
                    <a:lnTo>
                      <a:pt x="143" y="0"/>
                    </a:lnTo>
                    <a:lnTo>
                      <a:pt x="0" y="80"/>
                    </a:lnTo>
                    <a:lnTo>
                      <a:pt x="0" y="13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73" name="Freeform 800"/>
              <p:cNvSpPr>
                <a:spLocks/>
              </p:cNvSpPr>
              <p:nvPr/>
            </p:nvSpPr>
            <p:spPr bwMode="auto">
              <a:xfrm>
                <a:off x="2365" y="2314"/>
                <a:ext cx="143" cy="132"/>
              </a:xfrm>
              <a:custGeom>
                <a:avLst/>
                <a:gdLst>
                  <a:gd name="T0" fmla="*/ 0 w 143"/>
                  <a:gd name="T1" fmla="*/ 132 h 132"/>
                  <a:gd name="T2" fmla="*/ 143 w 143"/>
                  <a:gd name="T3" fmla="*/ 54 h 132"/>
                  <a:gd name="T4" fmla="*/ 143 w 143"/>
                  <a:gd name="T5" fmla="*/ 0 h 132"/>
                  <a:gd name="T6" fmla="*/ 0 w 143"/>
                  <a:gd name="T7" fmla="*/ 80 h 132"/>
                  <a:gd name="T8" fmla="*/ 0 w 143"/>
                  <a:gd name="T9" fmla="*/ 132 h 132"/>
                  <a:gd name="T10" fmla="*/ 0 60000 65536"/>
                  <a:gd name="T11" fmla="*/ 0 60000 65536"/>
                  <a:gd name="T12" fmla="*/ 0 60000 65536"/>
                  <a:gd name="T13" fmla="*/ 0 60000 65536"/>
                  <a:gd name="T14" fmla="*/ 0 60000 65536"/>
                  <a:gd name="T15" fmla="*/ 0 w 143"/>
                  <a:gd name="T16" fmla="*/ 0 h 132"/>
                  <a:gd name="T17" fmla="*/ 143 w 143"/>
                  <a:gd name="T18" fmla="*/ 132 h 132"/>
                </a:gdLst>
                <a:ahLst/>
                <a:cxnLst>
                  <a:cxn ang="T10">
                    <a:pos x="T0" y="T1"/>
                  </a:cxn>
                  <a:cxn ang="T11">
                    <a:pos x="T2" y="T3"/>
                  </a:cxn>
                  <a:cxn ang="T12">
                    <a:pos x="T4" y="T5"/>
                  </a:cxn>
                  <a:cxn ang="T13">
                    <a:pos x="T6" y="T7"/>
                  </a:cxn>
                  <a:cxn ang="T14">
                    <a:pos x="T8" y="T9"/>
                  </a:cxn>
                </a:cxnLst>
                <a:rect l="T15" t="T16" r="T17" b="T18"/>
                <a:pathLst>
                  <a:path w="143" h="132">
                    <a:moveTo>
                      <a:pt x="0" y="132"/>
                    </a:moveTo>
                    <a:lnTo>
                      <a:pt x="143" y="54"/>
                    </a:lnTo>
                    <a:lnTo>
                      <a:pt x="143" y="0"/>
                    </a:lnTo>
                    <a:lnTo>
                      <a:pt x="0" y="80"/>
                    </a:lnTo>
                    <a:lnTo>
                      <a:pt x="0" y="13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74" name="Freeform 801"/>
              <p:cNvSpPr>
                <a:spLocks/>
              </p:cNvSpPr>
              <p:nvPr/>
            </p:nvSpPr>
            <p:spPr bwMode="auto">
              <a:xfrm>
                <a:off x="2220" y="2241"/>
                <a:ext cx="288" cy="153"/>
              </a:xfrm>
              <a:custGeom>
                <a:avLst/>
                <a:gdLst>
                  <a:gd name="T0" fmla="*/ 145 w 288"/>
                  <a:gd name="T1" fmla="*/ 153 h 153"/>
                  <a:gd name="T2" fmla="*/ 288 w 288"/>
                  <a:gd name="T3" fmla="*/ 73 h 153"/>
                  <a:gd name="T4" fmla="*/ 143 w 288"/>
                  <a:gd name="T5" fmla="*/ 0 h 153"/>
                  <a:gd name="T6" fmla="*/ 0 w 288"/>
                  <a:gd name="T7" fmla="*/ 78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3"/>
                    </a:lnTo>
                    <a:lnTo>
                      <a:pt x="143" y="0"/>
                    </a:lnTo>
                    <a:lnTo>
                      <a:pt x="0" y="78"/>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75" name="Freeform 802"/>
              <p:cNvSpPr>
                <a:spLocks/>
              </p:cNvSpPr>
              <p:nvPr/>
            </p:nvSpPr>
            <p:spPr bwMode="auto">
              <a:xfrm>
                <a:off x="2220" y="2241"/>
                <a:ext cx="288" cy="153"/>
              </a:xfrm>
              <a:custGeom>
                <a:avLst/>
                <a:gdLst>
                  <a:gd name="T0" fmla="*/ 145 w 288"/>
                  <a:gd name="T1" fmla="*/ 153 h 153"/>
                  <a:gd name="T2" fmla="*/ 288 w 288"/>
                  <a:gd name="T3" fmla="*/ 73 h 153"/>
                  <a:gd name="T4" fmla="*/ 143 w 288"/>
                  <a:gd name="T5" fmla="*/ 0 h 153"/>
                  <a:gd name="T6" fmla="*/ 0 w 288"/>
                  <a:gd name="T7" fmla="*/ 78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3"/>
                    </a:lnTo>
                    <a:lnTo>
                      <a:pt x="143" y="0"/>
                    </a:lnTo>
                    <a:lnTo>
                      <a:pt x="0" y="78"/>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76" name="Freeform 803"/>
              <p:cNvSpPr>
                <a:spLocks/>
              </p:cNvSpPr>
              <p:nvPr/>
            </p:nvSpPr>
            <p:spPr bwMode="auto">
              <a:xfrm>
                <a:off x="2220" y="2319"/>
                <a:ext cx="145" cy="127"/>
              </a:xfrm>
              <a:custGeom>
                <a:avLst/>
                <a:gdLst>
                  <a:gd name="T0" fmla="*/ 0 w 145"/>
                  <a:gd name="T1" fmla="*/ 0 h 127"/>
                  <a:gd name="T2" fmla="*/ 0 w 145"/>
                  <a:gd name="T3" fmla="*/ 51 h 127"/>
                  <a:gd name="T4" fmla="*/ 145 w 145"/>
                  <a:gd name="T5" fmla="*/ 127 h 127"/>
                  <a:gd name="T6" fmla="*/ 145 w 145"/>
                  <a:gd name="T7" fmla="*/ 75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1"/>
                    </a:lnTo>
                    <a:lnTo>
                      <a:pt x="145" y="127"/>
                    </a:lnTo>
                    <a:lnTo>
                      <a:pt x="145" y="7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77" name="Freeform 804"/>
              <p:cNvSpPr>
                <a:spLocks/>
              </p:cNvSpPr>
              <p:nvPr/>
            </p:nvSpPr>
            <p:spPr bwMode="auto">
              <a:xfrm>
                <a:off x="2220" y="2319"/>
                <a:ext cx="145" cy="127"/>
              </a:xfrm>
              <a:custGeom>
                <a:avLst/>
                <a:gdLst>
                  <a:gd name="T0" fmla="*/ 0 w 145"/>
                  <a:gd name="T1" fmla="*/ 0 h 127"/>
                  <a:gd name="T2" fmla="*/ 0 w 145"/>
                  <a:gd name="T3" fmla="*/ 51 h 127"/>
                  <a:gd name="T4" fmla="*/ 145 w 145"/>
                  <a:gd name="T5" fmla="*/ 127 h 127"/>
                  <a:gd name="T6" fmla="*/ 145 w 145"/>
                  <a:gd name="T7" fmla="*/ 75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1"/>
                    </a:lnTo>
                    <a:lnTo>
                      <a:pt x="145" y="127"/>
                    </a:lnTo>
                    <a:lnTo>
                      <a:pt x="145" y="7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78" name="Freeform 805"/>
              <p:cNvSpPr>
                <a:spLocks/>
              </p:cNvSpPr>
              <p:nvPr/>
            </p:nvSpPr>
            <p:spPr bwMode="auto">
              <a:xfrm>
                <a:off x="2365" y="2263"/>
                <a:ext cx="143" cy="129"/>
              </a:xfrm>
              <a:custGeom>
                <a:avLst/>
                <a:gdLst>
                  <a:gd name="T0" fmla="*/ 0 w 143"/>
                  <a:gd name="T1" fmla="*/ 129 h 129"/>
                  <a:gd name="T2" fmla="*/ 143 w 143"/>
                  <a:gd name="T3" fmla="*/ 51 h 129"/>
                  <a:gd name="T4" fmla="*/ 143 w 143"/>
                  <a:gd name="T5" fmla="*/ 0 h 129"/>
                  <a:gd name="T6" fmla="*/ 0 w 143"/>
                  <a:gd name="T7" fmla="*/ 77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1"/>
                    </a:lnTo>
                    <a:lnTo>
                      <a:pt x="143" y="0"/>
                    </a:lnTo>
                    <a:lnTo>
                      <a:pt x="0" y="77"/>
                    </a:lnTo>
                    <a:lnTo>
                      <a:pt x="0" y="12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679" name="Freeform 806"/>
              <p:cNvSpPr>
                <a:spLocks/>
              </p:cNvSpPr>
              <p:nvPr/>
            </p:nvSpPr>
            <p:spPr bwMode="auto">
              <a:xfrm>
                <a:off x="2365" y="2263"/>
                <a:ext cx="143" cy="129"/>
              </a:xfrm>
              <a:custGeom>
                <a:avLst/>
                <a:gdLst>
                  <a:gd name="T0" fmla="*/ 0 w 143"/>
                  <a:gd name="T1" fmla="*/ 129 h 129"/>
                  <a:gd name="T2" fmla="*/ 143 w 143"/>
                  <a:gd name="T3" fmla="*/ 51 h 129"/>
                  <a:gd name="T4" fmla="*/ 143 w 143"/>
                  <a:gd name="T5" fmla="*/ 0 h 129"/>
                  <a:gd name="T6" fmla="*/ 0 w 143"/>
                  <a:gd name="T7" fmla="*/ 77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1"/>
                    </a:lnTo>
                    <a:lnTo>
                      <a:pt x="143" y="0"/>
                    </a:lnTo>
                    <a:lnTo>
                      <a:pt x="0" y="77"/>
                    </a:lnTo>
                    <a:lnTo>
                      <a:pt x="0" y="12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680" name="Freeform 807"/>
              <p:cNvSpPr>
                <a:spLocks/>
              </p:cNvSpPr>
              <p:nvPr/>
            </p:nvSpPr>
            <p:spPr bwMode="auto">
              <a:xfrm>
                <a:off x="2220" y="2187"/>
                <a:ext cx="288" cy="153"/>
              </a:xfrm>
              <a:custGeom>
                <a:avLst/>
                <a:gdLst>
                  <a:gd name="T0" fmla="*/ 145 w 288"/>
                  <a:gd name="T1" fmla="*/ 153 h 153"/>
                  <a:gd name="T2" fmla="*/ 288 w 288"/>
                  <a:gd name="T3" fmla="*/ 76 h 153"/>
                  <a:gd name="T4" fmla="*/ 143 w 288"/>
                  <a:gd name="T5" fmla="*/ 0 h 153"/>
                  <a:gd name="T6" fmla="*/ 0 w 288"/>
                  <a:gd name="T7" fmla="*/ 78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6"/>
                    </a:lnTo>
                    <a:lnTo>
                      <a:pt x="143" y="0"/>
                    </a:lnTo>
                    <a:lnTo>
                      <a:pt x="0" y="78"/>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grpSp>
          <p:nvGrpSpPr>
            <p:cNvPr id="68645" name="Group 1009"/>
            <p:cNvGrpSpPr>
              <a:grpSpLocks/>
            </p:cNvGrpSpPr>
            <p:nvPr/>
          </p:nvGrpSpPr>
          <p:grpSpPr bwMode="auto">
            <a:xfrm>
              <a:off x="1734" y="2080"/>
              <a:ext cx="1338" cy="1370"/>
              <a:chOff x="1734" y="2080"/>
              <a:chExt cx="1338" cy="1370"/>
            </a:xfrm>
          </p:grpSpPr>
          <p:sp>
            <p:nvSpPr>
              <p:cNvPr id="69281" name="Freeform 809"/>
              <p:cNvSpPr>
                <a:spLocks/>
              </p:cNvSpPr>
              <p:nvPr/>
            </p:nvSpPr>
            <p:spPr bwMode="auto">
              <a:xfrm>
                <a:off x="2220" y="2187"/>
                <a:ext cx="288" cy="153"/>
              </a:xfrm>
              <a:custGeom>
                <a:avLst/>
                <a:gdLst>
                  <a:gd name="T0" fmla="*/ 145 w 288"/>
                  <a:gd name="T1" fmla="*/ 153 h 153"/>
                  <a:gd name="T2" fmla="*/ 288 w 288"/>
                  <a:gd name="T3" fmla="*/ 76 h 153"/>
                  <a:gd name="T4" fmla="*/ 143 w 288"/>
                  <a:gd name="T5" fmla="*/ 0 h 153"/>
                  <a:gd name="T6" fmla="*/ 0 w 288"/>
                  <a:gd name="T7" fmla="*/ 78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6"/>
                    </a:lnTo>
                    <a:lnTo>
                      <a:pt x="143" y="0"/>
                    </a:lnTo>
                    <a:lnTo>
                      <a:pt x="0" y="78"/>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82" name="Freeform 810"/>
              <p:cNvSpPr>
                <a:spLocks/>
              </p:cNvSpPr>
              <p:nvPr/>
            </p:nvSpPr>
            <p:spPr bwMode="auto">
              <a:xfrm>
                <a:off x="2365" y="2263"/>
                <a:ext cx="143" cy="129"/>
              </a:xfrm>
              <a:custGeom>
                <a:avLst/>
                <a:gdLst>
                  <a:gd name="T0" fmla="*/ 0 w 143"/>
                  <a:gd name="T1" fmla="*/ 129 h 129"/>
                  <a:gd name="T2" fmla="*/ 143 w 143"/>
                  <a:gd name="T3" fmla="*/ 51 h 129"/>
                  <a:gd name="T4" fmla="*/ 143 w 143"/>
                  <a:gd name="T5" fmla="*/ 0 h 129"/>
                  <a:gd name="T6" fmla="*/ 0 w 143"/>
                  <a:gd name="T7" fmla="*/ 77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1"/>
                    </a:lnTo>
                    <a:lnTo>
                      <a:pt x="143" y="0"/>
                    </a:lnTo>
                    <a:lnTo>
                      <a:pt x="0" y="77"/>
                    </a:lnTo>
                    <a:lnTo>
                      <a:pt x="0" y="12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83" name="Freeform 811"/>
              <p:cNvSpPr>
                <a:spLocks/>
              </p:cNvSpPr>
              <p:nvPr/>
            </p:nvSpPr>
            <p:spPr bwMode="auto">
              <a:xfrm>
                <a:off x="2365" y="2263"/>
                <a:ext cx="143" cy="129"/>
              </a:xfrm>
              <a:custGeom>
                <a:avLst/>
                <a:gdLst>
                  <a:gd name="T0" fmla="*/ 0 w 143"/>
                  <a:gd name="T1" fmla="*/ 129 h 129"/>
                  <a:gd name="T2" fmla="*/ 143 w 143"/>
                  <a:gd name="T3" fmla="*/ 51 h 129"/>
                  <a:gd name="T4" fmla="*/ 143 w 143"/>
                  <a:gd name="T5" fmla="*/ 0 h 129"/>
                  <a:gd name="T6" fmla="*/ 0 w 143"/>
                  <a:gd name="T7" fmla="*/ 77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1"/>
                    </a:lnTo>
                    <a:lnTo>
                      <a:pt x="143" y="0"/>
                    </a:lnTo>
                    <a:lnTo>
                      <a:pt x="0" y="77"/>
                    </a:lnTo>
                    <a:lnTo>
                      <a:pt x="0" y="12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84" name="Freeform 812"/>
              <p:cNvSpPr>
                <a:spLocks/>
              </p:cNvSpPr>
              <p:nvPr/>
            </p:nvSpPr>
            <p:spPr bwMode="auto">
              <a:xfrm>
                <a:off x="2220" y="2187"/>
                <a:ext cx="288" cy="153"/>
              </a:xfrm>
              <a:custGeom>
                <a:avLst/>
                <a:gdLst>
                  <a:gd name="T0" fmla="*/ 145 w 288"/>
                  <a:gd name="T1" fmla="*/ 153 h 153"/>
                  <a:gd name="T2" fmla="*/ 288 w 288"/>
                  <a:gd name="T3" fmla="*/ 76 h 153"/>
                  <a:gd name="T4" fmla="*/ 143 w 288"/>
                  <a:gd name="T5" fmla="*/ 0 h 153"/>
                  <a:gd name="T6" fmla="*/ 0 w 288"/>
                  <a:gd name="T7" fmla="*/ 78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6"/>
                    </a:lnTo>
                    <a:lnTo>
                      <a:pt x="143" y="0"/>
                    </a:lnTo>
                    <a:lnTo>
                      <a:pt x="0" y="78"/>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85" name="Freeform 813"/>
              <p:cNvSpPr>
                <a:spLocks/>
              </p:cNvSpPr>
              <p:nvPr/>
            </p:nvSpPr>
            <p:spPr bwMode="auto">
              <a:xfrm>
                <a:off x="2220" y="2187"/>
                <a:ext cx="288" cy="153"/>
              </a:xfrm>
              <a:custGeom>
                <a:avLst/>
                <a:gdLst>
                  <a:gd name="T0" fmla="*/ 145 w 288"/>
                  <a:gd name="T1" fmla="*/ 153 h 153"/>
                  <a:gd name="T2" fmla="*/ 288 w 288"/>
                  <a:gd name="T3" fmla="*/ 76 h 153"/>
                  <a:gd name="T4" fmla="*/ 143 w 288"/>
                  <a:gd name="T5" fmla="*/ 0 h 153"/>
                  <a:gd name="T6" fmla="*/ 0 w 288"/>
                  <a:gd name="T7" fmla="*/ 78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6"/>
                    </a:lnTo>
                    <a:lnTo>
                      <a:pt x="143" y="0"/>
                    </a:lnTo>
                    <a:lnTo>
                      <a:pt x="0" y="78"/>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86" name="Freeform 814"/>
              <p:cNvSpPr>
                <a:spLocks/>
              </p:cNvSpPr>
              <p:nvPr/>
            </p:nvSpPr>
            <p:spPr bwMode="auto">
              <a:xfrm>
                <a:off x="2220" y="2265"/>
                <a:ext cx="145" cy="127"/>
              </a:xfrm>
              <a:custGeom>
                <a:avLst/>
                <a:gdLst>
                  <a:gd name="T0" fmla="*/ 0 w 145"/>
                  <a:gd name="T1" fmla="*/ 0 h 127"/>
                  <a:gd name="T2" fmla="*/ 0 w 145"/>
                  <a:gd name="T3" fmla="*/ 52 h 127"/>
                  <a:gd name="T4" fmla="*/ 145 w 145"/>
                  <a:gd name="T5" fmla="*/ 127 h 127"/>
                  <a:gd name="T6" fmla="*/ 145 w 145"/>
                  <a:gd name="T7" fmla="*/ 75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2"/>
                    </a:lnTo>
                    <a:lnTo>
                      <a:pt x="145" y="127"/>
                    </a:lnTo>
                    <a:lnTo>
                      <a:pt x="145" y="7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87" name="Freeform 815"/>
              <p:cNvSpPr>
                <a:spLocks/>
              </p:cNvSpPr>
              <p:nvPr/>
            </p:nvSpPr>
            <p:spPr bwMode="auto">
              <a:xfrm>
                <a:off x="2220" y="2265"/>
                <a:ext cx="145" cy="127"/>
              </a:xfrm>
              <a:custGeom>
                <a:avLst/>
                <a:gdLst>
                  <a:gd name="T0" fmla="*/ 0 w 145"/>
                  <a:gd name="T1" fmla="*/ 0 h 127"/>
                  <a:gd name="T2" fmla="*/ 0 w 145"/>
                  <a:gd name="T3" fmla="*/ 52 h 127"/>
                  <a:gd name="T4" fmla="*/ 145 w 145"/>
                  <a:gd name="T5" fmla="*/ 127 h 127"/>
                  <a:gd name="T6" fmla="*/ 145 w 145"/>
                  <a:gd name="T7" fmla="*/ 75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2"/>
                    </a:lnTo>
                    <a:lnTo>
                      <a:pt x="145" y="127"/>
                    </a:lnTo>
                    <a:lnTo>
                      <a:pt x="145" y="7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88" name="Freeform 816"/>
              <p:cNvSpPr>
                <a:spLocks/>
              </p:cNvSpPr>
              <p:nvPr/>
            </p:nvSpPr>
            <p:spPr bwMode="auto">
              <a:xfrm>
                <a:off x="2365" y="2209"/>
                <a:ext cx="143" cy="129"/>
              </a:xfrm>
              <a:custGeom>
                <a:avLst/>
                <a:gdLst>
                  <a:gd name="T0" fmla="*/ 0 w 143"/>
                  <a:gd name="T1" fmla="*/ 129 h 129"/>
                  <a:gd name="T2" fmla="*/ 143 w 143"/>
                  <a:gd name="T3" fmla="*/ 52 h 129"/>
                  <a:gd name="T4" fmla="*/ 143 w 143"/>
                  <a:gd name="T5" fmla="*/ 0 h 129"/>
                  <a:gd name="T6" fmla="*/ 0 w 143"/>
                  <a:gd name="T7" fmla="*/ 77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7"/>
                    </a:lnTo>
                    <a:lnTo>
                      <a:pt x="0" y="12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89" name="Freeform 817"/>
              <p:cNvSpPr>
                <a:spLocks/>
              </p:cNvSpPr>
              <p:nvPr/>
            </p:nvSpPr>
            <p:spPr bwMode="auto">
              <a:xfrm>
                <a:off x="2365" y="2209"/>
                <a:ext cx="143" cy="129"/>
              </a:xfrm>
              <a:custGeom>
                <a:avLst/>
                <a:gdLst>
                  <a:gd name="T0" fmla="*/ 0 w 143"/>
                  <a:gd name="T1" fmla="*/ 129 h 129"/>
                  <a:gd name="T2" fmla="*/ 143 w 143"/>
                  <a:gd name="T3" fmla="*/ 52 h 129"/>
                  <a:gd name="T4" fmla="*/ 143 w 143"/>
                  <a:gd name="T5" fmla="*/ 0 h 129"/>
                  <a:gd name="T6" fmla="*/ 0 w 143"/>
                  <a:gd name="T7" fmla="*/ 77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7"/>
                    </a:lnTo>
                    <a:lnTo>
                      <a:pt x="0" y="12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90" name="Freeform 818"/>
              <p:cNvSpPr>
                <a:spLocks/>
              </p:cNvSpPr>
              <p:nvPr/>
            </p:nvSpPr>
            <p:spPr bwMode="auto">
              <a:xfrm>
                <a:off x="2220" y="2134"/>
                <a:ext cx="288" cy="152"/>
              </a:xfrm>
              <a:custGeom>
                <a:avLst/>
                <a:gdLst>
                  <a:gd name="T0" fmla="*/ 145 w 288"/>
                  <a:gd name="T1" fmla="*/ 152 h 152"/>
                  <a:gd name="T2" fmla="*/ 288 w 288"/>
                  <a:gd name="T3" fmla="*/ 75 h 152"/>
                  <a:gd name="T4" fmla="*/ 143 w 288"/>
                  <a:gd name="T5" fmla="*/ 0 h 152"/>
                  <a:gd name="T6" fmla="*/ 0 w 288"/>
                  <a:gd name="T7" fmla="*/ 77 h 152"/>
                  <a:gd name="T8" fmla="*/ 145 w 288"/>
                  <a:gd name="T9" fmla="*/ 152 h 152"/>
                  <a:gd name="T10" fmla="*/ 0 60000 65536"/>
                  <a:gd name="T11" fmla="*/ 0 60000 65536"/>
                  <a:gd name="T12" fmla="*/ 0 60000 65536"/>
                  <a:gd name="T13" fmla="*/ 0 60000 65536"/>
                  <a:gd name="T14" fmla="*/ 0 60000 65536"/>
                  <a:gd name="T15" fmla="*/ 0 w 288"/>
                  <a:gd name="T16" fmla="*/ 0 h 152"/>
                  <a:gd name="T17" fmla="*/ 288 w 288"/>
                  <a:gd name="T18" fmla="*/ 152 h 152"/>
                </a:gdLst>
                <a:ahLst/>
                <a:cxnLst>
                  <a:cxn ang="T10">
                    <a:pos x="T0" y="T1"/>
                  </a:cxn>
                  <a:cxn ang="T11">
                    <a:pos x="T2" y="T3"/>
                  </a:cxn>
                  <a:cxn ang="T12">
                    <a:pos x="T4" y="T5"/>
                  </a:cxn>
                  <a:cxn ang="T13">
                    <a:pos x="T6" y="T7"/>
                  </a:cxn>
                  <a:cxn ang="T14">
                    <a:pos x="T8" y="T9"/>
                  </a:cxn>
                </a:cxnLst>
                <a:rect l="T15" t="T16" r="T17" b="T18"/>
                <a:pathLst>
                  <a:path w="288" h="152">
                    <a:moveTo>
                      <a:pt x="145" y="152"/>
                    </a:moveTo>
                    <a:lnTo>
                      <a:pt x="288" y="75"/>
                    </a:lnTo>
                    <a:lnTo>
                      <a:pt x="143" y="0"/>
                    </a:lnTo>
                    <a:lnTo>
                      <a:pt x="0" y="77"/>
                    </a:lnTo>
                    <a:lnTo>
                      <a:pt x="145" y="15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91" name="Freeform 819"/>
              <p:cNvSpPr>
                <a:spLocks/>
              </p:cNvSpPr>
              <p:nvPr/>
            </p:nvSpPr>
            <p:spPr bwMode="auto">
              <a:xfrm>
                <a:off x="2220" y="2134"/>
                <a:ext cx="288" cy="152"/>
              </a:xfrm>
              <a:custGeom>
                <a:avLst/>
                <a:gdLst>
                  <a:gd name="T0" fmla="*/ 145 w 288"/>
                  <a:gd name="T1" fmla="*/ 152 h 152"/>
                  <a:gd name="T2" fmla="*/ 288 w 288"/>
                  <a:gd name="T3" fmla="*/ 75 h 152"/>
                  <a:gd name="T4" fmla="*/ 143 w 288"/>
                  <a:gd name="T5" fmla="*/ 0 h 152"/>
                  <a:gd name="T6" fmla="*/ 0 w 288"/>
                  <a:gd name="T7" fmla="*/ 77 h 152"/>
                  <a:gd name="T8" fmla="*/ 145 w 288"/>
                  <a:gd name="T9" fmla="*/ 152 h 152"/>
                  <a:gd name="T10" fmla="*/ 0 60000 65536"/>
                  <a:gd name="T11" fmla="*/ 0 60000 65536"/>
                  <a:gd name="T12" fmla="*/ 0 60000 65536"/>
                  <a:gd name="T13" fmla="*/ 0 60000 65536"/>
                  <a:gd name="T14" fmla="*/ 0 60000 65536"/>
                  <a:gd name="T15" fmla="*/ 0 w 288"/>
                  <a:gd name="T16" fmla="*/ 0 h 152"/>
                  <a:gd name="T17" fmla="*/ 288 w 288"/>
                  <a:gd name="T18" fmla="*/ 152 h 152"/>
                </a:gdLst>
                <a:ahLst/>
                <a:cxnLst>
                  <a:cxn ang="T10">
                    <a:pos x="T0" y="T1"/>
                  </a:cxn>
                  <a:cxn ang="T11">
                    <a:pos x="T2" y="T3"/>
                  </a:cxn>
                  <a:cxn ang="T12">
                    <a:pos x="T4" y="T5"/>
                  </a:cxn>
                  <a:cxn ang="T13">
                    <a:pos x="T6" y="T7"/>
                  </a:cxn>
                  <a:cxn ang="T14">
                    <a:pos x="T8" y="T9"/>
                  </a:cxn>
                </a:cxnLst>
                <a:rect l="T15" t="T16" r="T17" b="T18"/>
                <a:pathLst>
                  <a:path w="288" h="152">
                    <a:moveTo>
                      <a:pt x="145" y="152"/>
                    </a:moveTo>
                    <a:lnTo>
                      <a:pt x="288" y="75"/>
                    </a:lnTo>
                    <a:lnTo>
                      <a:pt x="143" y="0"/>
                    </a:lnTo>
                    <a:lnTo>
                      <a:pt x="0" y="77"/>
                    </a:lnTo>
                    <a:lnTo>
                      <a:pt x="145" y="15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92" name="Freeform 820"/>
              <p:cNvSpPr>
                <a:spLocks/>
              </p:cNvSpPr>
              <p:nvPr/>
            </p:nvSpPr>
            <p:spPr bwMode="auto">
              <a:xfrm>
                <a:off x="2365" y="2209"/>
                <a:ext cx="143" cy="129"/>
              </a:xfrm>
              <a:custGeom>
                <a:avLst/>
                <a:gdLst>
                  <a:gd name="T0" fmla="*/ 0 w 143"/>
                  <a:gd name="T1" fmla="*/ 129 h 129"/>
                  <a:gd name="T2" fmla="*/ 143 w 143"/>
                  <a:gd name="T3" fmla="*/ 52 h 129"/>
                  <a:gd name="T4" fmla="*/ 143 w 143"/>
                  <a:gd name="T5" fmla="*/ 0 h 129"/>
                  <a:gd name="T6" fmla="*/ 0 w 143"/>
                  <a:gd name="T7" fmla="*/ 77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7"/>
                    </a:lnTo>
                    <a:lnTo>
                      <a:pt x="0" y="12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93" name="Freeform 821"/>
              <p:cNvSpPr>
                <a:spLocks/>
              </p:cNvSpPr>
              <p:nvPr/>
            </p:nvSpPr>
            <p:spPr bwMode="auto">
              <a:xfrm>
                <a:off x="2365" y="2209"/>
                <a:ext cx="143" cy="129"/>
              </a:xfrm>
              <a:custGeom>
                <a:avLst/>
                <a:gdLst>
                  <a:gd name="T0" fmla="*/ 0 w 143"/>
                  <a:gd name="T1" fmla="*/ 129 h 129"/>
                  <a:gd name="T2" fmla="*/ 143 w 143"/>
                  <a:gd name="T3" fmla="*/ 52 h 129"/>
                  <a:gd name="T4" fmla="*/ 143 w 143"/>
                  <a:gd name="T5" fmla="*/ 0 h 129"/>
                  <a:gd name="T6" fmla="*/ 0 w 143"/>
                  <a:gd name="T7" fmla="*/ 77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7"/>
                    </a:lnTo>
                    <a:lnTo>
                      <a:pt x="0" y="12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94" name="Freeform 822"/>
              <p:cNvSpPr>
                <a:spLocks/>
              </p:cNvSpPr>
              <p:nvPr/>
            </p:nvSpPr>
            <p:spPr bwMode="auto">
              <a:xfrm>
                <a:off x="2220" y="2134"/>
                <a:ext cx="288" cy="152"/>
              </a:xfrm>
              <a:custGeom>
                <a:avLst/>
                <a:gdLst>
                  <a:gd name="T0" fmla="*/ 145 w 288"/>
                  <a:gd name="T1" fmla="*/ 152 h 152"/>
                  <a:gd name="T2" fmla="*/ 288 w 288"/>
                  <a:gd name="T3" fmla="*/ 75 h 152"/>
                  <a:gd name="T4" fmla="*/ 143 w 288"/>
                  <a:gd name="T5" fmla="*/ 0 h 152"/>
                  <a:gd name="T6" fmla="*/ 0 w 288"/>
                  <a:gd name="T7" fmla="*/ 77 h 152"/>
                  <a:gd name="T8" fmla="*/ 145 w 288"/>
                  <a:gd name="T9" fmla="*/ 152 h 152"/>
                  <a:gd name="T10" fmla="*/ 0 60000 65536"/>
                  <a:gd name="T11" fmla="*/ 0 60000 65536"/>
                  <a:gd name="T12" fmla="*/ 0 60000 65536"/>
                  <a:gd name="T13" fmla="*/ 0 60000 65536"/>
                  <a:gd name="T14" fmla="*/ 0 60000 65536"/>
                  <a:gd name="T15" fmla="*/ 0 w 288"/>
                  <a:gd name="T16" fmla="*/ 0 h 152"/>
                  <a:gd name="T17" fmla="*/ 288 w 288"/>
                  <a:gd name="T18" fmla="*/ 152 h 152"/>
                </a:gdLst>
                <a:ahLst/>
                <a:cxnLst>
                  <a:cxn ang="T10">
                    <a:pos x="T0" y="T1"/>
                  </a:cxn>
                  <a:cxn ang="T11">
                    <a:pos x="T2" y="T3"/>
                  </a:cxn>
                  <a:cxn ang="T12">
                    <a:pos x="T4" y="T5"/>
                  </a:cxn>
                  <a:cxn ang="T13">
                    <a:pos x="T6" y="T7"/>
                  </a:cxn>
                  <a:cxn ang="T14">
                    <a:pos x="T8" y="T9"/>
                  </a:cxn>
                </a:cxnLst>
                <a:rect l="T15" t="T16" r="T17" b="T18"/>
                <a:pathLst>
                  <a:path w="288" h="152">
                    <a:moveTo>
                      <a:pt x="145" y="152"/>
                    </a:moveTo>
                    <a:lnTo>
                      <a:pt x="288" y="75"/>
                    </a:lnTo>
                    <a:lnTo>
                      <a:pt x="143" y="0"/>
                    </a:lnTo>
                    <a:lnTo>
                      <a:pt x="0" y="77"/>
                    </a:lnTo>
                    <a:lnTo>
                      <a:pt x="145" y="15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95" name="Freeform 823"/>
              <p:cNvSpPr>
                <a:spLocks/>
              </p:cNvSpPr>
              <p:nvPr/>
            </p:nvSpPr>
            <p:spPr bwMode="auto">
              <a:xfrm>
                <a:off x="2220" y="2134"/>
                <a:ext cx="288" cy="152"/>
              </a:xfrm>
              <a:custGeom>
                <a:avLst/>
                <a:gdLst>
                  <a:gd name="T0" fmla="*/ 145 w 288"/>
                  <a:gd name="T1" fmla="*/ 152 h 152"/>
                  <a:gd name="T2" fmla="*/ 288 w 288"/>
                  <a:gd name="T3" fmla="*/ 75 h 152"/>
                  <a:gd name="T4" fmla="*/ 143 w 288"/>
                  <a:gd name="T5" fmla="*/ 0 h 152"/>
                  <a:gd name="T6" fmla="*/ 0 w 288"/>
                  <a:gd name="T7" fmla="*/ 77 h 152"/>
                  <a:gd name="T8" fmla="*/ 145 w 288"/>
                  <a:gd name="T9" fmla="*/ 152 h 152"/>
                  <a:gd name="T10" fmla="*/ 0 60000 65536"/>
                  <a:gd name="T11" fmla="*/ 0 60000 65536"/>
                  <a:gd name="T12" fmla="*/ 0 60000 65536"/>
                  <a:gd name="T13" fmla="*/ 0 60000 65536"/>
                  <a:gd name="T14" fmla="*/ 0 60000 65536"/>
                  <a:gd name="T15" fmla="*/ 0 w 288"/>
                  <a:gd name="T16" fmla="*/ 0 h 152"/>
                  <a:gd name="T17" fmla="*/ 288 w 288"/>
                  <a:gd name="T18" fmla="*/ 152 h 152"/>
                </a:gdLst>
                <a:ahLst/>
                <a:cxnLst>
                  <a:cxn ang="T10">
                    <a:pos x="T0" y="T1"/>
                  </a:cxn>
                  <a:cxn ang="T11">
                    <a:pos x="T2" y="T3"/>
                  </a:cxn>
                  <a:cxn ang="T12">
                    <a:pos x="T4" y="T5"/>
                  </a:cxn>
                  <a:cxn ang="T13">
                    <a:pos x="T6" y="T7"/>
                  </a:cxn>
                  <a:cxn ang="T14">
                    <a:pos x="T8" y="T9"/>
                  </a:cxn>
                </a:cxnLst>
                <a:rect l="T15" t="T16" r="T17" b="T18"/>
                <a:pathLst>
                  <a:path w="288" h="152">
                    <a:moveTo>
                      <a:pt x="145" y="152"/>
                    </a:moveTo>
                    <a:lnTo>
                      <a:pt x="288" y="75"/>
                    </a:lnTo>
                    <a:lnTo>
                      <a:pt x="143" y="0"/>
                    </a:lnTo>
                    <a:lnTo>
                      <a:pt x="0" y="77"/>
                    </a:lnTo>
                    <a:lnTo>
                      <a:pt x="145" y="15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96" name="Freeform 824"/>
              <p:cNvSpPr>
                <a:spLocks/>
              </p:cNvSpPr>
              <p:nvPr/>
            </p:nvSpPr>
            <p:spPr bwMode="auto">
              <a:xfrm>
                <a:off x="2220" y="2211"/>
                <a:ext cx="145" cy="127"/>
              </a:xfrm>
              <a:custGeom>
                <a:avLst/>
                <a:gdLst>
                  <a:gd name="T0" fmla="*/ 0 w 145"/>
                  <a:gd name="T1" fmla="*/ 0 h 127"/>
                  <a:gd name="T2" fmla="*/ 0 w 145"/>
                  <a:gd name="T3" fmla="*/ 54 h 127"/>
                  <a:gd name="T4" fmla="*/ 145 w 145"/>
                  <a:gd name="T5" fmla="*/ 127 h 127"/>
                  <a:gd name="T6" fmla="*/ 145 w 145"/>
                  <a:gd name="T7" fmla="*/ 75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4"/>
                    </a:lnTo>
                    <a:lnTo>
                      <a:pt x="145" y="127"/>
                    </a:lnTo>
                    <a:lnTo>
                      <a:pt x="145" y="7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97" name="Freeform 825"/>
              <p:cNvSpPr>
                <a:spLocks/>
              </p:cNvSpPr>
              <p:nvPr/>
            </p:nvSpPr>
            <p:spPr bwMode="auto">
              <a:xfrm>
                <a:off x="2220" y="2211"/>
                <a:ext cx="145" cy="127"/>
              </a:xfrm>
              <a:custGeom>
                <a:avLst/>
                <a:gdLst>
                  <a:gd name="T0" fmla="*/ 0 w 145"/>
                  <a:gd name="T1" fmla="*/ 0 h 127"/>
                  <a:gd name="T2" fmla="*/ 0 w 145"/>
                  <a:gd name="T3" fmla="*/ 54 h 127"/>
                  <a:gd name="T4" fmla="*/ 145 w 145"/>
                  <a:gd name="T5" fmla="*/ 127 h 127"/>
                  <a:gd name="T6" fmla="*/ 145 w 145"/>
                  <a:gd name="T7" fmla="*/ 75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4"/>
                    </a:lnTo>
                    <a:lnTo>
                      <a:pt x="145" y="127"/>
                    </a:lnTo>
                    <a:lnTo>
                      <a:pt x="145" y="7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98" name="Freeform 826"/>
              <p:cNvSpPr>
                <a:spLocks/>
              </p:cNvSpPr>
              <p:nvPr/>
            </p:nvSpPr>
            <p:spPr bwMode="auto">
              <a:xfrm>
                <a:off x="2365" y="2155"/>
                <a:ext cx="143" cy="129"/>
              </a:xfrm>
              <a:custGeom>
                <a:avLst/>
                <a:gdLst>
                  <a:gd name="T0" fmla="*/ 0 w 143"/>
                  <a:gd name="T1" fmla="*/ 129 h 129"/>
                  <a:gd name="T2" fmla="*/ 143 w 143"/>
                  <a:gd name="T3" fmla="*/ 52 h 129"/>
                  <a:gd name="T4" fmla="*/ 143 w 143"/>
                  <a:gd name="T5" fmla="*/ 0 h 129"/>
                  <a:gd name="T6" fmla="*/ 0 w 143"/>
                  <a:gd name="T7" fmla="*/ 78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8"/>
                    </a:lnTo>
                    <a:lnTo>
                      <a:pt x="0" y="12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99" name="Freeform 827"/>
              <p:cNvSpPr>
                <a:spLocks/>
              </p:cNvSpPr>
              <p:nvPr/>
            </p:nvSpPr>
            <p:spPr bwMode="auto">
              <a:xfrm>
                <a:off x="2365" y="2155"/>
                <a:ext cx="143" cy="129"/>
              </a:xfrm>
              <a:custGeom>
                <a:avLst/>
                <a:gdLst>
                  <a:gd name="T0" fmla="*/ 0 w 143"/>
                  <a:gd name="T1" fmla="*/ 129 h 129"/>
                  <a:gd name="T2" fmla="*/ 143 w 143"/>
                  <a:gd name="T3" fmla="*/ 52 h 129"/>
                  <a:gd name="T4" fmla="*/ 143 w 143"/>
                  <a:gd name="T5" fmla="*/ 0 h 129"/>
                  <a:gd name="T6" fmla="*/ 0 w 143"/>
                  <a:gd name="T7" fmla="*/ 78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8"/>
                    </a:lnTo>
                    <a:lnTo>
                      <a:pt x="0" y="12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00" name="Freeform 828"/>
              <p:cNvSpPr>
                <a:spLocks/>
              </p:cNvSpPr>
              <p:nvPr/>
            </p:nvSpPr>
            <p:spPr bwMode="auto">
              <a:xfrm>
                <a:off x="2220" y="2080"/>
                <a:ext cx="288" cy="153"/>
              </a:xfrm>
              <a:custGeom>
                <a:avLst/>
                <a:gdLst>
                  <a:gd name="T0" fmla="*/ 145 w 288"/>
                  <a:gd name="T1" fmla="*/ 153 h 153"/>
                  <a:gd name="T2" fmla="*/ 288 w 288"/>
                  <a:gd name="T3" fmla="*/ 75 h 153"/>
                  <a:gd name="T4" fmla="*/ 143 w 288"/>
                  <a:gd name="T5" fmla="*/ 0 h 153"/>
                  <a:gd name="T6" fmla="*/ 0 w 288"/>
                  <a:gd name="T7" fmla="*/ 79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5"/>
                    </a:lnTo>
                    <a:lnTo>
                      <a:pt x="143" y="0"/>
                    </a:lnTo>
                    <a:lnTo>
                      <a:pt x="0" y="79"/>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01" name="Freeform 829"/>
              <p:cNvSpPr>
                <a:spLocks/>
              </p:cNvSpPr>
              <p:nvPr/>
            </p:nvSpPr>
            <p:spPr bwMode="auto">
              <a:xfrm>
                <a:off x="2220" y="2080"/>
                <a:ext cx="288" cy="153"/>
              </a:xfrm>
              <a:custGeom>
                <a:avLst/>
                <a:gdLst>
                  <a:gd name="T0" fmla="*/ 145 w 288"/>
                  <a:gd name="T1" fmla="*/ 153 h 153"/>
                  <a:gd name="T2" fmla="*/ 288 w 288"/>
                  <a:gd name="T3" fmla="*/ 75 h 153"/>
                  <a:gd name="T4" fmla="*/ 143 w 288"/>
                  <a:gd name="T5" fmla="*/ 0 h 153"/>
                  <a:gd name="T6" fmla="*/ 0 w 288"/>
                  <a:gd name="T7" fmla="*/ 79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5"/>
                    </a:lnTo>
                    <a:lnTo>
                      <a:pt x="143" y="0"/>
                    </a:lnTo>
                    <a:lnTo>
                      <a:pt x="0" y="79"/>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02" name="Freeform 830"/>
              <p:cNvSpPr>
                <a:spLocks/>
              </p:cNvSpPr>
              <p:nvPr/>
            </p:nvSpPr>
            <p:spPr bwMode="auto">
              <a:xfrm>
                <a:off x="2365" y="2155"/>
                <a:ext cx="143" cy="129"/>
              </a:xfrm>
              <a:custGeom>
                <a:avLst/>
                <a:gdLst>
                  <a:gd name="T0" fmla="*/ 0 w 143"/>
                  <a:gd name="T1" fmla="*/ 129 h 129"/>
                  <a:gd name="T2" fmla="*/ 143 w 143"/>
                  <a:gd name="T3" fmla="*/ 52 h 129"/>
                  <a:gd name="T4" fmla="*/ 143 w 143"/>
                  <a:gd name="T5" fmla="*/ 0 h 129"/>
                  <a:gd name="T6" fmla="*/ 0 w 143"/>
                  <a:gd name="T7" fmla="*/ 78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8"/>
                    </a:lnTo>
                    <a:lnTo>
                      <a:pt x="0" y="12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03" name="Freeform 831"/>
              <p:cNvSpPr>
                <a:spLocks/>
              </p:cNvSpPr>
              <p:nvPr/>
            </p:nvSpPr>
            <p:spPr bwMode="auto">
              <a:xfrm>
                <a:off x="2365" y="2155"/>
                <a:ext cx="143" cy="129"/>
              </a:xfrm>
              <a:custGeom>
                <a:avLst/>
                <a:gdLst>
                  <a:gd name="T0" fmla="*/ 0 w 143"/>
                  <a:gd name="T1" fmla="*/ 129 h 129"/>
                  <a:gd name="T2" fmla="*/ 143 w 143"/>
                  <a:gd name="T3" fmla="*/ 52 h 129"/>
                  <a:gd name="T4" fmla="*/ 143 w 143"/>
                  <a:gd name="T5" fmla="*/ 0 h 129"/>
                  <a:gd name="T6" fmla="*/ 0 w 143"/>
                  <a:gd name="T7" fmla="*/ 78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8"/>
                    </a:lnTo>
                    <a:lnTo>
                      <a:pt x="0" y="12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04" name="Freeform 832"/>
              <p:cNvSpPr>
                <a:spLocks/>
              </p:cNvSpPr>
              <p:nvPr/>
            </p:nvSpPr>
            <p:spPr bwMode="auto">
              <a:xfrm>
                <a:off x="2220" y="2080"/>
                <a:ext cx="288" cy="153"/>
              </a:xfrm>
              <a:custGeom>
                <a:avLst/>
                <a:gdLst>
                  <a:gd name="T0" fmla="*/ 145 w 288"/>
                  <a:gd name="T1" fmla="*/ 153 h 153"/>
                  <a:gd name="T2" fmla="*/ 288 w 288"/>
                  <a:gd name="T3" fmla="*/ 75 h 153"/>
                  <a:gd name="T4" fmla="*/ 143 w 288"/>
                  <a:gd name="T5" fmla="*/ 0 h 153"/>
                  <a:gd name="T6" fmla="*/ 0 w 288"/>
                  <a:gd name="T7" fmla="*/ 79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5"/>
                    </a:lnTo>
                    <a:lnTo>
                      <a:pt x="143" y="0"/>
                    </a:lnTo>
                    <a:lnTo>
                      <a:pt x="0" y="79"/>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05" name="Freeform 833"/>
              <p:cNvSpPr>
                <a:spLocks/>
              </p:cNvSpPr>
              <p:nvPr/>
            </p:nvSpPr>
            <p:spPr bwMode="auto">
              <a:xfrm>
                <a:off x="2220" y="2080"/>
                <a:ext cx="288" cy="153"/>
              </a:xfrm>
              <a:custGeom>
                <a:avLst/>
                <a:gdLst>
                  <a:gd name="T0" fmla="*/ 145 w 288"/>
                  <a:gd name="T1" fmla="*/ 153 h 153"/>
                  <a:gd name="T2" fmla="*/ 288 w 288"/>
                  <a:gd name="T3" fmla="*/ 75 h 153"/>
                  <a:gd name="T4" fmla="*/ 143 w 288"/>
                  <a:gd name="T5" fmla="*/ 0 h 153"/>
                  <a:gd name="T6" fmla="*/ 0 w 288"/>
                  <a:gd name="T7" fmla="*/ 79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5"/>
                    </a:lnTo>
                    <a:lnTo>
                      <a:pt x="143" y="0"/>
                    </a:lnTo>
                    <a:lnTo>
                      <a:pt x="0" y="79"/>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06" name="Freeform 834"/>
              <p:cNvSpPr>
                <a:spLocks/>
              </p:cNvSpPr>
              <p:nvPr/>
            </p:nvSpPr>
            <p:spPr bwMode="auto">
              <a:xfrm>
                <a:off x="2220" y="2159"/>
                <a:ext cx="145" cy="125"/>
              </a:xfrm>
              <a:custGeom>
                <a:avLst/>
                <a:gdLst>
                  <a:gd name="T0" fmla="*/ 0 w 145"/>
                  <a:gd name="T1" fmla="*/ 0 h 125"/>
                  <a:gd name="T2" fmla="*/ 0 w 145"/>
                  <a:gd name="T3" fmla="*/ 52 h 125"/>
                  <a:gd name="T4" fmla="*/ 145 w 145"/>
                  <a:gd name="T5" fmla="*/ 125 h 125"/>
                  <a:gd name="T6" fmla="*/ 145 w 145"/>
                  <a:gd name="T7" fmla="*/ 74 h 125"/>
                  <a:gd name="T8" fmla="*/ 0 w 145"/>
                  <a:gd name="T9" fmla="*/ 0 h 125"/>
                  <a:gd name="T10" fmla="*/ 0 60000 65536"/>
                  <a:gd name="T11" fmla="*/ 0 60000 65536"/>
                  <a:gd name="T12" fmla="*/ 0 60000 65536"/>
                  <a:gd name="T13" fmla="*/ 0 60000 65536"/>
                  <a:gd name="T14" fmla="*/ 0 60000 65536"/>
                  <a:gd name="T15" fmla="*/ 0 w 145"/>
                  <a:gd name="T16" fmla="*/ 0 h 125"/>
                  <a:gd name="T17" fmla="*/ 145 w 145"/>
                  <a:gd name="T18" fmla="*/ 125 h 125"/>
                </a:gdLst>
                <a:ahLst/>
                <a:cxnLst>
                  <a:cxn ang="T10">
                    <a:pos x="T0" y="T1"/>
                  </a:cxn>
                  <a:cxn ang="T11">
                    <a:pos x="T2" y="T3"/>
                  </a:cxn>
                  <a:cxn ang="T12">
                    <a:pos x="T4" y="T5"/>
                  </a:cxn>
                  <a:cxn ang="T13">
                    <a:pos x="T6" y="T7"/>
                  </a:cxn>
                  <a:cxn ang="T14">
                    <a:pos x="T8" y="T9"/>
                  </a:cxn>
                </a:cxnLst>
                <a:rect l="T15" t="T16" r="T17" b="T18"/>
                <a:pathLst>
                  <a:path w="145" h="125">
                    <a:moveTo>
                      <a:pt x="0" y="0"/>
                    </a:moveTo>
                    <a:lnTo>
                      <a:pt x="0" y="52"/>
                    </a:lnTo>
                    <a:lnTo>
                      <a:pt x="145" y="125"/>
                    </a:lnTo>
                    <a:lnTo>
                      <a:pt x="145" y="74"/>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07" name="Freeform 835"/>
              <p:cNvSpPr>
                <a:spLocks/>
              </p:cNvSpPr>
              <p:nvPr/>
            </p:nvSpPr>
            <p:spPr bwMode="auto">
              <a:xfrm>
                <a:off x="2220" y="2159"/>
                <a:ext cx="145" cy="125"/>
              </a:xfrm>
              <a:custGeom>
                <a:avLst/>
                <a:gdLst>
                  <a:gd name="T0" fmla="*/ 0 w 145"/>
                  <a:gd name="T1" fmla="*/ 0 h 125"/>
                  <a:gd name="T2" fmla="*/ 0 w 145"/>
                  <a:gd name="T3" fmla="*/ 52 h 125"/>
                  <a:gd name="T4" fmla="*/ 145 w 145"/>
                  <a:gd name="T5" fmla="*/ 125 h 125"/>
                  <a:gd name="T6" fmla="*/ 145 w 145"/>
                  <a:gd name="T7" fmla="*/ 74 h 125"/>
                  <a:gd name="T8" fmla="*/ 0 w 145"/>
                  <a:gd name="T9" fmla="*/ 0 h 125"/>
                  <a:gd name="T10" fmla="*/ 0 60000 65536"/>
                  <a:gd name="T11" fmla="*/ 0 60000 65536"/>
                  <a:gd name="T12" fmla="*/ 0 60000 65536"/>
                  <a:gd name="T13" fmla="*/ 0 60000 65536"/>
                  <a:gd name="T14" fmla="*/ 0 60000 65536"/>
                  <a:gd name="T15" fmla="*/ 0 w 145"/>
                  <a:gd name="T16" fmla="*/ 0 h 125"/>
                  <a:gd name="T17" fmla="*/ 145 w 145"/>
                  <a:gd name="T18" fmla="*/ 125 h 125"/>
                </a:gdLst>
                <a:ahLst/>
                <a:cxnLst>
                  <a:cxn ang="T10">
                    <a:pos x="T0" y="T1"/>
                  </a:cxn>
                  <a:cxn ang="T11">
                    <a:pos x="T2" y="T3"/>
                  </a:cxn>
                  <a:cxn ang="T12">
                    <a:pos x="T4" y="T5"/>
                  </a:cxn>
                  <a:cxn ang="T13">
                    <a:pos x="T6" y="T7"/>
                  </a:cxn>
                  <a:cxn ang="T14">
                    <a:pos x="T8" y="T9"/>
                  </a:cxn>
                </a:cxnLst>
                <a:rect l="T15" t="T16" r="T17" b="T18"/>
                <a:pathLst>
                  <a:path w="145" h="125">
                    <a:moveTo>
                      <a:pt x="0" y="0"/>
                    </a:moveTo>
                    <a:lnTo>
                      <a:pt x="0" y="52"/>
                    </a:lnTo>
                    <a:lnTo>
                      <a:pt x="145" y="125"/>
                    </a:lnTo>
                    <a:lnTo>
                      <a:pt x="145" y="74"/>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08" name="Freeform 836"/>
              <p:cNvSpPr>
                <a:spLocks/>
              </p:cNvSpPr>
              <p:nvPr/>
            </p:nvSpPr>
            <p:spPr bwMode="auto">
              <a:xfrm>
                <a:off x="2510" y="2390"/>
                <a:ext cx="143" cy="131"/>
              </a:xfrm>
              <a:custGeom>
                <a:avLst/>
                <a:gdLst>
                  <a:gd name="T0" fmla="*/ 0 w 143"/>
                  <a:gd name="T1" fmla="*/ 131 h 131"/>
                  <a:gd name="T2" fmla="*/ 143 w 143"/>
                  <a:gd name="T3" fmla="*/ 51 h 131"/>
                  <a:gd name="T4" fmla="*/ 143 w 143"/>
                  <a:gd name="T5" fmla="*/ 0 h 131"/>
                  <a:gd name="T6" fmla="*/ 0 w 143"/>
                  <a:gd name="T7" fmla="*/ 77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1"/>
                    </a:lnTo>
                    <a:lnTo>
                      <a:pt x="143" y="0"/>
                    </a:lnTo>
                    <a:lnTo>
                      <a:pt x="0" y="77"/>
                    </a:lnTo>
                    <a:lnTo>
                      <a:pt x="0"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09" name="Freeform 837"/>
              <p:cNvSpPr>
                <a:spLocks/>
              </p:cNvSpPr>
              <p:nvPr/>
            </p:nvSpPr>
            <p:spPr bwMode="auto">
              <a:xfrm>
                <a:off x="2510" y="2390"/>
                <a:ext cx="143" cy="131"/>
              </a:xfrm>
              <a:custGeom>
                <a:avLst/>
                <a:gdLst>
                  <a:gd name="T0" fmla="*/ 0 w 143"/>
                  <a:gd name="T1" fmla="*/ 131 h 131"/>
                  <a:gd name="T2" fmla="*/ 143 w 143"/>
                  <a:gd name="T3" fmla="*/ 51 h 131"/>
                  <a:gd name="T4" fmla="*/ 143 w 143"/>
                  <a:gd name="T5" fmla="*/ 0 h 131"/>
                  <a:gd name="T6" fmla="*/ 0 w 143"/>
                  <a:gd name="T7" fmla="*/ 77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1"/>
                    </a:lnTo>
                    <a:lnTo>
                      <a:pt x="143" y="0"/>
                    </a:lnTo>
                    <a:lnTo>
                      <a:pt x="0" y="77"/>
                    </a:lnTo>
                    <a:lnTo>
                      <a:pt x="0"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10" name="Freeform 838"/>
              <p:cNvSpPr>
                <a:spLocks/>
              </p:cNvSpPr>
              <p:nvPr/>
            </p:nvSpPr>
            <p:spPr bwMode="auto">
              <a:xfrm>
                <a:off x="2365" y="2314"/>
                <a:ext cx="288" cy="153"/>
              </a:xfrm>
              <a:custGeom>
                <a:avLst/>
                <a:gdLst>
                  <a:gd name="T0" fmla="*/ 145 w 288"/>
                  <a:gd name="T1" fmla="*/ 153 h 153"/>
                  <a:gd name="T2" fmla="*/ 288 w 288"/>
                  <a:gd name="T3" fmla="*/ 76 h 153"/>
                  <a:gd name="T4" fmla="*/ 143 w 288"/>
                  <a:gd name="T5" fmla="*/ 0 h 153"/>
                  <a:gd name="T6" fmla="*/ 0 w 288"/>
                  <a:gd name="T7" fmla="*/ 80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6"/>
                    </a:lnTo>
                    <a:lnTo>
                      <a:pt x="143" y="0"/>
                    </a:lnTo>
                    <a:lnTo>
                      <a:pt x="0" y="80"/>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11" name="Freeform 839"/>
              <p:cNvSpPr>
                <a:spLocks/>
              </p:cNvSpPr>
              <p:nvPr/>
            </p:nvSpPr>
            <p:spPr bwMode="auto">
              <a:xfrm>
                <a:off x="2365" y="2314"/>
                <a:ext cx="288" cy="153"/>
              </a:xfrm>
              <a:custGeom>
                <a:avLst/>
                <a:gdLst>
                  <a:gd name="T0" fmla="*/ 145 w 288"/>
                  <a:gd name="T1" fmla="*/ 153 h 153"/>
                  <a:gd name="T2" fmla="*/ 288 w 288"/>
                  <a:gd name="T3" fmla="*/ 76 h 153"/>
                  <a:gd name="T4" fmla="*/ 143 w 288"/>
                  <a:gd name="T5" fmla="*/ 0 h 153"/>
                  <a:gd name="T6" fmla="*/ 0 w 288"/>
                  <a:gd name="T7" fmla="*/ 80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6"/>
                    </a:lnTo>
                    <a:lnTo>
                      <a:pt x="143" y="0"/>
                    </a:lnTo>
                    <a:lnTo>
                      <a:pt x="0" y="80"/>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12" name="Freeform 840"/>
              <p:cNvSpPr>
                <a:spLocks/>
              </p:cNvSpPr>
              <p:nvPr/>
            </p:nvSpPr>
            <p:spPr bwMode="auto">
              <a:xfrm>
                <a:off x="2510" y="2390"/>
                <a:ext cx="143" cy="131"/>
              </a:xfrm>
              <a:custGeom>
                <a:avLst/>
                <a:gdLst>
                  <a:gd name="T0" fmla="*/ 0 w 143"/>
                  <a:gd name="T1" fmla="*/ 131 h 131"/>
                  <a:gd name="T2" fmla="*/ 143 w 143"/>
                  <a:gd name="T3" fmla="*/ 51 h 131"/>
                  <a:gd name="T4" fmla="*/ 143 w 143"/>
                  <a:gd name="T5" fmla="*/ 0 h 131"/>
                  <a:gd name="T6" fmla="*/ 0 w 143"/>
                  <a:gd name="T7" fmla="*/ 77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1"/>
                    </a:lnTo>
                    <a:lnTo>
                      <a:pt x="143" y="0"/>
                    </a:lnTo>
                    <a:lnTo>
                      <a:pt x="0" y="77"/>
                    </a:lnTo>
                    <a:lnTo>
                      <a:pt x="0"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13" name="Freeform 841"/>
              <p:cNvSpPr>
                <a:spLocks/>
              </p:cNvSpPr>
              <p:nvPr/>
            </p:nvSpPr>
            <p:spPr bwMode="auto">
              <a:xfrm>
                <a:off x="2510" y="2390"/>
                <a:ext cx="143" cy="131"/>
              </a:xfrm>
              <a:custGeom>
                <a:avLst/>
                <a:gdLst>
                  <a:gd name="T0" fmla="*/ 0 w 143"/>
                  <a:gd name="T1" fmla="*/ 131 h 131"/>
                  <a:gd name="T2" fmla="*/ 143 w 143"/>
                  <a:gd name="T3" fmla="*/ 51 h 131"/>
                  <a:gd name="T4" fmla="*/ 143 w 143"/>
                  <a:gd name="T5" fmla="*/ 0 h 131"/>
                  <a:gd name="T6" fmla="*/ 0 w 143"/>
                  <a:gd name="T7" fmla="*/ 77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1"/>
                    </a:lnTo>
                    <a:lnTo>
                      <a:pt x="143" y="0"/>
                    </a:lnTo>
                    <a:lnTo>
                      <a:pt x="0" y="77"/>
                    </a:lnTo>
                    <a:lnTo>
                      <a:pt x="0"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14" name="Freeform 842"/>
              <p:cNvSpPr>
                <a:spLocks/>
              </p:cNvSpPr>
              <p:nvPr/>
            </p:nvSpPr>
            <p:spPr bwMode="auto">
              <a:xfrm>
                <a:off x="2365" y="2314"/>
                <a:ext cx="288" cy="153"/>
              </a:xfrm>
              <a:custGeom>
                <a:avLst/>
                <a:gdLst>
                  <a:gd name="T0" fmla="*/ 145 w 288"/>
                  <a:gd name="T1" fmla="*/ 153 h 153"/>
                  <a:gd name="T2" fmla="*/ 288 w 288"/>
                  <a:gd name="T3" fmla="*/ 76 h 153"/>
                  <a:gd name="T4" fmla="*/ 143 w 288"/>
                  <a:gd name="T5" fmla="*/ 0 h 153"/>
                  <a:gd name="T6" fmla="*/ 0 w 288"/>
                  <a:gd name="T7" fmla="*/ 80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6"/>
                    </a:lnTo>
                    <a:lnTo>
                      <a:pt x="143" y="0"/>
                    </a:lnTo>
                    <a:lnTo>
                      <a:pt x="0" y="80"/>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15" name="Freeform 843"/>
              <p:cNvSpPr>
                <a:spLocks/>
              </p:cNvSpPr>
              <p:nvPr/>
            </p:nvSpPr>
            <p:spPr bwMode="auto">
              <a:xfrm>
                <a:off x="2365" y="2314"/>
                <a:ext cx="288" cy="153"/>
              </a:xfrm>
              <a:custGeom>
                <a:avLst/>
                <a:gdLst>
                  <a:gd name="T0" fmla="*/ 145 w 288"/>
                  <a:gd name="T1" fmla="*/ 153 h 153"/>
                  <a:gd name="T2" fmla="*/ 288 w 288"/>
                  <a:gd name="T3" fmla="*/ 76 h 153"/>
                  <a:gd name="T4" fmla="*/ 143 w 288"/>
                  <a:gd name="T5" fmla="*/ 0 h 153"/>
                  <a:gd name="T6" fmla="*/ 0 w 288"/>
                  <a:gd name="T7" fmla="*/ 80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6"/>
                    </a:lnTo>
                    <a:lnTo>
                      <a:pt x="143" y="0"/>
                    </a:lnTo>
                    <a:lnTo>
                      <a:pt x="0" y="80"/>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16" name="Freeform 844"/>
              <p:cNvSpPr>
                <a:spLocks/>
              </p:cNvSpPr>
              <p:nvPr/>
            </p:nvSpPr>
            <p:spPr bwMode="auto">
              <a:xfrm>
                <a:off x="2365" y="2394"/>
                <a:ext cx="145" cy="127"/>
              </a:xfrm>
              <a:custGeom>
                <a:avLst/>
                <a:gdLst>
                  <a:gd name="T0" fmla="*/ 0 w 145"/>
                  <a:gd name="T1" fmla="*/ 0 h 127"/>
                  <a:gd name="T2" fmla="*/ 0 w 145"/>
                  <a:gd name="T3" fmla="*/ 52 h 127"/>
                  <a:gd name="T4" fmla="*/ 145 w 145"/>
                  <a:gd name="T5" fmla="*/ 127 h 127"/>
                  <a:gd name="T6" fmla="*/ 145 w 145"/>
                  <a:gd name="T7" fmla="*/ 73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2"/>
                    </a:lnTo>
                    <a:lnTo>
                      <a:pt x="145" y="127"/>
                    </a:lnTo>
                    <a:lnTo>
                      <a:pt x="145" y="7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17" name="Freeform 845"/>
              <p:cNvSpPr>
                <a:spLocks/>
              </p:cNvSpPr>
              <p:nvPr/>
            </p:nvSpPr>
            <p:spPr bwMode="auto">
              <a:xfrm>
                <a:off x="2365" y="2394"/>
                <a:ext cx="145" cy="127"/>
              </a:xfrm>
              <a:custGeom>
                <a:avLst/>
                <a:gdLst>
                  <a:gd name="T0" fmla="*/ 0 w 145"/>
                  <a:gd name="T1" fmla="*/ 0 h 127"/>
                  <a:gd name="T2" fmla="*/ 0 w 145"/>
                  <a:gd name="T3" fmla="*/ 52 h 127"/>
                  <a:gd name="T4" fmla="*/ 145 w 145"/>
                  <a:gd name="T5" fmla="*/ 127 h 127"/>
                  <a:gd name="T6" fmla="*/ 145 w 145"/>
                  <a:gd name="T7" fmla="*/ 73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2"/>
                    </a:lnTo>
                    <a:lnTo>
                      <a:pt x="145" y="127"/>
                    </a:lnTo>
                    <a:lnTo>
                      <a:pt x="145" y="7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18" name="Freeform 846"/>
              <p:cNvSpPr>
                <a:spLocks/>
              </p:cNvSpPr>
              <p:nvPr/>
            </p:nvSpPr>
            <p:spPr bwMode="auto">
              <a:xfrm>
                <a:off x="2510" y="2336"/>
                <a:ext cx="143" cy="131"/>
              </a:xfrm>
              <a:custGeom>
                <a:avLst/>
                <a:gdLst>
                  <a:gd name="T0" fmla="*/ 0 w 143"/>
                  <a:gd name="T1" fmla="*/ 131 h 131"/>
                  <a:gd name="T2" fmla="*/ 143 w 143"/>
                  <a:gd name="T3" fmla="*/ 54 h 131"/>
                  <a:gd name="T4" fmla="*/ 143 w 143"/>
                  <a:gd name="T5" fmla="*/ 0 h 131"/>
                  <a:gd name="T6" fmla="*/ 0 w 143"/>
                  <a:gd name="T7" fmla="*/ 77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4"/>
                    </a:lnTo>
                    <a:lnTo>
                      <a:pt x="143" y="0"/>
                    </a:lnTo>
                    <a:lnTo>
                      <a:pt x="0" y="77"/>
                    </a:lnTo>
                    <a:lnTo>
                      <a:pt x="0"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19" name="Freeform 847"/>
              <p:cNvSpPr>
                <a:spLocks/>
              </p:cNvSpPr>
              <p:nvPr/>
            </p:nvSpPr>
            <p:spPr bwMode="auto">
              <a:xfrm>
                <a:off x="2510" y="2336"/>
                <a:ext cx="143" cy="131"/>
              </a:xfrm>
              <a:custGeom>
                <a:avLst/>
                <a:gdLst>
                  <a:gd name="T0" fmla="*/ 0 w 143"/>
                  <a:gd name="T1" fmla="*/ 131 h 131"/>
                  <a:gd name="T2" fmla="*/ 143 w 143"/>
                  <a:gd name="T3" fmla="*/ 54 h 131"/>
                  <a:gd name="T4" fmla="*/ 143 w 143"/>
                  <a:gd name="T5" fmla="*/ 0 h 131"/>
                  <a:gd name="T6" fmla="*/ 0 w 143"/>
                  <a:gd name="T7" fmla="*/ 77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4"/>
                    </a:lnTo>
                    <a:lnTo>
                      <a:pt x="143" y="0"/>
                    </a:lnTo>
                    <a:lnTo>
                      <a:pt x="0" y="77"/>
                    </a:lnTo>
                    <a:lnTo>
                      <a:pt x="0"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20" name="Freeform 848"/>
              <p:cNvSpPr>
                <a:spLocks/>
              </p:cNvSpPr>
              <p:nvPr/>
            </p:nvSpPr>
            <p:spPr bwMode="auto">
              <a:xfrm>
                <a:off x="2365" y="2263"/>
                <a:ext cx="288" cy="150"/>
              </a:xfrm>
              <a:custGeom>
                <a:avLst/>
                <a:gdLst>
                  <a:gd name="T0" fmla="*/ 145 w 288"/>
                  <a:gd name="T1" fmla="*/ 150 h 150"/>
                  <a:gd name="T2" fmla="*/ 288 w 288"/>
                  <a:gd name="T3" fmla="*/ 73 h 150"/>
                  <a:gd name="T4" fmla="*/ 143 w 288"/>
                  <a:gd name="T5" fmla="*/ 0 h 150"/>
                  <a:gd name="T6" fmla="*/ 0 w 288"/>
                  <a:gd name="T7" fmla="*/ 77 h 150"/>
                  <a:gd name="T8" fmla="*/ 145 w 288"/>
                  <a:gd name="T9" fmla="*/ 150 h 150"/>
                  <a:gd name="T10" fmla="*/ 0 60000 65536"/>
                  <a:gd name="T11" fmla="*/ 0 60000 65536"/>
                  <a:gd name="T12" fmla="*/ 0 60000 65536"/>
                  <a:gd name="T13" fmla="*/ 0 60000 65536"/>
                  <a:gd name="T14" fmla="*/ 0 60000 65536"/>
                  <a:gd name="T15" fmla="*/ 0 w 288"/>
                  <a:gd name="T16" fmla="*/ 0 h 150"/>
                  <a:gd name="T17" fmla="*/ 288 w 288"/>
                  <a:gd name="T18" fmla="*/ 150 h 150"/>
                </a:gdLst>
                <a:ahLst/>
                <a:cxnLst>
                  <a:cxn ang="T10">
                    <a:pos x="T0" y="T1"/>
                  </a:cxn>
                  <a:cxn ang="T11">
                    <a:pos x="T2" y="T3"/>
                  </a:cxn>
                  <a:cxn ang="T12">
                    <a:pos x="T4" y="T5"/>
                  </a:cxn>
                  <a:cxn ang="T13">
                    <a:pos x="T6" y="T7"/>
                  </a:cxn>
                  <a:cxn ang="T14">
                    <a:pos x="T8" y="T9"/>
                  </a:cxn>
                </a:cxnLst>
                <a:rect l="T15" t="T16" r="T17" b="T18"/>
                <a:pathLst>
                  <a:path w="288" h="150">
                    <a:moveTo>
                      <a:pt x="145" y="150"/>
                    </a:moveTo>
                    <a:lnTo>
                      <a:pt x="288" y="73"/>
                    </a:lnTo>
                    <a:lnTo>
                      <a:pt x="143" y="0"/>
                    </a:lnTo>
                    <a:lnTo>
                      <a:pt x="0" y="77"/>
                    </a:lnTo>
                    <a:lnTo>
                      <a:pt x="145" y="15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21" name="Freeform 849"/>
              <p:cNvSpPr>
                <a:spLocks/>
              </p:cNvSpPr>
              <p:nvPr/>
            </p:nvSpPr>
            <p:spPr bwMode="auto">
              <a:xfrm>
                <a:off x="2365" y="2263"/>
                <a:ext cx="288" cy="150"/>
              </a:xfrm>
              <a:custGeom>
                <a:avLst/>
                <a:gdLst>
                  <a:gd name="T0" fmla="*/ 145 w 288"/>
                  <a:gd name="T1" fmla="*/ 150 h 150"/>
                  <a:gd name="T2" fmla="*/ 288 w 288"/>
                  <a:gd name="T3" fmla="*/ 73 h 150"/>
                  <a:gd name="T4" fmla="*/ 143 w 288"/>
                  <a:gd name="T5" fmla="*/ 0 h 150"/>
                  <a:gd name="T6" fmla="*/ 0 w 288"/>
                  <a:gd name="T7" fmla="*/ 77 h 150"/>
                  <a:gd name="T8" fmla="*/ 145 w 288"/>
                  <a:gd name="T9" fmla="*/ 150 h 150"/>
                  <a:gd name="T10" fmla="*/ 0 60000 65536"/>
                  <a:gd name="T11" fmla="*/ 0 60000 65536"/>
                  <a:gd name="T12" fmla="*/ 0 60000 65536"/>
                  <a:gd name="T13" fmla="*/ 0 60000 65536"/>
                  <a:gd name="T14" fmla="*/ 0 60000 65536"/>
                  <a:gd name="T15" fmla="*/ 0 w 288"/>
                  <a:gd name="T16" fmla="*/ 0 h 150"/>
                  <a:gd name="T17" fmla="*/ 288 w 288"/>
                  <a:gd name="T18" fmla="*/ 150 h 150"/>
                </a:gdLst>
                <a:ahLst/>
                <a:cxnLst>
                  <a:cxn ang="T10">
                    <a:pos x="T0" y="T1"/>
                  </a:cxn>
                  <a:cxn ang="T11">
                    <a:pos x="T2" y="T3"/>
                  </a:cxn>
                  <a:cxn ang="T12">
                    <a:pos x="T4" y="T5"/>
                  </a:cxn>
                  <a:cxn ang="T13">
                    <a:pos x="T6" y="T7"/>
                  </a:cxn>
                  <a:cxn ang="T14">
                    <a:pos x="T8" y="T9"/>
                  </a:cxn>
                </a:cxnLst>
                <a:rect l="T15" t="T16" r="T17" b="T18"/>
                <a:pathLst>
                  <a:path w="288" h="150">
                    <a:moveTo>
                      <a:pt x="145" y="150"/>
                    </a:moveTo>
                    <a:lnTo>
                      <a:pt x="288" y="73"/>
                    </a:lnTo>
                    <a:lnTo>
                      <a:pt x="143" y="0"/>
                    </a:lnTo>
                    <a:lnTo>
                      <a:pt x="0" y="77"/>
                    </a:lnTo>
                    <a:lnTo>
                      <a:pt x="145" y="15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22" name="Freeform 850"/>
              <p:cNvSpPr>
                <a:spLocks/>
              </p:cNvSpPr>
              <p:nvPr/>
            </p:nvSpPr>
            <p:spPr bwMode="auto">
              <a:xfrm>
                <a:off x="2510" y="2336"/>
                <a:ext cx="143" cy="131"/>
              </a:xfrm>
              <a:custGeom>
                <a:avLst/>
                <a:gdLst>
                  <a:gd name="T0" fmla="*/ 0 w 143"/>
                  <a:gd name="T1" fmla="*/ 131 h 131"/>
                  <a:gd name="T2" fmla="*/ 143 w 143"/>
                  <a:gd name="T3" fmla="*/ 54 h 131"/>
                  <a:gd name="T4" fmla="*/ 143 w 143"/>
                  <a:gd name="T5" fmla="*/ 0 h 131"/>
                  <a:gd name="T6" fmla="*/ 0 w 143"/>
                  <a:gd name="T7" fmla="*/ 77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4"/>
                    </a:lnTo>
                    <a:lnTo>
                      <a:pt x="143" y="0"/>
                    </a:lnTo>
                    <a:lnTo>
                      <a:pt x="0" y="77"/>
                    </a:lnTo>
                    <a:lnTo>
                      <a:pt x="0"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23" name="Freeform 851"/>
              <p:cNvSpPr>
                <a:spLocks/>
              </p:cNvSpPr>
              <p:nvPr/>
            </p:nvSpPr>
            <p:spPr bwMode="auto">
              <a:xfrm>
                <a:off x="2510" y="2336"/>
                <a:ext cx="143" cy="131"/>
              </a:xfrm>
              <a:custGeom>
                <a:avLst/>
                <a:gdLst>
                  <a:gd name="T0" fmla="*/ 0 w 143"/>
                  <a:gd name="T1" fmla="*/ 131 h 131"/>
                  <a:gd name="T2" fmla="*/ 143 w 143"/>
                  <a:gd name="T3" fmla="*/ 54 h 131"/>
                  <a:gd name="T4" fmla="*/ 143 w 143"/>
                  <a:gd name="T5" fmla="*/ 0 h 131"/>
                  <a:gd name="T6" fmla="*/ 0 w 143"/>
                  <a:gd name="T7" fmla="*/ 77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4"/>
                    </a:lnTo>
                    <a:lnTo>
                      <a:pt x="143" y="0"/>
                    </a:lnTo>
                    <a:lnTo>
                      <a:pt x="0" y="77"/>
                    </a:lnTo>
                    <a:lnTo>
                      <a:pt x="0"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24" name="Freeform 852"/>
              <p:cNvSpPr>
                <a:spLocks/>
              </p:cNvSpPr>
              <p:nvPr/>
            </p:nvSpPr>
            <p:spPr bwMode="auto">
              <a:xfrm>
                <a:off x="2365" y="2263"/>
                <a:ext cx="288" cy="150"/>
              </a:xfrm>
              <a:custGeom>
                <a:avLst/>
                <a:gdLst>
                  <a:gd name="T0" fmla="*/ 145 w 288"/>
                  <a:gd name="T1" fmla="*/ 150 h 150"/>
                  <a:gd name="T2" fmla="*/ 288 w 288"/>
                  <a:gd name="T3" fmla="*/ 73 h 150"/>
                  <a:gd name="T4" fmla="*/ 143 w 288"/>
                  <a:gd name="T5" fmla="*/ 0 h 150"/>
                  <a:gd name="T6" fmla="*/ 0 w 288"/>
                  <a:gd name="T7" fmla="*/ 77 h 150"/>
                  <a:gd name="T8" fmla="*/ 145 w 288"/>
                  <a:gd name="T9" fmla="*/ 150 h 150"/>
                  <a:gd name="T10" fmla="*/ 0 60000 65536"/>
                  <a:gd name="T11" fmla="*/ 0 60000 65536"/>
                  <a:gd name="T12" fmla="*/ 0 60000 65536"/>
                  <a:gd name="T13" fmla="*/ 0 60000 65536"/>
                  <a:gd name="T14" fmla="*/ 0 60000 65536"/>
                  <a:gd name="T15" fmla="*/ 0 w 288"/>
                  <a:gd name="T16" fmla="*/ 0 h 150"/>
                  <a:gd name="T17" fmla="*/ 288 w 288"/>
                  <a:gd name="T18" fmla="*/ 150 h 150"/>
                </a:gdLst>
                <a:ahLst/>
                <a:cxnLst>
                  <a:cxn ang="T10">
                    <a:pos x="T0" y="T1"/>
                  </a:cxn>
                  <a:cxn ang="T11">
                    <a:pos x="T2" y="T3"/>
                  </a:cxn>
                  <a:cxn ang="T12">
                    <a:pos x="T4" y="T5"/>
                  </a:cxn>
                  <a:cxn ang="T13">
                    <a:pos x="T6" y="T7"/>
                  </a:cxn>
                  <a:cxn ang="T14">
                    <a:pos x="T8" y="T9"/>
                  </a:cxn>
                </a:cxnLst>
                <a:rect l="T15" t="T16" r="T17" b="T18"/>
                <a:pathLst>
                  <a:path w="288" h="150">
                    <a:moveTo>
                      <a:pt x="145" y="150"/>
                    </a:moveTo>
                    <a:lnTo>
                      <a:pt x="288" y="73"/>
                    </a:lnTo>
                    <a:lnTo>
                      <a:pt x="143" y="0"/>
                    </a:lnTo>
                    <a:lnTo>
                      <a:pt x="0" y="77"/>
                    </a:lnTo>
                    <a:lnTo>
                      <a:pt x="145" y="15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25" name="Freeform 853"/>
              <p:cNvSpPr>
                <a:spLocks/>
              </p:cNvSpPr>
              <p:nvPr/>
            </p:nvSpPr>
            <p:spPr bwMode="auto">
              <a:xfrm>
                <a:off x="2365" y="2263"/>
                <a:ext cx="288" cy="150"/>
              </a:xfrm>
              <a:custGeom>
                <a:avLst/>
                <a:gdLst>
                  <a:gd name="T0" fmla="*/ 145 w 288"/>
                  <a:gd name="T1" fmla="*/ 150 h 150"/>
                  <a:gd name="T2" fmla="*/ 288 w 288"/>
                  <a:gd name="T3" fmla="*/ 73 h 150"/>
                  <a:gd name="T4" fmla="*/ 143 w 288"/>
                  <a:gd name="T5" fmla="*/ 0 h 150"/>
                  <a:gd name="T6" fmla="*/ 0 w 288"/>
                  <a:gd name="T7" fmla="*/ 77 h 150"/>
                  <a:gd name="T8" fmla="*/ 145 w 288"/>
                  <a:gd name="T9" fmla="*/ 150 h 150"/>
                  <a:gd name="T10" fmla="*/ 0 60000 65536"/>
                  <a:gd name="T11" fmla="*/ 0 60000 65536"/>
                  <a:gd name="T12" fmla="*/ 0 60000 65536"/>
                  <a:gd name="T13" fmla="*/ 0 60000 65536"/>
                  <a:gd name="T14" fmla="*/ 0 60000 65536"/>
                  <a:gd name="T15" fmla="*/ 0 w 288"/>
                  <a:gd name="T16" fmla="*/ 0 h 150"/>
                  <a:gd name="T17" fmla="*/ 288 w 288"/>
                  <a:gd name="T18" fmla="*/ 150 h 150"/>
                </a:gdLst>
                <a:ahLst/>
                <a:cxnLst>
                  <a:cxn ang="T10">
                    <a:pos x="T0" y="T1"/>
                  </a:cxn>
                  <a:cxn ang="T11">
                    <a:pos x="T2" y="T3"/>
                  </a:cxn>
                  <a:cxn ang="T12">
                    <a:pos x="T4" y="T5"/>
                  </a:cxn>
                  <a:cxn ang="T13">
                    <a:pos x="T6" y="T7"/>
                  </a:cxn>
                  <a:cxn ang="T14">
                    <a:pos x="T8" y="T9"/>
                  </a:cxn>
                </a:cxnLst>
                <a:rect l="T15" t="T16" r="T17" b="T18"/>
                <a:pathLst>
                  <a:path w="288" h="150">
                    <a:moveTo>
                      <a:pt x="145" y="150"/>
                    </a:moveTo>
                    <a:lnTo>
                      <a:pt x="288" y="73"/>
                    </a:lnTo>
                    <a:lnTo>
                      <a:pt x="143" y="0"/>
                    </a:lnTo>
                    <a:lnTo>
                      <a:pt x="0" y="77"/>
                    </a:lnTo>
                    <a:lnTo>
                      <a:pt x="145" y="15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26" name="Freeform 854"/>
              <p:cNvSpPr>
                <a:spLocks/>
              </p:cNvSpPr>
              <p:nvPr/>
            </p:nvSpPr>
            <p:spPr bwMode="auto">
              <a:xfrm>
                <a:off x="2365" y="2340"/>
                <a:ext cx="145" cy="127"/>
              </a:xfrm>
              <a:custGeom>
                <a:avLst/>
                <a:gdLst>
                  <a:gd name="T0" fmla="*/ 0 w 145"/>
                  <a:gd name="T1" fmla="*/ 0 h 127"/>
                  <a:gd name="T2" fmla="*/ 0 w 145"/>
                  <a:gd name="T3" fmla="*/ 52 h 127"/>
                  <a:gd name="T4" fmla="*/ 145 w 145"/>
                  <a:gd name="T5" fmla="*/ 127 h 127"/>
                  <a:gd name="T6" fmla="*/ 145 w 145"/>
                  <a:gd name="T7" fmla="*/ 73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2"/>
                    </a:lnTo>
                    <a:lnTo>
                      <a:pt x="145" y="127"/>
                    </a:lnTo>
                    <a:lnTo>
                      <a:pt x="145" y="7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27" name="Freeform 855"/>
              <p:cNvSpPr>
                <a:spLocks/>
              </p:cNvSpPr>
              <p:nvPr/>
            </p:nvSpPr>
            <p:spPr bwMode="auto">
              <a:xfrm>
                <a:off x="2365" y="2340"/>
                <a:ext cx="145" cy="127"/>
              </a:xfrm>
              <a:custGeom>
                <a:avLst/>
                <a:gdLst>
                  <a:gd name="T0" fmla="*/ 0 w 145"/>
                  <a:gd name="T1" fmla="*/ 0 h 127"/>
                  <a:gd name="T2" fmla="*/ 0 w 145"/>
                  <a:gd name="T3" fmla="*/ 52 h 127"/>
                  <a:gd name="T4" fmla="*/ 145 w 145"/>
                  <a:gd name="T5" fmla="*/ 127 h 127"/>
                  <a:gd name="T6" fmla="*/ 145 w 145"/>
                  <a:gd name="T7" fmla="*/ 73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2"/>
                    </a:lnTo>
                    <a:lnTo>
                      <a:pt x="145" y="127"/>
                    </a:lnTo>
                    <a:lnTo>
                      <a:pt x="145" y="7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28" name="Freeform 856"/>
              <p:cNvSpPr>
                <a:spLocks/>
              </p:cNvSpPr>
              <p:nvPr/>
            </p:nvSpPr>
            <p:spPr bwMode="auto">
              <a:xfrm>
                <a:off x="2510" y="2282"/>
                <a:ext cx="143" cy="131"/>
              </a:xfrm>
              <a:custGeom>
                <a:avLst/>
                <a:gdLst>
                  <a:gd name="T0" fmla="*/ 0 w 143"/>
                  <a:gd name="T1" fmla="*/ 131 h 131"/>
                  <a:gd name="T2" fmla="*/ 143 w 143"/>
                  <a:gd name="T3" fmla="*/ 54 h 131"/>
                  <a:gd name="T4" fmla="*/ 143 w 143"/>
                  <a:gd name="T5" fmla="*/ 0 h 131"/>
                  <a:gd name="T6" fmla="*/ 0 w 143"/>
                  <a:gd name="T7" fmla="*/ 80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4"/>
                    </a:lnTo>
                    <a:lnTo>
                      <a:pt x="143" y="0"/>
                    </a:lnTo>
                    <a:lnTo>
                      <a:pt x="0" y="80"/>
                    </a:lnTo>
                    <a:lnTo>
                      <a:pt x="0"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29" name="Freeform 857"/>
              <p:cNvSpPr>
                <a:spLocks/>
              </p:cNvSpPr>
              <p:nvPr/>
            </p:nvSpPr>
            <p:spPr bwMode="auto">
              <a:xfrm>
                <a:off x="2510" y="2282"/>
                <a:ext cx="143" cy="131"/>
              </a:xfrm>
              <a:custGeom>
                <a:avLst/>
                <a:gdLst>
                  <a:gd name="T0" fmla="*/ 0 w 143"/>
                  <a:gd name="T1" fmla="*/ 131 h 131"/>
                  <a:gd name="T2" fmla="*/ 143 w 143"/>
                  <a:gd name="T3" fmla="*/ 54 h 131"/>
                  <a:gd name="T4" fmla="*/ 143 w 143"/>
                  <a:gd name="T5" fmla="*/ 0 h 131"/>
                  <a:gd name="T6" fmla="*/ 0 w 143"/>
                  <a:gd name="T7" fmla="*/ 80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4"/>
                    </a:lnTo>
                    <a:lnTo>
                      <a:pt x="143" y="0"/>
                    </a:lnTo>
                    <a:lnTo>
                      <a:pt x="0" y="80"/>
                    </a:lnTo>
                    <a:lnTo>
                      <a:pt x="0"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30" name="Freeform 858"/>
              <p:cNvSpPr>
                <a:spLocks/>
              </p:cNvSpPr>
              <p:nvPr/>
            </p:nvSpPr>
            <p:spPr bwMode="auto">
              <a:xfrm>
                <a:off x="2365" y="2209"/>
                <a:ext cx="288" cy="153"/>
              </a:xfrm>
              <a:custGeom>
                <a:avLst/>
                <a:gdLst>
                  <a:gd name="T0" fmla="*/ 145 w 288"/>
                  <a:gd name="T1" fmla="*/ 153 h 153"/>
                  <a:gd name="T2" fmla="*/ 288 w 288"/>
                  <a:gd name="T3" fmla="*/ 73 h 153"/>
                  <a:gd name="T4" fmla="*/ 143 w 288"/>
                  <a:gd name="T5" fmla="*/ 0 h 153"/>
                  <a:gd name="T6" fmla="*/ 0 w 288"/>
                  <a:gd name="T7" fmla="*/ 77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3"/>
                    </a:lnTo>
                    <a:lnTo>
                      <a:pt x="143" y="0"/>
                    </a:lnTo>
                    <a:lnTo>
                      <a:pt x="0" y="77"/>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31" name="Freeform 859"/>
              <p:cNvSpPr>
                <a:spLocks/>
              </p:cNvSpPr>
              <p:nvPr/>
            </p:nvSpPr>
            <p:spPr bwMode="auto">
              <a:xfrm>
                <a:off x="2365" y="2209"/>
                <a:ext cx="288" cy="153"/>
              </a:xfrm>
              <a:custGeom>
                <a:avLst/>
                <a:gdLst>
                  <a:gd name="T0" fmla="*/ 145 w 288"/>
                  <a:gd name="T1" fmla="*/ 153 h 153"/>
                  <a:gd name="T2" fmla="*/ 288 w 288"/>
                  <a:gd name="T3" fmla="*/ 73 h 153"/>
                  <a:gd name="T4" fmla="*/ 143 w 288"/>
                  <a:gd name="T5" fmla="*/ 0 h 153"/>
                  <a:gd name="T6" fmla="*/ 0 w 288"/>
                  <a:gd name="T7" fmla="*/ 77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3"/>
                    </a:lnTo>
                    <a:lnTo>
                      <a:pt x="143" y="0"/>
                    </a:lnTo>
                    <a:lnTo>
                      <a:pt x="0" y="77"/>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32" name="Freeform 860"/>
              <p:cNvSpPr>
                <a:spLocks/>
              </p:cNvSpPr>
              <p:nvPr/>
            </p:nvSpPr>
            <p:spPr bwMode="auto">
              <a:xfrm>
                <a:off x="2510" y="2282"/>
                <a:ext cx="143" cy="131"/>
              </a:xfrm>
              <a:custGeom>
                <a:avLst/>
                <a:gdLst>
                  <a:gd name="T0" fmla="*/ 0 w 143"/>
                  <a:gd name="T1" fmla="*/ 131 h 131"/>
                  <a:gd name="T2" fmla="*/ 143 w 143"/>
                  <a:gd name="T3" fmla="*/ 54 h 131"/>
                  <a:gd name="T4" fmla="*/ 143 w 143"/>
                  <a:gd name="T5" fmla="*/ 0 h 131"/>
                  <a:gd name="T6" fmla="*/ 0 w 143"/>
                  <a:gd name="T7" fmla="*/ 80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4"/>
                    </a:lnTo>
                    <a:lnTo>
                      <a:pt x="143" y="0"/>
                    </a:lnTo>
                    <a:lnTo>
                      <a:pt x="0" y="80"/>
                    </a:lnTo>
                    <a:lnTo>
                      <a:pt x="0"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33" name="Freeform 861"/>
              <p:cNvSpPr>
                <a:spLocks/>
              </p:cNvSpPr>
              <p:nvPr/>
            </p:nvSpPr>
            <p:spPr bwMode="auto">
              <a:xfrm>
                <a:off x="2510" y="2282"/>
                <a:ext cx="143" cy="131"/>
              </a:xfrm>
              <a:custGeom>
                <a:avLst/>
                <a:gdLst>
                  <a:gd name="T0" fmla="*/ 0 w 143"/>
                  <a:gd name="T1" fmla="*/ 131 h 131"/>
                  <a:gd name="T2" fmla="*/ 143 w 143"/>
                  <a:gd name="T3" fmla="*/ 54 h 131"/>
                  <a:gd name="T4" fmla="*/ 143 w 143"/>
                  <a:gd name="T5" fmla="*/ 0 h 131"/>
                  <a:gd name="T6" fmla="*/ 0 w 143"/>
                  <a:gd name="T7" fmla="*/ 80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4"/>
                    </a:lnTo>
                    <a:lnTo>
                      <a:pt x="143" y="0"/>
                    </a:lnTo>
                    <a:lnTo>
                      <a:pt x="0" y="80"/>
                    </a:lnTo>
                    <a:lnTo>
                      <a:pt x="0"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34" name="Freeform 862"/>
              <p:cNvSpPr>
                <a:spLocks/>
              </p:cNvSpPr>
              <p:nvPr/>
            </p:nvSpPr>
            <p:spPr bwMode="auto">
              <a:xfrm>
                <a:off x="2365" y="2209"/>
                <a:ext cx="288" cy="153"/>
              </a:xfrm>
              <a:custGeom>
                <a:avLst/>
                <a:gdLst>
                  <a:gd name="T0" fmla="*/ 145 w 288"/>
                  <a:gd name="T1" fmla="*/ 153 h 153"/>
                  <a:gd name="T2" fmla="*/ 288 w 288"/>
                  <a:gd name="T3" fmla="*/ 73 h 153"/>
                  <a:gd name="T4" fmla="*/ 143 w 288"/>
                  <a:gd name="T5" fmla="*/ 0 h 153"/>
                  <a:gd name="T6" fmla="*/ 0 w 288"/>
                  <a:gd name="T7" fmla="*/ 77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3"/>
                    </a:lnTo>
                    <a:lnTo>
                      <a:pt x="143" y="0"/>
                    </a:lnTo>
                    <a:lnTo>
                      <a:pt x="0" y="77"/>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35" name="Freeform 863"/>
              <p:cNvSpPr>
                <a:spLocks/>
              </p:cNvSpPr>
              <p:nvPr/>
            </p:nvSpPr>
            <p:spPr bwMode="auto">
              <a:xfrm>
                <a:off x="2365" y="2209"/>
                <a:ext cx="288" cy="153"/>
              </a:xfrm>
              <a:custGeom>
                <a:avLst/>
                <a:gdLst>
                  <a:gd name="T0" fmla="*/ 145 w 288"/>
                  <a:gd name="T1" fmla="*/ 153 h 153"/>
                  <a:gd name="T2" fmla="*/ 288 w 288"/>
                  <a:gd name="T3" fmla="*/ 73 h 153"/>
                  <a:gd name="T4" fmla="*/ 143 w 288"/>
                  <a:gd name="T5" fmla="*/ 0 h 153"/>
                  <a:gd name="T6" fmla="*/ 0 w 288"/>
                  <a:gd name="T7" fmla="*/ 77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3"/>
                    </a:lnTo>
                    <a:lnTo>
                      <a:pt x="143" y="0"/>
                    </a:lnTo>
                    <a:lnTo>
                      <a:pt x="0" y="77"/>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36" name="Freeform 864"/>
              <p:cNvSpPr>
                <a:spLocks/>
              </p:cNvSpPr>
              <p:nvPr/>
            </p:nvSpPr>
            <p:spPr bwMode="auto">
              <a:xfrm>
                <a:off x="2365" y="2286"/>
                <a:ext cx="145" cy="127"/>
              </a:xfrm>
              <a:custGeom>
                <a:avLst/>
                <a:gdLst>
                  <a:gd name="T0" fmla="*/ 0 w 145"/>
                  <a:gd name="T1" fmla="*/ 0 h 127"/>
                  <a:gd name="T2" fmla="*/ 0 w 145"/>
                  <a:gd name="T3" fmla="*/ 52 h 127"/>
                  <a:gd name="T4" fmla="*/ 145 w 145"/>
                  <a:gd name="T5" fmla="*/ 127 h 127"/>
                  <a:gd name="T6" fmla="*/ 145 w 145"/>
                  <a:gd name="T7" fmla="*/ 76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2"/>
                    </a:lnTo>
                    <a:lnTo>
                      <a:pt x="145" y="127"/>
                    </a:lnTo>
                    <a:lnTo>
                      <a:pt x="145" y="76"/>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37" name="Freeform 865"/>
              <p:cNvSpPr>
                <a:spLocks/>
              </p:cNvSpPr>
              <p:nvPr/>
            </p:nvSpPr>
            <p:spPr bwMode="auto">
              <a:xfrm>
                <a:off x="2365" y="2286"/>
                <a:ext cx="145" cy="127"/>
              </a:xfrm>
              <a:custGeom>
                <a:avLst/>
                <a:gdLst>
                  <a:gd name="T0" fmla="*/ 0 w 145"/>
                  <a:gd name="T1" fmla="*/ 0 h 127"/>
                  <a:gd name="T2" fmla="*/ 0 w 145"/>
                  <a:gd name="T3" fmla="*/ 52 h 127"/>
                  <a:gd name="T4" fmla="*/ 145 w 145"/>
                  <a:gd name="T5" fmla="*/ 127 h 127"/>
                  <a:gd name="T6" fmla="*/ 145 w 145"/>
                  <a:gd name="T7" fmla="*/ 76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2"/>
                    </a:lnTo>
                    <a:lnTo>
                      <a:pt x="145" y="127"/>
                    </a:lnTo>
                    <a:lnTo>
                      <a:pt x="145" y="76"/>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38" name="Freeform 866"/>
              <p:cNvSpPr>
                <a:spLocks/>
              </p:cNvSpPr>
              <p:nvPr/>
            </p:nvSpPr>
            <p:spPr bwMode="auto">
              <a:xfrm>
                <a:off x="2510" y="2230"/>
                <a:ext cx="143" cy="130"/>
              </a:xfrm>
              <a:custGeom>
                <a:avLst/>
                <a:gdLst>
                  <a:gd name="T0" fmla="*/ 0 w 143"/>
                  <a:gd name="T1" fmla="*/ 130 h 130"/>
                  <a:gd name="T2" fmla="*/ 143 w 143"/>
                  <a:gd name="T3" fmla="*/ 52 h 130"/>
                  <a:gd name="T4" fmla="*/ 143 w 143"/>
                  <a:gd name="T5" fmla="*/ 0 h 130"/>
                  <a:gd name="T6" fmla="*/ 0 w 143"/>
                  <a:gd name="T7" fmla="*/ 78 h 130"/>
                  <a:gd name="T8" fmla="*/ 0 w 143"/>
                  <a:gd name="T9" fmla="*/ 130 h 130"/>
                  <a:gd name="T10" fmla="*/ 0 60000 65536"/>
                  <a:gd name="T11" fmla="*/ 0 60000 65536"/>
                  <a:gd name="T12" fmla="*/ 0 60000 65536"/>
                  <a:gd name="T13" fmla="*/ 0 60000 65536"/>
                  <a:gd name="T14" fmla="*/ 0 60000 65536"/>
                  <a:gd name="T15" fmla="*/ 0 w 143"/>
                  <a:gd name="T16" fmla="*/ 0 h 130"/>
                  <a:gd name="T17" fmla="*/ 143 w 143"/>
                  <a:gd name="T18" fmla="*/ 130 h 130"/>
                </a:gdLst>
                <a:ahLst/>
                <a:cxnLst>
                  <a:cxn ang="T10">
                    <a:pos x="T0" y="T1"/>
                  </a:cxn>
                  <a:cxn ang="T11">
                    <a:pos x="T2" y="T3"/>
                  </a:cxn>
                  <a:cxn ang="T12">
                    <a:pos x="T4" y="T5"/>
                  </a:cxn>
                  <a:cxn ang="T13">
                    <a:pos x="T6" y="T7"/>
                  </a:cxn>
                  <a:cxn ang="T14">
                    <a:pos x="T8" y="T9"/>
                  </a:cxn>
                </a:cxnLst>
                <a:rect l="T15" t="T16" r="T17" b="T18"/>
                <a:pathLst>
                  <a:path w="143" h="130">
                    <a:moveTo>
                      <a:pt x="0" y="130"/>
                    </a:moveTo>
                    <a:lnTo>
                      <a:pt x="143" y="52"/>
                    </a:lnTo>
                    <a:lnTo>
                      <a:pt x="143" y="0"/>
                    </a:lnTo>
                    <a:lnTo>
                      <a:pt x="0" y="78"/>
                    </a:lnTo>
                    <a:lnTo>
                      <a:pt x="0" y="13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39" name="Freeform 867"/>
              <p:cNvSpPr>
                <a:spLocks/>
              </p:cNvSpPr>
              <p:nvPr/>
            </p:nvSpPr>
            <p:spPr bwMode="auto">
              <a:xfrm>
                <a:off x="2510" y="2230"/>
                <a:ext cx="143" cy="130"/>
              </a:xfrm>
              <a:custGeom>
                <a:avLst/>
                <a:gdLst>
                  <a:gd name="T0" fmla="*/ 0 w 143"/>
                  <a:gd name="T1" fmla="*/ 130 h 130"/>
                  <a:gd name="T2" fmla="*/ 143 w 143"/>
                  <a:gd name="T3" fmla="*/ 52 h 130"/>
                  <a:gd name="T4" fmla="*/ 143 w 143"/>
                  <a:gd name="T5" fmla="*/ 0 h 130"/>
                  <a:gd name="T6" fmla="*/ 0 w 143"/>
                  <a:gd name="T7" fmla="*/ 78 h 130"/>
                  <a:gd name="T8" fmla="*/ 0 w 143"/>
                  <a:gd name="T9" fmla="*/ 130 h 130"/>
                  <a:gd name="T10" fmla="*/ 0 60000 65536"/>
                  <a:gd name="T11" fmla="*/ 0 60000 65536"/>
                  <a:gd name="T12" fmla="*/ 0 60000 65536"/>
                  <a:gd name="T13" fmla="*/ 0 60000 65536"/>
                  <a:gd name="T14" fmla="*/ 0 60000 65536"/>
                  <a:gd name="T15" fmla="*/ 0 w 143"/>
                  <a:gd name="T16" fmla="*/ 0 h 130"/>
                  <a:gd name="T17" fmla="*/ 143 w 143"/>
                  <a:gd name="T18" fmla="*/ 130 h 130"/>
                </a:gdLst>
                <a:ahLst/>
                <a:cxnLst>
                  <a:cxn ang="T10">
                    <a:pos x="T0" y="T1"/>
                  </a:cxn>
                  <a:cxn ang="T11">
                    <a:pos x="T2" y="T3"/>
                  </a:cxn>
                  <a:cxn ang="T12">
                    <a:pos x="T4" y="T5"/>
                  </a:cxn>
                  <a:cxn ang="T13">
                    <a:pos x="T6" y="T7"/>
                  </a:cxn>
                  <a:cxn ang="T14">
                    <a:pos x="T8" y="T9"/>
                  </a:cxn>
                </a:cxnLst>
                <a:rect l="T15" t="T16" r="T17" b="T18"/>
                <a:pathLst>
                  <a:path w="143" h="130">
                    <a:moveTo>
                      <a:pt x="0" y="130"/>
                    </a:moveTo>
                    <a:lnTo>
                      <a:pt x="143" y="52"/>
                    </a:lnTo>
                    <a:lnTo>
                      <a:pt x="143" y="0"/>
                    </a:lnTo>
                    <a:lnTo>
                      <a:pt x="0" y="78"/>
                    </a:lnTo>
                    <a:lnTo>
                      <a:pt x="0" y="13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40" name="Freeform 868"/>
              <p:cNvSpPr>
                <a:spLocks/>
              </p:cNvSpPr>
              <p:nvPr/>
            </p:nvSpPr>
            <p:spPr bwMode="auto">
              <a:xfrm>
                <a:off x="2365" y="2155"/>
                <a:ext cx="288" cy="153"/>
              </a:xfrm>
              <a:custGeom>
                <a:avLst/>
                <a:gdLst>
                  <a:gd name="T0" fmla="*/ 145 w 288"/>
                  <a:gd name="T1" fmla="*/ 153 h 153"/>
                  <a:gd name="T2" fmla="*/ 288 w 288"/>
                  <a:gd name="T3" fmla="*/ 75 h 153"/>
                  <a:gd name="T4" fmla="*/ 143 w 288"/>
                  <a:gd name="T5" fmla="*/ 0 h 153"/>
                  <a:gd name="T6" fmla="*/ 0 w 288"/>
                  <a:gd name="T7" fmla="*/ 78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5"/>
                    </a:lnTo>
                    <a:lnTo>
                      <a:pt x="143" y="0"/>
                    </a:lnTo>
                    <a:lnTo>
                      <a:pt x="0" y="78"/>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41" name="Freeform 869"/>
              <p:cNvSpPr>
                <a:spLocks/>
              </p:cNvSpPr>
              <p:nvPr/>
            </p:nvSpPr>
            <p:spPr bwMode="auto">
              <a:xfrm>
                <a:off x="2365" y="2155"/>
                <a:ext cx="288" cy="153"/>
              </a:xfrm>
              <a:custGeom>
                <a:avLst/>
                <a:gdLst>
                  <a:gd name="T0" fmla="*/ 145 w 288"/>
                  <a:gd name="T1" fmla="*/ 153 h 153"/>
                  <a:gd name="T2" fmla="*/ 288 w 288"/>
                  <a:gd name="T3" fmla="*/ 75 h 153"/>
                  <a:gd name="T4" fmla="*/ 143 w 288"/>
                  <a:gd name="T5" fmla="*/ 0 h 153"/>
                  <a:gd name="T6" fmla="*/ 0 w 288"/>
                  <a:gd name="T7" fmla="*/ 78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5"/>
                    </a:lnTo>
                    <a:lnTo>
                      <a:pt x="143" y="0"/>
                    </a:lnTo>
                    <a:lnTo>
                      <a:pt x="0" y="78"/>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42" name="Freeform 870"/>
              <p:cNvSpPr>
                <a:spLocks/>
              </p:cNvSpPr>
              <p:nvPr/>
            </p:nvSpPr>
            <p:spPr bwMode="auto">
              <a:xfrm>
                <a:off x="2510" y="2230"/>
                <a:ext cx="143" cy="130"/>
              </a:xfrm>
              <a:custGeom>
                <a:avLst/>
                <a:gdLst>
                  <a:gd name="T0" fmla="*/ 0 w 143"/>
                  <a:gd name="T1" fmla="*/ 130 h 130"/>
                  <a:gd name="T2" fmla="*/ 143 w 143"/>
                  <a:gd name="T3" fmla="*/ 52 h 130"/>
                  <a:gd name="T4" fmla="*/ 143 w 143"/>
                  <a:gd name="T5" fmla="*/ 0 h 130"/>
                  <a:gd name="T6" fmla="*/ 0 w 143"/>
                  <a:gd name="T7" fmla="*/ 78 h 130"/>
                  <a:gd name="T8" fmla="*/ 0 w 143"/>
                  <a:gd name="T9" fmla="*/ 130 h 130"/>
                  <a:gd name="T10" fmla="*/ 0 60000 65536"/>
                  <a:gd name="T11" fmla="*/ 0 60000 65536"/>
                  <a:gd name="T12" fmla="*/ 0 60000 65536"/>
                  <a:gd name="T13" fmla="*/ 0 60000 65536"/>
                  <a:gd name="T14" fmla="*/ 0 60000 65536"/>
                  <a:gd name="T15" fmla="*/ 0 w 143"/>
                  <a:gd name="T16" fmla="*/ 0 h 130"/>
                  <a:gd name="T17" fmla="*/ 143 w 143"/>
                  <a:gd name="T18" fmla="*/ 130 h 130"/>
                </a:gdLst>
                <a:ahLst/>
                <a:cxnLst>
                  <a:cxn ang="T10">
                    <a:pos x="T0" y="T1"/>
                  </a:cxn>
                  <a:cxn ang="T11">
                    <a:pos x="T2" y="T3"/>
                  </a:cxn>
                  <a:cxn ang="T12">
                    <a:pos x="T4" y="T5"/>
                  </a:cxn>
                  <a:cxn ang="T13">
                    <a:pos x="T6" y="T7"/>
                  </a:cxn>
                  <a:cxn ang="T14">
                    <a:pos x="T8" y="T9"/>
                  </a:cxn>
                </a:cxnLst>
                <a:rect l="T15" t="T16" r="T17" b="T18"/>
                <a:pathLst>
                  <a:path w="143" h="130">
                    <a:moveTo>
                      <a:pt x="0" y="130"/>
                    </a:moveTo>
                    <a:lnTo>
                      <a:pt x="143" y="52"/>
                    </a:lnTo>
                    <a:lnTo>
                      <a:pt x="143" y="0"/>
                    </a:lnTo>
                    <a:lnTo>
                      <a:pt x="0" y="78"/>
                    </a:lnTo>
                    <a:lnTo>
                      <a:pt x="0" y="13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43" name="Freeform 871"/>
              <p:cNvSpPr>
                <a:spLocks/>
              </p:cNvSpPr>
              <p:nvPr/>
            </p:nvSpPr>
            <p:spPr bwMode="auto">
              <a:xfrm>
                <a:off x="2510" y="2230"/>
                <a:ext cx="143" cy="130"/>
              </a:xfrm>
              <a:custGeom>
                <a:avLst/>
                <a:gdLst>
                  <a:gd name="T0" fmla="*/ 0 w 143"/>
                  <a:gd name="T1" fmla="*/ 130 h 130"/>
                  <a:gd name="T2" fmla="*/ 143 w 143"/>
                  <a:gd name="T3" fmla="*/ 52 h 130"/>
                  <a:gd name="T4" fmla="*/ 143 w 143"/>
                  <a:gd name="T5" fmla="*/ 0 h 130"/>
                  <a:gd name="T6" fmla="*/ 0 w 143"/>
                  <a:gd name="T7" fmla="*/ 78 h 130"/>
                  <a:gd name="T8" fmla="*/ 0 w 143"/>
                  <a:gd name="T9" fmla="*/ 130 h 130"/>
                  <a:gd name="T10" fmla="*/ 0 60000 65536"/>
                  <a:gd name="T11" fmla="*/ 0 60000 65536"/>
                  <a:gd name="T12" fmla="*/ 0 60000 65536"/>
                  <a:gd name="T13" fmla="*/ 0 60000 65536"/>
                  <a:gd name="T14" fmla="*/ 0 60000 65536"/>
                  <a:gd name="T15" fmla="*/ 0 w 143"/>
                  <a:gd name="T16" fmla="*/ 0 h 130"/>
                  <a:gd name="T17" fmla="*/ 143 w 143"/>
                  <a:gd name="T18" fmla="*/ 130 h 130"/>
                </a:gdLst>
                <a:ahLst/>
                <a:cxnLst>
                  <a:cxn ang="T10">
                    <a:pos x="T0" y="T1"/>
                  </a:cxn>
                  <a:cxn ang="T11">
                    <a:pos x="T2" y="T3"/>
                  </a:cxn>
                  <a:cxn ang="T12">
                    <a:pos x="T4" y="T5"/>
                  </a:cxn>
                  <a:cxn ang="T13">
                    <a:pos x="T6" y="T7"/>
                  </a:cxn>
                  <a:cxn ang="T14">
                    <a:pos x="T8" y="T9"/>
                  </a:cxn>
                </a:cxnLst>
                <a:rect l="T15" t="T16" r="T17" b="T18"/>
                <a:pathLst>
                  <a:path w="143" h="130">
                    <a:moveTo>
                      <a:pt x="0" y="130"/>
                    </a:moveTo>
                    <a:lnTo>
                      <a:pt x="143" y="52"/>
                    </a:lnTo>
                    <a:lnTo>
                      <a:pt x="143" y="0"/>
                    </a:lnTo>
                    <a:lnTo>
                      <a:pt x="0" y="78"/>
                    </a:lnTo>
                    <a:lnTo>
                      <a:pt x="0" y="13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44" name="Freeform 872"/>
              <p:cNvSpPr>
                <a:spLocks/>
              </p:cNvSpPr>
              <p:nvPr/>
            </p:nvSpPr>
            <p:spPr bwMode="auto">
              <a:xfrm>
                <a:off x="2365" y="2155"/>
                <a:ext cx="288" cy="153"/>
              </a:xfrm>
              <a:custGeom>
                <a:avLst/>
                <a:gdLst>
                  <a:gd name="T0" fmla="*/ 145 w 288"/>
                  <a:gd name="T1" fmla="*/ 153 h 153"/>
                  <a:gd name="T2" fmla="*/ 288 w 288"/>
                  <a:gd name="T3" fmla="*/ 75 h 153"/>
                  <a:gd name="T4" fmla="*/ 143 w 288"/>
                  <a:gd name="T5" fmla="*/ 0 h 153"/>
                  <a:gd name="T6" fmla="*/ 0 w 288"/>
                  <a:gd name="T7" fmla="*/ 78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5"/>
                    </a:lnTo>
                    <a:lnTo>
                      <a:pt x="143" y="0"/>
                    </a:lnTo>
                    <a:lnTo>
                      <a:pt x="0" y="78"/>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45" name="Freeform 873"/>
              <p:cNvSpPr>
                <a:spLocks/>
              </p:cNvSpPr>
              <p:nvPr/>
            </p:nvSpPr>
            <p:spPr bwMode="auto">
              <a:xfrm>
                <a:off x="2365" y="2155"/>
                <a:ext cx="288" cy="153"/>
              </a:xfrm>
              <a:custGeom>
                <a:avLst/>
                <a:gdLst>
                  <a:gd name="T0" fmla="*/ 145 w 288"/>
                  <a:gd name="T1" fmla="*/ 153 h 153"/>
                  <a:gd name="T2" fmla="*/ 288 w 288"/>
                  <a:gd name="T3" fmla="*/ 75 h 153"/>
                  <a:gd name="T4" fmla="*/ 143 w 288"/>
                  <a:gd name="T5" fmla="*/ 0 h 153"/>
                  <a:gd name="T6" fmla="*/ 0 w 288"/>
                  <a:gd name="T7" fmla="*/ 78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5"/>
                    </a:lnTo>
                    <a:lnTo>
                      <a:pt x="143" y="0"/>
                    </a:lnTo>
                    <a:lnTo>
                      <a:pt x="0" y="78"/>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46" name="Freeform 874"/>
              <p:cNvSpPr>
                <a:spLocks/>
              </p:cNvSpPr>
              <p:nvPr/>
            </p:nvSpPr>
            <p:spPr bwMode="auto">
              <a:xfrm>
                <a:off x="2365" y="2233"/>
                <a:ext cx="145" cy="127"/>
              </a:xfrm>
              <a:custGeom>
                <a:avLst/>
                <a:gdLst>
                  <a:gd name="T0" fmla="*/ 0 w 145"/>
                  <a:gd name="T1" fmla="*/ 0 h 127"/>
                  <a:gd name="T2" fmla="*/ 0 w 145"/>
                  <a:gd name="T3" fmla="*/ 51 h 127"/>
                  <a:gd name="T4" fmla="*/ 145 w 145"/>
                  <a:gd name="T5" fmla="*/ 127 h 127"/>
                  <a:gd name="T6" fmla="*/ 145 w 145"/>
                  <a:gd name="T7" fmla="*/ 75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1"/>
                    </a:lnTo>
                    <a:lnTo>
                      <a:pt x="145" y="127"/>
                    </a:lnTo>
                    <a:lnTo>
                      <a:pt x="145" y="7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47" name="Freeform 875"/>
              <p:cNvSpPr>
                <a:spLocks/>
              </p:cNvSpPr>
              <p:nvPr/>
            </p:nvSpPr>
            <p:spPr bwMode="auto">
              <a:xfrm>
                <a:off x="2365" y="2233"/>
                <a:ext cx="145" cy="127"/>
              </a:xfrm>
              <a:custGeom>
                <a:avLst/>
                <a:gdLst>
                  <a:gd name="T0" fmla="*/ 0 w 145"/>
                  <a:gd name="T1" fmla="*/ 0 h 127"/>
                  <a:gd name="T2" fmla="*/ 0 w 145"/>
                  <a:gd name="T3" fmla="*/ 51 h 127"/>
                  <a:gd name="T4" fmla="*/ 145 w 145"/>
                  <a:gd name="T5" fmla="*/ 127 h 127"/>
                  <a:gd name="T6" fmla="*/ 145 w 145"/>
                  <a:gd name="T7" fmla="*/ 75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1"/>
                    </a:lnTo>
                    <a:lnTo>
                      <a:pt x="145" y="127"/>
                    </a:lnTo>
                    <a:lnTo>
                      <a:pt x="145" y="7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48" name="Freeform 876"/>
              <p:cNvSpPr>
                <a:spLocks/>
              </p:cNvSpPr>
              <p:nvPr/>
            </p:nvSpPr>
            <p:spPr bwMode="auto">
              <a:xfrm>
                <a:off x="2655" y="2465"/>
                <a:ext cx="143" cy="129"/>
              </a:xfrm>
              <a:custGeom>
                <a:avLst/>
                <a:gdLst>
                  <a:gd name="T0" fmla="*/ 0 w 143"/>
                  <a:gd name="T1" fmla="*/ 129 h 129"/>
                  <a:gd name="T2" fmla="*/ 143 w 143"/>
                  <a:gd name="T3" fmla="*/ 52 h 129"/>
                  <a:gd name="T4" fmla="*/ 143 w 143"/>
                  <a:gd name="T5" fmla="*/ 0 h 129"/>
                  <a:gd name="T6" fmla="*/ 0 w 143"/>
                  <a:gd name="T7" fmla="*/ 77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7"/>
                    </a:lnTo>
                    <a:lnTo>
                      <a:pt x="0" y="12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49" name="Freeform 877"/>
              <p:cNvSpPr>
                <a:spLocks/>
              </p:cNvSpPr>
              <p:nvPr/>
            </p:nvSpPr>
            <p:spPr bwMode="auto">
              <a:xfrm>
                <a:off x="2655" y="2465"/>
                <a:ext cx="143" cy="129"/>
              </a:xfrm>
              <a:custGeom>
                <a:avLst/>
                <a:gdLst>
                  <a:gd name="T0" fmla="*/ 0 w 143"/>
                  <a:gd name="T1" fmla="*/ 129 h 129"/>
                  <a:gd name="T2" fmla="*/ 143 w 143"/>
                  <a:gd name="T3" fmla="*/ 52 h 129"/>
                  <a:gd name="T4" fmla="*/ 143 w 143"/>
                  <a:gd name="T5" fmla="*/ 0 h 129"/>
                  <a:gd name="T6" fmla="*/ 0 w 143"/>
                  <a:gd name="T7" fmla="*/ 77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7"/>
                    </a:lnTo>
                    <a:lnTo>
                      <a:pt x="0" y="12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50" name="Freeform 878"/>
              <p:cNvSpPr>
                <a:spLocks/>
              </p:cNvSpPr>
              <p:nvPr/>
            </p:nvSpPr>
            <p:spPr bwMode="auto">
              <a:xfrm>
                <a:off x="2510" y="2390"/>
                <a:ext cx="288" cy="152"/>
              </a:xfrm>
              <a:custGeom>
                <a:avLst/>
                <a:gdLst>
                  <a:gd name="T0" fmla="*/ 145 w 288"/>
                  <a:gd name="T1" fmla="*/ 152 h 152"/>
                  <a:gd name="T2" fmla="*/ 288 w 288"/>
                  <a:gd name="T3" fmla="*/ 75 h 152"/>
                  <a:gd name="T4" fmla="*/ 143 w 288"/>
                  <a:gd name="T5" fmla="*/ 0 h 152"/>
                  <a:gd name="T6" fmla="*/ 0 w 288"/>
                  <a:gd name="T7" fmla="*/ 77 h 152"/>
                  <a:gd name="T8" fmla="*/ 145 w 288"/>
                  <a:gd name="T9" fmla="*/ 152 h 152"/>
                  <a:gd name="T10" fmla="*/ 0 60000 65536"/>
                  <a:gd name="T11" fmla="*/ 0 60000 65536"/>
                  <a:gd name="T12" fmla="*/ 0 60000 65536"/>
                  <a:gd name="T13" fmla="*/ 0 60000 65536"/>
                  <a:gd name="T14" fmla="*/ 0 60000 65536"/>
                  <a:gd name="T15" fmla="*/ 0 w 288"/>
                  <a:gd name="T16" fmla="*/ 0 h 152"/>
                  <a:gd name="T17" fmla="*/ 288 w 288"/>
                  <a:gd name="T18" fmla="*/ 152 h 152"/>
                </a:gdLst>
                <a:ahLst/>
                <a:cxnLst>
                  <a:cxn ang="T10">
                    <a:pos x="T0" y="T1"/>
                  </a:cxn>
                  <a:cxn ang="T11">
                    <a:pos x="T2" y="T3"/>
                  </a:cxn>
                  <a:cxn ang="T12">
                    <a:pos x="T4" y="T5"/>
                  </a:cxn>
                  <a:cxn ang="T13">
                    <a:pos x="T6" y="T7"/>
                  </a:cxn>
                  <a:cxn ang="T14">
                    <a:pos x="T8" y="T9"/>
                  </a:cxn>
                </a:cxnLst>
                <a:rect l="T15" t="T16" r="T17" b="T18"/>
                <a:pathLst>
                  <a:path w="288" h="152">
                    <a:moveTo>
                      <a:pt x="145" y="152"/>
                    </a:moveTo>
                    <a:lnTo>
                      <a:pt x="288" y="75"/>
                    </a:lnTo>
                    <a:lnTo>
                      <a:pt x="143" y="0"/>
                    </a:lnTo>
                    <a:lnTo>
                      <a:pt x="0" y="77"/>
                    </a:lnTo>
                    <a:lnTo>
                      <a:pt x="145" y="15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51" name="Freeform 879"/>
              <p:cNvSpPr>
                <a:spLocks/>
              </p:cNvSpPr>
              <p:nvPr/>
            </p:nvSpPr>
            <p:spPr bwMode="auto">
              <a:xfrm>
                <a:off x="2510" y="2390"/>
                <a:ext cx="288" cy="152"/>
              </a:xfrm>
              <a:custGeom>
                <a:avLst/>
                <a:gdLst>
                  <a:gd name="T0" fmla="*/ 145 w 288"/>
                  <a:gd name="T1" fmla="*/ 152 h 152"/>
                  <a:gd name="T2" fmla="*/ 288 w 288"/>
                  <a:gd name="T3" fmla="*/ 75 h 152"/>
                  <a:gd name="T4" fmla="*/ 143 w 288"/>
                  <a:gd name="T5" fmla="*/ 0 h 152"/>
                  <a:gd name="T6" fmla="*/ 0 w 288"/>
                  <a:gd name="T7" fmla="*/ 77 h 152"/>
                  <a:gd name="T8" fmla="*/ 145 w 288"/>
                  <a:gd name="T9" fmla="*/ 152 h 152"/>
                  <a:gd name="T10" fmla="*/ 0 60000 65536"/>
                  <a:gd name="T11" fmla="*/ 0 60000 65536"/>
                  <a:gd name="T12" fmla="*/ 0 60000 65536"/>
                  <a:gd name="T13" fmla="*/ 0 60000 65536"/>
                  <a:gd name="T14" fmla="*/ 0 60000 65536"/>
                  <a:gd name="T15" fmla="*/ 0 w 288"/>
                  <a:gd name="T16" fmla="*/ 0 h 152"/>
                  <a:gd name="T17" fmla="*/ 288 w 288"/>
                  <a:gd name="T18" fmla="*/ 152 h 152"/>
                </a:gdLst>
                <a:ahLst/>
                <a:cxnLst>
                  <a:cxn ang="T10">
                    <a:pos x="T0" y="T1"/>
                  </a:cxn>
                  <a:cxn ang="T11">
                    <a:pos x="T2" y="T3"/>
                  </a:cxn>
                  <a:cxn ang="T12">
                    <a:pos x="T4" y="T5"/>
                  </a:cxn>
                  <a:cxn ang="T13">
                    <a:pos x="T6" y="T7"/>
                  </a:cxn>
                  <a:cxn ang="T14">
                    <a:pos x="T8" y="T9"/>
                  </a:cxn>
                </a:cxnLst>
                <a:rect l="T15" t="T16" r="T17" b="T18"/>
                <a:pathLst>
                  <a:path w="288" h="152">
                    <a:moveTo>
                      <a:pt x="145" y="152"/>
                    </a:moveTo>
                    <a:lnTo>
                      <a:pt x="288" y="75"/>
                    </a:lnTo>
                    <a:lnTo>
                      <a:pt x="143" y="0"/>
                    </a:lnTo>
                    <a:lnTo>
                      <a:pt x="0" y="77"/>
                    </a:lnTo>
                    <a:lnTo>
                      <a:pt x="145" y="15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52" name="Freeform 880"/>
              <p:cNvSpPr>
                <a:spLocks/>
              </p:cNvSpPr>
              <p:nvPr/>
            </p:nvSpPr>
            <p:spPr bwMode="auto">
              <a:xfrm>
                <a:off x="2655" y="2465"/>
                <a:ext cx="143" cy="129"/>
              </a:xfrm>
              <a:custGeom>
                <a:avLst/>
                <a:gdLst>
                  <a:gd name="T0" fmla="*/ 0 w 143"/>
                  <a:gd name="T1" fmla="*/ 129 h 129"/>
                  <a:gd name="T2" fmla="*/ 143 w 143"/>
                  <a:gd name="T3" fmla="*/ 52 h 129"/>
                  <a:gd name="T4" fmla="*/ 143 w 143"/>
                  <a:gd name="T5" fmla="*/ 0 h 129"/>
                  <a:gd name="T6" fmla="*/ 0 w 143"/>
                  <a:gd name="T7" fmla="*/ 77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7"/>
                    </a:lnTo>
                    <a:lnTo>
                      <a:pt x="0" y="12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53" name="Freeform 881"/>
              <p:cNvSpPr>
                <a:spLocks/>
              </p:cNvSpPr>
              <p:nvPr/>
            </p:nvSpPr>
            <p:spPr bwMode="auto">
              <a:xfrm>
                <a:off x="2655" y="2465"/>
                <a:ext cx="143" cy="129"/>
              </a:xfrm>
              <a:custGeom>
                <a:avLst/>
                <a:gdLst>
                  <a:gd name="T0" fmla="*/ 0 w 143"/>
                  <a:gd name="T1" fmla="*/ 129 h 129"/>
                  <a:gd name="T2" fmla="*/ 143 w 143"/>
                  <a:gd name="T3" fmla="*/ 52 h 129"/>
                  <a:gd name="T4" fmla="*/ 143 w 143"/>
                  <a:gd name="T5" fmla="*/ 0 h 129"/>
                  <a:gd name="T6" fmla="*/ 0 w 143"/>
                  <a:gd name="T7" fmla="*/ 77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7"/>
                    </a:lnTo>
                    <a:lnTo>
                      <a:pt x="0" y="12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54" name="Freeform 882"/>
              <p:cNvSpPr>
                <a:spLocks/>
              </p:cNvSpPr>
              <p:nvPr/>
            </p:nvSpPr>
            <p:spPr bwMode="auto">
              <a:xfrm>
                <a:off x="2510" y="2390"/>
                <a:ext cx="288" cy="152"/>
              </a:xfrm>
              <a:custGeom>
                <a:avLst/>
                <a:gdLst>
                  <a:gd name="T0" fmla="*/ 145 w 288"/>
                  <a:gd name="T1" fmla="*/ 152 h 152"/>
                  <a:gd name="T2" fmla="*/ 288 w 288"/>
                  <a:gd name="T3" fmla="*/ 75 h 152"/>
                  <a:gd name="T4" fmla="*/ 143 w 288"/>
                  <a:gd name="T5" fmla="*/ 0 h 152"/>
                  <a:gd name="T6" fmla="*/ 0 w 288"/>
                  <a:gd name="T7" fmla="*/ 77 h 152"/>
                  <a:gd name="T8" fmla="*/ 145 w 288"/>
                  <a:gd name="T9" fmla="*/ 152 h 152"/>
                  <a:gd name="T10" fmla="*/ 0 60000 65536"/>
                  <a:gd name="T11" fmla="*/ 0 60000 65536"/>
                  <a:gd name="T12" fmla="*/ 0 60000 65536"/>
                  <a:gd name="T13" fmla="*/ 0 60000 65536"/>
                  <a:gd name="T14" fmla="*/ 0 60000 65536"/>
                  <a:gd name="T15" fmla="*/ 0 w 288"/>
                  <a:gd name="T16" fmla="*/ 0 h 152"/>
                  <a:gd name="T17" fmla="*/ 288 w 288"/>
                  <a:gd name="T18" fmla="*/ 152 h 152"/>
                </a:gdLst>
                <a:ahLst/>
                <a:cxnLst>
                  <a:cxn ang="T10">
                    <a:pos x="T0" y="T1"/>
                  </a:cxn>
                  <a:cxn ang="T11">
                    <a:pos x="T2" y="T3"/>
                  </a:cxn>
                  <a:cxn ang="T12">
                    <a:pos x="T4" y="T5"/>
                  </a:cxn>
                  <a:cxn ang="T13">
                    <a:pos x="T6" y="T7"/>
                  </a:cxn>
                  <a:cxn ang="T14">
                    <a:pos x="T8" y="T9"/>
                  </a:cxn>
                </a:cxnLst>
                <a:rect l="T15" t="T16" r="T17" b="T18"/>
                <a:pathLst>
                  <a:path w="288" h="152">
                    <a:moveTo>
                      <a:pt x="145" y="152"/>
                    </a:moveTo>
                    <a:lnTo>
                      <a:pt x="288" y="75"/>
                    </a:lnTo>
                    <a:lnTo>
                      <a:pt x="143" y="0"/>
                    </a:lnTo>
                    <a:lnTo>
                      <a:pt x="0" y="77"/>
                    </a:lnTo>
                    <a:lnTo>
                      <a:pt x="145" y="15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55" name="Freeform 883"/>
              <p:cNvSpPr>
                <a:spLocks/>
              </p:cNvSpPr>
              <p:nvPr/>
            </p:nvSpPr>
            <p:spPr bwMode="auto">
              <a:xfrm>
                <a:off x="2510" y="2390"/>
                <a:ext cx="288" cy="152"/>
              </a:xfrm>
              <a:custGeom>
                <a:avLst/>
                <a:gdLst>
                  <a:gd name="T0" fmla="*/ 145 w 288"/>
                  <a:gd name="T1" fmla="*/ 152 h 152"/>
                  <a:gd name="T2" fmla="*/ 288 w 288"/>
                  <a:gd name="T3" fmla="*/ 75 h 152"/>
                  <a:gd name="T4" fmla="*/ 143 w 288"/>
                  <a:gd name="T5" fmla="*/ 0 h 152"/>
                  <a:gd name="T6" fmla="*/ 0 w 288"/>
                  <a:gd name="T7" fmla="*/ 77 h 152"/>
                  <a:gd name="T8" fmla="*/ 145 w 288"/>
                  <a:gd name="T9" fmla="*/ 152 h 152"/>
                  <a:gd name="T10" fmla="*/ 0 60000 65536"/>
                  <a:gd name="T11" fmla="*/ 0 60000 65536"/>
                  <a:gd name="T12" fmla="*/ 0 60000 65536"/>
                  <a:gd name="T13" fmla="*/ 0 60000 65536"/>
                  <a:gd name="T14" fmla="*/ 0 60000 65536"/>
                  <a:gd name="T15" fmla="*/ 0 w 288"/>
                  <a:gd name="T16" fmla="*/ 0 h 152"/>
                  <a:gd name="T17" fmla="*/ 288 w 288"/>
                  <a:gd name="T18" fmla="*/ 152 h 152"/>
                </a:gdLst>
                <a:ahLst/>
                <a:cxnLst>
                  <a:cxn ang="T10">
                    <a:pos x="T0" y="T1"/>
                  </a:cxn>
                  <a:cxn ang="T11">
                    <a:pos x="T2" y="T3"/>
                  </a:cxn>
                  <a:cxn ang="T12">
                    <a:pos x="T4" y="T5"/>
                  </a:cxn>
                  <a:cxn ang="T13">
                    <a:pos x="T6" y="T7"/>
                  </a:cxn>
                  <a:cxn ang="T14">
                    <a:pos x="T8" y="T9"/>
                  </a:cxn>
                </a:cxnLst>
                <a:rect l="T15" t="T16" r="T17" b="T18"/>
                <a:pathLst>
                  <a:path w="288" h="152">
                    <a:moveTo>
                      <a:pt x="145" y="152"/>
                    </a:moveTo>
                    <a:lnTo>
                      <a:pt x="288" y="75"/>
                    </a:lnTo>
                    <a:lnTo>
                      <a:pt x="143" y="0"/>
                    </a:lnTo>
                    <a:lnTo>
                      <a:pt x="0" y="77"/>
                    </a:lnTo>
                    <a:lnTo>
                      <a:pt x="145" y="15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56" name="Freeform 884"/>
              <p:cNvSpPr>
                <a:spLocks/>
              </p:cNvSpPr>
              <p:nvPr/>
            </p:nvSpPr>
            <p:spPr bwMode="auto">
              <a:xfrm>
                <a:off x="2510" y="2467"/>
                <a:ext cx="145" cy="127"/>
              </a:xfrm>
              <a:custGeom>
                <a:avLst/>
                <a:gdLst>
                  <a:gd name="T0" fmla="*/ 0 w 145"/>
                  <a:gd name="T1" fmla="*/ 0 h 127"/>
                  <a:gd name="T2" fmla="*/ 0 w 145"/>
                  <a:gd name="T3" fmla="*/ 52 h 127"/>
                  <a:gd name="T4" fmla="*/ 145 w 145"/>
                  <a:gd name="T5" fmla="*/ 127 h 127"/>
                  <a:gd name="T6" fmla="*/ 145 w 145"/>
                  <a:gd name="T7" fmla="*/ 75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2"/>
                    </a:lnTo>
                    <a:lnTo>
                      <a:pt x="145" y="127"/>
                    </a:lnTo>
                    <a:lnTo>
                      <a:pt x="145" y="7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57" name="Freeform 885"/>
              <p:cNvSpPr>
                <a:spLocks/>
              </p:cNvSpPr>
              <p:nvPr/>
            </p:nvSpPr>
            <p:spPr bwMode="auto">
              <a:xfrm>
                <a:off x="2510" y="2467"/>
                <a:ext cx="145" cy="127"/>
              </a:xfrm>
              <a:custGeom>
                <a:avLst/>
                <a:gdLst>
                  <a:gd name="T0" fmla="*/ 0 w 145"/>
                  <a:gd name="T1" fmla="*/ 0 h 127"/>
                  <a:gd name="T2" fmla="*/ 0 w 145"/>
                  <a:gd name="T3" fmla="*/ 52 h 127"/>
                  <a:gd name="T4" fmla="*/ 145 w 145"/>
                  <a:gd name="T5" fmla="*/ 127 h 127"/>
                  <a:gd name="T6" fmla="*/ 145 w 145"/>
                  <a:gd name="T7" fmla="*/ 75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2"/>
                    </a:lnTo>
                    <a:lnTo>
                      <a:pt x="145" y="127"/>
                    </a:lnTo>
                    <a:lnTo>
                      <a:pt x="145" y="7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58" name="Freeform 886"/>
              <p:cNvSpPr>
                <a:spLocks/>
              </p:cNvSpPr>
              <p:nvPr/>
            </p:nvSpPr>
            <p:spPr bwMode="auto">
              <a:xfrm>
                <a:off x="2655" y="2411"/>
                <a:ext cx="143" cy="129"/>
              </a:xfrm>
              <a:custGeom>
                <a:avLst/>
                <a:gdLst>
                  <a:gd name="T0" fmla="*/ 0 w 143"/>
                  <a:gd name="T1" fmla="*/ 129 h 129"/>
                  <a:gd name="T2" fmla="*/ 143 w 143"/>
                  <a:gd name="T3" fmla="*/ 52 h 129"/>
                  <a:gd name="T4" fmla="*/ 143 w 143"/>
                  <a:gd name="T5" fmla="*/ 0 h 129"/>
                  <a:gd name="T6" fmla="*/ 0 w 143"/>
                  <a:gd name="T7" fmla="*/ 78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8"/>
                    </a:lnTo>
                    <a:lnTo>
                      <a:pt x="0" y="12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59" name="Freeform 887"/>
              <p:cNvSpPr>
                <a:spLocks/>
              </p:cNvSpPr>
              <p:nvPr/>
            </p:nvSpPr>
            <p:spPr bwMode="auto">
              <a:xfrm>
                <a:off x="2655" y="2411"/>
                <a:ext cx="143" cy="129"/>
              </a:xfrm>
              <a:custGeom>
                <a:avLst/>
                <a:gdLst>
                  <a:gd name="T0" fmla="*/ 0 w 143"/>
                  <a:gd name="T1" fmla="*/ 129 h 129"/>
                  <a:gd name="T2" fmla="*/ 143 w 143"/>
                  <a:gd name="T3" fmla="*/ 52 h 129"/>
                  <a:gd name="T4" fmla="*/ 143 w 143"/>
                  <a:gd name="T5" fmla="*/ 0 h 129"/>
                  <a:gd name="T6" fmla="*/ 0 w 143"/>
                  <a:gd name="T7" fmla="*/ 78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8"/>
                    </a:lnTo>
                    <a:lnTo>
                      <a:pt x="0" y="12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60" name="Freeform 888"/>
              <p:cNvSpPr>
                <a:spLocks/>
              </p:cNvSpPr>
              <p:nvPr/>
            </p:nvSpPr>
            <p:spPr bwMode="auto">
              <a:xfrm>
                <a:off x="2510" y="2336"/>
                <a:ext cx="288" cy="153"/>
              </a:xfrm>
              <a:custGeom>
                <a:avLst/>
                <a:gdLst>
                  <a:gd name="T0" fmla="*/ 145 w 288"/>
                  <a:gd name="T1" fmla="*/ 153 h 153"/>
                  <a:gd name="T2" fmla="*/ 288 w 288"/>
                  <a:gd name="T3" fmla="*/ 75 h 153"/>
                  <a:gd name="T4" fmla="*/ 143 w 288"/>
                  <a:gd name="T5" fmla="*/ 0 h 153"/>
                  <a:gd name="T6" fmla="*/ 0 w 288"/>
                  <a:gd name="T7" fmla="*/ 77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5"/>
                    </a:lnTo>
                    <a:lnTo>
                      <a:pt x="143" y="0"/>
                    </a:lnTo>
                    <a:lnTo>
                      <a:pt x="0" y="77"/>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61" name="Freeform 889"/>
              <p:cNvSpPr>
                <a:spLocks/>
              </p:cNvSpPr>
              <p:nvPr/>
            </p:nvSpPr>
            <p:spPr bwMode="auto">
              <a:xfrm>
                <a:off x="2510" y="2336"/>
                <a:ext cx="288" cy="153"/>
              </a:xfrm>
              <a:custGeom>
                <a:avLst/>
                <a:gdLst>
                  <a:gd name="T0" fmla="*/ 145 w 288"/>
                  <a:gd name="T1" fmla="*/ 153 h 153"/>
                  <a:gd name="T2" fmla="*/ 288 w 288"/>
                  <a:gd name="T3" fmla="*/ 75 h 153"/>
                  <a:gd name="T4" fmla="*/ 143 w 288"/>
                  <a:gd name="T5" fmla="*/ 0 h 153"/>
                  <a:gd name="T6" fmla="*/ 0 w 288"/>
                  <a:gd name="T7" fmla="*/ 77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5"/>
                    </a:lnTo>
                    <a:lnTo>
                      <a:pt x="143" y="0"/>
                    </a:lnTo>
                    <a:lnTo>
                      <a:pt x="0" y="77"/>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62" name="Freeform 890"/>
              <p:cNvSpPr>
                <a:spLocks/>
              </p:cNvSpPr>
              <p:nvPr/>
            </p:nvSpPr>
            <p:spPr bwMode="auto">
              <a:xfrm>
                <a:off x="2655" y="2411"/>
                <a:ext cx="143" cy="129"/>
              </a:xfrm>
              <a:custGeom>
                <a:avLst/>
                <a:gdLst>
                  <a:gd name="T0" fmla="*/ 0 w 143"/>
                  <a:gd name="T1" fmla="*/ 129 h 129"/>
                  <a:gd name="T2" fmla="*/ 143 w 143"/>
                  <a:gd name="T3" fmla="*/ 52 h 129"/>
                  <a:gd name="T4" fmla="*/ 143 w 143"/>
                  <a:gd name="T5" fmla="*/ 0 h 129"/>
                  <a:gd name="T6" fmla="*/ 0 w 143"/>
                  <a:gd name="T7" fmla="*/ 78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8"/>
                    </a:lnTo>
                    <a:lnTo>
                      <a:pt x="0" y="12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63" name="Freeform 891"/>
              <p:cNvSpPr>
                <a:spLocks/>
              </p:cNvSpPr>
              <p:nvPr/>
            </p:nvSpPr>
            <p:spPr bwMode="auto">
              <a:xfrm>
                <a:off x="2655" y="2411"/>
                <a:ext cx="143" cy="129"/>
              </a:xfrm>
              <a:custGeom>
                <a:avLst/>
                <a:gdLst>
                  <a:gd name="T0" fmla="*/ 0 w 143"/>
                  <a:gd name="T1" fmla="*/ 129 h 129"/>
                  <a:gd name="T2" fmla="*/ 143 w 143"/>
                  <a:gd name="T3" fmla="*/ 52 h 129"/>
                  <a:gd name="T4" fmla="*/ 143 w 143"/>
                  <a:gd name="T5" fmla="*/ 0 h 129"/>
                  <a:gd name="T6" fmla="*/ 0 w 143"/>
                  <a:gd name="T7" fmla="*/ 78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8"/>
                    </a:lnTo>
                    <a:lnTo>
                      <a:pt x="0" y="12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64" name="Freeform 892"/>
              <p:cNvSpPr>
                <a:spLocks/>
              </p:cNvSpPr>
              <p:nvPr/>
            </p:nvSpPr>
            <p:spPr bwMode="auto">
              <a:xfrm>
                <a:off x="2510" y="2336"/>
                <a:ext cx="288" cy="153"/>
              </a:xfrm>
              <a:custGeom>
                <a:avLst/>
                <a:gdLst>
                  <a:gd name="T0" fmla="*/ 145 w 288"/>
                  <a:gd name="T1" fmla="*/ 153 h 153"/>
                  <a:gd name="T2" fmla="*/ 288 w 288"/>
                  <a:gd name="T3" fmla="*/ 75 h 153"/>
                  <a:gd name="T4" fmla="*/ 143 w 288"/>
                  <a:gd name="T5" fmla="*/ 0 h 153"/>
                  <a:gd name="T6" fmla="*/ 0 w 288"/>
                  <a:gd name="T7" fmla="*/ 77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5"/>
                    </a:lnTo>
                    <a:lnTo>
                      <a:pt x="143" y="0"/>
                    </a:lnTo>
                    <a:lnTo>
                      <a:pt x="0" y="77"/>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65" name="Freeform 893"/>
              <p:cNvSpPr>
                <a:spLocks/>
              </p:cNvSpPr>
              <p:nvPr/>
            </p:nvSpPr>
            <p:spPr bwMode="auto">
              <a:xfrm>
                <a:off x="2510" y="2336"/>
                <a:ext cx="288" cy="153"/>
              </a:xfrm>
              <a:custGeom>
                <a:avLst/>
                <a:gdLst>
                  <a:gd name="T0" fmla="*/ 145 w 288"/>
                  <a:gd name="T1" fmla="*/ 153 h 153"/>
                  <a:gd name="T2" fmla="*/ 288 w 288"/>
                  <a:gd name="T3" fmla="*/ 75 h 153"/>
                  <a:gd name="T4" fmla="*/ 143 w 288"/>
                  <a:gd name="T5" fmla="*/ 0 h 153"/>
                  <a:gd name="T6" fmla="*/ 0 w 288"/>
                  <a:gd name="T7" fmla="*/ 77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5"/>
                    </a:lnTo>
                    <a:lnTo>
                      <a:pt x="143" y="0"/>
                    </a:lnTo>
                    <a:lnTo>
                      <a:pt x="0" y="77"/>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66" name="Freeform 894"/>
              <p:cNvSpPr>
                <a:spLocks/>
              </p:cNvSpPr>
              <p:nvPr/>
            </p:nvSpPr>
            <p:spPr bwMode="auto">
              <a:xfrm>
                <a:off x="2510" y="2413"/>
                <a:ext cx="145" cy="127"/>
              </a:xfrm>
              <a:custGeom>
                <a:avLst/>
                <a:gdLst>
                  <a:gd name="T0" fmla="*/ 0 w 145"/>
                  <a:gd name="T1" fmla="*/ 0 h 127"/>
                  <a:gd name="T2" fmla="*/ 0 w 145"/>
                  <a:gd name="T3" fmla="*/ 54 h 127"/>
                  <a:gd name="T4" fmla="*/ 145 w 145"/>
                  <a:gd name="T5" fmla="*/ 127 h 127"/>
                  <a:gd name="T6" fmla="*/ 145 w 145"/>
                  <a:gd name="T7" fmla="*/ 76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4"/>
                    </a:lnTo>
                    <a:lnTo>
                      <a:pt x="145" y="127"/>
                    </a:lnTo>
                    <a:lnTo>
                      <a:pt x="145" y="76"/>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67" name="Freeform 895"/>
              <p:cNvSpPr>
                <a:spLocks/>
              </p:cNvSpPr>
              <p:nvPr/>
            </p:nvSpPr>
            <p:spPr bwMode="auto">
              <a:xfrm>
                <a:off x="2510" y="2413"/>
                <a:ext cx="145" cy="127"/>
              </a:xfrm>
              <a:custGeom>
                <a:avLst/>
                <a:gdLst>
                  <a:gd name="T0" fmla="*/ 0 w 145"/>
                  <a:gd name="T1" fmla="*/ 0 h 127"/>
                  <a:gd name="T2" fmla="*/ 0 w 145"/>
                  <a:gd name="T3" fmla="*/ 54 h 127"/>
                  <a:gd name="T4" fmla="*/ 145 w 145"/>
                  <a:gd name="T5" fmla="*/ 127 h 127"/>
                  <a:gd name="T6" fmla="*/ 145 w 145"/>
                  <a:gd name="T7" fmla="*/ 76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4"/>
                    </a:lnTo>
                    <a:lnTo>
                      <a:pt x="145" y="127"/>
                    </a:lnTo>
                    <a:lnTo>
                      <a:pt x="145" y="76"/>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68" name="Freeform 896"/>
              <p:cNvSpPr>
                <a:spLocks/>
              </p:cNvSpPr>
              <p:nvPr/>
            </p:nvSpPr>
            <p:spPr bwMode="auto">
              <a:xfrm>
                <a:off x="2655" y="2357"/>
                <a:ext cx="143" cy="132"/>
              </a:xfrm>
              <a:custGeom>
                <a:avLst/>
                <a:gdLst>
                  <a:gd name="T0" fmla="*/ 0 w 143"/>
                  <a:gd name="T1" fmla="*/ 132 h 132"/>
                  <a:gd name="T2" fmla="*/ 143 w 143"/>
                  <a:gd name="T3" fmla="*/ 52 h 132"/>
                  <a:gd name="T4" fmla="*/ 143 w 143"/>
                  <a:gd name="T5" fmla="*/ 0 h 132"/>
                  <a:gd name="T6" fmla="*/ 0 w 143"/>
                  <a:gd name="T7" fmla="*/ 78 h 132"/>
                  <a:gd name="T8" fmla="*/ 0 w 143"/>
                  <a:gd name="T9" fmla="*/ 132 h 132"/>
                  <a:gd name="T10" fmla="*/ 0 60000 65536"/>
                  <a:gd name="T11" fmla="*/ 0 60000 65536"/>
                  <a:gd name="T12" fmla="*/ 0 60000 65536"/>
                  <a:gd name="T13" fmla="*/ 0 60000 65536"/>
                  <a:gd name="T14" fmla="*/ 0 60000 65536"/>
                  <a:gd name="T15" fmla="*/ 0 w 143"/>
                  <a:gd name="T16" fmla="*/ 0 h 132"/>
                  <a:gd name="T17" fmla="*/ 143 w 143"/>
                  <a:gd name="T18" fmla="*/ 132 h 132"/>
                </a:gdLst>
                <a:ahLst/>
                <a:cxnLst>
                  <a:cxn ang="T10">
                    <a:pos x="T0" y="T1"/>
                  </a:cxn>
                  <a:cxn ang="T11">
                    <a:pos x="T2" y="T3"/>
                  </a:cxn>
                  <a:cxn ang="T12">
                    <a:pos x="T4" y="T5"/>
                  </a:cxn>
                  <a:cxn ang="T13">
                    <a:pos x="T6" y="T7"/>
                  </a:cxn>
                  <a:cxn ang="T14">
                    <a:pos x="T8" y="T9"/>
                  </a:cxn>
                </a:cxnLst>
                <a:rect l="T15" t="T16" r="T17" b="T18"/>
                <a:pathLst>
                  <a:path w="143" h="132">
                    <a:moveTo>
                      <a:pt x="0" y="132"/>
                    </a:moveTo>
                    <a:lnTo>
                      <a:pt x="143" y="52"/>
                    </a:lnTo>
                    <a:lnTo>
                      <a:pt x="143" y="0"/>
                    </a:lnTo>
                    <a:lnTo>
                      <a:pt x="0" y="78"/>
                    </a:lnTo>
                    <a:lnTo>
                      <a:pt x="0" y="13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69" name="Freeform 897"/>
              <p:cNvSpPr>
                <a:spLocks/>
              </p:cNvSpPr>
              <p:nvPr/>
            </p:nvSpPr>
            <p:spPr bwMode="auto">
              <a:xfrm>
                <a:off x="2655" y="2357"/>
                <a:ext cx="143" cy="132"/>
              </a:xfrm>
              <a:custGeom>
                <a:avLst/>
                <a:gdLst>
                  <a:gd name="T0" fmla="*/ 0 w 143"/>
                  <a:gd name="T1" fmla="*/ 132 h 132"/>
                  <a:gd name="T2" fmla="*/ 143 w 143"/>
                  <a:gd name="T3" fmla="*/ 52 h 132"/>
                  <a:gd name="T4" fmla="*/ 143 w 143"/>
                  <a:gd name="T5" fmla="*/ 0 h 132"/>
                  <a:gd name="T6" fmla="*/ 0 w 143"/>
                  <a:gd name="T7" fmla="*/ 78 h 132"/>
                  <a:gd name="T8" fmla="*/ 0 w 143"/>
                  <a:gd name="T9" fmla="*/ 132 h 132"/>
                  <a:gd name="T10" fmla="*/ 0 60000 65536"/>
                  <a:gd name="T11" fmla="*/ 0 60000 65536"/>
                  <a:gd name="T12" fmla="*/ 0 60000 65536"/>
                  <a:gd name="T13" fmla="*/ 0 60000 65536"/>
                  <a:gd name="T14" fmla="*/ 0 60000 65536"/>
                  <a:gd name="T15" fmla="*/ 0 w 143"/>
                  <a:gd name="T16" fmla="*/ 0 h 132"/>
                  <a:gd name="T17" fmla="*/ 143 w 143"/>
                  <a:gd name="T18" fmla="*/ 132 h 132"/>
                </a:gdLst>
                <a:ahLst/>
                <a:cxnLst>
                  <a:cxn ang="T10">
                    <a:pos x="T0" y="T1"/>
                  </a:cxn>
                  <a:cxn ang="T11">
                    <a:pos x="T2" y="T3"/>
                  </a:cxn>
                  <a:cxn ang="T12">
                    <a:pos x="T4" y="T5"/>
                  </a:cxn>
                  <a:cxn ang="T13">
                    <a:pos x="T6" y="T7"/>
                  </a:cxn>
                  <a:cxn ang="T14">
                    <a:pos x="T8" y="T9"/>
                  </a:cxn>
                </a:cxnLst>
                <a:rect l="T15" t="T16" r="T17" b="T18"/>
                <a:pathLst>
                  <a:path w="143" h="132">
                    <a:moveTo>
                      <a:pt x="0" y="132"/>
                    </a:moveTo>
                    <a:lnTo>
                      <a:pt x="143" y="52"/>
                    </a:lnTo>
                    <a:lnTo>
                      <a:pt x="143" y="0"/>
                    </a:lnTo>
                    <a:lnTo>
                      <a:pt x="0" y="78"/>
                    </a:lnTo>
                    <a:lnTo>
                      <a:pt x="0" y="13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70" name="Freeform 898"/>
              <p:cNvSpPr>
                <a:spLocks/>
              </p:cNvSpPr>
              <p:nvPr/>
            </p:nvSpPr>
            <p:spPr bwMode="auto">
              <a:xfrm>
                <a:off x="2510" y="2282"/>
                <a:ext cx="288" cy="153"/>
              </a:xfrm>
              <a:custGeom>
                <a:avLst/>
                <a:gdLst>
                  <a:gd name="T0" fmla="*/ 145 w 288"/>
                  <a:gd name="T1" fmla="*/ 153 h 153"/>
                  <a:gd name="T2" fmla="*/ 288 w 288"/>
                  <a:gd name="T3" fmla="*/ 75 h 153"/>
                  <a:gd name="T4" fmla="*/ 143 w 288"/>
                  <a:gd name="T5" fmla="*/ 0 h 153"/>
                  <a:gd name="T6" fmla="*/ 0 w 288"/>
                  <a:gd name="T7" fmla="*/ 80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5"/>
                    </a:lnTo>
                    <a:lnTo>
                      <a:pt x="143" y="0"/>
                    </a:lnTo>
                    <a:lnTo>
                      <a:pt x="0" y="80"/>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71" name="Freeform 899"/>
              <p:cNvSpPr>
                <a:spLocks/>
              </p:cNvSpPr>
              <p:nvPr/>
            </p:nvSpPr>
            <p:spPr bwMode="auto">
              <a:xfrm>
                <a:off x="2510" y="2282"/>
                <a:ext cx="288" cy="153"/>
              </a:xfrm>
              <a:custGeom>
                <a:avLst/>
                <a:gdLst>
                  <a:gd name="T0" fmla="*/ 145 w 288"/>
                  <a:gd name="T1" fmla="*/ 153 h 153"/>
                  <a:gd name="T2" fmla="*/ 288 w 288"/>
                  <a:gd name="T3" fmla="*/ 75 h 153"/>
                  <a:gd name="T4" fmla="*/ 143 w 288"/>
                  <a:gd name="T5" fmla="*/ 0 h 153"/>
                  <a:gd name="T6" fmla="*/ 0 w 288"/>
                  <a:gd name="T7" fmla="*/ 80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5"/>
                    </a:lnTo>
                    <a:lnTo>
                      <a:pt x="143" y="0"/>
                    </a:lnTo>
                    <a:lnTo>
                      <a:pt x="0" y="80"/>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72" name="Freeform 900"/>
              <p:cNvSpPr>
                <a:spLocks/>
              </p:cNvSpPr>
              <p:nvPr/>
            </p:nvSpPr>
            <p:spPr bwMode="auto">
              <a:xfrm>
                <a:off x="2655" y="2357"/>
                <a:ext cx="143" cy="132"/>
              </a:xfrm>
              <a:custGeom>
                <a:avLst/>
                <a:gdLst>
                  <a:gd name="T0" fmla="*/ 0 w 143"/>
                  <a:gd name="T1" fmla="*/ 132 h 132"/>
                  <a:gd name="T2" fmla="*/ 143 w 143"/>
                  <a:gd name="T3" fmla="*/ 52 h 132"/>
                  <a:gd name="T4" fmla="*/ 143 w 143"/>
                  <a:gd name="T5" fmla="*/ 0 h 132"/>
                  <a:gd name="T6" fmla="*/ 0 w 143"/>
                  <a:gd name="T7" fmla="*/ 78 h 132"/>
                  <a:gd name="T8" fmla="*/ 0 w 143"/>
                  <a:gd name="T9" fmla="*/ 132 h 132"/>
                  <a:gd name="T10" fmla="*/ 0 60000 65536"/>
                  <a:gd name="T11" fmla="*/ 0 60000 65536"/>
                  <a:gd name="T12" fmla="*/ 0 60000 65536"/>
                  <a:gd name="T13" fmla="*/ 0 60000 65536"/>
                  <a:gd name="T14" fmla="*/ 0 60000 65536"/>
                  <a:gd name="T15" fmla="*/ 0 w 143"/>
                  <a:gd name="T16" fmla="*/ 0 h 132"/>
                  <a:gd name="T17" fmla="*/ 143 w 143"/>
                  <a:gd name="T18" fmla="*/ 132 h 132"/>
                </a:gdLst>
                <a:ahLst/>
                <a:cxnLst>
                  <a:cxn ang="T10">
                    <a:pos x="T0" y="T1"/>
                  </a:cxn>
                  <a:cxn ang="T11">
                    <a:pos x="T2" y="T3"/>
                  </a:cxn>
                  <a:cxn ang="T12">
                    <a:pos x="T4" y="T5"/>
                  </a:cxn>
                  <a:cxn ang="T13">
                    <a:pos x="T6" y="T7"/>
                  </a:cxn>
                  <a:cxn ang="T14">
                    <a:pos x="T8" y="T9"/>
                  </a:cxn>
                </a:cxnLst>
                <a:rect l="T15" t="T16" r="T17" b="T18"/>
                <a:pathLst>
                  <a:path w="143" h="132">
                    <a:moveTo>
                      <a:pt x="0" y="132"/>
                    </a:moveTo>
                    <a:lnTo>
                      <a:pt x="143" y="52"/>
                    </a:lnTo>
                    <a:lnTo>
                      <a:pt x="143" y="0"/>
                    </a:lnTo>
                    <a:lnTo>
                      <a:pt x="0" y="78"/>
                    </a:lnTo>
                    <a:lnTo>
                      <a:pt x="0" y="13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73" name="Freeform 901"/>
              <p:cNvSpPr>
                <a:spLocks/>
              </p:cNvSpPr>
              <p:nvPr/>
            </p:nvSpPr>
            <p:spPr bwMode="auto">
              <a:xfrm>
                <a:off x="2655" y="2357"/>
                <a:ext cx="143" cy="132"/>
              </a:xfrm>
              <a:custGeom>
                <a:avLst/>
                <a:gdLst>
                  <a:gd name="T0" fmla="*/ 0 w 143"/>
                  <a:gd name="T1" fmla="*/ 132 h 132"/>
                  <a:gd name="T2" fmla="*/ 143 w 143"/>
                  <a:gd name="T3" fmla="*/ 52 h 132"/>
                  <a:gd name="T4" fmla="*/ 143 w 143"/>
                  <a:gd name="T5" fmla="*/ 0 h 132"/>
                  <a:gd name="T6" fmla="*/ 0 w 143"/>
                  <a:gd name="T7" fmla="*/ 78 h 132"/>
                  <a:gd name="T8" fmla="*/ 0 w 143"/>
                  <a:gd name="T9" fmla="*/ 132 h 132"/>
                  <a:gd name="T10" fmla="*/ 0 60000 65536"/>
                  <a:gd name="T11" fmla="*/ 0 60000 65536"/>
                  <a:gd name="T12" fmla="*/ 0 60000 65536"/>
                  <a:gd name="T13" fmla="*/ 0 60000 65536"/>
                  <a:gd name="T14" fmla="*/ 0 60000 65536"/>
                  <a:gd name="T15" fmla="*/ 0 w 143"/>
                  <a:gd name="T16" fmla="*/ 0 h 132"/>
                  <a:gd name="T17" fmla="*/ 143 w 143"/>
                  <a:gd name="T18" fmla="*/ 132 h 132"/>
                </a:gdLst>
                <a:ahLst/>
                <a:cxnLst>
                  <a:cxn ang="T10">
                    <a:pos x="T0" y="T1"/>
                  </a:cxn>
                  <a:cxn ang="T11">
                    <a:pos x="T2" y="T3"/>
                  </a:cxn>
                  <a:cxn ang="T12">
                    <a:pos x="T4" y="T5"/>
                  </a:cxn>
                  <a:cxn ang="T13">
                    <a:pos x="T6" y="T7"/>
                  </a:cxn>
                  <a:cxn ang="T14">
                    <a:pos x="T8" y="T9"/>
                  </a:cxn>
                </a:cxnLst>
                <a:rect l="T15" t="T16" r="T17" b="T18"/>
                <a:pathLst>
                  <a:path w="143" h="132">
                    <a:moveTo>
                      <a:pt x="0" y="132"/>
                    </a:moveTo>
                    <a:lnTo>
                      <a:pt x="143" y="52"/>
                    </a:lnTo>
                    <a:lnTo>
                      <a:pt x="143" y="0"/>
                    </a:lnTo>
                    <a:lnTo>
                      <a:pt x="0" y="78"/>
                    </a:lnTo>
                    <a:lnTo>
                      <a:pt x="0" y="13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74" name="Freeform 902"/>
              <p:cNvSpPr>
                <a:spLocks/>
              </p:cNvSpPr>
              <p:nvPr/>
            </p:nvSpPr>
            <p:spPr bwMode="auto">
              <a:xfrm>
                <a:off x="2510" y="2282"/>
                <a:ext cx="288" cy="153"/>
              </a:xfrm>
              <a:custGeom>
                <a:avLst/>
                <a:gdLst>
                  <a:gd name="T0" fmla="*/ 145 w 288"/>
                  <a:gd name="T1" fmla="*/ 153 h 153"/>
                  <a:gd name="T2" fmla="*/ 288 w 288"/>
                  <a:gd name="T3" fmla="*/ 75 h 153"/>
                  <a:gd name="T4" fmla="*/ 143 w 288"/>
                  <a:gd name="T5" fmla="*/ 0 h 153"/>
                  <a:gd name="T6" fmla="*/ 0 w 288"/>
                  <a:gd name="T7" fmla="*/ 80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5"/>
                    </a:lnTo>
                    <a:lnTo>
                      <a:pt x="143" y="0"/>
                    </a:lnTo>
                    <a:lnTo>
                      <a:pt x="0" y="80"/>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75" name="Freeform 903"/>
              <p:cNvSpPr>
                <a:spLocks/>
              </p:cNvSpPr>
              <p:nvPr/>
            </p:nvSpPr>
            <p:spPr bwMode="auto">
              <a:xfrm>
                <a:off x="2510" y="2282"/>
                <a:ext cx="288" cy="153"/>
              </a:xfrm>
              <a:custGeom>
                <a:avLst/>
                <a:gdLst>
                  <a:gd name="T0" fmla="*/ 145 w 288"/>
                  <a:gd name="T1" fmla="*/ 153 h 153"/>
                  <a:gd name="T2" fmla="*/ 288 w 288"/>
                  <a:gd name="T3" fmla="*/ 75 h 153"/>
                  <a:gd name="T4" fmla="*/ 143 w 288"/>
                  <a:gd name="T5" fmla="*/ 0 h 153"/>
                  <a:gd name="T6" fmla="*/ 0 w 288"/>
                  <a:gd name="T7" fmla="*/ 80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5"/>
                    </a:lnTo>
                    <a:lnTo>
                      <a:pt x="143" y="0"/>
                    </a:lnTo>
                    <a:lnTo>
                      <a:pt x="0" y="80"/>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76" name="Freeform 904"/>
              <p:cNvSpPr>
                <a:spLocks/>
              </p:cNvSpPr>
              <p:nvPr/>
            </p:nvSpPr>
            <p:spPr bwMode="auto">
              <a:xfrm>
                <a:off x="2510" y="2362"/>
                <a:ext cx="145" cy="127"/>
              </a:xfrm>
              <a:custGeom>
                <a:avLst/>
                <a:gdLst>
                  <a:gd name="T0" fmla="*/ 0 w 145"/>
                  <a:gd name="T1" fmla="*/ 0 h 127"/>
                  <a:gd name="T2" fmla="*/ 0 w 145"/>
                  <a:gd name="T3" fmla="*/ 51 h 127"/>
                  <a:gd name="T4" fmla="*/ 145 w 145"/>
                  <a:gd name="T5" fmla="*/ 127 h 127"/>
                  <a:gd name="T6" fmla="*/ 145 w 145"/>
                  <a:gd name="T7" fmla="*/ 73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1"/>
                    </a:lnTo>
                    <a:lnTo>
                      <a:pt x="145" y="127"/>
                    </a:lnTo>
                    <a:lnTo>
                      <a:pt x="145" y="7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77" name="Freeform 905"/>
              <p:cNvSpPr>
                <a:spLocks/>
              </p:cNvSpPr>
              <p:nvPr/>
            </p:nvSpPr>
            <p:spPr bwMode="auto">
              <a:xfrm>
                <a:off x="2510" y="2362"/>
                <a:ext cx="145" cy="127"/>
              </a:xfrm>
              <a:custGeom>
                <a:avLst/>
                <a:gdLst>
                  <a:gd name="T0" fmla="*/ 0 w 145"/>
                  <a:gd name="T1" fmla="*/ 0 h 127"/>
                  <a:gd name="T2" fmla="*/ 0 w 145"/>
                  <a:gd name="T3" fmla="*/ 51 h 127"/>
                  <a:gd name="T4" fmla="*/ 145 w 145"/>
                  <a:gd name="T5" fmla="*/ 127 h 127"/>
                  <a:gd name="T6" fmla="*/ 145 w 145"/>
                  <a:gd name="T7" fmla="*/ 73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1"/>
                    </a:lnTo>
                    <a:lnTo>
                      <a:pt x="145" y="127"/>
                    </a:lnTo>
                    <a:lnTo>
                      <a:pt x="145" y="7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78" name="Freeform 906"/>
              <p:cNvSpPr>
                <a:spLocks/>
              </p:cNvSpPr>
              <p:nvPr/>
            </p:nvSpPr>
            <p:spPr bwMode="auto">
              <a:xfrm>
                <a:off x="2655" y="2304"/>
                <a:ext cx="143" cy="131"/>
              </a:xfrm>
              <a:custGeom>
                <a:avLst/>
                <a:gdLst>
                  <a:gd name="T0" fmla="*/ 0 w 143"/>
                  <a:gd name="T1" fmla="*/ 131 h 131"/>
                  <a:gd name="T2" fmla="*/ 143 w 143"/>
                  <a:gd name="T3" fmla="*/ 53 h 131"/>
                  <a:gd name="T4" fmla="*/ 143 w 143"/>
                  <a:gd name="T5" fmla="*/ 0 h 131"/>
                  <a:gd name="T6" fmla="*/ 0 w 143"/>
                  <a:gd name="T7" fmla="*/ 79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3"/>
                    </a:lnTo>
                    <a:lnTo>
                      <a:pt x="143" y="0"/>
                    </a:lnTo>
                    <a:lnTo>
                      <a:pt x="0" y="79"/>
                    </a:lnTo>
                    <a:lnTo>
                      <a:pt x="0"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79" name="Freeform 907"/>
              <p:cNvSpPr>
                <a:spLocks/>
              </p:cNvSpPr>
              <p:nvPr/>
            </p:nvSpPr>
            <p:spPr bwMode="auto">
              <a:xfrm>
                <a:off x="2655" y="2304"/>
                <a:ext cx="143" cy="131"/>
              </a:xfrm>
              <a:custGeom>
                <a:avLst/>
                <a:gdLst>
                  <a:gd name="T0" fmla="*/ 0 w 143"/>
                  <a:gd name="T1" fmla="*/ 131 h 131"/>
                  <a:gd name="T2" fmla="*/ 143 w 143"/>
                  <a:gd name="T3" fmla="*/ 53 h 131"/>
                  <a:gd name="T4" fmla="*/ 143 w 143"/>
                  <a:gd name="T5" fmla="*/ 0 h 131"/>
                  <a:gd name="T6" fmla="*/ 0 w 143"/>
                  <a:gd name="T7" fmla="*/ 79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3"/>
                    </a:lnTo>
                    <a:lnTo>
                      <a:pt x="143" y="0"/>
                    </a:lnTo>
                    <a:lnTo>
                      <a:pt x="0" y="79"/>
                    </a:lnTo>
                    <a:lnTo>
                      <a:pt x="0"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80" name="Freeform 908"/>
              <p:cNvSpPr>
                <a:spLocks/>
              </p:cNvSpPr>
              <p:nvPr/>
            </p:nvSpPr>
            <p:spPr bwMode="auto">
              <a:xfrm>
                <a:off x="2510" y="2230"/>
                <a:ext cx="288" cy="153"/>
              </a:xfrm>
              <a:custGeom>
                <a:avLst/>
                <a:gdLst>
                  <a:gd name="T0" fmla="*/ 145 w 288"/>
                  <a:gd name="T1" fmla="*/ 153 h 153"/>
                  <a:gd name="T2" fmla="*/ 288 w 288"/>
                  <a:gd name="T3" fmla="*/ 74 h 153"/>
                  <a:gd name="T4" fmla="*/ 143 w 288"/>
                  <a:gd name="T5" fmla="*/ 0 h 153"/>
                  <a:gd name="T6" fmla="*/ 0 w 288"/>
                  <a:gd name="T7" fmla="*/ 78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4"/>
                    </a:lnTo>
                    <a:lnTo>
                      <a:pt x="143" y="0"/>
                    </a:lnTo>
                    <a:lnTo>
                      <a:pt x="0" y="78"/>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81" name="Freeform 909"/>
              <p:cNvSpPr>
                <a:spLocks/>
              </p:cNvSpPr>
              <p:nvPr/>
            </p:nvSpPr>
            <p:spPr bwMode="auto">
              <a:xfrm>
                <a:off x="2510" y="2230"/>
                <a:ext cx="288" cy="153"/>
              </a:xfrm>
              <a:custGeom>
                <a:avLst/>
                <a:gdLst>
                  <a:gd name="T0" fmla="*/ 145 w 288"/>
                  <a:gd name="T1" fmla="*/ 153 h 153"/>
                  <a:gd name="T2" fmla="*/ 288 w 288"/>
                  <a:gd name="T3" fmla="*/ 74 h 153"/>
                  <a:gd name="T4" fmla="*/ 143 w 288"/>
                  <a:gd name="T5" fmla="*/ 0 h 153"/>
                  <a:gd name="T6" fmla="*/ 0 w 288"/>
                  <a:gd name="T7" fmla="*/ 78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4"/>
                    </a:lnTo>
                    <a:lnTo>
                      <a:pt x="143" y="0"/>
                    </a:lnTo>
                    <a:lnTo>
                      <a:pt x="0" y="78"/>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82" name="Freeform 910"/>
              <p:cNvSpPr>
                <a:spLocks/>
              </p:cNvSpPr>
              <p:nvPr/>
            </p:nvSpPr>
            <p:spPr bwMode="auto">
              <a:xfrm>
                <a:off x="2655" y="2304"/>
                <a:ext cx="143" cy="131"/>
              </a:xfrm>
              <a:custGeom>
                <a:avLst/>
                <a:gdLst>
                  <a:gd name="T0" fmla="*/ 0 w 143"/>
                  <a:gd name="T1" fmla="*/ 131 h 131"/>
                  <a:gd name="T2" fmla="*/ 143 w 143"/>
                  <a:gd name="T3" fmla="*/ 53 h 131"/>
                  <a:gd name="T4" fmla="*/ 143 w 143"/>
                  <a:gd name="T5" fmla="*/ 0 h 131"/>
                  <a:gd name="T6" fmla="*/ 0 w 143"/>
                  <a:gd name="T7" fmla="*/ 79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3"/>
                    </a:lnTo>
                    <a:lnTo>
                      <a:pt x="143" y="0"/>
                    </a:lnTo>
                    <a:lnTo>
                      <a:pt x="0" y="79"/>
                    </a:lnTo>
                    <a:lnTo>
                      <a:pt x="0"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83" name="Freeform 911"/>
              <p:cNvSpPr>
                <a:spLocks/>
              </p:cNvSpPr>
              <p:nvPr/>
            </p:nvSpPr>
            <p:spPr bwMode="auto">
              <a:xfrm>
                <a:off x="2655" y="2304"/>
                <a:ext cx="143" cy="131"/>
              </a:xfrm>
              <a:custGeom>
                <a:avLst/>
                <a:gdLst>
                  <a:gd name="T0" fmla="*/ 0 w 143"/>
                  <a:gd name="T1" fmla="*/ 131 h 131"/>
                  <a:gd name="T2" fmla="*/ 143 w 143"/>
                  <a:gd name="T3" fmla="*/ 53 h 131"/>
                  <a:gd name="T4" fmla="*/ 143 w 143"/>
                  <a:gd name="T5" fmla="*/ 0 h 131"/>
                  <a:gd name="T6" fmla="*/ 0 w 143"/>
                  <a:gd name="T7" fmla="*/ 79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3"/>
                    </a:lnTo>
                    <a:lnTo>
                      <a:pt x="143" y="0"/>
                    </a:lnTo>
                    <a:lnTo>
                      <a:pt x="0" y="79"/>
                    </a:lnTo>
                    <a:lnTo>
                      <a:pt x="0"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84" name="Freeform 912"/>
              <p:cNvSpPr>
                <a:spLocks/>
              </p:cNvSpPr>
              <p:nvPr/>
            </p:nvSpPr>
            <p:spPr bwMode="auto">
              <a:xfrm>
                <a:off x="2510" y="2230"/>
                <a:ext cx="288" cy="153"/>
              </a:xfrm>
              <a:custGeom>
                <a:avLst/>
                <a:gdLst>
                  <a:gd name="T0" fmla="*/ 145 w 288"/>
                  <a:gd name="T1" fmla="*/ 153 h 153"/>
                  <a:gd name="T2" fmla="*/ 288 w 288"/>
                  <a:gd name="T3" fmla="*/ 74 h 153"/>
                  <a:gd name="T4" fmla="*/ 143 w 288"/>
                  <a:gd name="T5" fmla="*/ 0 h 153"/>
                  <a:gd name="T6" fmla="*/ 0 w 288"/>
                  <a:gd name="T7" fmla="*/ 78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4"/>
                    </a:lnTo>
                    <a:lnTo>
                      <a:pt x="143" y="0"/>
                    </a:lnTo>
                    <a:lnTo>
                      <a:pt x="0" y="78"/>
                    </a:lnTo>
                    <a:lnTo>
                      <a:pt x="145"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85" name="Freeform 913"/>
              <p:cNvSpPr>
                <a:spLocks/>
              </p:cNvSpPr>
              <p:nvPr/>
            </p:nvSpPr>
            <p:spPr bwMode="auto">
              <a:xfrm>
                <a:off x="2510" y="2230"/>
                <a:ext cx="288" cy="153"/>
              </a:xfrm>
              <a:custGeom>
                <a:avLst/>
                <a:gdLst>
                  <a:gd name="T0" fmla="*/ 145 w 288"/>
                  <a:gd name="T1" fmla="*/ 153 h 153"/>
                  <a:gd name="T2" fmla="*/ 288 w 288"/>
                  <a:gd name="T3" fmla="*/ 74 h 153"/>
                  <a:gd name="T4" fmla="*/ 143 w 288"/>
                  <a:gd name="T5" fmla="*/ 0 h 153"/>
                  <a:gd name="T6" fmla="*/ 0 w 288"/>
                  <a:gd name="T7" fmla="*/ 78 h 153"/>
                  <a:gd name="T8" fmla="*/ 145 w 288"/>
                  <a:gd name="T9" fmla="*/ 153 h 153"/>
                  <a:gd name="T10" fmla="*/ 0 60000 65536"/>
                  <a:gd name="T11" fmla="*/ 0 60000 65536"/>
                  <a:gd name="T12" fmla="*/ 0 60000 65536"/>
                  <a:gd name="T13" fmla="*/ 0 60000 65536"/>
                  <a:gd name="T14" fmla="*/ 0 60000 65536"/>
                  <a:gd name="T15" fmla="*/ 0 w 288"/>
                  <a:gd name="T16" fmla="*/ 0 h 153"/>
                  <a:gd name="T17" fmla="*/ 288 w 288"/>
                  <a:gd name="T18" fmla="*/ 153 h 153"/>
                </a:gdLst>
                <a:ahLst/>
                <a:cxnLst>
                  <a:cxn ang="T10">
                    <a:pos x="T0" y="T1"/>
                  </a:cxn>
                  <a:cxn ang="T11">
                    <a:pos x="T2" y="T3"/>
                  </a:cxn>
                  <a:cxn ang="T12">
                    <a:pos x="T4" y="T5"/>
                  </a:cxn>
                  <a:cxn ang="T13">
                    <a:pos x="T6" y="T7"/>
                  </a:cxn>
                  <a:cxn ang="T14">
                    <a:pos x="T8" y="T9"/>
                  </a:cxn>
                </a:cxnLst>
                <a:rect l="T15" t="T16" r="T17" b="T18"/>
                <a:pathLst>
                  <a:path w="288" h="153">
                    <a:moveTo>
                      <a:pt x="145" y="153"/>
                    </a:moveTo>
                    <a:lnTo>
                      <a:pt x="288" y="74"/>
                    </a:lnTo>
                    <a:lnTo>
                      <a:pt x="143" y="0"/>
                    </a:lnTo>
                    <a:lnTo>
                      <a:pt x="0" y="78"/>
                    </a:lnTo>
                    <a:lnTo>
                      <a:pt x="145"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86" name="Freeform 914"/>
              <p:cNvSpPr>
                <a:spLocks/>
              </p:cNvSpPr>
              <p:nvPr/>
            </p:nvSpPr>
            <p:spPr bwMode="auto">
              <a:xfrm>
                <a:off x="2510" y="2308"/>
                <a:ext cx="145" cy="127"/>
              </a:xfrm>
              <a:custGeom>
                <a:avLst/>
                <a:gdLst>
                  <a:gd name="T0" fmla="*/ 0 w 145"/>
                  <a:gd name="T1" fmla="*/ 0 h 127"/>
                  <a:gd name="T2" fmla="*/ 0 w 145"/>
                  <a:gd name="T3" fmla="*/ 52 h 127"/>
                  <a:gd name="T4" fmla="*/ 145 w 145"/>
                  <a:gd name="T5" fmla="*/ 127 h 127"/>
                  <a:gd name="T6" fmla="*/ 145 w 145"/>
                  <a:gd name="T7" fmla="*/ 75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2"/>
                    </a:lnTo>
                    <a:lnTo>
                      <a:pt x="145" y="127"/>
                    </a:lnTo>
                    <a:lnTo>
                      <a:pt x="145" y="7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87" name="Freeform 915"/>
              <p:cNvSpPr>
                <a:spLocks/>
              </p:cNvSpPr>
              <p:nvPr/>
            </p:nvSpPr>
            <p:spPr bwMode="auto">
              <a:xfrm>
                <a:off x="2510" y="2308"/>
                <a:ext cx="145" cy="127"/>
              </a:xfrm>
              <a:custGeom>
                <a:avLst/>
                <a:gdLst>
                  <a:gd name="T0" fmla="*/ 0 w 145"/>
                  <a:gd name="T1" fmla="*/ 0 h 127"/>
                  <a:gd name="T2" fmla="*/ 0 w 145"/>
                  <a:gd name="T3" fmla="*/ 52 h 127"/>
                  <a:gd name="T4" fmla="*/ 145 w 145"/>
                  <a:gd name="T5" fmla="*/ 127 h 127"/>
                  <a:gd name="T6" fmla="*/ 145 w 145"/>
                  <a:gd name="T7" fmla="*/ 75 h 127"/>
                  <a:gd name="T8" fmla="*/ 0 w 145"/>
                  <a:gd name="T9" fmla="*/ 0 h 127"/>
                  <a:gd name="T10" fmla="*/ 0 60000 65536"/>
                  <a:gd name="T11" fmla="*/ 0 60000 65536"/>
                  <a:gd name="T12" fmla="*/ 0 60000 65536"/>
                  <a:gd name="T13" fmla="*/ 0 60000 65536"/>
                  <a:gd name="T14" fmla="*/ 0 60000 65536"/>
                  <a:gd name="T15" fmla="*/ 0 w 145"/>
                  <a:gd name="T16" fmla="*/ 0 h 127"/>
                  <a:gd name="T17" fmla="*/ 145 w 145"/>
                  <a:gd name="T18" fmla="*/ 127 h 127"/>
                </a:gdLst>
                <a:ahLst/>
                <a:cxnLst>
                  <a:cxn ang="T10">
                    <a:pos x="T0" y="T1"/>
                  </a:cxn>
                  <a:cxn ang="T11">
                    <a:pos x="T2" y="T3"/>
                  </a:cxn>
                  <a:cxn ang="T12">
                    <a:pos x="T4" y="T5"/>
                  </a:cxn>
                  <a:cxn ang="T13">
                    <a:pos x="T6" y="T7"/>
                  </a:cxn>
                  <a:cxn ang="T14">
                    <a:pos x="T8" y="T9"/>
                  </a:cxn>
                </a:cxnLst>
                <a:rect l="T15" t="T16" r="T17" b="T18"/>
                <a:pathLst>
                  <a:path w="145" h="127">
                    <a:moveTo>
                      <a:pt x="0" y="0"/>
                    </a:moveTo>
                    <a:lnTo>
                      <a:pt x="0" y="52"/>
                    </a:lnTo>
                    <a:lnTo>
                      <a:pt x="145" y="127"/>
                    </a:lnTo>
                    <a:lnTo>
                      <a:pt x="145" y="7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88" name="Freeform 916"/>
              <p:cNvSpPr>
                <a:spLocks/>
              </p:cNvSpPr>
              <p:nvPr/>
            </p:nvSpPr>
            <p:spPr bwMode="auto">
              <a:xfrm>
                <a:off x="2798" y="2538"/>
                <a:ext cx="143" cy="129"/>
              </a:xfrm>
              <a:custGeom>
                <a:avLst/>
                <a:gdLst>
                  <a:gd name="T0" fmla="*/ 0 w 143"/>
                  <a:gd name="T1" fmla="*/ 129 h 129"/>
                  <a:gd name="T2" fmla="*/ 143 w 143"/>
                  <a:gd name="T3" fmla="*/ 52 h 129"/>
                  <a:gd name="T4" fmla="*/ 143 w 143"/>
                  <a:gd name="T5" fmla="*/ 0 h 129"/>
                  <a:gd name="T6" fmla="*/ 0 w 143"/>
                  <a:gd name="T7" fmla="*/ 77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7"/>
                    </a:lnTo>
                    <a:lnTo>
                      <a:pt x="0" y="12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89" name="Freeform 917"/>
              <p:cNvSpPr>
                <a:spLocks/>
              </p:cNvSpPr>
              <p:nvPr/>
            </p:nvSpPr>
            <p:spPr bwMode="auto">
              <a:xfrm>
                <a:off x="2798" y="2538"/>
                <a:ext cx="143" cy="129"/>
              </a:xfrm>
              <a:custGeom>
                <a:avLst/>
                <a:gdLst>
                  <a:gd name="T0" fmla="*/ 0 w 143"/>
                  <a:gd name="T1" fmla="*/ 129 h 129"/>
                  <a:gd name="T2" fmla="*/ 143 w 143"/>
                  <a:gd name="T3" fmla="*/ 52 h 129"/>
                  <a:gd name="T4" fmla="*/ 143 w 143"/>
                  <a:gd name="T5" fmla="*/ 0 h 129"/>
                  <a:gd name="T6" fmla="*/ 0 w 143"/>
                  <a:gd name="T7" fmla="*/ 77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7"/>
                    </a:lnTo>
                    <a:lnTo>
                      <a:pt x="0" y="12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90" name="Freeform 918"/>
              <p:cNvSpPr>
                <a:spLocks/>
              </p:cNvSpPr>
              <p:nvPr/>
            </p:nvSpPr>
            <p:spPr bwMode="auto">
              <a:xfrm>
                <a:off x="2655" y="2463"/>
                <a:ext cx="286" cy="152"/>
              </a:xfrm>
              <a:custGeom>
                <a:avLst/>
                <a:gdLst>
                  <a:gd name="T0" fmla="*/ 143 w 286"/>
                  <a:gd name="T1" fmla="*/ 152 h 152"/>
                  <a:gd name="T2" fmla="*/ 286 w 286"/>
                  <a:gd name="T3" fmla="*/ 75 h 152"/>
                  <a:gd name="T4" fmla="*/ 143 w 286"/>
                  <a:gd name="T5" fmla="*/ 0 h 152"/>
                  <a:gd name="T6" fmla="*/ 0 w 286"/>
                  <a:gd name="T7" fmla="*/ 77 h 152"/>
                  <a:gd name="T8" fmla="*/ 143 w 286"/>
                  <a:gd name="T9" fmla="*/ 152 h 152"/>
                  <a:gd name="T10" fmla="*/ 0 60000 65536"/>
                  <a:gd name="T11" fmla="*/ 0 60000 65536"/>
                  <a:gd name="T12" fmla="*/ 0 60000 65536"/>
                  <a:gd name="T13" fmla="*/ 0 60000 65536"/>
                  <a:gd name="T14" fmla="*/ 0 60000 65536"/>
                  <a:gd name="T15" fmla="*/ 0 w 286"/>
                  <a:gd name="T16" fmla="*/ 0 h 152"/>
                  <a:gd name="T17" fmla="*/ 286 w 286"/>
                  <a:gd name="T18" fmla="*/ 152 h 152"/>
                </a:gdLst>
                <a:ahLst/>
                <a:cxnLst>
                  <a:cxn ang="T10">
                    <a:pos x="T0" y="T1"/>
                  </a:cxn>
                  <a:cxn ang="T11">
                    <a:pos x="T2" y="T3"/>
                  </a:cxn>
                  <a:cxn ang="T12">
                    <a:pos x="T4" y="T5"/>
                  </a:cxn>
                  <a:cxn ang="T13">
                    <a:pos x="T6" y="T7"/>
                  </a:cxn>
                  <a:cxn ang="T14">
                    <a:pos x="T8" y="T9"/>
                  </a:cxn>
                </a:cxnLst>
                <a:rect l="T15" t="T16" r="T17" b="T18"/>
                <a:pathLst>
                  <a:path w="286" h="152">
                    <a:moveTo>
                      <a:pt x="143" y="152"/>
                    </a:moveTo>
                    <a:lnTo>
                      <a:pt x="286" y="75"/>
                    </a:lnTo>
                    <a:lnTo>
                      <a:pt x="143" y="0"/>
                    </a:lnTo>
                    <a:lnTo>
                      <a:pt x="0" y="77"/>
                    </a:lnTo>
                    <a:lnTo>
                      <a:pt x="143" y="15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91" name="Freeform 919"/>
              <p:cNvSpPr>
                <a:spLocks/>
              </p:cNvSpPr>
              <p:nvPr/>
            </p:nvSpPr>
            <p:spPr bwMode="auto">
              <a:xfrm>
                <a:off x="2655" y="2463"/>
                <a:ext cx="286" cy="152"/>
              </a:xfrm>
              <a:custGeom>
                <a:avLst/>
                <a:gdLst>
                  <a:gd name="T0" fmla="*/ 143 w 286"/>
                  <a:gd name="T1" fmla="*/ 152 h 152"/>
                  <a:gd name="T2" fmla="*/ 286 w 286"/>
                  <a:gd name="T3" fmla="*/ 75 h 152"/>
                  <a:gd name="T4" fmla="*/ 143 w 286"/>
                  <a:gd name="T5" fmla="*/ 0 h 152"/>
                  <a:gd name="T6" fmla="*/ 0 w 286"/>
                  <a:gd name="T7" fmla="*/ 77 h 152"/>
                  <a:gd name="T8" fmla="*/ 143 w 286"/>
                  <a:gd name="T9" fmla="*/ 152 h 152"/>
                  <a:gd name="T10" fmla="*/ 0 60000 65536"/>
                  <a:gd name="T11" fmla="*/ 0 60000 65536"/>
                  <a:gd name="T12" fmla="*/ 0 60000 65536"/>
                  <a:gd name="T13" fmla="*/ 0 60000 65536"/>
                  <a:gd name="T14" fmla="*/ 0 60000 65536"/>
                  <a:gd name="T15" fmla="*/ 0 w 286"/>
                  <a:gd name="T16" fmla="*/ 0 h 152"/>
                  <a:gd name="T17" fmla="*/ 286 w 286"/>
                  <a:gd name="T18" fmla="*/ 152 h 152"/>
                </a:gdLst>
                <a:ahLst/>
                <a:cxnLst>
                  <a:cxn ang="T10">
                    <a:pos x="T0" y="T1"/>
                  </a:cxn>
                  <a:cxn ang="T11">
                    <a:pos x="T2" y="T3"/>
                  </a:cxn>
                  <a:cxn ang="T12">
                    <a:pos x="T4" y="T5"/>
                  </a:cxn>
                  <a:cxn ang="T13">
                    <a:pos x="T6" y="T7"/>
                  </a:cxn>
                  <a:cxn ang="T14">
                    <a:pos x="T8" y="T9"/>
                  </a:cxn>
                </a:cxnLst>
                <a:rect l="T15" t="T16" r="T17" b="T18"/>
                <a:pathLst>
                  <a:path w="286" h="152">
                    <a:moveTo>
                      <a:pt x="143" y="152"/>
                    </a:moveTo>
                    <a:lnTo>
                      <a:pt x="286" y="75"/>
                    </a:lnTo>
                    <a:lnTo>
                      <a:pt x="143" y="0"/>
                    </a:lnTo>
                    <a:lnTo>
                      <a:pt x="0" y="77"/>
                    </a:lnTo>
                    <a:lnTo>
                      <a:pt x="143" y="15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92" name="Freeform 920"/>
              <p:cNvSpPr>
                <a:spLocks/>
              </p:cNvSpPr>
              <p:nvPr/>
            </p:nvSpPr>
            <p:spPr bwMode="auto">
              <a:xfrm>
                <a:off x="2798" y="2538"/>
                <a:ext cx="143" cy="129"/>
              </a:xfrm>
              <a:custGeom>
                <a:avLst/>
                <a:gdLst>
                  <a:gd name="T0" fmla="*/ 0 w 143"/>
                  <a:gd name="T1" fmla="*/ 129 h 129"/>
                  <a:gd name="T2" fmla="*/ 143 w 143"/>
                  <a:gd name="T3" fmla="*/ 52 h 129"/>
                  <a:gd name="T4" fmla="*/ 143 w 143"/>
                  <a:gd name="T5" fmla="*/ 0 h 129"/>
                  <a:gd name="T6" fmla="*/ 0 w 143"/>
                  <a:gd name="T7" fmla="*/ 77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7"/>
                    </a:lnTo>
                    <a:lnTo>
                      <a:pt x="0" y="12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93" name="Freeform 921"/>
              <p:cNvSpPr>
                <a:spLocks/>
              </p:cNvSpPr>
              <p:nvPr/>
            </p:nvSpPr>
            <p:spPr bwMode="auto">
              <a:xfrm>
                <a:off x="2798" y="2538"/>
                <a:ext cx="143" cy="129"/>
              </a:xfrm>
              <a:custGeom>
                <a:avLst/>
                <a:gdLst>
                  <a:gd name="T0" fmla="*/ 0 w 143"/>
                  <a:gd name="T1" fmla="*/ 129 h 129"/>
                  <a:gd name="T2" fmla="*/ 143 w 143"/>
                  <a:gd name="T3" fmla="*/ 52 h 129"/>
                  <a:gd name="T4" fmla="*/ 143 w 143"/>
                  <a:gd name="T5" fmla="*/ 0 h 129"/>
                  <a:gd name="T6" fmla="*/ 0 w 143"/>
                  <a:gd name="T7" fmla="*/ 77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7"/>
                    </a:lnTo>
                    <a:lnTo>
                      <a:pt x="0" y="12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94" name="Freeform 922"/>
              <p:cNvSpPr>
                <a:spLocks/>
              </p:cNvSpPr>
              <p:nvPr/>
            </p:nvSpPr>
            <p:spPr bwMode="auto">
              <a:xfrm>
                <a:off x="2655" y="2463"/>
                <a:ext cx="286" cy="152"/>
              </a:xfrm>
              <a:custGeom>
                <a:avLst/>
                <a:gdLst>
                  <a:gd name="T0" fmla="*/ 143 w 286"/>
                  <a:gd name="T1" fmla="*/ 152 h 152"/>
                  <a:gd name="T2" fmla="*/ 286 w 286"/>
                  <a:gd name="T3" fmla="*/ 75 h 152"/>
                  <a:gd name="T4" fmla="*/ 143 w 286"/>
                  <a:gd name="T5" fmla="*/ 0 h 152"/>
                  <a:gd name="T6" fmla="*/ 0 w 286"/>
                  <a:gd name="T7" fmla="*/ 77 h 152"/>
                  <a:gd name="T8" fmla="*/ 143 w 286"/>
                  <a:gd name="T9" fmla="*/ 152 h 152"/>
                  <a:gd name="T10" fmla="*/ 0 60000 65536"/>
                  <a:gd name="T11" fmla="*/ 0 60000 65536"/>
                  <a:gd name="T12" fmla="*/ 0 60000 65536"/>
                  <a:gd name="T13" fmla="*/ 0 60000 65536"/>
                  <a:gd name="T14" fmla="*/ 0 60000 65536"/>
                  <a:gd name="T15" fmla="*/ 0 w 286"/>
                  <a:gd name="T16" fmla="*/ 0 h 152"/>
                  <a:gd name="T17" fmla="*/ 286 w 286"/>
                  <a:gd name="T18" fmla="*/ 152 h 152"/>
                </a:gdLst>
                <a:ahLst/>
                <a:cxnLst>
                  <a:cxn ang="T10">
                    <a:pos x="T0" y="T1"/>
                  </a:cxn>
                  <a:cxn ang="T11">
                    <a:pos x="T2" y="T3"/>
                  </a:cxn>
                  <a:cxn ang="T12">
                    <a:pos x="T4" y="T5"/>
                  </a:cxn>
                  <a:cxn ang="T13">
                    <a:pos x="T6" y="T7"/>
                  </a:cxn>
                  <a:cxn ang="T14">
                    <a:pos x="T8" y="T9"/>
                  </a:cxn>
                </a:cxnLst>
                <a:rect l="T15" t="T16" r="T17" b="T18"/>
                <a:pathLst>
                  <a:path w="286" h="152">
                    <a:moveTo>
                      <a:pt x="143" y="152"/>
                    </a:moveTo>
                    <a:lnTo>
                      <a:pt x="286" y="75"/>
                    </a:lnTo>
                    <a:lnTo>
                      <a:pt x="143" y="0"/>
                    </a:lnTo>
                    <a:lnTo>
                      <a:pt x="0" y="77"/>
                    </a:lnTo>
                    <a:lnTo>
                      <a:pt x="143" y="15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95" name="Freeform 923"/>
              <p:cNvSpPr>
                <a:spLocks/>
              </p:cNvSpPr>
              <p:nvPr/>
            </p:nvSpPr>
            <p:spPr bwMode="auto">
              <a:xfrm>
                <a:off x="2655" y="2463"/>
                <a:ext cx="286" cy="152"/>
              </a:xfrm>
              <a:custGeom>
                <a:avLst/>
                <a:gdLst>
                  <a:gd name="T0" fmla="*/ 143 w 286"/>
                  <a:gd name="T1" fmla="*/ 152 h 152"/>
                  <a:gd name="T2" fmla="*/ 286 w 286"/>
                  <a:gd name="T3" fmla="*/ 75 h 152"/>
                  <a:gd name="T4" fmla="*/ 143 w 286"/>
                  <a:gd name="T5" fmla="*/ 0 h 152"/>
                  <a:gd name="T6" fmla="*/ 0 w 286"/>
                  <a:gd name="T7" fmla="*/ 77 h 152"/>
                  <a:gd name="T8" fmla="*/ 143 w 286"/>
                  <a:gd name="T9" fmla="*/ 152 h 152"/>
                  <a:gd name="T10" fmla="*/ 0 60000 65536"/>
                  <a:gd name="T11" fmla="*/ 0 60000 65536"/>
                  <a:gd name="T12" fmla="*/ 0 60000 65536"/>
                  <a:gd name="T13" fmla="*/ 0 60000 65536"/>
                  <a:gd name="T14" fmla="*/ 0 60000 65536"/>
                  <a:gd name="T15" fmla="*/ 0 w 286"/>
                  <a:gd name="T16" fmla="*/ 0 h 152"/>
                  <a:gd name="T17" fmla="*/ 286 w 286"/>
                  <a:gd name="T18" fmla="*/ 152 h 152"/>
                </a:gdLst>
                <a:ahLst/>
                <a:cxnLst>
                  <a:cxn ang="T10">
                    <a:pos x="T0" y="T1"/>
                  </a:cxn>
                  <a:cxn ang="T11">
                    <a:pos x="T2" y="T3"/>
                  </a:cxn>
                  <a:cxn ang="T12">
                    <a:pos x="T4" y="T5"/>
                  </a:cxn>
                  <a:cxn ang="T13">
                    <a:pos x="T6" y="T7"/>
                  </a:cxn>
                  <a:cxn ang="T14">
                    <a:pos x="T8" y="T9"/>
                  </a:cxn>
                </a:cxnLst>
                <a:rect l="T15" t="T16" r="T17" b="T18"/>
                <a:pathLst>
                  <a:path w="286" h="152">
                    <a:moveTo>
                      <a:pt x="143" y="152"/>
                    </a:moveTo>
                    <a:lnTo>
                      <a:pt x="286" y="75"/>
                    </a:lnTo>
                    <a:lnTo>
                      <a:pt x="143" y="0"/>
                    </a:lnTo>
                    <a:lnTo>
                      <a:pt x="0" y="77"/>
                    </a:lnTo>
                    <a:lnTo>
                      <a:pt x="143" y="15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96" name="Freeform 924"/>
              <p:cNvSpPr>
                <a:spLocks/>
              </p:cNvSpPr>
              <p:nvPr/>
            </p:nvSpPr>
            <p:spPr bwMode="auto">
              <a:xfrm>
                <a:off x="2655" y="2540"/>
                <a:ext cx="143" cy="127"/>
              </a:xfrm>
              <a:custGeom>
                <a:avLst/>
                <a:gdLst>
                  <a:gd name="T0" fmla="*/ 0 w 143"/>
                  <a:gd name="T1" fmla="*/ 0 h 127"/>
                  <a:gd name="T2" fmla="*/ 0 w 143"/>
                  <a:gd name="T3" fmla="*/ 54 h 127"/>
                  <a:gd name="T4" fmla="*/ 143 w 143"/>
                  <a:gd name="T5" fmla="*/ 127 h 127"/>
                  <a:gd name="T6" fmla="*/ 143 w 143"/>
                  <a:gd name="T7" fmla="*/ 75 h 127"/>
                  <a:gd name="T8" fmla="*/ 0 w 143"/>
                  <a:gd name="T9" fmla="*/ 0 h 127"/>
                  <a:gd name="T10" fmla="*/ 0 60000 65536"/>
                  <a:gd name="T11" fmla="*/ 0 60000 65536"/>
                  <a:gd name="T12" fmla="*/ 0 60000 65536"/>
                  <a:gd name="T13" fmla="*/ 0 60000 65536"/>
                  <a:gd name="T14" fmla="*/ 0 60000 65536"/>
                  <a:gd name="T15" fmla="*/ 0 w 143"/>
                  <a:gd name="T16" fmla="*/ 0 h 127"/>
                  <a:gd name="T17" fmla="*/ 143 w 143"/>
                  <a:gd name="T18" fmla="*/ 127 h 127"/>
                </a:gdLst>
                <a:ahLst/>
                <a:cxnLst>
                  <a:cxn ang="T10">
                    <a:pos x="T0" y="T1"/>
                  </a:cxn>
                  <a:cxn ang="T11">
                    <a:pos x="T2" y="T3"/>
                  </a:cxn>
                  <a:cxn ang="T12">
                    <a:pos x="T4" y="T5"/>
                  </a:cxn>
                  <a:cxn ang="T13">
                    <a:pos x="T6" y="T7"/>
                  </a:cxn>
                  <a:cxn ang="T14">
                    <a:pos x="T8" y="T9"/>
                  </a:cxn>
                </a:cxnLst>
                <a:rect l="T15" t="T16" r="T17" b="T18"/>
                <a:pathLst>
                  <a:path w="143" h="127">
                    <a:moveTo>
                      <a:pt x="0" y="0"/>
                    </a:moveTo>
                    <a:lnTo>
                      <a:pt x="0" y="54"/>
                    </a:lnTo>
                    <a:lnTo>
                      <a:pt x="143" y="127"/>
                    </a:lnTo>
                    <a:lnTo>
                      <a:pt x="143" y="7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97" name="Freeform 925"/>
              <p:cNvSpPr>
                <a:spLocks/>
              </p:cNvSpPr>
              <p:nvPr/>
            </p:nvSpPr>
            <p:spPr bwMode="auto">
              <a:xfrm>
                <a:off x="2655" y="2540"/>
                <a:ext cx="143" cy="127"/>
              </a:xfrm>
              <a:custGeom>
                <a:avLst/>
                <a:gdLst>
                  <a:gd name="T0" fmla="*/ 0 w 143"/>
                  <a:gd name="T1" fmla="*/ 0 h 127"/>
                  <a:gd name="T2" fmla="*/ 0 w 143"/>
                  <a:gd name="T3" fmla="*/ 54 h 127"/>
                  <a:gd name="T4" fmla="*/ 143 w 143"/>
                  <a:gd name="T5" fmla="*/ 127 h 127"/>
                  <a:gd name="T6" fmla="*/ 143 w 143"/>
                  <a:gd name="T7" fmla="*/ 75 h 127"/>
                  <a:gd name="T8" fmla="*/ 0 w 143"/>
                  <a:gd name="T9" fmla="*/ 0 h 127"/>
                  <a:gd name="T10" fmla="*/ 0 60000 65536"/>
                  <a:gd name="T11" fmla="*/ 0 60000 65536"/>
                  <a:gd name="T12" fmla="*/ 0 60000 65536"/>
                  <a:gd name="T13" fmla="*/ 0 60000 65536"/>
                  <a:gd name="T14" fmla="*/ 0 60000 65536"/>
                  <a:gd name="T15" fmla="*/ 0 w 143"/>
                  <a:gd name="T16" fmla="*/ 0 h 127"/>
                  <a:gd name="T17" fmla="*/ 143 w 143"/>
                  <a:gd name="T18" fmla="*/ 127 h 127"/>
                </a:gdLst>
                <a:ahLst/>
                <a:cxnLst>
                  <a:cxn ang="T10">
                    <a:pos x="T0" y="T1"/>
                  </a:cxn>
                  <a:cxn ang="T11">
                    <a:pos x="T2" y="T3"/>
                  </a:cxn>
                  <a:cxn ang="T12">
                    <a:pos x="T4" y="T5"/>
                  </a:cxn>
                  <a:cxn ang="T13">
                    <a:pos x="T6" y="T7"/>
                  </a:cxn>
                  <a:cxn ang="T14">
                    <a:pos x="T8" y="T9"/>
                  </a:cxn>
                </a:cxnLst>
                <a:rect l="T15" t="T16" r="T17" b="T18"/>
                <a:pathLst>
                  <a:path w="143" h="127">
                    <a:moveTo>
                      <a:pt x="0" y="0"/>
                    </a:moveTo>
                    <a:lnTo>
                      <a:pt x="0" y="54"/>
                    </a:lnTo>
                    <a:lnTo>
                      <a:pt x="143" y="127"/>
                    </a:lnTo>
                    <a:lnTo>
                      <a:pt x="143" y="7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398" name="Freeform 926"/>
              <p:cNvSpPr>
                <a:spLocks/>
              </p:cNvSpPr>
              <p:nvPr/>
            </p:nvSpPr>
            <p:spPr bwMode="auto">
              <a:xfrm>
                <a:off x="2798" y="2484"/>
                <a:ext cx="143" cy="129"/>
              </a:xfrm>
              <a:custGeom>
                <a:avLst/>
                <a:gdLst>
                  <a:gd name="T0" fmla="*/ 0 w 143"/>
                  <a:gd name="T1" fmla="*/ 129 h 129"/>
                  <a:gd name="T2" fmla="*/ 143 w 143"/>
                  <a:gd name="T3" fmla="*/ 52 h 129"/>
                  <a:gd name="T4" fmla="*/ 143 w 143"/>
                  <a:gd name="T5" fmla="*/ 0 h 129"/>
                  <a:gd name="T6" fmla="*/ 0 w 143"/>
                  <a:gd name="T7" fmla="*/ 78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8"/>
                    </a:lnTo>
                    <a:lnTo>
                      <a:pt x="0" y="12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399" name="Freeform 927"/>
              <p:cNvSpPr>
                <a:spLocks/>
              </p:cNvSpPr>
              <p:nvPr/>
            </p:nvSpPr>
            <p:spPr bwMode="auto">
              <a:xfrm>
                <a:off x="2798" y="2484"/>
                <a:ext cx="143" cy="129"/>
              </a:xfrm>
              <a:custGeom>
                <a:avLst/>
                <a:gdLst>
                  <a:gd name="T0" fmla="*/ 0 w 143"/>
                  <a:gd name="T1" fmla="*/ 129 h 129"/>
                  <a:gd name="T2" fmla="*/ 143 w 143"/>
                  <a:gd name="T3" fmla="*/ 52 h 129"/>
                  <a:gd name="T4" fmla="*/ 143 w 143"/>
                  <a:gd name="T5" fmla="*/ 0 h 129"/>
                  <a:gd name="T6" fmla="*/ 0 w 143"/>
                  <a:gd name="T7" fmla="*/ 78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8"/>
                    </a:lnTo>
                    <a:lnTo>
                      <a:pt x="0" y="12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00" name="Freeform 928"/>
              <p:cNvSpPr>
                <a:spLocks/>
              </p:cNvSpPr>
              <p:nvPr/>
            </p:nvSpPr>
            <p:spPr bwMode="auto">
              <a:xfrm>
                <a:off x="2655" y="2409"/>
                <a:ext cx="286" cy="153"/>
              </a:xfrm>
              <a:custGeom>
                <a:avLst/>
                <a:gdLst>
                  <a:gd name="T0" fmla="*/ 143 w 286"/>
                  <a:gd name="T1" fmla="*/ 153 h 153"/>
                  <a:gd name="T2" fmla="*/ 286 w 286"/>
                  <a:gd name="T3" fmla="*/ 75 h 153"/>
                  <a:gd name="T4" fmla="*/ 143 w 286"/>
                  <a:gd name="T5" fmla="*/ 0 h 153"/>
                  <a:gd name="T6" fmla="*/ 0 w 286"/>
                  <a:gd name="T7" fmla="*/ 80 h 153"/>
                  <a:gd name="T8" fmla="*/ 143 w 286"/>
                  <a:gd name="T9" fmla="*/ 153 h 153"/>
                  <a:gd name="T10" fmla="*/ 0 60000 65536"/>
                  <a:gd name="T11" fmla="*/ 0 60000 65536"/>
                  <a:gd name="T12" fmla="*/ 0 60000 65536"/>
                  <a:gd name="T13" fmla="*/ 0 60000 65536"/>
                  <a:gd name="T14" fmla="*/ 0 60000 65536"/>
                  <a:gd name="T15" fmla="*/ 0 w 286"/>
                  <a:gd name="T16" fmla="*/ 0 h 153"/>
                  <a:gd name="T17" fmla="*/ 286 w 286"/>
                  <a:gd name="T18" fmla="*/ 153 h 153"/>
                </a:gdLst>
                <a:ahLst/>
                <a:cxnLst>
                  <a:cxn ang="T10">
                    <a:pos x="T0" y="T1"/>
                  </a:cxn>
                  <a:cxn ang="T11">
                    <a:pos x="T2" y="T3"/>
                  </a:cxn>
                  <a:cxn ang="T12">
                    <a:pos x="T4" y="T5"/>
                  </a:cxn>
                  <a:cxn ang="T13">
                    <a:pos x="T6" y="T7"/>
                  </a:cxn>
                  <a:cxn ang="T14">
                    <a:pos x="T8" y="T9"/>
                  </a:cxn>
                </a:cxnLst>
                <a:rect l="T15" t="T16" r="T17" b="T18"/>
                <a:pathLst>
                  <a:path w="286" h="153">
                    <a:moveTo>
                      <a:pt x="143" y="153"/>
                    </a:moveTo>
                    <a:lnTo>
                      <a:pt x="286" y="75"/>
                    </a:lnTo>
                    <a:lnTo>
                      <a:pt x="143" y="0"/>
                    </a:lnTo>
                    <a:lnTo>
                      <a:pt x="0" y="80"/>
                    </a:lnTo>
                    <a:lnTo>
                      <a:pt x="143"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01" name="Freeform 929"/>
              <p:cNvSpPr>
                <a:spLocks/>
              </p:cNvSpPr>
              <p:nvPr/>
            </p:nvSpPr>
            <p:spPr bwMode="auto">
              <a:xfrm>
                <a:off x="2655" y="2409"/>
                <a:ext cx="286" cy="153"/>
              </a:xfrm>
              <a:custGeom>
                <a:avLst/>
                <a:gdLst>
                  <a:gd name="T0" fmla="*/ 143 w 286"/>
                  <a:gd name="T1" fmla="*/ 153 h 153"/>
                  <a:gd name="T2" fmla="*/ 286 w 286"/>
                  <a:gd name="T3" fmla="*/ 75 h 153"/>
                  <a:gd name="T4" fmla="*/ 143 w 286"/>
                  <a:gd name="T5" fmla="*/ 0 h 153"/>
                  <a:gd name="T6" fmla="*/ 0 w 286"/>
                  <a:gd name="T7" fmla="*/ 80 h 153"/>
                  <a:gd name="T8" fmla="*/ 143 w 286"/>
                  <a:gd name="T9" fmla="*/ 153 h 153"/>
                  <a:gd name="T10" fmla="*/ 0 60000 65536"/>
                  <a:gd name="T11" fmla="*/ 0 60000 65536"/>
                  <a:gd name="T12" fmla="*/ 0 60000 65536"/>
                  <a:gd name="T13" fmla="*/ 0 60000 65536"/>
                  <a:gd name="T14" fmla="*/ 0 60000 65536"/>
                  <a:gd name="T15" fmla="*/ 0 w 286"/>
                  <a:gd name="T16" fmla="*/ 0 h 153"/>
                  <a:gd name="T17" fmla="*/ 286 w 286"/>
                  <a:gd name="T18" fmla="*/ 153 h 153"/>
                </a:gdLst>
                <a:ahLst/>
                <a:cxnLst>
                  <a:cxn ang="T10">
                    <a:pos x="T0" y="T1"/>
                  </a:cxn>
                  <a:cxn ang="T11">
                    <a:pos x="T2" y="T3"/>
                  </a:cxn>
                  <a:cxn ang="T12">
                    <a:pos x="T4" y="T5"/>
                  </a:cxn>
                  <a:cxn ang="T13">
                    <a:pos x="T6" y="T7"/>
                  </a:cxn>
                  <a:cxn ang="T14">
                    <a:pos x="T8" y="T9"/>
                  </a:cxn>
                </a:cxnLst>
                <a:rect l="T15" t="T16" r="T17" b="T18"/>
                <a:pathLst>
                  <a:path w="286" h="153">
                    <a:moveTo>
                      <a:pt x="143" y="153"/>
                    </a:moveTo>
                    <a:lnTo>
                      <a:pt x="286" y="75"/>
                    </a:lnTo>
                    <a:lnTo>
                      <a:pt x="143" y="0"/>
                    </a:lnTo>
                    <a:lnTo>
                      <a:pt x="0" y="80"/>
                    </a:lnTo>
                    <a:lnTo>
                      <a:pt x="143"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02" name="Freeform 930"/>
              <p:cNvSpPr>
                <a:spLocks/>
              </p:cNvSpPr>
              <p:nvPr/>
            </p:nvSpPr>
            <p:spPr bwMode="auto">
              <a:xfrm>
                <a:off x="2798" y="2484"/>
                <a:ext cx="143" cy="129"/>
              </a:xfrm>
              <a:custGeom>
                <a:avLst/>
                <a:gdLst>
                  <a:gd name="T0" fmla="*/ 0 w 143"/>
                  <a:gd name="T1" fmla="*/ 129 h 129"/>
                  <a:gd name="T2" fmla="*/ 143 w 143"/>
                  <a:gd name="T3" fmla="*/ 52 h 129"/>
                  <a:gd name="T4" fmla="*/ 143 w 143"/>
                  <a:gd name="T5" fmla="*/ 0 h 129"/>
                  <a:gd name="T6" fmla="*/ 0 w 143"/>
                  <a:gd name="T7" fmla="*/ 78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8"/>
                    </a:lnTo>
                    <a:lnTo>
                      <a:pt x="0" y="12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03" name="Freeform 931"/>
              <p:cNvSpPr>
                <a:spLocks/>
              </p:cNvSpPr>
              <p:nvPr/>
            </p:nvSpPr>
            <p:spPr bwMode="auto">
              <a:xfrm>
                <a:off x="2798" y="2484"/>
                <a:ext cx="143" cy="129"/>
              </a:xfrm>
              <a:custGeom>
                <a:avLst/>
                <a:gdLst>
                  <a:gd name="T0" fmla="*/ 0 w 143"/>
                  <a:gd name="T1" fmla="*/ 129 h 129"/>
                  <a:gd name="T2" fmla="*/ 143 w 143"/>
                  <a:gd name="T3" fmla="*/ 52 h 129"/>
                  <a:gd name="T4" fmla="*/ 143 w 143"/>
                  <a:gd name="T5" fmla="*/ 0 h 129"/>
                  <a:gd name="T6" fmla="*/ 0 w 143"/>
                  <a:gd name="T7" fmla="*/ 78 h 129"/>
                  <a:gd name="T8" fmla="*/ 0 w 143"/>
                  <a:gd name="T9" fmla="*/ 129 h 129"/>
                  <a:gd name="T10" fmla="*/ 0 60000 65536"/>
                  <a:gd name="T11" fmla="*/ 0 60000 65536"/>
                  <a:gd name="T12" fmla="*/ 0 60000 65536"/>
                  <a:gd name="T13" fmla="*/ 0 60000 65536"/>
                  <a:gd name="T14" fmla="*/ 0 60000 65536"/>
                  <a:gd name="T15" fmla="*/ 0 w 143"/>
                  <a:gd name="T16" fmla="*/ 0 h 129"/>
                  <a:gd name="T17" fmla="*/ 143 w 143"/>
                  <a:gd name="T18" fmla="*/ 129 h 129"/>
                </a:gdLst>
                <a:ahLst/>
                <a:cxnLst>
                  <a:cxn ang="T10">
                    <a:pos x="T0" y="T1"/>
                  </a:cxn>
                  <a:cxn ang="T11">
                    <a:pos x="T2" y="T3"/>
                  </a:cxn>
                  <a:cxn ang="T12">
                    <a:pos x="T4" y="T5"/>
                  </a:cxn>
                  <a:cxn ang="T13">
                    <a:pos x="T6" y="T7"/>
                  </a:cxn>
                  <a:cxn ang="T14">
                    <a:pos x="T8" y="T9"/>
                  </a:cxn>
                </a:cxnLst>
                <a:rect l="T15" t="T16" r="T17" b="T18"/>
                <a:pathLst>
                  <a:path w="143" h="129">
                    <a:moveTo>
                      <a:pt x="0" y="129"/>
                    </a:moveTo>
                    <a:lnTo>
                      <a:pt x="143" y="52"/>
                    </a:lnTo>
                    <a:lnTo>
                      <a:pt x="143" y="0"/>
                    </a:lnTo>
                    <a:lnTo>
                      <a:pt x="0" y="78"/>
                    </a:lnTo>
                    <a:lnTo>
                      <a:pt x="0" y="12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04" name="Freeform 932"/>
              <p:cNvSpPr>
                <a:spLocks/>
              </p:cNvSpPr>
              <p:nvPr/>
            </p:nvSpPr>
            <p:spPr bwMode="auto">
              <a:xfrm>
                <a:off x="2655" y="2409"/>
                <a:ext cx="286" cy="153"/>
              </a:xfrm>
              <a:custGeom>
                <a:avLst/>
                <a:gdLst>
                  <a:gd name="T0" fmla="*/ 143 w 286"/>
                  <a:gd name="T1" fmla="*/ 153 h 153"/>
                  <a:gd name="T2" fmla="*/ 286 w 286"/>
                  <a:gd name="T3" fmla="*/ 75 h 153"/>
                  <a:gd name="T4" fmla="*/ 143 w 286"/>
                  <a:gd name="T5" fmla="*/ 0 h 153"/>
                  <a:gd name="T6" fmla="*/ 0 w 286"/>
                  <a:gd name="T7" fmla="*/ 80 h 153"/>
                  <a:gd name="T8" fmla="*/ 143 w 286"/>
                  <a:gd name="T9" fmla="*/ 153 h 153"/>
                  <a:gd name="T10" fmla="*/ 0 60000 65536"/>
                  <a:gd name="T11" fmla="*/ 0 60000 65536"/>
                  <a:gd name="T12" fmla="*/ 0 60000 65536"/>
                  <a:gd name="T13" fmla="*/ 0 60000 65536"/>
                  <a:gd name="T14" fmla="*/ 0 60000 65536"/>
                  <a:gd name="T15" fmla="*/ 0 w 286"/>
                  <a:gd name="T16" fmla="*/ 0 h 153"/>
                  <a:gd name="T17" fmla="*/ 286 w 286"/>
                  <a:gd name="T18" fmla="*/ 153 h 153"/>
                </a:gdLst>
                <a:ahLst/>
                <a:cxnLst>
                  <a:cxn ang="T10">
                    <a:pos x="T0" y="T1"/>
                  </a:cxn>
                  <a:cxn ang="T11">
                    <a:pos x="T2" y="T3"/>
                  </a:cxn>
                  <a:cxn ang="T12">
                    <a:pos x="T4" y="T5"/>
                  </a:cxn>
                  <a:cxn ang="T13">
                    <a:pos x="T6" y="T7"/>
                  </a:cxn>
                  <a:cxn ang="T14">
                    <a:pos x="T8" y="T9"/>
                  </a:cxn>
                </a:cxnLst>
                <a:rect l="T15" t="T16" r="T17" b="T18"/>
                <a:pathLst>
                  <a:path w="286" h="153">
                    <a:moveTo>
                      <a:pt x="143" y="153"/>
                    </a:moveTo>
                    <a:lnTo>
                      <a:pt x="286" y="75"/>
                    </a:lnTo>
                    <a:lnTo>
                      <a:pt x="143" y="0"/>
                    </a:lnTo>
                    <a:lnTo>
                      <a:pt x="0" y="80"/>
                    </a:lnTo>
                    <a:lnTo>
                      <a:pt x="143" y="15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05" name="Freeform 933"/>
              <p:cNvSpPr>
                <a:spLocks/>
              </p:cNvSpPr>
              <p:nvPr/>
            </p:nvSpPr>
            <p:spPr bwMode="auto">
              <a:xfrm>
                <a:off x="2655" y="2409"/>
                <a:ext cx="286" cy="153"/>
              </a:xfrm>
              <a:custGeom>
                <a:avLst/>
                <a:gdLst>
                  <a:gd name="T0" fmla="*/ 143 w 286"/>
                  <a:gd name="T1" fmla="*/ 153 h 153"/>
                  <a:gd name="T2" fmla="*/ 286 w 286"/>
                  <a:gd name="T3" fmla="*/ 75 h 153"/>
                  <a:gd name="T4" fmla="*/ 143 w 286"/>
                  <a:gd name="T5" fmla="*/ 0 h 153"/>
                  <a:gd name="T6" fmla="*/ 0 w 286"/>
                  <a:gd name="T7" fmla="*/ 80 h 153"/>
                  <a:gd name="T8" fmla="*/ 143 w 286"/>
                  <a:gd name="T9" fmla="*/ 153 h 153"/>
                  <a:gd name="T10" fmla="*/ 0 60000 65536"/>
                  <a:gd name="T11" fmla="*/ 0 60000 65536"/>
                  <a:gd name="T12" fmla="*/ 0 60000 65536"/>
                  <a:gd name="T13" fmla="*/ 0 60000 65536"/>
                  <a:gd name="T14" fmla="*/ 0 60000 65536"/>
                  <a:gd name="T15" fmla="*/ 0 w 286"/>
                  <a:gd name="T16" fmla="*/ 0 h 153"/>
                  <a:gd name="T17" fmla="*/ 286 w 286"/>
                  <a:gd name="T18" fmla="*/ 153 h 153"/>
                </a:gdLst>
                <a:ahLst/>
                <a:cxnLst>
                  <a:cxn ang="T10">
                    <a:pos x="T0" y="T1"/>
                  </a:cxn>
                  <a:cxn ang="T11">
                    <a:pos x="T2" y="T3"/>
                  </a:cxn>
                  <a:cxn ang="T12">
                    <a:pos x="T4" y="T5"/>
                  </a:cxn>
                  <a:cxn ang="T13">
                    <a:pos x="T6" y="T7"/>
                  </a:cxn>
                  <a:cxn ang="T14">
                    <a:pos x="T8" y="T9"/>
                  </a:cxn>
                </a:cxnLst>
                <a:rect l="T15" t="T16" r="T17" b="T18"/>
                <a:pathLst>
                  <a:path w="286" h="153">
                    <a:moveTo>
                      <a:pt x="143" y="153"/>
                    </a:moveTo>
                    <a:lnTo>
                      <a:pt x="286" y="75"/>
                    </a:lnTo>
                    <a:lnTo>
                      <a:pt x="143" y="0"/>
                    </a:lnTo>
                    <a:lnTo>
                      <a:pt x="0" y="80"/>
                    </a:lnTo>
                    <a:lnTo>
                      <a:pt x="143" y="15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06" name="Freeform 934"/>
              <p:cNvSpPr>
                <a:spLocks/>
              </p:cNvSpPr>
              <p:nvPr/>
            </p:nvSpPr>
            <p:spPr bwMode="auto">
              <a:xfrm>
                <a:off x="2655" y="2489"/>
                <a:ext cx="143" cy="124"/>
              </a:xfrm>
              <a:custGeom>
                <a:avLst/>
                <a:gdLst>
                  <a:gd name="T0" fmla="*/ 0 w 143"/>
                  <a:gd name="T1" fmla="*/ 0 h 124"/>
                  <a:gd name="T2" fmla="*/ 0 w 143"/>
                  <a:gd name="T3" fmla="*/ 51 h 124"/>
                  <a:gd name="T4" fmla="*/ 143 w 143"/>
                  <a:gd name="T5" fmla="*/ 124 h 124"/>
                  <a:gd name="T6" fmla="*/ 143 w 143"/>
                  <a:gd name="T7" fmla="*/ 73 h 124"/>
                  <a:gd name="T8" fmla="*/ 0 w 143"/>
                  <a:gd name="T9" fmla="*/ 0 h 124"/>
                  <a:gd name="T10" fmla="*/ 0 60000 65536"/>
                  <a:gd name="T11" fmla="*/ 0 60000 65536"/>
                  <a:gd name="T12" fmla="*/ 0 60000 65536"/>
                  <a:gd name="T13" fmla="*/ 0 60000 65536"/>
                  <a:gd name="T14" fmla="*/ 0 60000 65536"/>
                  <a:gd name="T15" fmla="*/ 0 w 143"/>
                  <a:gd name="T16" fmla="*/ 0 h 124"/>
                  <a:gd name="T17" fmla="*/ 143 w 143"/>
                  <a:gd name="T18" fmla="*/ 124 h 124"/>
                </a:gdLst>
                <a:ahLst/>
                <a:cxnLst>
                  <a:cxn ang="T10">
                    <a:pos x="T0" y="T1"/>
                  </a:cxn>
                  <a:cxn ang="T11">
                    <a:pos x="T2" y="T3"/>
                  </a:cxn>
                  <a:cxn ang="T12">
                    <a:pos x="T4" y="T5"/>
                  </a:cxn>
                  <a:cxn ang="T13">
                    <a:pos x="T6" y="T7"/>
                  </a:cxn>
                  <a:cxn ang="T14">
                    <a:pos x="T8" y="T9"/>
                  </a:cxn>
                </a:cxnLst>
                <a:rect l="T15" t="T16" r="T17" b="T18"/>
                <a:pathLst>
                  <a:path w="143" h="124">
                    <a:moveTo>
                      <a:pt x="0" y="0"/>
                    </a:moveTo>
                    <a:lnTo>
                      <a:pt x="0" y="51"/>
                    </a:lnTo>
                    <a:lnTo>
                      <a:pt x="143" y="124"/>
                    </a:lnTo>
                    <a:lnTo>
                      <a:pt x="143" y="7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07" name="Freeform 935"/>
              <p:cNvSpPr>
                <a:spLocks/>
              </p:cNvSpPr>
              <p:nvPr/>
            </p:nvSpPr>
            <p:spPr bwMode="auto">
              <a:xfrm>
                <a:off x="2655" y="2489"/>
                <a:ext cx="143" cy="124"/>
              </a:xfrm>
              <a:custGeom>
                <a:avLst/>
                <a:gdLst>
                  <a:gd name="T0" fmla="*/ 0 w 143"/>
                  <a:gd name="T1" fmla="*/ 0 h 124"/>
                  <a:gd name="T2" fmla="*/ 0 w 143"/>
                  <a:gd name="T3" fmla="*/ 51 h 124"/>
                  <a:gd name="T4" fmla="*/ 143 w 143"/>
                  <a:gd name="T5" fmla="*/ 124 h 124"/>
                  <a:gd name="T6" fmla="*/ 143 w 143"/>
                  <a:gd name="T7" fmla="*/ 73 h 124"/>
                  <a:gd name="T8" fmla="*/ 0 w 143"/>
                  <a:gd name="T9" fmla="*/ 0 h 124"/>
                  <a:gd name="T10" fmla="*/ 0 60000 65536"/>
                  <a:gd name="T11" fmla="*/ 0 60000 65536"/>
                  <a:gd name="T12" fmla="*/ 0 60000 65536"/>
                  <a:gd name="T13" fmla="*/ 0 60000 65536"/>
                  <a:gd name="T14" fmla="*/ 0 60000 65536"/>
                  <a:gd name="T15" fmla="*/ 0 w 143"/>
                  <a:gd name="T16" fmla="*/ 0 h 124"/>
                  <a:gd name="T17" fmla="*/ 143 w 143"/>
                  <a:gd name="T18" fmla="*/ 124 h 124"/>
                </a:gdLst>
                <a:ahLst/>
                <a:cxnLst>
                  <a:cxn ang="T10">
                    <a:pos x="T0" y="T1"/>
                  </a:cxn>
                  <a:cxn ang="T11">
                    <a:pos x="T2" y="T3"/>
                  </a:cxn>
                  <a:cxn ang="T12">
                    <a:pos x="T4" y="T5"/>
                  </a:cxn>
                  <a:cxn ang="T13">
                    <a:pos x="T6" y="T7"/>
                  </a:cxn>
                  <a:cxn ang="T14">
                    <a:pos x="T8" y="T9"/>
                  </a:cxn>
                </a:cxnLst>
                <a:rect l="T15" t="T16" r="T17" b="T18"/>
                <a:pathLst>
                  <a:path w="143" h="124">
                    <a:moveTo>
                      <a:pt x="0" y="0"/>
                    </a:moveTo>
                    <a:lnTo>
                      <a:pt x="0" y="51"/>
                    </a:lnTo>
                    <a:lnTo>
                      <a:pt x="143" y="124"/>
                    </a:lnTo>
                    <a:lnTo>
                      <a:pt x="143" y="7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08" name="Freeform 936"/>
              <p:cNvSpPr>
                <a:spLocks/>
              </p:cNvSpPr>
              <p:nvPr/>
            </p:nvSpPr>
            <p:spPr bwMode="auto">
              <a:xfrm>
                <a:off x="2798" y="2430"/>
                <a:ext cx="143" cy="132"/>
              </a:xfrm>
              <a:custGeom>
                <a:avLst/>
                <a:gdLst>
                  <a:gd name="T0" fmla="*/ 0 w 143"/>
                  <a:gd name="T1" fmla="*/ 132 h 132"/>
                  <a:gd name="T2" fmla="*/ 143 w 143"/>
                  <a:gd name="T3" fmla="*/ 52 h 132"/>
                  <a:gd name="T4" fmla="*/ 143 w 143"/>
                  <a:gd name="T5" fmla="*/ 0 h 132"/>
                  <a:gd name="T6" fmla="*/ 0 w 143"/>
                  <a:gd name="T7" fmla="*/ 78 h 132"/>
                  <a:gd name="T8" fmla="*/ 0 w 143"/>
                  <a:gd name="T9" fmla="*/ 132 h 132"/>
                  <a:gd name="T10" fmla="*/ 0 60000 65536"/>
                  <a:gd name="T11" fmla="*/ 0 60000 65536"/>
                  <a:gd name="T12" fmla="*/ 0 60000 65536"/>
                  <a:gd name="T13" fmla="*/ 0 60000 65536"/>
                  <a:gd name="T14" fmla="*/ 0 60000 65536"/>
                  <a:gd name="T15" fmla="*/ 0 w 143"/>
                  <a:gd name="T16" fmla="*/ 0 h 132"/>
                  <a:gd name="T17" fmla="*/ 143 w 143"/>
                  <a:gd name="T18" fmla="*/ 132 h 132"/>
                </a:gdLst>
                <a:ahLst/>
                <a:cxnLst>
                  <a:cxn ang="T10">
                    <a:pos x="T0" y="T1"/>
                  </a:cxn>
                  <a:cxn ang="T11">
                    <a:pos x="T2" y="T3"/>
                  </a:cxn>
                  <a:cxn ang="T12">
                    <a:pos x="T4" y="T5"/>
                  </a:cxn>
                  <a:cxn ang="T13">
                    <a:pos x="T6" y="T7"/>
                  </a:cxn>
                  <a:cxn ang="T14">
                    <a:pos x="T8" y="T9"/>
                  </a:cxn>
                </a:cxnLst>
                <a:rect l="T15" t="T16" r="T17" b="T18"/>
                <a:pathLst>
                  <a:path w="143" h="132">
                    <a:moveTo>
                      <a:pt x="0" y="132"/>
                    </a:moveTo>
                    <a:lnTo>
                      <a:pt x="143" y="52"/>
                    </a:lnTo>
                    <a:lnTo>
                      <a:pt x="143" y="0"/>
                    </a:lnTo>
                    <a:lnTo>
                      <a:pt x="0" y="78"/>
                    </a:lnTo>
                    <a:lnTo>
                      <a:pt x="0" y="13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09" name="Freeform 937"/>
              <p:cNvSpPr>
                <a:spLocks/>
              </p:cNvSpPr>
              <p:nvPr/>
            </p:nvSpPr>
            <p:spPr bwMode="auto">
              <a:xfrm>
                <a:off x="2798" y="2430"/>
                <a:ext cx="143" cy="132"/>
              </a:xfrm>
              <a:custGeom>
                <a:avLst/>
                <a:gdLst>
                  <a:gd name="T0" fmla="*/ 0 w 143"/>
                  <a:gd name="T1" fmla="*/ 132 h 132"/>
                  <a:gd name="T2" fmla="*/ 143 w 143"/>
                  <a:gd name="T3" fmla="*/ 52 h 132"/>
                  <a:gd name="T4" fmla="*/ 143 w 143"/>
                  <a:gd name="T5" fmla="*/ 0 h 132"/>
                  <a:gd name="T6" fmla="*/ 0 w 143"/>
                  <a:gd name="T7" fmla="*/ 78 h 132"/>
                  <a:gd name="T8" fmla="*/ 0 w 143"/>
                  <a:gd name="T9" fmla="*/ 132 h 132"/>
                  <a:gd name="T10" fmla="*/ 0 60000 65536"/>
                  <a:gd name="T11" fmla="*/ 0 60000 65536"/>
                  <a:gd name="T12" fmla="*/ 0 60000 65536"/>
                  <a:gd name="T13" fmla="*/ 0 60000 65536"/>
                  <a:gd name="T14" fmla="*/ 0 60000 65536"/>
                  <a:gd name="T15" fmla="*/ 0 w 143"/>
                  <a:gd name="T16" fmla="*/ 0 h 132"/>
                  <a:gd name="T17" fmla="*/ 143 w 143"/>
                  <a:gd name="T18" fmla="*/ 132 h 132"/>
                </a:gdLst>
                <a:ahLst/>
                <a:cxnLst>
                  <a:cxn ang="T10">
                    <a:pos x="T0" y="T1"/>
                  </a:cxn>
                  <a:cxn ang="T11">
                    <a:pos x="T2" y="T3"/>
                  </a:cxn>
                  <a:cxn ang="T12">
                    <a:pos x="T4" y="T5"/>
                  </a:cxn>
                  <a:cxn ang="T13">
                    <a:pos x="T6" y="T7"/>
                  </a:cxn>
                  <a:cxn ang="T14">
                    <a:pos x="T8" y="T9"/>
                  </a:cxn>
                </a:cxnLst>
                <a:rect l="T15" t="T16" r="T17" b="T18"/>
                <a:pathLst>
                  <a:path w="143" h="132">
                    <a:moveTo>
                      <a:pt x="0" y="132"/>
                    </a:moveTo>
                    <a:lnTo>
                      <a:pt x="143" y="52"/>
                    </a:lnTo>
                    <a:lnTo>
                      <a:pt x="143" y="0"/>
                    </a:lnTo>
                    <a:lnTo>
                      <a:pt x="0" y="78"/>
                    </a:lnTo>
                    <a:lnTo>
                      <a:pt x="0" y="13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10" name="Freeform 938"/>
              <p:cNvSpPr>
                <a:spLocks/>
              </p:cNvSpPr>
              <p:nvPr/>
            </p:nvSpPr>
            <p:spPr bwMode="auto">
              <a:xfrm>
                <a:off x="2655" y="2357"/>
                <a:ext cx="286" cy="151"/>
              </a:xfrm>
              <a:custGeom>
                <a:avLst/>
                <a:gdLst>
                  <a:gd name="T0" fmla="*/ 143 w 286"/>
                  <a:gd name="T1" fmla="*/ 151 h 151"/>
                  <a:gd name="T2" fmla="*/ 286 w 286"/>
                  <a:gd name="T3" fmla="*/ 73 h 151"/>
                  <a:gd name="T4" fmla="*/ 143 w 286"/>
                  <a:gd name="T5" fmla="*/ 0 h 151"/>
                  <a:gd name="T6" fmla="*/ 0 w 286"/>
                  <a:gd name="T7" fmla="*/ 78 h 151"/>
                  <a:gd name="T8" fmla="*/ 143 w 286"/>
                  <a:gd name="T9" fmla="*/ 151 h 151"/>
                  <a:gd name="T10" fmla="*/ 0 60000 65536"/>
                  <a:gd name="T11" fmla="*/ 0 60000 65536"/>
                  <a:gd name="T12" fmla="*/ 0 60000 65536"/>
                  <a:gd name="T13" fmla="*/ 0 60000 65536"/>
                  <a:gd name="T14" fmla="*/ 0 60000 65536"/>
                  <a:gd name="T15" fmla="*/ 0 w 286"/>
                  <a:gd name="T16" fmla="*/ 0 h 151"/>
                  <a:gd name="T17" fmla="*/ 286 w 286"/>
                  <a:gd name="T18" fmla="*/ 151 h 151"/>
                </a:gdLst>
                <a:ahLst/>
                <a:cxnLst>
                  <a:cxn ang="T10">
                    <a:pos x="T0" y="T1"/>
                  </a:cxn>
                  <a:cxn ang="T11">
                    <a:pos x="T2" y="T3"/>
                  </a:cxn>
                  <a:cxn ang="T12">
                    <a:pos x="T4" y="T5"/>
                  </a:cxn>
                  <a:cxn ang="T13">
                    <a:pos x="T6" y="T7"/>
                  </a:cxn>
                  <a:cxn ang="T14">
                    <a:pos x="T8" y="T9"/>
                  </a:cxn>
                </a:cxnLst>
                <a:rect l="T15" t="T16" r="T17" b="T18"/>
                <a:pathLst>
                  <a:path w="286" h="151">
                    <a:moveTo>
                      <a:pt x="143" y="151"/>
                    </a:moveTo>
                    <a:lnTo>
                      <a:pt x="286" y="73"/>
                    </a:lnTo>
                    <a:lnTo>
                      <a:pt x="143" y="0"/>
                    </a:lnTo>
                    <a:lnTo>
                      <a:pt x="0" y="78"/>
                    </a:lnTo>
                    <a:lnTo>
                      <a:pt x="143" y="15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11" name="Freeform 939"/>
              <p:cNvSpPr>
                <a:spLocks/>
              </p:cNvSpPr>
              <p:nvPr/>
            </p:nvSpPr>
            <p:spPr bwMode="auto">
              <a:xfrm>
                <a:off x="2655" y="2357"/>
                <a:ext cx="286" cy="151"/>
              </a:xfrm>
              <a:custGeom>
                <a:avLst/>
                <a:gdLst>
                  <a:gd name="T0" fmla="*/ 143 w 286"/>
                  <a:gd name="T1" fmla="*/ 151 h 151"/>
                  <a:gd name="T2" fmla="*/ 286 w 286"/>
                  <a:gd name="T3" fmla="*/ 73 h 151"/>
                  <a:gd name="T4" fmla="*/ 143 w 286"/>
                  <a:gd name="T5" fmla="*/ 0 h 151"/>
                  <a:gd name="T6" fmla="*/ 0 w 286"/>
                  <a:gd name="T7" fmla="*/ 78 h 151"/>
                  <a:gd name="T8" fmla="*/ 143 w 286"/>
                  <a:gd name="T9" fmla="*/ 151 h 151"/>
                  <a:gd name="T10" fmla="*/ 0 60000 65536"/>
                  <a:gd name="T11" fmla="*/ 0 60000 65536"/>
                  <a:gd name="T12" fmla="*/ 0 60000 65536"/>
                  <a:gd name="T13" fmla="*/ 0 60000 65536"/>
                  <a:gd name="T14" fmla="*/ 0 60000 65536"/>
                  <a:gd name="T15" fmla="*/ 0 w 286"/>
                  <a:gd name="T16" fmla="*/ 0 h 151"/>
                  <a:gd name="T17" fmla="*/ 286 w 286"/>
                  <a:gd name="T18" fmla="*/ 151 h 151"/>
                </a:gdLst>
                <a:ahLst/>
                <a:cxnLst>
                  <a:cxn ang="T10">
                    <a:pos x="T0" y="T1"/>
                  </a:cxn>
                  <a:cxn ang="T11">
                    <a:pos x="T2" y="T3"/>
                  </a:cxn>
                  <a:cxn ang="T12">
                    <a:pos x="T4" y="T5"/>
                  </a:cxn>
                  <a:cxn ang="T13">
                    <a:pos x="T6" y="T7"/>
                  </a:cxn>
                  <a:cxn ang="T14">
                    <a:pos x="T8" y="T9"/>
                  </a:cxn>
                </a:cxnLst>
                <a:rect l="T15" t="T16" r="T17" b="T18"/>
                <a:pathLst>
                  <a:path w="286" h="151">
                    <a:moveTo>
                      <a:pt x="143" y="151"/>
                    </a:moveTo>
                    <a:lnTo>
                      <a:pt x="286" y="73"/>
                    </a:lnTo>
                    <a:lnTo>
                      <a:pt x="143" y="0"/>
                    </a:lnTo>
                    <a:lnTo>
                      <a:pt x="0" y="78"/>
                    </a:lnTo>
                    <a:lnTo>
                      <a:pt x="143" y="15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12" name="Freeform 940"/>
              <p:cNvSpPr>
                <a:spLocks/>
              </p:cNvSpPr>
              <p:nvPr/>
            </p:nvSpPr>
            <p:spPr bwMode="auto">
              <a:xfrm>
                <a:off x="2798" y="2430"/>
                <a:ext cx="143" cy="132"/>
              </a:xfrm>
              <a:custGeom>
                <a:avLst/>
                <a:gdLst>
                  <a:gd name="T0" fmla="*/ 0 w 143"/>
                  <a:gd name="T1" fmla="*/ 132 h 132"/>
                  <a:gd name="T2" fmla="*/ 143 w 143"/>
                  <a:gd name="T3" fmla="*/ 52 h 132"/>
                  <a:gd name="T4" fmla="*/ 143 w 143"/>
                  <a:gd name="T5" fmla="*/ 0 h 132"/>
                  <a:gd name="T6" fmla="*/ 0 w 143"/>
                  <a:gd name="T7" fmla="*/ 78 h 132"/>
                  <a:gd name="T8" fmla="*/ 0 w 143"/>
                  <a:gd name="T9" fmla="*/ 132 h 132"/>
                  <a:gd name="T10" fmla="*/ 0 60000 65536"/>
                  <a:gd name="T11" fmla="*/ 0 60000 65536"/>
                  <a:gd name="T12" fmla="*/ 0 60000 65536"/>
                  <a:gd name="T13" fmla="*/ 0 60000 65536"/>
                  <a:gd name="T14" fmla="*/ 0 60000 65536"/>
                  <a:gd name="T15" fmla="*/ 0 w 143"/>
                  <a:gd name="T16" fmla="*/ 0 h 132"/>
                  <a:gd name="T17" fmla="*/ 143 w 143"/>
                  <a:gd name="T18" fmla="*/ 132 h 132"/>
                </a:gdLst>
                <a:ahLst/>
                <a:cxnLst>
                  <a:cxn ang="T10">
                    <a:pos x="T0" y="T1"/>
                  </a:cxn>
                  <a:cxn ang="T11">
                    <a:pos x="T2" y="T3"/>
                  </a:cxn>
                  <a:cxn ang="T12">
                    <a:pos x="T4" y="T5"/>
                  </a:cxn>
                  <a:cxn ang="T13">
                    <a:pos x="T6" y="T7"/>
                  </a:cxn>
                  <a:cxn ang="T14">
                    <a:pos x="T8" y="T9"/>
                  </a:cxn>
                </a:cxnLst>
                <a:rect l="T15" t="T16" r="T17" b="T18"/>
                <a:pathLst>
                  <a:path w="143" h="132">
                    <a:moveTo>
                      <a:pt x="0" y="132"/>
                    </a:moveTo>
                    <a:lnTo>
                      <a:pt x="143" y="52"/>
                    </a:lnTo>
                    <a:lnTo>
                      <a:pt x="143" y="0"/>
                    </a:lnTo>
                    <a:lnTo>
                      <a:pt x="0" y="78"/>
                    </a:lnTo>
                    <a:lnTo>
                      <a:pt x="0" y="13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13" name="Freeform 941"/>
              <p:cNvSpPr>
                <a:spLocks/>
              </p:cNvSpPr>
              <p:nvPr/>
            </p:nvSpPr>
            <p:spPr bwMode="auto">
              <a:xfrm>
                <a:off x="2798" y="2430"/>
                <a:ext cx="143" cy="132"/>
              </a:xfrm>
              <a:custGeom>
                <a:avLst/>
                <a:gdLst>
                  <a:gd name="T0" fmla="*/ 0 w 143"/>
                  <a:gd name="T1" fmla="*/ 132 h 132"/>
                  <a:gd name="T2" fmla="*/ 143 w 143"/>
                  <a:gd name="T3" fmla="*/ 52 h 132"/>
                  <a:gd name="T4" fmla="*/ 143 w 143"/>
                  <a:gd name="T5" fmla="*/ 0 h 132"/>
                  <a:gd name="T6" fmla="*/ 0 w 143"/>
                  <a:gd name="T7" fmla="*/ 78 h 132"/>
                  <a:gd name="T8" fmla="*/ 0 w 143"/>
                  <a:gd name="T9" fmla="*/ 132 h 132"/>
                  <a:gd name="T10" fmla="*/ 0 60000 65536"/>
                  <a:gd name="T11" fmla="*/ 0 60000 65536"/>
                  <a:gd name="T12" fmla="*/ 0 60000 65536"/>
                  <a:gd name="T13" fmla="*/ 0 60000 65536"/>
                  <a:gd name="T14" fmla="*/ 0 60000 65536"/>
                  <a:gd name="T15" fmla="*/ 0 w 143"/>
                  <a:gd name="T16" fmla="*/ 0 h 132"/>
                  <a:gd name="T17" fmla="*/ 143 w 143"/>
                  <a:gd name="T18" fmla="*/ 132 h 132"/>
                </a:gdLst>
                <a:ahLst/>
                <a:cxnLst>
                  <a:cxn ang="T10">
                    <a:pos x="T0" y="T1"/>
                  </a:cxn>
                  <a:cxn ang="T11">
                    <a:pos x="T2" y="T3"/>
                  </a:cxn>
                  <a:cxn ang="T12">
                    <a:pos x="T4" y="T5"/>
                  </a:cxn>
                  <a:cxn ang="T13">
                    <a:pos x="T6" y="T7"/>
                  </a:cxn>
                  <a:cxn ang="T14">
                    <a:pos x="T8" y="T9"/>
                  </a:cxn>
                </a:cxnLst>
                <a:rect l="T15" t="T16" r="T17" b="T18"/>
                <a:pathLst>
                  <a:path w="143" h="132">
                    <a:moveTo>
                      <a:pt x="0" y="132"/>
                    </a:moveTo>
                    <a:lnTo>
                      <a:pt x="143" y="52"/>
                    </a:lnTo>
                    <a:lnTo>
                      <a:pt x="143" y="0"/>
                    </a:lnTo>
                    <a:lnTo>
                      <a:pt x="0" y="78"/>
                    </a:lnTo>
                    <a:lnTo>
                      <a:pt x="0" y="13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14" name="Freeform 942"/>
              <p:cNvSpPr>
                <a:spLocks/>
              </p:cNvSpPr>
              <p:nvPr/>
            </p:nvSpPr>
            <p:spPr bwMode="auto">
              <a:xfrm>
                <a:off x="2655" y="2357"/>
                <a:ext cx="286" cy="151"/>
              </a:xfrm>
              <a:custGeom>
                <a:avLst/>
                <a:gdLst>
                  <a:gd name="T0" fmla="*/ 143 w 286"/>
                  <a:gd name="T1" fmla="*/ 151 h 151"/>
                  <a:gd name="T2" fmla="*/ 286 w 286"/>
                  <a:gd name="T3" fmla="*/ 73 h 151"/>
                  <a:gd name="T4" fmla="*/ 143 w 286"/>
                  <a:gd name="T5" fmla="*/ 0 h 151"/>
                  <a:gd name="T6" fmla="*/ 0 w 286"/>
                  <a:gd name="T7" fmla="*/ 78 h 151"/>
                  <a:gd name="T8" fmla="*/ 143 w 286"/>
                  <a:gd name="T9" fmla="*/ 151 h 151"/>
                  <a:gd name="T10" fmla="*/ 0 60000 65536"/>
                  <a:gd name="T11" fmla="*/ 0 60000 65536"/>
                  <a:gd name="T12" fmla="*/ 0 60000 65536"/>
                  <a:gd name="T13" fmla="*/ 0 60000 65536"/>
                  <a:gd name="T14" fmla="*/ 0 60000 65536"/>
                  <a:gd name="T15" fmla="*/ 0 w 286"/>
                  <a:gd name="T16" fmla="*/ 0 h 151"/>
                  <a:gd name="T17" fmla="*/ 286 w 286"/>
                  <a:gd name="T18" fmla="*/ 151 h 151"/>
                </a:gdLst>
                <a:ahLst/>
                <a:cxnLst>
                  <a:cxn ang="T10">
                    <a:pos x="T0" y="T1"/>
                  </a:cxn>
                  <a:cxn ang="T11">
                    <a:pos x="T2" y="T3"/>
                  </a:cxn>
                  <a:cxn ang="T12">
                    <a:pos x="T4" y="T5"/>
                  </a:cxn>
                  <a:cxn ang="T13">
                    <a:pos x="T6" y="T7"/>
                  </a:cxn>
                  <a:cxn ang="T14">
                    <a:pos x="T8" y="T9"/>
                  </a:cxn>
                </a:cxnLst>
                <a:rect l="T15" t="T16" r="T17" b="T18"/>
                <a:pathLst>
                  <a:path w="286" h="151">
                    <a:moveTo>
                      <a:pt x="143" y="151"/>
                    </a:moveTo>
                    <a:lnTo>
                      <a:pt x="286" y="73"/>
                    </a:lnTo>
                    <a:lnTo>
                      <a:pt x="143" y="0"/>
                    </a:lnTo>
                    <a:lnTo>
                      <a:pt x="0" y="78"/>
                    </a:lnTo>
                    <a:lnTo>
                      <a:pt x="143" y="15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15" name="Freeform 943"/>
              <p:cNvSpPr>
                <a:spLocks/>
              </p:cNvSpPr>
              <p:nvPr/>
            </p:nvSpPr>
            <p:spPr bwMode="auto">
              <a:xfrm>
                <a:off x="2655" y="2357"/>
                <a:ext cx="286" cy="151"/>
              </a:xfrm>
              <a:custGeom>
                <a:avLst/>
                <a:gdLst>
                  <a:gd name="T0" fmla="*/ 143 w 286"/>
                  <a:gd name="T1" fmla="*/ 151 h 151"/>
                  <a:gd name="T2" fmla="*/ 286 w 286"/>
                  <a:gd name="T3" fmla="*/ 73 h 151"/>
                  <a:gd name="T4" fmla="*/ 143 w 286"/>
                  <a:gd name="T5" fmla="*/ 0 h 151"/>
                  <a:gd name="T6" fmla="*/ 0 w 286"/>
                  <a:gd name="T7" fmla="*/ 78 h 151"/>
                  <a:gd name="T8" fmla="*/ 143 w 286"/>
                  <a:gd name="T9" fmla="*/ 151 h 151"/>
                  <a:gd name="T10" fmla="*/ 0 60000 65536"/>
                  <a:gd name="T11" fmla="*/ 0 60000 65536"/>
                  <a:gd name="T12" fmla="*/ 0 60000 65536"/>
                  <a:gd name="T13" fmla="*/ 0 60000 65536"/>
                  <a:gd name="T14" fmla="*/ 0 60000 65536"/>
                  <a:gd name="T15" fmla="*/ 0 w 286"/>
                  <a:gd name="T16" fmla="*/ 0 h 151"/>
                  <a:gd name="T17" fmla="*/ 286 w 286"/>
                  <a:gd name="T18" fmla="*/ 151 h 151"/>
                </a:gdLst>
                <a:ahLst/>
                <a:cxnLst>
                  <a:cxn ang="T10">
                    <a:pos x="T0" y="T1"/>
                  </a:cxn>
                  <a:cxn ang="T11">
                    <a:pos x="T2" y="T3"/>
                  </a:cxn>
                  <a:cxn ang="T12">
                    <a:pos x="T4" y="T5"/>
                  </a:cxn>
                  <a:cxn ang="T13">
                    <a:pos x="T6" y="T7"/>
                  </a:cxn>
                  <a:cxn ang="T14">
                    <a:pos x="T8" y="T9"/>
                  </a:cxn>
                </a:cxnLst>
                <a:rect l="T15" t="T16" r="T17" b="T18"/>
                <a:pathLst>
                  <a:path w="286" h="151">
                    <a:moveTo>
                      <a:pt x="143" y="151"/>
                    </a:moveTo>
                    <a:lnTo>
                      <a:pt x="286" y="73"/>
                    </a:lnTo>
                    <a:lnTo>
                      <a:pt x="143" y="0"/>
                    </a:lnTo>
                    <a:lnTo>
                      <a:pt x="0" y="78"/>
                    </a:lnTo>
                    <a:lnTo>
                      <a:pt x="143" y="15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16" name="Freeform 944"/>
              <p:cNvSpPr>
                <a:spLocks/>
              </p:cNvSpPr>
              <p:nvPr/>
            </p:nvSpPr>
            <p:spPr bwMode="auto">
              <a:xfrm>
                <a:off x="2655" y="2435"/>
                <a:ext cx="143" cy="127"/>
              </a:xfrm>
              <a:custGeom>
                <a:avLst/>
                <a:gdLst>
                  <a:gd name="T0" fmla="*/ 0 w 143"/>
                  <a:gd name="T1" fmla="*/ 0 h 127"/>
                  <a:gd name="T2" fmla="*/ 0 w 143"/>
                  <a:gd name="T3" fmla="*/ 51 h 127"/>
                  <a:gd name="T4" fmla="*/ 143 w 143"/>
                  <a:gd name="T5" fmla="*/ 127 h 127"/>
                  <a:gd name="T6" fmla="*/ 143 w 143"/>
                  <a:gd name="T7" fmla="*/ 73 h 127"/>
                  <a:gd name="T8" fmla="*/ 0 w 143"/>
                  <a:gd name="T9" fmla="*/ 0 h 127"/>
                  <a:gd name="T10" fmla="*/ 0 60000 65536"/>
                  <a:gd name="T11" fmla="*/ 0 60000 65536"/>
                  <a:gd name="T12" fmla="*/ 0 60000 65536"/>
                  <a:gd name="T13" fmla="*/ 0 60000 65536"/>
                  <a:gd name="T14" fmla="*/ 0 60000 65536"/>
                  <a:gd name="T15" fmla="*/ 0 w 143"/>
                  <a:gd name="T16" fmla="*/ 0 h 127"/>
                  <a:gd name="T17" fmla="*/ 143 w 143"/>
                  <a:gd name="T18" fmla="*/ 127 h 127"/>
                </a:gdLst>
                <a:ahLst/>
                <a:cxnLst>
                  <a:cxn ang="T10">
                    <a:pos x="T0" y="T1"/>
                  </a:cxn>
                  <a:cxn ang="T11">
                    <a:pos x="T2" y="T3"/>
                  </a:cxn>
                  <a:cxn ang="T12">
                    <a:pos x="T4" y="T5"/>
                  </a:cxn>
                  <a:cxn ang="T13">
                    <a:pos x="T6" y="T7"/>
                  </a:cxn>
                  <a:cxn ang="T14">
                    <a:pos x="T8" y="T9"/>
                  </a:cxn>
                </a:cxnLst>
                <a:rect l="T15" t="T16" r="T17" b="T18"/>
                <a:pathLst>
                  <a:path w="143" h="127">
                    <a:moveTo>
                      <a:pt x="0" y="0"/>
                    </a:moveTo>
                    <a:lnTo>
                      <a:pt x="0" y="51"/>
                    </a:lnTo>
                    <a:lnTo>
                      <a:pt x="143" y="127"/>
                    </a:lnTo>
                    <a:lnTo>
                      <a:pt x="143" y="7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17" name="Freeform 945"/>
              <p:cNvSpPr>
                <a:spLocks/>
              </p:cNvSpPr>
              <p:nvPr/>
            </p:nvSpPr>
            <p:spPr bwMode="auto">
              <a:xfrm>
                <a:off x="2655" y="2435"/>
                <a:ext cx="143" cy="127"/>
              </a:xfrm>
              <a:custGeom>
                <a:avLst/>
                <a:gdLst>
                  <a:gd name="T0" fmla="*/ 0 w 143"/>
                  <a:gd name="T1" fmla="*/ 0 h 127"/>
                  <a:gd name="T2" fmla="*/ 0 w 143"/>
                  <a:gd name="T3" fmla="*/ 51 h 127"/>
                  <a:gd name="T4" fmla="*/ 143 w 143"/>
                  <a:gd name="T5" fmla="*/ 127 h 127"/>
                  <a:gd name="T6" fmla="*/ 143 w 143"/>
                  <a:gd name="T7" fmla="*/ 73 h 127"/>
                  <a:gd name="T8" fmla="*/ 0 w 143"/>
                  <a:gd name="T9" fmla="*/ 0 h 127"/>
                  <a:gd name="T10" fmla="*/ 0 60000 65536"/>
                  <a:gd name="T11" fmla="*/ 0 60000 65536"/>
                  <a:gd name="T12" fmla="*/ 0 60000 65536"/>
                  <a:gd name="T13" fmla="*/ 0 60000 65536"/>
                  <a:gd name="T14" fmla="*/ 0 60000 65536"/>
                  <a:gd name="T15" fmla="*/ 0 w 143"/>
                  <a:gd name="T16" fmla="*/ 0 h 127"/>
                  <a:gd name="T17" fmla="*/ 143 w 143"/>
                  <a:gd name="T18" fmla="*/ 127 h 127"/>
                </a:gdLst>
                <a:ahLst/>
                <a:cxnLst>
                  <a:cxn ang="T10">
                    <a:pos x="T0" y="T1"/>
                  </a:cxn>
                  <a:cxn ang="T11">
                    <a:pos x="T2" y="T3"/>
                  </a:cxn>
                  <a:cxn ang="T12">
                    <a:pos x="T4" y="T5"/>
                  </a:cxn>
                  <a:cxn ang="T13">
                    <a:pos x="T6" y="T7"/>
                  </a:cxn>
                  <a:cxn ang="T14">
                    <a:pos x="T8" y="T9"/>
                  </a:cxn>
                </a:cxnLst>
                <a:rect l="T15" t="T16" r="T17" b="T18"/>
                <a:pathLst>
                  <a:path w="143" h="127">
                    <a:moveTo>
                      <a:pt x="0" y="0"/>
                    </a:moveTo>
                    <a:lnTo>
                      <a:pt x="0" y="51"/>
                    </a:lnTo>
                    <a:lnTo>
                      <a:pt x="143" y="127"/>
                    </a:lnTo>
                    <a:lnTo>
                      <a:pt x="143" y="7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18" name="Freeform 946"/>
              <p:cNvSpPr>
                <a:spLocks/>
              </p:cNvSpPr>
              <p:nvPr/>
            </p:nvSpPr>
            <p:spPr bwMode="auto">
              <a:xfrm>
                <a:off x="2798" y="2377"/>
                <a:ext cx="143" cy="131"/>
              </a:xfrm>
              <a:custGeom>
                <a:avLst/>
                <a:gdLst>
                  <a:gd name="T0" fmla="*/ 0 w 143"/>
                  <a:gd name="T1" fmla="*/ 131 h 131"/>
                  <a:gd name="T2" fmla="*/ 143 w 143"/>
                  <a:gd name="T3" fmla="*/ 53 h 131"/>
                  <a:gd name="T4" fmla="*/ 143 w 143"/>
                  <a:gd name="T5" fmla="*/ 0 h 131"/>
                  <a:gd name="T6" fmla="*/ 0 w 143"/>
                  <a:gd name="T7" fmla="*/ 79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3"/>
                    </a:lnTo>
                    <a:lnTo>
                      <a:pt x="143" y="0"/>
                    </a:lnTo>
                    <a:lnTo>
                      <a:pt x="0" y="79"/>
                    </a:lnTo>
                    <a:lnTo>
                      <a:pt x="0"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19" name="Freeform 947"/>
              <p:cNvSpPr>
                <a:spLocks/>
              </p:cNvSpPr>
              <p:nvPr/>
            </p:nvSpPr>
            <p:spPr bwMode="auto">
              <a:xfrm>
                <a:off x="2798" y="2377"/>
                <a:ext cx="143" cy="131"/>
              </a:xfrm>
              <a:custGeom>
                <a:avLst/>
                <a:gdLst>
                  <a:gd name="T0" fmla="*/ 0 w 143"/>
                  <a:gd name="T1" fmla="*/ 131 h 131"/>
                  <a:gd name="T2" fmla="*/ 143 w 143"/>
                  <a:gd name="T3" fmla="*/ 53 h 131"/>
                  <a:gd name="T4" fmla="*/ 143 w 143"/>
                  <a:gd name="T5" fmla="*/ 0 h 131"/>
                  <a:gd name="T6" fmla="*/ 0 w 143"/>
                  <a:gd name="T7" fmla="*/ 79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3"/>
                    </a:lnTo>
                    <a:lnTo>
                      <a:pt x="143" y="0"/>
                    </a:lnTo>
                    <a:lnTo>
                      <a:pt x="0" y="79"/>
                    </a:lnTo>
                    <a:lnTo>
                      <a:pt x="0"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20" name="Freeform 948"/>
              <p:cNvSpPr>
                <a:spLocks/>
              </p:cNvSpPr>
              <p:nvPr/>
            </p:nvSpPr>
            <p:spPr bwMode="auto">
              <a:xfrm>
                <a:off x="2655" y="2304"/>
                <a:ext cx="286" cy="152"/>
              </a:xfrm>
              <a:custGeom>
                <a:avLst/>
                <a:gdLst>
                  <a:gd name="T0" fmla="*/ 143 w 286"/>
                  <a:gd name="T1" fmla="*/ 152 h 152"/>
                  <a:gd name="T2" fmla="*/ 286 w 286"/>
                  <a:gd name="T3" fmla="*/ 73 h 152"/>
                  <a:gd name="T4" fmla="*/ 143 w 286"/>
                  <a:gd name="T5" fmla="*/ 0 h 152"/>
                  <a:gd name="T6" fmla="*/ 0 w 286"/>
                  <a:gd name="T7" fmla="*/ 77 h 152"/>
                  <a:gd name="T8" fmla="*/ 143 w 286"/>
                  <a:gd name="T9" fmla="*/ 152 h 152"/>
                  <a:gd name="T10" fmla="*/ 0 60000 65536"/>
                  <a:gd name="T11" fmla="*/ 0 60000 65536"/>
                  <a:gd name="T12" fmla="*/ 0 60000 65536"/>
                  <a:gd name="T13" fmla="*/ 0 60000 65536"/>
                  <a:gd name="T14" fmla="*/ 0 60000 65536"/>
                  <a:gd name="T15" fmla="*/ 0 w 286"/>
                  <a:gd name="T16" fmla="*/ 0 h 152"/>
                  <a:gd name="T17" fmla="*/ 286 w 286"/>
                  <a:gd name="T18" fmla="*/ 152 h 152"/>
                </a:gdLst>
                <a:ahLst/>
                <a:cxnLst>
                  <a:cxn ang="T10">
                    <a:pos x="T0" y="T1"/>
                  </a:cxn>
                  <a:cxn ang="T11">
                    <a:pos x="T2" y="T3"/>
                  </a:cxn>
                  <a:cxn ang="T12">
                    <a:pos x="T4" y="T5"/>
                  </a:cxn>
                  <a:cxn ang="T13">
                    <a:pos x="T6" y="T7"/>
                  </a:cxn>
                  <a:cxn ang="T14">
                    <a:pos x="T8" y="T9"/>
                  </a:cxn>
                </a:cxnLst>
                <a:rect l="T15" t="T16" r="T17" b="T18"/>
                <a:pathLst>
                  <a:path w="286" h="152">
                    <a:moveTo>
                      <a:pt x="143" y="152"/>
                    </a:moveTo>
                    <a:lnTo>
                      <a:pt x="286" y="73"/>
                    </a:lnTo>
                    <a:lnTo>
                      <a:pt x="143" y="0"/>
                    </a:lnTo>
                    <a:lnTo>
                      <a:pt x="0" y="77"/>
                    </a:lnTo>
                    <a:lnTo>
                      <a:pt x="143" y="15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21" name="Freeform 949"/>
              <p:cNvSpPr>
                <a:spLocks/>
              </p:cNvSpPr>
              <p:nvPr/>
            </p:nvSpPr>
            <p:spPr bwMode="auto">
              <a:xfrm>
                <a:off x="2655" y="2304"/>
                <a:ext cx="286" cy="152"/>
              </a:xfrm>
              <a:custGeom>
                <a:avLst/>
                <a:gdLst>
                  <a:gd name="T0" fmla="*/ 143 w 286"/>
                  <a:gd name="T1" fmla="*/ 152 h 152"/>
                  <a:gd name="T2" fmla="*/ 286 w 286"/>
                  <a:gd name="T3" fmla="*/ 73 h 152"/>
                  <a:gd name="T4" fmla="*/ 143 w 286"/>
                  <a:gd name="T5" fmla="*/ 0 h 152"/>
                  <a:gd name="T6" fmla="*/ 0 w 286"/>
                  <a:gd name="T7" fmla="*/ 77 h 152"/>
                  <a:gd name="T8" fmla="*/ 143 w 286"/>
                  <a:gd name="T9" fmla="*/ 152 h 152"/>
                  <a:gd name="T10" fmla="*/ 0 60000 65536"/>
                  <a:gd name="T11" fmla="*/ 0 60000 65536"/>
                  <a:gd name="T12" fmla="*/ 0 60000 65536"/>
                  <a:gd name="T13" fmla="*/ 0 60000 65536"/>
                  <a:gd name="T14" fmla="*/ 0 60000 65536"/>
                  <a:gd name="T15" fmla="*/ 0 w 286"/>
                  <a:gd name="T16" fmla="*/ 0 h 152"/>
                  <a:gd name="T17" fmla="*/ 286 w 286"/>
                  <a:gd name="T18" fmla="*/ 152 h 152"/>
                </a:gdLst>
                <a:ahLst/>
                <a:cxnLst>
                  <a:cxn ang="T10">
                    <a:pos x="T0" y="T1"/>
                  </a:cxn>
                  <a:cxn ang="T11">
                    <a:pos x="T2" y="T3"/>
                  </a:cxn>
                  <a:cxn ang="T12">
                    <a:pos x="T4" y="T5"/>
                  </a:cxn>
                  <a:cxn ang="T13">
                    <a:pos x="T6" y="T7"/>
                  </a:cxn>
                  <a:cxn ang="T14">
                    <a:pos x="T8" y="T9"/>
                  </a:cxn>
                </a:cxnLst>
                <a:rect l="T15" t="T16" r="T17" b="T18"/>
                <a:pathLst>
                  <a:path w="286" h="152">
                    <a:moveTo>
                      <a:pt x="143" y="152"/>
                    </a:moveTo>
                    <a:lnTo>
                      <a:pt x="286" y="73"/>
                    </a:lnTo>
                    <a:lnTo>
                      <a:pt x="143" y="0"/>
                    </a:lnTo>
                    <a:lnTo>
                      <a:pt x="0" y="77"/>
                    </a:lnTo>
                    <a:lnTo>
                      <a:pt x="143" y="15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22" name="Freeform 950"/>
              <p:cNvSpPr>
                <a:spLocks/>
              </p:cNvSpPr>
              <p:nvPr/>
            </p:nvSpPr>
            <p:spPr bwMode="auto">
              <a:xfrm>
                <a:off x="2798" y="2377"/>
                <a:ext cx="143" cy="131"/>
              </a:xfrm>
              <a:custGeom>
                <a:avLst/>
                <a:gdLst>
                  <a:gd name="T0" fmla="*/ 0 w 143"/>
                  <a:gd name="T1" fmla="*/ 131 h 131"/>
                  <a:gd name="T2" fmla="*/ 143 w 143"/>
                  <a:gd name="T3" fmla="*/ 53 h 131"/>
                  <a:gd name="T4" fmla="*/ 143 w 143"/>
                  <a:gd name="T5" fmla="*/ 0 h 131"/>
                  <a:gd name="T6" fmla="*/ 0 w 143"/>
                  <a:gd name="T7" fmla="*/ 79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3"/>
                    </a:lnTo>
                    <a:lnTo>
                      <a:pt x="143" y="0"/>
                    </a:lnTo>
                    <a:lnTo>
                      <a:pt x="0" y="79"/>
                    </a:lnTo>
                    <a:lnTo>
                      <a:pt x="0"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23" name="Freeform 951"/>
              <p:cNvSpPr>
                <a:spLocks/>
              </p:cNvSpPr>
              <p:nvPr/>
            </p:nvSpPr>
            <p:spPr bwMode="auto">
              <a:xfrm>
                <a:off x="2798" y="2377"/>
                <a:ext cx="143" cy="131"/>
              </a:xfrm>
              <a:custGeom>
                <a:avLst/>
                <a:gdLst>
                  <a:gd name="T0" fmla="*/ 0 w 143"/>
                  <a:gd name="T1" fmla="*/ 131 h 131"/>
                  <a:gd name="T2" fmla="*/ 143 w 143"/>
                  <a:gd name="T3" fmla="*/ 53 h 131"/>
                  <a:gd name="T4" fmla="*/ 143 w 143"/>
                  <a:gd name="T5" fmla="*/ 0 h 131"/>
                  <a:gd name="T6" fmla="*/ 0 w 143"/>
                  <a:gd name="T7" fmla="*/ 79 h 131"/>
                  <a:gd name="T8" fmla="*/ 0 w 143"/>
                  <a:gd name="T9" fmla="*/ 131 h 131"/>
                  <a:gd name="T10" fmla="*/ 0 60000 65536"/>
                  <a:gd name="T11" fmla="*/ 0 60000 65536"/>
                  <a:gd name="T12" fmla="*/ 0 60000 65536"/>
                  <a:gd name="T13" fmla="*/ 0 60000 65536"/>
                  <a:gd name="T14" fmla="*/ 0 60000 65536"/>
                  <a:gd name="T15" fmla="*/ 0 w 143"/>
                  <a:gd name="T16" fmla="*/ 0 h 131"/>
                  <a:gd name="T17" fmla="*/ 143 w 143"/>
                  <a:gd name="T18" fmla="*/ 131 h 131"/>
                </a:gdLst>
                <a:ahLst/>
                <a:cxnLst>
                  <a:cxn ang="T10">
                    <a:pos x="T0" y="T1"/>
                  </a:cxn>
                  <a:cxn ang="T11">
                    <a:pos x="T2" y="T3"/>
                  </a:cxn>
                  <a:cxn ang="T12">
                    <a:pos x="T4" y="T5"/>
                  </a:cxn>
                  <a:cxn ang="T13">
                    <a:pos x="T6" y="T7"/>
                  </a:cxn>
                  <a:cxn ang="T14">
                    <a:pos x="T8" y="T9"/>
                  </a:cxn>
                </a:cxnLst>
                <a:rect l="T15" t="T16" r="T17" b="T18"/>
                <a:pathLst>
                  <a:path w="143" h="131">
                    <a:moveTo>
                      <a:pt x="0" y="131"/>
                    </a:moveTo>
                    <a:lnTo>
                      <a:pt x="143" y="53"/>
                    </a:lnTo>
                    <a:lnTo>
                      <a:pt x="143" y="0"/>
                    </a:lnTo>
                    <a:lnTo>
                      <a:pt x="0" y="79"/>
                    </a:lnTo>
                    <a:lnTo>
                      <a:pt x="0"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24" name="Freeform 952"/>
              <p:cNvSpPr>
                <a:spLocks/>
              </p:cNvSpPr>
              <p:nvPr/>
            </p:nvSpPr>
            <p:spPr bwMode="auto">
              <a:xfrm>
                <a:off x="2655" y="2304"/>
                <a:ext cx="286" cy="152"/>
              </a:xfrm>
              <a:custGeom>
                <a:avLst/>
                <a:gdLst>
                  <a:gd name="T0" fmla="*/ 143 w 286"/>
                  <a:gd name="T1" fmla="*/ 152 h 152"/>
                  <a:gd name="T2" fmla="*/ 286 w 286"/>
                  <a:gd name="T3" fmla="*/ 73 h 152"/>
                  <a:gd name="T4" fmla="*/ 143 w 286"/>
                  <a:gd name="T5" fmla="*/ 0 h 152"/>
                  <a:gd name="T6" fmla="*/ 0 w 286"/>
                  <a:gd name="T7" fmla="*/ 77 h 152"/>
                  <a:gd name="T8" fmla="*/ 143 w 286"/>
                  <a:gd name="T9" fmla="*/ 152 h 152"/>
                  <a:gd name="T10" fmla="*/ 0 60000 65536"/>
                  <a:gd name="T11" fmla="*/ 0 60000 65536"/>
                  <a:gd name="T12" fmla="*/ 0 60000 65536"/>
                  <a:gd name="T13" fmla="*/ 0 60000 65536"/>
                  <a:gd name="T14" fmla="*/ 0 60000 65536"/>
                  <a:gd name="T15" fmla="*/ 0 w 286"/>
                  <a:gd name="T16" fmla="*/ 0 h 152"/>
                  <a:gd name="T17" fmla="*/ 286 w 286"/>
                  <a:gd name="T18" fmla="*/ 152 h 152"/>
                </a:gdLst>
                <a:ahLst/>
                <a:cxnLst>
                  <a:cxn ang="T10">
                    <a:pos x="T0" y="T1"/>
                  </a:cxn>
                  <a:cxn ang="T11">
                    <a:pos x="T2" y="T3"/>
                  </a:cxn>
                  <a:cxn ang="T12">
                    <a:pos x="T4" y="T5"/>
                  </a:cxn>
                  <a:cxn ang="T13">
                    <a:pos x="T6" y="T7"/>
                  </a:cxn>
                  <a:cxn ang="T14">
                    <a:pos x="T8" y="T9"/>
                  </a:cxn>
                </a:cxnLst>
                <a:rect l="T15" t="T16" r="T17" b="T18"/>
                <a:pathLst>
                  <a:path w="286" h="152">
                    <a:moveTo>
                      <a:pt x="143" y="152"/>
                    </a:moveTo>
                    <a:lnTo>
                      <a:pt x="286" y="73"/>
                    </a:lnTo>
                    <a:lnTo>
                      <a:pt x="143" y="0"/>
                    </a:lnTo>
                    <a:lnTo>
                      <a:pt x="0" y="77"/>
                    </a:lnTo>
                    <a:lnTo>
                      <a:pt x="143" y="15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25" name="Freeform 953"/>
              <p:cNvSpPr>
                <a:spLocks/>
              </p:cNvSpPr>
              <p:nvPr/>
            </p:nvSpPr>
            <p:spPr bwMode="auto">
              <a:xfrm>
                <a:off x="2655" y="2304"/>
                <a:ext cx="286" cy="152"/>
              </a:xfrm>
              <a:custGeom>
                <a:avLst/>
                <a:gdLst>
                  <a:gd name="T0" fmla="*/ 143 w 286"/>
                  <a:gd name="T1" fmla="*/ 152 h 152"/>
                  <a:gd name="T2" fmla="*/ 286 w 286"/>
                  <a:gd name="T3" fmla="*/ 73 h 152"/>
                  <a:gd name="T4" fmla="*/ 143 w 286"/>
                  <a:gd name="T5" fmla="*/ 0 h 152"/>
                  <a:gd name="T6" fmla="*/ 0 w 286"/>
                  <a:gd name="T7" fmla="*/ 77 h 152"/>
                  <a:gd name="T8" fmla="*/ 143 w 286"/>
                  <a:gd name="T9" fmla="*/ 152 h 152"/>
                  <a:gd name="T10" fmla="*/ 0 60000 65536"/>
                  <a:gd name="T11" fmla="*/ 0 60000 65536"/>
                  <a:gd name="T12" fmla="*/ 0 60000 65536"/>
                  <a:gd name="T13" fmla="*/ 0 60000 65536"/>
                  <a:gd name="T14" fmla="*/ 0 60000 65536"/>
                  <a:gd name="T15" fmla="*/ 0 w 286"/>
                  <a:gd name="T16" fmla="*/ 0 h 152"/>
                  <a:gd name="T17" fmla="*/ 286 w 286"/>
                  <a:gd name="T18" fmla="*/ 152 h 152"/>
                </a:gdLst>
                <a:ahLst/>
                <a:cxnLst>
                  <a:cxn ang="T10">
                    <a:pos x="T0" y="T1"/>
                  </a:cxn>
                  <a:cxn ang="T11">
                    <a:pos x="T2" y="T3"/>
                  </a:cxn>
                  <a:cxn ang="T12">
                    <a:pos x="T4" y="T5"/>
                  </a:cxn>
                  <a:cxn ang="T13">
                    <a:pos x="T6" y="T7"/>
                  </a:cxn>
                  <a:cxn ang="T14">
                    <a:pos x="T8" y="T9"/>
                  </a:cxn>
                </a:cxnLst>
                <a:rect l="T15" t="T16" r="T17" b="T18"/>
                <a:pathLst>
                  <a:path w="286" h="152">
                    <a:moveTo>
                      <a:pt x="143" y="152"/>
                    </a:moveTo>
                    <a:lnTo>
                      <a:pt x="286" y="73"/>
                    </a:lnTo>
                    <a:lnTo>
                      <a:pt x="143" y="0"/>
                    </a:lnTo>
                    <a:lnTo>
                      <a:pt x="0" y="77"/>
                    </a:lnTo>
                    <a:lnTo>
                      <a:pt x="143" y="15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26" name="Freeform 954"/>
              <p:cNvSpPr>
                <a:spLocks/>
              </p:cNvSpPr>
              <p:nvPr/>
            </p:nvSpPr>
            <p:spPr bwMode="auto">
              <a:xfrm>
                <a:off x="2655" y="2381"/>
                <a:ext cx="143" cy="127"/>
              </a:xfrm>
              <a:custGeom>
                <a:avLst/>
                <a:gdLst>
                  <a:gd name="T0" fmla="*/ 0 w 143"/>
                  <a:gd name="T1" fmla="*/ 0 h 127"/>
                  <a:gd name="T2" fmla="*/ 0 w 143"/>
                  <a:gd name="T3" fmla="*/ 52 h 127"/>
                  <a:gd name="T4" fmla="*/ 143 w 143"/>
                  <a:gd name="T5" fmla="*/ 127 h 127"/>
                  <a:gd name="T6" fmla="*/ 143 w 143"/>
                  <a:gd name="T7" fmla="*/ 75 h 127"/>
                  <a:gd name="T8" fmla="*/ 0 w 143"/>
                  <a:gd name="T9" fmla="*/ 0 h 127"/>
                  <a:gd name="T10" fmla="*/ 0 60000 65536"/>
                  <a:gd name="T11" fmla="*/ 0 60000 65536"/>
                  <a:gd name="T12" fmla="*/ 0 60000 65536"/>
                  <a:gd name="T13" fmla="*/ 0 60000 65536"/>
                  <a:gd name="T14" fmla="*/ 0 60000 65536"/>
                  <a:gd name="T15" fmla="*/ 0 w 143"/>
                  <a:gd name="T16" fmla="*/ 0 h 127"/>
                  <a:gd name="T17" fmla="*/ 143 w 143"/>
                  <a:gd name="T18" fmla="*/ 127 h 127"/>
                </a:gdLst>
                <a:ahLst/>
                <a:cxnLst>
                  <a:cxn ang="T10">
                    <a:pos x="T0" y="T1"/>
                  </a:cxn>
                  <a:cxn ang="T11">
                    <a:pos x="T2" y="T3"/>
                  </a:cxn>
                  <a:cxn ang="T12">
                    <a:pos x="T4" y="T5"/>
                  </a:cxn>
                  <a:cxn ang="T13">
                    <a:pos x="T6" y="T7"/>
                  </a:cxn>
                  <a:cxn ang="T14">
                    <a:pos x="T8" y="T9"/>
                  </a:cxn>
                </a:cxnLst>
                <a:rect l="T15" t="T16" r="T17" b="T18"/>
                <a:pathLst>
                  <a:path w="143" h="127">
                    <a:moveTo>
                      <a:pt x="0" y="0"/>
                    </a:moveTo>
                    <a:lnTo>
                      <a:pt x="0" y="52"/>
                    </a:lnTo>
                    <a:lnTo>
                      <a:pt x="143" y="127"/>
                    </a:lnTo>
                    <a:lnTo>
                      <a:pt x="143" y="7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27" name="Freeform 955"/>
              <p:cNvSpPr>
                <a:spLocks/>
              </p:cNvSpPr>
              <p:nvPr/>
            </p:nvSpPr>
            <p:spPr bwMode="auto">
              <a:xfrm>
                <a:off x="2655" y="2381"/>
                <a:ext cx="143" cy="127"/>
              </a:xfrm>
              <a:custGeom>
                <a:avLst/>
                <a:gdLst>
                  <a:gd name="T0" fmla="*/ 0 w 143"/>
                  <a:gd name="T1" fmla="*/ 0 h 127"/>
                  <a:gd name="T2" fmla="*/ 0 w 143"/>
                  <a:gd name="T3" fmla="*/ 52 h 127"/>
                  <a:gd name="T4" fmla="*/ 143 w 143"/>
                  <a:gd name="T5" fmla="*/ 127 h 127"/>
                  <a:gd name="T6" fmla="*/ 143 w 143"/>
                  <a:gd name="T7" fmla="*/ 75 h 127"/>
                  <a:gd name="T8" fmla="*/ 0 w 143"/>
                  <a:gd name="T9" fmla="*/ 0 h 127"/>
                  <a:gd name="T10" fmla="*/ 0 60000 65536"/>
                  <a:gd name="T11" fmla="*/ 0 60000 65536"/>
                  <a:gd name="T12" fmla="*/ 0 60000 65536"/>
                  <a:gd name="T13" fmla="*/ 0 60000 65536"/>
                  <a:gd name="T14" fmla="*/ 0 60000 65536"/>
                  <a:gd name="T15" fmla="*/ 0 w 143"/>
                  <a:gd name="T16" fmla="*/ 0 h 127"/>
                  <a:gd name="T17" fmla="*/ 143 w 143"/>
                  <a:gd name="T18" fmla="*/ 127 h 127"/>
                </a:gdLst>
                <a:ahLst/>
                <a:cxnLst>
                  <a:cxn ang="T10">
                    <a:pos x="T0" y="T1"/>
                  </a:cxn>
                  <a:cxn ang="T11">
                    <a:pos x="T2" y="T3"/>
                  </a:cxn>
                  <a:cxn ang="T12">
                    <a:pos x="T4" y="T5"/>
                  </a:cxn>
                  <a:cxn ang="T13">
                    <a:pos x="T6" y="T7"/>
                  </a:cxn>
                  <a:cxn ang="T14">
                    <a:pos x="T8" y="T9"/>
                  </a:cxn>
                </a:cxnLst>
                <a:rect l="T15" t="T16" r="T17" b="T18"/>
                <a:pathLst>
                  <a:path w="143" h="127">
                    <a:moveTo>
                      <a:pt x="0" y="0"/>
                    </a:moveTo>
                    <a:lnTo>
                      <a:pt x="0" y="52"/>
                    </a:lnTo>
                    <a:lnTo>
                      <a:pt x="143" y="127"/>
                    </a:lnTo>
                    <a:lnTo>
                      <a:pt x="143" y="7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28" name="Freeform 956"/>
              <p:cNvSpPr>
                <a:spLocks/>
              </p:cNvSpPr>
              <p:nvPr/>
            </p:nvSpPr>
            <p:spPr bwMode="auto">
              <a:xfrm>
                <a:off x="1845" y="3091"/>
                <a:ext cx="671" cy="359"/>
              </a:xfrm>
              <a:custGeom>
                <a:avLst/>
                <a:gdLst>
                  <a:gd name="T0" fmla="*/ 0 w 671"/>
                  <a:gd name="T1" fmla="*/ 170 h 359"/>
                  <a:gd name="T2" fmla="*/ 310 w 671"/>
                  <a:gd name="T3" fmla="*/ 0 h 359"/>
                  <a:gd name="T4" fmla="*/ 671 w 671"/>
                  <a:gd name="T5" fmla="*/ 170 h 359"/>
                  <a:gd name="T6" fmla="*/ 329 w 671"/>
                  <a:gd name="T7" fmla="*/ 359 h 359"/>
                  <a:gd name="T8" fmla="*/ 0 w 671"/>
                  <a:gd name="T9" fmla="*/ 170 h 359"/>
                  <a:gd name="T10" fmla="*/ 0 60000 65536"/>
                  <a:gd name="T11" fmla="*/ 0 60000 65536"/>
                  <a:gd name="T12" fmla="*/ 0 60000 65536"/>
                  <a:gd name="T13" fmla="*/ 0 60000 65536"/>
                  <a:gd name="T14" fmla="*/ 0 60000 65536"/>
                  <a:gd name="T15" fmla="*/ 0 w 671"/>
                  <a:gd name="T16" fmla="*/ 0 h 359"/>
                  <a:gd name="T17" fmla="*/ 671 w 671"/>
                  <a:gd name="T18" fmla="*/ 359 h 359"/>
                </a:gdLst>
                <a:ahLst/>
                <a:cxnLst>
                  <a:cxn ang="T10">
                    <a:pos x="T0" y="T1"/>
                  </a:cxn>
                  <a:cxn ang="T11">
                    <a:pos x="T2" y="T3"/>
                  </a:cxn>
                  <a:cxn ang="T12">
                    <a:pos x="T4" y="T5"/>
                  </a:cxn>
                  <a:cxn ang="T13">
                    <a:pos x="T6" y="T7"/>
                  </a:cxn>
                  <a:cxn ang="T14">
                    <a:pos x="T8" y="T9"/>
                  </a:cxn>
                </a:cxnLst>
                <a:rect l="T15" t="T16" r="T17" b="T18"/>
                <a:pathLst>
                  <a:path w="671" h="359">
                    <a:moveTo>
                      <a:pt x="0" y="170"/>
                    </a:moveTo>
                    <a:lnTo>
                      <a:pt x="310" y="0"/>
                    </a:lnTo>
                    <a:lnTo>
                      <a:pt x="671" y="170"/>
                    </a:lnTo>
                    <a:lnTo>
                      <a:pt x="329" y="359"/>
                    </a:lnTo>
                    <a:lnTo>
                      <a:pt x="0" y="170"/>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29" name="Freeform 957"/>
              <p:cNvSpPr>
                <a:spLocks/>
              </p:cNvSpPr>
              <p:nvPr/>
            </p:nvSpPr>
            <p:spPr bwMode="auto">
              <a:xfrm>
                <a:off x="1845" y="3091"/>
                <a:ext cx="671" cy="359"/>
              </a:xfrm>
              <a:custGeom>
                <a:avLst/>
                <a:gdLst>
                  <a:gd name="T0" fmla="*/ 0 w 671"/>
                  <a:gd name="T1" fmla="*/ 170 h 359"/>
                  <a:gd name="T2" fmla="*/ 310 w 671"/>
                  <a:gd name="T3" fmla="*/ 0 h 359"/>
                  <a:gd name="T4" fmla="*/ 671 w 671"/>
                  <a:gd name="T5" fmla="*/ 170 h 359"/>
                  <a:gd name="T6" fmla="*/ 329 w 671"/>
                  <a:gd name="T7" fmla="*/ 359 h 359"/>
                  <a:gd name="T8" fmla="*/ 0 w 671"/>
                  <a:gd name="T9" fmla="*/ 170 h 359"/>
                  <a:gd name="T10" fmla="*/ 0 60000 65536"/>
                  <a:gd name="T11" fmla="*/ 0 60000 65536"/>
                  <a:gd name="T12" fmla="*/ 0 60000 65536"/>
                  <a:gd name="T13" fmla="*/ 0 60000 65536"/>
                  <a:gd name="T14" fmla="*/ 0 60000 65536"/>
                  <a:gd name="T15" fmla="*/ 0 w 671"/>
                  <a:gd name="T16" fmla="*/ 0 h 359"/>
                  <a:gd name="T17" fmla="*/ 671 w 671"/>
                  <a:gd name="T18" fmla="*/ 359 h 359"/>
                </a:gdLst>
                <a:ahLst/>
                <a:cxnLst>
                  <a:cxn ang="T10">
                    <a:pos x="T0" y="T1"/>
                  </a:cxn>
                  <a:cxn ang="T11">
                    <a:pos x="T2" y="T3"/>
                  </a:cxn>
                  <a:cxn ang="T12">
                    <a:pos x="T4" y="T5"/>
                  </a:cxn>
                  <a:cxn ang="T13">
                    <a:pos x="T6" y="T7"/>
                  </a:cxn>
                  <a:cxn ang="T14">
                    <a:pos x="T8" y="T9"/>
                  </a:cxn>
                </a:cxnLst>
                <a:rect l="T15" t="T16" r="T17" b="T18"/>
                <a:pathLst>
                  <a:path w="671" h="359">
                    <a:moveTo>
                      <a:pt x="0" y="170"/>
                    </a:moveTo>
                    <a:lnTo>
                      <a:pt x="310" y="0"/>
                    </a:lnTo>
                    <a:lnTo>
                      <a:pt x="671" y="170"/>
                    </a:lnTo>
                    <a:lnTo>
                      <a:pt x="329" y="359"/>
                    </a:lnTo>
                    <a:lnTo>
                      <a:pt x="0" y="17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30" name="Freeform 958"/>
              <p:cNvSpPr>
                <a:spLocks/>
              </p:cNvSpPr>
              <p:nvPr/>
            </p:nvSpPr>
            <p:spPr bwMode="auto">
              <a:xfrm>
                <a:off x="2399" y="2749"/>
                <a:ext cx="673" cy="359"/>
              </a:xfrm>
              <a:custGeom>
                <a:avLst/>
                <a:gdLst>
                  <a:gd name="T0" fmla="*/ 0 w 673"/>
                  <a:gd name="T1" fmla="*/ 170 h 359"/>
                  <a:gd name="T2" fmla="*/ 311 w 673"/>
                  <a:gd name="T3" fmla="*/ 0 h 359"/>
                  <a:gd name="T4" fmla="*/ 673 w 673"/>
                  <a:gd name="T5" fmla="*/ 170 h 359"/>
                  <a:gd name="T6" fmla="*/ 329 w 673"/>
                  <a:gd name="T7" fmla="*/ 359 h 359"/>
                  <a:gd name="T8" fmla="*/ 0 w 673"/>
                  <a:gd name="T9" fmla="*/ 170 h 359"/>
                  <a:gd name="T10" fmla="*/ 0 60000 65536"/>
                  <a:gd name="T11" fmla="*/ 0 60000 65536"/>
                  <a:gd name="T12" fmla="*/ 0 60000 65536"/>
                  <a:gd name="T13" fmla="*/ 0 60000 65536"/>
                  <a:gd name="T14" fmla="*/ 0 60000 65536"/>
                  <a:gd name="T15" fmla="*/ 0 w 673"/>
                  <a:gd name="T16" fmla="*/ 0 h 359"/>
                  <a:gd name="T17" fmla="*/ 673 w 673"/>
                  <a:gd name="T18" fmla="*/ 359 h 359"/>
                </a:gdLst>
                <a:ahLst/>
                <a:cxnLst>
                  <a:cxn ang="T10">
                    <a:pos x="T0" y="T1"/>
                  </a:cxn>
                  <a:cxn ang="T11">
                    <a:pos x="T2" y="T3"/>
                  </a:cxn>
                  <a:cxn ang="T12">
                    <a:pos x="T4" y="T5"/>
                  </a:cxn>
                  <a:cxn ang="T13">
                    <a:pos x="T6" y="T7"/>
                  </a:cxn>
                  <a:cxn ang="T14">
                    <a:pos x="T8" y="T9"/>
                  </a:cxn>
                </a:cxnLst>
                <a:rect l="T15" t="T16" r="T17" b="T18"/>
                <a:pathLst>
                  <a:path w="673" h="359">
                    <a:moveTo>
                      <a:pt x="0" y="170"/>
                    </a:moveTo>
                    <a:lnTo>
                      <a:pt x="311" y="0"/>
                    </a:lnTo>
                    <a:lnTo>
                      <a:pt x="673" y="170"/>
                    </a:lnTo>
                    <a:lnTo>
                      <a:pt x="329" y="359"/>
                    </a:lnTo>
                    <a:lnTo>
                      <a:pt x="0" y="170"/>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31" name="Freeform 959"/>
              <p:cNvSpPr>
                <a:spLocks/>
              </p:cNvSpPr>
              <p:nvPr/>
            </p:nvSpPr>
            <p:spPr bwMode="auto">
              <a:xfrm>
                <a:off x="2399" y="2749"/>
                <a:ext cx="673" cy="359"/>
              </a:xfrm>
              <a:custGeom>
                <a:avLst/>
                <a:gdLst>
                  <a:gd name="T0" fmla="*/ 0 w 673"/>
                  <a:gd name="T1" fmla="*/ 170 h 359"/>
                  <a:gd name="T2" fmla="*/ 311 w 673"/>
                  <a:gd name="T3" fmla="*/ 0 h 359"/>
                  <a:gd name="T4" fmla="*/ 673 w 673"/>
                  <a:gd name="T5" fmla="*/ 170 h 359"/>
                  <a:gd name="T6" fmla="*/ 329 w 673"/>
                  <a:gd name="T7" fmla="*/ 359 h 359"/>
                  <a:gd name="T8" fmla="*/ 0 w 673"/>
                  <a:gd name="T9" fmla="*/ 170 h 359"/>
                  <a:gd name="T10" fmla="*/ 0 60000 65536"/>
                  <a:gd name="T11" fmla="*/ 0 60000 65536"/>
                  <a:gd name="T12" fmla="*/ 0 60000 65536"/>
                  <a:gd name="T13" fmla="*/ 0 60000 65536"/>
                  <a:gd name="T14" fmla="*/ 0 60000 65536"/>
                  <a:gd name="T15" fmla="*/ 0 w 673"/>
                  <a:gd name="T16" fmla="*/ 0 h 359"/>
                  <a:gd name="T17" fmla="*/ 673 w 673"/>
                  <a:gd name="T18" fmla="*/ 359 h 359"/>
                </a:gdLst>
                <a:ahLst/>
                <a:cxnLst>
                  <a:cxn ang="T10">
                    <a:pos x="T0" y="T1"/>
                  </a:cxn>
                  <a:cxn ang="T11">
                    <a:pos x="T2" y="T3"/>
                  </a:cxn>
                  <a:cxn ang="T12">
                    <a:pos x="T4" y="T5"/>
                  </a:cxn>
                  <a:cxn ang="T13">
                    <a:pos x="T6" y="T7"/>
                  </a:cxn>
                  <a:cxn ang="T14">
                    <a:pos x="T8" y="T9"/>
                  </a:cxn>
                </a:cxnLst>
                <a:rect l="T15" t="T16" r="T17" b="T18"/>
                <a:pathLst>
                  <a:path w="673" h="359">
                    <a:moveTo>
                      <a:pt x="0" y="170"/>
                    </a:moveTo>
                    <a:lnTo>
                      <a:pt x="311" y="0"/>
                    </a:lnTo>
                    <a:lnTo>
                      <a:pt x="673" y="170"/>
                    </a:lnTo>
                    <a:lnTo>
                      <a:pt x="329" y="359"/>
                    </a:lnTo>
                    <a:lnTo>
                      <a:pt x="0" y="17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32" name="Freeform 960"/>
              <p:cNvSpPr>
                <a:spLocks/>
              </p:cNvSpPr>
              <p:nvPr/>
            </p:nvSpPr>
            <p:spPr bwMode="auto">
              <a:xfrm>
                <a:off x="1859" y="2263"/>
                <a:ext cx="119" cy="118"/>
              </a:xfrm>
              <a:custGeom>
                <a:avLst/>
                <a:gdLst>
                  <a:gd name="T0" fmla="*/ 0 w 119"/>
                  <a:gd name="T1" fmla="*/ 118 h 118"/>
                  <a:gd name="T2" fmla="*/ 119 w 119"/>
                  <a:gd name="T3" fmla="*/ 51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6"/>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33" name="Freeform 961"/>
              <p:cNvSpPr>
                <a:spLocks/>
              </p:cNvSpPr>
              <p:nvPr/>
            </p:nvSpPr>
            <p:spPr bwMode="auto">
              <a:xfrm>
                <a:off x="1859" y="2263"/>
                <a:ext cx="119" cy="118"/>
              </a:xfrm>
              <a:custGeom>
                <a:avLst/>
                <a:gdLst>
                  <a:gd name="T0" fmla="*/ 0 w 119"/>
                  <a:gd name="T1" fmla="*/ 118 h 118"/>
                  <a:gd name="T2" fmla="*/ 119 w 119"/>
                  <a:gd name="T3" fmla="*/ 51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6"/>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34" name="Freeform 962"/>
              <p:cNvSpPr>
                <a:spLocks/>
              </p:cNvSpPr>
              <p:nvPr/>
            </p:nvSpPr>
            <p:spPr bwMode="auto">
              <a:xfrm>
                <a:off x="1734" y="2196"/>
                <a:ext cx="244" cy="133"/>
              </a:xfrm>
              <a:custGeom>
                <a:avLst/>
                <a:gdLst>
                  <a:gd name="T0" fmla="*/ 125 w 244"/>
                  <a:gd name="T1" fmla="*/ 133 h 133"/>
                  <a:gd name="T2" fmla="*/ 244 w 244"/>
                  <a:gd name="T3" fmla="*/ 67 h 133"/>
                  <a:gd name="T4" fmla="*/ 121 w 244"/>
                  <a:gd name="T5" fmla="*/ 0 h 133"/>
                  <a:gd name="T6" fmla="*/ 0 w 244"/>
                  <a:gd name="T7" fmla="*/ 67 h 133"/>
                  <a:gd name="T8" fmla="*/ 125 w 244"/>
                  <a:gd name="T9" fmla="*/ 133 h 133"/>
                  <a:gd name="T10" fmla="*/ 0 60000 65536"/>
                  <a:gd name="T11" fmla="*/ 0 60000 65536"/>
                  <a:gd name="T12" fmla="*/ 0 60000 65536"/>
                  <a:gd name="T13" fmla="*/ 0 60000 65536"/>
                  <a:gd name="T14" fmla="*/ 0 60000 65536"/>
                  <a:gd name="T15" fmla="*/ 0 w 244"/>
                  <a:gd name="T16" fmla="*/ 0 h 133"/>
                  <a:gd name="T17" fmla="*/ 244 w 244"/>
                  <a:gd name="T18" fmla="*/ 133 h 133"/>
                </a:gdLst>
                <a:ahLst/>
                <a:cxnLst>
                  <a:cxn ang="T10">
                    <a:pos x="T0" y="T1"/>
                  </a:cxn>
                  <a:cxn ang="T11">
                    <a:pos x="T2" y="T3"/>
                  </a:cxn>
                  <a:cxn ang="T12">
                    <a:pos x="T4" y="T5"/>
                  </a:cxn>
                  <a:cxn ang="T13">
                    <a:pos x="T6" y="T7"/>
                  </a:cxn>
                  <a:cxn ang="T14">
                    <a:pos x="T8" y="T9"/>
                  </a:cxn>
                </a:cxnLst>
                <a:rect l="T15" t="T16" r="T17" b="T18"/>
                <a:pathLst>
                  <a:path w="244" h="133">
                    <a:moveTo>
                      <a:pt x="125" y="133"/>
                    </a:moveTo>
                    <a:lnTo>
                      <a:pt x="244" y="67"/>
                    </a:lnTo>
                    <a:lnTo>
                      <a:pt x="121" y="0"/>
                    </a:lnTo>
                    <a:lnTo>
                      <a:pt x="0" y="67"/>
                    </a:lnTo>
                    <a:lnTo>
                      <a:pt x="125"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35" name="Freeform 963"/>
              <p:cNvSpPr>
                <a:spLocks/>
              </p:cNvSpPr>
              <p:nvPr/>
            </p:nvSpPr>
            <p:spPr bwMode="auto">
              <a:xfrm>
                <a:off x="1734" y="2196"/>
                <a:ext cx="244" cy="133"/>
              </a:xfrm>
              <a:custGeom>
                <a:avLst/>
                <a:gdLst>
                  <a:gd name="T0" fmla="*/ 125 w 244"/>
                  <a:gd name="T1" fmla="*/ 133 h 133"/>
                  <a:gd name="T2" fmla="*/ 244 w 244"/>
                  <a:gd name="T3" fmla="*/ 67 h 133"/>
                  <a:gd name="T4" fmla="*/ 121 w 244"/>
                  <a:gd name="T5" fmla="*/ 0 h 133"/>
                  <a:gd name="T6" fmla="*/ 0 w 244"/>
                  <a:gd name="T7" fmla="*/ 67 h 133"/>
                  <a:gd name="T8" fmla="*/ 125 w 244"/>
                  <a:gd name="T9" fmla="*/ 133 h 133"/>
                  <a:gd name="T10" fmla="*/ 0 60000 65536"/>
                  <a:gd name="T11" fmla="*/ 0 60000 65536"/>
                  <a:gd name="T12" fmla="*/ 0 60000 65536"/>
                  <a:gd name="T13" fmla="*/ 0 60000 65536"/>
                  <a:gd name="T14" fmla="*/ 0 60000 65536"/>
                  <a:gd name="T15" fmla="*/ 0 w 244"/>
                  <a:gd name="T16" fmla="*/ 0 h 133"/>
                  <a:gd name="T17" fmla="*/ 244 w 244"/>
                  <a:gd name="T18" fmla="*/ 133 h 133"/>
                </a:gdLst>
                <a:ahLst/>
                <a:cxnLst>
                  <a:cxn ang="T10">
                    <a:pos x="T0" y="T1"/>
                  </a:cxn>
                  <a:cxn ang="T11">
                    <a:pos x="T2" y="T3"/>
                  </a:cxn>
                  <a:cxn ang="T12">
                    <a:pos x="T4" y="T5"/>
                  </a:cxn>
                  <a:cxn ang="T13">
                    <a:pos x="T6" y="T7"/>
                  </a:cxn>
                  <a:cxn ang="T14">
                    <a:pos x="T8" y="T9"/>
                  </a:cxn>
                </a:cxnLst>
                <a:rect l="T15" t="T16" r="T17" b="T18"/>
                <a:pathLst>
                  <a:path w="244" h="133">
                    <a:moveTo>
                      <a:pt x="125" y="133"/>
                    </a:moveTo>
                    <a:lnTo>
                      <a:pt x="244" y="67"/>
                    </a:lnTo>
                    <a:lnTo>
                      <a:pt x="121" y="0"/>
                    </a:lnTo>
                    <a:lnTo>
                      <a:pt x="0" y="67"/>
                    </a:lnTo>
                    <a:lnTo>
                      <a:pt x="125"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36" name="Freeform 964"/>
              <p:cNvSpPr>
                <a:spLocks/>
              </p:cNvSpPr>
              <p:nvPr/>
            </p:nvSpPr>
            <p:spPr bwMode="auto">
              <a:xfrm>
                <a:off x="1859" y="2263"/>
                <a:ext cx="119" cy="118"/>
              </a:xfrm>
              <a:custGeom>
                <a:avLst/>
                <a:gdLst>
                  <a:gd name="T0" fmla="*/ 0 w 119"/>
                  <a:gd name="T1" fmla="*/ 118 h 118"/>
                  <a:gd name="T2" fmla="*/ 119 w 119"/>
                  <a:gd name="T3" fmla="*/ 51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6"/>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37" name="Freeform 965"/>
              <p:cNvSpPr>
                <a:spLocks/>
              </p:cNvSpPr>
              <p:nvPr/>
            </p:nvSpPr>
            <p:spPr bwMode="auto">
              <a:xfrm>
                <a:off x="1859" y="2263"/>
                <a:ext cx="119" cy="118"/>
              </a:xfrm>
              <a:custGeom>
                <a:avLst/>
                <a:gdLst>
                  <a:gd name="T0" fmla="*/ 0 w 119"/>
                  <a:gd name="T1" fmla="*/ 118 h 118"/>
                  <a:gd name="T2" fmla="*/ 119 w 119"/>
                  <a:gd name="T3" fmla="*/ 51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6"/>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38" name="Freeform 966"/>
              <p:cNvSpPr>
                <a:spLocks/>
              </p:cNvSpPr>
              <p:nvPr/>
            </p:nvSpPr>
            <p:spPr bwMode="auto">
              <a:xfrm>
                <a:off x="1734" y="2196"/>
                <a:ext cx="244" cy="133"/>
              </a:xfrm>
              <a:custGeom>
                <a:avLst/>
                <a:gdLst>
                  <a:gd name="T0" fmla="*/ 125 w 244"/>
                  <a:gd name="T1" fmla="*/ 133 h 133"/>
                  <a:gd name="T2" fmla="*/ 244 w 244"/>
                  <a:gd name="T3" fmla="*/ 67 h 133"/>
                  <a:gd name="T4" fmla="*/ 121 w 244"/>
                  <a:gd name="T5" fmla="*/ 0 h 133"/>
                  <a:gd name="T6" fmla="*/ 0 w 244"/>
                  <a:gd name="T7" fmla="*/ 67 h 133"/>
                  <a:gd name="T8" fmla="*/ 125 w 244"/>
                  <a:gd name="T9" fmla="*/ 133 h 133"/>
                  <a:gd name="T10" fmla="*/ 0 60000 65536"/>
                  <a:gd name="T11" fmla="*/ 0 60000 65536"/>
                  <a:gd name="T12" fmla="*/ 0 60000 65536"/>
                  <a:gd name="T13" fmla="*/ 0 60000 65536"/>
                  <a:gd name="T14" fmla="*/ 0 60000 65536"/>
                  <a:gd name="T15" fmla="*/ 0 w 244"/>
                  <a:gd name="T16" fmla="*/ 0 h 133"/>
                  <a:gd name="T17" fmla="*/ 244 w 244"/>
                  <a:gd name="T18" fmla="*/ 133 h 133"/>
                </a:gdLst>
                <a:ahLst/>
                <a:cxnLst>
                  <a:cxn ang="T10">
                    <a:pos x="T0" y="T1"/>
                  </a:cxn>
                  <a:cxn ang="T11">
                    <a:pos x="T2" y="T3"/>
                  </a:cxn>
                  <a:cxn ang="T12">
                    <a:pos x="T4" y="T5"/>
                  </a:cxn>
                  <a:cxn ang="T13">
                    <a:pos x="T6" y="T7"/>
                  </a:cxn>
                  <a:cxn ang="T14">
                    <a:pos x="T8" y="T9"/>
                  </a:cxn>
                </a:cxnLst>
                <a:rect l="T15" t="T16" r="T17" b="T18"/>
                <a:pathLst>
                  <a:path w="244" h="133">
                    <a:moveTo>
                      <a:pt x="125" y="133"/>
                    </a:moveTo>
                    <a:lnTo>
                      <a:pt x="244" y="67"/>
                    </a:lnTo>
                    <a:lnTo>
                      <a:pt x="121" y="0"/>
                    </a:lnTo>
                    <a:lnTo>
                      <a:pt x="0" y="67"/>
                    </a:lnTo>
                    <a:lnTo>
                      <a:pt x="125"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39" name="Freeform 967"/>
              <p:cNvSpPr>
                <a:spLocks/>
              </p:cNvSpPr>
              <p:nvPr/>
            </p:nvSpPr>
            <p:spPr bwMode="auto">
              <a:xfrm>
                <a:off x="1734" y="2196"/>
                <a:ext cx="244" cy="133"/>
              </a:xfrm>
              <a:custGeom>
                <a:avLst/>
                <a:gdLst>
                  <a:gd name="T0" fmla="*/ 125 w 244"/>
                  <a:gd name="T1" fmla="*/ 133 h 133"/>
                  <a:gd name="T2" fmla="*/ 244 w 244"/>
                  <a:gd name="T3" fmla="*/ 67 h 133"/>
                  <a:gd name="T4" fmla="*/ 121 w 244"/>
                  <a:gd name="T5" fmla="*/ 0 h 133"/>
                  <a:gd name="T6" fmla="*/ 0 w 244"/>
                  <a:gd name="T7" fmla="*/ 67 h 133"/>
                  <a:gd name="T8" fmla="*/ 125 w 244"/>
                  <a:gd name="T9" fmla="*/ 133 h 133"/>
                  <a:gd name="T10" fmla="*/ 0 60000 65536"/>
                  <a:gd name="T11" fmla="*/ 0 60000 65536"/>
                  <a:gd name="T12" fmla="*/ 0 60000 65536"/>
                  <a:gd name="T13" fmla="*/ 0 60000 65536"/>
                  <a:gd name="T14" fmla="*/ 0 60000 65536"/>
                  <a:gd name="T15" fmla="*/ 0 w 244"/>
                  <a:gd name="T16" fmla="*/ 0 h 133"/>
                  <a:gd name="T17" fmla="*/ 244 w 244"/>
                  <a:gd name="T18" fmla="*/ 133 h 133"/>
                </a:gdLst>
                <a:ahLst/>
                <a:cxnLst>
                  <a:cxn ang="T10">
                    <a:pos x="T0" y="T1"/>
                  </a:cxn>
                  <a:cxn ang="T11">
                    <a:pos x="T2" y="T3"/>
                  </a:cxn>
                  <a:cxn ang="T12">
                    <a:pos x="T4" y="T5"/>
                  </a:cxn>
                  <a:cxn ang="T13">
                    <a:pos x="T6" y="T7"/>
                  </a:cxn>
                  <a:cxn ang="T14">
                    <a:pos x="T8" y="T9"/>
                  </a:cxn>
                </a:cxnLst>
                <a:rect l="T15" t="T16" r="T17" b="T18"/>
                <a:pathLst>
                  <a:path w="244" h="133">
                    <a:moveTo>
                      <a:pt x="125" y="133"/>
                    </a:moveTo>
                    <a:lnTo>
                      <a:pt x="244" y="67"/>
                    </a:lnTo>
                    <a:lnTo>
                      <a:pt x="121" y="0"/>
                    </a:lnTo>
                    <a:lnTo>
                      <a:pt x="0" y="67"/>
                    </a:lnTo>
                    <a:lnTo>
                      <a:pt x="125"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40" name="Freeform 968"/>
              <p:cNvSpPr>
                <a:spLocks/>
              </p:cNvSpPr>
              <p:nvPr/>
            </p:nvSpPr>
            <p:spPr bwMode="auto">
              <a:xfrm>
                <a:off x="1734" y="2263"/>
                <a:ext cx="125" cy="118"/>
              </a:xfrm>
              <a:custGeom>
                <a:avLst/>
                <a:gdLst>
                  <a:gd name="T0" fmla="*/ 0 w 125"/>
                  <a:gd name="T1" fmla="*/ 0 h 118"/>
                  <a:gd name="T2" fmla="*/ 0 w 125"/>
                  <a:gd name="T3" fmla="*/ 51 h 118"/>
                  <a:gd name="T4" fmla="*/ 125 w 125"/>
                  <a:gd name="T5" fmla="*/ 118 h 118"/>
                  <a:gd name="T6" fmla="*/ 125 w 125"/>
                  <a:gd name="T7" fmla="*/ 66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1"/>
                    </a:lnTo>
                    <a:lnTo>
                      <a:pt x="125" y="118"/>
                    </a:lnTo>
                    <a:lnTo>
                      <a:pt x="125" y="66"/>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41" name="Freeform 969"/>
              <p:cNvSpPr>
                <a:spLocks/>
              </p:cNvSpPr>
              <p:nvPr/>
            </p:nvSpPr>
            <p:spPr bwMode="auto">
              <a:xfrm>
                <a:off x="1734" y="2263"/>
                <a:ext cx="125" cy="118"/>
              </a:xfrm>
              <a:custGeom>
                <a:avLst/>
                <a:gdLst>
                  <a:gd name="T0" fmla="*/ 0 w 125"/>
                  <a:gd name="T1" fmla="*/ 0 h 118"/>
                  <a:gd name="T2" fmla="*/ 0 w 125"/>
                  <a:gd name="T3" fmla="*/ 51 h 118"/>
                  <a:gd name="T4" fmla="*/ 125 w 125"/>
                  <a:gd name="T5" fmla="*/ 118 h 118"/>
                  <a:gd name="T6" fmla="*/ 125 w 125"/>
                  <a:gd name="T7" fmla="*/ 66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1"/>
                    </a:lnTo>
                    <a:lnTo>
                      <a:pt x="125" y="118"/>
                    </a:lnTo>
                    <a:lnTo>
                      <a:pt x="125" y="66"/>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42" name="Freeform 970"/>
              <p:cNvSpPr>
                <a:spLocks/>
              </p:cNvSpPr>
              <p:nvPr/>
            </p:nvSpPr>
            <p:spPr bwMode="auto">
              <a:xfrm>
                <a:off x="2055" y="2665"/>
                <a:ext cx="119" cy="118"/>
              </a:xfrm>
              <a:custGeom>
                <a:avLst/>
                <a:gdLst>
                  <a:gd name="T0" fmla="*/ 0 w 119"/>
                  <a:gd name="T1" fmla="*/ 118 h 118"/>
                  <a:gd name="T2" fmla="*/ 119 w 119"/>
                  <a:gd name="T3" fmla="*/ 52 h 118"/>
                  <a:gd name="T4" fmla="*/ 119 w 119"/>
                  <a:gd name="T5" fmla="*/ 0 h 118"/>
                  <a:gd name="T6" fmla="*/ 0 w 119"/>
                  <a:gd name="T7" fmla="*/ 64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4"/>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43" name="Freeform 971"/>
              <p:cNvSpPr>
                <a:spLocks/>
              </p:cNvSpPr>
              <p:nvPr/>
            </p:nvSpPr>
            <p:spPr bwMode="auto">
              <a:xfrm>
                <a:off x="2055" y="2665"/>
                <a:ext cx="119" cy="118"/>
              </a:xfrm>
              <a:custGeom>
                <a:avLst/>
                <a:gdLst>
                  <a:gd name="T0" fmla="*/ 0 w 119"/>
                  <a:gd name="T1" fmla="*/ 118 h 118"/>
                  <a:gd name="T2" fmla="*/ 119 w 119"/>
                  <a:gd name="T3" fmla="*/ 52 h 118"/>
                  <a:gd name="T4" fmla="*/ 119 w 119"/>
                  <a:gd name="T5" fmla="*/ 0 h 118"/>
                  <a:gd name="T6" fmla="*/ 0 w 119"/>
                  <a:gd name="T7" fmla="*/ 64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4"/>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44" name="Freeform 972"/>
              <p:cNvSpPr>
                <a:spLocks/>
              </p:cNvSpPr>
              <p:nvPr/>
            </p:nvSpPr>
            <p:spPr bwMode="auto">
              <a:xfrm>
                <a:off x="1930" y="2598"/>
                <a:ext cx="244" cy="131"/>
              </a:xfrm>
              <a:custGeom>
                <a:avLst/>
                <a:gdLst>
                  <a:gd name="T0" fmla="*/ 125 w 244"/>
                  <a:gd name="T1" fmla="*/ 131 h 131"/>
                  <a:gd name="T2" fmla="*/ 244 w 244"/>
                  <a:gd name="T3" fmla="*/ 67 h 131"/>
                  <a:gd name="T4" fmla="*/ 121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7"/>
                    </a:lnTo>
                    <a:lnTo>
                      <a:pt x="121" y="0"/>
                    </a:lnTo>
                    <a:lnTo>
                      <a:pt x="0" y="67"/>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45" name="Freeform 973"/>
              <p:cNvSpPr>
                <a:spLocks/>
              </p:cNvSpPr>
              <p:nvPr/>
            </p:nvSpPr>
            <p:spPr bwMode="auto">
              <a:xfrm>
                <a:off x="1930" y="2598"/>
                <a:ext cx="244" cy="131"/>
              </a:xfrm>
              <a:custGeom>
                <a:avLst/>
                <a:gdLst>
                  <a:gd name="T0" fmla="*/ 125 w 244"/>
                  <a:gd name="T1" fmla="*/ 131 h 131"/>
                  <a:gd name="T2" fmla="*/ 244 w 244"/>
                  <a:gd name="T3" fmla="*/ 67 h 131"/>
                  <a:gd name="T4" fmla="*/ 121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7"/>
                    </a:lnTo>
                    <a:lnTo>
                      <a:pt x="121" y="0"/>
                    </a:lnTo>
                    <a:lnTo>
                      <a:pt x="0" y="67"/>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46" name="Freeform 974"/>
              <p:cNvSpPr>
                <a:spLocks/>
              </p:cNvSpPr>
              <p:nvPr/>
            </p:nvSpPr>
            <p:spPr bwMode="auto">
              <a:xfrm>
                <a:off x="2055" y="2665"/>
                <a:ext cx="119" cy="118"/>
              </a:xfrm>
              <a:custGeom>
                <a:avLst/>
                <a:gdLst>
                  <a:gd name="T0" fmla="*/ 0 w 119"/>
                  <a:gd name="T1" fmla="*/ 118 h 118"/>
                  <a:gd name="T2" fmla="*/ 119 w 119"/>
                  <a:gd name="T3" fmla="*/ 52 h 118"/>
                  <a:gd name="T4" fmla="*/ 119 w 119"/>
                  <a:gd name="T5" fmla="*/ 0 h 118"/>
                  <a:gd name="T6" fmla="*/ 0 w 119"/>
                  <a:gd name="T7" fmla="*/ 64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4"/>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47" name="Freeform 975"/>
              <p:cNvSpPr>
                <a:spLocks/>
              </p:cNvSpPr>
              <p:nvPr/>
            </p:nvSpPr>
            <p:spPr bwMode="auto">
              <a:xfrm>
                <a:off x="2055" y="2665"/>
                <a:ext cx="119" cy="118"/>
              </a:xfrm>
              <a:custGeom>
                <a:avLst/>
                <a:gdLst>
                  <a:gd name="T0" fmla="*/ 0 w 119"/>
                  <a:gd name="T1" fmla="*/ 118 h 118"/>
                  <a:gd name="T2" fmla="*/ 119 w 119"/>
                  <a:gd name="T3" fmla="*/ 52 h 118"/>
                  <a:gd name="T4" fmla="*/ 119 w 119"/>
                  <a:gd name="T5" fmla="*/ 0 h 118"/>
                  <a:gd name="T6" fmla="*/ 0 w 119"/>
                  <a:gd name="T7" fmla="*/ 64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4"/>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48" name="Freeform 976"/>
              <p:cNvSpPr>
                <a:spLocks/>
              </p:cNvSpPr>
              <p:nvPr/>
            </p:nvSpPr>
            <p:spPr bwMode="auto">
              <a:xfrm>
                <a:off x="1930" y="2598"/>
                <a:ext cx="244" cy="131"/>
              </a:xfrm>
              <a:custGeom>
                <a:avLst/>
                <a:gdLst>
                  <a:gd name="T0" fmla="*/ 125 w 244"/>
                  <a:gd name="T1" fmla="*/ 131 h 131"/>
                  <a:gd name="T2" fmla="*/ 244 w 244"/>
                  <a:gd name="T3" fmla="*/ 67 h 131"/>
                  <a:gd name="T4" fmla="*/ 121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7"/>
                    </a:lnTo>
                    <a:lnTo>
                      <a:pt x="121" y="0"/>
                    </a:lnTo>
                    <a:lnTo>
                      <a:pt x="0" y="67"/>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49" name="Freeform 977"/>
              <p:cNvSpPr>
                <a:spLocks/>
              </p:cNvSpPr>
              <p:nvPr/>
            </p:nvSpPr>
            <p:spPr bwMode="auto">
              <a:xfrm>
                <a:off x="1930" y="2598"/>
                <a:ext cx="244" cy="131"/>
              </a:xfrm>
              <a:custGeom>
                <a:avLst/>
                <a:gdLst>
                  <a:gd name="T0" fmla="*/ 125 w 244"/>
                  <a:gd name="T1" fmla="*/ 131 h 131"/>
                  <a:gd name="T2" fmla="*/ 244 w 244"/>
                  <a:gd name="T3" fmla="*/ 67 h 131"/>
                  <a:gd name="T4" fmla="*/ 121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7"/>
                    </a:lnTo>
                    <a:lnTo>
                      <a:pt x="121" y="0"/>
                    </a:lnTo>
                    <a:lnTo>
                      <a:pt x="0" y="67"/>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50" name="Freeform 978"/>
              <p:cNvSpPr>
                <a:spLocks/>
              </p:cNvSpPr>
              <p:nvPr/>
            </p:nvSpPr>
            <p:spPr bwMode="auto">
              <a:xfrm>
                <a:off x="1930" y="2665"/>
                <a:ext cx="125" cy="118"/>
              </a:xfrm>
              <a:custGeom>
                <a:avLst/>
                <a:gdLst>
                  <a:gd name="T0" fmla="*/ 0 w 125"/>
                  <a:gd name="T1" fmla="*/ 0 h 118"/>
                  <a:gd name="T2" fmla="*/ 0 w 125"/>
                  <a:gd name="T3" fmla="*/ 52 h 118"/>
                  <a:gd name="T4" fmla="*/ 125 w 125"/>
                  <a:gd name="T5" fmla="*/ 118 h 118"/>
                  <a:gd name="T6" fmla="*/ 125 w 125"/>
                  <a:gd name="T7" fmla="*/ 64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2"/>
                    </a:lnTo>
                    <a:lnTo>
                      <a:pt x="125" y="118"/>
                    </a:lnTo>
                    <a:lnTo>
                      <a:pt x="125" y="64"/>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51" name="Freeform 979"/>
              <p:cNvSpPr>
                <a:spLocks/>
              </p:cNvSpPr>
              <p:nvPr/>
            </p:nvSpPr>
            <p:spPr bwMode="auto">
              <a:xfrm>
                <a:off x="1930" y="2665"/>
                <a:ext cx="125" cy="118"/>
              </a:xfrm>
              <a:custGeom>
                <a:avLst/>
                <a:gdLst>
                  <a:gd name="T0" fmla="*/ 0 w 125"/>
                  <a:gd name="T1" fmla="*/ 0 h 118"/>
                  <a:gd name="T2" fmla="*/ 0 w 125"/>
                  <a:gd name="T3" fmla="*/ 52 h 118"/>
                  <a:gd name="T4" fmla="*/ 125 w 125"/>
                  <a:gd name="T5" fmla="*/ 118 h 118"/>
                  <a:gd name="T6" fmla="*/ 125 w 125"/>
                  <a:gd name="T7" fmla="*/ 64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2"/>
                    </a:lnTo>
                    <a:lnTo>
                      <a:pt x="125" y="118"/>
                    </a:lnTo>
                    <a:lnTo>
                      <a:pt x="125" y="64"/>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52" name="Freeform 980"/>
              <p:cNvSpPr>
                <a:spLocks/>
              </p:cNvSpPr>
              <p:nvPr/>
            </p:nvSpPr>
            <p:spPr bwMode="auto">
              <a:xfrm>
                <a:off x="2055" y="2611"/>
                <a:ext cx="119" cy="118"/>
              </a:xfrm>
              <a:custGeom>
                <a:avLst/>
                <a:gdLst>
                  <a:gd name="T0" fmla="*/ 0 w 119"/>
                  <a:gd name="T1" fmla="*/ 118 h 118"/>
                  <a:gd name="T2" fmla="*/ 119 w 119"/>
                  <a:gd name="T3" fmla="*/ 52 h 118"/>
                  <a:gd name="T4" fmla="*/ 119 w 119"/>
                  <a:gd name="T5" fmla="*/ 0 h 118"/>
                  <a:gd name="T6" fmla="*/ 0 w 119"/>
                  <a:gd name="T7" fmla="*/ 67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7"/>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53" name="Freeform 981"/>
              <p:cNvSpPr>
                <a:spLocks/>
              </p:cNvSpPr>
              <p:nvPr/>
            </p:nvSpPr>
            <p:spPr bwMode="auto">
              <a:xfrm>
                <a:off x="2055" y="2611"/>
                <a:ext cx="119" cy="118"/>
              </a:xfrm>
              <a:custGeom>
                <a:avLst/>
                <a:gdLst>
                  <a:gd name="T0" fmla="*/ 0 w 119"/>
                  <a:gd name="T1" fmla="*/ 118 h 118"/>
                  <a:gd name="T2" fmla="*/ 119 w 119"/>
                  <a:gd name="T3" fmla="*/ 52 h 118"/>
                  <a:gd name="T4" fmla="*/ 119 w 119"/>
                  <a:gd name="T5" fmla="*/ 0 h 118"/>
                  <a:gd name="T6" fmla="*/ 0 w 119"/>
                  <a:gd name="T7" fmla="*/ 67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7"/>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54" name="Freeform 982"/>
              <p:cNvSpPr>
                <a:spLocks/>
              </p:cNvSpPr>
              <p:nvPr/>
            </p:nvSpPr>
            <p:spPr bwMode="auto">
              <a:xfrm>
                <a:off x="1930" y="2544"/>
                <a:ext cx="244" cy="134"/>
              </a:xfrm>
              <a:custGeom>
                <a:avLst/>
                <a:gdLst>
                  <a:gd name="T0" fmla="*/ 125 w 244"/>
                  <a:gd name="T1" fmla="*/ 134 h 134"/>
                  <a:gd name="T2" fmla="*/ 244 w 244"/>
                  <a:gd name="T3" fmla="*/ 67 h 134"/>
                  <a:gd name="T4" fmla="*/ 121 w 244"/>
                  <a:gd name="T5" fmla="*/ 0 h 134"/>
                  <a:gd name="T6" fmla="*/ 0 w 244"/>
                  <a:gd name="T7" fmla="*/ 67 h 134"/>
                  <a:gd name="T8" fmla="*/ 125 w 244"/>
                  <a:gd name="T9" fmla="*/ 134 h 134"/>
                  <a:gd name="T10" fmla="*/ 0 60000 65536"/>
                  <a:gd name="T11" fmla="*/ 0 60000 65536"/>
                  <a:gd name="T12" fmla="*/ 0 60000 65536"/>
                  <a:gd name="T13" fmla="*/ 0 60000 65536"/>
                  <a:gd name="T14" fmla="*/ 0 60000 65536"/>
                  <a:gd name="T15" fmla="*/ 0 w 244"/>
                  <a:gd name="T16" fmla="*/ 0 h 134"/>
                  <a:gd name="T17" fmla="*/ 244 w 244"/>
                  <a:gd name="T18" fmla="*/ 134 h 134"/>
                </a:gdLst>
                <a:ahLst/>
                <a:cxnLst>
                  <a:cxn ang="T10">
                    <a:pos x="T0" y="T1"/>
                  </a:cxn>
                  <a:cxn ang="T11">
                    <a:pos x="T2" y="T3"/>
                  </a:cxn>
                  <a:cxn ang="T12">
                    <a:pos x="T4" y="T5"/>
                  </a:cxn>
                  <a:cxn ang="T13">
                    <a:pos x="T6" y="T7"/>
                  </a:cxn>
                  <a:cxn ang="T14">
                    <a:pos x="T8" y="T9"/>
                  </a:cxn>
                </a:cxnLst>
                <a:rect l="T15" t="T16" r="T17" b="T18"/>
                <a:pathLst>
                  <a:path w="244" h="134">
                    <a:moveTo>
                      <a:pt x="125" y="134"/>
                    </a:moveTo>
                    <a:lnTo>
                      <a:pt x="244" y="67"/>
                    </a:lnTo>
                    <a:lnTo>
                      <a:pt x="121" y="0"/>
                    </a:lnTo>
                    <a:lnTo>
                      <a:pt x="0" y="67"/>
                    </a:lnTo>
                    <a:lnTo>
                      <a:pt x="125" y="13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55" name="Freeform 983"/>
              <p:cNvSpPr>
                <a:spLocks/>
              </p:cNvSpPr>
              <p:nvPr/>
            </p:nvSpPr>
            <p:spPr bwMode="auto">
              <a:xfrm>
                <a:off x="1930" y="2544"/>
                <a:ext cx="244" cy="134"/>
              </a:xfrm>
              <a:custGeom>
                <a:avLst/>
                <a:gdLst>
                  <a:gd name="T0" fmla="*/ 125 w 244"/>
                  <a:gd name="T1" fmla="*/ 134 h 134"/>
                  <a:gd name="T2" fmla="*/ 244 w 244"/>
                  <a:gd name="T3" fmla="*/ 67 h 134"/>
                  <a:gd name="T4" fmla="*/ 121 w 244"/>
                  <a:gd name="T5" fmla="*/ 0 h 134"/>
                  <a:gd name="T6" fmla="*/ 0 w 244"/>
                  <a:gd name="T7" fmla="*/ 67 h 134"/>
                  <a:gd name="T8" fmla="*/ 125 w 244"/>
                  <a:gd name="T9" fmla="*/ 134 h 134"/>
                  <a:gd name="T10" fmla="*/ 0 60000 65536"/>
                  <a:gd name="T11" fmla="*/ 0 60000 65536"/>
                  <a:gd name="T12" fmla="*/ 0 60000 65536"/>
                  <a:gd name="T13" fmla="*/ 0 60000 65536"/>
                  <a:gd name="T14" fmla="*/ 0 60000 65536"/>
                  <a:gd name="T15" fmla="*/ 0 w 244"/>
                  <a:gd name="T16" fmla="*/ 0 h 134"/>
                  <a:gd name="T17" fmla="*/ 244 w 244"/>
                  <a:gd name="T18" fmla="*/ 134 h 134"/>
                </a:gdLst>
                <a:ahLst/>
                <a:cxnLst>
                  <a:cxn ang="T10">
                    <a:pos x="T0" y="T1"/>
                  </a:cxn>
                  <a:cxn ang="T11">
                    <a:pos x="T2" y="T3"/>
                  </a:cxn>
                  <a:cxn ang="T12">
                    <a:pos x="T4" y="T5"/>
                  </a:cxn>
                  <a:cxn ang="T13">
                    <a:pos x="T6" y="T7"/>
                  </a:cxn>
                  <a:cxn ang="T14">
                    <a:pos x="T8" y="T9"/>
                  </a:cxn>
                </a:cxnLst>
                <a:rect l="T15" t="T16" r="T17" b="T18"/>
                <a:pathLst>
                  <a:path w="244" h="134">
                    <a:moveTo>
                      <a:pt x="125" y="134"/>
                    </a:moveTo>
                    <a:lnTo>
                      <a:pt x="244" y="67"/>
                    </a:lnTo>
                    <a:lnTo>
                      <a:pt x="121" y="0"/>
                    </a:lnTo>
                    <a:lnTo>
                      <a:pt x="0" y="67"/>
                    </a:lnTo>
                    <a:lnTo>
                      <a:pt x="125" y="13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56" name="Freeform 984"/>
              <p:cNvSpPr>
                <a:spLocks/>
              </p:cNvSpPr>
              <p:nvPr/>
            </p:nvSpPr>
            <p:spPr bwMode="auto">
              <a:xfrm>
                <a:off x="2055" y="2611"/>
                <a:ext cx="119" cy="118"/>
              </a:xfrm>
              <a:custGeom>
                <a:avLst/>
                <a:gdLst>
                  <a:gd name="T0" fmla="*/ 0 w 119"/>
                  <a:gd name="T1" fmla="*/ 118 h 118"/>
                  <a:gd name="T2" fmla="*/ 119 w 119"/>
                  <a:gd name="T3" fmla="*/ 52 h 118"/>
                  <a:gd name="T4" fmla="*/ 119 w 119"/>
                  <a:gd name="T5" fmla="*/ 0 h 118"/>
                  <a:gd name="T6" fmla="*/ 0 w 119"/>
                  <a:gd name="T7" fmla="*/ 67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7"/>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57" name="Freeform 985"/>
              <p:cNvSpPr>
                <a:spLocks/>
              </p:cNvSpPr>
              <p:nvPr/>
            </p:nvSpPr>
            <p:spPr bwMode="auto">
              <a:xfrm>
                <a:off x="2055" y="2611"/>
                <a:ext cx="119" cy="118"/>
              </a:xfrm>
              <a:custGeom>
                <a:avLst/>
                <a:gdLst>
                  <a:gd name="T0" fmla="*/ 0 w 119"/>
                  <a:gd name="T1" fmla="*/ 118 h 118"/>
                  <a:gd name="T2" fmla="*/ 119 w 119"/>
                  <a:gd name="T3" fmla="*/ 52 h 118"/>
                  <a:gd name="T4" fmla="*/ 119 w 119"/>
                  <a:gd name="T5" fmla="*/ 0 h 118"/>
                  <a:gd name="T6" fmla="*/ 0 w 119"/>
                  <a:gd name="T7" fmla="*/ 67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7"/>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58" name="Freeform 986"/>
              <p:cNvSpPr>
                <a:spLocks/>
              </p:cNvSpPr>
              <p:nvPr/>
            </p:nvSpPr>
            <p:spPr bwMode="auto">
              <a:xfrm>
                <a:off x="1930" y="2544"/>
                <a:ext cx="244" cy="134"/>
              </a:xfrm>
              <a:custGeom>
                <a:avLst/>
                <a:gdLst>
                  <a:gd name="T0" fmla="*/ 125 w 244"/>
                  <a:gd name="T1" fmla="*/ 134 h 134"/>
                  <a:gd name="T2" fmla="*/ 244 w 244"/>
                  <a:gd name="T3" fmla="*/ 67 h 134"/>
                  <a:gd name="T4" fmla="*/ 121 w 244"/>
                  <a:gd name="T5" fmla="*/ 0 h 134"/>
                  <a:gd name="T6" fmla="*/ 0 w 244"/>
                  <a:gd name="T7" fmla="*/ 67 h 134"/>
                  <a:gd name="T8" fmla="*/ 125 w 244"/>
                  <a:gd name="T9" fmla="*/ 134 h 134"/>
                  <a:gd name="T10" fmla="*/ 0 60000 65536"/>
                  <a:gd name="T11" fmla="*/ 0 60000 65536"/>
                  <a:gd name="T12" fmla="*/ 0 60000 65536"/>
                  <a:gd name="T13" fmla="*/ 0 60000 65536"/>
                  <a:gd name="T14" fmla="*/ 0 60000 65536"/>
                  <a:gd name="T15" fmla="*/ 0 w 244"/>
                  <a:gd name="T16" fmla="*/ 0 h 134"/>
                  <a:gd name="T17" fmla="*/ 244 w 244"/>
                  <a:gd name="T18" fmla="*/ 134 h 134"/>
                </a:gdLst>
                <a:ahLst/>
                <a:cxnLst>
                  <a:cxn ang="T10">
                    <a:pos x="T0" y="T1"/>
                  </a:cxn>
                  <a:cxn ang="T11">
                    <a:pos x="T2" y="T3"/>
                  </a:cxn>
                  <a:cxn ang="T12">
                    <a:pos x="T4" y="T5"/>
                  </a:cxn>
                  <a:cxn ang="T13">
                    <a:pos x="T6" y="T7"/>
                  </a:cxn>
                  <a:cxn ang="T14">
                    <a:pos x="T8" y="T9"/>
                  </a:cxn>
                </a:cxnLst>
                <a:rect l="T15" t="T16" r="T17" b="T18"/>
                <a:pathLst>
                  <a:path w="244" h="134">
                    <a:moveTo>
                      <a:pt x="125" y="134"/>
                    </a:moveTo>
                    <a:lnTo>
                      <a:pt x="244" y="67"/>
                    </a:lnTo>
                    <a:lnTo>
                      <a:pt x="121" y="0"/>
                    </a:lnTo>
                    <a:lnTo>
                      <a:pt x="0" y="67"/>
                    </a:lnTo>
                    <a:lnTo>
                      <a:pt x="125" y="13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59" name="Freeform 987"/>
              <p:cNvSpPr>
                <a:spLocks/>
              </p:cNvSpPr>
              <p:nvPr/>
            </p:nvSpPr>
            <p:spPr bwMode="auto">
              <a:xfrm>
                <a:off x="1930" y="2544"/>
                <a:ext cx="244" cy="134"/>
              </a:xfrm>
              <a:custGeom>
                <a:avLst/>
                <a:gdLst>
                  <a:gd name="T0" fmla="*/ 125 w 244"/>
                  <a:gd name="T1" fmla="*/ 134 h 134"/>
                  <a:gd name="T2" fmla="*/ 244 w 244"/>
                  <a:gd name="T3" fmla="*/ 67 h 134"/>
                  <a:gd name="T4" fmla="*/ 121 w 244"/>
                  <a:gd name="T5" fmla="*/ 0 h 134"/>
                  <a:gd name="T6" fmla="*/ 0 w 244"/>
                  <a:gd name="T7" fmla="*/ 67 h 134"/>
                  <a:gd name="T8" fmla="*/ 125 w 244"/>
                  <a:gd name="T9" fmla="*/ 134 h 134"/>
                  <a:gd name="T10" fmla="*/ 0 60000 65536"/>
                  <a:gd name="T11" fmla="*/ 0 60000 65536"/>
                  <a:gd name="T12" fmla="*/ 0 60000 65536"/>
                  <a:gd name="T13" fmla="*/ 0 60000 65536"/>
                  <a:gd name="T14" fmla="*/ 0 60000 65536"/>
                  <a:gd name="T15" fmla="*/ 0 w 244"/>
                  <a:gd name="T16" fmla="*/ 0 h 134"/>
                  <a:gd name="T17" fmla="*/ 244 w 244"/>
                  <a:gd name="T18" fmla="*/ 134 h 134"/>
                </a:gdLst>
                <a:ahLst/>
                <a:cxnLst>
                  <a:cxn ang="T10">
                    <a:pos x="T0" y="T1"/>
                  </a:cxn>
                  <a:cxn ang="T11">
                    <a:pos x="T2" y="T3"/>
                  </a:cxn>
                  <a:cxn ang="T12">
                    <a:pos x="T4" y="T5"/>
                  </a:cxn>
                  <a:cxn ang="T13">
                    <a:pos x="T6" y="T7"/>
                  </a:cxn>
                  <a:cxn ang="T14">
                    <a:pos x="T8" y="T9"/>
                  </a:cxn>
                </a:cxnLst>
                <a:rect l="T15" t="T16" r="T17" b="T18"/>
                <a:pathLst>
                  <a:path w="244" h="134">
                    <a:moveTo>
                      <a:pt x="125" y="134"/>
                    </a:moveTo>
                    <a:lnTo>
                      <a:pt x="244" y="67"/>
                    </a:lnTo>
                    <a:lnTo>
                      <a:pt x="121" y="0"/>
                    </a:lnTo>
                    <a:lnTo>
                      <a:pt x="0" y="67"/>
                    </a:lnTo>
                    <a:lnTo>
                      <a:pt x="125" y="13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60" name="Freeform 988"/>
              <p:cNvSpPr>
                <a:spLocks/>
              </p:cNvSpPr>
              <p:nvPr/>
            </p:nvSpPr>
            <p:spPr bwMode="auto">
              <a:xfrm>
                <a:off x="1930" y="2611"/>
                <a:ext cx="125" cy="118"/>
              </a:xfrm>
              <a:custGeom>
                <a:avLst/>
                <a:gdLst>
                  <a:gd name="T0" fmla="*/ 0 w 125"/>
                  <a:gd name="T1" fmla="*/ 0 h 118"/>
                  <a:gd name="T2" fmla="*/ 0 w 125"/>
                  <a:gd name="T3" fmla="*/ 52 h 118"/>
                  <a:gd name="T4" fmla="*/ 125 w 125"/>
                  <a:gd name="T5" fmla="*/ 118 h 118"/>
                  <a:gd name="T6" fmla="*/ 125 w 125"/>
                  <a:gd name="T7" fmla="*/ 67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2"/>
                    </a:lnTo>
                    <a:lnTo>
                      <a:pt x="125" y="118"/>
                    </a:lnTo>
                    <a:lnTo>
                      <a:pt x="125" y="67"/>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61" name="Freeform 989"/>
              <p:cNvSpPr>
                <a:spLocks/>
              </p:cNvSpPr>
              <p:nvPr/>
            </p:nvSpPr>
            <p:spPr bwMode="auto">
              <a:xfrm>
                <a:off x="1930" y="2611"/>
                <a:ext cx="125" cy="118"/>
              </a:xfrm>
              <a:custGeom>
                <a:avLst/>
                <a:gdLst>
                  <a:gd name="T0" fmla="*/ 0 w 125"/>
                  <a:gd name="T1" fmla="*/ 0 h 118"/>
                  <a:gd name="T2" fmla="*/ 0 w 125"/>
                  <a:gd name="T3" fmla="*/ 52 h 118"/>
                  <a:gd name="T4" fmla="*/ 125 w 125"/>
                  <a:gd name="T5" fmla="*/ 118 h 118"/>
                  <a:gd name="T6" fmla="*/ 125 w 125"/>
                  <a:gd name="T7" fmla="*/ 67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2"/>
                    </a:lnTo>
                    <a:lnTo>
                      <a:pt x="125" y="118"/>
                    </a:lnTo>
                    <a:lnTo>
                      <a:pt x="125" y="67"/>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62" name="Freeform 990"/>
              <p:cNvSpPr>
                <a:spLocks/>
              </p:cNvSpPr>
              <p:nvPr/>
            </p:nvSpPr>
            <p:spPr bwMode="auto">
              <a:xfrm>
                <a:off x="2055" y="2557"/>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63" name="Freeform 991"/>
              <p:cNvSpPr>
                <a:spLocks/>
              </p:cNvSpPr>
              <p:nvPr/>
            </p:nvSpPr>
            <p:spPr bwMode="auto">
              <a:xfrm>
                <a:off x="2055" y="2557"/>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64" name="Freeform 992"/>
              <p:cNvSpPr>
                <a:spLocks/>
              </p:cNvSpPr>
              <p:nvPr/>
            </p:nvSpPr>
            <p:spPr bwMode="auto">
              <a:xfrm>
                <a:off x="1930" y="2493"/>
                <a:ext cx="244" cy="131"/>
              </a:xfrm>
              <a:custGeom>
                <a:avLst/>
                <a:gdLst>
                  <a:gd name="T0" fmla="*/ 125 w 244"/>
                  <a:gd name="T1" fmla="*/ 131 h 131"/>
                  <a:gd name="T2" fmla="*/ 244 w 244"/>
                  <a:gd name="T3" fmla="*/ 64 h 131"/>
                  <a:gd name="T4" fmla="*/ 121 w 244"/>
                  <a:gd name="T5" fmla="*/ 0 h 131"/>
                  <a:gd name="T6" fmla="*/ 0 w 244"/>
                  <a:gd name="T7" fmla="*/ 64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4"/>
                    </a:lnTo>
                    <a:lnTo>
                      <a:pt x="121" y="0"/>
                    </a:lnTo>
                    <a:lnTo>
                      <a:pt x="0" y="64"/>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65" name="Freeform 993"/>
              <p:cNvSpPr>
                <a:spLocks/>
              </p:cNvSpPr>
              <p:nvPr/>
            </p:nvSpPr>
            <p:spPr bwMode="auto">
              <a:xfrm>
                <a:off x="1930" y="2493"/>
                <a:ext cx="244" cy="131"/>
              </a:xfrm>
              <a:custGeom>
                <a:avLst/>
                <a:gdLst>
                  <a:gd name="T0" fmla="*/ 125 w 244"/>
                  <a:gd name="T1" fmla="*/ 131 h 131"/>
                  <a:gd name="T2" fmla="*/ 244 w 244"/>
                  <a:gd name="T3" fmla="*/ 64 h 131"/>
                  <a:gd name="T4" fmla="*/ 121 w 244"/>
                  <a:gd name="T5" fmla="*/ 0 h 131"/>
                  <a:gd name="T6" fmla="*/ 0 w 244"/>
                  <a:gd name="T7" fmla="*/ 64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4"/>
                    </a:lnTo>
                    <a:lnTo>
                      <a:pt x="121" y="0"/>
                    </a:lnTo>
                    <a:lnTo>
                      <a:pt x="0" y="64"/>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66" name="Freeform 994"/>
              <p:cNvSpPr>
                <a:spLocks/>
              </p:cNvSpPr>
              <p:nvPr/>
            </p:nvSpPr>
            <p:spPr bwMode="auto">
              <a:xfrm>
                <a:off x="2055" y="2557"/>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67" name="Freeform 995"/>
              <p:cNvSpPr>
                <a:spLocks/>
              </p:cNvSpPr>
              <p:nvPr/>
            </p:nvSpPr>
            <p:spPr bwMode="auto">
              <a:xfrm>
                <a:off x="2055" y="2557"/>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68" name="Freeform 996"/>
              <p:cNvSpPr>
                <a:spLocks/>
              </p:cNvSpPr>
              <p:nvPr/>
            </p:nvSpPr>
            <p:spPr bwMode="auto">
              <a:xfrm>
                <a:off x="1930" y="2493"/>
                <a:ext cx="244" cy="131"/>
              </a:xfrm>
              <a:custGeom>
                <a:avLst/>
                <a:gdLst>
                  <a:gd name="T0" fmla="*/ 125 w 244"/>
                  <a:gd name="T1" fmla="*/ 131 h 131"/>
                  <a:gd name="T2" fmla="*/ 244 w 244"/>
                  <a:gd name="T3" fmla="*/ 64 h 131"/>
                  <a:gd name="T4" fmla="*/ 121 w 244"/>
                  <a:gd name="T5" fmla="*/ 0 h 131"/>
                  <a:gd name="T6" fmla="*/ 0 w 244"/>
                  <a:gd name="T7" fmla="*/ 64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4"/>
                    </a:lnTo>
                    <a:lnTo>
                      <a:pt x="121" y="0"/>
                    </a:lnTo>
                    <a:lnTo>
                      <a:pt x="0" y="64"/>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69" name="Freeform 997"/>
              <p:cNvSpPr>
                <a:spLocks/>
              </p:cNvSpPr>
              <p:nvPr/>
            </p:nvSpPr>
            <p:spPr bwMode="auto">
              <a:xfrm>
                <a:off x="1930" y="2493"/>
                <a:ext cx="244" cy="131"/>
              </a:xfrm>
              <a:custGeom>
                <a:avLst/>
                <a:gdLst>
                  <a:gd name="T0" fmla="*/ 125 w 244"/>
                  <a:gd name="T1" fmla="*/ 131 h 131"/>
                  <a:gd name="T2" fmla="*/ 244 w 244"/>
                  <a:gd name="T3" fmla="*/ 64 h 131"/>
                  <a:gd name="T4" fmla="*/ 121 w 244"/>
                  <a:gd name="T5" fmla="*/ 0 h 131"/>
                  <a:gd name="T6" fmla="*/ 0 w 244"/>
                  <a:gd name="T7" fmla="*/ 64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4"/>
                    </a:lnTo>
                    <a:lnTo>
                      <a:pt x="121" y="0"/>
                    </a:lnTo>
                    <a:lnTo>
                      <a:pt x="0" y="64"/>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70" name="Freeform 998"/>
              <p:cNvSpPr>
                <a:spLocks/>
              </p:cNvSpPr>
              <p:nvPr/>
            </p:nvSpPr>
            <p:spPr bwMode="auto">
              <a:xfrm>
                <a:off x="1930" y="2557"/>
                <a:ext cx="125" cy="119"/>
              </a:xfrm>
              <a:custGeom>
                <a:avLst/>
                <a:gdLst>
                  <a:gd name="T0" fmla="*/ 0 w 125"/>
                  <a:gd name="T1" fmla="*/ 0 h 119"/>
                  <a:gd name="T2" fmla="*/ 0 w 125"/>
                  <a:gd name="T3" fmla="*/ 54 h 119"/>
                  <a:gd name="T4" fmla="*/ 125 w 125"/>
                  <a:gd name="T5" fmla="*/ 119 h 119"/>
                  <a:gd name="T6" fmla="*/ 125 w 125"/>
                  <a:gd name="T7" fmla="*/ 67 h 119"/>
                  <a:gd name="T8" fmla="*/ 0 w 125"/>
                  <a:gd name="T9" fmla="*/ 0 h 119"/>
                  <a:gd name="T10" fmla="*/ 0 60000 65536"/>
                  <a:gd name="T11" fmla="*/ 0 60000 65536"/>
                  <a:gd name="T12" fmla="*/ 0 60000 65536"/>
                  <a:gd name="T13" fmla="*/ 0 60000 65536"/>
                  <a:gd name="T14" fmla="*/ 0 60000 65536"/>
                  <a:gd name="T15" fmla="*/ 0 w 125"/>
                  <a:gd name="T16" fmla="*/ 0 h 119"/>
                  <a:gd name="T17" fmla="*/ 125 w 125"/>
                  <a:gd name="T18" fmla="*/ 119 h 119"/>
                </a:gdLst>
                <a:ahLst/>
                <a:cxnLst>
                  <a:cxn ang="T10">
                    <a:pos x="T0" y="T1"/>
                  </a:cxn>
                  <a:cxn ang="T11">
                    <a:pos x="T2" y="T3"/>
                  </a:cxn>
                  <a:cxn ang="T12">
                    <a:pos x="T4" y="T5"/>
                  </a:cxn>
                  <a:cxn ang="T13">
                    <a:pos x="T6" y="T7"/>
                  </a:cxn>
                  <a:cxn ang="T14">
                    <a:pos x="T8" y="T9"/>
                  </a:cxn>
                </a:cxnLst>
                <a:rect l="T15" t="T16" r="T17" b="T18"/>
                <a:pathLst>
                  <a:path w="125" h="119">
                    <a:moveTo>
                      <a:pt x="0" y="0"/>
                    </a:moveTo>
                    <a:lnTo>
                      <a:pt x="0" y="54"/>
                    </a:lnTo>
                    <a:lnTo>
                      <a:pt x="125" y="119"/>
                    </a:lnTo>
                    <a:lnTo>
                      <a:pt x="125" y="67"/>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71" name="Freeform 999"/>
              <p:cNvSpPr>
                <a:spLocks/>
              </p:cNvSpPr>
              <p:nvPr/>
            </p:nvSpPr>
            <p:spPr bwMode="auto">
              <a:xfrm>
                <a:off x="1930" y="2557"/>
                <a:ext cx="125" cy="119"/>
              </a:xfrm>
              <a:custGeom>
                <a:avLst/>
                <a:gdLst>
                  <a:gd name="T0" fmla="*/ 0 w 125"/>
                  <a:gd name="T1" fmla="*/ 0 h 119"/>
                  <a:gd name="T2" fmla="*/ 0 w 125"/>
                  <a:gd name="T3" fmla="*/ 54 h 119"/>
                  <a:gd name="T4" fmla="*/ 125 w 125"/>
                  <a:gd name="T5" fmla="*/ 119 h 119"/>
                  <a:gd name="T6" fmla="*/ 125 w 125"/>
                  <a:gd name="T7" fmla="*/ 67 h 119"/>
                  <a:gd name="T8" fmla="*/ 0 w 125"/>
                  <a:gd name="T9" fmla="*/ 0 h 119"/>
                  <a:gd name="T10" fmla="*/ 0 60000 65536"/>
                  <a:gd name="T11" fmla="*/ 0 60000 65536"/>
                  <a:gd name="T12" fmla="*/ 0 60000 65536"/>
                  <a:gd name="T13" fmla="*/ 0 60000 65536"/>
                  <a:gd name="T14" fmla="*/ 0 60000 65536"/>
                  <a:gd name="T15" fmla="*/ 0 w 125"/>
                  <a:gd name="T16" fmla="*/ 0 h 119"/>
                  <a:gd name="T17" fmla="*/ 125 w 125"/>
                  <a:gd name="T18" fmla="*/ 119 h 119"/>
                </a:gdLst>
                <a:ahLst/>
                <a:cxnLst>
                  <a:cxn ang="T10">
                    <a:pos x="T0" y="T1"/>
                  </a:cxn>
                  <a:cxn ang="T11">
                    <a:pos x="T2" y="T3"/>
                  </a:cxn>
                  <a:cxn ang="T12">
                    <a:pos x="T4" y="T5"/>
                  </a:cxn>
                  <a:cxn ang="T13">
                    <a:pos x="T6" y="T7"/>
                  </a:cxn>
                  <a:cxn ang="T14">
                    <a:pos x="T8" y="T9"/>
                  </a:cxn>
                </a:cxnLst>
                <a:rect l="T15" t="T16" r="T17" b="T18"/>
                <a:pathLst>
                  <a:path w="125" h="119">
                    <a:moveTo>
                      <a:pt x="0" y="0"/>
                    </a:moveTo>
                    <a:lnTo>
                      <a:pt x="0" y="54"/>
                    </a:lnTo>
                    <a:lnTo>
                      <a:pt x="125" y="119"/>
                    </a:lnTo>
                    <a:lnTo>
                      <a:pt x="125" y="67"/>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72" name="Freeform 1000"/>
              <p:cNvSpPr>
                <a:spLocks/>
              </p:cNvSpPr>
              <p:nvPr/>
            </p:nvSpPr>
            <p:spPr bwMode="auto">
              <a:xfrm>
                <a:off x="2055" y="2504"/>
                <a:ext cx="119" cy="118"/>
              </a:xfrm>
              <a:custGeom>
                <a:avLst/>
                <a:gdLst>
                  <a:gd name="T0" fmla="*/ 0 w 119"/>
                  <a:gd name="T1" fmla="*/ 118 h 118"/>
                  <a:gd name="T2" fmla="*/ 119 w 119"/>
                  <a:gd name="T3" fmla="*/ 53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3"/>
                    </a:lnTo>
                    <a:lnTo>
                      <a:pt x="119" y="0"/>
                    </a:lnTo>
                    <a:lnTo>
                      <a:pt x="0" y="66"/>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73" name="Freeform 1001"/>
              <p:cNvSpPr>
                <a:spLocks/>
              </p:cNvSpPr>
              <p:nvPr/>
            </p:nvSpPr>
            <p:spPr bwMode="auto">
              <a:xfrm>
                <a:off x="2055" y="2504"/>
                <a:ext cx="119" cy="118"/>
              </a:xfrm>
              <a:custGeom>
                <a:avLst/>
                <a:gdLst>
                  <a:gd name="T0" fmla="*/ 0 w 119"/>
                  <a:gd name="T1" fmla="*/ 118 h 118"/>
                  <a:gd name="T2" fmla="*/ 119 w 119"/>
                  <a:gd name="T3" fmla="*/ 53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3"/>
                    </a:lnTo>
                    <a:lnTo>
                      <a:pt x="119" y="0"/>
                    </a:lnTo>
                    <a:lnTo>
                      <a:pt x="0" y="66"/>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74" name="Freeform 1002"/>
              <p:cNvSpPr>
                <a:spLocks/>
              </p:cNvSpPr>
              <p:nvPr/>
            </p:nvSpPr>
            <p:spPr bwMode="auto">
              <a:xfrm>
                <a:off x="1930" y="2439"/>
                <a:ext cx="244" cy="131"/>
              </a:xfrm>
              <a:custGeom>
                <a:avLst/>
                <a:gdLst>
                  <a:gd name="T0" fmla="*/ 125 w 244"/>
                  <a:gd name="T1" fmla="*/ 131 h 131"/>
                  <a:gd name="T2" fmla="*/ 244 w 244"/>
                  <a:gd name="T3" fmla="*/ 65 h 131"/>
                  <a:gd name="T4" fmla="*/ 121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21" y="0"/>
                    </a:lnTo>
                    <a:lnTo>
                      <a:pt x="0" y="67"/>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75" name="Freeform 1003"/>
              <p:cNvSpPr>
                <a:spLocks/>
              </p:cNvSpPr>
              <p:nvPr/>
            </p:nvSpPr>
            <p:spPr bwMode="auto">
              <a:xfrm>
                <a:off x="1930" y="2439"/>
                <a:ext cx="244" cy="131"/>
              </a:xfrm>
              <a:custGeom>
                <a:avLst/>
                <a:gdLst>
                  <a:gd name="T0" fmla="*/ 125 w 244"/>
                  <a:gd name="T1" fmla="*/ 131 h 131"/>
                  <a:gd name="T2" fmla="*/ 244 w 244"/>
                  <a:gd name="T3" fmla="*/ 65 h 131"/>
                  <a:gd name="T4" fmla="*/ 121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21" y="0"/>
                    </a:lnTo>
                    <a:lnTo>
                      <a:pt x="0" y="67"/>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76" name="Freeform 1004"/>
              <p:cNvSpPr>
                <a:spLocks/>
              </p:cNvSpPr>
              <p:nvPr/>
            </p:nvSpPr>
            <p:spPr bwMode="auto">
              <a:xfrm>
                <a:off x="2055" y="2504"/>
                <a:ext cx="119" cy="118"/>
              </a:xfrm>
              <a:custGeom>
                <a:avLst/>
                <a:gdLst>
                  <a:gd name="T0" fmla="*/ 0 w 119"/>
                  <a:gd name="T1" fmla="*/ 118 h 118"/>
                  <a:gd name="T2" fmla="*/ 119 w 119"/>
                  <a:gd name="T3" fmla="*/ 53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3"/>
                    </a:lnTo>
                    <a:lnTo>
                      <a:pt x="119" y="0"/>
                    </a:lnTo>
                    <a:lnTo>
                      <a:pt x="0" y="66"/>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77" name="Freeform 1005"/>
              <p:cNvSpPr>
                <a:spLocks/>
              </p:cNvSpPr>
              <p:nvPr/>
            </p:nvSpPr>
            <p:spPr bwMode="auto">
              <a:xfrm>
                <a:off x="2055" y="2504"/>
                <a:ext cx="119" cy="118"/>
              </a:xfrm>
              <a:custGeom>
                <a:avLst/>
                <a:gdLst>
                  <a:gd name="T0" fmla="*/ 0 w 119"/>
                  <a:gd name="T1" fmla="*/ 118 h 118"/>
                  <a:gd name="T2" fmla="*/ 119 w 119"/>
                  <a:gd name="T3" fmla="*/ 53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3"/>
                    </a:lnTo>
                    <a:lnTo>
                      <a:pt x="119" y="0"/>
                    </a:lnTo>
                    <a:lnTo>
                      <a:pt x="0" y="66"/>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78" name="Freeform 1006"/>
              <p:cNvSpPr>
                <a:spLocks/>
              </p:cNvSpPr>
              <p:nvPr/>
            </p:nvSpPr>
            <p:spPr bwMode="auto">
              <a:xfrm>
                <a:off x="1930" y="2439"/>
                <a:ext cx="244" cy="131"/>
              </a:xfrm>
              <a:custGeom>
                <a:avLst/>
                <a:gdLst>
                  <a:gd name="T0" fmla="*/ 125 w 244"/>
                  <a:gd name="T1" fmla="*/ 131 h 131"/>
                  <a:gd name="T2" fmla="*/ 244 w 244"/>
                  <a:gd name="T3" fmla="*/ 65 h 131"/>
                  <a:gd name="T4" fmla="*/ 121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21" y="0"/>
                    </a:lnTo>
                    <a:lnTo>
                      <a:pt x="0" y="67"/>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479" name="Freeform 1007"/>
              <p:cNvSpPr>
                <a:spLocks/>
              </p:cNvSpPr>
              <p:nvPr/>
            </p:nvSpPr>
            <p:spPr bwMode="auto">
              <a:xfrm>
                <a:off x="1930" y="2439"/>
                <a:ext cx="244" cy="131"/>
              </a:xfrm>
              <a:custGeom>
                <a:avLst/>
                <a:gdLst>
                  <a:gd name="T0" fmla="*/ 125 w 244"/>
                  <a:gd name="T1" fmla="*/ 131 h 131"/>
                  <a:gd name="T2" fmla="*/ 244 w 244"/>
                  <a:gd name="T3" fmla="*/ 65 h 131"/>
                  <a:gd name="T4" fmla="*/ 121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21" y="0"/>
                    </a:lnTo>
                    <a:lnTo>
                      <a:pt x="0" y="67"/>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480" name="Freeform 1008"/>
              <p:cNvSpPr>
                <a:spLocks/>
              </p:cNvSpPr>
              <p:nvPr/>
            </p:nvSpPr>
            <p:spPr bwMode="auto">
              <a:xfrm>
                <a:off x="1930" y="2506"/>
                <a:ext cx="125" cy="116"/>
              </a:xfrm>
              <a:custGeom>
                <a:avLst/>
                <a:gdLst>
                  <a:gd name="T0" fmla="*/ 0 w 125"/>
                  <a:gd name="T1" fmla="*/ 0 h 116"/>
                  <a:gd name="T2" fmla="*/ 0 w 125"/>
                  <a:gd name="T3" fmla="*/ 51 h 116"/>
                  <a:gd name="T4" fmla="*/ 125 w 125"/>
                  <a:gd name="T5" fmla="*/ 116 h 116"/>
                  <a:gd name="T6" fmla="*/ 125 w 125"/>
                  <a:gd name="T7" fmla="*/ 64 h 116"/>
                  <a:gd name="T8" fmla="*/ 0 w 125"/>
                  <a:gd name="T9" fmla="*/ 0 h 116"/>
                  <a:gd name="T10" fmla="*/ 0 60000 65536"/>
                  <a:gd name="T11" fmla="*/ 0 60000 65536"/>
                  <a:gd name="T12" fmla="*/ 0 60000 65536"/>
                  <a:gd name="T13" fmla="*/ 0 60000 65536"/>
                  <a:gd name="T14" fmla="*/ 0 60000 65536"/>
                  <a:gd name="T15" fmla="*/ 0 w 125"/>
                  <a:gd name="T16" fmla="*/ 0 h 116"/>
                  <a:gd name="T17" fmla="*/ 125 w 125"/>
                  <a:gd name="T18" fmla="*/ 116 h 116"/>
                </a:gdLst>
                <a:ahLst/>
                <a:cxnLst>
                  <a:cxn ang="T10">
                    <a:pos x="T0" y="T1"/>
                  </a:cxn>
                  <a:cxn ang="T11">
                    <a:pos x="T2" y="T3"/>
                  </a:cxn>
                  <a:cxn ang="T12">
                    <a:pos x="T4" y="T5"/>
                  </a:cxn>
                  <a:cxn ang="T13">
                    <a:pos x="T6" y="T7"/>
                  </a:cxn>
                  <a:cxn ang="T14">
                    <a:pos x="T8" y="T9"/>
                  </a:cxn>
                </a:cxnLst>
                <a:rect l="T15" t="T16" r="T17" b="T18"/>
                <a:pathLst>
                  <a:path w="125" h="116">
                    <a:moveTo>
                      <a:pt x="0" y="0"/>
                    </a:moveTo>
                    <a:lnTo>
                      <a:pt x="0" y="51"/>
                    </a:lnTo>
                    <a:lnTo>
                      <a:pt x="125" y="116"/>
                    </a:lnTo>
                    <a:lnTo>
                      <a:pt x="125" y="64"/>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grpSp>
          <p:nvGrpSpPr>
            <p:cNvPr id="68646" name="Group 1210"/>
            <p:cNvGrpSpPr>
              <a:grpSpLocks/>
            </p:cNvGrpSpPr>
            <p:nvPr/>
          </p:nvGrpSpPr>
          <p:grpSpPr bwMode="auto">
            <a:xfrm>
              <a:off x="1672" y="2226"/>
              <a:ext cx="502" cy="652"/>
              <a:chOff x="1672" y="2226"/>
              <a:chExt cx="502" cy="652"/>
            </a:xfrm>
          </p:grpSpPr>
          <p:sp>
            <p:nvSpPr>
              <p:cNvPr id="69081" name="Freeform 1010"/>
              <p:cNvSpPr>
                <a:spLocks/>
              </p:cNvSpPr>
              <p:nvPr/>
            </p:nvSpPr>
            <p:spPr bwMode="auto">
              <a:xfrm>
                <a:off x="1930" y="2506"/>
                <a:ext cx="125" cy="116"/>
              </a:xfrm>
              <a:custGeom>
                <a:avLst/>
                <a:gdLst>
                  <a:gd name="T0" fmla="*/ 0 w 125"/>
                  <a:gd name="T1" fmla="*/ 0 h 116"/>
                  <a:gd name="T2" fmla="*/ 0 w 125"/>
                  <a:gd name="T3" fmla="*/ 51 h 116"/>
                  <a:gd name="T4" fmla="*/ 125 w 125"/>
                  <a:gd name="T5" fmla="*/ 116 h 116"/>
                  <a:gd name="T6" fmla="*/ 125 w 125"/>
                  <a:gd name="T7" fmla="*/ 64 h 116"/>
                  <a:gd name="T8" fmla="*/ 0 w 125"/>
                  <a:gd name="T9" fmla="*/ 0 h 116"/>
                  <a:gd name="T10" fmla="*/ 0 60000 65536"/>
                  <a:gd name="T11" fmla="*/ 0 60000 65536"/>
                  <a:gd name="T12" fmla="*/ 0 60000 65536"/>
                  <a:gd name="T13" fmla="*/ 0 60000 65536"/>
                  <a:gd name="T14" fmla="*/ 0 60000 65536"/>
                  <a:gd name="T15" fmla="*/ 0 w 125"/>
                  <a:gd name="T16" fmla="*/ 0 h 116"/>
                  <a:gd name="T17" fmla="*/ 125 w 125"/>
                  <a:gd name="T18" fmla="*/ 116 h 116"/>
                </a:gdLst>
                <a:ahLst/>
                <a:cxnLst>
                  <a:cxn ang="T10">
                    <a:pos x="T0" y="T1"/>
                  </a:cxn>
                  <a:cxn ang="T11">
                    <a:pos x="T2" y="T3"/>
                  </a:cxn>
                  <a:cxn ang="T12">
                    <a:pos x="T4" y="T5"/>
                  </a:cxn>
                  <a:cxn ang="T13">
                    <a:pos x="T6" y="T7"/>
                  </a:cxn>
                  <a:cxn ang="T14">
                    <a:pos x="T8" y="T9"/>
                  </a:cxn>
                </a:cxnLst>
                <a:rect l="T15" t="T16" r="T17" b="T18"/>
                <a:pathLst>
                  <a:path w="125" h="116">
                    <a:moveTo>
                      <a:pt x="0" y="0"/>
                    </a:moveTo>
                    <a:lnTo>
                      <a:pt x="0" y="51"/>
                    </a:lnTo>
                    <a:lnTo>
                      <a:pt x="125" y="116"/>
                    </a:lnTo>
                    <a:lnTo>
                      <a:pt x="125" y="64"/>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82" name="Freeform 1011"/>
              <p:cNvSpPr>
                <a:spLocks/>
              </p:cNvSpPr>
              <p:nvPr/>
            </p:nvSpPr>
            <p:spPr bwMode="auto">
              <a:xfrm>
                <a:off x="2055" y="2452"/>
                <a:ext cx="119" cy="116"/>
              </a:xfrm>
              <a:custGeom>
                <a:avLst/>
                <a:gdLst>
                  <a:gd name="T0" fmla="*/ 0 w 119"/>
                  <a:gd name="T1" fmla="*/ 116 h 116"/>
                  <a:gd name="T2" fmla="*/ 119 w 119"/>
                  <a:gd name="T3" fmla="*/ 52 h 116"/>
                  <a:gd name="T4" fmla="*/ 119 w 119"/>
                  <a:gd name="T5" fmla="*/ 0 h 116"/>
                  <a:gd name="T6" fmla="*/ 0 w 119"/>
                  <a:gd name="T7" fmla="*/ 65 h 116"/>
                  <a:gd name="T8" fmla="*/ 0 w 119"/>
                  <a:gd name="T9" fmla="*/ 116 h 116"/>
                  <a:gd name="T10" fmla="*/ 0 60000 65536"/>
                  <a:gd name="T11" fmla="*/ 0 60000 65536"/>
                  <a:gd name="T12" fmla="*/ 0 60000 65536"/>
                  <a:gd name="T13" fmla="*/ 0 60000 65536"/>
                  <a:gd name="T14" fmla="*/ 0 60000 65536"/>
                  <a:gd name="T15" fmla="*/ 0 w 119"/>
                  <a:gd name="T16" fmla="*/ 0 h 116"/>
                  <a:gd name="T17" fmla="*/ 119 w 119"/>
                  <a:gd name="T18" fmla="*/ 116 h 116"/>
                </a:gdLst>
                <a:ahLst/>
                <a:cxnLst>
                  <a:cxn ang="T10">
                    <a:pos x="T0" y="T1"/>
                  </a:cxn>
                  <a:cxn ang="T11">
                    <a:pos x="T2" y="T3"/>
                  </a:cxn>
                  <a:cxn ang="T12">
                    <a:pos x="T4" y="T5"/>
                  </a:cxn>
                  <a:cxn ang="T13">
                    <a:pos x="T6" y="T7"/>
                  </a:cxn>
                  <a:cxn ang="T14">
                    <a:pos x="T8" y="T9"/>
                  </a:cxn>
                </a:cxnLst>
                <a:rect l="T15" t="T16" r="T17" b="T18"/>
                <a:pathLst>
                  <a:path w="119" h="116">
                    <a:moveTo>
                      <a:pt x="0" y="116"/>
                    </a:moveTo>
                    <a:lnTo>
                      <a:pt x="119" y="52"/>
                    </a:lnTo>
                    <a:lnTo>
                      <a:pt x="119" y="0"/>
                    </a:lnTo>
                    <a:lnTo>
                      <a:pt x="0" y="65"/>
                    </a:lnTo>
                    <a:lnTo>
                      <a:pt x="0" y="11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83" name="Freeform 1012"/>
              <p:cNvSpPr>
                <a:spLocks/>
              </p:cNvSpPr>
              <p:nvPr/>
            </p:nvSpPr>
            <p:spPr bwMode="auto">
              <a:xfrm>
                <a:off x="2055" y="2452"/>
                <a:ext cx="119" cy="116"/>
              </a:xfrm>
              <a:custGeom>
                <a:avLst/>
                <a:gdLst>
                  <a:gd name="T0" fmla="*/ 0 w 119"/>
                  <a:gd name="T1" fmla="*/ 116 h 116"/>
                  <a:gd name="T2" fmla="*/ 119 w 119"/>
                  <a:gd name="T3" fmla="*/ 52 h 116"/>
                  <a:gd name="T4" fmla="*/ 119 w 119"/>
                  <a:gd name="T5" fmla="*/ 0 h 116"/>
                  <a:gd name="T6" fmla="*/ 0 w 119"/>
                  <a:gd name="T7" fmla="*/ 65 h 116"/>
                  <a:gd name="T8" fmla="*/ 0 w 119"/>
                  <a:gd name="T9" fmla="*/ 116 h 116"/>
                  <a:gd name="T10" fmla="*/ 0 60000 65536"/>
                  <a:gd name="T11" fmla="*/ 0 60000 65536"/>
                  <a:gd name="T12" fmla="*/ 0 60000 65536"/>
                  <a:gd name="T13" fmla="*/ 0 60000 65536"/>
                  <a:gd name="T14" fmla="*/ 0 60000 65536"/>
                  <a:gd name="T15" fmla="*/ 0 w 119"/>
                  <a:gd name="T16" fmla="*/ 0 h 116"/>
                  <a:gd name="T17" fmla="*/ 119 w 119"/>
                  <a:gd name="T18" fmla="*/ 116 h 116"/>
                </a:gdLst>
                <a:ahLst/>
                <a:cxnLst>
                  <a:cxn ang="T10">
                    <a:pos x="T0" y="T1"/>
                  </a:cxn>
                  <a:cxn ang="T11">
                    <a:pos x="T2" y="T3"/>
                  </a:cxn>
                  <a:cxn ang="T12">
                    <a:pos x="T4" y="T5"/>
                  </a:cxn>
                  <a:cxn ang="T13">
                    <a:pos x="T6" y="T7"/>
                  </a:cxn>
                  <a:cxn ang="T14">
                    <a:pos x="T8" y="T9"/>
                  </a:cxn>
                </a:cxnLst>
                <a:rect l="T15" t="T16" r="T17" b="T18"/>
                <a:pathLst>
                  <a:path w="119" h="116">
                    <a:moveTo>
                      <a:pt x="0" y="116"/>
                    </a:moveTo>
                    <a:lnTo>
                      <a:pt x="119" y="52"/>
                    </a:lnTo>
                    <a:lnTo>
                      <a:pt x="119" y="0"/>
                    </a:lnTo>
                    <a:lnTo>
                      <a:pt x="0" y="65"/>
                    </a:lnTo>
                    <a:lnTo>
                      <a:pt x="0" y="11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84" name="Freeform 1013"/>
              <p:cNvSpPr>
                <a:spLocks/>
              </p:cNvSpPr>
              <p:nvPr/>
            </p:nvSpPr>
            <p:spPr bwMode="auto">
              <a:xfrm>
                <a:off x="1930" y="2385"/>
                <a:ext cx="244" cy="132"/>
              </a:xfrm>
              <a:custGeom>
                <a:avLst/>
                <a:gdLst>
                  <a:gd name="T0" fmla="*/ 125 w 244"/>
                  <a:gd name="T1" fmla="*/ 132 h 132"/>
                  <a:gd name="T2" fmla="*/ 244 w 244"/>
                  <a:gd name="T3" fmla="*/ 67 h 132"/>
                  <a:gd name="T4" fmla="*/ 121 w 244"/>
                  <a:gd name="T5" fmla="*/ 0 h 132"/>
                  <a:gd name="T6" fmla="*/ 0 w 244"/>
                  <a:gd name="T7" fmla="*/ 67 h 132"/>
                  <a:gd name="T8" fmla="*/ 125 w 244"/>
                  <a:gd name="T9" fmla="*/ 132 h 132"/>
                  <a:gd name="T10" fmla="*/ 0 60000 65536"/>
                  <a:gd name="T11" fmla="*/ 0 60000 65536"/>
                  <a:gd name="T12" fmla="*/ 0 60000 65536"/>
                  <a:gd name="T13" fmla="*/ 0 60000 65536"/>
                  <a:gd name="T14" fmla="*/ 0 60000 65536"/>
                  <a:gd name="T15" fmla="*/ 0 w 244"/>
                  <a:gd name="T16" fmla="*/ 0 h 132"/>
                  <a:gd name="T17" fmla="*/ 244 w 244"/>
                  <a:gd name="T18" fmla="*/ 132 h 132"/>
                </a:gdLst>
                <a:ahLst/>
                <a:cxnLst>
                  <a:cxn ang="T10">
                    <a:pos x="T0" y="T1"/>
                  </a:cxn>
                  <a:cxn ang="T11">
                    <a:pos x="T2" y="T3"/>
                  </a:cxn>
                  <a:cxn ang="T12">
                    <a:pos x="T4" y="T5"/>
                  </a:cxn>
                  <a:cxn ang="T13">
                    <a:pos x="T6" y="T7"/>
                  </a:cxn>
                  <a:cxn ang="T14">
                    <a:pos x="T8" y="T9"/>
                  </a:cxn>
                </a:cxnLst>
                <a:rect l="T15" t="T16" r="T17" b="T18"/>
                <a:pathLst>
                  <a:path w="244" h="132">
                    <a:moveTo>
                      <a:pt x="125" y="132"/>
                    </a:moveTo>
                    <a:lnTo>
                      <a:pt x="244" y="67"/>
                    </a:lnTo>
                    <a:lnTo>
                      <a:pt x="121" y="0"/>
                    </a:lnTo>
                    <a:lnTo>
                      <a:pt x="0" y="67"/>
                    </a:lnTo>
                    <a:lnTo>
                      <a:pt x="125" y="13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85" name="Freeform 1014"/>
              <p:cNvSpPr>
                <a:spLocks/>
              </p:cNvSpPr>
              <p:nvPr/>
            </p:nvSpPr>
            <p:spPr bwMode="auto">
              <a:xfrm>
                <a:off x="1930" y="2385"/>
                <a:ext cx="244" cy="132"/>
              </a:xfrm>
              <a:custGeom>
                <a:avLst/>
                <a:gdLst>
                  <a:gd name="T0" fmla="*/ 125 w 244"/>
                  <a:gd name="T1" fmla="*/ 132 h 132"/>
                  <a:gd name="T2" fmla="*/ 244 w 244"/>
                  <a:gd name="T3" fmla="*/ 67 h 132"/>
                  <a:gd name="T4" fmla="*/ 121 w 244"/>
                  <a:gd name="T5" fmla="*/ 0 h 132"/>
                  <a:gd name="T6" fmla="*/ 0 w 244"/>
                  <a:gd name="T7" fmla="*/ 67 h 132"/>
                  <a:gd name="T8" fmla="*/ 125 w 244"/>
                  <a:gd name="T9" fmla="*/ 132 h 132"/>
                  <a:gd name="T10" fmla="*/ 0 60000 65536"/>
                  <a:gd name="T11" fmla="*/ 0 60000 65536"/>
                  <a:gd name="T12" fmla="*/ 0 60000 65536"/>
                  <a:gd name="T13" fmla="*/ 0 60000 65536"/>
                  <a:gd name="T14" fmla="*/ 0 60000 65536"/>
                  <a:gd name="T15" fmla="*/ 0 w 244"/>
                  <a:gd name="T16" fmla="*/ 0 h 132"/>
                  <a:gd name="T17" fmla="*/ 244 w 244"/>
                  <a:gd name="T18" fmla="*/ 132 h 132"/>
                </a:gdLst>
                <a:ahLst/>
                <a:cxnLst>
                  <a:cxn ang="T10">
                    <a:pos x="T0" y="T1"/>
                  </a:cxn>
                  <a:cxn ang="T11">
                    <a:pos x="T2" y="T3"/>
                  </a:cxn>
                  <a:cxn ang="T12">
                    <a:pos x="T4" y="T5"/>
                  </a:cxn>
                  <a:cxn ang="T13">
                    <a:pos x="T6" y="T7"/>
                  </a:cxn>
                  <a:cxn ang="T14">
                    <a:pos x="T8" y="T9"/>
                  </a:cxn>
                </a:cxnLst>
                <a:rect l="T15" t="T16" r="T17" b="T18"/>
                <a:pathLst>
                  <a:path w="244" h="132">
                    <a:moveTo>
                      <a:pt x="125" y="132"/>
                    </a:moveTo>
                    <a:lnTo>
                      <a:pt x="244" y="67"/>
                    </a:lnTo>
                    <a:lnTo>
                      <a:pt x="121" y="0"/>
                    </a:lnTo>
                    <a:lnTo>
                      <a:pt x="0" y="67"/>
                    </a:lnTo>
                    <a:lnTo>
                      <a:pt x="125" y="13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86" name="Freeform 1015"/>
              <p:cNvSpPr>
                <a:spLocks/>
              </p:cNvSpPr>
              <p:nvPr/>
            </p:nvSpPr>
            <p:spPr bwMode="auto">
              <a:xfrm>
                <a:off x="2055" y="2452"/>
                <a:ext cx="119" cy="116"/>
              </a:xfrm>
              <a:custGeom>
                <a:avLst/>
                <a:gdLst>
                  <a:gd name="T0" fmla="*/ 0 w 119"/>
                  <a:gd name="T1" fmla="*/ 116 h 116"/>
                  <a:gd name="T2" fmla="*/ 119 w 119"/>
                  <a:gd name="T3" fmla="*/ 52 h 116"/>
                  <a:gd name="T4" fmla="*/ 119 w 119"/>
                  <a:gd name="T5" fmla="*/ 0 h 116"/>
                  <a:gd name="T6" fmla="*/ 0 w 119"/>
                  <a:gd name="T7" fmla="*/ 65 h 116"/>
                  <a:gd name="T8" fmla="*/ 0 w 119"/>
                  <a:gd name="T9" fmla="*/ 116 h 116"/>
                  <a:gd name="T10" fmla="*/ 0 60000 65536"/>
                  <a:gd name="T11" fmla="*/ 0 60000 65536"/>
                  <a:gd name="T12" fmla="*/ 0 60000 65536"/>
                  <a:gd name="T13" fmla="*/ 0 60000 65536"/>
                  <a:gd name="T14" fmla="*/ 0 60000 65536"/>
                  <a:gd name="T15" fmla="*/ 0 w 119"/>
                  <a:gd name="T16" fmla="*/ 0 h 116"/>
                  <a:gd name="T17" fmla="*/ 119 w 119"/>
                  <a:gd name="T18" fmla="*/ 116 h 116"/>
                </a:gdLst>
                <a:ahLst/>
                <a:cxnLst>
                  <a:cxn ang="T10">
                    <a:pos x="T0" y="T1"/>
                  </a:cxn>
                  <a:cxn ang="T11">
                    <a:pos x="T2" y="T3"/>
                  </a:cxn>
                  <a:cxn ang="T12">
                    <a:pos x="T4" y="T5"/>
                  </a:cxn>
                  <a:cxn ang="T13">
                    <a:pos x="T6" y="T7"/>
                  </a:cxn>
                  <a:cxn ang="T14">
                    <a:pos x="T8" y="T9"/>
                  </a:cxn>
                </a:cxnLst>
                <a:rect l="T15" t="T16" r="T17" b="T18"/>
                <a:pathLst>
                  <a:path w="119" h="116">
                    <a:moveTo>
                      <a:pt x="0" y="116"/>
                    </a:moveTo>
                    <a:lnTo>
                      <a:pt x="119" y="52"/>
                    </a:lnTo>
                    <a:lnTo>
                      <a:pt x="119" y="0"/>
                    </a:lnTo>
                    <a:lnTo>
                      <a:pt x="0" y="65"/>
                    </a:lnTo>
                    <a:lnTo>
                      <a:pt x="0" y="11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87" name="Freeform 1016"/>
              <p:cNvSpPr>
                <a:spLocks/>
              </p:cNvSpPr>
              <p:nvPr/>
            </p:nvSpPr>
            <p:spPr bwMode="auto">
              <a:xfrm>
                <a:off x="2055" y="2452"/>
                <a:ext cx="119" cy="116"/>
              </a:xfrm>
              <a:custGeom>
                <a:avLst/>
                <a:gdLst>
                  <a:gd name="T0" fmla="*/ 0 w 119"/>
                  <a:gd name="T1" fmla="*/ 116 h 116"/>
                  <a:gd name="T2" fmla="*/ 119 w 119"/>
                  <a:gd name="T3" fmla="*/ 52 h 116"/>
                  <a:gd name="T4" fmla="*/ 119 w 119"/>
                  <a:gd name="T5" fmla="*/ 0 h 116"/>
                  <a:gd name="T6" fmla="*/ 0 w 119"/>
                  <a:gd name="T7" fmla="*/ 65 h 116"/>
                  <a:gd name="T8" fmla="*/ 0 w 119"/>
                  <a:gd name="T9" fmla="*/ 116 h 116"/>
                  <a:gd name="T10" fmla="*/ 0 60000 65536"/>
                  <a:gd name="T11" fmla="*/ 0 60000 65536"/>
                  <a:gd name="T12" fmla="*/ 0 60000 65536"/>
                  <a:gd name="T13" fmla="*/ 0 60000 65536"/>
                  <a:gd name="T14" fmla="*/ 0 60000 65536"/>
                  <a:gd name="T15" fmla="*/ 0 w 119"/>
                  <a:gd name="T16" fmla="*/ 0 h 116"/>
                  <a:gd name="T17" fmla="*/ 119 w 119"/>
                  <a:gd name="T18" fmla="*/ 116 h 116"/>
                </a:gdLst>
                <a:ahLst/>
                <a:cxnLst>
                  <a:cxn ang="T10">
                    <a:pos x="T0" y="T1"/>
                  </a:cxn>
                  <a:cxn ang="T11">
                    <a:pos x="T2" y="T3"/>
                  </a:cxn>
                  <a:cxn ang="T12">
                    <a:pos x="T4" y="T5"/>
                  </a:cxn>
                  <a:cxn ang="T13">
                    <a:pos x="T6" y="T7"/>
                  </a:cxn>
                  <a:cxn ang="T14">
                    <a:pos x="T8" y="T9"/>
                  </a:cxn>
                </a:cxnLst>
                <a:rect l="T15" t="T16" r="T17" b="T18"/>
                <a:pathLst>
                  <a:path w="119" h="116">
                    <a:moveTo>
                      <a:pt x="0" y="116"/>
                    </a:moveTo>
                    <a:lnTo>
                      <a:pt x="119" y="52"/>
                    </a:lnTo>
                    <a:lnTo>
                      <a:pt x="119" y="0"/>
                    </a:lnTo>
                    <a:lnTo>
                      <a:pt x="0" y="65"/>
                    </a:lnTo>
                    <a:lnTo>
                      <a:pt x="0" y="11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88" name="Freeform 1017"/>
              <p:cNvSpPr>
                <a:spLocks/>
              </p:cNvSpPr>
              <p:nvPr/>
            </p:nvSpPr>
            <p:spPr bwMode="auto">
              <a:xfrm>
                <a:off x="1930" y="2385"/>
                <a:ext cx="244" cy="132"/>
              </a:xfrm>
              <a:custGeom>
                <a:avLst/>
                <a:gdLst>
                  <a:gd name="T0" fmla="*/ 125 w 244"/>
                  <a:gd name="T1" fmla="*/ 132 h 132"/>
                  <a:gd name="T2" fmla="*/ 244 w 244"/>
                  <a:gd name="T3" fmla="*/ 67 h 132"/>
                  <a:gd name="T4" fmla="*/ 121 w 244"/>
                  <a:gd name="T5" fmla="*/ 0 h 132"/>
                  <a:gd name="T6" fmla="*/ 0 w 244"/>
                  <a:gd name="T7" fmla="*/ 67 h 132"/>
                  <a:gd name="T8" fmla="*/ 125 w 244"/>
                  <a:gd name="T9" fmla="*/ 132 h 132"/>
                  <a:gd name="T10" fmla="*/ 0 60000 65536"/>
                  <a:gd name="T11" fmla="*/ 0 60000 65536"/>
                  <a:gd name="T12" fmla="*/ 0 60000 65536"/>
                  <a:gd name="T13" fmla="*/ 0 60000 65536"/>
                  <a:gd name="T14" fmla="*/ 0 60000 65536"/>
                  <a:gd name="T15" fmla="*/ 0 w 244"/>
                  <a:gd name="T16" fmla="*/ 0 h 132"/>
                  <a:gd name="T17" fmla="*/ 244 w 244"/>
                  <a:gd name="T18" fmla="*/ 132 h 132"/>
                </a:gdLst>
                <a:ahLst/>
                <a:cxnLst>
                  <a:cxn ang="T10">
                    <a:pos x="T0" y="T1"/>
                  </a:cxn>
                  <a:cxn ang="T11">
                    <a:pos x="T2" y="T3"/>
                  </a:cxn>
                  <a:cxn ang="T12">
                    <a:pos x="T4" y="T5"/>
                  </a:cxn>
                  <a:cxn ang="T13">
                    <a:pos x="T6" y="T7"/>
                  </a:cxn>
                  <a:cxn ang="T14">
                    <a:pos x="T8" y="T9"/>
                  </a:cxn>
                </a:cxnLst>
                <a:rect l="T15" t="T16" r="T17" b="T18"/>
                <a:pathLst>
                  <a:path w="244" h="132">
                    <a:moveTo>
                      <a:pt x="125" y="132"/>
                    </a:moveTo>
                    <a:lnTo>
                      <a:pt x="244" y="67"/>
                    </a:lnTo>
                    <a:lnTo>
                      <a:pt x="121" y="0"/>
                    </a:lnTo>
                    <a:lnTo>
                      <a:pt x="0" y="67"/>
                    </a:lnTo>
                    <a:lnTo>
                      <a:pt x="125" y="13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89" name="Freeform 1018"/>
              <p:cNvSpPr>
                <a:spLocks/>
              </p:cNvSpPr>
              <p:nvPr/>
            </p:nvSpPr>
            <p:spPr bwMode="auto">
              <a:xfrm>
                <a:off x="1930" y="2385"/>
                <a:ext cx="244" cy="132"/>
              </a:xfrm>
              <a:custGeom>
                <a:avLst/>
                <a:gdLst>
                  <a:gd name="T0" fmla="*/ 125 w 244"/>
                  <a:gd name="T1" fmla="*/ 132 h 132"/>
                  <a:gd name="T2" fmla="*/ 244 w 244"/>
                  <a:gd name="T3" fmla="*/ 67 h 132"/>
                  <a:gd name="T4" fmla="*/ 121 w 244"/>
                  <a:gd name="T5" fmla="*/ 0 h 132"/>
                  <a:gd name="T6" fmla="*/ 0 w 244"/>
                  <a:gd name="T7" fmla="*/ 67 h 132"/>
                  <a:gd name="T8" fmla="*/ 125 w 244"/>
                  <a:gd name="T9" fmla="*/ 132 h 132"/>
                  <a:gd name="T10" fmla="*/ 0 60000 65536"/>
                  <a:gd name="T11" fmla="*/ 0 60000 65536"/>
                  <a:gd name="T12" fmla="*/ 0 60000 65536"/>
                  <a:gd name="T13" fmla="*/ 0 60000 65536"/>
                  <a:gd name="T14" fmla="*/ 0 60000 65536"/>
                  <a:gd name="T15" fmla="*/ 0 w 244"/>
                  <a:gd name="T16" fmla="*/ 0 h 132"/>
                  <a:gd name="T17" fmla="*/ 244 w 244"/>
                  <a:gd name="T18" fmla="*/ 132 h 132"/>
                </a:gdLst>
                <a:ahLst/>
                <a:cxnLst>
                  <a:cxn ang="T10">
                    <a:pos x="T0" y="T1"/>
                  </a:cxn>
                  <a:cxn ang="T11">
                    <a:pos x="T2" y="T3"/>
                  </a:cxn>
                  <a:cxn ang="T12">
                    <a:pos x="T4" y="T5"/>
                  </a:cxn>
                  <a:cxn ang="T13">
                    <a:pos x="T6" y="T7"/>
                  </a:cxn>
                  <a:cxn ang="T14">
                    <a:pos x="T8" y="T9"/>
                  </a:cxn>
                </a:cxnLst>
                <a:rect l="T15" t="T16" r="T17" b="T18"/>
                <a:pathLst>
                  <a:path w="244" h="132">
                    <a:moveTo>
                      <a:pt x="125" y="132"/>
                    </a:moveTo>
                    <a:lnTo>
                      <a:pt x="244" y="67"/>
                    </a:lnTo>
                    <a:lnTo>
                      <a:pt x="121" y="0"/>
                    </a:lnTo>
                    <a:lnTo>
                      <a:pt x="0" y="67"/>
                    </a:lnTo>
                    <a:lnTo>
                      <a:pt x="125" y="13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90" name="Freeform 1019"/>
              <p:cNvSpPr>
                <a:spLocks/>
              </p:cNvSpPr>
              <p:nvPr/>
            </p:nvSpPr>
            <p:spPr bwMode="auto">
              <a:xfrm>
                <a:off x="1930" y="2452"/>
                <a:ext cx="125" cy="116"/>
              </a:xfrm>
              <a:custGeom>
                <a:avLst/>
                <a:gdLst>
                  <a:gd name="T0" fmla="*/ 0 w 125"/>
                  <a:gd name="T1" fmla="*/ 0 h 116"/>
                  <a:gd name="T2" fmla="*/ 0 w 125"/>
                  <a:gd name="T3" fmla="*/ 52 h 116"/>
                  <a:gd name="T4" fmla="*/ 125 w 125"/>
                  <a:gd name="T5" fmla="*/ 116 h 116"/>
                  <a:gd name="T6" fmla="*/ 125 w 125"/>
                  <a:gd name="T7" fmla="*/ 65 h 116"/>
                  <a:gd name="T8" fmla="*/ 0 w 125"/>
                  <a:gd name="T9" fmla="*/ 0 h 116"/>
                  <a:gd name="T10" fmla="*/ 0 60000 65536"/>
                  <a:gd name="T11" fmla="*/ 0 60000 65536"/>
                  <a:gd name="T12" fmla="*/ 0 60000 65536"/>
                  <a:gd name="T13" fmla="*/ 0 60000 65536"/>
                  <a:gd name="T14" fmla="*/ 0 60000 65536"/>
                  <a:gd name="T15" fmla="*/ 0 w 125"/>
                  <a:gd name="T16" fmla="*/ 0 h 116"/>
                  <a:gd name="T17" fmla="*/ 125 w 125"/>
                  <a:gd name="T18" fmla="*/ 116 h 116"/>
                </a:gdLst>
                <a:ahLst/>
                <a:cxnLst>
                  <a:cxn ang="T10">
                    <a:pos x="T0" y="T1"/>
                  </a:cxn>
                  <a:cxn ang="T11">
                    <a:pos x="T2" y="T3"/>
                  </a:cxn>
                  <a:cxn ang="T12">
                    <a:pos x="T4" y="T5"/>
                  </a:cxn>
                  <a:cxn ang="T13">
                    <a:pos x="T6" y="T7"/>
                  </a:cxn>
                  <a:cxn ang="T14">
                    <a:pos x="T8" y="T9"/>
                  </a:cxn>
                </a:cxnLst>
                <a:rect l="T15" t="T16" r="T17" b="T18"/>
                <a:pathLst>
                  <a:path w="125" h="116">
                    <a:moveTo>
                      <a:pt x="0" y="0"/>
                    </a:moveTo>
                    <a:lnTo>
                      <a:pt x="0" y="52"/>
                    </a:lnTo>
                    <a:lnTo>
                      <a:pt x="125" y="116"/>
                    </a:lnTo>
                    <a:lnTo>
                      <a:pt x="125" y="6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91" name="Freeform 1020"/>
              <p:cNvSpPr>
                <a:spLocks/>
              </p:cNvSpPr>
              <p:nvPr/>
            </p:nvSpPr>
            <p:spPr bwMode="auto">
              <a:xfrm>
                <a:off x="1930" y="2452"/>
                <a:ext cx="125" cy="116"/>
              </a:xfrm>
              <a:custGeom>
                <a:avLst/>
                <a:gdLst>
                  <a:gd name="T0" fmla="*/ 0 w 125"/>
                  <a:gd name="T1" fmla="*/ 0 h 116"/>
                  <a:gd name="T2" fmla="*/ 0 w 125"/>
                  <a:gd name="T3" fmla="*/ 52 h 116"/>
                  <a:gd name="T4" fmla="*/ 125 w 125"/>
                  <a:gd name="T5" fmla="*/ 116 h 116"/>
                  <a:gd name="T6" fmla="*/ 125 w 125"/>
                  <a:gd name="T7" fmla="*/ 65 h 116"/>
                  <a:gd name="T8" fmla="*/ 0 w 125"/>
                  <a:gd name="T9" fmla="*/ 0 h 116"/>
                  <a:gd name="T10" fmla="*/ 0 60000 65536"/>
                  <a:gd name="T11" fmla="*/ 0 60000 65536"/>
                  <a:gd name="T12" fmla="*/ 0 60000 65536"/>
                  <a:gd name="T13" fmla="*/ 0 60000 65536"/>
                  <a:gd name="T14" fmla="*/ 0 60000 65536"/>
                  <a:gd name="T15" fmla="*/ 0 w 125"/>
                  <a:gd name="T16" fmla="*/ 0 h 116"/>
                  <a:gd name="T17" fmla="*/ 125 w 125"/>
                  <a:gd name="T18" fmla="*/ 116 h 116"/>
                </a:gdLst>
                <a:ahLst/>
                <a:cxnLst>
                  <a:cxn ang="T10">
                    <a:pos x="T0" y="T1"/>
                  </a:cxn>
                  <a:cxn ang="T11">
                    <a:pos x="T2" y="T3"/>
                  </a:cxn>
                  <a:cxn ang="T12">
                    <a:pos x="T4" y="T5"/>
                  </a:cxn>
                  <a:cxn ang="T13">
                    <a:pos x="T6" y="T7"/>
                  </a:cxn>
                  <a:cxn ang="T14">
                    <a:pos x="T8" y="T9"/>
                  </a:cxn>
                </a:cxnLst>
                <a:rect l="T15" t="T16" r="T17" b="T18"/>
                <a:pathLst>
                  <a:path w="125" h="116">
                    <a:moveTo>
                      <a:pt x="0" y="0"/>
                    </a:moveTo>
                    <a:lnTo>
                      <a:pt x="0" y="52"/>
                    </a:lnTo>
                    <a:lnTo>
                      <a:pt x="125" y="116"/>
                    </a:lnTo>
                    <a:lnTo>
                      <a:pt x="125" y="6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92" name="Freeform 1021"/>
              <p:cNvSpPr>
                <a:spLocks/>
              </p:cNvSpPr>
              <p:nvPr/>
            </p:nvSpPr>
            <p:spPr bwMode="auto">
              <a:xfrm>
                <a:off x="2055" y="2398"/>
                <a:ext cx="119" cy="119"/>
              </a:xfrm>
              <a:custGeom>
                <a:avLst/>
                <a:gdLst>
                  <a:gd name="T0" fmla="*/ 0 w 119"/>
                  <a:gd name="T1" fmla="*/ 119 h 119"/>
                  <a:gd name="T2" fmla="*/ 119 w 119"/>
                  <a:gd name="T3" fmla="*/ 52 h 119"/>
                  <a:gd name="T4" fmla="*/ 119 w 119"/>
                  <a:gd name="T5" fmla="*/ 0 h 119"/>
                  <a:gd name="T6" fmla="*/ 0 w 119"/>
                  <a:gd name="T7" fmla="*/ 65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5"/>
                    </a:lnTo>
                    <a:lnTo>
                      <a:pt x="0" y="11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93" name="Freeform 1022"/>
              <p:cNvSpPr>
                <a:spLocks/>
              </p:cNvSpPr>
              <p:nvPr/>
            </p:nvSpPr>
            <p:spPr bwMode="auto">
              <a:xfrm>
                <a:off x="2055" y="2398"/>
                <a:ext cx="119" cy="119"/>
              </a:xfrm>
              <a:custGeom>
                <a:avLst/>
                <a:gdLst>
                  <a:gd name="T0" fmla="*/ 0 w 119"/>
                  <a:gd name="T1" fmla="*/ 119 h 119"/>
                  <a:gd name="T2" fmla="*/ 119 w 119"/>
                  <a:gd name="T3" fmla="*/ 52 h 119"/>
                  <a:gd name="T4" fmla="*/ 119 w 119"/>
                  <a:gd name="T5" fmla="*/ 0 h 119"/>
                  <a:gd name="T6" fmla="*/ 0 w 119"/>
                  <a:gd name="T7" fmla="*/ 65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5"/>
                    </a:lnTo>
                    <a:lnTo>
                      <a:pt x="0" y="11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94" name="Freeform 1023"/>
              <p:cNvSpPr>
                <a:spLocks/>
              </p:cNvSpPr>
              <p:nvPr/>
            </p:nvSpPr>
            <p:spPr bwMode="auto">
              <a:xfrm>
                <a:off x="1930" y="2332"/>
                <a:ext cx="244" cy="131"/>
              </a:xfrm>
              <a:custGeom>
                <a:avLst/>
                <a:gdLst>
                  <a:gd name="T0" fmla="*/ 125 w 244"/>
                  <a:gd name="T1" fmla="*/ 131 h 131"/>
                  <a:gd name="T2" fmla="*/ 244 w 244"/>
                  <a:gd name="T3" fmla="*/ 66 h 131"/>
                  <a:gd name="T4" fmla="*/ 121 w 244"/>
                  <a:gd name="T5" fmla="*/ 0 h 131"/>
                  <a:gd name="T6" fmla="*/ 0 w 244"/>
                  <a:gd name="T7" fmla="*/ 66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6"/>
                    </a:lnTo>
                    <a:lnTo>
                      <a:pt x="121" y="0"/>
                    </a:lnTo>
                    <a:lnTo>
                      <a:pt x="0" y="66"/>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95" name="Freeform 1024"/>
              <p:cNvSpPr>
                <a:spLocks/>
              </p:cNvSpPr>
              <p:nvPr/>
            </p:nvSpPr>
            <p:spPr bwMode="auto">
              <a:xfrm>
                <a:off x="1930" y="2332"/>
                <a:ext cx="244" cy="131"/>
              </a:xfrm>
              <a:custGeom>
                <a:avLst/>
                <a:gdLst>
                  <a:gd name="T0" fmla="*/ 125 w 244"/>
                  <a:gd name="T1" fmla="*/ 131 h 131"/>
                  <a:gd name="T2" fmla="*/ 244 w 244"/>
                  <a:gd name="T3" fmla="*/ 66 h 131"/>
                  <a:gd name="T4" fmla="*/ 121 w 244"/>
                  <a:gd name="T5" fmla="*/ 0 h 131"/>
                  <a:gd name="T6" fmla="*/ 0 w 244"/>
                  <a:gd name="T7" fmla="*/ 66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6"/>
                    </a:lnTo>
                    <a:lnTo>
                      <a:pt x="121" y="0"/>
                    </a:lnTo>
                    <a:lnTo>
                      <a:pt x="0" y="66"/>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96" name="Freeform 1025"/>
              <p:cNvSpPr>
                <a:spLocks/>
              </p:cNvSpPr>
              <p:nvPr/>
            </p:nvSpPr>
            <p:spPr bwMode="auto">
              <a:xfrm>
                <a:off x="2055" y="2398"/>
                <a:ext cx="119" cy="119"/>
              </a:xfrm>
              <a:custGeom>
                <a:avLst/>
                <a:gdLst>
                  <a:gd name="T0" fmla="*/ 0 w 119"/>
                  <a:gd name="T1" fmla="*/ 119 h 119"/>
                  <a:gd name="T2" fmla="*/ 119 w 119"/>
                  <a:gd name="T3" fmla="*/ 52 h 119"/>
                  <a:gd name="T4" fmla="*/ 119 w 119"/>
                  <a:gd name="T5" fmla="*/ 0 h 119"/>
                  <a:gd name="T6" fmla="*/ 0 w 119"/>
                  <a:gd name="T7" fmla="*/ 65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5"/>
                    </a:lnTo>
                    <a:lnTo>
                      <a:pt x="0" y="11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97" name="Freeform 1026"/>
              <p:cNvSpPr>
                <a:spLocks/>
              </p:cNvSpPr>
              <p:nvPr/>
            </p:nvSpPr>
            <p:spPr bwMode="auto">
              <a:xfrm>
                <a:off x="2055" y="2398"/>
                <a:ext cx="119" cy="119"/>
              </a:xfrm>
              <a:custGeom>
                <a:avLst/>
                <a:gdLst>
                  <a:gd name="T0" fmla="*/ 0 w 119"/>
                  <a:gd name="T1" fmla="*/ 119 h 119"/>
                  <a:gd name="T2" fmla="*/ 119 w 119"/>
                  <a:gd name="T3" fmla="*/ 52 h 119"/>
                  <a:gd name="T4" fmla="*/ 119 w 119"/>
                  <a:gd name="T5" fmla="*/ 0 h 119"/>
                  <a:gd name="T6" fmla="*/ 0 w 119"/>
                  <a:gd name="T7" fmla="*/ 65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5"/>
                    </a:lnTo>
                    <a:lnTo>
                      <a:pt x="0" y="11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98" name="Freeform 1027"/>
              <p:cNvSpPr>
                <a:spLocks/>
              </p:cNvSpPr>
              <p:nvPr/>
            </p:nvSpPr>
            <p:spPr bwMode="auto">
              <a:xfrm>
                <a:off x="1930" y="2332"/>
                <a:ext cx="244" cy="131"/>
              </a:xfrm>
              <a:custGeom>
                <a:avLst/>
                <a:gdLst>
                  <a:gd name="T0" fmla="*/ 125 w 244"/>
                  <a:gd name="T1" fmla="*/ 131 h 131"/>
                  <a:gd name="T2" fmla="*/ 244 w 244"/>
                  <a:gd name="T3" fmla="*/ 66 h 131"/>
                  <a:gd name="T4" fmla="*/ 121 w 244"/>
                  <a:gd name="T5" fmla="*/ 0 h 131"/>
                  <a:gd name="T6" fmla="*/ 0 w 244"/>
                  <a:gd name="T7" fmla="*/ 66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6"/>
                    </a:lnTo>
                    <a:lnTo>
                      <a:pt x="121" y="0"/>
                    </a:lnTo>
                    <a:lnTo>
                      <a:pt x="0" y="66"/>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99" name="Freeform 1028"/>
              <p:cNvSpPr>
                <a:spLocks/>
              </p:cNvSpPr>
              <p:nvPr/>
            </p:nvSpPr>
            <p:spPr bwMode="auto">
              <a:xfrm>
                <a:off x="1930" y="2332"/>
                <a:ext cx="244" cy="131"/>
              </a:xfrm>
              <a:custGeom>
                <a:avLst/>
                <a:gdLst>
                  <a:gd name="T0" fmla="*/ 125 w 244"/>
                  <a:gd name="T1" fmla="*/ 131 h 131"/>
                  <a:gd name="T2" fmla="*/ 244 w 244"/>
                  <a:gd name="T3" fmla="*/ 66 h 131"/>
                  <a:gd name="T4" fmla="*/ 121 w 244"/>
                  <a:gd name="T5" fmla="*/ 0 h 131"/>
                  <a:gd name="T6" fmla="*/ 0 w 244"/>
                  <a:gd name="T7" fmla="*/ 66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6"/>
                    </a:lnTo>
                    <a:lnTo>
                      <a:pt x="121" y="0"/>
                    </a:lnTo>
                    <a:lnTo>
                      <a:pt x="0" y="66"/>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00" name="Freeform 1029"/>
              <p:cNvSpPr>
                <a:spLocks/>
              </p:cNvSpPr>
              <p:nvPr/>
            </p:nvSpPr>
            <p:spPr bwMode="auto">
              <a:xfrm>
                <a:off x="1930" y="2398"/>
                <a:ext cx="125" cy="119"/>
              </a:xfrm>
              <a:custGeom>
                <a:avLst/>
                <a:gdLst>
                  <a:gd name="T0" fmla="*/ 0 w 125"/>
                  <a:gd name="T1" fmla="*/ 0 h 119"/>
                  <a:gd name="T2" fmla="*/ 0 w 125"/>
                  <a:gd name="T3" fmla="*/ 52 h 119"/>
                  <a:gd name="T4" fmla="*/ 125 w 125"/>
                  <a:gd name="T5" fmla="*/ 119 h 119"/>
                  <a:gd name="T6" fmla="*/ 125 w 125"/>
                  <a:gd name="T7" fmla="*/ 65 h 119"/>
                  <a:gd name="T8" fmla="*/ 0 w 125"/>
                  <a:gd name="T9" fmla="*/ 0 h 119"/>
                  <a:gd name="T10" fmla="*/ 0 60000 65536"/>
                  <a:gd name="T11" fmla="*/ 0 60000 65536"/>
                  <a:gd name="T12" fmla="*/ 0 60000 65536"/>
                  <a:gd name="T13" fmla="*/ 0 60000 65536"/>
                  <a:gd name="T14" fmla="*/ 0 60000 65536"/>
                  <a:gd name="T15" fmla="*/ 0 w 125"/>
                  <a:gd name="T16" fmla="*/ 0 h 119"/>
                  <a:gd name="T17" fmla="*/ 125 w 125"/>
                  <a:gd name="T18" fmla="*/ 119 h 119"/>
                </a:gdLst>
                <a:ahLst/>
                <a:cxnLst>
                  <a:cxn ang="T10">
                    <a:pos x="T0" y="T1"/>
                  </a:cxn>
                  <a:cxn ang="T11">
                    <a:pos x="T2" y="T3"/>
                  </a:cxn>
                  <a:cxn ang="T12">
                    <a:pos x="T4" y="T5"/>
                  </a:cxn>
                  <a:cxn ang="T13">
                    <a:pos x="T6" y="T7"/>
                  </a:cxn>
                  <a:cxn ang="T14">
                    <a:pos x="T8" y="T9"/>
                  </a:cxn>
                </a:cxnLst>
                <a:rect l="T15" t="T16" r="T17" b="T18"/>
                <a:pathLst>
                  <a:path w="125" h="119">
                    <a:moveTo>
                      <a:pt x="0" y="0"/>
                    </a:moveTo>
                    <a:lnTo>
                      <a:pt x="0" y="52"/>
                    </a:lnTo>
                    <a:lnTo>
                      <a:pt x="125" y="119"/>
                    </a:lnTo>
                    <a:lnTo>
                      <a:pt x="125" y="6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01" name="Freeform 1030"/>
              <p:cNvSpPr>
                <a:spLocks/>
              </p:cNvSpPr>
              <p:nvPr/>
            </p:nvSpPr>
            <p:spPr bwMode="auto">
              <a:xfrm>
                <a:off x="1930" y="2398"/>
                <a:ext cx="125" cy="119"/>
              </a:xfrm>
              <a:custGeom>
                <a:avLst/>
                <a:gdLst>
                  <a:gd name="T0" fmla="*/ 0 w 125"/>
                  <a:gd name="T1" fmla="*/ 0 h 119"/>
                  <a:gd name="T2" fmla="*/ 0 w 125"/>
                  <a:gd name="T3" fmla="*/ 52 h 119"/>
                  <a:gd name="T4" fmla="*/ 125 w 125"/>
                  <a:gd name="T5" fmla="*/ 119 h 119"/>
                  <a:gd name="T6" fmla="*/ 125 w 125"/>
                  <a:gd name="T7" fmla="*/ 65 h 119"/>
                  <a:gd name="T8" fmla="*/ 0 w 125"/>
                  <a:gd name="T9" fmla="*/ 0 h 119"/>
                  <a:gd name="T10" fmla="*/ 0 60000 65536"/>
                  <a:gd name="T11" fmla="*/ 0 60000 65536"/>
                  <a:gd name="T12" fmla="*/ 0 60000 65536"/>
                  <a:gd name="T13" fmla="*/ 0 60000 65536"/>
                  <a:gd name="T14" fmla="*/ 0 60000 65536"/>
                  <a:gd name="T15" fmla="*/ 0 w 125"/>
                  <a:gd name="T16" fmla="*/ 0 h 119"/>
                  <a:gd name="T17" fmla="*/ 125 w 125"/>
                  <a:gd name="T18" fmla="*/ 119 h 119"/>
                </a:gdLst>
                <a:ahLst/>
                <a:cxnLst>
                  <a:cxn ang="T10">
                    <a:pos x="T0" y="T1"/>
                  </a:cxn>
                  <a:cxn ang="T11">
                    <a:pos x="T2" y="T3"/>
                  </a:cxn>
                  <a:cxn ang="T12">
                    <a:pos x="T4" y="T5"/>
                  </a:cxn>
                  <a:cxn ang="T13">
                    <a:pos x="T6" y="T7"/>
                  </a:cxn>
                  <a:cxn ang="T14">
                    <a:pos x="T8" y="T9"/>
                  </a:cxn>
                </a:cxnLst>
                <a:rect l="T15" t="T16" r="T17" b="T18"/>
                <a:pathLst>
                  <a:path w="125" h="119">
                    <a:moveTo>
                      <a:pt x="0" y="0"/>
                    </a:moveTo>
                    <a:lnTo>
                      <a:pt x="0" y="52"/>
                    </a:lnTo>
                    <a:lnTo>
                      <a:pt x="125" y="119"/>
                    </a:lnTo>
                    <a:lnTo>
                      <a:pt x="125" y="6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02" name="Freeform 1031"/>
              <p:cNvSpPr>
                <a:spLocks/>
              </p:cNvSpPr>
              <p:nvPr/>
            </p:nvSpPr>
            <p:spPr bwMode="auto">
              <a:xfrm>
                <a:off x="2055" y="2344"/>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03" name="Freeform 1032"/>
              <p:cNvSpPr>
                <a:spLocks/>
              </p:cNvSpPr>
              <p:nvPr/>
            </p:nvSpPr>
            <p:spPr bwMode="auto">
              <a:xfrm>
                <a:off x="2055" y="2344"/>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04" name="Freeform 1033"/>
              <p:cNvSpPr>
                <a:spLocks/>
              </p:cNvSpPr>
              <p:nvPr/>
            </p:nvSpPr>
            <p:spPr bwMode="auto">
              <a:xfrm>
                <a:off x="1930" y="2278"/>
                <a:ext cx="244" cy="133"/>
              </a:xfrm>
              <a:custGeom>
                <a:avLst/>
                <a:gdLst>
                  <a:gd name="T0" fmla="*/ 125 w 244"/>
                  <a:gd name="T1" fmla="*/ 133 h 133"/>
                  <a:gd name="T2" fmla="*/ 244 w 244"/>
                  <a:gd name="T3" fmla="*/ 66 h 133"/>
                  <a:gd name="T4" fmla="*/ 121 w 244"/>
                  <a:gd name="T5" fmla="*/ 0 h 133"/>
                  <a:gd name="T6" fmla="*/ 0 w 244"/>
                  <a:gd name="T7" fmla="*/ 66 h 133"/>
                  <a:gd name="T8" fmla="*/ 125 w 244"/>
                  <a:gd name="T9" fmla="*/ 133 h 133"/>
                  <a:gd name="T10" fmla="*/ 0 60000 65536"/>
                  <a:gd name="T11" fmla="*/ 0 60000 65536"/>
                  <a:gd name="T12" fmla="*/ 0 60000 65536"/>
                  <a:gd name="T13" fmla="*/ 0 60000 65536"/>
                  <a:gd name="T14" fmla="*/ 0 60000 65536"/>
                  <a:gd name="T15" fmla="*/ 0 w 244"/>
                  <a:gd name="T16" fmla="*/ 0 h 133"/>
                  <a:gd name="T17" fmla="*/ 244 w 244"/>
                  <a:gd name="T18" fmla="*/ 133 h 133"/>
                </a:gdLst>
                <a:ahLst/>
                <a:cxnLst>
                  <a:cxn ang="T10">
                    <a:pos x="T0" y="T1"/>
                  </a:cxn>
                  <a:cxn ang="T11">
                    <a:pos x="T2" y="T3"/>
                  </a:cxn>
                  <a:cxn ang="T12">
                    <a:pos x="T4" y="T5"/>
                  </a:cxn>
                  <a:cxn ang="T13">
                    <a:pos x="T6" y="T7"/>
                  </a:cxn>
                  <a:cxn ang="T14">
                    <a:pos x="T8" y="T9"/>
                  </a:cxn>
                </a:cxnLst>
                <a:rect l="T15" t="T16" r="T17" b="T18"/>
                <a:pathLst>
                  <a:path w="244" h="133">
                    <a:moveTo>
                      <a:pt x="125" y="133"/>
                    </a:moveTo>
                    <a:lnTo>
                      <a:pt x="244" y="66"/>
                    </a:lnTo>
                    <a:lnTo>
                      <a:pt x="121" y="0"/>
                    </a:lnTo>
                    <a:lnTo>
                      <a:pt x="0" y="66"/>
                    </a:lnTo>
                    <a:lnTo>
                      <a:pt x="125"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05" name="Freeform 1034"/>
              <p:cNvSpPr>
                <a:spLocks/>
              </p:cNvSpPr>
              <p:nvPr/>
            </p:nvSpPr>
            <p:spPr bwMode="auto">
              <a:xfrm>
                <a:off x="1930" y="2278"/>
                <a:ext cx="244" cy="133"/>
              </a:xfrm>
              <a:custGeom>
                <a:avLst/>
                <a:gdLst>
                  <a:gd name="T0" fmla="*/ 125 w 244"/>
                  <a:gd name="T1" fmla="*/ 133 h 133"/>
                  <a:gd name="T2" fmla="*/ 244 w 244"/>
                  <a:gd name="T3" fmla="*/ 66 h 133"/>
                  <a:gd name="T4" fmla="*/ 121 w 244"/>
                  <a:gd name="T5" fmla="*/ 0 h 133"/>
                  <a:gd name="T6" fmla="*/ 0 w 244"/>
                  <a:gd name="T7" fmla="*/ 66 h 133"/>
                  <a:gd name="T8" fmla="*/ 125 w 244"/>
                  <a:gd name="T9" fmla="*/ 133 h 133"/>
                  <a:gd name="T10" fmla="*/ 0 60000 65536"/>
                  <a:gd name="T11" fmla="*/ 0 60000 65536"/>
                  <a:gd name="T12" fmla="*/ 0 60000 65536"/>
                  <a:gd name="T13" fmla="*/ 0 60000 65536"/>
                  <a:gd name="T14" fmla="*/ 0 60000 65536"/>
                  <a:gd name="T15" fmla="*/ 0 w 244"/>
                  <a:gd name="T16" fmla="*/ 0 h 133"/>
                  <a:gd name="T17" fmla="*/ 244 w 244"/>
                  <a:gd name="T18" fmla="*/ 133 h 133"/>
                </a:gdLst>
                <a:ahLst/>
                <a:cxnLst>
                  <a:cxn ang="T10">
                    <a:pos x="T0" y="T1"/>
                  </a:cxn>
                  <a:cxn ang="T11">
                    <a:pos x="T2" y="T3"/>
                  </a:cxn>
                  <a:cxn ang="T12">
                    <a:pos x="T4" y="T5"/>
                  </a:cxn>
                  <a:cxn ang="T13">
                    <a:pos x="T6" y="T7"/>
                  </a:cxn>
                  <a:cxn ang="T14">
                    <a:pos x="T8" y="T9"/>
                  </a:cxn>
                </a:cxnLst>
                <a:rect l="T15" t="T16" r="T17" b="T18"/>
                <a:pathLst>
                  <a:path w="244" h="133">
                    <a:moveTo>
                      <a:pt x="125" y="133"/>
                    </a:moveTo>
                    <a:lnTo>
                      <a:pt x="244" y="66"/>
                    </a:lnTo>
                    <a:lnTo>
                      <a:pt x="121" y="0"/>
                    </a:lnTo>
                    <a:lnTo>
                      <a:pt x="0" y="66"/>
                    </a:lnTo>
                    <a:lnTo>
                      <a:pt x="125"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06" name="Freeform 1035"/>
              <p:cNvSpPr>
                <a:spLocks/>
              </p:cNvSpPr>
              <p:nvPr/>
            </p:nvSpPr>
            <p:spPr bwMode="auto">
              <a:xfrm>
                <a:off x="2055" y="2344"/>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07" name="Freeform 1036"/>
              <p:cNvSpPr>
                <a:spLocks/>
              </p:cNvSpPr>
              <p:nvPr/>
            </p:nvSpPr>
            <p:spPr bwMode="auto">
              <a:xfrm>
                <a:off x="2055" y="2344"/>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08" name="Freeform 1037"/>
              <p:cNvSpPr>
                <a:spLocks/>
              </p:cNvSpPr>
              <p:nvPr/>
            </p:nvSpPr>
            <p:spPr bwMode="auto">
              <a:xfrm>
                <a:off x="1930" y="2278"/>
                <a:ext cx="244" cy="133"/>
              </a:xfrm>
              <a:custGeom>
                <a:avLst/>
                <a:gdLst>
                  <a:gd name="T0" fmla="*/ 125 w 244"/>
                  <a:gd name="T1" fmla="*/ 133 h 133"/>
                  <a:gd name="T2" fmla="*/ 244 w 244"/>
                  <a:gd name="T3" fmla="*/ 66 h 133"/>
                  <a:gd name="T4" fmla="*/ 121 w 244"/>
                  <a:gd name="T5" fmla="*/ 0 h 133"/>
                  <a:gd name="T6" fmla="*/ 0 w 244"/>
                  <a:gd name="T7" fmla="*/ 66 h 133"/>
                  <a:gd name="T8" fmla="*/ 125 w 244"/>
                  <a:gd name="T9" fmla="*/ 133 h 133"/>
                  <a:gd name="T10" fmla="*/ 0 60000 65536"/>
                  <a:gd name="T11" fmla="*/ 0 60000 65536"/>
                  <a:gd name="T12" fmla="*/ 0 60000 65536"/>
                  <a:gd name="T13" fmla="*/ 0 60000 65536"/>
                  <a:gd name="T14" fmla="*/ 0 60000 65536"/>
                  <a:gd name="T15" fmla="*/ 0 w 244"/>
                  <a:gd name="T16" fmla="*/ 0 h 133"/>
                  <a:gd name="T17" fmla="*/ 244 w 244"/>
                  <a:gd name="T18" fmla="*/ 133 h 133"/>
                </a:gdLst>
                <a:ahLst/>
                <a:cxnLst>
                  <a:cxn ang="T10">
                    <a:pos x="T0" y="T1"/>
                  </a:cxn>
                  <a:cxn ang="T11">
                    <a:pos x="T2" y="T3"/>
                  </a:cxn>
                  <a:cxn ang="T12">
                    <a:pos x="T4" y="T5"/>
                  </a:cxn>
                  <a:cxn ang="T13">
                    <a:pos x="T6" y="T7"/>
                  </a:cxn>
                  <a:cxn ang="T14">
                    <a:pos x="T8" y="T9"/>
                  </a:cxn>
                </a:cxnLst>
                <a:rect l="T15" t="T16" r="T17" b="T18"/>
                <a:pathLst>
                  <a:path w="244" h="133">
                    <a:moveTo>
                      <a:pt x="125" y="133"/>
                    </a:moveTo>
                    <a:lnTo>
                      <a:pt x="244" y="66"/>
                    </a:lnTo>
                    <a:lnTo>
                      <a:pt x="121" y="0"/>
                    </a:lnTo>
                    <a:lnTo>
                      <a:pt x="0" y="66"/>
                    </a:lnTo>
                    <a:lnTo>
                      <a:pt x="125"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09" name="Freeform 1038"/>
              <p:cNvSpPr>
                <a:spLocks/>
              </p:cNvSpPr>
              <p:nvPr/>
            </p:nvSpPr>
            <p:spPr bwMode="auto">
              <a:xfrm>
                <a:off x="1930" y="2278"/>
                <a:ext cx="244" cy="133"/>
              </a:xfrm>
              <a:custGeom>
                <a:avLst/>
                <a:gdLst>
                  <a:gd name="T0" fmla="*/ 125 w 244"/>
                  <a:gd name="T1" fmla="*/ 133 h 133"/>
                  <a:gd name="T2" fmla="*/ 244 w 244"/>
                  <a:gd name="T3" fmla="*/ 66 h 133"/>
                  <a:gd name="T4" fmla="*/ 121 w 244"/>
                  <a:gd name="T5" fmla="*/ 0 h 133"/>
                  <a:gd name="T6" fmla="*/ 0 w 244"/>
                  <a:gd name="T7" fmla="*/ 66 h 133"/>
                  <a:gd name="T8" fmla="*/ 125 w 244"/>
                  <a:gd name="T9" fmla="*/ 133 h 133"/>
                  <a:gd name="T10" fmla="*/ 0 60000 65536"/>
                  <a:gd name="T11" fmla="*/ 0 60000 65536"/>
                  <a:gd name="T12" fmla="*/ 0 60000 65536"/>
                  <a:gd name="T13" fmla="*/ 0 60000 65536"/>
                  <a:gd name="T14" fmla="*/ 0 60000 65536"/>
                  <a:gd name="T15" fmla="*/ 0 w 244"/>
                  <a:gd name="T16" fmla="*/ 0 h 133"/>
                  <a:gd name="T17" fmla="*/ 244 w 244"/>
                  <a:gd name="T18" fmla="*/ 133 h 133"/>
                </a:gdLst>
                <a:ahLst/>
                <a:cxnLst>
                  <a:cxn ang="T10">
                    <a:pos x="T0" y="T1"/>
                  </a:cxn>
                  <a:cxn ang="T11">
                    <a:pos x="T2" y="T3"/>
                  </a:cxn>
                  <a:cxn ang="T12">
                    <a:pos x="T4" y="T5"/>
                  </a:cxn>
                  <a:cxn ang="T13">
                    <a:pos x="T6" y="T7"/>
                  </a:cxn>
                  <a:cxn ang="T14">
                    <a:pos x="T8" y="T9"/>
                  </a:cxn>
                </a:cxnLst>
                <a:rect l="T15" t="T16" r="T17" b="T18"/>
                <a:pathLst>
                  <a:path w="244" h="133">
                    <a:moveTo>
                      <a:pt x="125" y="133"/>
                    </a:moveTo>
                    <a:lnTo>
                      <a:pt x="244" y="66"/>
                    </a:lnTo>
                    <a:lnTo>
                      <a:pt x="121" y="0"/>
                    </a:lnTo>
                    <a:lnTo>
                      <a:pt x="0" y="66"/>
                    </a:lnTo>
                    <a:lnTo>
                      <a:pt x="125"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10" name="Freeform 1039"/>
              <p:cNvSpPr>
                <a:spLocks/>
              </p:cNvSpPr>
              <p:nvPr/>
            </p:nvSpPr>
            <p:spPr bwMode="auto">
              <a:xfrm>
                <a:off x="1930" y="2344"/>
                <a:ext cx="125" cy="119"/>
              </a:xfrm>
              <a:custGeom>
                <a:avLst/>
                <a:gdLst>
                  <a:gd name="T0" fmla="*/ 0 w 125"/>
                  <a:gd name="T1" fmla="*/ 0 h 119"/>
                  <a:gd name="T2" fmla="*/ 0 w 125"/>
                  <a:gd name="T3" fmla="*/ 52 h 119"/>
                  <a:gd name="T4" fmla="*/ 125 w 125"/>
                  <a:gd name="T5" fmla="*/ 119 h 119"/>
                  <a:gd name="T6" fmla="*/ 125 w 125"/>
                  <a:gd name="T7" fmla="*/ 67 h 119"/>
                  <a:gd name="T8" fmla="*/ 0 w 125"/>
                  <a:gd name="T9" fmla="*/ 0 h 119"/>
                  <a:gd name="T10" fmla="*/ 0 60000 65536"/>
                  <a:gd name="T11" fmla="*/ 0 60000 65536"/>
                  <a:gd name="T12" fmla="*/ 0 60000 65536"/>
                  <a:gd name="T13" fmla="*/ 0 60000 65536"/>
                  <a:gd name="T14" fmla="*/ 0 60000 65536"/>
                  <a:gd name="T15" fmla="*/ 0 w 125"/>
                  <a:gd name="T16" fmla="*/ 0 h 119"/>
                  <a:gd name="T17" fmla="*/ 125 w 125"/>
                  <a:gd name="T18" fmla="*/ 119 h 119"/>
                </a:gdLst>
                <a:ahLst/>
                <a:cxnLst>
                  <a:cxn ang="T10">
                    <a:pos x="T0" y="T1"/>
                  </a:cxn>
                  <a:cxn ang="T11">
                    <a:pos x="T2" y="T3"/>
                  </a:cxn>
                  <a:cxn ang="T12">
                    <a:pos x="T4" y="T5"/>
                  </a:cxn>
                  <a:cxn ang="T13">
                    <a:pos x="T6" y="T7"/>
                  </a:cxn>
                  <a:cxn ang="T14">
                    <a:pos x="T8" y="T9"/>
                  </a:cxn>
                </a:cxnLst>
                <a:rect l="T15" t="T16" r="T17" b="T18"/>
                <a:pathLst>
                  <a:path w="125" h="119">
                    <a:moveTo>
                      <a:pt x="0" y="0"/>
                    </a:moveTo>
                    <a:lnTo>
                      <a:pt x="0" y="52"/>
                    </a:lnTo>
                    <a:lnTo>
                      <a:pt x="125" y="119"/>
                    </a:lnTo>
                    <a:lnTo>
                      <a:pt x="125" y="67"/>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11" name="Freeform 1040"/>
              <p:cNvSpPr>
                <a:spLocks/>
              </p:cNvSpPr>
              <p:nvPr/>
            </p:nvSpPr>
            <p:spPr bwMode="auto">
              <a:xfrm>
                <a:off x="1930" y="2344"/>
                <a:ext cx="125" cy="119"/>
              </a:xfrm>
              <a:custGeom>
                <a:avLst/>
                <a:gdLst>
                  <a:gd name="T0" fmla="*/ 0 w 125"/>
                  <a:gd name="T1" fmla="*/ 0 h 119"/>
                  <a:gd name="T2" fmla="*/ 0 w 125"/>
                  <a:gd name="T3" fmla="*/ 52 h 119"/>
                  <a:gd name="T4" fmla="*/ 125 w 125"/>
                  <a:gd name="T5" fmla="*/ 119 h 119"/>
                  <a:gd name="T6" fmla="*/ 125 w 125"/>
                  <a:gd name="T7" fmla="*/ 67 h 119"/>
                  <a:gd name="T8" fmla="*/ 0 w 125"/>
                  <a:gd name="T9" fmla="*/ 0 h 119"/>
                  <a:gd name="T10" fmla="*/ 0 60000 65536"/>
                  <a:gd name="T11" fmla="*/ 0 60000 65536"/>
                  <a:gd name="T12" fmla="*/ 0 60000 65536"/>
                  <a:gd name="T13" fmla="*/ 0 60000 65536"/>
                  <a:gd name="T14" fmla="*/ 0 60000 65536"/>
                  <a:gd name="T15" fmla="*/ 0 w 125"/>
                  <a:gd name="T16" fmla="*/ 0 h 119"/>
                  <a:gd name="T17" fmla="*/ 125 w 125"/>
                  <a:gd name="T18" fmla="*/ 119 h 119"/>
                </a:gdLst>
                <a:ahLst/>
                <a:cxnLst>
                  <a:cxn ang="T10">
                    <a:pos x="T0" y="T1"/>
                  </a:cxn>
                  <a:cxn ang="T11">
                    <a:pos x="T2" y="T3"/>
                  </a:cxn>
                  <a:cxn ang="T12">
                    <a:pos x="T4" y="T5"/>
                  </a:cxn>
                  <a:cxn ang="T13">
                    <a:pos x="T6" y="T7"/>
                  </a:cxn>
                  <a:cxn ang="T14">
                    <a:pos x="T8" y="T9"/>
                  </a:cxn>
                </a:cxnLst>
                <a:rect l="T15" t="T16" r="T17" b="T18"/>
                <a:pathLst>
                  <a:path w="125" h="119">
                    <a:moveTo>
                      <a:pt x="0" y="0"/>
                    </a:moveTo>
                    <a:lnTo>
                      <a:pt x="0" y="52"/>
                    </a:lnTo>
                    <a:lnTo>
                      <a:pt x="125" y="119"/>
                    </a:lnTo>
                    <a:lnTo>
                      <a:pt x="125" y="67"/>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12" name="Freeform 1041"/>
              <p:cNvSpPr>
                <a:spLocks/>
              </p:cNvSpPr>
              <p:nvPr/>
            </p:nvSpPr>
            <p:spPr bwMode="auto">
              <a:xfrm>
                <a:off x="2055" y="2291"/>
                <a:ext cx="119" cy="118"/>
              </a:xfrm>
              <a:custGeom>
                <a:avLst/>
                <a:gdLst>
                  <a:gd name="T0" fmla="*/ 0 w 119"/>
                  <a:gd name="T1" fmla="*/ 118 h 118"/>
                  <a:gd name="T2" fmla="*/ 119 w 119"/>
                  <a:gd name="T3" fmla="*/ 51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6"/>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13" name="Freeform 1042"/>
              <p:cNvSpPr>
                <a:spLocks/>
              </p:cNvSpPr>
              <p:nvPr/>
            </p:nvSpPr>
            <p:spPr bwMode="auto">
              <a:xfrm>
                <a:off x="2055" y="2291"/>
                <a:ext cx="119" cy="118"/>
              </a:xfrm>
              <a:custGeom>
                <a:avLst/>
                <a:gdLst>
                  <a:gd name="T0" fmla="*/ 0 w 119"/>
                  <a:gd name="T1" fmla="*/ 118 h 118"/>
                  <a:gd name="T2" fmla="*/ 119 w 119"/>
                  <a:gd name="T3" fmla="*/ 51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6"/>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14" name="Freeform 1043"/>
              <p:cNvSpPr>
                <a:spLocks/>
              </p:cNvSpPr>
              <p:nvPr/>
            </p:nvSpPr>
            <p:spPr bwMode="auto">
              <a:xfrm>
                <a:off x="1930" y="2226"/>
                <a:ext cx="244" cy="131"/>
              </a:xfrm>
              <a:custGeom>
                <a:avLst/>
                <a:gdLst>
                  <a:gd name="T0" fmla="*/ 125 w 244"/>
                  <a:gd name="T1" fmla="*/ 131 h 131"/>
                  <a:gd name="T2" fmla="*/ 244 w 244"/>
                  <a:gd name="T3" fmla="*/ 65 h 131"/>
                  <a:gd name="T4" fmla="*/ 121 w 244"/>
                  <a:gd name="T5" fmla="*/ 0 h 131"/>
                  <a:gd name="T6" fmla="*/ 0 w 244"/>
                  <a:gd name="T7" fmla="*/ 65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21" y="0"/>
                    </a:lnTo>
                    <a:lnTo>
                      <a:pt x="0" y="65"/>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15" name="Freeform 1044"/>
              <p:cNvSpPr>
                <a:spLocks/>
              </p:cNvSpPr>
              <p:nvPr/>
            </p:nvSpPr>
            <p:spPr bwMode="auto">
              <a:xfrm>
                <a:off x="1930" y="2226"/>
                <a:ext cx="244" cy="131"/>
              </a:xfrm>
              <a:custGeom>
                <a:avLst/>
                <a:gdLst>
                  <a:gd name="T0" fmla="*/ 125 w 244"/>
                  <a:gd name="T1" fmla="*/ 131 h 131"/>
                  <a:gd name="T2" fmla="*/ 244 w 244"/>
                  <a:gd name="T3" fmla="*/ 65 h 131"/>
                  <a:gd name="T4" fmla="*/ 121 w 244"/>
                  <a:gd name="T5" fmla="*/ 0 h 131"/>
                  <a:gd name="T6" fmla="*/ 0 w 244"/>
                  <a:gd name="T7" fmla="*/ 65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21" y="0"/>
                    </a:lnTo>
                    <a:lnTo>
                      <a:pt x="0" y="65"/>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16" name="Freeform 1045"/>
              <p:cNvSpPr>
                <a:spLocks/>
              </p:cNvSpPr>
              <p:nvPr/>
            </p:nvSpPr>
            <p:spPr bwMode="auto">
              <a:xfrm>
                <a:off x="2055" y="2291"/>
                <a:ext cx="119" cy="118"/>
              </a:xfrm>
              <a:custGeom>
                <a:avLst/>
                <a:gdLst>
                  <a:gd name="T0" fmla="*/ 0 w 119"/>
                  <a:gd name="T1" fmla="*/ 118 h 118"/>
                  <a:gd name="T2" fmla="*/ 119 w 119"/>
                  <a:gd name="T3" fmla="*/ 51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6"/>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17" name="Freeform 1046"/>
              <p:cNvSpPr>
                <a:spLocks/>
              </p:cNvSpPr>
              <p:nvPr/>
            </p:nvSpPr>
            <p:spPr bwMode="auto">
              <a:xfrm>
                <a:off x="2055" y="2291"/>
                <a:ext cx="119" cy="118"/>
              </a:xfrm>
              <a:custGeom>
                <a:avLst/>
                <a:gdLst>
                  <a:gd name="T0" fmla="*/ 0 w 119"/>
                  <a:gd name="T1" fmla="*/ 118 h 118"/>
                  <a:gd name="T2" fmla="*/ 119 w 119"/>
                  <a:gd name="T3" fmla="*/ 51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6"/>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18" name="Freeform 1047"/>
              <p:cNvSpPr>
                <a:spLocks/>
              </p:cNvSpPr>
              <p:nvPr/>
            </p:nvSpPr>
            <p:spPr bwMode="auto">
              <a:xfrm>
                <a:off x="1930" y="2226"/>
                <a:ext cx="244" cy="131"/>
              </a:xfrm>
              <a:custGeom>
                <a:avLst/>
                <a:gdLst>
                  <a:gd name="T0" fmla="*/ 125 w 244"/>
                  <a:gd name="T1" fmla="*/ 131 h 131"/>
                  <a:gd name="T2" fmla="*/ 244 w 244"/>
                  <a:gd name="T3" fmla="*/ 65 h 131"/>
                  <a:gd name="T4" fmla="*/ 121 w 244"/>
                  <a:gd name="T5" fmla="*/ 0 h 131"/>
                  <a:gd name="T6" fmla="*/ 0 w 244"/>
                  <a:gd name="T7" fmla="*/ 65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21" y="0"/>
                    </a:lnTo>
                    <a:lnTo>
                      <a:pt x="0" y="65"/>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19" name="Freeform 1048"/>
              <p:cNvSpPr>
                <a:spLocks/>
              </p:cNvSpPr>
              <p:nvPr/>
            </p:nvSpPr>
            <p:spPr bwMode="auto">
              <a:xfrm>
                <a:off x="1930" y="2226"/>
                <a:ext cx="244" cy="131"/>
              </a:xfrm>
              <a:custGeom>
                <a:avLst/>
                <a:gdLst>
                  <a:gd name="T0" fmla="*/ 125 w 244"/>
                  <a:gd name="T1" fmla="*/ 131 h 131"/>
                  <a:gd name="T2" fmla="*/ 244 w 244"/>
                  <a:gd name="T3" fmla="*/ 65 h 131"/>
                  <a:gd name="T4" fmla="*/ 121 w 244"/>
                  <a:gd name="T5" fmla="*/ 0 h 131"/>
                  <a:gd name="T6" fmla="*/ 0 w 244"/>
                  <a:gd name="T7" fmla="*/ 65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21" y="0"/>
                    </a:lnTo>
                    <a:lnTo>
                      <a:pt x="0" y="65"/>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20" name="Freeform 1049"/>
              <p:cNvSpPr>
                <a:spLocks/>
              </p:cNvSpPr>
              <p:nvPr/>
            </p:nvSpPr>
            <p:spPr bwMode="auto">
              <a:xfrm>
                <a:off x="1930" y="2291"/>
                <a:ext cx="125" cy="118"/>
              </a:xfrm>
              <a:custGeom>
                <a:avLst/>
                <a:gdLst>
                  <a:gd name="T0" fmla="*/ 0 w 125"/>
                  <a:gd name="T1" fmla="*/ 0 h 118"/>
                  <a:gd name="T2" fmla="*/ 0 w 125"/>
                  <a:gd name="T3" fmla="*/ 51 h 118"/>
                  <a:gd name="T4" fmla="*/ 125 w 125"/>
                  <a:gd name="T5" fmla="*/ 118 h 118"/>
                  <a:gd name="T6" fmla="*/ 125 w 125"/>
                  <a:gd name="T7" fmla="*/ 66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1"/>
                    </a:lnTo>
                    <a:lnTo>
                      <a:pt x="125" y="118"/>
                    </a:lnTo>
                    <a:lnTo>
                      <a:pt x="125" y="66"/>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21" name="Freeform 1050"/>
              <p:cNvSpPr>
                <a:spLocks/>
              </p:cNvSpPr>
              <p:nvPr/>
            </p:nvSpPr>
            <p:spPr bwMode="auto">
              <a:xfrm>
                <a:off x="1930" y="2291"/>
                <a:ext cx="125" cy="118"/>
              </a:xfrm>
              <a:custGeom>
                <a:avLst/>
                <a:gdLst>
                  <a:gd name="T0" fmla="*/ 0 w 125"/>
                  <a:gd name="T1" fmla="*/ 0 h 118"/>
                  <a:gd name="T2" fmla="*/ 0 w 125"/>
                  <a:gd name="T3" fmla="*/ 51 h 118"/>
                  <a:gd name="T4" fmla="*/ 125 w 125"/>
                  <a:gd name="T5" fmla="*/ 118 h 118"/>
                  <a:gd name="T6" fmla="*/ 125 w 125"/>
                  <a:gd name="T7" fmla="*/ 66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1"/>
                    </a:lnTo>
                    <a:lnTo>
                      <a:pt x="125" y="118"/>
                    </a:lnTo>
                    <a:lnTo>
                      <a:pt x="125" y="66"/>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22" name="Freeform 1051"/>
              <p:cNvSpPr>
                <a:spLocks/>
              </p:cNvSpPr>
              <p:nvPr/>
            </p:nvSpPr>
            <p:spPr bwMode="auto">
              <a:xfrm>
                <a:off x="1797" y="2732"/>
                <a:ext cx="119" cy="116"/>
              </a:xfrm>
              <a:custGeom>
                <a:avLst/>
                <a:gdLst>
                  <a:gd name="T0" fmla="*/ 0 w 119"/>
                  <a:gd name="T1" fmla="*/ 116 h 116"/>
                  <a:gd name="T2" fmla="*/ 119 w 119"/>
                  <a:gd name="T3" fmla="*/ 51 h 116"/>
                  <a:gd name="T4" fmla="*/ 119 w 119"/>
                  <a:gd name="T5" fmla="*/ 0 h 116"/>
                  <a:gd name="T6" fmla="*/ 0 w 119"/>
                  <a:gd name="T7" fmla="*/ 64 h 116"/>
                  <a:gd name="T8" fmla="*/ 0 w 119"/>
                  <a:gd name="T9" fmla="*/ 116 h 116"/>
                  <a:gd name="T10" fmla="*/ 0 60000 65536"/>
                  <a:gd name="T11" fmla="*/ 0 60000 65536"/>
                  <a:gd name="T12" fmla="*/ 0 60000 65536"/>
                  <a:gd name="T13" fmla="*/ 0 60000 65536"/>
                  <a:gd name="T14" fmla="*/ 0 60000 65536"/>
                  <a:gd name="T15" fmla="*/ 0 w 119"/>
                  <a:gd name="T16" fmla="*/ 0 h 116"/>
                  <a:gd name="T17" fmla="*/ 119 w 119"/>
                  <a:gd name="T18" fmla="*/ 116 h 116"/>
                </a:gdLst>
                <a:ahLst/>
                <a:cxnLst>
                  <a:cxn ang="T10">
                    <a:pos x="T0" y="T1"/>
                  </a:cxn>
                  <a:cxn ang="T11">
                    <a:pos x="T2" y="T3"/>
                  </a:cxn>
                  <a:cxn ang="T12">
                    <a:pos x="T4" y="T5"/>
                  </a:cxn>
                  <a:cxn ang="T13">
                    <a:pos x="T6" y="T7"/>
                  </a:cxn>
                  <a:cxn ang="T14">
                    <a:pos x="T8" y="T9"/>
                  </a:cxn>
                </a:cxnLst>
                <a:rect l="T15" t="T16" r="T17" b="T18"/>
                <a:pathLst>
                  <a:path w="119" h="116">
                    <a:moveTo>
                      <a:pt x="0" y="116"/>
                    </a:moveTo>
                    <a:lnTo>
                      <a:pt x="119" y="51"/>
                    </a:lnTo>
                    <a:lnTo>
                      <a:pt x="119" y="0"/>
                    </a:lnTo>
                    <a:lnTo>
                      <a:pt x="0" y="64"/>
                    </a:lnTo>
                    <a:lnTo>
                      <a:pt x="0" y="11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23" name="Freeform 1052"/>
              <p:cNvSpPr>
                <a:spLocks/>
              </p:cNvSpPr>
              <p:nvPr/>
            </p:nvSpPr>
            <p:spPr bwMode="auto">
              <a:xfrm>
                <a:off x="1797" y="2732"/>
                <a:ext cx="119" cy="116"/>
              </a:xfrm>
              <a:custGeom>
                <a:avLst/>
                <a:gdLst>
                  <a:gd name="T0" fmla="*/ 0 w 119"/>
                  <a:gd name="T1" fmla="*/ 116 h 116"/>
                  <a:gd name="T2" fmla="*/ 119 w 119"/>
                  <a:gd name="T3" fmla="*/ 51 h 116"/>
                  <a:gd name="T4" fmla="*/ 119 w 119"/>
                  <a:gd name="T5" fmla="*/ 0 h 116"/>
                  <a:gd name="T6" fmla="*/ 0 w 119"/>
                  <a:gd name="T7" fmla="*/ 64 h 116"/>
                  <a:gd name="T8" fmla="*/ 0 w 119"/>
                  <a:gd name="T9" fmla="*/ 116 h 116"/>
                  <a:gd name="T10" fmla="*/ 0 60000 65536"/>
                  <a:gd name="T11" fmla="*/ 0 60000 65536"/>
                  <a:gd name="T12" fmla="*/ 0 60000 65536"/>
                  <a:gd name="T13" fmla="*/ 0 60000 65536"/>
                  <a:gd name="T14" fmla="*/ 0 60000 65536"/>
                  <a:gd name="T15" fmla="*/ 0 w 119"/>
                  <a:gd name="T16" fmla="*/ 0 h 116"/>
                  <a:gd name="T17" fmla="*/ 119 w 119"/>
                  <a:gd name="T18" fmla="*/ 116 h 116"/>
                </a:gdLst>
                <a:ahLst/>
                <a:cxnLst>
                  <a:cxn ang="T10">
                    <a:pos x="T0" y="T1"/>
                  </a:cxn>
                  <a:cxn ang="T11">
                    <a:pos x="T2" y="T3"/>
                  </a:cxn>
                  <a:cxn ang="T12">
                    <a:pos x="T4" y="T5"/>
                  </a:cxn>
                  <a:cxn ang="T13">
                    <a:pos x="T6" y="T7"/>
                  </a:cxn>
                  <a:cxn ang="T14">
                    <a:pos x="T8" y="T9"/>
                  </a:cxn>
                </a:cxnLst>
                <a:rect l="T15" t="T16" r="T17" b="T18"/>
                <a:pathLst>
                  <a:path w="119" h="116">
                    <a:moveTo>
                      <a:pt x="0" y="116"/>
                    </a:moveTo>
                    <a:lnTo>
                      <a:pt x="119" y="51"/>
                    </a:lnTo>
                    <a:lnTo>
                      <a:pt x="119" y="0"/>
                    </a:lnTo>
                    <a:lnTo>
                      <a:pt x="0" y="64"/>
                    </a:lnTo>
                    <a:lnTo>
                      <a:pt x="0" y="11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24" name="Freeform 1053"/>
              <p:cNvSpPr>
                <a:spLocks/>
              </p:cNvSpPr>
              <p:nvPr/>
            </p:nvSpPr>
            <p:spPr bwMode="auto">
              <a:xfrm>
                <a:off x="1672" y="2665"/>
                <a:ext cx="244" cy="131"/>
              </a:xfrm>
              <a:custGeom>
                <a:avLst/>
                <a:gdLst>
                  <a:gd name="T0" fmla="*/ 125 w 244"/>
                  <a:gd name="T1" fmla="*/ 131 h 131"/>
                  <a:gd name="T2" fmla="*/ 244 w 244"/>
                  <a:gd name="T3" fmla="*/ 67 h 131"/>
                  <a:gd name="T4" fmla="*/ 119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7"/>
                    </a:lnTo>
                    <a:lnTo>
                      <a:pt x="119" y="0"/>
                    </a:lnTo>
                    <a:lnTo>
                      <a:pt x="0" y="67"/>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25" name="Freeform 1054"/>
              <p:cNvSpPr>
                <a:spLocks/>
              </p:cNvSpPr>
              <p:nvPr/>
            </p:nvSpPr>
            <p:spPr bwMode="auto">
              <a:xfrm>
                <a:off x="1672" y="2665"/>
                <a:ext cx="244" cy="131"/>
              </a:xfrm>
              <a:custGeom>
                <a:avLst/>
                <a:gdLst>
                  <a:gd name="T0" fmla="*/ 125 w 244"/>
                  <a:gd name="T1" fmla="*/ 131 h 131"/>
                  <a:gd name="T2" fmla="*/ 244 w 244"/>
                  <a:gd name="T3" fmla="*/ 67 h 131"/>
                  <a:gd name="T4" fmla="*/ 119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7"/>
                    </a:lnTo>
                    <a:lnTo>
                      <a:pt x="119" y="0"/>
                    </a:lnTo>
                    <a:lnTo>
                      <a:pt x="0" y="67"/>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26" name="Freeform 1055"/>
              <p:cNvSpPr>
                <a:spLocks/>
              </p:cNvSpPr>
              <p:nvPr/>
            </p:nvSpPr>
            <p:spPr bwMode="auto">
              <a:xfrm>
                <a:off x="1797" y="2732"/>
                <a:ext cx="119" cy="116"/>
              </a:xfrm>
              <a:custGeom>
                <a:avLst/>
                <a:gdLst>
                  <a:gd name="T0" fmla="*/ 0 w 119"/>
                  <a:gd name="T1" fmla="*/ 116 h 116"/>
                  <a:gd name="T2" fmla="*/ 119 w 119"/>
                  <a:gd name="T3" fmla="*/ 51 h 116"/>
                  <a:gd name="T4" fmla="*/ 119 w 119"/>
                  <a:gd name="T5" fmla="*/ 0 h 116"/>
                  <a:gd name="T6" fmla="*/ 0 w 119"/>
                  <a:gd name="T7" fmla="*/ 64 h 116"/>
                  <a:gd name="T8" fmla="*/ 0 w 119"/>
                  <a:gd name="T9" fmla="*/ 116 h 116"/>
                  <a:gd name="T10" fmla="*/ 0 60000 65536"/>
                  <a:gd name="T11" fmla="*/ 0 60000 65536"/>
                  <a:gd name="T12" fmla="*/ 0 60000 65536"/>
                  <a:gd name="T13" fmla="*/ 0 60000 65536"/>
                  <a:gd name="T14" fmla="*/ 0 60000 65536"/>
                  <a:gd name="T15" fmla="*/ 0 w 119"/>
                  <a:gd name="T16" fmla="*/ 0 h 116"/>
                  <a:gd name="T17" fmla="*/ 119 w 119"/>
                  <a:gd name="T18" fmla="*/ 116 h 116"/>
                </a:gdLst>
                <a:ahLst/>
                <a:cxnLst>
                  <a:cxn ang="T10">
                    <a:pos x="T0" y="T1"/>
                  </a:cxn>
                  <a:cxn ang="T11">
                    <a:pos x="T2" y="T3"/>
                  </a:cxn>
                  <a:cxn ang="T12">
                    <a:pos x="T4" y="T5"/>
                  </a:cxn>
                  <a:cxn ang="T13">
                    <a:pos x="T6" y="T7"/>
                  </a:cxn>
                  <a:cxn ang="T14">
                    <a:pos x="T8" y="T9"/>
                  </a:cxn>
                </a:cxnLst>
                <a:rect l="T15" t="T16" r="T17" b="T18"/>
                <a:pathLst>
                  <a:path w="119" h="116">
                    <a:moveTo>
                      <a:pt x="0" y="116"/>
                    </a:moveTo>
                    <a:lnTo>
                      <a:pt x="119" y="51"/>
                    </a:lnTo>
                    <a:lnTo>
                      <a:pt x="119" y="0"/>
                    </a:lnTo>
                    <a:lnTo>
                      <a:pt x="0" y="64"/>
                    </a:lnTo>
                    <a:lnTo>
                      <a:pt x="0" y="11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27" name="Freeform 1056"/>
              <p:cNvSpPr>
                <a:spLocks/>
              </p:cNvSpPr>
              <p:nvPr/>
            </p:nvSpPr>
            <p:spPr bwMode="auto">
              <a:xfrm>
                <a:off x="1797" y="2732"/>
                <a:ext cx="119" cy="116"/>
              </a:xfrm>
              <a:custGeom>
                <a:avLst/>
                <a:gdLst>
                  <a:gd name="T0" fmla="*/ 0 w 119"/>
                  <a:gd name="T1" fmla="*/ 116 h 116"/>
                  <a:gd name="T2" fmla="*/ 119 w 119"/>
                  <a:gd name="T3" fmla="*/ 51 h 116"/>
                  <a:gd name="T4" fmla="*/ 119 w 119"/>
                  <a:gd name="T5" fmla="*/ 0 h 116"/>
                  <a:gd name="T6" fmla="*/ 0 w 119"/>
                  <a:gd name="T7" fmla="*/ 64 h 116"/>
                  <a:gd name="T8" fmla="*/ 0 w 119"/>
                  <a:gd name="T9" fmla="*/ 116 h 116"/>
                  <a:gd name="T10" fmla="*/ 0 60000 65536"/>
                  <a:gd name="T11" fmla="*/ 0 60000 65536"/>
                  <a:gd name="T12" fmla="*/ 0 60000 65536"/>
                  <a:gd name="T13" fmla="*/ 0 60000 65536"/>
                  <a:gd name="T14" fmla="*/ 0 60000 65536"/>
                  <a:gd name="T15" fmla="*/ 0 w 119"/>
                  <a:gd name="T16" fmla="*/ 0 h 116"/>
                  <a:gd name="T17" fmla="*/ 119 w 119"/>
                  <a:gd name="T18" fmla="*/ 116 h 116"/>
                </a:gdLst>
                <a:ahLst/>
                <a:cxnLst>
                  <a:cxn ang="T10">
                    <a:pos x="T0" y="T1"/>
                  </a:cxn>
                  <a:cxn ang="T11">
                    <a:pos x="T2" y="T3"/>
                  </a:cxn>
                  <a:cxn ang="T12">
                    <a:pos x="T4" y="T5"/>
                  </a:cxn>
                  <a:cxn ang="T13">
                    <a:pos x="T6" y="T7"/>
                  </a:cxn>
                  <a:cxn ang="T14">
                    <a:pos x="T8" y="T9"/>
                  </a:cxn>
                </a:cxnLst>
                <a:rect l="T15" t="T16" r="T17" b="T18"/>
                <a:pathLst>
                  <a:path w="119" h="116">
                    <a:moveTo>
                      <a:pt x="0" y="116"/>
                    </a:moveTo>
                    <a:lnTo>
                      <a:pt x="119" y="51"/>
                    </a:lnTo>
                    <a:lnTo>
                      <a:pt x="119" y="0"/>
                    </a:lnTo>
                    <a:lnTo>
                      <a:pt x="0" y="64"/>
                    </a:lnTo>
                    <a:lnTo>
                      <a:pt x="0" y="11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28" name="Freeform 1057"/>
              <p:cNvSpPr>
                <a:spLocks/>
              </p:cNvSpPr>
              <p:nvPr/>
            </p:nvSpPr>
            <p:spPr bwMode="auto">
              <a:xfrm>
                <a:off x="1672" y="2665"/>
                <a:ext cx="244" cy="131"/>
              </a:xfrm>
              <a:custGeom>
                <a:avLst/>
                <a:gdLst>
                  <a:gd name="T0" fmla="*/ 125 w 244"/>
                  <a:gd name="T1" fmla="*/ 131 h 131"/>
                  <a:gd name="T2" fmla="*/ 244 w 244"/>
                  <a:gd name="T3" fmla="*/ 67 h 131"/>
                  <a:gd name="T4" fmla="*/ 119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7"/>
                    </a:lnTo>
                    <a:lnTo>
                      <a:pt x="119" y="0"/>
                    </a:lnTo>
                    <a:lnTo>
                      <a:pt x="0" y="67"/>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29" name="Freeform 1058"/>
              <p:cNvSpPr>
                <a:spLocks/>
              </p:cNvSpPr>
              <p:nvPr/>
            </p:nvSpPr>
            <p:spPr bwMode="auto">
              <a:xfrm>
                <a:off x="1672" y="2665"/>
                <a:ext cx="244" cy="131"/>
              </a:xfrm>
              <a:custGeom>
                <a:avLst/>
                <a:gdLst>
                  <a:gd name="T0" fmla="*/ 125 w 244"/>
                  <a:gd name="T1" fmla="*/ 131 h 131"/>
                  <a:gd name="T2" fmla="*/ 244 w 244"/>
                  <a:gd name="T3" fmla="*/ 67 h 131"/>
                  <a:gd name="T4" fmla="*/ 119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7"/>
                    </a:lnTo>
                    <a:lnTo>
                      <a:pt x="119" y="0"/>
                    </a:lnTo>
                    <a:lnTo>
                      <a:pt x="0" y="67"/>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30" name="Freeform 1059"/>
              <p:cNvSpPr>
                <a:spLocks/>
              </p:cNvSpPr>
              <p:nvPr/>
            </p:nvSpPr>
            <p:spPr bwMode="auto">
              <a:xfrm>
                <a:off x="1672" y="2732"/>
                <a:ext cx="125" cy="116"/>
              </a:xfrm>
              <a:custGeom>
                <a:avLst/>
                <a:gdLst>
                  <a:gd name="T0" fmla="*/ 0 w 125"/>
                  <a:gd name="T1" fmla="*/ 0 h 116"/>
                  <a:gd name="T2" fmla="*/ 0 w 125"/>
                  <a:gd name="T3" fmla="*/ 51 h 116"/>
                  <a:gd name="T4" fmla="*/ 125 w 125"/>
                  <a:gd name="T5" fmla="*/ 116 h 116"/>
                  <a:gd name="T6" fmla="*/ 125 w 125"/>
                  <a:gd name="T7" fmla="*/ 64 h 116"/>
                  <a:gd name="T8" fmla="*/ 0 w 125"/>
                  <a:gd name="T9" fmla="*/ 0 h 116"/>
                  <a:gd name="T10" fmla="*/ 0 60000 65536"/>
                  <a:gd name="T11" fmla="*/ 0 60000 65536"/>
                  <a:gd name="T12" fmla="*/ 0 60000 65536"/>
                  <a:gd name="T13" fmla="*/ 0 60000 65536"/>
                  <a:gd name="T14" fmla="*/ 0 60000 65536"/>
                  <a:gd name="T15" fmla="*/ 0 w 125"/>
                  <a:gd name="T16" fmla="*/ 0 h 116"/>
                  <a:gd name="T17" fmla="*/ 125 w 125"/>
                  <a:gd name="T18" fmla="*/ 116 h 116"/>
                </a:gdLst>
                <a:ahLst/>
                <a:cxnLst>
                  <a:cxn ang="T10">
                    <a:pos x="T0" y="T1"/>
                  </a:cxn>
                  <a:cxn ang="T11">
                    <a:pos x="T2" y="T3"/>
                  </a:cxn>
                  <a:cxn ang="T12">
                    <a:pos x="T4" y="T5"/>
                  </a:cxn>
                  <a:cxn ang="T13">
                    <a:pos x="T6" y="T7"/>
                  </a:cxn>
                  <a:cxn ang="T14">
                    <a:pos x="T8" y="T9"/>
                  </a:cxn>
                </a:cxnLst>
                <a:rect l="T15" t="T16" r="T17" b="T18"/>
                <a:pathLst>
                  <a:path w="125" h="116">
                    <a:moveTo>
                      <a:pt x="0" y="0"/>
                    </a:moveTo>
                    <a:lnTo>
                      <a:pt x="0" y="51"/>
                    </a:lnTo>
                    <a:lnTo>
                      <a:pt x="125" y="116"/>
                    </a:lnTo>
                    <a:lnTo>
                      <a:pt x="125" y="64"/>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31" name="Freeform 1060"/>
              <p:cNvSpPr>
                <a:spLocks/>
              </p:cNvSpPr>
              <p:nvPr/>
            </p:nvSpPr>
            <p:spPr bwMode="auto">
              <a:xfrm>
                <a:off x="1672" y="2732"/>
                <a:ext cx="125" cy="116"/>
              </a:xfrm>
              <a:custGeom>
                <a:avLst/>
                <a:gdLst>
                  <a:gd name="T0" fmla="*/ 0 w 125"/>
                  <a:gd name="T1" fmla="*/ 0 h 116"/>
                  <a:gd name="T2" fmla="*/ 0 w 125"/>
                  <a:gd name="T3" fmla="*/ 51 h 116"/>
                  <a:gd name="T4" fmla="*/ 125 w 125"/>
                  <a:gd name="T5" fmla="*/ 116 h 116"/>
                  <a:gd name="T6" fmla="*/ 125 w 125"/>
                  <a:gd name="T7" fmla="*/ 64 h 116"/>
                  <a:gd name="T8" fmla="*/ 0 w 125"/>
                  <a:gd name="T9" fmla="*/ 0 h 116"/>
                  <a:gd name="T10" fmla="*/ 0 60000 65536"/>
                  <a:gd name="T11" fmla="*/ 0 60000 65536"/>
                  <a:gd name="T12" fmla="*/ 0 60000 65536"/>
                  <a:gd name="T13" fmla="*/ 0 60000 65536"/>
                  <a:gd name="T14" fmla="*/ 0 60000 65536"/>
                  <a:gd name="T15" fmla="*/ 0 w 125"/>
                  <a:gd name="T16" fmla="*/ 0 h 116"/>
                  <a:gd name="T17" fmla="*/ 125 w 125"/>
                  <a:gd name="T18" fmla="*/ 116 h 116"/>
                </a:gdLst>
                <a:ahLst/>
                <a:cxnLst>
                  <a:cxn ang="T10">
                    <a:pos x="T0" y="T1"/>
                  </a:cxn>
                  <a:cxn ang="T11">
                    <a:pos x="T2" y="T3"/>
                  </a:cxn>
                  <a:cxn ang="T12">
                    <a:pos x="T4" y="T5"/>
                  </a:cxn>
                  <a:cxn ang="T13">
                    <a:pos x="T6" y="T7"/>
                  </a:cxn>
                  <a:cxn ang="T14">
                    <a:pos x="T8" y="T9"/>
                  </a:cxn>
                </a:cxnLst>
                <a:rect l="T15" t="T16" r="T17" b="T18"/>
                <a:pathLst>
                  <a:path w="125" h="116">
                    <a:moveTo>
                      <a:pt x="0" y="0"/>
                    </a:moveTo>
                    <a:lnTo>
                      <a:pt x="0" y="51"/>
                    </a:lnTo>
                    <a:lnTo>
                      <a:pt x="125" y="116"/>
                    </a:lnTo>
                    <a:lnTo>
                      <a:pt x="125" y="64"/>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32" name="Freeform 1061"/>
              <p:cNvSpPr>
                <a:spLocks/>
              </p:cNvSpPr>
              <p:nvPr/>
            </p:nvSpPr>
            <p:spPr bwMode="auto">
              <a:xfrm>
                <a:off x="1797" y="2678"/>
                <a:ext cx="119" cy="118"/>
              </a:xfrm>
              <a:custGeom>
                <a:avLst/>
                <a:gdLst>
                  <a:gd name="T0" fmla="*/ 0 w 119"/>
                  <a:gd name="T1" fmla="*/ 118 h 118"/>
                  <a:gd name="T2" fmla="*/ 119 w 119"/>
                  <a:gd name="T3" fmla="*/ 51 h 118"/>
                  <a:gd name="T4" fmla="*/ 119 w 119"/>
                  <a:gd name="T5" fmla="*/ 0 h 118"/>
                  <a:gd name="T6" fmla="*/ 0 w 119"/>
                  <a:gd name="T7" fmla="*/ 64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4"/>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33" name="Freeform 1062"/>
              <p:cNvSpPr>
                <a:spLocks/>
              </p:cNvSpPr>
              <p:nvPr/>
            </p:nvSpPr>
            <p:spPr bwMode="auto">
              <a:xfrm>
                <a:off x="1797" y="2678"/>
                <a:ext cx="119" cy="118"/>
              </a:xfrm>
              <a:custGeom>
                <a:avLst/>
                <a:gdLst>
                  <a:gd name="T0" fmla="*/ 0 w 119"/>
                  <a:gd name="T1" fmla="*/ 118 h 118"/>
                  <a:gd name="T2" fmla="*/ 119 w 119"/>
                  <a:gd name="T3" fmla="*/ 51 h 118"/>
                  <a:gd name="T4" fmla="*/ 119 w 119"/>
                  <a:gd name="T5" fmla="*/ 0 h 118"/>
                  <a:gd name="T6" fmla="*/ 0 w 119"/>
                  <a:gd name="T7" fmla="*/ 64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4"/>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34" name="Freeform 1063"/>
              <p:cNvSpPr>
                <a:spLocks/>
              </p:cNvSpPr>
              <p:nvPr/>
            </p:nvSpPr>
            <p:spPr bwMode="auto">
              <a:xfrm>
                <a:off x="1672" y="2611"/>
                <a:ext cx="244" cy="131"/>
              </a:xfrm>
              <a:custGeom>
                <a:avLst/>
                <a:gdLst>
                  <a:gd name="T0" fmla="*/ 125 w 244"/>
                  <a:gd name="T1" fmla="*/ 131 h 131"/>
                  <a:gd name="T2" fmla="*/ 244 w 244"/>
                  <a:gd name="T3" fmla="*/ 67 h 131"/>
                  <a:gd name="T4" fmla="*/ 119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7"/>
                    </a:lnTo>
                    <a:lnTo>
                      <a:pt x="119" y="0"/>
                    </a:lnTo>
                    <a:lnTo>
                      <a:pt x="0" y="67"/>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35" name="Freeform 1064"/>
              <p:cNvSpPr>
                <a:spLocks/>
              </p:cNvSpPr>
              <p:nvPr/>
            </p:nvSpPr>
            <p:spPr bwMode="auto">
              <a:xfrm>
                <a:off x="1672" y="2611"/>
                <a:ext cx="244" cy="131"/>
              </a:xfrm>
              <a:custGeom>
                <a:avLst/>
                <a:gdLst>
                  <a:gd name="T0" fmla="*/ 125 w 244"/>
                  <a:gd name="T1" fmla="*/ 131 h 131"/>
                  <a:gd name="T2" fmla="*/ 244 w 244"/>
                  <a:gd name="T3" fmla="*/ 67 h 131"/>
                  <a:gd name="T4" fmla="*/ 119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7"/>
                    </a:lnTo>
                    <a:lnTo>
                      <a:pt x="119" y="0"/>
                    </a:lnTo>
                    <a:lnTo>
                      <a:pt x="0" y="67"/>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36" name="Freeform 1065"/>
              <p:cNvSpPr>
                <a:spLocks/>
              </p:cNvSpPr>
              <p:nvPr/>
            </p:nvSpPr>
            <p:spPr bwMode="auto">
              <a:xfrm>
                <a:off x="1797" y="2678"/>
                <a:ext cx="119" cy="118"/>
              </a:xfrm>
              <a:custGeom>
                <a:avLst/>
                <a:gdLst>
                  <a:gd name="T0" fmla="*/ 0 w 119"/>
                  <a:gd name="T1" fmla="*/ 118 h 118"/>
                  <a:gd name="T2" fmla="*/ 119 w 119"/>
                  <a:gd name="T3" fmla="*/ 51 h 118"/>
                  <a:gd name="T4" fmla="*/ 119 w 119"/>
                  <a:gd name="T5" fmla="*/ 0 h 118"/>
                  <a:gd name="T6" fmla="*/ 0 w 119"/>
                  <a:gd name="T7" fmla="*/ 64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4"/>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37" name="Freeform 1066"/>
              <p:cNvSpPr>
                <a:spLocks/>
              </p:cNvSpPr>
              <p:nvPr/>
            </p:nvSpPr>
            <p:spPr bwMode="auto">
              <a:xfrm>
                <a:off x="1797" y="2678"/>
                <a:ext cx="119" cy="118"/>
              </a:xfrm>
              <a:custGeom>
                <a:avLst/>
                <a:gdLst>
                  <a:gd name="T0" fmla="*/ 0 w 119"/>
                  <a:gd name="T1" fmla="*/ 118 h 118"/>
                  <a:gd name="T2" fmla="*/ 119 w 119"/>
                  <a:gd name="T3" fmla="*/ 51 h 118"/>
                  <a:gd name="T4" fmla="*/ 119 w 119"/>
                  <a:gd name="T5" fmla="*/ 0 h 118"/>
                  <a:gd name="T6" fmla="*/ 0 w 119"/>
                  <a:gd name="T7" fmla="*/ 64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4"/>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38" name="Freeform 1067"/>
              <p:cNvSpPr>
                <a:spLocks/>
              </p:cNvSpPr>
              <p:nvPr/>
            </p:nvSpPr>
            <p:spPr bwMode="auto">
              <a:xfrm>
                <a:off x="1672" y="2611"/>
                <a:ext cx="244" cy="131"/>
              </a:xfrm>
              <a:custGeom>
                <a:avLst/>
                <a:gdLst>
                  <a:gd name="T0" fmla="*/ 125 w 244"/>
                  <a:gd name="T1" fmla="*/ 131 h 131"/>
                  <a:gd name="T2" fmla="*/ 244 w 244"/>
                  <a:gd name="T3" fmla="*/ 67 h 131"/>
                  <a:gd name="T4" fmla="*/ 119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7"/>
                    </a:lnTo>
                    <a:lnTo>
                      <a:pt x="119" y="0"/>
                    </a:lnTo>
                    <a:lnTo>
                      <a:pt x="0" y="67"/>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39" name="Freeform 1068"/>
              <p:cNvSpPr>
                <a:spLocks/>
              </p:cNvSpPr>
              <p:nvPr/>
            </p:nvSpPr>
            <p:spPr bwMode="auto">
              <a:xfrm>
                <a:off x="1672" y="2611"/>
                <a:ext cx="244" cy="131"/>
              </a:xfrm>
              <a:custGeom>
                <a:avLst/>
                <a:gdLst>
                  <a:gd name="T0" fmla="*/ 125 w 244"/>
                  <a:gd name="T1" fmla="*/ 131 h 131"/>
                  <a:gd name="T2" fmla="*/ 244 w 244"/>
                  <a:gd name="T3" fmla="*/ 67 h 131"/>
                  <a:gd name="T4" fmla="*/ 119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7"/>
                    </a:lnTo>
                    <a:lnTo>
                      <a:pt x="119" y="0"/>
                    </a:lnTo>
                    <a:lnTo>
                      <a:pt x="0" y="67"/>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40" name="Freeform 1069"/>
              <p:cNvSpPr>
                <a:spLocks/>
              </p:cNvSpPr>
              <p:nvPr/>
            </p:nvSpPr>
            <p:spPr bwMode="auto">
              <a:xfrm>
                <a:off x="1672" y="2678"/>
                <a:ext cx="125" cy="118"/>
              </a:xfrm>
              <a:custGeom>
                <a:avLst/>
                <a:gdLst>
                  <a:gd name="T0" fmla="*/ 0 w 125"/>
                  <a:gd name="T1" fmla="*/ 0 h 118"/>
                  <a:gd name="T2" fmla="*/ 0 w 125"/>
                  <a:gd name="T3" fmla="*/ 51 h 118"/>
                  <a:gd name="T4" fmla="*/ 125 w 125"/>
                  <a:gd name="T5" fmla="*/ 118 h 118"/>
                  <a:gd name="T6" fmla="*/ 125 w 125"/>
                  <a:gd name="T7" fmla="*/ 64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1"/>
                    </a:lnTo>
                    <a:lnTo>
                      <a:pt x="125" y="118"/>
                    </a:lnTo>
                    <a:lnTo>
                      <a:pt x="125" y="64"/>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41" name="Freeform 1070"/>
              <p:cNvSpPr>
                <a:spLocks/>
              </p:cNvSpPr>
              <p:nvPr/>
            </p:nvSpPr>
            <p:spPr bwMode="auto">
              <a:xfrm>
                <a:off x="1672" y="2678"/>
                <a:ext cx="125" cy="118"/>
              </a:xfrm>
              <a:custGeom>
                <a:avLst/>
                <a:gdLst>
                  <a:gd name="T0" fmla="*/ 0 w 125"/>
                  <a:gd name="T1" fmla="*/ 0 h 118"/>
                  <a:gd name="T2" fmla="*/ 0 w 125"/>
                  <a:gd name="T3" fmla="*/ 51 h 118"/>
                  <a:gd name="T4" fmla="*/ 125 w 125"/>
                  <a:gd name="T5" fmla="*/ 118 h 118"/>
                  <a:gd name="T6" fmla="*/ 125 w 125"/>
                  <a:gd name="T7" fmla="*/ 64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1"/>
                    </a:lnTo>
                    <a:lnTo>
                      <a:pt x="125" y="118"/>
                    </a:lnTo>
                    <a:lnTo>
                      <a:pt x="125" y="64"/>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42" name="Freeform 1071"/>
              <p:cNvSpPr>
                <a:spLocks/>
              </p:cNvSpPr>
              <p:nvPr/>
            </p:nvSpPr>
            <p:spPr bwMode="auto">
              <a:xfrm>
                <a:off x="1797" y="2624"/>
                <a:ext cx="119" cy="118"/>
              </a:xfrm>
              <a:custGeom>
                <a:avLst/>
                <a:gdLst>
                  <a:gd name="T0" fmla="*/ 0 w 119"/>
                  <a:gd name="T1" fmla="*/ 118 h 118"/>
                  <a:gd name="T2" fmla="*/ 119 w 119"/>
                  <a:gd name="T3" fmla="*/ 52 h 118"/>
                  <a:gd name="T4" fmla="*/ 119 w 119"/>
                  <a:gd name="T5" fmla="*/ 0 h 118"/>
                  <a:gd name="T6" fmla="*/ 0 w 119"/>
                  <a:gd name="T7" fmla="*/ 67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7"/>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43" name="Freeform 1072"/>
              <p:cNvSpPr>
                <a:spLocks/>
              </p:cNvSpPr>
              <p:nvPr/>
            </p:nvSpPr>
            <p:spPr bwMode="auto">
              <a:xfrm>
                <a:off x="1797" y="2624"/>
                <a:ext cx="119" cy="118"/>
              </a:xfrm>
              <a:custGeom>
                <a:avLst/>
                <a:gdLst>
                  <a:gd name="T0" fmla="*/ 0 w 119"/>
                  <a:gd name="T1" fmla="*/ 118 h 118"/>
                  <a:gd name="T2" fmla="*/ 119 w 119"/>
                  <a:gd name="T3" fmla="*/ 52 h 118"/>
                  <a:gd name="T4" fmla="*/ 119 w 119"/>
                  <a:gd name="T5" fmla="*/ 0 h 118"/>
                  <a:gd name="T6" fmla="*/ 0 w 119"/>
                  <a:gd name="T7" fmla="*/ 67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7"/>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44" name="Freeform 1073"/>
              <p:cNvSpPr>
                <a:spLocks/>
              </p:cNvSpPr>
              <p:nvPr/>
            </p:nvSpPr>
            <p:spPr bwMode="auto">
              <a:xfrm>
                <a:off x="1672" y="2557"/>
                <a:ext cx="244" cy="134"/>
              </a:xfrm>
              <a:custGeom>
                <a:avLst/>
                <a:gdLst>
                  <a:gd name="T0" fmla="*/ 125 w 244"/>
                  <a:gd name="T1" fmla="*/ 134 h 134"/>
                  <a:gd name="T2" fmla="*/ 244 w 244"/>
                  <a:gd name="T3" fmla="*/ 67 h 134"/>
                  <a:gd name="T4" fmla="*/ 119 w 244"/>
                  <a:gd name="T5" fmla="*/ 0 h 134"/>
                  <a:gd name="T6" fmla="*/ 0 w 244"/>
                  <a:gd name="T7" fmla="*/ 67 h 134"/>
                  <a:gd name="T8" fmla="*/ 125 w 244"/>
                  <a:gd name="T9" fmla="*/ 134 h 134"/>
                  <a:gd name="T10" fmla="*/ 0 60000 65536"/>
                  <a:gd name="T11" fmla="*/ 0 60000 65536"/>
                  <a:gd name="T12" fmla="*/ 0 60000 65536"/>
                  <a:gd name="T13" fmla="*/ 0 60000 65536"/>
                  <a:gd name="T14" fmla="*/ 0 60000 65536"/>
                  <a:gd name="T15" fmla="*/ 0 w 244"/>
                  <a:gd name="T16" fmla="*/ 0 h 134"/>
                  <a:gd name="T17" fmla="*/ 244 w 244"/>
                  <a:gd name="T18" fmla="*/ 134 h 134"/>
                </a:gdLst>
                <a:ahLst/>
                <a:cxnLst>
                  <a:cxn ang="T10">
                    <a:pos x="T0" y="T1"/>
                  </a:cxn>
                  <a:cxn ang="T11">
                    <a:pos x="T2" y="T3"/>
                  </a:cxn>
                  <a:cxn ang="T12">
                    <a:pos x="T4" y="T5"/>
                  </a:cxn>
                  <a:cxn ang="T13">
                    <a:pos x="T6" y="T7"/>
                  </a:cxn>
                  <a:cxn ang="T14">
                    <a:pos x="T8" y="T9"/>
                  </a:cxn>
                </a:cxnLst>
                <a:rect l="T15" t="T16" r="T17" b="T18"/>
                <a:pathLst>
                  <a:path w="244" h="134">
                    <a:moveTo>
                      <a:pt x="125" y="134"/>
                    </a:moveTo>
                    <a:lnTo>
                      <a:pt x="244" y="67"/>
                    </a:lnTo>
                    <a:lnTo>
                      <a:pt x="119" y="0"/>
                    </a:lnTo>
                    <a:lnTo>
                      <a:pt x="0" y="67"/>
                    </a:lnTo>
                    <a:lnTo>
                      <a:pt x="125" y="13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45" name="Freeform 1074"/>
              <p:cNvSpPr>
                <a:spLocks/>
              </p:cNvSpPr>
              <p:nvPr/>
            </p:nvSpPr>
            <p:spPr bwMode="auto">
              <a:xfrm>
                <a:off x="1672" y="2557"/>
                <a:ext cx="244" cy="134"/>
              </a:xfrm>
              <a:custGeom>
                <a:avLst/>
                <a:gdLst>
                  <a:gd name="T0" fmla="*/ 125 w 244"/>
                  <a:gd name="T1" fmla="*/ 134 h 134"/>
                  <a:gd name="T2" fmla="*/ 244 w 244"/>
                  <a:gd name="T3" fmla="*/ 67 h 134"/>
                  <a:gd name="T4" fmla="*/ 119 w 244"/>
                  <a:gd name="T5" fmla="*/ 0 h 134"/>
                  <a:gd name="T6" fmla="*/ 0 w 244"/>
                  <a:gd name="T7" fmla="*/ 67 h 134"/>
                  <a:gd name="T8" fmla="*/ 125 w 244"/>
                  <a:gd name="T9" fmla="*/ 134 h 134"/>
                  <a:gd name="T10" fmla="*/ 0 60000 65536"/>
                  <a:gd name="T11" fmla="*/ 0 60000 65536"/>
                  <a:gd name="T12" fmla="*/ 0 60000 65536"/>
                  <a:gd name="T13" fmla="*/ 0 60000 65536"/>
                  <a:gd name="T14" fmla="*/ 0 60000 65536"/>
                  <a:gd name="T15" fmla="*/ 0 w 244"/>
                  <a:gd name="T16" fmla="*/ 0 h 134"/>
                  <a:gd name="T17" fmla="*/ 244 w 244"/>
                  <a:gd name="T18" fmla="*/ 134 h 134"/>
                </a:gdLst>
                <a:ahLst/>
                <a:cxnLst>
                  <a:cxn ang="T10">
                    <a:pos x="T0" y="T1"/>
                  </a:cxn>
                  <a:cxn ang="T11">
                    <a:pos x="T2" y="T3"/>
                  </a:cxn>
                  <a:cxn ang="T12">
                    <a:pos x="T4" y="T5"/>
                  </a:cxn>
                  <a:cxn ang="T13">
                    <a:pos x="T6" y="T7"/>
                  </a:cxn>
                  <a:cxn ang="T14">
                    <a:pos x="T8" y="T9"/>
                  </a:cxn>
                </a:cxnLst>
                <a:rect l="T15" t="T16" r="T17" b="T18"/>
                <a:pathLst>
                  <a:path w="244" h="134">
                    <a:moveTo>
                      <a:pt x="125" y="134"/>
                    </a:moveTo>
                    <a:lnTo>
                      <a:pt x="244" y="67"/>
                    </a:lnTo>
                    <a:lnTo>
                      <a:pt x="119" y="0"/>
                    </a:lnTo>
                    <a:lnTo>
                      <a:pt x="0" y="67"/>
                    </a:lnTo>
                    <a:lnTo>
                      <a:pt x="125" y="13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46" name="Freeform 1075"/>
              <p:cNvSpPr>
                <a:spLocks/>
              </p:cNvSpPr>
              <p:nvPr/>
            </p:nvSpPr>
            <p:spPr bwMode="auto">
              <a:xfrm>
                <a:off x="1797" y="2624"/>
                <a:ext cx="119" cy="118"/>
              </a:xfrm>
              <a:custGeom>
                <a:avLst/>
                <a:gdLst>
                  <a:gd name="T0" fmla="*/ 0 w 119"/>
                  <a:gd name="T1" fmla="*/ 118 h 118"/>
                  <a:gd name="T2" fmla="*/ 119 w 119"/>
                  <a:gd name="T3" fmla="*/ 52 h 118"/>
                  <a:gd name="T4" fmla="*/ 119 w 119"/>
                  <a:gd name="T5" fmla="*/ 0 h 118"/>
                  <a:gd name="T6" fmla="*/ 0 w 119"/>
                  <a:gd name="T7" fmla="*/ 67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7"/>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47" name="Freeform 1076"/>
              <p:cNvSpPr>
                <a:spLocks/>
              </p:cNvSpPr>
              <p:nvPr/>
            </p:nvSpPr>
            <p:spPr bwMode="auto">
              <a:xfrm>
                <a:off x="1797" y="2624"/>
                <a:ext cx="119" cy="118"/>
              </a:xfrm>
              <a:custGeom>
                <a:avLst/>
                <a:gdLst>
                  <a:gd name="T0" fmla="*/ 0 w 119"/>
                  <a:gd name="T1" fmla="*/ 118 h 118"/>
                  <a:gd name="T2" fmla="*/ 119 w 119"/>
                  <a:gd name="T3" fmla="*/ 52 h 118"/>
                  <a:gd name="T4" fmla="*/ 119 w 119"/>
                  <a:gd name="T5" fmla="*/ 0 h 118"/>
                  <a:gd name="T6" fmla="*/ 0 w 119"/>
                  <a:gd name="T7" fmla="*/ 67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7"/>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48" name="Freeform 1077"/>
              <p:cNvSpPr>
                <a:spLocks/>
              </p:cNvSpPr>
              <p:nvPr/>
            </p:nvSpPr>
            <p:spPr bwMode="auto">
              <a:xfrm>
                <a:off x="1672" y="2557"/>
                <a:ext cx="244" cy="134"/>
              </a:xfrm>
              <a:custGeom>
                <a:avLst/>
                <a:gdLst>
                  <a:gd name="T0" fmla="*/ 125 w 244"/>
                  <a:gd name="T1" fmla="*/ 134 h 134"/>
                  <a:gd name="T2" fmla="*/ 244 w 244"/>
                  <a:gd name="T3" fmla="*/ 67 h 134"/>
                  <a:gd name="T4" fmla="*/ 119 w 244"/>
                  <a:gd name="T5" fmla="*/ 0 h 134"/>
                  <a:gd name="T6" fmla="*/ 0 w 244"/>
                  <a:gd name="T7" fmla="*/ 67 h 134"/>
                  <a:gd name="T8" fmla="*/ 125 w 244"/>
                  <a:gd name="T9" fmla="*/ 134 h 134"/>
                  <a:gd name="T10" fmla="*/ 0 60000 65536"/>
                  <a:gd name="T11" fmla="*/ 0 60000 65536"/>
                  <a:gd name="T12" fmla="*/ 0 60000 65536"/>
                  <a:gd name="T13" fmla="*/ 0 60000 65536"/>
                  <a:gd name="T14" fmla="*/ 0 60000 65536"/>
                  <a:gd name="T15" fmla="*/ 0 w 244"/>
                  <a:gd name="T16" fmla="*/ 0 h 134"/>
                  <a:gd name="T17" fmla="*/ 244 w 244"/>
                  <a:gd name="T18" fmla="*/ 134 h 134"/>
                </a:gdLst>
                <a:ahLst/>
                <a:cxnLst>
                  <a:cxn ang="T10">
                    <a:pos x="T0" y="T1"/>
                  </a:cxn>
                  <a:cxn ang="T11">
                    <a:pos x="T2" y="T3"/>
                  </a:cxn>
                  <a:cxn ang="T12">
                    <a:pos x="T4" y="T5"/>
                  </a:cxn>
                  <a:cxn ang="T13">
                    <a:pos x="T6" y="T7"/>
                  </a:cxn>
                  <a:cxn ang="T14">
                    <a:pos x="T8" y="T9"/>
                  </a:cxn>
                </a:cxnLst>
                <a:rect l="T15" t="T16" r="T17" b="T18"/>
                <a:pathLst>
                  <a:path w="244" h="134">
                    <a:moveTo>
                      <a:pt x="125" y="134"/>
                    </a:moveTo>
                    <a:lnTo>
                      <a:pt x="244" y="67"/>
                    </a:lnTo>
                    <a:lnTo>
                      <a:pt x="119" y="0"/>
                    </a:lnTo>
                    <a:lnTo>
                      <a:pt x="0" y="67"/>
                    </a:lnTo>
                    <a:lnTo>
                      <a:pt x="125" y="13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49" name="Freeform 1078"/>
              <p:cNvSpPr>
                <a:spLocks/>
              </p:cNvSpPr>
              <p:nvPr/>
            </p:nvSpPr>
            <p:spPr bwMode="auto">
              <a:xfrm>
                <a:off x="1672" y="2557"/>
                <a:ext cx="244" cy="134"/>
              </a:xfrm>
              <a:custGeom>
                <a:avLst/>
                <a:gdLst>
                  <a:gd name="T0" fmla="*/ 125 w 244"/>
                  <a:gd name="T1" fmla="*/ 134 h 134"/>
                  <a:gd name="T2" fmla="*/ 244 w 244"/>
                  <a:gd name="T3" fmla="*/ 67 h 134"/>
                  <a:gd name="T4" fmla="*/ 119 w 244"/>
                  <a:gd name="T5" fmla="*/ 0 h 134"/>
                  <a:gd name="T6" fmla="*/ 0 w 244"/>
                  <a:gd name="T7" fmla="*/ 67 h 134"/>
                  <a:gd name="T8" fmla="*/ 125 w 244"/>
                  <a:gd name="T9" fmla="*/ 134 h 134"/>
                  <a:gd name="T10" fmla="*/ 0 60000 65536"/>
                  <a:gd name="T11" fmla="*/ 0 60000 65536"/>
                  <a:gd name="T12" fmla="*/ 0 60000 65536"/>
                  <a:gd name="T13" fmla="*/ 0 60000 65536"/>
                  <a:gd name="T14" fmla="*/ 0 60000 65536"/>
                  <a:gd name="T15" fmla="*/ 0 w 244"/>
                  <a:gd name="T16" fmla="*/ 0 h 134"/>
                  <a:gd name="T17" fmla="*/ 244 w 244"/>
                  <a:gd name="T18" fmla="*/ 134 h 134"/>
                </a:gdLst>
                <a:ahLst/>
                <a:cxnLst>
                  <a:cxn ang="T10">
                    <a:pos x="T0" y="T1"/>
                  </a:cxn>
                  <a:cxn ang="T11">
                    <a:pos x="T2" y="T3"/>
                  </a:cxn>
                  <a:cxn ang="T12">
                    <a:pos x="T4" y="T5"/>
                  </a:cxn>
                  <a:cxn ang="T13">
                    <a:pos x="T6" y="T7"/>
                  </a:cxn>
                  <a:cxn ang="T14">
                    <a:pos x="T8" y="T9"/>
                  </a:cxn>
                </a:cxnLst>
                <a:rect l="T15" t="T16" r="T17" b="T18"/>
                <a:pathLst>
                  <a:path w="244" h="134">
                    <a:moveTo>
                      <a:pt x="125" y="134"/>
                    </a:moveTo>
                    <a:lnTo>
                      <a:pt x="244" y="67"/>
                    </a:lnTo>
                    <a:lnTo>
                      <a:pt x="119" y="0"/>
                    </a:lnTo>
                    <a:lnTo>
                      <a:pt x="0" y="67"/>
                    </a:lnTo>
                    <a:lnTo>
                      <a:pt x="125" y="13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50" name="Freeform 1079"/>
              <p:cNvSpPr>
                <a:spLocks/>
              </p:cNvSpPr>
              <p:nvPr/>
            </p:nvSpPr>
            <p:spPr bwMode="auto">
              <a:xfrm>
                <a:off x="1672" y="2624"/>
                <a:ext cx="125" cy="118"/>
              </a:xfrm>
              <a:custGeom>
                <a:avLst/>
                <a:gdLst>
                  <a:gd name="T0" fmla="*/ 0 w 125"/>
                  <a:gd name="T1" fmla="*/ 0 h 118"/>
                  <a:gd name="T2" fmla="*/ 0 w 125"/>
                  <a:gd name="T3" fmla="*/ 52 h 118"/>
                  <a:gd name="T4" fmla="*/ 125 w 125"/>
                  <a:gd name="T5" fmla="*/ 118 h 118"/>
                  <a:gd name="T6" fmla="*/ 125 w 125"/>
                  <a:gd name="T7" fmla="*/ 67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2"/>
                    </a:lnTo>
                    <a:lnTo>
                      <a:pt x="125" y="118"/>
                    </a:lnTo>
                    <a:lnTo>
                      <a:pt x="125" y="67"/>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51" name="Freeform 1080"/>
              <p:cNvSpPr>
                <a:spLocks/>
              </p:cNvSpPr>
              <p:nvPr/>
            </p:nvSpPr>
            <p:spPr bwMode="auto">
              <a:xfrm>
                <a:off x="1672" y="2624"/>
                <a:ext cx="125" cy="118"/>
              </a:xfrm>
              <a:custGeom>
                <a:avLst/>
                <a:gdLst>
                  <a:gd name="T0" fmla="*/ 0 w 125"/>
                  <a:gd name="T1" fmla="*/ 0 h 118"/>
                  <a:gd name="T2" fmla="*/ 0 w 125"/>
                  <a:gd name="T3" fmla="*/ 52 h 118"/>
                  <a:gd name="T4" fmla="*/ 125 w 125"/>
                  <a:gd name="T5" fmla="*/ 118 h 118"/>
                  <a:gd name="T6" fmla="*/ 125 w 125"/>
                  <a:gd name="T7" fmla="*/ 67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2"/>
                    </a:lnTo>
                    <a:lnTo>
                      <a:pt x="125" y="118"/>
                    </a:lnTo>
                    <a:lnTo>
                      <a:pt x="125" y="67"/>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52" name="Freeform 1081"/>
              <p:cNvSpPr>
                <a:spLocks/>
              </p:cNvSpPr>
              <p:nvPr/>
            </p:nvSpPr>
            <p:spPr bwMode="auto">
              <a:xfrm>
                <a:off x="1797" y="2570"/>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53" name="Freeform 1082"/>
              <p:cNvSpPr>
                <a:spLocks/>
              </p:cNvSpPr>
              <p:nvPr/>
            </p:nvSpPr>
            <p:spPr bwMode="auto">
              <a:xfrm>
                <a:off x="1797" y="2570"/>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54" name="Freeform 1083"/>
              <p:cNvSpPr>
                <a:spLocks/>
              </p:cNvSpPr>
              <p:nvPr/>
            </p:nvSpPr>
            <p:spPr bwMode="auto">
              <a:xfrm>
                <a:off x="1672" y="2506"/>
                <a:ext cx="244" cy="131"/>
              </a:xfrm>
              <a:custGeom>
                <a:avLst/>
                <a:gdLst>
                  <a:gd name="T0" fmla="*/ 125 w 244"/>
                  <a:gd name="T1" fmla="*/ 131 h 131"/>
                  <a:gd name="T2" fmla="*/ 244 w 244"/>
                  <a:gd name="T3" fmla="*/ 64 h 131"/>
                  <a:gd name="T4" fmla="*/ 119 w 244"/>
                  <a:gd name="T5" fmla="*/ 0 h 131"/>
                  <a:gd name="T6" fmla="*/ 0 w 244"/>
                  <a:gd name="T7" fmla="*/ 64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4"/>
                    </a:lnTo>
                    <a:lnTo>
                      <a:pt x="119" y="0"/>
                    </a:lnTo>
                    <a:lnTo>
                      <a:pt x="0" y="64"/>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55" name="Freeform 1084"/>
              <p:cNvSpPr>
                <a:spLocks/>
              </p:cNvSpPr>
              <p:nvPr/>
            </p:nvSpPr>
            <p:spPr bwMode="auto">
              <a:xfrm>
                <a:off x="1672" y="2506"/>
                <a:ext cx="244" cy="131"/>
              </a:xfrm>
              <a:custGeom>
                <a:avLst/>
                <a:gdLst>
                  <a:gd name="T0" fmla="*/ 125 w 244"/>
                  <a:gd name="T1" fmla="*/ 131 h 131"/>
                  <a:gd name="T2" fmla="*/ 244 w 244"/>
                  <a:gd name="T3" fmla="*/ 64 h 131"/>
                  <a:gd name="T4" fmla="*/ 119 w 244"/>
                  <a:gd name="T5" fmla="*/ 0 h 131"/>
                  <a:gd name="T6" fmla="*/ 0 w 244"/>
                  <a:gd name="T7" fmla="*/ 64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4"/>
                    </a:lnTo>
                    <a:lnTo>
                      <a:pt x="119" y="0"/>
                    </a:lnTo>
                    <a:lnTo>
                      <a:pt x="0" y="64"/>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56" name="Freeform 1085"/>
              <p:cNvSpPr>
                <a:spLocks/>
              </p:cNvSpPr>
              <p:nvPr/>
            </p:nvSpPr>
            <p:spPr bwMode="auto">
              <a:xfrm>
                <a:off x="1797" y="2570"/>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57" name="Freeform 1086"/>
              <p:cNvSpPr>
                <a:spLocks/>
              </p:cNvSpPr>
              <p:nvPr/>
            </p:nvSpPr>
            <p:spPr bwMode="auto">
              <a:xfrm>
                <a:off x="1797" y="2570"/>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58" name="Freeform 1087"/>
              <p:cNvSpPr>
                <a:spLocks/>
              </p:cNvSpPr>
              <p:nvPr/>
            </p:nvSpPr>
            <p:spPr bwMode="auto">
              <a:xfrm>
                <a:off x="1672" y="2506"/>
                <a:ext cx="244" cy="131"/>
              </a:xfrm>
              <a:custGeom>
                <a:avLst/>
                <a:gdLst>
                  <a:gd name="T0" fmla="*/ 125 w 244"/>
                  <a:gd name="T1" fmla="*/ 131 h 131"/>
                  <a:gd name="T2" fmla="*/ 244 w 244"/>
                  <a:gd name="T3" fmla="*/ 64 h 131"/>
                  <a:gd name="T4" fmla="*/ 119 w 244"/>
                  <a:gd name="T5" fmla="*/ 0 h 131"/>
                  <a:gd name="T6" fmla="*/ 0 w 244"/>
                  <a:gd name="T7" fmla="*/ 64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4"/>
                    </a:lnTo>
                    <a:lnTo>
                      <a:pt x="119" y="0"/>
                    </a:lnTo>
                    <a:lnTo>
                      <a:pt x="0" y="64"/>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59" name="Freeform 1088"/>
              <p:cNvSpPr>
                <a:spLocks/>
              </p:cNvSpPr>
              <p:nvPr/>
            </p:nvSpPr>
            <p:spPr bwMode="auto">
              <a:xfrm>
                <a:off x="1672" y="2506"/>
                <a:ext cx="244" cy="131"/>
              </a:xfrm>
              <a:custGeom>
                <a:avLst/>
                <a:gdLst>
                  <a:gd name="T0" fmla="*/ 125 w 244"/>
                  <a:gd name="T1" fmla="*/ 131 h 131"/>
                  <a:gd name="T2" fmla="*/ 244 w 244"/>
                  <a:gd name="T3" fmla="*/ 64 h 131"/>
                  <a:gd name="T4" fmla="*/ 119 w 244"/>
                  <a:gd name="T5" fmla="*/ 0 h 131"/>
                  <a:gd name="T6" fmla="*/ 0 w 244"/>
                  <a:gd name="T7" fmla="*/ 64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4"/>
                    </a:lnTo>
                    <a:lnTo>
                      <a:pt x="119" y="0"/>
                    </a:lnTo>
                    <a:lnTo>
                      <a:pt x="0" y="64"/>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60" name="Freeform 1089"/>
              <p:cNvSpPr>
                <a:spLocks/>
              </p:cNvSpPr>
              <p:nvPr/>
            </p:nvSpPr>
            <p:spPr bwMode="auto">
              <a:xfrm>
                <a:off x="1672" y="2570"/>
                <a:ext cx="125" cy="119"/>
              </a:xfrm>
              <a:custGeom>
                <a:avLst/>
                <a:gdLst>
                  <a:gd name="T0" fmla="*/ 0 w 125"/>
                  <a:gd name="T1" fmla="*/ 0 h 119"/>
                  <a:gd name="T2" fmla="*/ 0 w 125"/>
                  <a:gd name="T3" fmla="*/ 52 h 119"/>
                  <a:gd name="T4" fmla="*/ 125 w 125"/>
                  <a:gd name="T5" fmla="*/ 119 h 119"/>
                  <a:gd name="T6" fmla="*/ 125 w 125"/>
                  <a:gd name="T7" fmla="*/ 67 h 119"/>
                  <a:gd name="T8" fmla="*/ 0 w 125"/>
                  <a:gd name="T9" fmla="*/ 0 h 119"/>
                  <a:gd name="T10" fmla="*/ 0 60000 65536"/>
                  <a:gd name="T11" fmla="*/ 0 60000 65536"/>
                  <a:gd name="T12" fmla="*/ 0 60000 65536"/>
                  <a:gd name="T13" fmla="*/ 0 60000 65536"/>
                  <a:gd name="T14" fmla="*/ 0 60000 65536"/>
                  <a:gd name="T15" fmla="*/ 0 w 125"/>
                  <a:gd name="T16" fmla="*/ 0 h 119"/>
                  <a:gd name="T17" fmla="*/ 125 w 125"/>
                  <a:gd name="T18" fmla="*/ 119 h 119"/>
                </a:gdLst>
                <a:ahLst/>
                <a:cxnLst>
                  <a:cxn ang="T10">
                    <a:pos x="T0" y="T1"/>
                  </a:cxn>
                  <a:cxn ang="T11">
                    <a:pos x="T2" y="T3"/>
                  </a:cxn>
                  <a:cxn ang="T12">
                    <a:pos x="T4" y="T5"/>
                  </a:cxn>
                  <a:cxn ang="T13">
                    <a:pos x="T6" y="T7"/>
                  </a:cxn>
                  <a:cxn ang="T14">
                    <a:pos x="T8" y="T9"/>
                  </a:cxn>
                </a:cxnLst>
                <a:rect l="T15" t="T16" r="T17" b="T18"/>
                <a:pathLst>
                  <a:path w="125" h="119">
                    <a:moveTo>
                      <a:pt x="0" y="0"/>
                    </a:moveTo>
                    <a:lnTo>
                      <a:pt x="0" y="52"/>
                    </a:lnTo>
                    <a:lnTo>
                      <a:pt x="125" y="119"/>
                    </a:lnTo>
                    <a:lnTo>
                      <a:pt x="125" y="67"/>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61" name="Freeform 1090"/>
              <p:cNvSpPr>
                <a:spLocks/>
              </p:cNvSpPr>
              <p:nvPr/>
            </p:nvSpPr>
            <p:spPr bwMode="auto">
              <a:xfrm>
                <a:off x="1672" y="2570"/>
                <a:ext cx="125" cy="119"/>
              </a:xfrm>
              <a:custGeom>
                <a:avLst/>
                <a:gdLst>
                  <a:gd name="T0" fmla="*/ 0 w 125"/>
                  <a:gd name="T1" fmla="*/ 0 h 119"/>
                  <a:gd name="T2" fmla="*/ 0 w 125"/>
                  <a:gd name="T3" fmla="*/ 52 h 119"/>
                  <a:gd name="T4" fmla="*/ 125 w 125"/>
                  <a:gd name="T5" fmla="*/ 119 h 119"/>
                  <a:gd name="T6" fmla="*/ 125 w 125"/>
                  <a:gd name="T7" fmla="*/ 67 h 119"/>
                  <a:gd name="T8" fmla="*/ 0 w 125"/>
                  <a:gd name="T9" fmla="*/ 0 h 119"/>
                  <a:gd name="T10" fmla="*/ 0 60000 65536"/>
                  <a:gd name="T11" fmla="*/ 0 60000 65536"/>
                  <a:gd name="T12" fmla="*/ 0 60000 65536"/>
                  <a:gd name="T13" fmla="*/ 0 60000 65536"/>
                  <a:gd name="T14" fmla="*/ 0 60000 65536"/>
                  <a:gd name="T15" fmla="*/ 0 w 125"/>
                  <a:gd name="T16" fmla="*/ 0 h 119"/>
                  <a:gd name="T17" fmla="*/ 125 w 125"/>
                  <a:gd name="T18" fmla="*/ 119 h 119"/>
                </a:gdLst>
                <a:ahLst/>
                <a:cxnLst>
                  <a:cxn ang="T10">
                    <a:pos x="T0" y="T1"/>
                  </a:cxn>
                  <a:cxn ang="T11">
                    <a:pos x="T2" y="T3"/>
                  </a:cxn>
                  <a:cxn ang="T12">
                    <a:pos x="T4" y="T5"/>
                  </a:cxn>
                  <a:cxn ang="T13">
                    <a:pos x="T6" y="T7"/>
                  </a:cxn>
                  <a:cxn ang="T14">
                    <a:pos x="T8" y="T9"/>
                  </a:cxn>
                </a:cxnLst>
                <a:rect l="T15" t="T16" r="T17" b="T18"/>
                <a:pathLst>
                  <a:path w="125" h="119">
                    <a:moveTo>
                      <a:pt x="0" y="0"/>
                    </a:moveTo>
                    <a:lnTo>
                      <a:pt x="0" y="52"/>
                    </a:lnTo>
                    <a:lnTo>
                      <a:pt x="125" y="119"/>
                    </a:lnTo>
                    <a:lnTo>
                      <a:pt x="125" y="67"/>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62" name="Freeform 1091"/>
              <p:cNvSpPr>
                <a:spLocks/>
              </p:cNvSpPr>
              <p:nvPr/>
            </p:nvSpPr>
            <p:spPr bwMode="auto">
              <a:xfrm>
                <a:off x="1797" y="2517"/>
                <a:ext cx="119" cy="118"/>
              </a:xfrm>
              <a:custGeom>
                <a:avLst/>
                <a:gdLst>
                  <a:gd name="T0" fmla="*/ 0 w 119"/>
                  <a:gd name="T1" fmla="*/ 118 h 118"/>
                  <a:gd name="T2" fmla="*/ 119 w 119"/>
                  <a:gd name="T3" fmla="*/ 51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6"/>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63" name="Freeform 1092"/>
              <p:cNvSpPr>
                <a:spLocks/>
              </p:cNvSpPr>
              <p:nvPr/>
            </p:nvSpPr>
            <p:spPr bwMode="auto">
              <a:xfrm>
                <a:off x="1797" y="2517"/>
                <a:ext cx="119" cy="118"/>
              </a:xfrm>
              <a:custGeom>
                <a:avLst/>
                <a:gdLst>
                  <a:gd name="T0" fmla="*/ 0 w 119"/>
                  <a:gd name="T1" fmla="*/ 118 h 118"/>
                  <a:gd name="T2" fmla="*/ 119 w 119"/>
                  <a:gd name="T3" fmla="*/ 51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6"/>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64" name="Freeform 1093"/>
              <p:cNvSpPr>
                <a:spLocks/>
              </p:cNvSpPr>
              <p:nvPr/>
            </p:nvSpPr>
            <p:spPr bwMode="auto">
              <a:xfrm>
                <a:off x="1672" y="2452"/>
                <a:ext cx="244" cy="131"/>
              </a:xfrm>
              <a:custGeom>
                <a:avLst/>
                <a:gdLst>
                  <a:gd name="T0" fmla="*/ 125 w 244"/>
                  <a:gd name="T1" fmla="*/ 131 h 131"/>
                  <a:gd name="T2" fmla="*/ 244 w 244"/>
                  <a:gd name="T3" fmla="*/ 65 h 131"/>
                  <a:gd name="T4" fmla="*/ 119 w 244"/>
                  <a:gd name="T5" fmla="*/ 0 h 131"/>
                  <a:gd name="T6" fmla="*/ 0 w 244"/>
                  <a:gd name="T7" fmla="*/ 65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19" y="0"/>
                    </a:lnTo>
                    <a:lnTo>
                      <a:pt x="0" y="65"/>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65" name="Freeform 1094"/>
              <p:cNvSpPr>
                <a:spLocks/>
              </p:cNvSpPr>
              <p:nvPr/>
            </p:nvSpPr>
            <p:spPr bwMode="auto">
              <a:xfrm>
                <a:off x="1672" y="2452"/>
                <a:ext cx="244" cy="131"/>
              </a:xfrm>
              <a:custGeom>
                <a:avLst/>
                <a:gdLst>
                  <a:gd name="T0" fmla="*/ 125 w 244"/>
                  <a:gd name="T1" fmla="*/ 131 h 131"/>
                  <a:gd name="T2" fmla="*/ 244 w 244"/>
                  <a:gd name="T3" fmla="*/ 65 h 131"/>
                  <a:gd name="T4" fmla="*/ 119 w 244"/>
                  <a:gd name="T5" fmla="*/ 0 h 131"/>
                  <a:gd name="T6" fmla="*/ 0 w 244"/>
                  <a:gd name="T7" fmla="*/ 65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19" y="0"/>
                    </a:lnTo>
                    <a:lnTo>
                      <a:pt x="0" y="65"/>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66" name="Freeform 1095"/>
              <p:cNvSpPr>
                <a:spLocks/>
              </p:cNvSpPr>
              <p:nvPr/>
            </p:nvSpPr>
            <p:spPr bwMode="auto">
              <a:xfrm>
                <a:off x="1797" y="2517"/>
                <a:ext cx="119" cy="118"/>
              </a:xfrm>
              <a:custGeom>
                <a:avLst/>
                <a:gdLst>
                  <a:gd name="T0" fmla="*/ 0 w 119"/>
                  <a:gd name="T1" fmla="*/ 118 h 118"/>
                  <a:gd name="T2" fmla="*/ 119 w 119"/>
                  <a:gd name="T3" fmla="*/ 51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6"/>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67" name="Freeform 1096"/>
              <p:cNvSpPr>
                <a:spLocks/>
              </p:cNvSpPr>
              <p:nvPr/>
            </p:nvSpPr>
            <p:spPr bwMode="auto">
              <a:xfrm>
                <a:off x="1797" y="2517"/>
                <a:ext cx="119" cy="118"/>
              </a:xfrm>
              <a:custGeom>
                <a:avLst/>
                <a:gdLst>
                  <a:gd name="T0" fmla="*/ 0 w 119"/>
                  <a:gd name="T1" fmla="*/ 118 h 118"/>
                  <a:gd name="T2" fmla="*/ 119 w 119"/>
                  <a:gd name="T3" fmla="*/ 51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6"/>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68" name="Freeform 1097"/>
              <p:cNvSpPr>
                <a:spLocks/>
              </p:cNvSpPr>
              <p:nvPr/>
            </p:nvSpPr>
            <p:spPr bwMode="auto">
              <a:xfrm>
                <a:off x="1672" y="2452"/>
                <a:ext cx="244" cy="131"/>
              </a:xfrm>
              <a:custGeom>
                <a:avLst/>
                <a:gdLst>
                  <a:gd name="T0" fmla="*/ 125 w 244"/>
                  <a:gd name="T1" fmla="*/ 131 h 131"/>
                  <a:gd name="T2" fmla="*/ 244 w 244"/>
                  <a:gd name="T3" fmla="*/ 65 h 131"/>
                  <a:gd name="T4" fmla="*/ 119 w 244"/>
                  <a:gd name="T5" fmla="*/ 0 h 131"/>
                  <a:gd name="T6" fmla="*/ 0 w 244"/>
                  <a:gd name="T7" fmla="*/ 65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19" y="0"/>
                    </a:lnTo>
                    <a:lnTo>
                      <a:pt x="0" y="65"/>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69" name="Freeform 1098"/>
              <p:cNvSpPr>
                <a:spLocks/>
              </p:cNvSpPr>
              <p:nvPr/>
            </p:nvSpPr>
            <p:spPr bwMode="auto">
              <a:xfrm>
                <a:off x="1672" y="2452"/>
                <a:ext cx="244" cy="131"/>
              </a:xfrm>
              <a:custGeom>
                <a:avLst/>
                <a:gdLst>
                  <a:gd name="T0" fmla="*/ 125 w 244"/>
                  <a:gd name="T1" fmla="*/ 131 h 131"/>
                  <a:gd name="T2" fmla="*/ 244 w 244"/>
                  <a:gd name="T3" fmla="*/ 65 h 131"/>
                  <a:gd name="T4" fmla="*/ 119 w 244"/>
                  <a:gd name="T5" fmla="*/ 0 h 131"/>
                  <a:gd name="T6" fmla="*/ 0 w 244"/>
                  <a:gd name="T7" fmla="*/ 65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19" y="0"/>
                    </a:lnTo>
                    <a:lnTo>
                      <a:pt x="0" y="65"/>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70" name="Freeform 1099"/>
              <p:cNvSpPr>
                <a:spLocks/>
              </p:cNvSpPr>
              <p:nvPr/>
            </p:nvSpPr>
            <p:spPr bwMode="auto">
              <a:xfrm>
                <a:off x="1672" y="2517"/>
                <a:ext cx="125" cy="118"/>
              </a:xfrm>
              <a:custGeom>
                <a:avLst/>
                <a:gdLst>
                  <a:gd name="T0" fmla="*/ 0 w 125"/>
                  <a:gd name="T1" fmla="*/ 0 h 118"/>
                  <a:gd name="T2" fmla="*/ 0 w 125"/>
                  <a:gd name="T3" fmla="*/ 53 h 118"/>
                  <a:gd name="T4" fmla="*/ 125 w 125"/>
                  <a:gd name="T5" fmla="*/ 118 h 118"/>
                  <a:gd name="T6" fmla="*/ 125 w 125"/>
                  <a:gd name="T7" fmla="*/ 66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3"/>
                    </a:lnTo>
                    <a:lnTo>
                      <a:pt x="125" y="118"/>
                    </a:lnTo>
                    <a:lnTo>
                      <a:pt x="125" y="66"/>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71" name="Freeform 1100"/>
              <p:cNvSpPr>
                <a:spLocks/>
              </p:cNvSpPr>
              <p:nvPr/>
            </p:nvSpPr>
            <p:spPr bwMode="auto">
              <a:xfrm>
                <a:off x="1672" y="2517"/>
                <a:ext cx="125" cy="118"/>
              </a:xfrm>
              <a:custGeom>
                <a:avLst/>
                <a:gdLst>
                  <a:gd name="T0" fmla="*/ 0 w 125"/>
                  <a:gd name="T1" fmla="*/ 0 h 118"/>
                  <a:gd name="T2" fmla="*/ 0 w 125"/>
                  <a:gd name="T3" fmla="*/ 53 h 118"/>
                  <a:gd name="T4" fmla="*/ 125 w 125"/>
                  <a:gd name="T5" fmla="*/ 118 h 118"/>
                  <a:gd name="T6" fmla="*/ 125 w 125"/>
                  <a:gd name="T7" fmla="*/ 66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3"/>
                    </a:lnTo>
                    <a:lnTo>
                      <a:pt x="125" y="118"/>
                    </a:lnTo>
                    <a:lnTo>
                      <a:pt x="125" y="66"/>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72" name="Freeform 1101"/>
              <p:cNvSpPr>
                <a:spLocks/>
              </p:cNvSpPr>
              <p:nvPr/>
            </p:nvSpPr>
            <p:spPr bwMode="auto">
              <a:xfrm>
                <a:off x="1797" y="2463"/>
                <a:ext cx="119" cy="118"/>
              </a:xfrm>
              <a:custGeom>
                <a:avLst/>
                <a:gdLst>
                  <a:gd name="T0" fmla="*/ 0 w 119"/>
                  <a:gd name="T1" fmla="*/ 118 h 118"/>
                  <a:gd name="T2" fmla="*/ 119 w 119"/>
                  <a:gd name="T3" fmla="*/ 54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4"/>
                    </a:lnTo>
                    <a:lnTo>
                      <a:pt x="119" y="0"/>
                    </a:lnTo>
                    <a:lnTo>
                      <a:pt x="0" y="66"/>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73" name="Freeform 1102"/>
              <p:cNvSpPr>
                <a:spLocks/>
              </p:cNvSpPr>
              <p:nvPr/>
            </p:nvSpPr>
            <p:spPr bwMode="auto">
              <a:xfrm>
                <a:off x="1797" y="2463"/>
                <a:ext cx="119" cy="118"/>
              </a:xfrm>
              <a:custGeom>
                <a:avLst/>
                <a:gdLst>
                  <a:gd name="T0" fmla="*/ 0 w 119"/>
                  <a:gd name="T1" fmla="*/ 118 h 118"/>
                  <a:gd name="T2" fmla="*/ 119 w 119"/>
                  <a:gd name="T3" fmla="*/ 54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4"/>
                    </a:lnTo>
                    <a:lnTo>
                      <a:pt x="119" y="0"/>
                    </a:lnTo>
                    <a:lnTo>
                      <a:pt x="0" y="66"/>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74" name="Freeform 1103"/>
              <p:cNvSpPr>
                <a:spLocks/>
              </p:cNvSpPr>
              <p:nvPr/>
            </p:nvSpPr>
            <p:spPr bwMode="auto">
              <a:xfrm>
                <a:off x="1672" y="2398"/>
                <a:ext cx="244" cy="131"/>
              </a:xfrm>
              <a:custGeom>
                <a:avLst/>
                <a:gdLst>
                  <a:gd name="T0" fmla="*/ 125 w 244"/>
                  <a:gd name="T1" fmla="*/ 131 h 131"/>
                  <a:gd name="T2" fmla="*/ 244 w 244"/>
                  <a:gd name="T3" fmla="*/ 65 h 131"/>
                  <a:gd name="T4" fmla="*/ 119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19" y="0"/>
                    </a:lnTo>
                    <a:lnTo>
                      <a:pt x="0" y="67"/>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75" name="Freeform 1104"/>
              <p:cNvSpPr>
                <a:spLocks/>
              </p:cNvSpPr>
              <p:nvPr/>
            </p:nvSpPr>
            <p:spPr bwMode="auto">
              <a:xfrm>
                <a:off x="1672" y="2398"/>
                <a:ext cx="244" cy="131"/>
              </a:xfrm>
              <a:custGeom>
                <a:avLst/>
                <a:gdLst>
                  <a:gd name="T0" fmla="*/ 125 w 244"/>
                  <a:gd name="T1" fmla="*/ 131 h 131"/>
                  <a:gd name="T2" fmla="*/ 244 w 244"/>
                  <a:gd name="T3" fmla="*/ 65 h 131"/>
                  <a:gd name="T4" fmla="*/ 119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19" y="0"/>
                    </a:lnTo>
                    <a:lnTo>
                      <a:pt x="0" y="67"/>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76" name="Freeform 1105"/>
              <p:cNvSpPr>
                <a:spLocks/>
              </p:cNvSpPr>
              <p:nvPr/>
            </p:nvSpPr>
            <p:spPr bwMode="auto">
              <a:xfrm>
                <a:off x="1797" y="2463"/>
                <a:ext cx="119" cy="118"/>
              </a:xfrm>
              <a:custGeom>
                <a:avLst/>
                <a:gdLst>
                  <a:gd name="T0" fmla="*/ 0 w 119"/>
                  <a:gd name="T1" fmla="*/ 118 h 118"/>
                  <a:gd name="T2" fmla="*/ 119 w 119"/>
                  <a:gd name="T3" fmla="*/ 54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4"/>
                    </a:lnTo>
                    <a:lnTo>
                      <a:pt x="119" y="0"/>
                    </a:lnTo>
                    <a:lnTo>
                      <a:pt x="0" y="66"/>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77" name="Freeform 1106"/>
              <p:cNvSpPr>
                <a:spLocks/>
              </p:cNvSpPr>
              <p:nvPr/>
            </p:nvSpPr>
            <p:spPr bwMode="auto">
              <a:xfrm>
                <a:off x="1797" y="2463"/>
                <a:ext cx="119" cy="118"/>
              </a:xfrm>
              <a:custGeom>
                <a:avLst/>
                <a:gdLst>
                  <a:gd name="T0" fmla="*/ 0 w 119"/>
                  <a:gd name="T1" fmla="*/ 118 h 118"/>
                  <a:gd name="T2" fmla="*/ 119 w 119"/>
                  <a:gd name="T3" fmla="*/ 54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4"/>
                    </a:lnTo>
                    <a:lnTo>
                      <a:pt x="119" y="0"/>
                    </a:lnTo>
                    <a:lnTo>
                      <a:pt x="0" y="66"/>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78" name="Freeform 1107"/>
              <p:cNvSpPr>
                <a:spLocks/>
              </p:cNvSpPr>
              <p:nvPr/>
            </p:nvSpPr>
            <p:spPr bwMode="auto">
              <a:xfrm>
                <a:off x="1672" y="2398"/>
                <a:ext cx="244" cy="131"/>
              </a:xfrm>
              <a:custGeom>
                <a:avLst/>
                <a:gdLst>
                  <a:gd name="T0" fmla="*/ 125 w 244"/>
                  <a:gd name="T1" fmla="*/ 131 h 131"/>
                  <a:gd name="T2" fmla="*/ 244 w 244"/>
                  <a:gd name="T3" fmla="*/ 65 h 131"/>
                  <a:gd name="T4" fmla="*/ 119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19" y="0"/>
                    </a:lnTo>
                    <a:lnTo>
                      <a:pt x="0" y="67"/>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79" name="Freeform 1108"/>
              <p:cNvSpPr>
                <a:spLocks/>
              </p:cNvSpPr>
              <p:nvPr/>
            </p:nvSpPr>
            <p:spPr bwMode="auto">
              <a:xfrm>
                <a:off x="1672" y="2398"/>
                <a:ext cx="244" cy="131"/>
              </a:xfrm>
              <a:custGeom>
                <a:avLst/>
                <a:gdLst>
                  <a:gd name="T0" fmla="*/ 125 w 244"/>
                  <a:gd name="T1" fmla="*/ 131 h 131"/>
                  <a:gd name="T2" fmla="*/ 244 w 244"/>
                  <a:gd name="T3" fmla="*/ 65 h 131"/>
                  <a:gd name="T4" fmla="*/ 119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19" y="0"/>
                    </a:lnTo>
                    <a:lnTo>
                      <a:pt x="0" y="67"/>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80" name="Freeform 1109"/>
              <p:cNvSpPr>
                <a:spLocks/>
              </p:cNvSpPr>
              <p:nvPr/>
            </p:nvSpPr>
            <p:spPr bwMode="auto">
              <a:xfrm>
                <a:off x="1672" y="2465"/>
                <a:ext cx="125" cy="116"/>
              </a:xfrm>
              <a:custGeom>
                <a:avLst/>
                <a:gdLst>
                  <a:gd name="T0" fmla="*/ 0 w 125"/>
                  <a:gd name="T1" fmla="*/ 0 h 116"/>
                  <a:gd name="T2" fmla="*/ 0 w 125"/>
                  <a:gd name="T3" fmla="*/ 52 h 116"/>
                  <a:gd name="T4" fmla="*/ 125 w 125"/>
                  <a:gd name="T5" fmla="*/ 116 h 116"/>
                  <a:gd name="T6" fmla="*/ 125 w 125"/>
                  <a:gd name="T7" fmla="*/ 64 h 116"/>
                  <a:gd name="T8" fmla="*/ 0 w 125"/>
                  <a:gd name="T9" fmla="*/ 0 h 116"/>
                  <a:gd name="T10" fmla="*/ 0 60000 65536"/>
                  <a:gd name="T11" fmla="*/ 0 60000 65536"/>
                  <a:gd name="T12" fmla="*/ 0 60000 65536"/>
                  <a:gd name="T13" fmla="*/ 0 60000 65536"/>
                  <a:gd name="T14" fmla="*/ 0 60000 65536"/>
                  <a:gd name="T15" fmla="*/ 0 w 125"/>
                  <a:gd name="T16" fmla="*/ 0 h 116"/>
                  <a:gd name="T17" fmla="*/ 125 w 125"/>
                  <a:gd name="T18" fmla="*/ 116 h 116"/>
                </a:gdLst>
                <a:ahLst/>
                <a:cxnLst>
                  <a:cxn ang="T10">
                    <a:pos x="T0" y="T1"/>
                  </a:cxn>
                  <a:cxn ang="T11">
                    <a:pos x="T2" y="T3"/>
                  </a:cxn>
                  <a:cxn ang="T12">
                    <a:pos x="T4" y="T5"/>
                  </a:cxn>
                  <a:cxn ang="T13">
                    <a:pos x="T6" y="T7"/>
                  </a:cxn>
                  <a:cxn ang="T14">
                    <a:pos x="T8" y="T9"/>
                  </a:cxn>
                </a:cxnLst>
                <a:rect l="T15" t="T16" r="T17" b="T18"/>
                <a:pathLst>
                  <a:path w="125" h="116">
                    <a:moveTo>
                      <a:pt x="0" y="0"/>
                    </a:moveTo>
                    <a:lnTo>
                      <a:pt x="0" y="52"/>
                    </a:lnTo>
                    <a:lnTo>
                      <a:pt x="125" y="116"/>
                    </a:lnTo>
                    <a:lnTo>
                      <a:pt x="125" y="64"/>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81" name="Freeform 1110"/>
              <p:cNvSpPr>
                <a:spLocks/>
              </p:cNvSpPr>
              <p:nvPr/>
            </p:nvSpPr>
            <p:spPr bwMode="auto">
              <a:xfrm>
                <a:off x="1672" y="2465"/>
                <a:ext cx="125" cy="116"/>
              </a:xfrm>
              <a:custGeom>
                <a:avLst/>
                <a:gdLst>
                  <a:gd name="T0" fmla="*/ 0 w 125"/>
                  <a:gd name="T1" fmla="*/ 0 h 116"/>
                  <a:gd name="T2" fmla="*/ 0 w 125"/>
                  <a:gd name="T3" fmla="*/ 52 h 116"/>
                  <a:gd name="T4" fmla="*/ 125 w 125"/>
                  <a:gd name="T5" fmla="*/ 116 h 116"/>
                  <a:gd name="T6" fmla="*/ 125 w 125"/>
                  <a:gd name="T7" fmla="*/ 64 h 116"/>
                  <a:gd name="T8" fmla="*/ 0 w 125"/>
                  <a:gd name="T9" fmla="*/ 0 h 116"/>
                  <a:gd name="T10" fmla="*/ 0 60000 65536"/>
                  <a:gd name="T11" fmla="*/ 0 60000 65536"/>
                  <a:gd name="T12" fmla="*/ 0 60000 65536"/>
                  <a:gd name="T13" fmla="*/ 0 60000 65536"/>
                  <a:gd name="T14" fmla="*/ 0 60000 65536"/>
                  <a:gd name="T15" fmla="*/ 0 w 125"/>
                  <a:gd name="T16" fmla="*/ 0 h 116"/>
                  <a:gd name="T17" fmla="*/ 125 w 125"/>
                  <a:gd name="T18" fmla="*/ 116 h 116"/>
                </a:gdLst>
                <a:ahLst/>
                <a:cxnLst>
                  <a:cxn ang="T10">
                    <a:pos x="T0" y="T1"/>
                  </a:cxn>
                  <a:cxn ang="T11">
                    <a:pos x="T2" y="T3"/>
                  </a:cxn>
                  <a:cxn ang="T12">
                    <a:pos x="T4" y="T5"/>
                  </a:cxn>
                  <a:cxn ang="T13">
                    <a:pos x="T6" y="T7"/>
                  </a:cxn>
                  <a:cxn ang="T14">
                    <a:pos x="T8" y="T9"/>
                  </a:cxn>
                </a:cxnLst>
                <a:rect l="T15" t="T16" r="T17" b="T18"/>
                <a:pathLst>
                  <a:path w="125" h="116">
                    <a:moveTo>
                      <a:pt x="0" y="0"/>
                    </a:moveTo>
                    <a:lnTo>
                      <a:pt x="0" y="52"/>
                    </a:lnTo>
                    <a:lnTo>
                      <a:pt x="125" y="116"/>
                    </a:lnTo>
                    <a:lnTo>
                      <a:pt x="125" y="64"/>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82" name="Freeform 1111"/>
              <p:cNvSpPr>
                <a:spLocks/>
              </p:cNvSpPr>
              <p:nvPr/>
            </p:nvSpPr>
            <p:spPr bwMode="auto">
              <a:xfrm>
                <a:off x="1797" y="2411"/>
                <a:ext cx="119" cy="118"/>
              </a:xfrm>
              <a:custGeom>
                <a:avLst/>
                <a:gdLst>
                  <a:gd name="T0" fmla="*/ 0 w 119"/>
                  <a:gd name="T1" fmla="*/ 118 h 118"/>
                  <a:gd name="T2" fmla="*/ 119 w 119"/>
                  <a:gd name="T3" fmla="*/ 52 h 118"/>
                  <a:gd name="T4" fmla="*/ 119 w 119"/>
                  <a:gd name="T5" fmla="*/ 0 h 118"/>
                  <a:gd name="T6" fmla="*/ 0 w 119"/>
                  <a:gd name="T7" fmla="*/ 65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5"/>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83" name="Freeform 1112"/>
              <p:cNvSpPr>
                <a:spLocks/>
              </p:cNvSpPr>
              <p:nvPr/>
            </p:nvSpPr>
            <p:spPr bwMode="auto">
              <a:xfrm>
                <a:off x="1797" y="2411"/>
                <a:ext cx="119" cy="118"/>
              </a:xfrm>
              <a:custGeom>
                <a:avLst/>
                <a:gdLst>
                  <a:gd name="T0" fmla="*/ 0 w 119"/>
                  <a:gd name="T1" fmla="*/ 118 h 118"/>
                  <a:gd name="T2" fmla="*/ 119 w 119"/>
                  <a:gd name="T3" fmla="*/ 52 h 118"/>
                  <a:gd name="T4" fmla="*/ 119 w 119"/>
                  <a:gd name="T5" fmla="*/ 0 h 118"/>
                  <a:gd name="T6" fmla="*/ 0 w 119"/>
                  <a:gd name="T7" fmla="*/ 65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5"/>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84" name="Freeform 1113"/>
              <p:cNvSpPr>
                <a:spLocks/>
              </p:cNvSpPr>
              <p:nvPr/>
            </p:nvSpPr>
            <p:spPr bwMode="auto">
              <a:xfrm>
                <a:off x="1672" y="2344"/>
                <a:ext cx="244" cy="132"/>
              </a:xfrm>
              <a:custGeom>
                <a:avLst/>
                <a:gdLst>
                  <a:gd name="T0" fmla="*/ 125 w 244"/>
                  <a:gd name="T1" fmla="*/ 132 h 132"/>
                  <a:gd name="T2" fmla="*/ 244 w 244"/>
                  <a:gd name="T3" fmla="*/ 67 h 132"/>
                  <a:gd name="T4" fmla="*/ 119 w 244"/>
                  <a:gd name="T5" fmla="*/ 0 h 132"/>
                  <a:gd name="T6" fmla="*/ 0 w 244"/>
                  <a:gd name="T7" fmla="*/ 67 h 132"/>
                  <a:gd name="T8" fmla="*/ 125 w 244"/>
                  <a:gd name="T9" fmla="*/ 132 h 132"/>
                  <a:gd name="T10" fmla="*/ 0 60000 65536"/>
                  <a:gd name="T11" fmla="*/ 0 60000 65536"/>
                  <a:gd name="T12" fmla="*/ 0 60000 65536"/>
                  <a:gd name="T13" fmla="*/ 0 60000 65536"/>
                  <a:gd name="T14" fmla="*/ 0 60000 65536"/>
                  <a:gd name="T15" fmla="*/ 0 w 244"/>
                  <a:gd name="T16" fmla="*/ 0 h 132"/>
                  <a:gd name="T17" fmla="*/ 244 w 244"/>
                  <a:gd name="T18" fmla="*/ 132 h 132"/>
                </a:gdLst>
                <a:ahLst/>
                <a:cxnLst>
                  <a:cxn ang="T10">
                    <a:pos x="T0" y="T1"/>
                  </a:cxn>
                  <a:cxn ang="T11">
                    <a:pos x="T2" y="T3"/>
                  </a:cxn>
                  <a:cxn ang="T12">
                    <a:pos x="T4" y="T5"/>
                  </a:cxn>
                  <a:cxn ang="T13">
                    <a:pos x="T6" y="T7"/>
                  </a:cxn>
                  <a:cxn ang="T14">
                    <a:pos x="T8" y="T9"/>
                  </a:cxn>
                </a:cxnLst>
                <a:rect l="T15" t="T16" r="T17" b="T18"/>
                <a:pathLst>
                  <a:path w="244" h="132">
                    <a:moveTo>
                      <a:pt x="125" y="132"/>
                    </a:moveTo>
                    <a:lnTo>
                      <a:pt x="244" y="67"/>
                    </a:lnTo>
                    <a:lnTo>
                      <a:pt x="119" y="0"/>
                    </a:lnTo>
                    <a:lnTo>
                      <a:pt x="0" y="67"/>
                    </a:lnTo>
                    <a:lnTo>
                      <a:pt x="125" y="13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85" name="Freeform 1114"/>
              <p:cNvSpPr>
                <a:spLocks/>
              </p:cNvSpPr>
              <p:nvPr/>
            </p:nvSpPr>
            <p:spPr bwMode="auto">
              <a:xfrm>
                <a:off x="1672" y="2344"/>
                <a:ext cx="244" cy="132"/>
              </a:xfrm>
              <a:custGeom>
                <a:avLst/>
                <a:gdLst>
                  <a:gd name="T0" fmla="*/ 125 w 244"/>
                  <a:gd name="T1" fmla="*/ 132 h 132"/>
                  <a:gd name="T2" fmla="*/ 244 w 244"/>
                  <a:gd name="T3" fmla="*/ 67 h 132"/>
                  <a:gd name="T4" fmla="*/ 119 w 244"/>
                  <a:gd name="T5" fmla="*/ 0 h 132"/>
                  <a:gd name="T6" fmla="*/ 0 w 244"/>
                  <a:gd name="T7" fmla="*/ 67 h 132"/>
                  <a:gd name="T8" fmla="*/ 125 w 244"/>
                  <a:gd name="T9" fmla="*/ 132 h 132"/>
                  <a:gd name="T10" fmla="*/ 0 60000 65536"/>
                  <a:gd name="T11" fmla="*/ 0 60000 65536"/>
                  <a:gd name="T12" fmla="*/ 0 60000 65536"/>
                  <a:gd name="T13" fmla="*/ 0 60000 65536"/>
                  <a:gd name="T14" fmla="*/ 0 60000 65536"/>
                  <a:gd name="T15" fmla="*/ 0 w 244"/>
                  <a:gd name="T16" fmla="*/ 0 h 132"/>
                  <a:gd name="T17" fmla="*/ 244 w 244"/>
                  <a:gd name="T18" fmla="*/ 132 h 132"/>
                </a:gdLst>
                <a:ahLst/>
                <a:cxnLst>
                  <a:cxn ang="T10">
                    <a:pos x="T0" y="T1"/>
                  </a:cxn>
                  <a:cxn ang="T11">
                    <a:pos x="T2" y="T3"/>
                  </a:cxn>
                  <a:cxn ang="T12">
                    <a:pos x="T4" y="T5"/>
                  </a:cxn>
                  <a:cxn ang="T13">
                    <a:pos x="T6" y="T7"/>
                  </a:cxn>
                  <a:cxn ang="T14">
                    <a:pos x="T8" y="T9"/>
                  </a:cxn>
                </a:cxnLst>
                <a:rect l="T15" t="T16" r="T17" b="T18"/>
                <a:pathLst>
                  <a:path w="244" h="132">
                    <a:moveTo>
                      <a:pt x="125" y="132"/>
                    </a:moveTo>
                    <a:lnTo>
                      <a:pt x="244" y="67"/>
                    </a:lnTo>
                    <a:lnTo>
                      <a:pt x="119" y="0"/>
                    </a:lnTo>
                    <a:lnTo>
                      <a:pt x="0" y="67"/>
                    </a:lnTo>
                    <a:lnTo>
                      <a:pt x="125" y="13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86" name="Freeform 1115"/>
              <p:cNvSpPr>
                <a:spLocks/>
              </p:cNvSpPr>
              <p:nvPr/>
            </p:nvSpPr>
            <p:spPr bwMode="auto">
              <a:xfrm>
                <a:off x="1797" y="2411"/>
                <a:ext cx="119" cy="118"/>
              </a:xfrm>
              <a:custGeom>
                <a:avLst/>
                <a:gdLst>
                  <a:gd name="T0" fmla="*/ 0 w 119"/>
                  <a:gd name="T1" fmla="*/ 118 h 118"/>
                  <a:gd name="T2" fmla="*/ 119 w 119"/>
                  <a:gd name="T3" fmla="*/ 52 h 118"/>
                  <a:gd name="T4" fmla="*/ 119 w 119"/>
                  <a:gd name="T5" fmla="*/ 0 h 118"/>
                  <a:gd name="T6" fmla="*/ 0 w 119"/>
                  <a:gd name="T7" fmla="*/ 65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5"/>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87" name="Freeform 1116"/>
              <p:cNvSpPr>
                <a:spLocks/>
              </p:cNvSpPr>
              <p:nvPr/>
            </p:nvSpPr>
            <p:spPr bwMode="auto">
              <a:xfrm>
                <a:off x="1797" y="2411"/>
                <a:ext cx="119" cy="118"/>
              </a:xfrm>
              <a:custGeom>
                <a:avLst/>
                <a:gdLst>
                  <a:gd name="T0" fmla="*/ 0 w 119"/>
                  <a:gd name="T1" fmla="*/ 118 h 118"/>
                  <a:gd name="T2" fmla="*/ 119 w 119"/>
                  <a:gd name="T3" fmla="*/ 52 h 118"/>
                  <a:gd name="T4" fmla="*/ 119 w 119"/>
                  <a:gd name="T5" fmla="*/ 0 h 118"/>
                  <a:gd name="T6" fmla="*/ 0 w 119"/>
                  <a:gd name="T7" fmla="*/ 65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5"/>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88" name="Freeform 1117"/>
              <p:cNvSpPr>
                <a:spLocks/>
              </p:cNvSpPr>
              <p:nvPr/>
            </p:nvSpPr>
            <p:spPr bwMode="auto">
              <a:xfrm>
                <a:off x="1672" y="2344"/>
                <a:ext cx="244" cy="132"/>
              </a:xfrm>
              <a:custGeom>
                <a:avLst/>
                <a:gdLst>
                  <a:gd name="T0" fmla="*/ 125 w 244"/>
                  <a:gd name="T1" fmla="*/ 132 h 132"/>
                  <a:gd name="T2" fmla="*/ 244 w 244"/>
                  <a:gd name="T3" fmla="*/ 67 h 132"/>
                  <a:gd name="T4" fmla="*/ 119 w 244"/>
                  <a:gd name="T5" fmla="*/ 0 h 132"/>
                  <a:gd name="T6" fmla="*/ 0 w 244"/>
                  <a:gd name="T7" fmla="*/ 67 h 132"/>
                  <a:gd name="T8" fmla="*/ 125 w 244"/>
                  <a:gd name="T9" fmla="*/ 132 h 132"/>
                  <a:gd name="T10" fmla="*/ 0 60000 65536"/>
                  <a:gd name="T11" fmla="*/ 0 60000 65536"/>
                  <a:gd name="T12" fmla="*/ 0 60000 65536"/>
                  <a:gd name="T13" fmla="*/ 0 60000 65536"/>
                  <a:gd name="T14" fmla="*/ 0 60000 65536"/>
                  <a:gd name="T15" fmla="*/ 0 w 244"/>
                  <a:gd name="T16" fmla="*/ 0 h 132"/>
                  <a:gd name="T17" fmla="*/ 244 w 244"/>
                  <a:gd name="T18" fmla="*/ 132 h 132"/>
                </a:gdLst>
                <a:ahLst/>
                <a:cxnLst>
                  <a:cxn ang="T10">
                    <a:pos x="T0" y="T1"/>
                  </a:cxn>
                  <a:cxn ang="T11">
                    <a:pos x="T2" y="T3"/>
                  </a:cxn>
                  <a:cxn ang="T12">
                    <a:pos x="T4" y="T5"/>
                  </a:cxn>
                  <a:cxn ang="T13">
                    <a:pos x="T6" y="T7"/>
                  </a:cxn>
                  <a:cxn ang="T14">
                    <a:pos x="T8" y="T9"/>
                  </a:cxn>
                </a:cxnLst>
                <a:rect l="T15" t="T16" r="T17" b="T18"/>
                <a:pathLst>
                  <a:path w="244" h="132">
                    <a:moveTo>
                      <a:pt x="125" y="132"/>
                    </a:moveTo>
                    <a:lnTo>
                      <a:pt x="244" y="67"/>
                    </a:lnTo>
                    <a:lnTo>
                      <a:pt x="119" y="0"/>
                    </a:lnTo>
                    <a:lnTo>
                      <a:pt x="0" y="67"/>
                    </a:lnTo>
                    <a:lnTo>
                      <a:pt x="125" y="13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89" name="Freeform 1118"/>
              <p:cNvSpPr>
                <a:spLocks/>
              </p:cNvSpPr>
              <p:nvPr/>
            </p:nvSpPr>
            <p:spPr bwMode="auto">
              <a:xfrm>
                <a:off x="1672" y="2344"/>
                <a:ext cx="244" cy="132"/>
              </a:xfrm>
              <a:custGeom>
                <a:avLst/>
                <a:gdLst>
                  <a:gd name="T0" fmla="*/ 125 w 244"/>
                  <a:gd name="T1" fmla="*/ 132 h 132"/>
                  <a:gd name="T2" fmla="*/ 244 w 244"/>
                  <a:gd name="T3" fmla="*/ 67 h 132"/>
                  <a:gd name="T4" fmla="*/ 119 w 244"/>
                  <a:gd name="T5" fmla="*/ 0 h 132"/>
                  <a:gd name="T6" fmla="*/ 0 w 244"/>
                  <a:gd name="T7" fmla="*/ 67 h 132"/>
                  <a:gd name="T8" fmla="*/ 125 w 244"/>
                  <a:gd name="T9" fmla="*/ 132 h 132"/>
                  <a:gd name="T10" fmla="*/ 0 60000 65536"/>
                  <a:gd name="T11" fmla="*/ 0 60000 65536"/>
                  <a:gd name="T12" fmla="*/ 0 60000 65536"/>
                  <a:gd name="T13" fmla="*/ 0 60000 65536"/>
                  <a:gd name="T14" fmla="*/ 0 60000 65536"/>
                  <a:gd name="T15" fmla="*/ 0 w 244"/>
                  <a:gd name="T16" fmla="*/ 0 h 132"/>
                  <a:gd name="T17" fmla="*/ 244 w 244"/>
                  <a:gd name="T18" fmla="*/ 132 h 132"/>
                </a:gdLst>
                <a:ahLst/>
                <a:cxnLst>
                  <a:cxn ang="T10">
                    <a:pos x="T0" y="T1"/>
                  </a:cxn>
                  <a:cxn ang="T11">
                    <a:pos x="T2" y="T3"/>
                  </a:cxn>
                  <a:cxn ang="T12">
                    <a:pos x="T4" y="T5"/>
                  </a:cxn>
                  <a:cxn ang="T13">
                    <a:pos x="T6" y="T7"/>
                  </a:cxn>
                  <a:cxn ang="T14">
                    <a:pos x="T8" y="T9"/>
                  </a:cxn>
                </a:cxnLst>
                <a:rect l="T15" t="T16" r="T17" b="T18"/>
                <a:pathLst>
                  <a:path w="244" h="132">
                    <a:moveTo>
                      <a:pt x="125" y="132"/>
                    </a:moveTo>
                    <a:lnTo>
                      <a:pt x="244" y="67"/>
                    </a:lnTo>
                    <a:lnTo>
                      <a:pt x="119" y="0"/>
                    </a:lnTo>
                    <a:lnTo>
                      <a:pt x="0" y="67"/>
                    </a:lnTo>
                    <a:lnTo>
                      <a:pt x="125" y="13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90" name="Freeform 1119"/>
              <p:cNvSpPr>
                <a:spLocks/>
              </p:cNvSpPr>
              <p:nvPr/>
            </p:nvSpPr>
            <p:spPr bwMode="auto">
              <a:xfrm>
                <a:off x="1672" y="2411"/>
                <a:ext cx="125" cy="118"/>
              </a:xfrm>
              <a:custGeom>
                <a:avLst/>
                <a:gdLst>
                  <a:gd name="T0" fmla="*/ 0 w 125"/>
                  <a:gd name="T1" fmla="*/ 0 h 118"/>
                  <a:gd name="T2" fmla="*/ 0 w 125"/>
                  <a:gd name="T3" fmla="*/ 52 h 118"/>
                  <a:gd name="T4" fmla="*/ 125 w 125"/>
                  <a:gd name="T5" fmla="*/ 118 h 118"/>
                  <a:gd name="T6" fmla="*/ 125 w 125"/>
                  <a:gd name="T7" fmla="*/ 65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2"/>
                    </a:lnTo>
                    <a:lnTo>
                      <a:pt x="125" y="118"/>
                    </a:lnTo>
                    <a:lnTo>
                      <a:pt x="125" y="6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91" name="Freeform 1120"/>
              <p:cNvSpPr>
                <a:spLocks/>
              </p:cNvSpPr>
              <p:nvPr/>
            </p:nvSpPr>
            <p:spPr bwMode="auto">
              <a:xfrm>
                <a:off x="1672" y="2411"/>
                <a:ext cx="125" cy="118"/>
              </a:xfrm>
              <a:custGeom>
                <a:avLst/>
                <a:gdLst>
                  <a:gd name="T0" fmla="*/ 0 w 125"/>
                  <a:gd name="T1" fmla="*/ 0 h 118"/>
                  <a:gd name="T2" fmla="*/ 0 w 125"/>
                  <a:gd name="T3" fmla="*/ 52 h 118"/>
                  <a:gd name="T4" fmla="*/ 125 w 125"/>
                  <a:gd name="T5" fmla="*/ 118 h 118"/>
                  <a:gd name="T6" fmla="*/ 125 w 125"/>
                  <a:gd name="T7" fmla="*/ 65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2"/>
                    </a:lnTo>
                    <a:lnTo>
                      <a:pt x="125" y="118"/>
                    </a:lnTo>
                    <a:lnTo>
                      <a:pt x="125" y="6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92" name="Freeform 1121"/>
              <p:cNvSpPr>
                <a:spLocks/>
              </p:cNvSpPr>
              <p:nvPr/>
            </p:nvSpPr>
            <p:spPr bwMode="auto">
              <a:xfrm>
                <a:off x="1797" y="2357"/>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93" name="Freeform 1122"/>
              <p:cNvSpPr>
                <a:spLocks/>
              </p:cNvSpPr>
              <p:nvPr/>
            </p:nvSpPr>
            <p:spPr bwMode="auto">
              <a:xfrm>
                <a:off x="1797" y="2357"/>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94" name="Freeform 1123"/>
              <p:cNvSpPr>
                <a:spLocks/>
              </p:cNvSpPr>
              <p:nvPr/>
            </p:nvSpPr>
            <p:spPr bwMode="auto">
              <a:xfrm>
                <a:off x="1672" y="2291"/>
                <a:ext cx="244" cy="133"/>
              </a:xfrm>
              <a:custGeom>
                <a:avLst/>
                <a:gdLst>
                  <a:gd name="T0" fmla="*/ 125 w 244"/>
                  <a:gd name="T1" fmla="*/ 133 h 133"/>
                  <a:gd name="T2" fmla="*/ 244 w 244"/>
                  <a:gd name="T3" fmla="*/ 66 h 133"/>
                  <a:gd name="T4" fmla="*/ 119 w 244"/>
                  <a:gd name="T5" fmla="*/ 0 h 133"/>
                  <a:gd name="T6" fmla="*/ 0 w 244"/>
                  <a:gd name="T7" fmla="*/ 66 h 133"/>
                  <a:gd name="T8" fmla="*/ 125 w 244"/>
                  <a:gd name="T9" fmla="*/ 133 h 133"/>
                  <a:gd name="T10" fmla="*/ 0 60000 65536"/>
                  <a:gd name="T11" fmla="*/ 0 60000 65536"/>
                  <a:gd name="T12" fmla="*/ 0 60000 65536"/>
                  <a:gd name="T13" fmla="*/ 0 60000 65536"/>
                  <a:gd name="T14" fmla="*/ 0 60000 65536"/>
                  <a:gd name="T15" fmla="*/ 0 w 244"/>
                  <a:gd name="T16" fmla="*/ 0 h 133"/>
                  <a:gd name="T17" fmla="*/ 244 w 244"/>
                  <a:gd name="T18" fmla="*/ 133 h 133"/>
                </a:gdLst>
                <a:ahLst/>
                <a:cxnLst>
                  <a:cxn ang="T10">
                    <a:pos x="T0" y="T1"/>
                  </a:cxn>
                  <a:cxn ang="T11">
                    <a:pos x="T2" y="T3"/>
                  </a:cxn>
                  <a:cxn ang="T12">
                    <a:pos x="T4" y="T5"/>
                  </a:cxn>
                  <a:cxn ang="T13">
                    <a:pos x="T6" y="T7"/>
                  </a:cxn>
                  <a:cxn ang="T14">
                    <a:pos x="T8" y="T9"/>
                  </a:cxn>
                </a:cxnLst>
                <a:rect l="T15" t="T16" r="T17" b="T18"/>
                <a:pathLst>
                  <a:path w="244" h="133">
                    <a:moveTo>
                      <a:pt x="125" y="133"/>
                    </a:moveTo>
                    <a:lnTo>
                      <a:pt x="244" y="66"/>
                    </a:lnTo>
                    <a:lnTo>
                      <a:pt x="119" y="0"/>
                    </a:lnTo>
                    <a:lnTo>
                      <a:pt x="0" y="66"/>
                    </a:lnTo>
                    <a:lnTo>
                      <a:pt x="125"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95" name="Freeform 1124"/>
              <p:cNvSpPr>
                <a:spLocks/>
              </p:cNvSpPr>
              <p:nvPr/>
            </p:nvSpPr>
            <p:spPr bwMode="auto">
              <a:xfrm>
                <a:off x="1672" y="2291"/>
                <a:ext cx="244" cy="133"/>
              </a:xfrm>
              <a:custGeom>
                <a:avLst/>
                <a:gdLst>
                  <a:gd name="T0" fmla="*/ 125 w 244"/>
                  <a:gd name="T1" fmla="*/ 133 h 133"/>
                  <a:gd name="T2" fmla="*/ 244 w 244"/>
                  <a:gd name="T3" fmla="*/ 66 h 133"/>
                  <a:gd name="T4" fmla="*/ 119 w 244"/>
                  <a:gd name="T5" fmla="*/ 0 h 133"/>
                  <a:gd name="T6" fmla="*/ 0 w 244"/>
                  <a:gd name="T7" fmla="*/ 66 h 133"/>
                  <a:gd name="T8" fmla="*/ 125 w 244"/>
                  <a:gd name="T9" fmla="*/ 133 h 133"/>
                  <a:gd name="T10" fmla="*/ 0 60000 65536"/>
                  <a:gd name="T11" fmla="*/ 0 60000 65536"/>
                  <a:gd name="T12" fmla="*/ 0 60000 65536"/>
                  <a:gd name="T13" fmla="*/ 0 60000 65536"/>
                  <a:gd name="T14" fmla="*/ 0 60000 65536"/>
                  <a:gd name="T15" fmla="*/ 0 w 244"/>
                  <a:gd name="T16" fmla="*/ 0 h 133"/>
                  <a:gd name="T17" fmla="*/ 244 w 244"/>
                  <a:gd name="T18" fmla="*/ 133 h 133"/>
                </a:gdLst>
                <a:ahLst/>
                <a:cxnLst>
                  <a:cxn ang="T10">
                    <a:pos x="T0" y="T1"/>
                  </a:cxn>
                  <a:cxn ang="T11">
                    <a:pos x="T2" y="T3"/>
                  </a:cxn>
                  <a:cxn ang="T12">
                    <a:pos x="T4" y="T5"/>
                  </a:cxn>
                  <a:cxn ang="T13">
                    <a:pos x="T6" y="T7"/>
                  </a:cxn>
                  <a:cxn ang="T14">
                    <a:pos x="T8" y="T9"/>
                  </a:cxn>
                </a:cxnLst>
                <a:rect l="T15" t="T16" r="T17" b="T18"/>
                <a:pathLst>
                  <a:path w="244" h="133">
                    <a:moveTo>
                      <a:pt x="125" y="133"/>
                    </a:moveTo>
                    <a:lnTo>
                      <a:pt x="244" y="66"/>
                    </a:lnTo>
                    <a:lnTo>
                      <a:pt x="119" y="0"/>
                    </a:lnTo>
                    <a:lnTo>
                      <a:pt x="0" y="66"/>
                    </a:lnTo>
                    <a:lnTo>
                      <a:pt x="125"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96" name="Freeform 1125"/>
              <p:cNvSpPr>
                <a:spLocks/>
              </p:cNvSpPr>
              <p:nvPr/>
            </p:nvSpPr>
            <p:spPr bwMode="auto">
              <a:xfrm>
                <a:off x="1797" y="2357"/>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97" name="Freeform 1126"/>
              <p:cNvSpPr>
                <a:spLocks/>
              </p:cNvSpPr>
              <p:nvPr/>
            </p:nvSpPr>
            <p:spPr bwMode="auto">
              <a:xfrm>
                <a:off x="1797" y="2357"/>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198" name="Freeform 1127"/>
              <p:cNvSpPr>
                <a:spLocks/>
              </p:cNvSpPr>
              <p:nvPr/>
            </p:nvSpPr>
            <p:spPr bwMode="auto">
              <a:xfrm>
                <a:off x="1672" y="2291"/>
                <a:ext cx="244" cy="133"/>
              </a:xfrm>
              <a:custGeom>
                <a:avLst/>
                <a:gdLst>
                  <a:gd name="T0" fmla="*/ 125 w 244"/>
                  <a:gd name="T1" fmla="*/ 133 h 133"/>
                  <a:gd name="T2" fmla="*/ 244 w 244"/>
                  <a:gd name="T3" fmla="*/ 66 h 133"/>
                  <a:gd name="T4" fmla="*/ 119 w 244"/>
                  <a:gd name="T5" fmla="*/ 0 h 133"/>
                  <a:gd name="T6" fmla="*/ 0 w 244"/>
                  <a:gd name="T7" fmla="*/ 66 h 133"/>
                  <a:gd name="T8" fmla="*/ 125 w 244"/>
                  <a:gd name="T9" fmla="*/ 133 h 133"/>
                  <a:gd name="T10" fmla="*/ 0 60000 65536"/>
                  <a:gd name="T11" fmla="*/ 0 60000 65536"/>
                  <a:gd name="T12" fmla="*/ 0 60000 65536"/>
                  <a:gd name="T13" fmla="*/ 0 60000 65536"/>
                  <a:gd name="T14" fmla="*/ 0 60000 65536"/>
                  <a:gd name="T15" fmla="*/ 0 w 244"/>
                  <a:gd name="T16" fmla="*/ 0 h 133"/>
                  <a:gd name="T17" fmla="*/ 244 w 244"/>
                  <a:gd name="T18" fmla="*/ 133 h 133"/>
                </a:gdLst>
                <a:ahLst/>
                <a:cxnLst>
                  <a:cxn ang="T10">
                    <a:pos x="T0" y="T1"/>
                  </a:cxn>
                  <a:cxn ang="T11">
                    <a:pos x="T2" y="T3"/>
                  </a:cxn>
                  <a:cxn ang="T12">
                    <a:pos x="T4" y="T5"/>
                  </a:cxn>
                  <a:cxn ang="T13">
                    <a:pos x="T6" y="T7"/>
                  </a:cxn>
                  <a:cxn ang="T14">
                    <a:pos x="T8" y="T9"/>
                  </a:cxn>
                </a:cxnLst>
                <a:rect l="T15" t="T16" r="T17" b="T18"/>
                <a:pathLst>
                  <a:path w="244" h="133">
                    <a:moveTo>
                      <a:pt x="125" y="133"/>
                    </a:moveTo>
                    <a:lnTo>
                      <a:pt x="244" y="66"/>
                    </a:lnTo>
                    <a:lnTo>
                      <a:pt x="119" y="0"/>
                    </a:lnTo>
                    <a:lnTo>
                      <a:pt x="0" y="66"/>
                    </a:lnTo>
                    <a:lnTo>
                      <a:pt x="125"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199" name="Freeform 1128"/>
              <p:cNvSpPr>
                <a:spLocks/>
              </p:cNvSpPr>
              <p:nvPr/>
            </p:nvSpPr>
            <p:spPr bwMode="auto">
              <a:xfrm>
                <a:off x="1672" y="2291"/>
                <a:ext cx="244" cy="133"/>
              </a:xfrm>
              <a:custGeom>
                <a:avLst/>
                <a:gdLst>
                  <a:gd name="T0" fmla="*/ 125 w 244"/>
                  <a:gd name="T1" fmla="*/ 133 h 133"/>
                  <a:gd name="T2" fmla="*/ 244 w 244"/>
                  <a:gd name="T3" fmla="*/ 66 h 133"/>
                  <a:gd name="T4" fmla="*/ 119 w 244"/>
                  <a:gd name="T5" fmla="*/ 0 h 133"/>
                  <a:gd name="T6" fmla="*/ 0 w 244"/>
                  <a:gd name="T7" fmla="*/ 66 h 133"/>
                  <a:gd name="T8" fmla="*/ 125 w 244"/>
                  <a:gd name="T9" fmla="*/ 133 h 133"/>
                  <a:gd name="T10" fmla="*/ 0 60000 65536"/>
                  <a:gd name="T11" fmla="*/ 0 60000 65536"/>
                  <a:gd name="T12" fmla="*/ 0 60000 65536"/>
                  <a:gd name="T13" fmla="*/ 0 60000 65536"/>
                  <a:gd name="T14" fmla="*/ 0 60000 65536"/>
                  <a:gd name="T15" fmla="*/ 0 w 244"/>
                  <a:gd name="T16" fmla="*/ 0 h 133"/>
                  <a:gd name="T17" fmla="*/ 244 w 244"/>
                  <a:gd name="T18" fmla="*/ 133 h 133"/>
                </a:gdLst>
                <a:ahLst/>
                <a:cxnLst>
                  <a:cxn ang="T10">
                    <a:pos x="T0" y="T1"/>
                  </a:cxn>
                  <a:cxn ang="T11">
                    <a:pos x="T2" y="T3"/>
                  </a:cxn>
                  <a:cxn ang="T12">
                    <a:pos x="T4" y="T5"/>
                  </a:cxn>
                  <a:cxn ang="T13">
                    <a:pos x="T6" y="T7"/>
                  </a:cxn>
                  <a:cxn ang="T14">
                    <a:pos x="T8" y="T9"/>
                  </a:cxn>
                </a:cxnLst>
                <a:rect l="T15" t="T16" r="T17" b="T18"/>
                <a:pathLst>
                  <a:path w="244" h="133">
                    <a:moveTo>
                      <a:pt x="125" y="133"/>
                    </a:moveTo>
                    <a:lnTo>
                      <a:pt x="244" y="66"/>
                    </a:lnTo>
                    <a:lnTo>
                      <a:pt x="119" y="0"/>
                    </a:lnTo>
                    <a:lnTo>
                      <a:pt x="0" y="66"/>
                    </a:lnTo>
                    <a:lnTo>
                      <a:pt x="125"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00" name="Freeform 1129"/>
              <p:cNvSpPr>
                <a:spLocks/>
              </p:cNvSpPr>
              <p:nvPr/>
            </p:nvSpPr>
            <p:spPr bwMode="auto">
              <a:xfrm>
                <a:off x="1672" y="2357"/>
                <a:ext cx="125" cy="119"/>
              </a:xfrm>
              <a:custGeom>
                <a:avLst/>
                <a:gdLst>
                  <a:gd name="T0" fmla="*/ 0 w 125"/>
                  <a:gd name="T1" fmla="*/ 0 h 119"/>
                  <a:gd name="T2" fmla="*/ 0 w 125"/>
                  <a:gd name="T3" fmla="*/ 52 h 119"/>
                  <a:gd name="T4" fmla="*/ 125 w 125"/>
                  <a:gd name="T5" fmla="*/ 119 h 119"/>
                  <a:gd name="T6" fmla="*/ 125 w 125"/>
                  <a:gd name="T7" fmla="*/ 67 h 119"/>
                  <a:gd name="T8" fmla="*/ 0 w 125"/>
                  <a:gd name="T9" fmla="*/ 0 h 119"/>
                  <a:gd name="T10" fmla="*/ 0 60000 65536"/>
                  <a:gd name="T11" fmla="*/ 0 60000 65536"/>
                  <a:gd name="T12" fmla="*/ 0 60000 65536"/>
                  <a:gd name="T13" fmla="*/ 0 60000 65536"/>
                  <a:gd name="T14" fmla="*/ 0 60000 65536"/>
                  <a:gd name="T15" fmla="*/ 0 w 125"/>
                  <a:gd name="T16" fmla="*/ 0 h 119"/>
                  <a:gd name="T17" fmla="*/ 125 w 125"/>
                  <a:gd name="T18" fmla="*/ 119 h 119"/>
                </a:gdLst>
                <a:ahLst/>
                <a:cxnLst>
                  <a:cxn ang="T10">
                    <a:pos x="T0" y="T1"/>
                  </a:cxn>
                  <a:cxn ang="T11">
                    <a:pos x="T2" y="T3"/>
                  </a:cxn>
                  <a:cxn ang="T12">
                    <a:pos x="T4" y="T5"/>
                  </a:cxn>
                  <a:cxn ang="T13">
                    <a:pos x="T6" y="T7"/>
                  </a:cxn>
                  <a:cxn ang="T14">
                    <a:pos x="T8" y="T9"/>
                  </a:cxn>
                </a:cxnLst>
                <a:rect l="T15" t="T16" r="T17" b="T18"/>
                <a:pathLst>
                  <a:path w="125" h="119">
                    <a:moveTo>
                      <a:pt x="0" y="0"/>
                    </a:moveTo>
                    <a:lnTo>
                      <a:pt x="0" y="52"/>
                    </a:lnTo>
                    <a:lnTo>
                      <a:pt x="125" y="119"/>
                    </a:lnTo>
                    <a:lnTo>
                      <a:pt x="125" y="67"/>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01" name="Freeform 1130"/>
              <p:cNvSpPr>
                <a:spLocks/>
              </p:cNvSpPr>
              <p:nvPr/>
            </p:nvSpPr>
            <p:spPr bwMode="auto">
              <a:xfrm>
                <a:off x="1672" y="2357"/>
                <a:ext cx="125" cy="119"/>
              </a:xfrm>
              <a:custGeom>
                <a:avLst/>
                <a:gdLst>
                  <a:gd name="T0" fmla="*/ 0 w 125"/>
                  <a:gd name="T1" fmla="*/ 0 h 119"/>
                  <a:gd name="T2" fmla="*/ 0 w 125"/>
                  <a:gd name="T3" fmla="*/ 52 h 119"/>
                  <a:gd name="T4" fmla="*/ 125 w 125"/>
                  <a:gd name="T5" fmla="*/ 119 h 119"/>
                  <a:gd name="T6" fmla="*/ 125 w 125"/>
                  <a:gd name="T7" fmla="*/ 67 h 119"/>
                  <a:gd name="T8" fmla="*/ 0 w 125"/>
                  <a:gd name="T9" fmla="*/ 0 h 119"/>
                  <a:gd name="T10" fmla="*/ 0 60000 65536"/>
                  <a:gd name="T11" fmla="*/ 0 60000 65536"/>
                  <a:gd name="T12" fmla="*/ 0 60000 65536"/>
                  <a:gd name="T13" fmla="*/ 0 60000 65536"/>
                  <a:gd name="T14" fmla="*/ 0 60000 65536"/>
                  <a:gd name="T15" fmla="*/ 0 w 125"/>
                  <a:gd name="T16" fmla="*/ 0 h 119"/>
                  <a:gd name="T17" fmla="*/ 125 w 125"/>
                  <a:gd name="T18" fmla="*/ 119 h 119"/>
                </a:gdLst>
                <a:ahLst/>
                <a:cxnLst>
                  <a:cxn ang="T10">
                    <a:pos x="T0" y="T1"/>
                  </a:cxn>
                  <a:cxn ang="T11">
                    <a:pos x="T2" y="T3"/>
                  </a:cxn>
                  <a:cxn ang="T12">
                    <a:pos x="T4" y="T5"/>
                  </a:cxn>
                  <a:cxn ang="T13">
                    <a:pos x="T6" y="T7"/>
                  </a:cxn>
                  <a:cxn ang="T14">
                    <a:pos x="T8" y="T9"/>
                  </a:cxn>
                </a:cxnLst>
                <a:rect l="T15" t="T16" r="T17" b="T18"/>
                <a:pathLst>
                  <a:path w="125" h="119">
                    <a:moveTo>
                      <a:pt x="0" y="0"/>
                    </a:moveTo>
                    <a:lnTo>
                      <a:pt x="0" y="52"/>
                    </a:lnTo>
                    <a:lnTo>
                      <a:pt x="125" y="119"/>
                    </a:lnTo>
                    <a:lnTo>
                      <a:pt x="125" y="67"/>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02" name="Freeform 1131"/>
              <p:cNvSpPr>
                <a:spLocks/>
              </p:cNvSpPr>
              <p:nvPr/>
            </p:nvSpPr>
            <p:spPr bwMode="auto">
              <a:xfrm>
                <a:off x="1990" y="2760"/>
                <a:ext cx="119" cy="118"/>
              </a:xfrm>
              <a:custGeom>
                <a:avLst/>
                <a:gdLst>
                  <a:gd name="T0" fmla="*/ 0 w 119"/>
                  <a:gd name="T1" fmla="*/ 118 h 118"/>
                  <a:gd name="T2" fmla="*/ 119 w 119"/>
                  <a:gd name="T3" fmla="*/ 53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3"/>
                    </a:lnTo>
                    <a:lnTo>
                      <a:pt x="119" y="0"/>
                    </a:lnTo>
                    <a:lnTo>
                      <a:pt x="0" y="66"/>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03" name="Freeform 1132"/>
              <p:cNvSpPr>
                <a:spLocks/>
              </p:cNvSpPr>
              <p:nvPr/>
            </p:nvSpPr>
            <p:spPr bwMode="auto">
              <a:xfrm>
                <a:off x="1990" y="2760"/>
                <a:ext cx="119" cy="118"/>
              </a:xfrm>
              <a:custGeom>
                <a:avLst/>
                <a:gdLst>
                  <a:gd name="T0" fmla="*/ 0 w 119"/>
                  <a:gd name="T1" fmla="*/ 118 h 118"/>
                  <a:gd name="T2" fmla="*/ 119 w 119"/>
                  <a:gd name="T3" fmla="*/ 53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3"/>
                    </a:lnTo>
                    <a:lnTo>
                      <a:pt x="119" y="0"/>
                    </a:lnTo>
                    <a:lnTo>
                      <a:pt x="0" y="66"/>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04" name="Freeform 1133"/>
              <p:cNvSpPr>
                <a:spLocks/>
              </p:cNvSpPr>
              <p:nvPr/>
            </p:nvSpPr>
            <p:spPr bwMode="auto">
              <a:xfrm>
                <a:off x="1865" y="2695"/>
                <a:ext cx="244" cy="131"/>
              </a:xfrm>
              <a:custGeom>
                <a:avLst/>
                <a:gdLst>
                  <a:gd name="T0" fmla="*/ 125 w 244"/>
                  <a:gd name="T1" fmla="*/ 131 h 131"/>
                  <a:gd name="T2" fmla="*/ 244 w 244"/>
                  <a:gd name="T3" fmla="*/ 65 h 131"/>
                  <a:gd name="T4" fmla="*/ 121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21" y="0"/>
                    </a:lnTo>
                    <a:lnTo>
                      <a:pt x="0" y="67"/>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05" name="Freeform 1134"/>
              <p:cNvSpPr>
                <a:spLocks/>
              </p:cNvSpPr>
              <p:nvPr/>
            </p:nvSpPr>
            <p:spPr bwMode="auto">
              <a:xfrm>
                <a:off x="1865" y="2695"/>
                <a:ext cx="244" cy="131"/>
              </a:xfrm>
              <a:custGeom>
                <a:avLst/>
                <a:gdLst>
                  <a:gd name="T0" fmla="*/ 125 w 244"/>
                  <a:gd name="T1" fmla="*/ 131 h 131"/>
                  <a:gd name="T2" fmla="*/ 244 w 244"/>
                  <a:gd name="T3" fmla="*/ 65 h 131"/>
                  <a:gd name="T4" fmla="*/ 121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21" y="0"/>
                    </a:lnTo>
                    <a:lnTo>
                      <a:pt x="0" y="67"/>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06" name="Freeform 1135"/>
              <p:cNvSpPr>
                <a:spLocks/>
              </p:cNvSpPr>
              <p:nvPr/>
            </p:nvSpPr>
            <p:spPr bwMode="auto">
              <a:xfrm>
                <a:off x="1990" y="2760"/>
                <a:ext cx="119" cy="118"/>
              </a:xfrm>
              <a:custGeom>
                <a:avLst/>
                <a:gdLst>
                  <a:gd name="T0" fmla="*/ 0 w 119"/>
                  <a:gd name="T1" fmla="*/ 118 h 118"/>
                  <a:gd name="T2" fmla="*/ 119 w 119"/>
                  <a:gd name="T3" fmla="*/ 53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3"/>
                    </a:lnTo>
                    <a:lnTo>
                      <a:pt x="119" y="0"/>
                    </a:lnTo>
                    <a:lnTo>
                      <a:pt x="0" y="66"/>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07" name="Freeform 1136"/>
              <p:cNvSpPr>
                <a:spLocks/>
              </p:cNvSpPr>
              <p:nvPr/>
            </p:nvSpPr>
            <p:spPr bwMode="auto">
              <a:xfrm>
                <a:off x="1990" y="2760"/>
                <a:ext cx="119" cy="118"/>
              </a:xfrm>
              <a:custGeom>
                <a:avLst/>
                <a:gdLst>
                  <a:gd name="T0" fmla="*/ 0 w 119"/>
                  <a:gd name="T1" fmla="*/ 118 h 118"/>
                  <a:gd name="T2" fmla="*/ 119 w 119"/>
                  <a:gd name="T3" fmla="*/ 53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3"/>
                    </a:lnTo>
                    <a:lnTo>
                      <a:pt x="119" y="0"/>
                    </a:lnTo>
                    <a:lnTo>
                      <a:pt x="0" y="66"/>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08" name="Freeform 1137"/>
              <p:cNvSpPr>
                <a:spLocks/>
              </p:cNvSpPr>
              <p:nvPr/>
            </p:nvSpPr>
            <p:spPr bwMode="auto">
              <a:xfrm>
                <a:off x="1865" y="2695"/>
                <a:ext cx="244" cy="131"/>
              </a:xfrm>
              <a:custGeom>
                <a:avLst/>
                <a:gdLst>
                  <a:gd name="T0" fmla="*/ 125 w 244"/>
                  <a:gd name="T1" fmla="*/ 131 h 131"/>
                  <a:gd name="T2" fmla="*/ 244 w 244"/>
                  <a:gd name="T3" fmla="*/ 65 h 131"/>
                  <a:gd name="T4" fmla="*/ 121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21" y="0"/>
                    </a:lnTo>
                    <a:lnTo>
                      <a:pt x="0" y="67"/>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09" name="Freeform 1138"/>
              <p:cNvSpPr>
                <a:spLocks/>
              </p:cNvSpPr>
              <p:nvPr/>
            </p:nvSpPr>
            <p:spPr bwMode="auto">
              <a:xfrm>
                <a:off x="1865" y="2695"/>
                <a:ext cx="244" cy="131"/>
              </a:xfrm>
              <a:custGeom>
                <a:avLst/>
                <a:gdLst>
                  <a:gd name="T0" fmla="*/ 125 w 244"/>
                  <a:gd name="T1" fmla="*/ 131 h 131"/>
                  <a:gd name="T2" fmla="*/ 244 w 244"/>
                  <a:gd name="T3" fmla="*/ 65 h 131"/>
                  <a:gd name="T4" fmla="*/ 121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21" y="0"/>
                    </a:lnTo>
                    <a:lnTo>
                      <a:pt x="0" y="67"/>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10" name="Freeform 1139"/>
              <p:cNvSpPr>
                <a:spLocks/>
              </p:cNvSpPr>
              <p:nvPr/>
            </p:nvSpPr>
            <p:spPr bwMode="auto">
              <a:xfrm>
                <a:off x="1865" y="2762"/>
                <a:ext cx="125" cy="116"/>
              </a:xfrm>
              <a:custGeom>
                <a:avLst/>
                <a:gdLst>
                  <a:gd name="T0" fmla="*/ 0 w 125"/>
                  <a:gd name="T1" fmla="*/ 0 h 116"/>
                  <a:gd name="T2" fmla="*/ 0 w 125"/>
                  <a:gd name="T3" fmla="*/ 51 h 116"/>
                  <a:gd name="T4" fmla="*/ 125 w 125"/>
                  <a:gd name="T5" fmla="*/ 116 h 116"/>
                  <a:gd name="T6" fmla="*/ 125 w 125"/>
                  <a:gd name="T7" fmla="*/ 64 h 116"/>
                  <a:gd name="T8" fmla="*/ 0 w 125"/>
                  <a:gd name="T9" fmla="*/ 0 h 116"/>
                  <a:gd name="T10" fmla="*/ 0 60000 65536"/>
                  <a:gd name="T11" fmla="*/ 0 60000 65536"/>
                  <a:gd name="T12" fmla="*/ 0 60000 65536"/>
                  <a:gd name="T13" fmla="*/ 0 60000 65536"/>
                  <a:gd name="T14" fmla="*/ 0 60000 65536"/>
                  <a:gd name="T15" fmla="*/ 0 w 125"/>
                  <a:gd name="T16" fmla="*/ 0 h 116"/>
                  <a:gd name="T17" fmla="*/ 125 w 125"/>
                  <a:gd name="T18" fmla="*/ 116 h 116"/>
                </a:gdLst>
                <a:ahLst/>
                <a:cxnLst>
                  <a:cxn ang="T10">
                    <a:pos x="T0" y="T1"/>
                  </a:cxn>
                  <a:cxn ang="T11">
                    <a:pos x="T2" y="T3"/>
                  </a:cxn>
                  <a:cxn ang="T12">
                    <a:pos x="T4" y="T5"/>
                  </a:cxn>
                  <a:cxn ang="T13">
                    <a:pos x="T6" y="T7"/>
                  </a:cxn>
                  <a:cxn ang="T14">
                    <a:pos x="T8" y="T9"/>
                  </a:cxn>
                </a:cxnLst>
                <a:rect l="T15" t="T16" r="T17" b="T18"/>
                <a:pathLst>
                  <a:path w="125" h="116">
                    <a:moveTo>
                      <a:pt x="0" y="0"/>
                    </a:moveTo>
                    <a:lnTo>
                      <a:pt x="0" y="51"/>
                    </a:lnTo>
                    <a:lnTo>
                      <a:pt x="125" y="116"/>
                    </a:lnTo>
                    <a:lnTo>
                      <a:pt x="125" y="64"/>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11" name="Freeform 1140"/>
              <p:cNvSpPr>
                <a:spLocks/>
              </p:cNvSpPr>
              <p:nvPr/>
            </p:nvSpPr>
            <p:spPr bwMode="auto">
              <a:xfrm>
                <a:off x="1865" y="2762"/>
                <a:ext cx="125" cy="116"/>
              </a:xfrm>
              <a:custGeom>
                <a:avLst/>
                <a:gdLst>
                  <a:gd name="T0" fmla="*/ 0 w 125"/>
                  <a:gd name="T1" fmla="*/ 0 h 116"/>
                  <a:gd name="T2" fmla="*/ 0 w 125"/>
                  <a:gd name="T3" fmla="*/ 51 h 116"/>
                  <a:gd name="T4" fmla="*/ 125 w 125"/>
                  <a:gd name="T5" fmla="*/ 116 h 116"/>
                  <a:gd name="T6" fmla="*/ 125 w 125"/>
                  <a:gd name="T7" fmla="*/ 64 h 116"/>
                  <a:gd name="T8" fmla="*/ 0 w 125"/>
                  <a:gd name="T9" fmla="*/ 0 h 116"/>
                  <a:gd name="T10" fmla="*/ 0 60000 65536"/>
                  <a:gd name="T11" fmla="*/ 0 60000 65536"/>
                  <a:gd name="T12" fmla="*/ 0 60000 65536"/>
                  <a:gd name="T13" fmla="*/ 0 60000 65536"/>
                  <a:gd name="T14" fmla="*/ 0 60000 65536"/>
                  <a:gd name="T15" fmla="*/ 0 w 125"/>
                  <a:gd name="T16" fmla="*/ 0 h 116"/>
                  <a:gd name="T17" fmla="*/ 125 w 125"/>
                  <a:gd name="T18" fmla="*/ 116 h 116"/>
                </a:gdLst>
                <a:ahLst/>
                <a:cxnLst>
                  <a:cxn ang="T10">
                    <a:pos x="T0" y="T1"/>
                  </a:cxn>
                  <a:cxn ang="T11">
                    <a:pos x="T2" y="T3"/>
                  </a:cxn>
                  <a:cxn ang="T12">
                    <a:pos x="T4" y="T5"/>
                  </a:cxn>
                  <a:cxn ang="T13">
                    <a:pos x="T6" y="T7"/>
                  </a:cxn>
                  <a:cxn ang="T14">
                    <a:pos x="T8" y="T9"/>
                  </a:cxn>
                </a:cxnLst>
                <a:rect l="T15" t="T16" r="T17" b="T18"/>
                <a:pathLst>
                  <a:path w="125" h="116">
                    <a:moveTo>
                      <a:pt x="0" y="0"/>
                    </a:moveTo>
                    <a:lnTo>
                      <a:pt x="0" y="51"/>
                    </a:lnTo>
                    <a:lnTo>
                      <a:pt x="125" y="116"/>
                    </a:lnTo>
                    <a:lnTo>
                      <a:pt x="125" y="64"/>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12" name="Freeform 1141"/>
              <p:cNvSpPr>
                <a:spLocks/>
              </p:cNvSpPr>
              <p:nvPr/>
            </p:nvSpPr>
            <p:spPr bwMode="auto">
              <a:xfrm>
                <a:off x="1990" y="2708"/>
                <a:ext cx="119" cy="116"/>
              </a:xfrm>
              <a:custGeom>
                <a:avLst/>
                <a:gdLst>
                  <a:gd name="T0" fmla="*/ 0 w 119"/>
                  <a:gd name="T1" fmla="*/ 116 h 116"/>
                  <a:gd name="T2" fmla="*/ 119 w 119"/>
                  <a:gd name="T3" fmla="*/ 52 h 116"/>
                  <a:gd name="T4" fmla="*/ 119 w 119"/>
                  <a:gd name="T5" fmla="*/ 0 h 116"/>
                  <a:gd name="T6" fmla="*/ 0 w 119"/>
                  <a:gd name="T7" fmla="*/ 64 h 116"/>
                  <a:gd name="T8" fmla="*/ 0 w 119"/>
                  <a:gd name="T9" fmla="*/ 116 h 116"/>
                  <a:gd name="T10" fmla="*/ 0 60000 65536"/>
                  <a:gd name="T11" fmla="*/ 0 60000 65536"/>
                  <a:gd name="T12" fmla="*/ 0 60000 65536"/>
                  <a:gd name="T13" fmla="*/ 0 60000 65536"/>
                  <a:gd name="T14" fmla="*/ 0 60000 65536"/>
                  <a:gd name="T15" fmla="*/ 0 w 119"/>
                  <a:gd name="T16" fmla="*/ 0 h 116"/>
                  <a:gd name="T17" fmla="*/ 119 w 119"/>
                  <a:gd name="T18" fmla="*/ 116 h 116"/>
                </a:gdLst>
                <a:ahLst/>
                <a:cxnLst>
                  <a:cxn ang="T10">
                    <a:pos x="T0" y="T1"/>
                  </a:cxn>
                  <a:cxn ang="T11">
                    <a:pos x="T2" y="T3"/>
                  </a:cxn>
                  <a:cxn ang="T12">
                    <a:pos x="T4" y="T5"/>
                  </a:cxn>
                  <a:cxn ang="T13">
                    <a:pos x="T6" y="T7"/>
                  </a:cxn>
                  <a:cxn ang="T14">
                    <a:pos x="T8" y="T9"/>
                  </a:cxn>
                </a:cxnLst>
                <a:rect l="T15" t="T16" r="T17" b="T18"/>
                <a:pathLst>
                  <a:path w="119" h="116">
                    <a:moveTo>
                      <a:pt x="0" y="116"/>
                    </a:moveTo>
                    <a:lnTo>
                      <a:pt x="119" y="52"/>
                    </a:lnTo>
                    <a:lnTo>
                      <a:pt x="119" y="0"/>
                    </a:lnTo>
                    <a:lnTo>
                      <a:pt x="0" y="64"/>
                    </a:lnTo>
                    <a:lnTo>
                      <a:pt x="0" y="11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13" name="Freeform 1142"/>
              <p:cNvSpPr>
                <a:spLocks/>
              </p:cNvSpPr>
              <p:nvPr/>
            </p:nvSpPr>
            <p:spPr bwMode="auto">
              <a:xfrm>
                <a:off x="1990" y="2708"/>
                <a:ext cx="119" cy="116"/>
              </a:xfrm>
              <a:custGeom>
                <a:avLst/>
                <a:gdLst>
                  <a:gd name="T0" fmla="*/ 0 w 119"/>
                  <a:gd name="T1" fmla="*/ 116 h 116"/>
                  <a:gd name="T2" fmla="*/ 119 w 119"/>
                  <a:gd name="T3" fmla="*/ 52 h 116"/>
                  <a:gd name="T4" fmla="*/ 119 w 119"/>
                  <a:gd name="T5" fmla="*/ 0 h 116"/>
                  <a:gd name="T6" fmla="*/ 0 w 119"/>
                  <a:gd name="T7" fmla="*/ 64 h 116"/>
                  <a:gd name="T8" fmla="*/ 0 w 119"/>
                  <a:gd name="T9" fmla="*/ 116 h 116"/>
                  <a:gd name="T10" fmla="*/ 0 60000 65536"/>
                  <a:gd name="T11" fmla="*/ 0 60000 65536"/>
                  <a:gd name="T12" fmla="*/ 0 60000 65536"/>
                  <a:gd name="T13" fmla="*/ 0 60000 65536"/>
                  <a:gd name="T14" fmla="*/ 0 60000 65536"/>
                  <a:gd name="T15" fmla="*/ 0 w 119"/>
                  <a:gd name="T16" fmla="*/ 0 h 116"/>
                  <a:gd name="T17" fmla="*/ 119 w 119"/>
                  <a:gd name="T18" fmla="*/ 116 h 116"/>
                </a:gdLst>
                <a:ahLst/>
                <a:cxnLst>
                  <a:cxn ang="T10">
                    <a:pos x="T0" y="T1"/>
                  </a:cxn>
                  <a:cxn ang="T11">
                    <a:pos x="T2" y="T3"/>
                  </a:cxn>
                  <a:cxn ang="T12">
                    <a:pos x="T4" y="T5"/>
                  </a:cxn>
                  <a:cxn ang="T13">
                    <a:pos x="T6" y="T7"/>
                  </a:cxn>
                  <a:cxn ang="T14">
                    <a:pos x="T8" y="T9"/>
                  </a:cxn>
                </a:cxnLst>
                <a:rect l="T15" t="T16" r="T17" b="T18"/>
                <a:pathLst>
                  <a:path w="119" h="116">
                    <a:moveTo>
                      <a:pt x="0" y="116"/>
                    </a:moveTo>
                    <a:lnTo>
                      <a:pt x="119" y="52"/>
                    </a:lnTo>
                    <a:lnTo>
                      <a:pt x="119" y="0"/>
                    </a:lnTo>
                    <a:lnTo>
                      <a:pt x="0" y="64"/>
                    </a:lnTo>
                    <a:lnTo>
                      <a:pt x="0" y="11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14" name="Freeform 1143"/>
              <p:cNvSpPr>
                <a:spLocks/>
              </p:cNvSpPr>
              <p:nvPr/>
            </p:nvSpPr>
            <p:spPr bwMode="auto">
              <a:xfrm>
                <a:off x="1865" y="2641"/>
                <a:ext cx="244" cy="131"/>
              </a:xfrm>
              <a:custGeom>
                <a:avLst/>
                <a:gdLst>
                  <a:gd name="T0" fmla="*/ 125 w 244"/>
                  <a:gd name="T1" fmla="*/ 131 h 131"/>
                  <a:gd name="T2" fmla="*/ 244 w 244"/>
                  <a:gd name="T3" fmla="*/ 67 h 131"/>
                  <a:gd name="T4" fmla="*/ 121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7"/>
                    </a:lnTo>
                    <a:lnTo>
                      <a:pt x="121" y="0"/>
                    </a:lnTo>
                    <a:lnTo>
                      <a:pt x="0" y="67"/>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15" name="Freeform 1144"/>
              <p:cNvSpPr>
                <a:spLocks/>
              </p:cNvSpPr>
              <p:nvPr/>
            </p:nvSpPr>
            <p:spPr bwMode="auto">
              <a:xfrm>
                <a:off x="1865" y="2641"/>
                <a:ext cx="244" cy="131"/>
              </a:xfrm>
              <a:custGeom>
                <a:avLst/>
                <a:gdLst>
                  <a:gd name="T0" fmla="*/ 125 w 244"/>
                  <a:gd name="T1" fmla="*/ 131 h 131"/>
                  <a:gd name="T2" fmla="*/ 244 w 244"/>
                  <a:gd name="T3" fmla="*/ 67 h 131"/>
                  <a:gd name="T4" fmla="*/ 121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7"/>
                    </a:lnTo>
                    <a:lnTo>
                      <a:pt x="121" y="0"/>
                    </a:lnTo>
                    <a:lnTo>
                      <a:pt x="0" y="67"/>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16" name="Freeform 1145"/>
              <p:cNvSpPr>
                <a:spLocks/>
              </p:cNvSpPr>
              <p:nvPr/>
            </p:nvSpPr>
            <p:spPr bwMode="auto">
              <a:xfrm>
                <a:off x="1990" y="2708"/>
                <a:ext cx="119" cy="116"/>
              </a:xfrm>
              <a:custGeom>
                <a:avLst/>
                <a:gdLst>
                  <a:gd name="T0" fmla="*/ 0 w 119"/>
                  <a:gd name="T1" fmla="*/ 116 h 116"/>
                  <a:gd name="T2" fmla="*/ 119 w 119"/>
                  <a:gd name="T3" fmla="*/ 52 h 116"/>
                  <a:gd name="T4" fmla="*/ 119 w 119"/>
                  <a:gd name="T5" fmla="*/ 0 h 116"/>
                  <a:gd name="T6" fmla="*/ 0 w 119"/>
                  <a:gd name="T7" fmla="*/ 64 h 116"/>
                  <a:gd name="T8" fmla="*/ 0 w 119"/>
                  <a:gd name="T9" fmla="*/ 116 h 116"/>
                  <a:gd name="T10" fmla="*/ 0 60000 65536"/>
                  <a:gd name="T11" fmla="*/ 0 60000 65536"/>
                  <a:gd name="T12" fmla="*/ 0 60000 65536"/>
                  <a:gd name="T13" fmla="*/ 0 60000 65536"/>
                  <a:gd name="T14" fmla="*/ 0 60000 65536"/>
                  <a:gd name="T15" fmla="*/ 0 w 119"/>
                  <a:gd name="T16" fmla="*/ 0 h 116"/>
                  <a:gd name="T17" fmla="*/ 119 w 119"/>
                  <a:gd name="T18" fmla="*/ 116 h 116"/>
                </a:gdLst>
                <a:ahLst/>
                <a:cxnLst>
                  <a:cxn ang="T10">
                    <a:pos x="T0" y="T1"/>
                  </a:cxn>
                  <a:cxn ang="T11">
                    <a:pos x="T2" y="T3"/>
                  </a:cxn>
                  <a:cxn ang="T12">
                    <a:pos x="T4" y="T5"/>
                  </a:cxn>
                  <a:cxn ang="T13">
                    <a:pos x="T6" y="T7"/>
                  </a:cxn>
                  <a:cxn ang="T14">
                    <a:pos x="T8" y="T9"/>
                  </a:cxn>
                </a:cxnLst>
                <a:rect l="T15" t="T16" r="T17" b="T18"/>
                <a:pathLst>
                  <a:path w="119" h="116">
                    <a:moveTo>
                      <a:pt x="0" y="116"/>
                    </a:moveTo>
                    <a:lnTo>
                      <a:pt x="119" y="52"/>
                    </a:lnTo>
                    <a:lnTo>
                      <a:pt x="119" y="0"/>
                    </a:lnTo>
                    <a:lnTo>
                      <a:pt x="0" y="64"/>
                    </a:lnTo>
                    <a:lnTo>
                      <a:pt x="0" y="11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17" name="Freeform 1146"/>
              <p:cNvSpPr>
                <a:spLocks/>
              </p:cNvSpPr>
              <p:nvPr/>
            </p:nvSpPr>
            <p:spPr bwMode="auto">
              <a:xfrm>
                <a:off x="1990" y="2708"/>
                <a:ext cx="119" cy="116"/>
              </a:xfrm>
              <a:custGeom>
                <a:avLst/>
                <a:gdLst>
                  <a:gd name="T0" fmla="*/ 0 w 119"/>
                  <a:gd name="T1" fmla="*/ 116 h 116"/>
                  <a:gd name="T2" fmla="*/ 119 w 119"/>
                  <a:gd name="T3" fmla="*/ 52 h 116"/>
                  <a:gd name="T4" fmla="*/ 119 w 119"/>
                  <a:gd name="T5" fmla="*/ 0 h 116"/>
                  <a:gd name="T6" fmla="*/ 0 w 119"/>
                  <a:gd name="T7" fmla="*/ 64 h 116"/>
                  <a:gd name="T8" fmla="*/ 0 w 119"/>
                  <a:gd name="T9" fmla="*/ 116 h 116"/>
                  <a:gd name="T10" fmla="*/ 0 60000 65536"/>
                  <a:gd name="T11" fmla="*/ 0 60000 65536"/>
                  <a:gd name="T12" fmla="*/ 0 60000 65536"/>
                  <a:gd name="T13" fmla="*/ 0 60000 65536"/>
                  <a:gd name="T14" fmla="*/ 0 60000 65536"/>
                  <a:gd name="T15" fmla="*/ 0 w 119"/>
                  <a:gd name="T16" fmla="*/ 0 h 116"/>
                  <a:gd name="T17" fmla="*/ 119 w 119"/>
                  <a:gd name="T18" fmla="*/ 116 h 116"/>
                </a:gdLst>
                <a:ahLst/>
                <a:cxnLst>
                  <a:cxn ang="T10">
                    <a:pos x="T0" y="T1"/>
                  </a:cxn>
                  <a:cxn ang="T11">
                    <a:pos x="T2" y="T3"/>
                  </a:cxn>
                  <a:cxn ang="T12">
                    <a:pos x="T4" y="T5"/>
                  </a:cxn>
                  <a:cxn ang="T13">
                    <a:pos x="T6" y="T7"/>
                  </a:cxn>
                  <a:cxn ang="T14">
                    <a:pos x="T8" y="T9"/>
                  </a:cxn>
                </a:cxnLst>
                <a:rect l="T15" t="T16" r="T17" b="T18"/>
                <a:pathLst>
                  <a:path w="119" h="116">
                    <a:moveTo>
                      <a:pt x="0" y="116"/>
                    </a:moveTo>
                    <a:lnTo>
                      <a:pt x="119" y="52"/>
                    </a:lnTo>
                    <a:lnTo>
                      <a:pt x="119" y="0"/>
                    </a:lnTo>
                    <a:lnTo>
                      <a:pt x="0" y="64"/>
                    </a:lnTo>
                    <a:lnTo>
                      <a:pt x="0" y="11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18" name="Freeform 1147"/>
              <p:cNvSpPr>
                <a:spLocks/>
              </p:cNvSpPr>
              <p:nvPr/>
            </p:nvSpPr>
            <p:spPr bwMode="auto">
              <a:xfrm>
                <a:off x="1865" y="2641"/>
                <a:ext cx="244" cy="131"/>
              </a:xfrm>
              <a:custGeom>
                <a:avLst/>
                <a:gdLst>
                  <a:gd name="T0" fmla="*/ 125 w 244"/>
                  <a:gd name="T1" fmla="*/ 131 h 131"/>
                  <a:gd name="T2" fmla="*/ 244 w 244"/>
                  <a:gd name="T3" fmla="*/ 67 h 131"/>
                  <a:gd name="T4" fmla="*/ 121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7"/>
                    </a:lnTo>
                    <a:lnTo>
                      <a:pt x="121" y="0"/>
                    </a:lnTo>
                    <a:lnTo>
                      <a:pt x="0" y="67"/>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19" name="Freeform 1148"/>
              <p:cNvSpPr>
                <a:spLocks/>
              </p:cNvSpPr>
              <p:nvPr/>
            </p:nvSpPr>
            <p:spPr bwMode="auto">
              <a:xfrm>
                <a:off x="1865" y="2641"/>
                <a:ext cx="244" cy="131"/>
              </a:xfrm>
              <a:custGeom>
                <a:avLst/>
                <a:gdLst>
                  <a:gd name="T0" fmla="*/ 125 w 244"/>
                  <a:gd name="T1" fmla="*/ 131 h 131"/>
                  <a:gd name="T2" fmla="*/ 244 w 244"/>
                  <a:gd name="T3" fmla="*/ 67 h 131"/>
                  <a:gd name="T4" fmla="*/ 121 w 244"/>
                  <a:gd name="T5" fmla="*/ 0 h 131"/>
                  <a:gd name="T6" fmla="*/ 0 w 244"/>
                  <a:gd name="T7" fmla="*/ 67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7"/>
                    </a:lnTo>
                    <a:lnTo>
                      <a:pt x="121" y="0"/>
                    </a:lnTo>
                    <a:lnTo>
                      <a:pt x="0" y="67"/>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20" name="Freeform 1149"/>
              <p:cNvSpPr>
                <a:spLocks/>
              </p:cNvSpPr>
              <p:nvPr/>
            </p:nvSpPr>
            <p:spPr bwMode="auto">
              <a:xfrm>
                <a:off x="1865" y="2708"/>
                <a:ext cx="125" cy="116"/>
              </a:xfrm>
              <a:custGeom>
                <a:avLst/>
                <a:gdLst>
                  <a:gd name="T0" fmla="*/ 0 w 125"/>
                  <a:gd name="T1" fmla="*/ 0 h 116"/>
                  <a:gd name="T2" fmla="*/ 0 w 125"/>
                  <a:gd name="T3" fmla="*/ 52 h 116"/>
                  <a:gd name="T4" fmla="*/ 125 w 125"/>
                  <a:gd name="T5" fmla="*/ 116 h 116"/>
                  <a:gd name="T6" fmla="*/ 125 w 125"/>
                  <a:gd name="T7" fmla="*/ 64 h 116"/>
                  <a:gd name="T8" fmla="*/ 0 w 125"/>
                  <a:gd name="T9" fmla="*/ 0 h 116"/>
                  <a:gd name="T10" fmla="*/ 0 60000 65536"/>
                  <a:gd name="T11" fmla="*/ 0 60000 65536"/>
                  <a:gd name="T12" fmla="*/ 0 60000 65536"/>
                  <a:gd name="T13" fmla="*/ 0 60000 65536"/>
                  <a:gd name="T14" fmla="*/ 0 60000 65536"/>
                  <a:gd name="T15" fmla="*/ 0 w 125"/>
                  <a:gd name="T16" fmla="*/ 0 h 116"/>
                  <a:gd name="T17" fmla="*/ 125 w 125"/>
                  <a:gd name="T18" fmla="*/ 116 h 116"/>
                </a:gdLst>
                <a:ahLst/>
                <a:cxnLst>
                  <a:cxn ang="T10">
                    <a:pos x="T0" y="T1"/>
                  </a:cxn>
                  <a:cxn ang="T11">
                    <a:pos x="T2" y="T3"/>
                  </a:cxn>
                  <a:cxn ang="T12">
                    <a:pos x="T4" y="T5"/>
                  </a:cxn>
                  <a:cxn ang="T13">
                    <a:pos x="T6" y="T7"/>
                  </a:cxn>
                  <a:cxn ang="T14">
                    <a:pos x="T8" y="T9"/>
                  </a:cxn>
                </a:cxnLst>
                <a:rect l="T15" t="T16" r="T17" b="T18"/>
                <a:pathLst>
                  <a:path w="125" h="116">
                    <a:moveTo>
                      <a:pt x="0" y="0"/>
                    </a:moveTo>
                    <a:lnTo>
                      <a:pt x="0" y="52"/>
                    </a:lnTo>
                    <a:lnTo>
                      <a:pt x="125" y="116"/>
                    </a:lnTo>
                    <a:lnTo>
                      <a:pt x="125" y="64"/>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21" name="Freeform 1150"/>
              <p:cNvSpPr>
                <a:spLocks/>
              </p:cNvSpPr>
              <p:nvPr/>
            </p:nvSpPr>
            <p:spPr bwMode="auto">
              <a:xfrm>
                <a:off x="1865" y="2708"/>
                <a:ext cx="125" cy="116"/>
              </a:xfrm>
              <a:custGeom>
                <a:avLst/>
                <a:gdLst>
                  <a:gd name="T0" fmla="*/ 0 w 125"/>
                  <a:gd name="T1" fmla="*/ 0 h 116"/>
                  <a:gd name="T2" fmla="*/ 0 w 125"/>
                  <a:gd name="T3" fmla="*/ 52 h 116"/>
                  <a:gd name="T4" fmla="*/ 125 w 125"/>
                  <a:gd name="T5" fmla="*/ 116 h 116"/>
                  <a:gd name="T6" fmla="*/ 125 w 125"/>
                  <a:gd name="T7" fmla="*/ 64 h 116"/>
                  <a:gd name="T8" fmla="*/ 0 w 125"/>
                  <a:gd name="T9" fmla="*/ 0 h 116"/>
                  <a:gd name="T10" fmla="*/ 0 60000 65536"/>
                  <a:gd name="T11" fmla="*/ 0 60000 65536"/>
                  <a:gd name="T12" fmla="*/ 0 60000 65536"/>
                  <a:gd name="T13" fmla="*/ 0 60000 65536"/>
                  <a:gd name="T14" fmla="*/ 0 60000 65536"/>
                  <a:gd name="T15" fmla="*/ 0 w 125"/>
                  <a:gd name="T16" fmla="*/ 0 h 116"/>
                  <a:gd name="T17" fmla="*/ 125 w 125"/>
                  <a:gd name="T18" fmla="*/ 116 h 116"/>
                </a:gdLst>
                <a:ahLst/>
                <a:cxnLst>
                  <a:cxn ang="T10">
                    <a:pos x="T0" y="T1"/>
                  </a:cxn>
                  <a:cxn ang="T11">
                    <a:pos x="T2" y="T3"/>
                  </a:cxn>
                  <a:cxn ang="T12">
                    <a:pos x="T4" y="T5"/>
                  </a:cxn>
                  <a:cxn ang="T13">
                    <a:pos x="T6" y="T7"/>
                  </a:cxn>
                  <a:cxn ang="T14">
                    <a:pos x="T8" y="T9"/>
                  </a:cxn>
                </a:cxnLst>
                <a:rect l="T15" t="T16" r="T17" b="T18"/>
                <a:pathLst>
                  <a:path w="125" h="116">
                    <a:moveTo>
                      <a:pt x="0" y="0"/>
                    </a:moveTo>
                    <a:lnTo>
                      <a:pt x="0" y="52"/>
                    </a:lnTo>
                    <a:lnTo>
                      <a:pt x="125" y="116"/>
                    </a:lnTo>
                    <a:lnTo>
                      <a:pt x="125" y="64"/>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22" name="Freeform 1151"/>
              <p:cNvSpPr>
                <a:spLocks/>
              </p:cNvSpPr>
              <p:nvPr/>
            </p:nvSpPr>
            <p:spPr bwMode="auto">
              <a:xfrm>
                <a:off x="1990" y="2654"/>
                <a:ext cx="119" cy="118"/>
              </a:xfrm>
              <a:custGeom>
                <a:avLst/>
                <a:gdLst>
                  <a:gd name="T0" fmla="*/ 0 w 119"/>
                  <a:gd name="T1" fmla="*/ 118 h 118"/>
                  <a:gd name="T2" fmla="*/ 119 w 119"/>
                  <a:gd name="T3" fmla="*/ 52 h 118"/>
                  <a:gd name="T4" fmla="*/ 119 w 119"/>
                  <a:gd name="T5" fmla="*/ 0 h 118"/>
                  <a:gd name="T6" fmla="*/ 0 w 119"/>
                  <a:gd name="T7" fmla="*/ 65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5"/>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23" name="Freeform 1152"/>
              <p:cNvSpPr>
                <a:spLocks/>
              </p:cNvSpPr>
              <p:nvPr/>
            </p:nvSpPr>
            <p:spPr bwMode="auto">
              <a:xfrm>
                <a:off x="1990" y="2654"/>
                <a:ext cx="119" cy="118"/>
              </a:xfrm>
              <a:custGeom>
                <a:avLst/>
                <a:gdLst>
                  <a:gd name="T0" fmla="*/ 0 w 119"/>
                  <a:gd name="T1" fmla="*/ 118 h 118"/>
                  <a:gd name="T2" fmla="*/ 119 w 119"/>
                  <a:gd name="T3" fmla="*/ 52 h 118"/>
                  <a:gd name="T4" fmla="*/ 119 w 119"/>
                  <a:gd name="T5" fmla="*/ 0 h 118"/>
                  <a:gd name="T6" fmla="*/ 0 w 119"/>
                  <a:gd name="T7" fmla="*/ 65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5"/>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24" name="Freeform 1153"/>
              <p:cNvSpPr>
                <a:spLocks/>
              </p:cNvSpPr>
              <p:nvPr/>
            </p:nvSpPr>
            <p:spPr bwMode="auto">
              <a:xfrm>
                <a:off x="1865" y="2588"/>
                <a:ext cx="244" cy="131"/>
              </a:xfrm>
              <a:custGeom>
                <a:avLst/>
                <a:gdLst>
                  <a:gd name="T0" fmla="*/ 125 w 244"/>
                  <a:gd name="T1" fmla="*/ 131 h 131"/>
                  <a:gd name="T2" fmla="*/ 244 w 244"/>
                  <a:gd name="T3" fmla="*/ 66 h 131"/>
                  <a:gd name="T4" fmla="*/ 121 w 244"/>
                  <a:gd name="T5" fmla="*/ 0 h 131"/>
                  <a:gd name="T6" fmla="*/ 0 w 244"/>
                  <a:gd name="T7" fmla="*/ 66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6"/>
                    </a:lnTo>
                    <a:lnTo>
                      <a:pt x="121" y="0"/>
                    </a:lnTo>
                    <a:lnTo>
                      <a:pt x="0" y="66"/>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25" name="Freeform 1154"/>
              <p:cNvSpPr>
                <a:spLocks/>
              </p:cNvSpPr>
              <p:nvPr/>
            </p:nvSpPr>
            <p:spPr bwMode="auto">
              <a:xfrm>
                <a:off x="1865" y="2588"/>
                <a:ext cx="244" cy="131"/>
              </a:xfrm>
              <a:custGeom>
                <a:avLst/>
                <a:gdLst>
                  <a:gd name="T0" fmla="*/ 125 w 244"/>
                  <a:gd name="T1" fmla="*/ 131 h 131"/>
                  <a:gd name="T2" fmla="*/ 244 w 244"/>
                  <a:gd name="T3" fmla="*/ 66 h 131"/>
                  <a:gd name="T4" fmla="*/ 121 w 244"/>
                  <a:gd name="T5" fmla="*/ 0 h 131"/>
                  <a:gd name="T6" fmla="*/ 0 w 244"/>
                  <a:gd name="T7" fmla="*/ 66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6"/>
                    </a:lnTo>
                    <a:lnTo>
                      <a:pt x="121" y="0"/>
                    </a:lnTo>
                    <a:lnTo>
                      <a:pt x="0" y="66"/>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26" name="Freeform 1155"/>
              <p:cNvSpPr>
                <a:spLocks/>
              </p:cNvSpPr>
              <p:nvPr/>
            </p:nvSpPr>
            <p:spPr bwMode="auto">
              <a:xfrm>
                <a:off x="1990" y="2654"/>
                <a:ext cx="119" cy="118"/>
              </a:xfrm>
              <a:custGeom>
                <a:avLst/>
                <a:gdLst>
                  <a:gd name="T0" fmla="*/ 0 w 119"/>
                  <a:gd name="T1" fmla="*/ 118 h 118"/>
                  <a:gd name="T2" fmla="*/ 119 w 119"/>
                  <a:gd name="T3" fmla="*/ 52 h 118"/>
                  <a:gd name="T4" fmla="*/ 119 w 119"/>
                  <a:gd name="T5" fmla="*/ 0 h 118"/>
                  <a:gd name="T6" fmla="*/ 0 w 119"/>
                  <a:gd name="T7" fmla="*/ 65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5"/>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27" name="Freeform 1156"/>
              <p:cNvSpPr>
                <a:spLocks/>
              </p:cNvSpPr>
              <p:nvPr/>
            </p:nvSpPr>
            <p:spPr bwMode="auto">
              <a:xfrm>
                <a:off x="1990" y="2654"/>
                <a:ext cx="119" cy="118"/>
              </a:xfrm>
              <a:custGeom>
                <a:avLst/>
                <a:gdLst>
                  <a:gd name="T0" fmla="*/ 0 w 119"/>
                  <a:gd name="T1" fmla="*/ 118 h 118"/>
                  <a:gd name="T2" fmla="*/ 119 w 119"/>
                  <a:gd name="T3" fmla="*/ 52 h 118"/>
                  <a:gd name="T4" fmla="*/ 119 w 119"/>
                  <a:gd name="T5" fmla="*/ 0 h 118"/>
                  <a:gd name="T6" fmla="*/ 0 w 119"/>
                  <a:gd name="T7" fmla="*/ 65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2"/>
                    </a:lnTo>
                    <a:lnTo>
                      <a:pt x="119" y="0"/>
                    </a:lnTo>
                    <a:lnTo>
                      <a:pt x="0" y="65"/>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28" name="Freeform 1157"/>
              <p:cNvSpPr>
                <a:spLocks/>
              </p:cNvSpPr>
              <p:nvPr/>
            </p:nvSpPr>
            <p:spPr bwMode="auto">
              <a:xfrm>
                <a:off x="1865" y="2588"/>
                <a:ext cx="244" cy="131"/>
              </a:xfrm>
              <a:custGeom>
                <a:avLst/>
                <a:gdLst>
                  <a:gd name="T0" fmla="*/ 125 w 244"/>
                  <a:gd name="T1" fmla="*/ 131 h 131"/>
                  <a:gd name="T2" fmla="*/ 244 w 244"/>
                  <a:gd name="T3" fmla="*/ 66 h 131"/>
                  <a:gd name="T4" fmla="*/ 121 w 244"/>
                  <a:gd name="T5" fmla="*/ 0 h 131"/>
                  <a:gd name="T6" fmla="*/ 0 w 244"/>
                  <a:gd name="T7" fmla="*/ 66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6"/>
                    </a:lnTo>
                    <a:lnTo>
                      <a:pt x="121" y="0"/>
                    </a:lnTo>
                    <a:lnTo>
                      <a:pt x="0" y="66"/>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29" name="Freeform 1158"/>
              <p:cNvSpPr>
                <a:spLocks/>
              </p:cNvSpPr>
              <p:nvPr/>
            </p:nvSpPr>
            <p:spPr bwMode="auto">
              <a:xfrm>
                <a:off x="1865" y="2588"/>
                <a:ext cx="244" cy="131"/>
              </a:xfrm>
              <a:custGeom>
                <a:avLst/>
                <a:gdLst>
                  <a:gd name="T0" fmla="*/ 125 w 244"/>
                  <a:gd name="T1" fmla="*/ 131 h 131"/>
                  <a:gd name="T2" fmla="*/ 244 w 244"/>
                  <a:gd name="T3" fmla="*/ 66 h 131"/>
                  <a:gd name="T4" fmla="*/ 121 w 244"/>
                  <a:gd name="T5" fmla="*/ 0 h 131"/>
                  <a:gd name="T6" fmla="*/ 0 w 244"/>
                  <a:gd name="T7" fmla="*/ 66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6"/>
                    </a:lnTo>
                    <a:lnTo>
                      <a:pt x="121" y="0"/>
                    </a:lnTo>
                    <a:lnTo>
                      <a:pt x="0" y="66"/>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30" name="Freeform 1159"/>
              <p:cNvSpPr>
                <a:spLocks/>
              </p:cNvSpPr>
              <p:nvPr/>
            </p:nvSpPr>
            <p:spPr bwMode="auto">
              <a:xfrm>
                <a:off x="1865" y="2654"/>
                <a:ext cx="125" cy="118"/>
              </a:xfrm>
              <a:custGeom>
                <a:avLst/>
                <a:gdLst>
                  <a:gd name="T0" fmla="*/ 0 w 125"/>
                  <a:gd name="T1" fmla="*/ 0 h 118"/>
                  <a:gd name="T2" fmla="*/ 0 w 125"/>
                  <a:gd name="T3" fmla="*/ 52 h 118"/>
                  <a:gd name="T4" fmla="*/ 125 w 125"/>
                  <a:gd name="T5" fmla="*/ 118 h 118"/>
                  <a:gd name="T6" fmla="*/ 125 w 125"/>
                  <a:gd name="T7" fmla="*/ 65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2"/>
                    </a:lnTo>
                    <a:lnTo>
                      <a:pt x="125" y="118"/>
                    </a:lnTo>
                    <a:lnTo>
                      <a:pt x="125" y="6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31" name="Freeform 1160"/>
              <p:cNvSpPr>
                <a:spLocks/>
              </p:cNvSpPr>
              <p:nvPr/>
            </p:nvSpPr>
            <p:spPr bwMode="auto">
              <a:xfrm>
                <a:off x="1865" y="2654"/>
                <a:ext cx="125" cy="118"/>
              </a:xfrm>
              <a:custGeom>
                <a:avLst/>
                <a:gdLst>
                  <a:gd name="T0" fmla="*/ 0 w 125"/>
                  <a:gd name="T1" fmla="*/ 0 h 118"/>
                  <a:gd name="T2" fmla="*/ 0 w 125"/>
                  <a:gd name="T3" fmla="*/ 52 h 118"/>
                  <a:gd name="T4" fmla="*/ 125 w 125"/>
                  <a:gd name="T5" fmla="*/ 118 h 118"/>
                  <a:gd name="T6" fmla="*/ 125 w 125"/>
                  <a:gd name="T7" fmla="*/ 65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2"/>
                    </a:lnTo>
                    <a:lnTo>
                      <a:pt x="125" y="118"/>
                    </a:lnTo>
                    <a:lnTo>
                      <a:pt x="125" y="6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32" name="Freeform 1161"/>
              <p:cNvSpPr>
                <a:spLocks/>
              </p:cNvSpPr>
              <p:nvPr/>
            </p:nvSpPr>
            <p:spPr bwMode="auto">
              <a:xfrm>
                <a:off x="1990" y="2600"/>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33" name="Freeform 1162"/>
              <p:cNvSpPr>
                <a:spLocks/>
              </p:cNvSpPr>
              <p:nvPr/>
            </p:nvSpPr>
            <p:spPr bwMode="auto">
              <a:xfrm>
                <a:off x="1990" y="2600"/>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34" name="Freeform 1163"/>
              <p:cNvSpPr>
                <a:spLocks/>
              </p:cNvSpPr>
              <p:nvPr/>
            </p:nvSpPr>
            <p:spPr bwMode="auto">
              <a:xfrm>
                <a:off x="1865" y="2534"/>
                <a:ext cx="244" cy="133"/>
              </a:xfrm>
              <a:custGeom>
                <a:avLst/>
                <a:gdLst>
                  <a:gd name="T0" fmla="*/ 125 w 244"/>
                  <a:gd name="T1" fmla="*/ 133 h 133"/>
                  <a:gd name="T2" fmla="*/ 244 w 244"/>
                  <a:gd name="T3" fmla="*/ 66 h 133"/>
                  <a:gd name="T4" fmla="*/ 121 w 244"/>
                  <a:gd name="T5" fmla="*/ 0 h 133"/>
                  <a:gd name="T6" fmla="*/ 0 w 244"/>
                  <a:gd name="T7" fmla="*/ 66 h 133"/>
                  <a:gd name="T8" fmla="*/ 125 w 244"/>
                  <a:gd name="T9" fmla="*/ 133 h 133"/>
                  <a:gd name="T10" fmla="*/ 0 60000 65536"/>
                  <a:gd name="T11" fmla="*/ 0 60000 65536"/>
                  <a:gd name="T12" fmla="*/ 0 60000 65536"/>
                  <a:gd name="T13" fmla="*/ 0 60000 65536"/>
                  <a:gd name="T14" fmla="*/ 0 60000 65536"/>
                  <a:gd name="T15" fmla="*/ 0 w 244"/>
                  <a:gd name="T16" fmla="*/ 0 h 133"/>
                  <a:gd name="T17" fmla="*/ 244 w 244"/>
                  <a:gd name="T18" fmla="*/ 133 h 133"/>
                </a:gdLst>
                <a:ahLst/>
                <a:cxnLst>
                  <a:cxn ang="T10">
                    <a:pos x="T0" y="T1"/>
                  </a:cxn>
                  <a:cxn ang="T11">
                    <a:pos x="T2" y="T3"/>
                  </a:cxn>
                  <a:cxn ang="T12">
                    <a:pos x="T4" y="T5"/>
                  </a:cxn>
                  <a:cxn ang="T13">
                    <a:pos x="T6" y="T7"/>
                  </a:cxn>
                  <a:cxn ang="T14">
                    <a:pos x="T8" y="T9"/>
                  </a:cxn>
                </a:cxnLst>
                <a:rect l="T15" t="T16" r="T17" b="T18"/>
                <a:pathLst>
                  <a:path w="244" h="133">
                    <a:moveTo>
                      <a:pt x="125" y="133"/>
                    </a:moveTo>
                    <a:lnTo>
                      <a:pt x="244" y="66"/>
                    </a:lnTo>
                    <a:lnTo>
                      <a:pt x="121" y="0"/>
                    </a:lnTo>
                    <a:lnTo>
                      <a:pt x="0" y="66"/>
                    </a:lnTo>
                    <a:lnTo>
                      <a:pt x="125"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35" name="Freeform 1164"/>
              <p:cNvSpPr>
                <a:spLocks/>
              </p:cNvSpPr>
              <p:nvPr/>
            </p:nvSpPr>
            <p:spPr bwMode="auto">
              <a:xfrm>
                <a:off x="1865" y="2534"/>
                <a:ext cx="244" cy="133"/>
              </a:xfrm>
              <a:custGeom>
                <a:avLst/>
                <a:gdLst>
                  <a:gd name="T0" fmla="*/ 125 w 244"/>
                  <a:gd name="T1" fmla="*/ 133 h 133"/>
                  <a:gd name="T2" fmla="*/ 244 w 244"/>
                  <a:gd name="T3" fmla="*/ 66 h 133"/>
                  <a:gd name="T4" fmla="*/ 121 w 244"/>
                  <a:gd name="T5" fmla="*/ 0 h 133"/>
                  <a:gd name="T6" fmla="*/ 0 w 244"/>
                  <a:gd name="T7" fmla="*/ 66 h 133"/>
                  <a:gd name="T8" fmla="*/ 125 w 244"/>
                  <a:gd name="T9" fmla="*/ 133 h 133"/>
                  <a:gd name="T10" fmla="*/ 0 60000 65536"/>
                  <a:gd name="T11" fmla="*/ 0 60000 65536"/>
                  <a:gd name="T12" fmla="*/ 0 60000 65536"/>
                  <a:gd name="T13" fmla="*/ 0 60000 65536"/>
                  <a:gd name="T14" fmla="*/ 0 60000 65536"/>
                  <a:gd name="T15" fmla="*/ 0 w 244"/>
                  <a:gd name="T16" fmla="*/ 0 h 133"/>
                  <a:gd name="T17" fmla="*/ 244 w 244"/>
                  <a:gd name="T18" fmla="*/ 133 h 133"/>
                </a:gdLst>
                <a:ahLst/>
                <a:cxnLst>
                  <a:cxn ang="T10">
                    <a:pos x="T0" y="T1"/>
                  </a:cxn>
                  <a:cxn ang="T11">
                    <a:pos x="T2" y="T3"/>
                  </a:cxn>
                  <a:cxn ang="T12">
                    <a:pos x="T4" y="T5"/>
                  </a:cxn>
                  <a:cxn ang="T13">
                    <a:pos x="T6" y="T7"/>
                  </a:cxn>
                  <a:cxn ang="T14">
                    <a:pos x="T8" y="T9"/>
                  </a:cxn>
                </a:cxnLst>
                <a:rect l="T15" t="T16" r="T17" b="T18"/>
                <a:pathLst>
                  <a:path w="244" h="133">
                    <a:moveTo>
                      <a:pt x="125" y="133"/>
                    </a:moveTo>
                    <a:lnTo>
                      <a:pt x="244" y="66"/>
                    </a:lnTo>
                    <a:lnTo>
                      <a:pt x="121" y="0"/>
                    </a:lnTo>
                    <a:lnTo>
                      <a:pt x="0" y="66"/>
                    </a:lnTo>
                    <a:lnTo>
                      <a:pt x="125"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36" name="Freeform 1165"/>
              <p:cNvSpPr>
                <a:spLocks/>
              </p:cNvSpPr>
              <p:nvPr/>
            </p:nvSpPr>
            <p:spPr bwMode="auto">
              <a:xfrm>
                <a:off x="1990" y="2600"/>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37" name="Freeform 1166"/>
              <p:cNvSpPr>
                <a:spLocks/>
              </p:cNvSpPr>
              <p:nvPr/>
            </p:nvSpPr>
            <p:spPr bwMode="auto">
              <a:xfrm>
                <a:off x="1990" y="2600"/>
                <a:ext cx="119" cy="119"/>
              </a:xfrm>
              <a:custGeom>
                <a:avLst/>
                <a:gdLst>
                  <a:gd name="T0" fmla="*/ 0 w 119"/>
                  <a:gd name="T1" fmla="*/ 119 h 119"/>
                  <a:gd name="T2" fmla="*/ 119 w 119"/>
                  <a:gd name="T3" fmla="*/ 52 h 119"/>
                  <a:gd name="T4" fmla="*/ 119 w 119"/>
                  <a:gd name="T5" fmla="*/ 0 h 119"/>
                  <a:gd name="T6" fmla="*/ 0 w 119"/>
                  <a:gd name="T7" fmla="*/ 67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7"/>
                    </a:lnTo>
                    <a:lnTo>
                      <a:pt x="0" y="11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38" name="Freeform 1167"/>
              <p:cNvSpPr>
                <a:spLocks/>
              </p:cNvSpPr>
              <p:nvPr/>
            </p:nvSpPr>
            <p:spPr bwMode="auto">
              <a:xfrm>
                <a:off x="1865" y="2534"/>
                <a:ext cx="244" cy="133"/>
              </a:xfrm>
              <a:custGeom>
                <a:avLst/>
                <a:gdLst>
                  <a:gd name="T0" fmla="*/ 125 w 244"/>
                  <a:gd name="T1" fmla="*/ 133 h 133"/>
                  <a:gd name="T2" fmla="*/ 244 w 244"/>
                  <a:gd name="T3" fmla="*/ 66 h 133"/>
                  <a:gd name="T4" fmla="*/ 121 w 244"/>
                  <a:gd name="T5" fmla="*/ 0 h 133"/>
                  <a:gd name="T6" fmla="*/ 0 w 244"/>
                  <a:gd name="T7" fmla="*/ 66 h 133"/>
                  <a:gd name="T8" fmla="*/ 125 w 244"/>
                  <a:gd name="T9" fmla="*/ 133 h 133"/>
                  <a:gd name="T10" fmla="*/ 0 60000 65536"/>
                  <a:gd name="T11" fmla="*/ 0 60000 65536"/>
                  <a:gd name="T12" fmla="*/ 0 60000 65536"/>
                  <a:gd name="T13" fmla="*/ 0 60000 65536"/>
                  <a:gd name="T14" fmla="*/ 0 60000 65536"/>
                  <a:gd name="T15" fmla="*/ 0 w 244"/>
                  <a:gd name="T16" fmla="*/ 0 h 133"/>
                  <a:gd name="T17" fmla="*/ 244 w 244"/>
                  <a:gd name="T18" fmla="*/ 133 h 133"/>
                </a:gdLst>
                <a:ahLst/>
                <a:cxnLst>
                  <a:cxn ang="T10">
                    <a:pos x="T0" y="T1"/>
                  </a:cxn>
                  <a:cxn ang="T11">
                    <a:pos x="T2" y="T3"/>
                  </a:cxn>
                  <a:cxn ang="T12">
                    <a:pos x="T4" y="T5"/>
                  </a:cxn>
                  <a:cxn ang="T13">
                    <a:pos x="T6" y="T7"/>
                  </a:cxn>
                  <a:cxn ang="T14">
                    <a:pos x="T8" y="T9"/>
                  </a:cxn>
                </a:cxnLst>
                <a:rect l="T15" t="T16" r="T17" b="T18"/>
                <a:pathLst>
                  <a:path w="244" h="133">
                    <a:moveTo>
                      <a:pt x="125" y="133"/>
                    </a:moveTo>
                    <a:lnTo>
                      <a:pt x="244" y="66"/>
                    </a:lnTo>
                    <a:lnTo>
                      <a:pt x="121" y="0"/>
                    </a:lnTo>
                    <a:lnTo>
                      <a:pt x="0" y="66"/>
                    </a:lnTo>
                    <a:lnTo>
                      <a:pt x="125"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39" name="Freeform 1168"/>
              <p:cNvSpPr>
                <a:spLocks/>
              </p:cNvSpPr>
              <p:nvPr/>
            </p:nvSpPr>
            <p:spPr bwMode="auto">
              <a:xfrm>
                <a:off x="1865" y="2534"/>
                <a:ext cx="244" cy="133"/>
              </a:xfrm>
              <a:custGeom>
                <a:avLst/>
                <a:gdLst>
                  <a:gd name="T0" fmla="*/ 125 w 244"/>
                  <a:gd name="T1" fmla="*/ 133 h 133"/>
                  <a:gd name="T2" fmla="*/ 244 w 244"/>
                  <a:gd name="T3" fmla="*/ 66 h 133"/>
                  <a:gd name="T4" fmla="*/ 121 w 244"/>
                  <a:gd name="T5" fmla="*/ 0 h 133"/>
                  <a:gd name="T6" fmla="*/ 0 w 244"/>
                  <a:gd name="T7" fmla="*/ 66 h 133"/>
                  <a:gd name="T8" fmla="*/ 125 w 244"/>
                  <a:gd name="T9" fmla="*/ 133 h 133"/>
                  <a:gd name="T10" fmla="*/ 0 60000 65536"/>
                  <a:gd name="T11" fmla="*/ 0 60000 65536"/>
                  <a:gd name="T12" fmla="*/ 0 60000 65536"/>
                  <a:gd name="T13" fmla="*/ 0 60000 65536"/>
                  <a:gd name="T14" fmla="*/ 0 60000 65536"/>
                  <a:gd name="T15" fmla="*/ 0 w 244"/>
                  <a:gd name="T16" fmla="*/ 0 h 133"/>
                  <a:gd name="T17" fmla="*/ 244 w 244"/>
                  <a:gd name="T18" fmla="*/ 133 h 133"/>
                </a:gdLst>
                <a:ahLst/>
                <a:cxnLst>
                  <a:cxn ang="T10">
                    <a:pos x="T0" y="T1"/>
                  </a:cxn>
                  <a:cxn ang="T11">
                    <a:pos x="T2" y="T3"/>
                  </a:cxn>
                  <a:cxn ang="T12">
                    <a:pos x="T4" y="T5"/>
                  </a:cxn>
                  <a:cxn ang="T13">
                    <a:pos x="T6" y="T7"/>
                  </a:cxn>
                  <a:cxn ang="T14">
                    <a:pos x="T8" y="T9"/>
                  </a:cxn>
                </a:cxnLst>
                <a:rect l="T15" t="T16" r="T17" b="T18"/>
                <a:pathLst>
                  <a:path w="244" h="133">
                    <a:moveTo>
                      <a:pt x="125" y="133"/>
                    </a:moveTo>
                    <a:lnTo>
                      <a:pt x="244" y="66"/>
                    </a:lnTo>
                    <a:lnTo>
                      <a:pt x="121" y="0"/>
                    </a:lnTo>
                    <a:lnTo>
                      <a:pt x="0" y="66"/>
                    </a:lnTo>
                    <a:lnTo>
                      <a:pt x="125"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40" name="Freeform 1169"/>
              <p:cNvSpPr>
                <a:spLocks/>
              </p:cNvSpPr>
              <p:nvPr/>
            </p:nvSpPr>
            <p:spPr bwMode="auto">
              <a:xfrm>
                <a:off x="1865" y="2600"/>
                <a:ext cx="125" cy="119"/>
              </a:xfrm>
              <a:custGeom>
                <a:avLst/>
                <a:gdLst>
                  <a:gd name="T0" fmla="*/ 0 w 125"/>
                  <a:gd name="T1" fmla="*/ 0 h 119"/>
                  <a:gd name="T2" fmla="*/ 0 w 125"/>
                  <a:gd name="T3" fmla="*/ 52 h 119"/>
                  <a:gd name="T4" fmla="*/ 125 w 125"/>
                  <a:gd name="T5" fmla="*/ 119 h 119"/>
                  <a:gd name="T6" fmla="*/ 125 w 125"/>
                  <a:gd name="T7" fmla="*/ 67 h 119"/>
                  <a:gd name="T8" fmla="*/ 0 w 125"/>
                  <a:gd name="T9" fmla="*/ 0 h 119"/>
                  <a:gd name="T10" fmla="*/ 0 60000 65536"/>
                  <a:gd name="T11" fmla="*/ 0 60000 65536"/>
                  <a:gd name="T12" fmla="*/ 0 60000 65536"/>
                  <a:gd name="T13" fmla="*/ 0 60000 65536"/>
                  <a:gd name="T14" fmla="*/ 0 60000 65536"/>
                  <a:gd name="T15" fmla="*/ 0 w 125"/>
                  <a:gd name="T16" fmla="*/ 0 h 119"/>
                  <a:gd name="T17" fmla="*/ 125 w 125"/>
                  <a:gd name="T18" fmla="*/ 119 h 119"/>
                </a:gdLst>
                <a:ahLst/>
                <a:cxnLst>
                  <a:cxn ang="T10">
                    <a:pos x="T0" y="T1"/>
                  </a:cxn>
                  <a:cxn ang="T11">
                    <a:pos x="T2" y="T3"/>
                  </a:cxn>
                  <a:cxn ang="T12">
                    <a:pos x="T4" y="T5"/>
                  </a:cxn>
                  <a:cxn ang="T13">
                    <a:pos x="T6" y="T7"/>
                  </a:cxn>
                  <a:cxn ang="T14">
                    <a:pos x="T8" y="T9"/>
                  </a:cxn>
                </a:cxnLst>
                <a:rect l="T15" t="T16" r="T17" b="T18"/>
                <a:pathLst>
                  <a:path w="125" h="119">
                    <a:moveTo>
                      <a:pt x="0" y="0"/>
                    </a:moveTo>
                    <a:lnTo>
                      <a:pt x="0" y="52"/>
                    </a:lnTo>
                    <a:lnTo>
                      <a:pt x="125" y="119"/>
                    </a:lnTo>
                    <a:lnTo>
                      <a:pt x="125" y="67"/>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41" name="Freeform 1170"/>
              <p:cNvSpPr>
                <a:spLocks/>
              </p:cNvSpPr>
              <p:nvPr/>
            </p:nvSpPr>
            <p:spPr bwMode="auto">
              <a:xfrm>
                <a:off x="1865" y="2600"/>
                <a:ext cx="125" cy="119"/>
              </a:xfrm>
              <a:custGeom>
                <a:avLst/>
                <a:gdLst>
                  <a:gd name="T0" fmla="*/ 0 w 125"/>
                  <a:gd name="T1" fmla="*/ 0 h 119"/>
                  <a:gd name="T2" fmla="*/ 0 w 125"/>
                  <a:gd name="T3" fmla="*/ 52 h 119"/>
                  <a:gd name="T4" fmla="*/ 125 w 125"/>
                  <a:gd name="T5" fmla="*/ 119 h 119"/>
                  <a:gd name="T6" fmla="*/ 125 w 125"/>
                  <a:gd name="T7" fmla="*/ 67 h 119"/>
                  <a:gd name="T8" fmla="*/ 0 w 125"/>
                  <a:gd name="T9" fmla="*/ 0 h 119"/>
                  <a:gd name="T10" fmla="*/ 0 60000 65536"/>
                  <a:gd name="T11" fmla="*/ 0 60000 65536"/>
                  <a:gd name="T12" fmla="*/ 0 60000 65536"/>
                  <a:gd name="T13" fmla="*/ 0 60000 65536"/>
                  <a:gd name="T14" fmla="*/ 0 60000 65536"/>
                  <a:gd name="T15" fmla="*/ 0 w 125"/>
                  <a:gd name="T16" fmla="*/ 0 h 119"/>
                  <a:gd name="T17" fmla="*/ 125 w 125"/>
                  <a:gd name="T18" fmla="*/ 119 h 119"/>
                </a:gdLst>
                <a:ahLst/>
                <a:cxnLst>
                  <a:cxn ang="T10">
                    <a:pos x="T0" y="T1"/>
                  </a:cxn>
                  <a:cxn ang="T11">
                    <a:pos x="T2" y="T3"/>
                  </a:cxn>
                  <a:cxn ang="T12">
                    <a:pos x="T4" y="T5"/>
                  </a:cxn>
                  <a:cxn ang="T13">
                    <a:pos x="T6" y="T7"/>
                  </a:cxn>
                  <a:cxn ang="T14">
                    <a:pos x="T8" y="T9"/>
                  </a:cxn>
                </a:cxnLst>
                <a:rect l="T15" t="T16" r="T17" b="T18"/>
                <a:pathLst>
                  <a:path w="125" h="119">
                    <a:moveTo>
                      <a:pt x="0" y="0"/>
                    </a:moveTo>
                    <a:lnTo>
                      <a:pt x="0" y="52"/>
                    </a:lnTo>
                    <a:lnTo>
                      <a:pt x="125" y="119"/>
                    </a:lnTo>
                    <a:lnTo>
                      <a:pt x="125" y="67"/>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42" name="Freeform 1171"/>
              <p:cNvSpPr>
                <a:spLocks/>
              </p:cNvSpPr>
              <p:nvPr/>
            </p:nvSpPr>
            <p:spPr bwMode="auto">
              <a:xfrm>
                <a:off x="1990" y="2547"/>
                <a:ext cx="119" cy="118"/>
              </a:xfrm>
              <a:custGeom>
                <a:avLst/>
                <a:gdLst>
                  <a:gd name="T0" fmla="*/ 0 w 119"/>
                  <a:gd name="T1" fmla="*/ 118 h 118"/>
                  <a:gd name="T2" fmla="*/ 119 w 119"/>
                  <a:gd name="T3" fmla="*/ 51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6"/>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43" name="Freeform 1172"/>
              <p:cNvSpPr>
                <a:spLocks/>
              </p:cNvSpPr>
              <p:nvPr/>
            </p:nvSpPr>
            <p:spPr bwMode="auto">
              <a:xfrm>
                <a:off x="1990" y="2547"/>
                <a:ext cx="119" cy="118"/>
              </a:xfrm>
              <a:custGeom>
                <a:avLst/>
                <a:gdLst>
                  <a:gd name="T0" fmla="*/ 0 w 119"/>
                  <a:gd name="T1" fmla="*/ 118 h 118"/>
                  <a:gd name="T2" fmla="*/ 119 w 119"/>
                  <a:gd name="T3" fmla="*/ 51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6"/>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44" name="Freeform 1173"/>
              <p:cNvSpPr>
                <a:spLocks/>
              </p:cNvSpPr>
              <p:nvPr/>
            </p:nvSpPr>
            <p:spPr bwMode="auto">
              <a:xfrm>
                <a:off x="1865" y="2482"/>
                <a:ext cx="244" cy="131"/>
              </a:xfrm>
              <a:custGeom>
                <a:avLst/>
                <a:gdLst>
                  <a:gd name="T0" fmla="*/ 125 w 244"/>
                  <a:gd name="T1" fmla="*/ 131 h 131"/>
                  <a:gd name="T2" fmla="*/ 244 w 244"/>
                  <a:gd name="T3" fmla="*/ 65 h 131"/>
                  <a:gd name="T4" fmla="*/ 121 w 244"/>
                  <a:gd name="T5" fmla="*/ 0 h 131"/>
                  <a:gd name="T6" fmla="*/ 0 w 244"/>
                  <a:gd name="T7" fmla="*/ 65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21" y="0"/>
                    </a:lnTo>
                    <a:lnTo>
                      <a:pt x="0" y="65"/>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45" name="Freeform 1174"/>
              <p:cNvSpPr>
                <a:spLocks/>
              </p:cNvSpPr>
              <p:nvPr/>
            </p:nvSpPr>
            <p:spPr bwMode="auto">
              <a:xfrm>
                <a:off x="1865" y="2482"/>
                <a:ext cx="244" cy="131"/>
              </a:xfrm>
              <a:custGeom>
                <a:avLst/>
                <a:gdLst>
                  <a:gd name="T0" fmla="*/ 125 w 244"/>
                  <a:gd name="T1" fmla="*/ 131 h 131"/>
                  <a:gd name="T2" fmla="*/ 244 w 244"/>
                  <a:gd name="T3" fmla="*/ 65 h 131"/>
                  <a:gd name="T4" fmla="*/ 121 w 244"/>
                  <a:gd name="T5" fmla="*/ 0 h 131"/>
                  <a:gd name="T6" fmla="*/ 0 w 244"/>
                  <a:gd name="T7" fmla="*/ 65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21" y="0"/>
                    </a:lnTo>
                    <a:lnTo>
                      <a:pt x="0" y="65"/>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46" name="Freeform 1175"/>
              <p:cNvSpPr>
                <a:spLocks/>
              </p:cNvSpPr>
              <p:nvPr/>
            </p:nvSpPr>
            <p:spPr bwMode="auto">
              <a:xfrm>
                <a:off x="1990" y="2547"/>
                <a:ext cx="119" cy="118"/>
              </a:xfrm>
              <a:custGeom>
                <a:avLst/>
                <a:gdLst>
                  <a:gd name="T0" fmla="*/ 0 w 119"/>
                  <a:gd name="T1" fmla="*/ 118 h 118"/>
                  <a:gd name="T2" fmla="*/ 119 w 119"/>
                  <a:gd name="T3" fmla="*/ 51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6"/>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47" name="Freeform 1176"/>
              <p:cNvSpPr>
                <a:spLocks/>
              </p:cNvSpPr>
              <p:nvPr/>
            </p:nvSpPr>
            <p:spPr bwMode="auto">
              <a:xfrm>
                <a:off x="1990" y="2547"/>
                <a:ext cx="119" cy="118"/>
              </a:xfrm>
              <a:custGeom>
                <a:avLst/>
                <a:gdLst>
                  <a:gd name="T0" fmla="*/ 0 w 119"/>
                  <a:gd name="T1" fmla="*/ 118 h 118"/>
                  <a:gd name="T2" fmla="*/ 119 w 119"/>
                  <a:gd name="T3" fmla="*/ 51 h 118"/>
                  <a:gd name="T4" fmla="*/ 119 w 119"/>
                  <a:gd name="T5" fmla="*/ 0 h 118"/>
                  <a:gd name="T6" fmla="*/ 0 w 119"/>
                  <a:gd name="T7" fmla="*/ 66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1"/>
                    </a:lnTo>
                    <a:lnTo>
                      <a:pt x="119" y="0"/>
                    </a:lnTo>
                    <a:lnTo>
                      <a:pt x="0" y="66"/>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48" name="Freeform 1177"/>
              <p:cNvSpPr>
                <a:spLocks/>
              </p:cNvSpPr>
              <p:nvPr/>
            </p:nvSpPr>
            <p:spPr bwMode="auto">
              <a:xfrm>
                <a:off x="1865" y="2482"/>
                <a:ext cx="244" cy="131"/>
              </a:xfrm>
              <a:custGeom>
                <a:avLst/>
                <a:gdLst>
                  <a:gd name="T0" fmla="*/ 125 w 244"/>
                  <a:gd name="T1" fmla="*/ 131 h 131"/>
                  <a:gd name="T2" fmla="*/ 244 w 244"/>
                  <a:gd name="T3" fmla="*/ 65 h 131"/>
                  <a:gd name="T4" fmla="*/ 121 w 244"/>
                  <a:gd name="T5" fmla="*/ 0 h 131"/>
                  <a:gd name="T6" fmla="*/ 0 w 244"/>
                  <a:gd name="T7" fmla="*/ 65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21" y="0"/>
                    </a:lnTo>
                    <a:lnTo>
                      <a:pt x="0" y="65"/>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49" name="Freeform 1178"/>
              <p:cNvSpPr>
                <a:spLocks/>
              </p:cNvSpPr>
              <p:nvPr/>
            </p:nvSpPr>
            <p:spPr bwMode="auto">
              <a:xfrm>
                <a:off x="1865" y="2482"/>
                <a:ext cx="244" cy="131"/>
              </a:xfrm>
              <a:custGeom>
                <a:avLst/>
                <a:gdLst>
                  <a:gd name="T0" fmla="*/ 125 w 244"/>
                  <a:gd name="T1" fmla="*/ 131 h 131"/>
                  <a:gd name="T2" fmla="*/ 244 w 244"/>
                  <a:gd name="T3" fmla="*/ 65 h 131"/>
                  <a:gd name="T4" fmla="*/ 121 w 244"/>
                  <a:gd name="T5" fmla="*/ 0 h 131"/>
                  <a:gd name="T6" fmla="*/ 0 w 244"/>
                  <a:gd name="T7" fmla="*/ 65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5"/>
                    </a:lnTo>
                    <a:lnTo>
                      <a:pt x="121" y="0"/>
                    </a:lnTo>
                    <a:lnTo>
                      <a:pt x="0" y="65"/>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50" name="Freeform 1179"/>
              <p:cNvSpPr>
                <a:spLocks/>
              </p:cNvSpPr>
              <p:nvPr/>
            </p:nvSpPr>
            <p:spPr bwMode="auto">
              <a:xfrm>
                <a:off x="1865" y="2547"/>
                <a:ext cx="125" cy="118"/>
              </a:xfrm>
              <a:custGeom>
                <a:avLst/>
                <a:gdLst>
                  <a:gd name="T0" fmla="*/ 0 w 125"/>
                  <a:gd name="T1" fmla="*/ 0 h 118"/>
                  <a:gd name="T2" fmla="*/ 0 w 125"/>
                  <a:gd name="T3" fmla="*/ 51 h 118"/>
                  <a:gd name="T4" fmla="*/ 125 w 125"/>
                  <a:gd name="T5" fmla="*/ 118 h 118"/>
                  <a:gd name="T6" fmla="*/ 125 w 125"/>
                  <a:gd name="T7" fmla="*/ 66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1"/>
                    </a:lnTo>
                    <a:lnTo>
                      <a:pt x="125" y="118"/>
                    </a:lnTo>
                    <a:lnTo>
                      <a:pt x="125" y="66"/>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51" name="Freeform 1180"/>
              <p:cNvSpPr>
                <a:spLocks/>
              </p:cNvSpPr>
              <p:nvPr/>
            </p:nvSpPr>
            <p:spPr bwMode="auto">
              <a:xfrm>
                <a:off x="1865" y="2547"/>
                <a:ext cx="125" cy="118"/>
              </a:xfrm>
              <a:custGeom>
                <a:avLst/>
                <a:gdLst>
                  <a:gd name="T0" fmla="*/ 0 w 125"/>
                  <a:gd name="T1" fmla="*/ 0 h 118"/>
                  <a:gd name="T2" fmla="*/ 0 w 125"/>
                  <a:gd name="T3" fmla="*/ 51 h 118"/>
                  <a:gd name="T4" fmla="*/ 125 w 125"/>
                  <a:gd name="T5" fmla="*/ 118 h 118"/>
                  <a:gd name="T6" fmla="*/ 125 w 125"/>
                  <a:gd name="T7" fmla="*/ 66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1"/>
                    </a:lnTo>
                    <a:lnTo>
                      <a:pt x="125" y="118"/>
                    </a:lnTo>
                    <a:lnTo>
                      <a:pt x="125" y="66"/>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52" name="Freeform 1181"/>
              <p:cNvSpPr>
                <a:spLocks/>
              </p:cNvSpPr>
              <p:nvPr/>
            </p:nvSpPr>
            <p:spPr bwMode="auto">
              <a:xfrm>
                <a:off x="1990" y="2493"/>
                <a:ext cx="119" cy="118"/>
              </a:xfrm>
              <a:custGeom>
                <a:avLst/>
                <a:gdLst>
                  <a:gd name="T0" fmla="*/ 0 w 119"/>
                  <a:gd name="T1" fmla="*/ 118 h 118"/>
                  <a:gd name="T2" fmla="*/ 119 w 119"/>
                  <a:gd name="T3" fmla="*/ 54 h 118"/>
                  <a:gd name="T4" fmla="*/ 119 w 119"/>
                  <a:gd name="T5" fmla="*/ 0 h 118"/>
                  <a:gd name="T6" fmla="*/ 0 w 119"/>
                  <a:gd name="T7" fmla="*/ 67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4"/>
                    </a:lnTo>
                    <a:lnTo>
                      <a:pt x="119" y="0"/>
                    </a:lnTo>
                    <a:lnTo>
                      <a:pt x="0" y="67"/>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53" name="Freeform 1182"/>
              <p:cNvSpPr>
                <a:spLocks/>
              </p:cNvSpPr>
              <p:nvPr/>
            </p:nvSpPr>
            <p:spPr bwMode="auto">
              <a:xfrm>
                <a:off x="1990" y="2493"/>
                <a:ext cx="119" cy="118"/>
              </a:xfrm>
              <a:custGeom>
                <a:avLst/>
                <a:gdLst>
                  <a:gd name="T0" fmla="*/ 0 w 119"/>
                  <a:gd name="T1" fmla="*/ 118 h 118"/>
                  <a:gd name="T2" fmla="*/ 119 w 119"/>
                  <a:gd name="T3" fmla="*/ 54 h 118"/>
                  <a:gd name="T4" fmla="*/ 119 w 119"/>
                  <a:gd name="T5" fmla="*/ 0 h 118"/>
                  <a:gd name="T6" fmla="*/ 0 w 119"/>
                  <a:gd name="T7" fmla="*/ 67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4"/>
                    </a:lnTo>
                    <a:lnTo>
                      <a:pt x="119" y="0"/>
                    </a:lnTo>
                    <a:lnTo>
                      <a:pt x="0" y="67"/>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54" name="Freeform 1183"/>
              <p:cNvSpPr>
                <a:spLocks/>
              </p:cNvSpPr>
              <p:nvPr/>
            </p:nvSpPr>
            <p:spPr bwMode="auto">
              <a:xfrm>
                <a:off x="1865" y="2428"/>
                <a:ext cx="244" cy="132"/>
              </a:xfrm>
              <a:custGeom>
                <a:avLst/>
                <a:gdLst>
                  <a:gd name="T0" fmla="*/ 125 w 244"/>
                  <a:gd name="T1" fmla="*/ 132 h 132"/>
                  <a:gd name="T2" fmla="*/ 244 w 244"/>
                  <a:gd name="T3" fmla="*/ 65 h 132"/>
                  <a:gd name="T4" fmla="*/ 121 w 244"/>
                  <a:gd name="T5" fmla="*/ 0 h 132"/>
                  <a:gd name="T6" fmla="*/ 0 w 244"/>
                  <a:gd name="T7" fmla="*/ 65 h 132"/>
                  <a:gd name="T8" fmla="*/ 125 w 244"/>
                  <a:gd name="T9" fmla="*/ 132 h 132"/>
                  <a:gd name="T10" fmla="*/ 0 60000 65536"/>
                  <a:gd name="T11" fmla="*/ 0 60000 65536"/>
                  <a:gd name="T12" fmla="*/ 0 60000 65536"/>
                  <a:gd name="T13" fmla="*/ 0 60000 65536"/>
                  <a:gd name="T14" fmla="*/ 0 60000 65536"/>
                  <a:gd name="T15" fmla="*/ 0 w 244"/>
                  <a:gd name="T16" fmla="*/ 0 h 132"/>
                  <a:gd name="T17" fmla="*/ 244 w 244"/>
                  <a:gd name="T18" fmla="*/ 132 h 132"/>
                </a:gdLst>
                <a:ahLst/>
                <a:cxnLst>
                  <a:cxn ang="T10">
                    <a:pos x="T0" y="T1"/>
                  </a:cxn>
                  <a:cxn ang="T11">
                    <a:pos x="T2" y="T3"/>
                  </a:cxn>
                  <a:cxn ang="T12">
                    <a:pos x="T4" y="T5"/>
                  </a:cxn>
                  <a:cxn ang="T13">
                    <a:pos x="T6" y="T7"/>
                  </a:cxn>
                  <a:cxn ang="T14">
                    <a:pos x="T8" y="T9"/>
                  </a:cxn>
                </a:cxnLst>
                <a:rect l="T15" t="T16" r="T17" b="T18"/>
                <a:pathLst>
                  <a:path w="244" h="132">
                    <a:moveTo>
                      <a:pt x="125" y="132"/>
                    </a:moveTo>
                    <a:lnTo>
                      <a:pt x="244" y="65"/>
                    </a:lnTo>
                    <a:lnTo>
                      <a:pt x="121" y="0"/>
                    </a:lnTo>
                    <a:lnTo>
                      <a:pt x="0" y="65"/>
                    </a:lnTo>
                    <a:lnTo>
                      <a:pt x="125" y="13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55" name="Freeform 1184"/>
              <p:cNvSpPr>
                <a:spLocks/>
              </p:cNvSpPr>
              <p:nvPr/>
            </p:nvSpPr>
            <p:spPr bwMode="auto">
              <a:xfrm>
                <a:off x="1865" y="2428"/>
                <a:ext cx="244" cy="132"/>
              </a:xfrm>
              <a:custGeom>
                <a:avLst/>
                <a:gdLst>
                  <a:gd name="T0" fmla="*/ 125 w 244"/>
                  <a:gd name="T1" fmla="*/ 132 h 132"/>
                  <a:gd name="T2" fmla="*/ 244 w 244"/>
                  <a:gd name="T3" fmla="*/ 65 h 132"/>
                  <a:gd name="T4" fmla="*/ 121 w 244"/>
                  <a:gd name="T5" fmla="*/ 0 h 132"/>
                  <a:gd name="T6" fmla="*/ 0 w 244"/>
                  <a:gd name="T7" fmla="*/ 65 h 132"/>
                  <a:gd name="T8" fmla="*/ 125 w 244"/>
                  <a:gd name="T9" fmla="*/ 132 h 132"/>
                  <a:gd name="T10" fmla="*/ 0 60000 65536"/>
                  <a:gd name="T11" fmla="*/ 0 60000 65536"/>
                  <a:gd name="T12" fmla="*/ 0 60000 65536"/>
                  <a:gd name="T13" fmla="*/ 0 60000 65536"/>
                  <a:gd name="T14" fmla="*/ 0 60000 65536"/>
                  <a:gd name="T15" fmla="*/ 0 w 244"/>
                  <a:gd name="T16" fmla="*/ 0 h 132"/>
                  <a:gd name="T17" fmla="*/ 244 w 244"/>
                  <a:gd name="T18" fmla="*/ 132 h 132"/>
                </a:gdLst>
                <a:ahLst/>
                <a:cxnLst>
                  <a:cxn ang="T10">
                    <a:pos x="T0" y="T1"/>
                  </a:cxn>
                  <a:cxn ang="T11">
                    <a:pos x="T2" y="T3"/>
                  </a:cxn>
                  <a:cxn ang="T12">
                    <a:pos x="T4" y="T5"/>
                  </a:cxn>
                  <a:cxn ang="T13">
                    <a:pos x="T6" y="T7"/>
                  </a:cxn>
                  <a:cxn ang="T14">
                    <a:pos x="T8" y="T9"/>
                  </a:cxn>
                </a:cxnLst>
                <a:rect l="T15" t="T16" r="T17" b="T18"/>
                <a:pathLst>
                  <a:path w="244" h="132">
                    <a:moveTo>
                      <a:pt x="125" y="132"/>
                    </a:moveTo>
                    <a:lnTo>
                      <a:pt x="244" y="65"/>
                    </a:lnTo>
                    <a:lnTo>
                      <a:pt x="121" y="0"/>
                    </a:lnTo>
                    <a:lnTo>
                      <a:pt x="0" y="65"/>
                    </a:lnTo>
                    <a:lnTo>
                      <a:pt x="125" y="13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56" name="Freeform 1185"/>
              <p:cNvSpPr>
                <a:spLocks/>
              </p:cNvSpPr>
              <p:nvPr/>
            </p:nvSpPr>
            <p:spPr bwMode="auto">
              <a:xfrm>
                <a:off x="1990" y="2493"/>
                <a:ext cx="119" cy="118"/>
              </a:xfrm>
              <a:custGeom>
                <a:avLst/>
                <a:gdLst>
                  <a:gd name="T0" fmla="*/ 0 w 119"/>
                  <a:gd name="T1" fmla="*/ 118 h 118"/>
                  <a:gd name="T2" fmla="*/ 119 w 119"/>
                  <a:gd name="T3" fmla="*/ 54 h 118"/>
                  <a:gd name="T4" fmla="*/ 119 w 119"/>
                  <a:gd name="T5" fmla="*/ 0 h 118"/>
                  <a:gd name="T6" fmla="*/ 0 w 119"/>
                  <a:gd name="T7" fmla="*/ 67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4"/>
                    </a:lnTo>
                    <a:lnTo>
                      <a:pt x="119" y="0"/>
                    </a:lnTo>
                    <a:lnTo>
                      <a:pt x="0" y="67"/>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57" name="Freeform 1186"/>
              <p:cNvSpPr>
                <a:spLocks/>
              </p:cNvSpPr>
              <p:nvPr/>
            </p:nvSpPr>
            <p:spPr bwMode="auto">
              <a:xfrm>
                <a:off x="1990" y="2493"/>
                <a:ext cx="119" cy="118"/>
              </a:xfrm>
              <a:custGeom>
                <a:avLst/>
                <a:gdLst>
                  <a:gd name="T0" fmla="*/ 0 w 119"/>
                  <a:gd name="T1" fmla="*/ 118 h 118"/>
                  <a:gd name="T2" fmla="*/ 119 w 119"/>
                  <a:gd name="T3" fmla="*/ 54 h 118"/>
                  <a:gd name="T4" fmla="*/ 119 w 119"/>
                  <a:gd name="T5" fmla="*/ 0 h 118"/>
                  <a:gd name="T6" fmla="*/ 0 w 119"/>
                  <a:gd name="T7" fmla="*/ 67 h 118"/>
                  <a:gd name="T8" fmla="*/ 0 w 119"/>
                  <a:gd name="T9" fmla="*/ 118 h 118"/>
                  <a:gd name="T10" fmla="*/ 0 60000 65536"/>
                  <a:gd name="T11" fmla="*/ 0 60000 65536"/>
                  <a:gd name="T12" fmla="*/ 0 60000 65536"/>
                  <a:gd name="T13" fmla="*/ 0 60000 65536"/>
                  <a:gd name="T14" fmla="*/ 0 60000 65536"/>
                  <a:gd name="T15" fmla="*/ 0 w 119"/>
                  <a:gd name="T16" fmla="*/ 0 h 118"/>
                  <a:gd name="T17" fmla="*/ 119 w 119"/>
                  <a:gd name="T18" fmla="*/ 118 h 118"/>
                </a:gdLst>
                <a:ahLst/>
                <a:cxnLst>
                  <a:cxn ang="T10">
                    <a:pos x="T0" y="T1"/>
                  </a:cxn>
                  <a:cxn ang="T11">
                    <a:pos x="T2" y="T3"/>
                  </a:cxn>
                  <a:cxn ang="T12">
                    <a:pos x="T4" y="T5"/>
                  </a:cxn>
                  <a:cxn ang="T13">
                    <a:pos x="T6" y="T7"/>
                  </a:cxn>
                  <a:cxn ang="T14">
                    <a:pos x="T8" y="T9"/>
                  </a:cxn>
                </a:cxnLst>
                <a:rect l="T15" t="T16" r="T17" b="T18"/>
                <a:pathLst>
                  <a:path w="119" h="118">
                    <a:moveTo>
                      <a:pt x="0" y="118"/>
                    </a:moveTo>
                    <a:lnTo>
                      <a:pt x="119" y="54"/>
                    </a:lnTo>
                    <a:lnTo>
                      <a:pt x="119" y="0"/>
                    </a:lnTo>
                    <a:lnTo>
                      <a:pt x="0" y="67"/>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58" name="Freeform 1187"/>
              <p:cNvSpPr>
                <a:spLocks/>
              </p:cNvSpPr>
              <p:nvPr/>
            </p:nvSpPr>
            <p:spPr bwMode="auto">
              <a:xfrm>
                <a:off x="1865" y="2428"/>
                <a:ext cx="244" cy="132"/>
              </a:xfrm>
              <a:custGeom>
                <a:avLst/>
                <a:gdLst>
                  <a:gd name="T0" fmla="*/ 125 w 244"/>
                  <a:gd name="T1" fmla="*/ 132 h 132"/>
                  <a:gd name="T2" fmla="*/ 244 w 244"/>
                  <a:gd name="T3" fmla="*/ 65 h 132"/>
                  <a:gd name="T4" fmla="*/ 121 w 244"/>
                  <a:gd name="T5" fmla="*/ 0 h 132"/>
                  <a:gd name="T6" fmla="*/ 0 w 244"/>
                  <a:gd name="T7" fmla="*/ 65 h 132"/>
                  <a:gd name="T8" fmla="*/ 125 w 244"/>
                  <a:gd name="T9" fmla="*/ 132 h 132"/>
                  <a:gd name="T10" fmla="*/ 0 60000 65536"/>
                  <a:gd name="T11" fmla="*/ 0 60000 65536"/>
                  <a:gd name="T12" fmla="*/ 0 60000 65536"/>
                  <a:gd name="T13" fmla="*/ 0 60000 65536"/>
                  <a:gd name="T14" fmla="*/ 0 60000 65536"/>
                  <a:gd name="T15" fmla="*/ 0 w 244"/>
                  <a:gd name="T16" fmla="*/ 0 h 132"/>
                  <a:gd name="T17" fmla="*/ 244 w 244"/>
                  <a:gd name="T18" fmla="*/ 132 h 132"/>
                </a:gdLst>
                <a:ahLst/>
                <a:cxnLst>
                  <a:cxn ang="T10">
                    <a:pos x="T0" y="T1"/>
                  </a:cxn>
                  <a:cxn ang="T11">
                    <a:pos x="T2" y="T3"/>
                  </a:cxn>
                  <a:cxn ang="T12">
                    <a:pos x="T4" y="T5"/>
                  </a:cxn>
                  <a:cxn ang="T13">
                    <a:pos x="T6" y="T7"/>
                  </a:cxn>
                  <a:cxn ang="T14">
                    <a:pos x="T8" y="T9"/>
                  </a:cxn>
                </a:cxnLst>
                <a:rect l="T15" t="T16" r="T17" b="T18"/>
                <a:pathLst>
                  <a:path w="244" h="132">
                    <a:moveTo>
                      <a:pt x="125" y="132"/>
                    </a:moveTo>
                    <a:lnTo>
                      <a:pt x="244" y="65"/>
                    </a:lnTo>
                    <a:lnTo>
                      <a:pt x="121" y="0"/>
                    </a:lnTo>
                    <a:lnTo>
                      <a:pt x="0" y="65"/>
                    </a:lnTo>
                    <a:lnTo>
                      <a:pt x="125" y="13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59" name="Freeform 1188"/>
              <p:cNvSpPr>
                <a:spLocks/>
              </p:cNvSpPr>
              <p:nvPr/>
            </p:nvSpPr>
            <p:spPr bwMode="auto">
              <a:xfrm>
                <a:off x="1865" y="2428"/>
                <a:ext cx="244" cy="132"/>
              </a:xfrm>
              <a:custGeom>
                <a:avLst/>
                <a:gdLst>
                  <a:gd name="T0" fmla="*/ 125 w 244"/>
                  <a:gd name="T1" fmla="*/ 132 h 132"/>
                  <a:gd name="T2" fmla="*/ 244 w 244"/>
                  <a:gd name="T3" fmla="*/ 65 h 132"/>
                  <a:gd name="T4" fmla="*/ 121 w 244"/>
                  <a:gd name="T5" fmla="*/ 0 h 132"/>
                  <a:gd name="T6" fmla="*/ 0 w 244"/>
                  <a:gd name="T7" fmla="*/ 65 h 132"/>
                  <a:gd name="T8" fmla="*/ 125 w 244"/>
                  <a:gd name="T9" fmla="*/ 132 h 132"/>
                  <a:gd name="T10" fmla="*/ 0 60000 65536"/>
                  <a:gd name="T11" fmla="*/ 0 60000 65536"/>
                  <a:gd name="T12" fmla="*/ 0 60000 65536"/>
                  <a:gd name="T13" fmla="*/ 0 60000 65536"/>
                  <a:gd name="T14" fmla="*/ 0 60000 65536"/>
                  <a:gd name="T15" fmla="*/ 0 w 244"/>
                  <a:gd name="T16" fmla="*/ 0 h 132"/>
                  <a:gd name="T17" fmla="*/ 244 w 244"/>
                  <a:gd name="T18" fmla="*/ 132 h 132"/>
                </a:gdLst>
                <a:ahLst/>
                <a:cxnLst>
                  <a:cxn ang="T10">
                    <a:pos x="T0" y="T1"/>
                  </a:cxn>
                  <a:cxn ang="T11">
                    <a:pos x="T2" y="T3"/>
                  </a:cxn>
                  <a:cxn ang="T12">
                    <a:pos x="T4" y="T5"/>
                  </a:cxn>
                  <a:cxn ang="T13">
                    <a:pos x="T6" y="T7"/>
                  </a:cxn>
                  <a:cxn ang="T14">
                    <a:pos x="T8" y="T9"/>
                  </a:cxn>
                </a:cxnLst>
                <a:rect l="T15" t="T16" r="T17" b="T18"/>
                <a:pathLst>
                  <a:path w="244" h="132">
                    <a:moveTo>
                      <a:pt x="125" y="132"/>
                    </a:moveTo>
                    <a:lnTo>
                      <a:pt x="244" y="65"/>
                    </a:lnTo>
                    <a:lnTo>
                      <a:pt x="121" y="0"/>
                    </a:lnTo>
                    <a:lnTo>
                      <a:pt x="0" y="65"/>
                    </a:lnTo>
                    <a:lnTo>
                      <a:pt x="125" y="13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60" name="Freeform 1189"/>
              <p:cNvSpPr>
                <a:spLocks/>
              </p:cNvSpPr>
              <p:nvPr/>
            </p:nvSpPr>
            <p:spPr bwMode="auto">
              <a:xfrm>
                <a:off x="1865" y="2493"/>
                <a:ext cx="125" cy="118"/>
              </a:xfrm>
              <a:custGeom>
                <a:avLst/>
                <a:gdLst>
                  <a:gd name="T0" fmla="*/ 0 w 125"/>
                  <a:gd name="T1" fmla="*/ 0 h 118"/>
                  <a:gd name="T2" fmla="*/ 0 w 125"/>
                  <a:gd name="T3" fmla="*/ 54 h 118"/>
                  <a:gd name="T4" fmla="*/ 125 w 125"/>
                  <a:gd name="T5" fmla="*/ 118 h 118"/>
                  <a:gd name="T6" fmla="*/ 125 w 125"/>
                  <a:gd name="T7" fmla="*/ 67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4"/>
                    </a:lnTo>
                    <a:lnTo>
                      <a:pt x="125" y="118"/>
                    </a:lnTo>
                    <a:lnTo>
                      <a:pt x="125" y="67"/>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61" name="Freeform 1190"/>
              <p:cNvSpPr>
                <a:spLocks/>
              </p:cNvSpPr>
              <p:nvPr/>
            </p:nvSpPr>
            <p:spPr bwMode="auto">
              <a:xfrm>
                <a:off x="1865" y="2493"/>
                <a:ext cx="125" cy="118"/>
              </a:xfrm>
              <a:custGeom>
                <a:avLst/>
                <a:gdLst>
                  <a:gd name="T0" fmla="*/ 0 w 125"/>
                  <a:gd name="T1" fmla="*/ 0 h 118"/>
                  <a:gd name="T2" fmla="*/ 0 w 125"/>
                  <a:gd name="T3" fmla="*/ 54 h 118"/>
                  <a:gd name="T4" fmla="*/ 125 w 125"/>
                  <a:gd name="T5" fmla="*/ 118 h 118"/>
                  <a:gd name="T6" fmla="*/ 125 w 125"/>
                  <a:gd name="T7" fmla="*/ 67 h 118"/>
                  <a:gd name="T8" fmla="*/ 0 w 125"/>
                  <a:gd name="T9" fmla="*/ 0 h 118"/>
                  <a:gd name="T10" fmla="*/ 0 60000 65536"/>
                  <a:gd name="T11" fmla="*/ 0 60000 65536"/>
                  <a:gd name="T12" fmla="*/ 0 60000 65536"/>
                  <a:gd name="T13" fmla="*/ 0 60000 65536"/>
                  <a:gd name="T14" fmla="*/ 0 60000 65536"/>
                  <a:gd name="T15" fmla="*/ 0 w 125"/>
                  <a:gd name="T16" fmla="*/ 0 h 118"/>
                  <a:gd name="T17" fmla="*/ 125 w 125"/>
                  <a:gd name="T18" fmla="*/ 118 h 118"/>
                </a:gdLst>
                <a:ahLst/>
                <a:cxnLst>
                  <a:cxn ang="T10">
                    <a:pos x="T0" y="T1"/>
                  </a:cxn>
                  <a:cxn ang="T11">
                    <a:pos x="T2" y="T3"/>
                  </a:cxn>
                  <a:cxn ang="T12">
                    <a:pos x="T4" y="T5"/>
                  </a:cxn>
                  <a:cxn ang="T13">
                    <a:pos x="T6" y="T7"/>
                  </a:cxn>
                  <a:cxn ang="T14">
                    <a:pos x="T8" y="T9"/>
                  </a:cxn>
                </a:cxnLst>
                <a:rect l="T15" t="T16" r="T17" b="T18"/>
                <a:pathLst>
                  <a:path w="125" h="118">
                    <a:moveTo>
                      <a:pt x="0" y="0"/>
                    </a:moveTo>
                    <a:lnTo>
                      <a:pt x="0" y="54"/>
                    </a:lnTo>
                    <a:lnTo>
                      <a:pt x="125" y="118"/>
                    </a:lnTo>
                    <a:lnTo>
                      <a:pt x="125" y="67"/>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62" name="Freeform 1191"/>
              <p:cNvSpPr>
                <a:spLocks/>
              </p:cNvSpPr>
              <p:nvPr/>
            </p:nvSpPr>
            <p:spPr bwMode="auto">
              <a:xfrm>
                <a:off x="1990" y="2441"/>
                <a:ext cx="119" cy="116"/>
              </a:xfrm>
              <a:custGeom>
                <a:avLst/>
                <a:gdLst>
                  <a:gd name="T0" fmla="*/ 0 w 119"/>
                  <a:gd name="T1" fmla="*/ 116 h 116"/>
                  <a:gd name="T2" fmla="*/ 119 w 119"/>
                  <a:gd name="T3" fmla="*/ 52 h 116"/>
                  <a:gd name="T4" fmla="*/ 119 w 119"/>
                  <a:gd name="T5" fmla="*/ 0 h 116"/>
                  <a:gd name="T6" fmla="*/ 0 w 119"/>
                  <a:gd name="T7" fmla="*/ 65 h 116"/>
                  <a:gd name="T8" fmla="*/ 0 w 119"/>
                  <a:gd name="T9" fmla="*/ 116 h 116"/>
                  <a:gd name="T10" fmla="*/ 0 60000 65536"/>
                  <a:gd name="T11" fmla="*/ 0 60000 65536"/>
                  <a:gd name="T12" fmla="*/ 0 60000 65536"/>
                  <a:gd name="T13" fmla="*/ 0 60000 65536"/>
                  <a:gd name="T14" fmla="*/ 0 60000 65536"/>
                  <a:gd name="T15" fmla="*/ 0 w 119"/>
                  <a:gd name="T16" fmla="*/ 0 h 116"/>
                  <a:gd name="T17" fmla="*/ 119 w 119"/>
                  <a:gd name="T18" fmla="*/ 116 h 116"/>
                </a:gdLst>
                <a:ahLst/>
                <a:cxnLst>
                  <a:cxn ang="T10">
                    <a:pos x="T0" y="T1"/>
                  </a:cxn>
                  <a:cxn ang="T11">
                    <a:pos x="T2" y="T3"/>
                  </a:cxn>
                  <a:cxn ang="T12">
                    <a:pos x="T4" y="T5"/>
                  </a:cxn>
                  <a:cxn ang="T13">
                    <a:pos x="T6" y="T7"/>
                  </a:cxn>
                  <a:cxn ang="T14">
                    <a:pos x="T8" y="T9"/>
                  </a:cxn>
                </a:cxnLst>
                <a:rect l="T15" t="T16" r="T17" b="T18"/>
                <a:pathLst>
                  <a:path w="119" h="116">
                    <a:moveTo>
                      <a:pt x="0" y="116"/>
                    </a:moveTo>
                    <a:lnTo>
                      <a:pt x="119" y="52"/>
                    </a:lnTo>
                    <a:lnTo>
                      <a:pt x="119" y="0"/>
                    </a:lnTo>
                    <a:lnTo>
                      <a:pt x="0" y="65"/>
                    </a:lnTo>
                    <a:lnTo>
                      <a:pt x="0" y="11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63" name="Freeform 1192"/>
              <p:cNvSpPr>
                <a:spLocks/>
              </p:cNvSpPr>
              <p:nvPr/>
            </p:nvSpPr>
            <p:spPr bwMode="auto">
              <a:xfrm>
                <a:off x="1990" y="2441"/>
                <a:ext cx="119" cy="116"/>
              </a:xfrm>
              <a:custGeom>
                <a:avLst/>
                <a:gdLst>
                  <a:gd name="T0" fmla="*/ 0 w 119"/>
                  <a:gd name="T1" fmla="*/ 116 h 116"/>
                  <a:gd name="T2" fmla="*/ 119 w 119"/>
                  <a:gd name="T3" fmla="*/ 52 h 116"/>
                  <a:gd name="T4" fmla="*/ 119 w 119"/>
                  <a:gd name="T5" fmla="*/ 0 h 116"/>
                  <a:gd name="T6" fmla="*/ 0 w 119"/>
                  <a:gd name="T7" fmla="*/ 65 h 116"/>
                  <a:gd name="T8" fmla="*/ 0 w 119"/>
                  <a:gd name="T9" fmla="*/ 116 h 116"/>
                  <a:gd name="T10" fmla="*/ 0 60000 65536"/>
                  <a:gd name="T11" fmla="*/ 0 60000 65536"/>
                  <a:gd name="T12" fmla="*/ 0 60000 65536"/>
                  <a:gd name="T13" fmla="*/ 0 60000 65536"/>
                  <a:gd name="T14" fmla="*/ 0 60000 65536"/>
                  <a:gd name="T15" fmla="*/ 0 w 119"/>
                  <a:gd name="T16" fmla="*/ 0 h 116"/>
                  <a:gd name="T17" fmla="*/ 119 w 119"/>
                  <a:gd name="T18" fmla="*/ 116 h 116"/>
                </a:gdLst>
                <a:ahLst/>
                <a:cxnLst>
                  <a:cxn ang="T10">
                    <a:pos x="T0" y="T1"/>
                  </a:cxn>
                  <a:cxn ang="T11">
                    <a:pos x="T2" y="T3"/>
                  </a:cxn>
                  <a:cxn ang="T12">
                    <a:pos x="T4" y="T5"/>
                  </a:cxn>
                  <a:cxn ang="T13">
                    <a:pos x="T6" y="T7"/>
                  </a:cxn>
                  <a:cxn ang="T14">
                    <a:pos x="T8" y="T9"/>
                  </a:cxn>
                </a:cxnLst>
                <a:rect l="T15" t="T16" r="T17" b="T18"/>
                <a:pathLst>
                  <a:path w="119" h="116">
                    <a:moveTo>
                      <a:pt x="0" y="116"/>
                    </a:moveTo>
                    <a:lnTo>
                      <a:pt x="119" y="52"/>
                    </a:lnTo>
                    <a:lnTo>
                      <a:pt x="119" y="0"/>
                    </a:lnTo>
                    <a:lnTo>
                      <a:pt x="0" y="65"/>
                    </a:lnTo>
                    <a:lnTo>
                      <a:pt x="0" y="11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64" name="Freeform 1193"/>
              <p:cNvSpPr>
                <a:spLocks/>
              </p:cNvSpPr>
              <p:nvPr/>
            </p:nvSpPr>
            <p:spPr bwMode="auto">
              <a:xfrm>
                <a:off x="1865" y="2375"/>
                <a:ext cx="244" cy="131"/>
              </a:xfrm>
              <a:custGeom>
                <a:avLst/>
                <a:gdLst>
                  <a:gd name="T0" fmla="*/ 125 w 244"/>
                  <a:gd name="T1" fmla="*/ 131 h 131"/>
                  <a:gd name="T2" fmla="*/ 244 w 244"/>
                  <a:gd name="T3" fmla="*/ 66 h 131"/>
                  <a:gd name="T4" fmla="*/ 121 w 244"/>
                  <a:gd name="T5" fmla="*/ 0 h 131"/>
                  <a:gd name="T6" fmla="*/ 0 w 244"/>
                  <a:gd name="T7" fmla="*/ 66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6"/>
                    </a:lnTo>
                    <a:lnTo>
                      <a:pt x="121" y="0"/>
                    </a:lnTo>
                    <a:lnTo>
                      <a:pt x="0" y="66"/>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65" name="Freeform 1194"/>
              <p:cNvSpPr>
                <a:spLocks/>
              </p:cNvSpPr>
              <p:nvPr/>
            </p:nvSpPr>
            <p:spPr bwMode="auto">
              <a:xfrm>
                <a:off x="1865" y="2375"/>
                <a:ext cx="244" cy="131"/>
              </a:xfrm>
              <a:custGeom>
                <a:avLst/>
                <a:gdLst>
                  <a:gd name="T0" fmla="*/ 125 w 244"/>
                  <a:gd name="T1" fmla="*/ 131 h 131"/>
                  <a:gd name="T2" fmla="*/ 244 w 244"/>
                  <a:gd name="T3" fmla="*/ 66 h 131"/>
                  <a:gd name="T4" fmla="*/ 121 w 244"/>
                  <a:gd name="T5" fmla="*/ 0 h 131"/>
                  <a:gd name="T6" fmla="*/ 0 w 244"/>
                  <a:gd name="T7" fmla="*/ 66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6"/>
                    </a:lnTo>
                    <a:lnTo>
                      <a:pt x="121" y="0"/>
                    </a:lnTo>
                    <a:lnTo>
                      <a:pt x="0" y="66"/>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66" name="Freeform 1195"/>
              <p:cNvSpPr>
                <a:spLocks/>
              </p:cNvSpPr>
              <p:nvPr/>
            </p:nvSpPr>
            <p:spPr bwMode="auto">
              <a:xfrm>
                <a:off x="1990" y="2441"/>
                <a:ext cx="119" cy="116"/>
              </a:xfrm>
              <a:custGeom>
                <a:avLst/>
                <a:gdLst>
                  <a:gd name="T0" fmla="*/ 0 w 119"/>
                  <a:gd name="T1" fmla="*/ 116 h 116"/>
                  <a:gd name="T2" fmla="*/ 119 w 119"/>
                  <a:gd name="T3" fmla="*/ 52 h 116"/>
                  <a:gd name="T4" fmla="*/ 119 w 119"/>
                  <a:gd name="T5" fmla="*/ 0 h 116"/>
                  <a:gd name="T6" fmla="*/ 0 w 119"/>
                  <a:gd name="T7" fmla="*/ 65 h 116"/>
                  <a:gd name="T8" fmla="*/ 0 w 119"/>
                  <a:gd name="T9" fmla="*/ 116 h 116"/>
                  <a:gd name="T10" fmla="*/ 0 60000 65536"/>
                  <a:gd name="T11" fmla="*/ 0 60000 65536"/>
                  <a:gd name="T12" fmla="*/ 0 60000 65536"/>
                  <a:gd name="T13" fmla="*/ 0 60000 65536"/>
                  <a:gd name="T14" fmla="*/ 0 60000 65536"/>
                  <a:gd name="T15" fmla="*/ 0 w 119"/>
                  <a:gd name="T16" fmla="*/ 0 h 116"/>
                  <a:gd name="T17" fmla="*/ 119 w 119"/>
                  <a:gd name="T18" fmla="*/ 116 h 116"/>
                </a:gdLst>
                <a:ahLst/>
                <a:cxnLst>
                  <a:cxn ang="T10">
                    <a:pos x="T0" y="T1"/>
                  </a:cxn>
                  <a:cxn ang="T11">
                    <a:pos x="T2" y="T3"/>
                  </a:cxn>
                  <a:cxn ang="T12">
                    <a:pos x="T4" y="T5"/>
                  </a:cxn>
                  <a:cxn ang="T13">
                    <a:pos x="T6" y="T7"/>
                  </a:cxn>
                  <a:cxn ang="T14">
                    <a:pos x="T8" y="T9"/>
                  </a:cxn>
                </a:cxnLst>
                <a:rect l="T15" t="T16" r="T17" b="T18"/>
                <a:pathLst>
                  <a:path w="119" h="116">
                    <a:moveTo>
                      <a:pt x="0" y="116"/>
                    </a:moveTo>
                    <a:lnTo>
                      <a:pt x="119" y="52"/>
                    </a:lnTo>
                    <a:lnTo>
                      <a:pt x="119" y="0"/>
                    </a:lnTo>
                    <a:lnTo>
                      <a:pt x="0" y="65"/>
                    </a:lnTo>
                    <a:lnTo>
                      <a:pt x="0" y="11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67" name="Freeform 1196"/>
              <p:cNvSpPr>
                <a:spLocks/>
              </p:cNvSpPr>
              <p:nvPr/>
            </p:nvSpPr>
            <p:spPr bwMode="auto">
              <a:xfrm>
                <a:off x="1990" y="2441"/>
                <a:ext cx="119" cy="116"/>
              </a:xfrm>
              <a:custGeom>
                <a:avLst/>
                <a:gdLst>
                  <a:gd name="T0" fmla="*/ 0 w 119"/>
                  <a:gd name="T1" fmla="*/ 116 h 116"/>
                  <a:gd name="T2" fmla="*/ 119 w 119"/>
                  <a:gd name="T3" fmla="*/ 52 h 116"/>
                  <a:gd name="T4" fmla="*/ 119 w 119"/>
                  <a:gd name="T5" fmla="*/ 0 h 116"/>
                  <a:gd name="T6" fmla="*/ 0 w 119"/>
                  <a:gd name="T7" fmla="*/ 65 h 116"/>
                  <a:gd name="T8" fmla="*/ 0 w 119"/>
                  <a:gd name="T9" fmla="*/ 116 h 116"/>
                  <a:gd name="T10" fmla="*/ 0 60000 65536"/>
                  <a:gd name="T11" fmla="*/ 0 60000 65536"/>
                  <a:gd name="T12" fmla="*/ 0 60000 65536"/>
                  <a:gd name="T13" fmla="*/ 0 60000 65536"/>
                  <a:gd name="T14" fmla="*/ 0 60000 65536"/>
                  <a:gd name="T15" fmla="*/ 0 w 119"/>
                  <a:gd name="T16" fmla="*/ 0 h 116"/>
                  <a:gd name="T17" fmla="*/ 119 w 119"/>
                  <a:gd name="T18" fmla="*/ 116 h 116"/>
                </a:gdLst>
                <a:ahLst/>
                <a:cxnLst>
                  <a:cxn ang="T10">
                    <a:pos x="T0" y="T1"/>
                  </a:cxn>
                  <a:cxn ang="T11">
                    <a:pos x="T2" y="T3"/>
                  </a:cxn>
                  <a:cxn ang="T12">
                    <a:pos x="T4" y="T5"/>
                  </a:cxn>
                  <a:cxn ang="T13">
                    <a:pos x="T6" y="T7"/>
                  </a:cxn>
                  <a:cxn ang="T14">
                    <a:pos x="T8" y="T9"/>
                  </a:cxn>
                </a:cxnLst>
                <a:rect l="T15" t="T16" r="T17" b="T18"/>
                <a:pathLst>
                  <a:path w="119" h="116">
                    <a:moveTo>
                      <a:pt x="0" y="116"/>
                    </a:moveTo>
                    <a:lnTo>
                      <a:pt x="119" y="52"/>
                    </a:lnTo>
                    <a:lnTo>
                      <a:pt x="119" y="0"/>
                    </a:lnTo>
                    <a:lnTo>
                      <a:pt x="0" y="65"/>
                    </a:lnTo>
                    <a:lnTo>
                      <a:pt x="0" y="11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68" name="Freeform 1197"/>
              <p:cNvSpPr>
                <a:spLocks/>
              </p:cNvSpPr>
              <p:nvPr/>
            </p:nvSpPr>
            <p:spPr bwMode="auto">
              <a:xfrm>
                <a:off x="1865" y="2375"/>
                <a:ext cx="244" cy="131"/>
              </a:xfrm>
              <a:custGeom>
                <a:avLst/>
                <a:gdLst>
                  <a:gd name="T0" fmla="*/ 125 w 244"/>
                  <a:gd name="T1" fmla="*/ 131 h 131"/>
                  <a:gd name="T2" fmla="*/ 244 w 244"/>
                  <a:gd name="T3" fmla="*/ 66 h 131"/>
                  <a:gd name="T4" fmla="*/ 121 w 244"/>
                  <a:gd name="T5" fmla="*/ 0 h 131"/>
                  <a:gd name="T6" fmla="*/ 0 w 244"/>
                  <a:gd name="T7" fmla="*/ 66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6"/>
                    </a:lnTo>
                    <a:lnTo>
                      <a:pt x="121" y="0"/>
                    </a:lnTo>
                    <a:lnTo>
                      <a:pt x="0" y="66"/>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69" name="Freeform 1198"/>
              <p:cNvSpPr>
                <a:spLocks/>
              </p:cNvSpPr>
              <p:nvPr/>
            </p:nvSpPr>
            <p:spPr bwMode="auto">
              <a:xfrm>
                <a:off x="1865" y="2375"/>
                <a:ext cx="244" cy="131"/>
              </a:xfrm>
              <a:custGeom>
                <a:avLst/>
                <a:gdLst>
                  <a:gd name="T0" fmla="*/ 125 w 244"/>
                  <a:gd name="T1" fmla="*/ 131 h 131"/>
                  <a:gd name="T2" fmla="*/ 244 w 244"/>
                  <a:gd name="T3" fmla="*/ 66 h 131"/>
                  <a:gd name="T4" fmla="*/ 121 w 244"/>
                  <a:gd name="T5" fmla="*/ 0 h 131"/>
                  <a:gd name="T6" fmla="*/ 0 w 244"/>
                  <a:gd name="T7" fmla="*/ 66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6"/>
                    </a:lnTo>
                    <a:lnTo>
                      <a:pt x="121" y="0"/>
                    </a:lnTo>
                    <a:lnTo>
                      <a:pt x="0" y="66"/>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70" name="Freeform 1199"/>
              <p:cNvSpPr>
                <a:spLocks/>
              </p:cNvSpPr>
              <p:nvPr/>
            </p:nvSpPr>
            <p:spPr bwMode="auto">
              <a:xfrm>
                <a:off x="1865" y="2441"/>
                <a:ext cx="125" cy="116"/>
              </a:xfrm>
              <a:custGeom>
                <a:avLst/>
                <a:gdLst>
                  <a:gd name="T0" fmla="*/ 0 w 125"/>
                  <a:gd name="T1" fmla="*/ 0 h 116"/>
                  <a:gd name="T2" fmla="*/ 0 w 125"/>
                  <a:gd name="T3" fmla="*/ 52 h 116"/>
                  <a:gd name="T4" fmla="*/ 125 w 125"/>
                  <a:gd name="T5" fmla="*/ 116 h 116"/>
                  <a:gd name="T6" fmla="*/ 125 w 125"/>
                  <a:gd name="T7" fmla="*/ 65 h 116"/>
                  <a:gd name="T8" fmla="*/ 0 w 125"/>
                  <a:gd name="T9" fmla="*/ 0 h 116"/>
                  <a:gd name="T10" fmla="*/ 0 60000 65536"/>
                  <a:gd name="T11" fmla="*/ 0 60000 65536"/>
                  <a:gd name="T12" fmla="*/ 0 60000 65536"/>
                  <a:gd name="T13" fmla="*/ 0 60000 65536"/>
                  <a:gd name="T14" fmla="*/ 0 60000 65536"/>
                  <a:gd name="T15" fmla="*/ 0 w 125"/>
                  <a:gd name="T16" fmla="*/ 0 h 116"/>
                  <a:gd name="T17" fmla="*/ 125 w 125"/>
                  <a:gd name="T18" fmla="*/ 116 h 116"/>
                </a:gdLst>
                <a:ahLst/>
                <a:cxnLst>
                  <a:cxn ang="T10">
                    <a:pos x="T0" y="T1"/>
                  </a:cxn>
                  <a:cxn ang="T11">
                    <a:pos x="T2" y="T3"/>
                  </a:cxn>
                  <a:cxn ang="T12">
                    <a:pos x="T4" y="T5"/>
                  </a:cxn>
                  <a:cxn ang="T13">
                    <a:pos x="T6" y="T7"/>
                  </a:cxn>
                  <a:cxn ang="T14">
                    <a:pos x="T8" y="T9"/>
                  </a:cxn>
                </a:cxnLst>
                <a:rect l="T15" t="T16" r="T17" b="T18"/>
                <a:pathLst>
                  <a:path w="125" h="116">
                    <a:moveTo>
                      <a:pt x="0" y="0"/>
                    </a:moveTo>
                    <a:lnTo>
                      <a:pt x="0" y="52"/>
                    </a:lnTo>
                    <a:lnTo>
                      <a:pt x="125" y="116"/>
                    </a:lnTo>
                    <a:lnTo>
                      <a:pt x="125" y="6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71" name="Freeform 1200"/>
              <p:cNvSpPr>
                <a:spLocks/>
              </p:cNvSpPr>
              <p:nvPr/>
            </p:nvSpPr>
            <p:spPr bwMode="auto">
              <a:xfrm>
                <a:off x="1865" y="2441"/>
                <a:ext cx="125" cy="116"/>
              </a:xfrm>
              <a:custGeom>
                <a:avLst/>
                <a:gdLst>
                  <a:gd name="T0" fmla="*/ 0 w 125"/>
                  <a:gd name="T1" fmla="*/ 0 h 116"/>
                  <a:gd name="T2" fmla="*/ 0 w 125"/>
                  <a:gd name="T3" fmla="*/ 52 h 116"/>
                  <a:gd name="T4" fmla="*/ 125 w 125"/>
                  <a:gd name="T5" fmla="*/ 116 h 116"/>
                  <a:gd name="T6" fmla="*/ 125 w 125"/>
                  <a:gd name="T7" fmla="*/ 65 h 116"/>
                  <a:gd name="T8" fmla="*/ 0 w 125"/>
                  <a:gd name="T9" fmla="*/ 0 h 116"/>
                  <a:gd name="T10" fmla="*/ 0 60000 65536"/>
                  <a:gd name="T11" fmla="*/ 0 60000 65536"/>
                  <a:gd name="T12" fmla="*/ 0 60000 65536"/>
                  <a:gd name="T13" fmla="*/ 0 60000 65536"/>
                  <a:gd name="T14" fmla="*/ 0 60000 65536"/>
                  <a:gd name="T15" fmla="*/ 0 w 125"/>
                  <a:gd name="T16" fmla="*/ 0 h 116"/>
                  <a:gd name="T17" fmla="*/ 125 w 125"/>
                  <a:gd name="T18" fmla="*/ 116 h 116"/>
                </a:gdLst>
                <a:ahLst/>
                <a:cxnLst>
                  <a:cxn ang="T10">
                    <a:pos x="T0" y="T1"/>
                  </a:cxn>
                  <a:cxn ang="T11">
                    <a:pos x="T2" y="T3"/>
                  </a:cxn>
                  <a:cxn ang="T12">
                    <a:pos x="T4" y="T5"/>
                  </a:cxn>
                  <a:cxn ang="T13">
                    <a:pos x="T6" y="T7"/>
                  </a:cxn>
                  <a:cxn ang="T14">
                    <a:pos x="T8" y="T9"/>
                  </a:cxn>
                </a:cxnLst>
                <a:rect l="T15" t="T16" r="T17" b="T18"/>
                <a:pathLst>
                  <a:path w="125" h="116">
                    <a:moveTo>
                      <a:pt x="0" y="0"/>
                    </a:moveTo>
                    <a:lnTo>
                      <a:pt x="0" y="52"/>
                    </a:lnTo>
                    <a:lnTo>
                      <a:pt x="125" y="116"/>
                    </a:lnTo>
                    <a:lnTo>
                      <a:pt x="125" y="6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72" name="Freeform 1201"/>
              <p:cNvSpPr>
                <a:spLocks/>
              </p:cNvSpPr>
              <p:nvPr/>
            </p:nvSpPr>
            <p:spPr bwMode="auto">
              <a:xfrm>
                <a:off x="1990" y="2387"/>
                <a:ext cx="119" cy="119"/>
              </a:xfrm>
              <a:custGeom>
                <a:avLst/>
                <a:gdLst>
                  <a:gd name="T0" fmla="*/ 0 w 119"/>
                  <a:gd name="T1" fmla="*/ 119 h 119"/>
                  <a:gd name="T2" fmla="*/ 119 w 119"/>
                  <a:gd name="T3" fmla="*/ 52 h 119"/>
                  <a:gd name="T4" fmla="*/ 119 w 119"/>
                  <a:gd name="T5" fmla="*/ 0 h 119"/>
                  <a:gd name="T6" fmla="*/ 0 w 119"/>
                  <a:gd name="T7" fmla="*/ 65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5"/>
                    </a:lnTo>
                    <a:lnTo>
                      <a:pt x="0" y="11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73" name="Freeform 1202"/>
              <p:cNvSpPr>
                <a:spLocks/>
              </p:cNvSpPr>
              <p:nvPr/>
            </p:nvSpPr>
            <p:spPr bwMode="auto">
              <a:xfrm>
                <a:off x="1990" y="2387"/>
                <a:ext cx="119" cy="119"/>
              </a:xfrm>
              <a:custGeom>
                <a:avLst/>
                <a:gdLst>
                  <a:gd name="T0" fmla="*/ 0 w 119"/>
                  <a:gd name="T1" fmla="*/ 119 h 119"/>
                  <a:gd name="T2" fmla="*/ 119 w 119"/>
                  <a:gd name="T3" fmla="*/ 52 h 119"/>
                  <a:gd name="T4" fmla="*/ 119 w 119"/>
                  <a:gd name="T5" fmla="*/ 0 h 119"/>
                  <a:gd name="T6" fmla="*/ 0 w 119"/>
                  <a:gd name="T7" fmla="*/ 65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5"/>
                    </a:lnTo>
                    <a:lnTo>
                      <a:pt x="0" y="11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74" name="Freeform 1203"/>
              <p:cNvSpPr>
                <a:spLocks/>
              </p:cNvSpPr>
              <p:nvPr/>
            </p:nvSpPr>
            <p:spPr bwMode="auto">
              <a:xfrm>
                <a:off x="1865" y="2321"/>
                <a:ext cx="244" cy="131"/>
              </a:xfrm>
              <a:custGeom>
                <a:avLst/>
                <a:gdLst>
                  <a:gd name="T0" fmla="*/ 125 w 244"/>
                  <a:gd name="T1" fmla="*/ 131 h 131"/>
                  <a:gd name="T2" fmla="*/ 244 w 244"/>
                  <a:gd name="T3" fmla="*/ 66 h 131"/>
                  <a:gd name="T4" fmla="*/ 121 w 244"/>
                  <a:gd name="T5" fmla="*/ 0 h 131"/>
                  <a:gd name="T6" fmla="*/ 0 w 244"/>
                  <a:gd name="T7" fmla="*/ 66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6"/>
                    </a:lnTo>
                    <a:lnTo>
                      <a:pt x="121" y="0"/>
                    </a:lnTo>
                    <a:lnTo>
                      <a:pt x="0" y="66"/>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75" name="Freeform 1204"/>
              <p:cNvSpPr>
                <a:spLocks/>
              </p:cNvSpPr>
              <p:nvPr/>
            </p:nvSpPr>
            <p:spPr bwMode="auto">
              <a:xfrm>
                <a:off x="1865" y="2321"/>
                <a:ext cx="244" cy="131"/>
              </a:xfrm>
              <a:custGeom>
                <a:avLst/>
                <a:gdLst>
                  <a:gd name="T0" fmla="*/ 125 w 244"/>
                  <a:gd name="T1" fmla="*/ 131 h 131"/>
                  <a:gd name="T2" fmla="*/ 244 w 244"/>
                  <a:gd name="T3" fmla="*/ 66 h 131"/>
                  <a:gd name="T4" fmla="*/ 121 w 244"/>
                  <a:gd name="T5" fmla="*/ 0 h 131"/>
                  <a:gd name="T6" fmla="*/ 0 w 244"/>
                  <a:gd name="T7" fmla="*/ 66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6"/>
                    </a:lnTo>
                    <a:lnTo>
                      <a:pt x="121" y="0"/>
                    </a:lnTo>
                    <a:lnTo>
                      <a:pt x="0" y="66"/>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76" name="Freeform 1205"/>
              <p:cNvSpPr>
                <a:spLocks/>
              </p:cNvSpPr>
              <p:nvPr/>
            </p:nvSpPr>
            <p:spPr bwMode="auto">
              <a:xfrm>
                <a:off x="1990" y="2387"/>
                <a:ext cx="119" cy="119"/>
              </a:xfrm>
              <a:custGeom>
                <a:avLst/>
                <a:gdLst>
                  <a:gd name="T0" fmla="*/ 0 w 119"/>
                  <a:gd name="T1" fmla="*/ 119 h 119"/>
                  <a:gd name="T2" fmla="*/ 119 w 119"/>
                  <a:gd name="T3" fmla="*/ 52 h 119"/>
                  <a:gd name="T4" fmla="*/ 119 w 119"/>
                  <a:gd name="T5" fmla="*/ 0 h 119"/>
                  <a:gd name="T6" fmla="*/ 0 w 119"/>
                  <a:gd name="T7" fmla="*/ 65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5"/>
                    </a:lnTo>
                    <a:lnTo>
                      <a:pt x="0" y="11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77" name="Freeform 1206"/>
              <p:cNvSpPr>
                <a:spLocks/>
              </p:cNvSpPr>
              <p:nvPr/>
            </p:nvSpPr>
            <p:spPr bwMode="auto">
              <a:xfrm>
                <a:off x="1990" y="2387"/>
                <a:ext cx="119" cy="119"/>
              </a:xfrm>
              <a:custGeom>
                <a:avLst/>
                <a:gdLst>
                  <a:gd name="T0" fmla="*/ 0 w 119"/>
                  <a:gd name="T1" fmla="*/ 119 h 119"/>
                  <a:gd name="T2" fmla="*/ 119 w 119"/>
                  <a:gd name="T3" fmla="*/ 52 h 119"/>
                  <a:gd name="T4" fmla="*/ 119 w 119"/>
                  <a:gd name="T5" fmla="*/ 0 h 119"/>
                  <a:gd name="T6" fmla="*/ 0 w 119"/>
                  <a:gd name="T7" fmla="*/ 65 h 119"/>
                  <a:gd name="T8" fmla="*/ 0 w 119"/>
                  <a:gd name="T9" fmla="*/ 119 h 119"/>
                  <a:gd name="T10" fmla="*/ 0 60000 65536"/>
                  <a:gd name="T11" fmla="*/ 0 60000 65536"/>
                  <a:gd name="T12" fmla="*/ 0 60000 65536"/>
                  <a:gd name="T13" fmla="*/ 0 60000 65536"/>
                  <a:gd name="T14" fmla="*/ 0 60000 65536"/>
                  <a:gd name="T15" fmla="*/ 0 w 119"/>
                  <a:gd name="T16" fmla="*/ 0 h 119"/>
                  <a:gd name="T17" fmla="*/ 119 w 119"/>
                  <a:gd name="T18" fmla="*/ 119 h 119"/>
                </a:gdLst>
                <a:ahLst/>
                <a:cxnLst>
                  <a:cxn ang="T10">
                    <a:pos x="T0" y="T1"/>
                  </a:cxn>
                  <a:cxn ang="T11">
                    <a:pos x="T2" y="T3"/>
                  </a:cxn>
                  <a:cxn ang="T12">
                    <a:pos x="T4" y="T5"/>
                  </a:cxn>
                  <a:cxn ang="T13">
                    <a:pos x="T6" y="T7"/>
                  </a:cxn>
                  <a:cxn ang="T14">
                    <a:pos x="T8" y="T9"/>
                  </a:cxn>
                </a:cxnLst>
                <a:rect l="T15" t="T16" r="T17" b="T18"/>
                <a:pathLst>
                  <a:path w="119" h="119">
                    <a:moveTo>
                      <a:pt x="0" y="119"/>
                    </a:moveTo>
                    <a:lnTo>
                      <a:pt x="119" y="52"/>
                    </a:lnTo>
                    <a:lnTo>
                      <a:pt x="119" y="0"/>
                    </a:lnTo>
                    <a:lnTo>
                      <a:pt x="0" y="65"/>
                    </a:lnTo>
                    <a:lnTo>
                      <a:pt x="0" y="11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78" name="Freeform 1207"/>
              <p:cNvSpPr>
                <a:spLocks/>
              </p:cNvSpPr>
              <p:nvPr/>
            </p:nvSpPr>
            <p:spPr bwMode="auto">
              <a:xfrm>
                <a:off x="1865" y="2321"/>
                <a:ext cx="244" cy="131"/>
              </a:xfrm>
              <a:custGeom>
                <a:avLst/>
                <a:gdLst>
                  <a:gd name="T0" fmla="*/ 125 w 244"/>
                  <a:gd name="T1" fmla="*/ 131 h 131"/>
                  <a:gd name="T2" fmla="*/ 244 w 244"/>
                  <a:gd name="T3" fmla="*/ 66 h 131"/>
                  <a:gd name="T4" fmla="*/ 121 w 244"/>
                  <a:gd name="T5" fmla="*/ 0 h 131"/>
                  <a:gd name="T6" fmla="*/ 0 w 244"/>
                  <a:gd name="T7" fmla="*/ 66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6"/>
                    </a:lnTo>
                    <a:lnTo>
                      <a:pt x="121" y="0"/>
                    </a:lnTo>
                    <a:lnTo>
                      <a:pt x="0" y="66"/>
                    </a:lnTo>
                    <a:lnTo>
                      <a:pt x="125"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279" name="Freeform 1208"/>
              <p:cNvSpPr>
                <a:spLocks/>
              </p:cNvSpPr>
              <p:nvPr/>
            </p:nvSpPr>
            <p:spPr bwMode="auto">
              <a:xfrm>
                <a:off x="1865" y="2321"/>
                <a:ext cx="244" cy="131"/>
              </a:xfrm>
              <a:custGeom>
                <a:avLst/>
                <a:gdLst>
                  <a:gd name="T0" fmla="*/ 125 w 244"/>
                  <a:gd name="T1" fmla="*/ 131 h 131"/>
                  <a:gd name="T2" fmla="*/ 244 w 244"/>
                  <a:gd name="T3" fmla="*/ 66 h 131"/>
                  <a:gd name="T4" fmla="*/ 121 w 244"/>
                  <a:gd name="T5" fmla="*/ 0 h 131"/>
                  <a:gd name="T6" fmla="*/ 0 w 244"/>
                  <a:gd name="T7" fmla="*/ 66 h 131"/>
                  <a:gd name="T8" fmla="*/ 125 w 244"/>
                  <a:gd name="T9" fmla="*/ 131 h 131"/>
                  <a:gd name="T10" fmla="*/ 0 60000 65536"/>
                  <a:gd name="T11" fmla="*/ 0 60000 65536"/>
                  <a:gd name="T12" fmla="*/ 0 60000 65536"/>
                  <a:gd name="T13" fmla="*/ 0 60000 65536"/>
                  <a:gd name="T14" fmla="*/ 0 60000 65536"/>
                  <a:gd name="T15" fmla="*/ 0 w 244"/>
                  <a:gd name="T16" fmla="*/ 0 h 131"/>
                  <a:gd name="T17" fmla="*/ 244 w 244"/>
                  <a:gd name="T18" fmla="*/ 131 h 131"/>
                </a:gdLst>
                <a:ahLst/>
                <a:cxnLst>
                  <a:cxn ang="T10">
                    <a:pos x="T0" y="T1"/>
                  </a:cxn>
                  <a:cxn ang="T11">
                    <a:pos x="T2" y="T3"/>
                  </a:cxn>
                  <a:cxn ang="T12">
                    <a:pos x="T4" y="T5"/>
                  </a:cxn>
                  <a:cxn ang="T13">
                    <a:pos x="T6" y="T7"/>
                  </a:cxn>
                  <a:cxn ang="T14">
                    <a:pos x="T8" y="T9"/>
                  </a:cxn>
                </a:cxnLst>
                <a:rect l="T15" t="T16" r="T17" b="T18"/>
                <a:pathLst>
                  <a:path w="244" h="131">
                    <a:moveTo>
                      <a:pt x="125" y="131"/>
                    </a:moveTo>
                    <a:lnTo>
                      <a:pt x="244" y="66"/>
                    </a:lnTo>
                    <a:lnTo>
                      <a:pt x="121" y="0"/>
                    </a:lnTo>
                    <a:lnTo>
                      <a:pt x="0" y="66"/>
                    </a:lnTo>
                    <a:lnTo>
                      <a:pt x="125"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280" name="Freeform 1209"/>
              <p:cNvSpPr>
                <a:spLocks/>
              </p:cNvSpPr>
              <p:nvPr/>
            </p:nvSpPr>
            <p:spPr bwMode="auto">
              <a:xfrm>
                <a:off x="1865" y="2387"/>
                <a:ext cx="125" cy="119"/>
              </a:xfrm>
              <a:custGeom>
                <a:avLst/>
                <a:gdLst>
                  <a:gd name="T0" fmla="*/ 0 w 125"/>
                  <a:gd name="T1" fmla="*/ 0 h 119"/>
                  <a:gd name="T2" fmla="*/ 0 w 125"/>
                  <a:gd name="T3" fmla="*/ 52 h 119"/>
                  <a:gd name="T4" fmla="*/ 125 w 125"/>
                  <a:gd name="T5" fmla="*/ 119 h 119"/>
                  <a:gd name="T6" fmla="*/ 125 w 125"/>
                  <a:gd name="T7" fmla="*/ 65 h 119"/>
                  <a:gd name="T8" fmla="*/ 0 w 125"/>
                  <a:gd name="T9" fmla="*/ 0 h 119"/>
                  <a:gd name="T10" fmla="*/ 0 60000 65536"/>
                  <a:gd name="T11" fmla="*/ 0 60000 65536"/>
                  <a:gd name="T12" fmla="*/ 0 60000 65536"/>
                  <a:gd name="T13" fmla="*/ 0 60000 65536"/>
                  <a:gd name="T14" fmla="*/ 0 60000 65536"/>
                  <a:gd name="T15" fmla="*/ 0 w 125"/>
                  <a:gd name="T16" fmla="*/ 0 h 119"/>
                  <a:gd name="T17" fmla="*/ 125 w 125"/>
                  <a:gd name="T18" fmla="*/ 119 h 119"/>
                </a:gdLst>
                <a:ahLst/>
                <a:cxnLst>
                  <a:cxn ang="T10">
                    <a:pos x="T0" y="T1"/>
                  </a:cxn>
                  <a:cxn ang="T11">
                    <a:pos x="T2" y="T3"/>
                  </a:cxn>
                  <a:cxn ang="T12">
                    <a:pos x="T4" y="T5"/>
                  </a:cxn>
                  <a:cxn ang="T13">
                    <a:pos x="T6" y="T7"/>
                  </a:cxn>
                  <a:cxn ang="T14">
                    <a:pos x="T8" y="T9"/>
                  </a:cxn>
                </a:cxnLst>
                <a:rect l="T15" t="T16" r="T17" b="T18"/>
                <a:pathLst>
                  <a:path w="125" h="119">
                    <a:moveTo>
                      <a:pt x="0" y="0"/>
                    </a:moveTo>
                    <a:lnTo>
                      <a:pt x="0" y="52"/>
                    </a:lnTo>
                    <a:lnTo>
                      <a:pt x="125" y="119"/>
                    </a:lnTo>
                    <a:lnTo>
                      <a:pt x="125" y="6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grpSp>
          <p:nvGrpSpPr>
            <p:cNvPr id="68647" name="Group 1411"/>
            <p:cNvGrpSpPr>
              <a:grpSpLocks/>
            </p:cNvGrpSpPr>
            <p:nvPr/>
          </p:nvGrpSpPr>
          <p:grpSpPr bwMode="auto">
            <a:xfrm>
              <a:off x="1861" y="1258"/>
              <a:ext cx="3279" cy="1605"/>
              <a:chOff x="1861" y="1258"/>
              <a:chExt cx="3279" cy="1605"/>
            </a:xfrm>
          </p:grpSpPr>
          <p:sp>
            <p:nvSpPr>
              <p:cNvPr id="68881" name="Freeform 1211"/>
              <p:cNvSpPr>
                <a:spLocks/>
              </p:cNvSpPr>
              <p:nvPr/>
            </p:nvSpPr>
            <p:spPr bwMode="auto">
              <a:xfrm>
                <a:off x="1865" y="2387"/>
                <a:ext cx="125" cy="119"/>
              </a:xfrm>
              <a:custGeom>
                <a:avLst/>
                <a:gdLst>
                  <a:gd name="T0" fmla="*/ 0 w 125"/>
                  <a:gd name="T1" fmla="*/ 0 h 119"/>
                  <a:gd name="T2" fmla="*/ 0 w 125"/>
                  <a:gd name="T3" fmla="*/ 52 h 119"/>
                  <a:gd name="T4" fmla="*/ 125 w 125"/>
                  <a:gd name="T5" fmla="*/ 119 h 119"/>
                  <a:gd name="T6" fmla="*/ 125 w 125"/>
                  <a:gd name="T7" fmla="*/ 65 h 119"/>
                  <a:gd name="T8" fmla="*/ 0 w 125"/>
                  <a:gd name="T9" fmla="*/ 0 h 119"/>
                  <a:gd name="T10" fmla="*/ 0 60000 65536"/>
                  <a:gd name="T11" fmla="*/ 0 60000 65536"/>
                  <a:gd name="T12" fmla="*/ 0 60000 65536"/>
                  <a:gd name="T13" fmla="*/ 0 60000 65536"/>
                  <a:gd name="T14" fmla="*/ 0 60000 65536"/>
                  <a:gd name="T15" fmla="*/ 0 w 125"/>
                  <a:gd name="T16" fmla="*/ 0 h 119"/>
                  <a:gd name="T17" fmla="*/ 125 w 125"/>
                  <a:gd name="T18" fmla="*/ 119 h 119"/>
                </a:gdLst>
                <a:ahLst/>
                <a:cxnLst>
                  <a:cxn ang="T10">
                    <a:pos x="T0" y="T1"/>
                  </a:cxn>
                  <a:cxn ang="T11">
                    <a:pos x="T2" y="T3"/>
                  </a:cxn>
                  <a:cxn ang="T12">
                    <a:pos x="T4" y="T5"/>
                  </a:cxn>
                  <a:cxn ang="T13">
                    <a:pos x="T6" y="T7"/>
                  </a:cxn>
                  <a:cxn ang="T14">
                    <a:pos x="T8" y="T9"/>
                  </a:cxn>
                </a:cxnLst>
                <a:rect l="T15" t="T16" r="T17" b="T18"/>
                <a:pathLst>
                  <a:path w="125" h="119">
                    <a:moveTo>
                      <a:pt x="0" y="0"/>
                    </a:moveTo>
                    <a:lnTo>
                      <a:pt x="0" y="52"/>
                    </a:lnTo>
                    <a:lnTo>
                      <a:pt x="125" y="119"/>
                    </a:lnTo>
                    <a:lnTo>
                      <a:pt x="125" y="6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82" name="Freeform 1212"/>
              <p:cNvSpPr>
                <a:spLocks/>
              </p:cNvSpPr>
              <p:nvPr/>
            </p:nvSpPr>
            <p:spPr bwMode="auto">
              <a:xfrm>
                <a:off x="1861" y="2289"/>
                <a:ext cx="125" cy="68"/>
              </a:xfrm>
              <a:custGeom>
                <a:avLst/>
                <a:gdLst>
                  <a:gd name="T0" fmla="*/ 0 w 125"/>
                  <a:gd name="T1" fmla="*/ 38 h 68"/>
                  <a:gd name="T2" fmla="*/ 69 w 125"/>
                  <a:gd name="T3" fmla="*/ 0 h 68"/>
                  <a:gd name="T4" fmla="*/ 125 w 125"/>
                  <a:gd name="T5" fmla="*/ 32 h 68"/>
                  <a:gd name="T6" fmla="*/ 55 w 125"/>
                  <a:gd name="T7" fmla="*/ 68 h 68"/>
                  <a:gd name="T8" fmla="*/ 0 w 125"/>
                  <a:gd name="T9" fmla="*/ 38 h 68"/>
                  <a:gd name="T10" fmla="*/ 0 60000 65536"/>
                  <a:gd name="T11" fmla="*/ 0 60000 65536"/>
                  <a:gd name="T12" fmla="*/ 0 60000 65536"/>
                  <a:gd name="T13" fmla="*/ 0 60000 65536"/>
                  <a:gd name="T14" fmla="*/ 0 60000 65536"/>
                  <a:gd name="T15" fmla="*/ 0 w 125"/>
                  <a:gd name="T16" fmla="*/ 0 h 68"/>
                  <a:gd name="T17" fmla="*/ 125 w 125"/>
                  <a:gd name="T18" fmla="*/ 68 h 68"/>
                </a:gdLst>
                <a:ahLst/>
                <a:cxnLst>
                  <a:cxn ang="T10">
                    <a:pos x="T0" y="T1"/>
                  </a:cxn>
                  <a:cxn ang="T11">
                    <a:pos x="T2" y="T3"/>
                  </a:cxn>
                  <a:cxn ang="T12">
                    <a:pos x="T4" y="T5"/>
                  </a:cxn>
                  <a:cxn ang="T13">
                    <a:pos x="T6" y="T7"/>
                  </a:cxn>
                  <a:cxn ang="T14">
                    <a:pos x="T8" y="T9"/>
                  </a:cxn>
                </a:cxnLst>
                <a:rect l="T15" t="T16" r="T17" b="T18"/>
                <a:pathLst>
                  <a:path w="125" h="68">
                    <a:moveTo>
                      <a:pt x="0" y="38"/>
                    </a:moveTo>
                    <a:lnTo>
                      <a:pt x="69" y="0"/>
                    </a:lnTo>
                    <a:lnTo>
                      <a:pt x="125" y="32"/>
                    </a:lnTo>
                    <a:lnTo>
                      <a:pt x="55" y="68"/>
                    </a:lnTo>
                    <a:lnTo>
                      <a:pt x="0" y="3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83" name="Freeform 1213"/>
              <p:cNvSpPr>
                <a:spLocks/>
              </p:cNvSpPr>
              <p:nvPr/>
            </p:nvSpPr>
            <p:spPr bwMode="auto">
              <a:xfrm>
                <a:off x="1861" y="2289"/>
                <a:ext cx="125" cy="68"/>
              </a:xfrm>
              <a:custGeom>
                <a:avLst/>
                <a:gdLst>
                  <a:gd name="T0" fmla="*/ 0 w 125"/>
                  <a:gd name="T1" fmla="*/ 38 h 68"/>
                  <a:gd name="T2" fmla="*/ 69 w 125"/>
                  <a:gd name="T3" fmla="*/ 0 h 68"/>
                  <a:gd name="T4" fmla="*/ 125 w 125"/>
                  <a:gd name="T5" fmla="*/ 32 h 68"/>
                  <a:gd name="T6" fmla="*/ 55 w 125"/>
                  <a:gd name="T7" fmla="*/ 68 h 68"/>
                  <a:gd name="T8" fmla="*/ 0 w 125"/>
                  <a:gd name="T9" fmla="*/ 38 h 68"/>
                  <a:gd name="T10" fmla="*/ 0 60000 65536"/>
                  <a:gd name="T11" fmla="*/ 0 60000 65536"/>
                  <a:gd name="T12" fmla="*/ 0 60000 65536"/>
                  <a:gd name="T13" fmla="*/ 0 60000 65536"/>
                  <a:gd name="T14" fmla="*/ 0 60000 65536"/>
                  <a:gd name="T15" fmla="*/ 0 w 125"/>
                  <a:gd name="T16" fmla="*/ 0 h 68"/>
                  <a:gd name="T17" fmla="*/ 125 w 125"/>
                  <a:gd name="T18" fmla="*/ 68 h 68"/>
                </a:gdLst>
                <a:ahLst/>
                <a:cxnLst>
                  <a:cxn ang="T10">
                    <a:pos x="T0" y="T1"/>
                  </a:cxn>
                  <a:cxn ang="T11">
                    <a:pos x="T2" y="T3"/>
                  </a:cxn>
                  <a:cxn ang="T12">
                    <a:pos x="T4" y="T5"/>
                  </a:cxn>
                  <a:cxn ang="T13">
                    <a:pos x="T6" y="T7"/>
                  </a:cxn>
                  <a:cxn ang="T14">
                    <a:pos x="T8" y="T9"/>
                  </a:cxn>
                </a:cxnLst>
                <a:rect l="T15" t="T16" r="T17" b="T18"/>
                <a:pathLst>
                  <a:path w="125" h="68">
                    <a:moveTo>
                      <a:pt x="0" y="38"/>
                    </a:moveTo>
                    <a:lnTo>
                      <a:pt x="69" y="0"/>
                    </a:lnTo>
                    <a:lnTo>
                      <a:pt x="125" y="32"/>
                    </a:lnTo>
                    <a:lnTo>
                      <a:pt x="55" y="68"/>
                    </a:lnTo>
                    <a:lnTo>
                      <a:pt x="0" y="3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84" name="Freeform 1214"/>
              <p:cNvSpPr>
                <a:spLocks/>
              </p:cNvSpPr>
              <p:nvPr/>
            </p:nvSpPr>
            <p:spPr bwMode="auto">
              <a:xfrm>
                <a:off x="3139" y="2430"/>
                <a:ext cx="197" cy="160"/>
              </a:xfrm>
              <a:custGeom>
                <a:avLst/>
                <a:gdLst>
                  <a:gd name="T0" fmla="*/ 197 w 197"/>
                  <a:gd name="T1" fmla="*/ 160 h 160"/>
                  <a:gd name="T2" fmla="*/ 0 w 197"/>
                  <a:gd name="T3" fmla="*/ 54 h 160"/>
                  <a:gd name="T4" fmla="*/ 0 w 197"/>
                  <a:gd name="T5" fmla="*/ 0 h 160"/>
                  <a:gd name="T6" fmla="*/ 197 w 197"/>
                  <a:gd name="T7" fmla="*/ 108 h 160"/>
                  <a:gd name="T8" fmla="*/ 197 w 197"/>
                  <a:gd name="T9" fmla="*/ 160 h 160"/>
                  <a:gd name="T10" fmla="*/ 0 60000 65536"/>
                  <a:gd name="T11" fmla="*/ 0 60000 65536"/>
                  <a:gd name="T12" fmla="*/ 0 60000 65536"/>
                  <a:gd name="T13" fmla="*/ 0 60000 65536"/>
                  <a:gd name="T14" fmla="*/ 0 60000 65536"/>
                  <a:gd name="T15" fmla="*/ 0 w 197"/>
                  <a:gd name="T16" fmla="*/ 0 h 160"/>
                  <a:gd name="T17" fmla="*/ 197 w 197"/>
                  <a:gd name="T18" fmla="*/ 160 h 160"/>
                </a:gdLst>
                <a:ahLst/>
                <a:cxnLst>
                  <a:cxn ang="T10">
                    <a:pos x="T0" y="T1"/>
                  </a:cxn>
                  <a:cxn ang="T11">
                    <a:pos x="T2" y="T3"/>
                  </a:cxn>
                  <a:cxn ang="T12">
                    <a:pos x="T4" y="T5"/>
                  </a:cxn>
                  <a:cxn ang="T13">
                    <a:pos x="T6" y="T7"/>
                  </a:cxn>
                  <a:cxn ang="T14">
                    <a:pos x="T8" y="T9"/>
                  </a:cxn>
                </a:cxnLst>
                <a:rect l="T15" t="T16" r="T17" b="T18"/>
                <a:pathLst>
                  <a:path w="197" h="160">
                    <a:moveTo>
                      <a:pt x="197" y="160"/>
                    </a:moveTo>
                    <a:lnTo>
                      <a:pt x="0" y="54"/>
                    </a:lnTo>
                    <a:lnTo>
                      <a:pt x="0" y="0"/>
                    </a:lnTo>
                    <a:lnTo>
                      <a:pt x="197" y="108"/>
                    </a:lnTo>
                    <a:lnTo>
                      <a:pt x="197" y="16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85" name="Freeform 1215"/>
              <p:cNvSpPr>
                <a:spLocks/>
              </p:cNvSpPr>
              <p:nvPr/>
            </p:nvSpPr>
            <p:spPr bwMode="auto">
              <a:xfrm>
                <a:off x="3139" y="2430"/>
                <a:ext cx="197" cy="160"/>
              </a:xfrm>
              <a:custGeom>
                <a:avLst/>
                <a:gdLst>
                  <a:gd name="T0" fmla="*/ 197 w 197"/>
                  <a:gd name="T1" fmla="*/ 160 h 160"/>
                  <a:gd name="T2" fmla="*/ 0 w 197"/>
                  <a:gd name="T3" fmla="*/ 54 h 160"/>
                  <a:gd name="T4" fmla="*/ 0 w 197"/>
                  <a:gd name="T5" fmla="*/ 0 h 160"/>
                  <a:gd name="T6" fmla="*/ 197 w 197"/>
                  <a:gd name="T7" fmla="*/ 108 h 160"/>
                  <a:gd name="T8" fmla="*/ 197 w 197"/>
                  <a:gd name="T9" fmla="*/ 160 h 160"/>
                  <a:gd name="T10" fmla="*/ 0 60000 65536"/>
                  <a:gd name="T11" fmla="*/ 0 60000 65536"/>
                  <a:gd name="T12" fmla="*/ 0 60000 65536"/>
                  <a:gd name="T13" fmla="*/ 0 60000 65536"/>
                  <a:gd name="T14" fmla="*/ 0 60000 65536"/>
                  <a:gd name="T15" fmla="*/ 0 w 197"/>
                  <a:gd name="T16" fmla="*/ 0 h 160"/>
                  <a:gd name="T17" fmla="*/ 197 w 197"/>
                  <a:gd name="T18" fmla="*/ 160 h 160"/>
                </a:gdLst>
                <a:ahLst/>
                <a:cxnLst>
                  <a:cxn ang="T10">
                    <a:pos x="T0" y="T1"/>
                  </a:cxn>
                  <a:cxn ang="T11">
                    <a:pos x="T2" y="T3"/>
                  </a:cxn>
                  <a:cxn ang="T12">
                    <a:pos x="T4" y="T5"/>
                  </a:cxn>
                  <a:cxn ang="T13">
                    <a:pos x="T6" y="T7"/>
                  </a:cxn>
                  <a:cxn ang="T14">
                    <a:pos x="T8" y="T9"/>
                  </a:cxn>
                </a:cxnLst>
                <a:rect l="T15" t="T16" r="T17" b="T18"/>
                <a:pathLst>
                  <a:path w="197" h="160">
                    <a:moveTo>
                      <a:pt x="197" y="160"/>
                    </a:moveTo>
                    <a:lnTo>
                      <a:pt x="0" y="54"/>
                    </a:lnTo>
                    <a:lnTo>
                      <a:pt x="0" y="0"/>
                    </a:lnTo>
                    <a:lnTo>
                      <a:pt x="197" y="108"/>
                    </a:lnTo>
                    <a:lnTo>
                      <a:pt x="197" y="16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86" name="Freeform 1216"/>
              <p:cNvSpPr>
                <a:spLocks/>
              </p:cNvSpPr>
              <p:nvPr/>
            </p:nvSpPr>
            <p:spPr bwMode="auto">
              <a:xfrm>
                <a:off x="3139" y="2387"/>
                <a:ext cx="280" cy="151"/>
              </a:xfrm>
              <a:custGeom>
                <a:avLst/>
                <a:gdLst>
                  <a:gd name="T0" fmla="*/ 197 w 280"/>
                  <a:gd name="T1" fmla="*/ 151 h 151"/>
                  <a:gd name="T2" fmla="*/ 0 w 280"/>
                  <a:gd name="T3" fmla="*/ 46 h 151"/>
                  <a:gd name="T4" fmla="*/ 74 w 280"/>
                  <a:gd name="T5" fmla="*/ 0 h 151"/>
                  <a:gd name="T6" fmla="*/ 280 w 280"/>
                  <a:gd name="T7" fmla="*/ 106 h 151"/>
                  <a:gd name="T8" fmla="*/ 197 w 280"/>
                  <a:gd name="T9" fmla="*/ 151 h 151"/>
                  <a:gd name="T10" fmla="*/ 0 60000 65536"/>
                  <a:gd name="T11" fmla="*/ 0 60000 65536"/>
                  <a:gd name="T12" fmla="*/ 0 60000 65536"/>
                  <a:gd name="T13" fmla="*/ 0 60000 65536"/>
                  <a:gd name="T14" fmla="*/ 0 60000 65536"/>
                  <a:gd name="T15" fmla="*/ 0 w 280"/>
                  <a:gd name="T16" fmla="*/ 0 h 151"/>
                  <a:gd name="T17" fmla="*/ 280 w 280"/>
                  <a:gd name="T18" fmla="*/ 151 h 151"/>
                </a:gdLst>
                <a:ahLst/>
                <a:cxnLst>
                  <a:cxn ang="T10">
                    <a:pos x="T0" y="T1"/>
                  </a:cxn>
                  <a:cxn ang="T11">
                    <a:pos x="T2" y="T3"/>
                  </a:cxn>
                  <a:cxn ang="T12">
                    <a:pos x="T4" y="T5"/>
                  </a:cxn>
                  <a:cxn ang="T13">
                    <a:pos x="T6" y="T7"/>
                  </a:cxn>
                  <a:cxn ang="T14">
                    <a:pos x="T8" y="T9"/>
                  </a:cxn>
                </a:cxnLst>
                <a:rect l="T15" t="T16" r="T17" b="T18"/>
                <a:pathLst>
                  <a:path w="280" h="151">
                    <a:moveTo>
                      <a:pt x="197" y="151"/>
                    </a:moveTo>
                    <a:lnTo>
                      <a:pt x="0" y="46"/>
                    </a:lnTo>
                    <a:lnTo>
                      <a:pt x="74" y="0"/>
                    </a:lnTo>
                    <a:lnTo>
                      <a:pt x="280" y="106"/>
                    </a:lnTo>
                    <a:lnTo>
                      <a:pt x="197" y="15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87" name="Freeform 1217"/>
              <p:cNvSpPr>
                <a:spLocks/>
              </p:cNvSpPr>
              <p:nvPr/>
            </p:nvSpPr>
            <p:spPr bwMode="auto">
              <a:xfrm>
                <a:off x="3139" y="2387"/>
                <a:ext cx="280" cy="151"/>
              </a:xfrm>
              <a:custGeom>
                <a:avLst/>
                <a:gdLst>
                  <a:gd name="T0" fmla="*/ 197 w 280"/>
                  <a:gd name="T1" fmla="*/ 151 h 151"/>
                  <a:gd name="T2" fmla="*/ 0 w 280"/>
                  <a:gd name="T3" fmla="*/ 46 h 151"/>
                  <a:gd name="T4" fmla="*/ 74 w 280"/>
                  <a:gd name="T5" fmla="*/ 0 h 151"/>
                  <a:gd name="T6" fmla="*/ 280 w 280"/>
                  <a:gd name="T7" fmla="*/ 106 h 151"/>
                  <a:gd name="T8" fmla="*/ 197 w 280"/>
                  <a:gd name="T9" fmla="*/ 151 h 151"/>
                  <a:gd name="T10" fmla="*/ 0 60000 65536"/>
                  <a:gd name="T11" fmla="*/ 0 60000 65536"/>
                  <a:gd name="T12" fmla="*/ 0 60000 65536"/>
                  <a:gd name="T13" fmla="*/ 0 60000 65536"/>
                  <a:gd name="T14" fmla="*/ 0 60000 65536"/>
                  <a:gd name="T15" fmla="*/ 0 w 280"/>
                  <a:gd name="T16" fmla="*/ 0 h 151"/>
                  <a:gd name="T17" fmla="*/ 280 w 280"/>
                  <a:gd name="T18" fmla="*/ 151 h 151"/>
                </a:gdLst>
                <a:ahLst/>
                <a:cxnLst>
                  <a:cxn ang="T10">
                    <a:pos x="T0" y="T1"/>
                  </a:cxn>
                  <a:cxn ang="T11">
                    <a:pos x="T2" y="T3"/>
                  </a:cxn>
                  <a:cxn ang="T12">
                    <a:pos x="T4" y="T5"/>
                  </a:cxn>
                  <a:cxn ang="T13">
                    <a:pos x="T6" y="T7"/>
                  </a:cxn>
                  <a:cxn ang="T14">
                    <a:pos x="T8" y="T9"/>
                  </a:cxn>
                </a:cxnLst>
                <a:rect l="T15" t="T16" r="T17" b="T18"/>
                <a:pathLst>
                  <a:path w="280" h="151">
                    <a:moveTo>
                      <a:pt x="197" y="151"/>
                    </a:moveTo>
                    <a:lnTo>
                      <a:pt x="0" y="46"/>
                    </a:lnTo>
                    <a:lnTo>
                      <a:pt x="74" y="0"/>
                    </a:lnTo>
                    <a:lnTo>
                      <a:pt x="280" y="106"/>
                    </a:lnTo>
                    <a:lnTo>
                      <a:pt x="197" y="15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88" name="Freeform 1218"/>
              <p:cNvSpPr>
                <a:spLocks/>
              </p:cNvSpPr>
              <p:nvPr/>
            </p:nvSpPr>
            <p:spPr bwMode="auto">
              <a:xfrm>
                <a:off x="3336" y="2493"/>
                <a:ext cx="83" cy="97"/>
              </a:xfrm>
              <a:custGeom>
                <a:avLst/>
                <a:gdLst>
                  <a:gd name="T0" fmla="*/ 83 w 83"/>
                  <a:gd name="T1" fmla="*/ 0 h 97"/>
                  <a:gd name="T2" fmla="*/ 83 w 83"/>
                  <a:gd name="T3" fmla="*/ 54 h 97"/>
                  <a:gd name="T4" fmla="*/ 0 w 83"/>
                  <a:gd name="T5" fmla="*/ 97 h 97"/>
                  <a:gd name="T6" fmla="*/ 0 w 83"/>
                  <a:gd name="T7" fmla="*/ 45 h 97"/>
                  <a:gd name="T8" fmla="*/ 83 w 83"/>
                  <a:gd name="T9" fmla="*/ 0 h 97"/>
                  <a:gd name="T10" fmla="*/ 0 60000 65536"/>
                  <a:gd name="T11" fmla="*/ 0 60000 65536"/>
                  <a:gd name="T12" fmla="*/ 0 60000 65536"/>
                  <a:gd name="T13" fmla="*/ 0 60000 65536"/>
                  <a:gd name="T14" fmla="*/ 0 60000 65536"/>
                  <a:gd name="T15" fmla="*/ 0 w 83"/>
                  <a:gd name="T16" fmla="*/ 0 h 97"/>
                  <a:gd name="T17" fmla="*/ 83 w 83"/>
                  <a:gd name="T18" fmla="*/ 97 h 97"/>
                </a:gdLst>
                <a:ahLst/>
                <a:cxnLst>
                  <a:cxn ang="T10">
                    <a:pos x="T0" y="T1"/>
                  </a:cxn>
                  <a:cxn ang="T11">
                    <a:pos x="T2" y="T3"/>
                  </a:cxn>
                  <a:cxn ang="T12">
                    <a:pos x="T4" y="T5"/>
                  </a:cxn>
                  <a:cxn ang="T13">
                    <a:pos x="T6" y="T7"/>
                  </a:cxn>
                  <a:cxn ang="T14">
                    <a:pos x="T8" y="T9"/>
                  </a:cxn>
                </a:cxnLst>
                <a:rect l="T15" t="T16" r="T17" b="T18"/>
                <a:pathLst>
                  <a:path w="83" h="97">
                    <a:moveTo>
                      <a:pt x="83" y="0"/>
                    </a:moveTo>
                    <a:lnTo>
                      <a:pt x="83" y="54"/>
                    </a:lnTo>
                    <a:lnTo>
                      <a:pt x="0" y="97"/>
                    </a:lnTo>
                    <a:lnTo>
                      <a:pt x="0" y="45"/>
                    </a:lnTo>
                    <a:lnTo>
                      <a:pt x="83"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89" name="Freeform 1219"/>
              <p:cNvSpPr>
                <a:spLocks/>
              </p:cNvSpPr>
              <p:nvPr/>
            </p:nvSpPr>
            <p:spPr bwMode="auto">
              <a:xfrm>
                <a:off x="3336" y="2493"/>
                <a:ext cx="83" cy="97"/>
              </a:xfrm>
              <a:custGeom>
                <a:avLst/>
                <a:gdLst>
                  <a:gd name="T0" fmla="*/ 83 w 83"/>
                  <a:gd name="T1" fmla="*/ 0 h 97"/>
                  <a:gd name="T2" fmla="*/ 83 w 83"/>
                  <a:gd name="T3" fmla="*/ 54 h 97"/>
                  <a:gd name="T4" fmla="*/ 0 w 83"/>
                  <a:gd name="T5" fmla="*/ 97 h 97"/>
                  <a:gd name="T6" fmla="*/ 0 w 83"/>
                  <a:gd name="T7" fmla="*/ 45 h 97"/>
                  <a:gd name="T8" fmla="*/ 83 w 83"/>
                  <a:gd name="T9" fmla="*/ 0 h 97"/>
                  <a:gd name="T10" fmla="*/ 0 60000 65536"/>
                  <a:gd name="T11" fmla="*/ 0 60000 65536"/>
                  <a:gd name="T12" fmla="*/ 0 60000 65536"/>
                  <a:gd name="T13" fmla="*/ 0 60000 65536"/>
                  <a:gd name="T14" fmla="*/ 0 60000 65536"/>
                  <a:gd name="T15" fmla="*/ 0 w 83"/>
                  <a:gd name="T16" fmla="*/ 0 h 97"/>
                  <a:gd name="T17" fmla="*/ 83 w 83"/>
                  <a:gd name="T18" fmla="*/ 97 h 97"/>
                </a:gdLst>
                <a:ahLst/>
                <a:cxnLst>
                  <a:cxn ang="T10">
                    <a:pos x="T0" y="T1"/>
                  </a:cxn>
                  <a:cxn ang="T11">
                    <a:pos x="T2" y="T3"/>
                  </a:cxn>
                  <a:cxn ang="T12">
                    <a:pos x="T4" y="T5"/>
                  </a:cxn>
                  <a:cxn ang="T13">
                    <a:pos x="T6" y="T7"/>
                  </a:cxn>
                  <a:cxn ang="T14">
                    <a:pos x="T8" y="T9"/>
                  </a:cxn>
                </a:cxnLst>
                <a:rect l="T15" t="T16" r="T17" b="T18"/>
                <a:pathLst>
                  <a:path w="83" h="97">
                    <a:moveTo>
                      <a:pt x="83" y="0"/>
                    </a:moveTo>
                    <a:lnTo>
                      <a:pt x="83" y="54"/>
                    </a:lnTo>
                    <a:lnTo>
                      <a:pt x="0" y="97"/>
                    </a:lnTo>
                    <a:lnTo>
                      <a:pt x="0" y="45"/>
                    </a:lnTo>
                    <a:lnTo>
                      <a:pt x="83"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90" name="Freeform 1220"/>
              <p:cNvSpPr>
                <a:spLocks/>
              </p:cNvSpPr>
              <p:nvPr/>
            </p:nvSpPr>
            <p:spPr bwMode="auto">
              <a:xfrm>
                <a:off x="3014" y="2385"/>
                <a:ext cx="199" cy="151"/>
              </a:xfrm>
              <a:custGeom>
                <a:avLst/>
                <a:gdLst>
                  <a:gd name="T0" fmla="*/ 84 w 199"/>
                  <a:gd name="T1" fmla="*/ 151 h 151"/>
                  <a:gd name="T2" fmla="*/ 199 w 199"/>
                  <a:gd name="T3" fmla="*/ 91 h 151"/>
                  <a:gd name="T4" fmla="*/ 199 w 199"/>
                  <a:gd name="T5" fmla="*/ 0 h 151"/>
                  <a:gd name="T6" fmla="*/ 0 w 199"/>
                  <a:gd name="T7" fmla="*/ 108 h 151"/>
                  <a:gd name="T8" fmla="*/ 84 w 199"/>
                  <a:gd name="T9" fmla="*/ 151 h 151"/>
                  <a:gd name="T10" fmla="*/ 0 60000 65536"/>
                  <a:gd name="T11" fmla="*/ 0 60000 65536"/>
                  <a:gd name="T12" fmla="*/ 0 60000 65536"/>
                  <a:gd name="T13" fmla="*/ 0 60000 65536"/>
                  <a:gd name="T14" fmla="*/ 0 60000 65536"/>
                  <a:gd name="T15" fmla="*/ 0 w 199"/>
                  <a:gd name="T16" fmla="*/ 0 h 151"/>
                  <a:gd name="T17" fmla="*/ 199 w 199"/>
                  <a:gd name="T18" fmla="*/ 151 h 151"/>
                </a:gdLst>
                <a:ahLst/>
                <a:cxnLst>
                  <a:cxn ang="T10">
                    <a:pos x="T0" y="T1"/>
                  </a:cxn>
                  <a:cxn ang="T11">
                    <a:pos x="T2" y="T3"/>
                  </a:cxn>
                  <a:cxn ang="T12">
                    <a:pos x="T4" y="T5"/>
                  </a:cxn>
                  <a:cxn ang="T13">
                    <a:pos x="T6" y="T7"/>
                  </a:cxn>
                  <a:cxn ang="T14">
                    <a:pos x="T8" y="T9"/>
                  </a:cxn>
                </a:cxnLst>
                <a:rect l="T15" t="T16" r="T17" b="T18"/>
                <a:pathLst>
                  <a:path w="199" h="151">
                    <a:moveTo>
                      <a:pt x="84" y="151"/>
                    </a:moveTo>
                    <a:lnTo>
                      <a:pt x="199" y="91"/>
                    </a:lnTo>
                    <a:lnTo>
                      <a:pt x="199" y="0"/>
                    </a:lnTo>
                    <a:lnTo>
                      <a:pt x="0" y="108"/>
                    </a:lnTo>
                    <a:lnTo>
                      <a:pt x="84" y="15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91" name="Freeform 1221"/>
              <p:cNvSpPr>
                <a:spLocks/>
              </p:cNvSpPr>
              <p:nvPr/>
            </p:nvSpPr>
            <p:spPr bwMode="auto">
              <a:xfrm>
                <a:off x="3014" y="2385"/>
                <a:ext cx="199" cy="151"/>
              </a:xfrm>
              <a:custGeom>
                <a:avLst/>
                <a:gdLst>
                  <a:gd name="T0" fmla="*/ 84 w 199"/>
                  <a:gd name="T1" fmla="*/ 151 h 151"/>
                  <a:gd name="T2" fmla="*/ 199 w 199"/>
                  <a:gd name="T3" fmla="*/ 91 h 151"/>
                  <a:gd name="T4" fmla="*/ 199 w 199"/>
                  <a:gd name="T5" fmla="*/ 0 h 151"/>
                  <a:gd name="T6" fmla="*/ 0 w 199"/>
                  <a:gd name="T7" fmla="*/ 108 h 151"/>
                  <a:gd name="T8" fmla="*/ 84 w 199"/>
                  <a:gd name="T9" fmla="*/ 151 h 151"/>
                  <a:gd name="T10" fmla="*/ 0 60000 65536"/>
                  <a:gd name="T11" fmla="*/ 0 60000 65536"/>
                  <a:gd name="T12" fmla="*/ 0 60000 65536"/>
                  <a:gd name="T13" fmla="*/ 0 60000 65536"/>
                  <a:gd name="T14" fmla="*/ 0 60000 65536"/>
                  <a:gd name="T15" fmla="*/ 0 w 199"/>
                  <a:gd name="T16" fmla="*/ 0 h 151"/>
                  <a:gd name="T17" fmla="*/ 199 w 199"/>
                  <a:gd name="T18" fmla="*/ 151 h 151"/>
                </a:gdLst>
                <a:ahLst/>
                <a:cxnLst>
                  <a:cxn ang="T10">
                    <a:pos x="T0" y="T1"/>
                  </a:cxn>
                  <a:cxn ang="T11">
                    <a:pos x="T2" y="T3"/>
                  </a:cxn>
                  <a:cxn ang="T12">
                    <a:pos x="T4" y="T5"/>
                  </a:cxn>
                  <a:cxn ang="T13">
                    <a:pos x="T6" y="T7"/>
                  </a:cxn>
                  <a:cxn ang="T14">
                    <a:pos x="T8" y="T9"/>
                  </a:cxn>
                </a:cxnLst>
                <a:rect l="T15" t="T16" r="T17" b="T18"/>
                <a:pathLst>
                  <a:path w="199" h="151">
                    <a:moveTo>
                      <a:pt x="84" y="151"/>
                    </a:moveTo>
                    <a:lnTo>
                      <a:pt x="199" y="91"/>
                    </a:lnTo>
                    <a:lnTo>
                      <a:pt x="199" y="0"/>
                    </a:lnTo>
                    <a:lnTo>
                      <a:pt x="0" y="108"/>
                    </a:lnTo>
                    <a:lnTo>
                      <a:pt x="84" y="15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92" name="Freeform 1222"/>
              <p:cNvSpPr>
                <a:spLocks/>
              </p:cNvSpPr>
              <p:nvPr/>
            </p:nvSpPr>
            <p:spPr bwMode="auto">
              <a:xfrm>
                <a:off x="3014" y="2493"/>
                <a:ext cx="84" cy="97"/>
              </a:xfrm>
              <a:custGeom>
                <a:avLst/>
                <a:gdLst>
                  <a:gd name="T0" fmla="*/ 0 w 84"/>
                  <a:gd name="T1" fmla="*/ 0 h 97"/>
                  <a:gd name="T2" fmla="*/ 0 w 84"/>
                  <a:gd name="T3" fmla="*/ 51 h 97"/>
                  <a:gd name="T4" fmla="*/ 84 w 84"/>
                  <a:gd name="T5" fmla="*/ 97 h 97"/>
                  <a:gd name="T6" fmla="*/ 84 w 84"/>
                  <a:gd name="T7" fmla="*/ 43 h 97"/>
                  <a:gd name="T8" fmla="*/ 0 w 84"/>
                  <a:gd name="T9" fmla="*/ 0 h 97"/>
                  <a:gd name="T10" fmla="*/ 0 60000 65536"/>
                  <a:gd name="T11" fmla="*/ 0 60000 65536"/>
                  <a:gd name="T12" fmla="*/ 0 60000 65536"/>
                  <a:gd name="T13" fmla="*/ 0 60000 65536"/>
                  <a:gd name="T14" fmla="*/ 0 60000 65536"/>
                  <a:gd name="T15" fmla="*/ 0 w 84"/>
                  <a:gd name="T16" fmla="*/ 0 h 97"/>
                  <a:gd name="T17" fmla="*/ 84 w 84"/>
                  <a:gd name="T18" fmla="*/ 97 h 97"/>
                </a:gdLst>
                <a:ahLst/>
                <a:cxnLst>
                  <a:cxn ang="T10">
                    <a:pos x="T0" y="T1"/>
                  </a:cxn>
                  <a:cxn ang="T11">
                    <a:pos x="T2" y="T3"/>
                  </a:cxn>
                  <a:cxn ang="T12">
                    <a:pos x="T4" y="T5"/>
                  </a:cxn>
                  <a:cxn ang="T13">
                    <a:pos x="T6" y="T7"/>
                  </a:cxn>
                  <a:cxn ang="T14">
                    <a:pos x="T8" y="T9"/>
                  </a:cxn>
                </a:cxnLst>
                <a:rect l="T15" t="T16" r="T17" b="T18"/>
                <a:pathLst>
                  <a:path w="84" h="97">
                    <a:moveTo>
                      <a:pt x="0" y="0"/>
                    </a:moveTo>
                    <a:lnTo>
                      <a:pt x="0" y="51"/>
                    </a:lnTo>
                    <a:lnTo>
                      <a:pt x="84" y="97"/>
                    </a:lnTo>
                    <a:lnTo>
                      <a:pt x="84" y="4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93" name="Freeform 1223"/>
              <p:cNvSpPr>
                <a:spLocks/>
              </p:cNvSpPr>
              <p:nvPr/>
            </p:nvSpPr>
            <p:spPr bwMode="auto">
              <a:xfrm>
                <a:off x="3014" y="2493"/>
                <a:ext cx="84" cy="97"/>
              </a:xfrm>
              <a:custGeom>
                <a:avLst/>
                <a:gdLst>
                  <a:gd name="T0" fmla="*/ 0 w 84"/>
                  <a:gd name="T1" fmla="*/ 0 h 97"/>
                  <a:gd name="T2" fmla="*/ 0 w 84"/>
                  <a:gd name="T3" fmla="*/ 51 h 97"/>
                  <a:gd name="T4" fmla="*/ 84 w 84"/>
                  <a:gd name="T5" fmla="*/ 97 h 97"/>
                  <a:gd name="T6" fmla="*/ 84 w 84"/>
                  <a:gd name="T7" fmla="*/ 43 h 97"/>
                  <a:gd name="T8" fmla="*/ 0 w 84"/>
                  <a:gd name="T9" fmla="*/ 0 h 97"/>
                  <a:gd name="T10" fmla="*/ 0 60000 65536"/>
                  <a:gd name="T11" fmla="*/ 0 60000 65536"/>
                  <a:gd name="T12" fmla="*/ 0 60000 65536"/>
                  <a:gd name="T13" fmla="*/ 0 60000 65536"/>
                  <a:gd name="T14" fmla="*/ 0 60000 65536"/>
                  <a:gd name="T15" fmla="*/ 0 w 84"/>
                  <a:gd name="T16" fmla="*/ 0 h 97"/>
                  <a:gd name="T17" fmla="*/ 84 w 84"/>
                  <a:gd name="T18" fmla="*/ 97 h 97"/>
                </a:gdLst>
                <a:ahLst/>
                <a:cxnLst>
                  <a:cxn ang="T10">
                    <a:pos x="T0" y="T1"/>
                  </a:cxn>
                  <a:cxn ang="T11">
                    <a:pos x="T2" y="T3"/>
                  </a:cxn>
                  <a:cxn ang="T12">
                    <a:pos x="T4" y="T5"/>
                  </a:cxn>
                  <a:cxn ang="T13">
                    <a:pos x="T6" y="T7"/>
                  </a:cxn>
                  <a:cxn ang="T14">
                    <a:pos x="T8" y="T9"/>
                  </a:cxn>
                </a:cxnLst>
                <a:rect l="T15" t="T16" r="T17" b="T18"/>
                <a:pathLst>
                  <a:path w="84" h="97">
                    <a:moveTo>
                      <a:pt x="0" y="0"/>
                    </a:moveTo>
                    <a:lnTo>
                      <a:pt x="0" y="51"/>
                    </a:lnTo>
                    <a:lnTo>
                      <a:pt x="84" y="97"/>
                    </a:lnTo>
                    <a:lnTo>
                      <a:pt x="84" y="4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94" name="Freeform 1224"/>
              <p:cNvSpPr>
                <a:spLocks/>
              </p:cNvSpPr>
              <p:nvPr/>
            </p:nvSpPr>
            <p:spPr bwMode="auto">
              <a:xfrm>
                <a:off x="3217" y="2751"/>
                <a:ext cx="119" cy="112"/>
              </a:xfrm>
              <a:custGeom>
                <a:avLst/>
                <a:gdLst>
                  <a:gd name="T0" fmla="*/ 0 w 119"/>
                  <a:gd name="T1" fmla="*/ 112 h 112"/>
                  <a:gd name="T2" fmla="*/ 119 w 119"/>
                  <a:gd name="T3" fmla="*/ 52 h 112"/>
                  <a:gd name="T4" fmla="*/ 119 w 119"/>
                  <a:gd name="T5" fmla="*/ 0 h 112"/>
                  <a:gd name="T6" fmla="*/ 0 w 119"/>
                  <a:gd name="T7" fmla="*/ 60 h 112"/>
                  <a:gd name="T8" fmla="*/ 0 w 119"/>
                  <a:gd name="T9" fmla="*/ 112 h 112"/>
                  <a:gd name="T10" fmla="*/ 0 60000 65536"/>
                  <a:gd name="T11" fmla="*/ 0 60000 65536"/>
                  <a:gd name="T12" fmla="*/ 0 60000 65536"/>
                  <a:gd name="T13" fmla="*/ 0 60000 65536"/>
                  <a:gd name="T14" fmla="*/ 0 60000 65536"/>
                  <a:gd name="T15" fmla="*/ 0 w 119"/>
                  <a:gd name="T16" fmla="*/ 0 h 112"/>
                  <a:gd name="T17" fmla="*/ 119 w 119"/>
                  <a:gd name="T18" fmla="*/ 112 h 112"/>
                </a:gdLst>
                <a:ahLst/>
                <a:cxnLst>
                  <a:cxn ang="T10">
                    <a:pos x="T0" y="T1"/>
                  </a:cxn>
                  <a:cxn ang="T11">
                    <a:pos x="T2" y="T3"/>
                  </a:cxn>
                  <a:cxn ang="T12">
                    <a:pos x="T4" y="T5"/>
                  </a:cxn>
                  <a:cxn ang="T13">
                    <a:pos x="T6" y="T7"/>
                  </a:cxn>
                  <a:cxn ang="T14">
                    <a:pos x="T8" y="T9"/>
                  </a:cxn>
                </a:cxnLst>
                <a:rect l="T15" t="T16" r="T17" b="T18"/>
                <a:pathLst>
                  <a:path w="119" h="112">
                    <a:moveTo>
                      <a:pt x="0" y="112"/>
                    </a:moveTo>
                    <a:lnTo>
                      <a:pt x="119" y="52"/>
                    </a:lnTo>
                    <a:lnTo>
                      <a:pt x="119" y="0"/>
                    </a:lnTo>
                    <a:lnTo>
                      <a:pt x="0" y="60"/>
                    </a:lnTo>
                    <a:lnTo>
                      <a:pt x="0" y="11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95" name="Freeform 1225"/>
              <p:cNvSpPr>
                <a:spLocks/>
              </p:cNvSpPr>
              <p:nvPr/>
            </p:nvSpPr>
            <p:spPr bwMode="auto">
              <a:xfrm>
                <a:off x="3217" y="2751"/>
                <a:ext cx="119" cy="112"/>
              </a:xfrm>
              <a:custGeom>
                <a:avLst/>
                <a:gdLst>
                  <a:gd name="T0" fmla="*/ 0 w 119"/>
                  <a:gd name="T1" fmla="*/ 112 h 112"/>
                  <a:gd name="T2" fmla="*/ 119 w 119"/>
                  <a:gd name="T3" fmla="*/ 52 h 112"/>
                  <a:gd name="T4" fmla="*/ 119 w 119"/>
                  <a:gd name="T5" fmla="*/ 0 h 112"/>
                  <a:gd name="T6" fmla="*/ 0 w 119"/>
                  <a:gd name="T7" fmla="*/ 60 h 112"/>
                  <a:gd name="T8" fmla="*/ 0 w 119"/>
                  <a:gd name="T9" fmla="*/ 112 h 112"/>
                  <a:gd name="T10" fmla="*/ 0 60000 65536"/>
                  <a:gd name="T11" fmla="*/ 0 60000 65536"/>
                  <a:gd name="T12" fmla="*/ 0 60000 65536"/>
                  <a:gd name="T13" fmla="*/ 0 60000 65536"/>
                  <a:gd name="T14" fmla="*/ 0 60000 65536"/>
                  <a:gd name="T15" fmla="*/ 0 w 119"/>
                  <a:gd name="T16" fmla="*/ 0 h 112"/>
                  <a:gd name="T17" fmla="*/ 119 w 119"/>
                  <a:gd name="T18" fmla="*/ 112 h 112"/>
                </a:gdLst>
                <a:ahLst/>
                <a:cxnLst>
                  <a:cxn ang="T10">
                    <a:pos x="T0" y="T1"/>
                  </a:cxn>
                  <a:cxn ang="T11">
                    <a:pos x="T2" y="T3"/>
                  </a:cxn>
                  <a:cxn ang="T12">
                    <a:pos x="T4" y="T5"/>
                  </a:cxn>
                  <a:cxn ang="T13">
                    <a:pos x="T6" y="T7"/>
                  </a:cxn>
                  <a:cxn ang="T14">
                    <a:pos x="T8" y="T9"/>
                  </a:cxn>
                </a:cxnLst>
                <a:rect l="T15" t="T16" r="T17" b="T18"/>
                <a:pathLst>
                  <a:path w="119" h="112">
                    <a:moveTo>
                      <a:pt x="0" y="112"/>
                    </a:moveTo>
                    <a:lnTo>
                      <a:pt x="119" y="52"/>
                    </a:lnTo>
                    <a:lnTo>
                      <a:pt x="119" y="0"/>
                    </a:lnTo>
                    <a:lnTo>
                      <a:pt x="0" y="60"/>
                    </a:lnTo>
                    <a:lnTo>
                      <a:pt x="0" y="11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96" name="Freeform 1226"/>
              <p:cNvSpPr>
                <a:spLocks/>
              </p:cNvSpPr>
              <p:nvPr/>
            </p:nvSpPr>
            <p:spPr bwMode="auto">
              <a:xfrm>
                <a:off x="3096" y="2686"/>
                <a:ext cx="240" cy="125"/>
              </a:xfrm>
              <a:custGeom>
                <a:avLst/>
                <a:gdLst>
                  <a:gd name="T0" fmla="*/ 121 w 240"/>
                  <a:gd name="T1" fmla="*/ 125 h 125"/>
                  <a:gd name="T2" fmla="*/ 240 w 240"/>
                  <a:gd name="T3" fmla="*/ 65 h 125"/>
                  <a:gd name="T4" fmla="*/ 117 w 240"/>
                  <a:gd name="T5" fmla="*/ 0 h 125"/>
                  <a:gd name="T6" fmla="*/ 0 w 240"/>
                  <a:gd name="T7" fmla="*/ 61 h 125"/>
                  <a:gd name="T8" fmla="*/ 121 w 240"/>
                  <a:gd name="T9" fmla="*/ 125 h 125"/>
                  <a:gd name="T10" fmla="*/ 0 60000 65536"/>
                  <a:gd name="T11" fmla="*/ 0 60000 65536"/>
                  <a:gd name="T12" fmla="*/ 0 60000 65536"/>
                  <a:gd name="T13" fmla="*/ 0 60000 65536"/>
                  <a:gd name="T14" fmla="*/ 0 60000 65536"/>
                  <a:gd name="T15" fmla="*/ 0 w 240"/>
                  <a:gd name="T16" fmla="*/ 0 h 125"/>
                  <a:gd name="T17" fmla="*/ 240 w 240"/>
                  <a:gd name="T18" fmla="*/ 125 h 125"/>
                </a:gdLst>
                <a:ahLst/>
                <a:cxnLst>
                  <a:cxn ang="T10">
                    <a:pos x="T0" y="T1"/>
                  </a:cxn>
                  <a:cxn ang="T11">
                    <a:pos x="T2" y="T3"/>
                  </a:cxn>
                  <a:cxn ang="T12">
                    <a:pos x="T4" y="T5"/>
                  </a:cxn>
                  <a:cxn ang="T13">
                    <a:pos x="T6" y="T7"/>
                  </a:cxn>
                  <a:cxn ang="T14">
                    <a:pos x="T8" y="T9"/>
                  </a:cxn>
                </a:cxnLst>
                <a:rect l="T15" t="T16" r="T17" b="T18"/>
                <a:pathLst>
                  <a:path w="240" h="125">
                    <a:moveTo>
                      <a:pt x="121" y="125"/>
                    </a:moveTo>
                    <a:lnTo>
                      <a:pt x="240" y="65"/>
                    </a:lnTo>
                    <a:lnTo>
                      <a:pt x="117" y="0"/>
                    </a:lnTo>
                    <a:lnTo>
                      <a:pt x="0" y="61"/>
                    </a:lnTo>
                    <a:lnTo>
                      <a:pt x="121" y="12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97" name="Freeform 1227"/>
              <p:cNvSpPr>
                <a:spLocks/>
              </p:cNvSpPr>
              <p:nvPr/>
            </p:nvSpPr>
            <p:spPr bwMode="auto">
              <a:xfrm>
                <a:off x="3096" y="2686"/>
                <a:ext cx="240" cy="125"/>
              </a:xfrm>
              <a:custGeom>
                <a:avLst/>
                <a:gdLst>
                  <a:gd name="T0" fmla="*/ 121 w 240"/>
                  <a:gd name="T1" fmla="*/ 125 h 125"/>
                  <a:gd name="T2" fmla="*/ 240 w 240"/>
                  <a:gd name="T3" fmla="*/ 65 h 125"/>
                  <a:gd name="T4" fmla="*/ 117 w 240"/>
                  <a:gd name="T5" fmla="*/ 0 h 125"/>
                  <a:gd name="T6" fmla="*/ 0 w 240"/>
                  <a:gd name="T7" fmla="*/ 61 h 125"/>
                  <a:gd name="T8" fmla="*/ 121 w 240"/>
                  <a:gd name="T9" fmla="*/ 125 h 125"/>
                  <a:gd name="T10" fmla="*/ 0 60000 65536"/>
                  <a:gd name="T11" fmla="*/ 0 60000 65536"/>
                  <a:gd name="T12" fmla="*/ 0 60000 65536"/>
                  <a:gd name="T13" fmla="*/ 0 60000 65536"/>
                  <a:gd name="T14" fmla="*/ 0 60000 65536"/>
                  <a:gd name="T15" fmla="*/ 0 w 240"/>
                  <a:gd name="T16" fmla="*/ 0 h 125"/>
                  <a:gd name="T17" fmla="*/ 240 w 240"/>
                  <a:gd name="T18" fmla="*/ 125 h 125"/>
                </a:gdLst>
                <a:ahLst/>
                <a:cxnLst>
                  <a:cxn ang="T10">
                    <a:pos x="T0" y="T1"/>
                  </a:cxn>
                  <a:cxn ang="T11">
                    <a:pos x="T2" y="T3"/>
                  </a:cxn>
                  <a:cxn ang="T12">
                    <a:pos x="T4" y="T5"/>
                  </a:cxn>
                  <a:cxn ang="T13">
                    <a:pos x="T6" y="T7"/>
                  </a:cxn>
                  <a:cxn ang="T14">
                    <a:pos x="T8" y="T9"/>
                  </a:cxn>
                </a:cxnLst>
                <a:rect l="T15" t="T16" r="T17" b="T18"/>
                <a:pathLst>
                  <a:path w="240" h="125">
                    <a:moveTo>
                      <a:pt x="121" y="125"/>
                    </a:moveTo>
                    <a:lnTo>
                      <a:pt x="240" y="65"/>
                    </a:lnTo>
                    <a:lnTo>
                      <a:pt x="117" y="0"/>
                    </a:lnTo>
                    <a:lnTo>
                      <a:pt x="0" y="61"/>
                    </a:lnTo>
                    <a:lnTo>
                      <a:pt x="121" y="12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98" name="Freeform 1228"/>
              <p:cNvSpPr>
                <a:spLocks/>
              </p:cNvSpPr>
              <p:nvPr/>
            </p:nvSpPr>
            <p:spPr bwMode="auto">
              <a:xfrm>
                <a:off x="3217" y="2751"/>
                <a:ext cx="119" cy="112"/>
              </a:xfrm>
              <a:custGeom>
                <a:avLst/>
                <a:gdLst>
                  <a:gd name="T0" fmla="*/ 0 w 119"/>
                  <a:gd name="T1" fmla="*/ 112 h 112"/>
                  <a:gd name="T2" fmla="*/ 119 w 119"/>
                  <a:gd name="T3" fmla="*/ 52 h 112"/>
                  <a:gd name="T4" fmla="*/ 119 w 119"/>
                  <a:gd name="T5" fmla="*/ 0 h 112"/>
                  <a:gd name="T6" fmla="*/ 0 w 119"/>
                  <a:gd name="T7" fmla="*/ 60 h 112"/>
                  <a:gd name="T8" fmla="*/ 0 w 119"/>
                  <a:gd name="T9" fmla="*/ 112 h 112"/>
                  <a:gd name="T10" fmla="*/ 0 60000 65536"/>
                  <a:gd name="T11" fmla="*/ 0 60000 65536"/>
                  <a:gd name="T12" fmla="*/ 0 60000 65536"/>
                  <a:gd name="T13" fmla="*/ 0 60000 65536"/>
                  <a:gd name="T14" fmla="*/ 0 60000 65536"/>
                  <a:gd name="T15" fmla="*/ 0 w 119"/>
                  <a:gd name="T16" fmla="*/ 0 h 112"/>
                  <a:gd name="T17" fmla="*/ 119 w 119"/>
                  <a:gd name="T18" fmla="*/ 112 h 112"/>
                </a:gdLst>
                <a:ahLst/>
                <a:cxnLst>
                  <a:cxn ang="T10">
                    <a:pos x="T0" y="T1"/>
                  </a:cxn>
                  <a:cxn ang="T11">
                    <a:pos x="T2" y="T3"/>
                  </a:cxn>
                  <a:cxn ang="T12">
                    <a:pos x="T4" y="T5"/>
                  </a:cxn>
                  <a:cxn ang="T13">
                    <a:pos x="T6" y="T7"/>
                  </a:cxn>
                  <a:cxn ang="T14">
                    <a:pos x="T8" y="T9"/>
                  </a:cxn>
                </a:cxnLst>
                <a:rect l="T15" t="T16" r="T17" b="T18"/>
                <a:pathLst>
                  <a:path w="119" h="112">
                    <a:moveTo>
                      <a:pt x="0" y="112"/>
                    </a:moveTo>
                    <a:lnTo>
                      <a:pt x="119" y="52"/>
                    </a:lnTo>
                    <a:lnTo>
                      <a:pt x="119" y="0"/>
                    </a:lnTo>
                    <a:lnTo>
                      <a:pt x="0" y="60"/>
                    </a:lnTo>
                    <a:lnTo>
                      <a:pt x="0" y="11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99" name="Freeform 1229"/>
              <p:cNvSpPr>
                <a:spLocks/>
              </p:cNvSpPr>
              <p:nvPr/>
            </p:nvSpPr>
            <p:spPr bwMode="auto">
              <a:xfrm>
                <a:off x="3217" y="2751"/>
                <a:ext cx="119" cy="112"/>
              </a:xfrm>
              <a:custGeom>
                <a:avLst/>
                <a:gdLst>
                  <a:gd name="T0" fmla="*/ 0 w 119"/>
                  <a:gd name="T1" fmla="*/ 112 h 112"/>
                  <a:gd name="T2" fmla="*/ 119 w 119"/>
                  <a:gd name="T3" fmla="*/ 52 h 112"/>
                  <a:gd name="T4" fmla="*/ 119 w 119"/>
                  <a:gd name="T5" fmla="*/ 0 h 112"/>
                  <a:gd name="T6" fmla="*/ 0 w 119"/>
                  <a:gd name="T7" fmla="*/ 60 h 112"/>
                  <a:gd name="T8" fmla="*/ 0 w 119"/>
                  <a:gd name="T9" fmla="*/ 112 h 112"/>
                  <a:gd name="T10" fmla="*/ 0 60000 65536"/>
                  <a:gd name="T11" fmla="*/ 0 60000 65536"/>
                  <a:gd name="T12" fmla="*/ 0 60000 65536"/>
                  <a:gd name="T13" fmla="*/ 0 60000 65536"/>
                  <a:gd name="T14" fmla="*/ 0 60000 65536"/>
                  <a:gd name="T15" fmla="*/ 0 w 119"/>
                  <a:gd name="T16" fmla="*/ 0 h 112"/>
                  <a:gd name="T17" fmla="*/ 119 w 119"/>
                  <a:gd name="T18" fmla="*/ 112 h 112"/>
                </a:gdLst>
                <a:ahLst/>
                <a:cxnLst>
                  <a:cxn ang="T10">
                    <a:pos x="T0" y="T1"/>
                  </a:cxn>
                  <a:cxn ang="T11">
                    <a:pos x="T2" y="T3"/>
                  </a:cxn>
                  <a:cxn ang="T12">
                    <a:pos x="T4" y="T5"/>
                  </a:cxn>
                  <a:cxn ang="T13">
                    <a:pos x="T6" y="T7"/>
                  </a:cxn>
                  <a:cxn ang="T14">
                    <a:pos x="T8" y="T9"/>
                  </a:cxn>
                </a:cxnLst>
                <a:rect l="T15" t="T16" r="T17" b="T18"/>
                <a:pathLst>
                  <a:path w="119" h="112">
                    <a:moveTo>
                      <a:pt x="0" y="112"/>
                    </a:moveTo>
                    <a:lnTo>
                      <a:pt x="119" y="52"/>
                    </a:lnTo>
                    <a:lnTo>
                      <a:pt x="119" y="0"/>
                    </a:lnTo>
                    <a:lnTo>
                      <a:pt x="0" y="60"/>
                    </a:lnTo>
                    <a:lnTo>
                      <a:pt x="0" y="11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00" name="Freeform 1230"/>
              <p:cNvSpPr>
                <a:spLocks/>
              </p:cNvSpPr>
              <p:nvPr/>
            </p:nvSpPr>
            <p:spPr bwMode="auto">
              <a:xfrm>
                <a:off x="3096" y="2686"/>
                <a:ext cx="240" cy="125"/>
              </a:xfrm>
              <a:custGeom>
                <a:avLst/>
                <a:gdLst>
                  <a:gd name="T0" fmla="*/ 121 w 240"/>
                  <a:gd name="T1" fmla="*/ 125 h 125"/>
                  <a:gd name="T2" fmla="*/ 240 w 240"/>
                  <a:gd name="T3" fmla="*/ 65 h 125"/>
                  <a:gd name="T4" fmla="*/ 117 w 240"/>
                  <a:gd name="T5" fmla="*/ 0 h 125"/>
                  <a:gd name="T6" fmla="*/ 0 w 240"/>
                  <a:gd name="T7" fmla="*/ 61 h 125"/>
                  <a:gd name="T8" fmla="*/ 121 w 240"/>
                  <a:gd name="T9" fmla="*/ 125 h 125"/>
                  <a:gd name="T10" fmla="*/ 0 60000 65536"/>
                  <a:gd name="T11" fmla="*/ 0 60000 65536"/>
                  <a:gd name="T12" fmla="*/ 0 60000 65536"/>
                  <a:gd name="T13" fmla="*/ 0 60000 65536"/>
                  <a:gd name="T14" fmla="*/ 0 60000 65536"/>
                  <a:gd name="T15" fmla="*/ 0 w 240"/>
                  <a:gd name="T16" fmla="*/ 0 h 125"/>
                  <a:gd name="T17" fmla="*/ 240 w 240"/>
                  <a:gd name="T18" fmla="*/ 125 h 125"/>
                </a:gdLst>
                <a:ahLst/>
                <a:cxnLst>
                  <a:cxn ang="T10">
                    <a:pos x="T0" y="T1"/>
                  </a:cxn>
                  <a:cxn ang="T11">
                    <a:pos x="T2" y="T3"/>
                  </a:cxn>
                  <a:cxn ang="T12">
                    <a:pos x="T4" y="T5"/>
                  </a:cxn>
                  <a:cxn ang="T13">
                    <a:pos x="T6" y="T7"/>
                  </a:cxn>
                  <a:cxn ang="T14">
                    <a:pos x="T8" y="T9"/>
                  </a:cxn>
                </a:cxnLst>
                <a:rect l="T15" t="T16" r="T17" b="T18"/>
                <a:pathLst>
                  <a:path w="240" h="125">
                    <a:moveTo>
                      <a:pt x="121" y="125"/>
                    </a:moveTo>
                    <a:lnTo>
                      <a:pt x="240" y="65"/>
                    </a:lnTo>
                    <a:lnTo>
                      <a:pt x="117" y="0"/>
                    </a:lnTo>
                    <a:lnTo>
                      <a:pt x="0" y="61"/>
                    </a:lnTo>
                    <a:lnTo>
                      <a:pt x="121" y="12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01" name="Freeform 1231"/>
              <p:cNvSpPr>
                <a:spLocks/>
              </p:cNvSpPr>
              <p:nvPr/>
            </p:nvSpPr>
            <p:spPr bwMode="auto">
              <a:xfrm>
                <a:off x="3096" y="2686"/>
                <a:ext cx="240" cy="125"/>
              </a:xfrm>
              <a:custGeom>
                <a:avLst/>
                <a:gdLst>
                  <a:gd name="T0" fmla="*/ 121 w 240"/>
                  <a:gd name="T1" fmla="*/ 125 h 125"/>
                  <a:gd name="T2" fmla="*/ 240 w 240"/>
                  <a:gd name="T3" fmla="*/ 65 h 125"/>
                  <a:gd name="T4" fmla="*/ 117 w 240"/>
                  <a:gd name="T5" fmla="*/ 0 h 125"/>
                  <a:gd name="T6" fmla="*/ 0 w 240"/>
                  <a:gd name="T7" fmla="*/ 61 h 125"/>
                  <a:gd name="T8" fmla="*/ 121 w 240"/>
                  <a:gd name="T9" fmla="*/ 125 h 125"/>
                  <a:gd name="T10" fmla="*/ 0 60000 65536"/>
                  <a:gd name="T11" fmla="*/ 0 60000 65536"/>
                  <a:gd name="T12" fmla="*/ 0 60000 65536"/>
                  <a:gd name="T13" fmla="*/ 0 60000 65536"/>
                  <a:gd name="T14" fmla="*/ 0 60000 65536"/>
                  <a:gd name="T15" fmla="*/ 0 w 240"/>
                  <a:gd name="T16" fmla="*/ 0 h 125"/>
                  <a:gd name="T17" fmla="*/ 240 w 240"/>
                  <a:gd name="T18" fmla="*/ 125 h 125"/>
                </a:gdLst>
                <a:ahLst/>
                <a:cxnLst>
                  <a:cxn ang="T10">
                    <a:pos x="T0" y="T1"/>
                  </a:cxn>
                  <a:cxn ang="T11">
                    <a:pos x="T2" y="T3"/>
                  </a:cxn>
                  <a:cxn ang="T12">
                    <a:pos x="T4" y="T5"/>
                  </a:cxn>
                  <a:cxn ang="T13">
                    <a:pos x="T6" y="T7"/>
                  </a:cxn>
                  <a:cxn ang="T14">
                    <a:pos x="T8" y="T9"/>
                  </a:cxn>
                </a:cxnLst>
                <a:rect l="T15" t="T16" r="T17" b="T18"/>
                <a:pathLst>
                  <a:path w="240" h="125">
                    <a:moveTo>
                      <a:pt x="121" y="125"/>
                    </a:moveTo>
                    <a:lnTo>
                      <a:pt x="240" y="65"/>
                    </a:lnTo>
                    <a:lnTo>
                      <a:pt x="117" y="0"/>
                    </a:lnTo>
                    <a:lnTo>
                      <a:pt x="0" y="61"/>
                    </a:lnTo>
                    <a:lnTo>
                      <a:pt x="121" y="12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02" name="Freeform 1232"/>
              <p:cNvSpPr>
                <a:spLocks/>
              </p:cNvSpPr>
              <p:nvPr/>
            </p:nvSpPr>
            <p:spPr bwMode="auto">
              <a:xfrm>
                <a:off x="3096" y="2747"/>
                <a:ext cx="121" cy="116"/>
              </a:xfrm>
              <a:custGeom>
                <a:avLst/>
                <a:gdLst>
                  <a:gd name="T0" fmla="*/ 0 w 121"/>
                  <a:gd name="T1" fmla="*/ 0 h 116"/>
                  <a:gd name="T2" fmla="*/ 0 w 121"/>
                  <a:gd name="T3" fmla="*/ 53 h 116"/>
                  <a:gd name="T4" fmla="*/ 121 w 121"/>
                  <a:gd name="T5" fmla="*/ 116 h 116"/>
                  <a:gd name="T6" fmla="*/ 121 w 121"/>
                  <a:gd name="T7" fmla="*/ 64 h 116"/>
                  <a:gd name="T8" fmla="*/ 0 w 121"/>
                  <a:gd name="T9" fmla="*/ 0 h 116"/>
                  <a:gd name="T10" fmla="*/ 0 60000 65536"/>
                  <a:gd name="T11" fmla="*/ 0 60000 65536"/>
                  <a:gd name="T12" fmla="*/ 0 60000 65536"/>
                  <a:gd name="T13" fmla="*/ 0 60000 65536"/>
                  <a:gd name="T14" fmla="*/ 0 60000 65536"/>
                  <a:gd name="T15" fmla="*/ 0 w 121"/>
                  <a:gd name="T16" fmla="*/ 0 h 116"/>
                  <a:gd name="T17" fmla="*/ 121 w 121"/>
                  <a:gd name="T18" fmla="*/ 116 h 116"/>
                </a:gdLst>
                <a:ahLst/>
                <a:cxnLst>
                  <a:cxn ang="T10">
                    <a:pos x="T0" y="T1"/>
                  </a:cxn>
                  <a:cxn ang="T11">
                    <a:pos x="T2" y="T3"/>
                  </a:cxn>
                  <a:cxn ang="T12">
                    <a:pos x="T4" y="T5"/>
                  </a:cxn>
                  <a:cxn ang="T13">
                    <a:pos x="T6" y="T7"/>
                  </a:cxn>
                  <a:cxn ang="T14">
                    <a:pos x="T8" y="T9"/>
                  </a:cxn>
                </a:cxnLst>
                <a:rect l="T15" t="T16" r="T17" b="T18"/>
                <a:pathLst>
                  <a:path w="121" h="116">
                    <a:moveTo>
                      <a:pt x="0" y="0"/>
                    </a:moveTo>
                    <a:lnTo>
                      <a:pt x="0" y="53"/>
                    </a:lnTo>
                    <a:lnTo>
                      <a:pt x="121" y="116"/>
                    </a:lnTo>
                    <a:lnTo>
                      <a:pt x="121" y="64"/>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03" name="Freeform 1233"/>
              <p:cNvSpPr>
                <a:spLocks/>
              </p:cNvSpPr>
              <p:nvPr/>
            </p:nvSpPr>
            <p:spPr bwMode="auto">
              <a:xfrm>
                <a:off x="3096" y="2747"/>
                <a:ext cx="121" cy="116"/>
              </a:xfrm>
              <a:custGeom>
                <a:avLst/>
                <a:gdLst>
                  <a:gd name="T0" fmla="*/ 0 w 121"/>
                  <a:gd name="T1" fmla="*/ 0 h 116"/>
                  <a:gd name="T2" fmla="*/ 0 w 121"/>
                  <a:gd name="T3" fmla="*/ 53 h 116"/>
                  <a:gd name="T4" fmla="*/ 121 w 121"/>
                  <a:gd name="T5" fmla="*/ 116 h 116"/>
                  <a:gd name="T6" fmla="*/ 121 w 121"/>
                  <a:gd name="T7" fmla="*/ 64 h 116"/>
                  <a:gd name="T8" fmla="*/ 0 w 121"/>
                  <a:gd name="T9" fmla="*/ 0 h 116"/>
                  <a:gd name="T10" fmla="*/ 0 60000 65536"/>
                  <a:gd name="T11" fmla="*/ 0 60000 65536"/>
                  <a:gd name="T12" fmla="*/ 0 60000 65536"/>
                  <a:gd name="T13" fmla="*/ 0 60000 65536"/>
                  <a:gd name="T14" fmla="*/ 0 60000 65536"/>
                  <a:gd name="T15" fmla="*/ 0 w 121"/>
                  <a:gd name="T16" fmla="*/ 0 h 116"/>
                  <a:gd name="T17" fmla="*/ 121 w 121"/>
                  <a:gd name="T18" fmla="*/ 116 h 116"/>
                </a:gdLst>
                <a:ahLst/>
                <a:cxnLst>
                  <a:cxn ang="T10">
                    <a:pos x="T0" y="T1"/>
                  </a:cxn>
                  <a:cxn ang="T11">
                    <a:pos x="T2" y="T3"/>
                  </a:cxn>
                  <a:cxn ang="T12">
                    <a:pos x="T4" y="T5"/>
                  </a:cxn>
                  <a:cxn ang="T13">
                    <a:pos x="T6" y="T7"/>
                  </a:cxn>
                  <a:cxn ang="T14">
                    <a:pos x="T8" y="T9"/>
                  </a:cxn>
                </a:cxnLst>
                <a:rect l="T15" t="T16" r="T17" b="T18"/>
                <a:pathLst>
                  <a:path w="121" h="116">
                    <a:moveTo>
                      <a:pt x="0" y="0"/>
                    </a:moveTo>
                    <a:lnTo>
                      <a:pt x="0" y="53"/>
                    </a:lnTo>
                    <a:lnTo>
                      <a:pt x="121" y="116"/>
                    </a:lnTo>
                    <a:lnTo>
                      <a:pt x="121" y="64"/>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04" name="Freeform 1234"/>
              <p:cNvSpPr>
                <a:spLocks/>
              </p:cNvSpPr>
              <p:nvPr/>
            </p:nvSpPr>
            <p:spPr bwMode="auto">
              <a:xfrm>
                <a:off x="3217" y="2697"/>
                <a:ext cx="119" cy="112"/>
              </a:xfrm>
              <a:custGeom>
                <a:avLst/>
                <a:gdLst>
                  <a:gd name="T0" fmla="*/ 0 w 119"/>
                  <a:gd name="T1" fmla="*/ 112 h 112"/>
                  <a:gd name="T2" fmla="*/ 119 w 119"/>
                  <a:gd name="T3" fmla="*/ 52 h 112"/>
                  <a:gd name="T4" fmla="*/ 119 w 119"/>
                  <a:gd name="T5" fmla="*/ 0 h 112"/>
                  <a:gd name="T6" fmla="*/ 0 w 119"/>
                  <a:gd name="T7" fmla="*/ 60 h 112"/>
                  <a:gd name="T8" fmla="*/ 0 w 119"/>
                  <a:gd name="T9" fmla="*/ 112 h 112"/>
                  <a:gd name="T10" fmla="*/ 0 60000 65536"/>
                  <a:gd name="T11" fmla="*/ 0 60000 65536"/>
                  <a:gd name="T12" fmla="*/ 0 60000 65536"/>
                  <a:gd name="T13" fmla="*/ 0 60000 65536"/>
                  <a:gd name="T14" fmla="*/ 0 60000 65536"/>
                  <a:gd name="T15" fmla="*/ 0 w 119"/>
                  <a:gd name="T16" fmla="*/ 0 h 112"/>
                  <a:gd name="T17" fmla="*/ 119 w 119"/>
                  <a:gd name="T18" fmla="*/ 112 h 112"/>
                </a:gdLst>
                <a:ahLst/>
                <a:cxnLst>
                  <a:cxn ang="T10">
                    <a:pos x="T0" y="T1"/>
                  </a:cxn>
                  <a:cxn ang="T11">
                    <a:pos x="T2" y="T3"/>
                  </a:cxn>
                  <a:cxn ang="T12">
                    <a:pos x="T4" y="T5"/>
                  </a:cxn>
                  <a:cxn ang="T13">
                    <a:pos x="T6" y="T7"/>
                  </a:cxn>
                  <a:cxn ang="T14">
                    <a:pos x="T8" y="T9"/>
                  </a:cxn>
                </a:cxnLst>
                <a:rect l="T15" t="T16" r="T17" b="T18"/>
                <a:pathLst>
                  <a:path w="119" h="112">
                    <a:moveTo>
                      <a:pt x="0" y="112"/>
                    </a:moveTo>
                    <a:lnTo>
                      <a:pt x="119" y="52"/>
                    </a:lnTo>
                    <a:lnTo>
                      <a:pt x="119" y="0"/>
                    </a:lnTo>
                    <a:lnTo>
                      <a:pt x="0" y="60"/>
                    </a:lnTo>
                    <a:lnTo>
                      <a:pt x="0" y="11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05" name="Freeform 1235"/>
              <p:cNvSpPr>
                <a:spLocks/>
              </p:cNvSpPr>
              <p:nvPr/>
            </p:nvSpPr>
            <p:spPr bwMode="auto">
              <a:xfrm>
                <a:off x="3217" y="2697"/>
                <a:ext cx="119" cy="112"/>
              </a:xfrm>
              <a:custGeom>
                <a:avLst/>
                <a:gdLst>
                  <a:gd name="T0" fmla="*/ 0 w 119"/>
                  <a:gd name="T1" fmla="*/ 112 h 112"/>
                  <a:gd name="T2" fmla="*/ 119 w 119"/>
                  <a:gd name="T3" fmla="*/ 52 h 112"/>
                  <a:gd name="T4" fmla="*/ 119 w 119"/>
                  <a:gd name="T5" fmla="*/ 0 h 112"/>
                  <a:gd name="T6" fmla="*/ 0 w 119"/>
                  <a:gd name="T7" fmla="*/ 60 h 112"/>
                  <a:gd name="T8" fmla="*/ 0 w 119"/>
                  <a:gd name="T9" fmla="*/ 112 h 112"/>
                  <a:gd name="T10" fmla="*/ 0 60000 65536"/>
                  <a:gd name="T11" fmla="*/ 0 60000 65536"/>
                  <a:gd name="T12" fmla="*/ 0 60000 65536"/>
                  <a:gd name="T13" fmla="*/ 0 60000 65536"/>
                  <a:gd name="T14" fmla="*/ 0 60000 65536"/>
                  <a:gd name="T15" fmla="*/ 0 w 119"/>
                  <a:gd name="T16" fmla="*/ 0 h 112"/>
                  <a:gd name="T17" fmla="*/ 119 w 119"/>
                  <a:gd name="T18" fmla="*/ 112 h 112"/>
                </a:gdLst>
                <a:ahLst/>
                <a:cxnLst>
                  <a:cxn ang="T10">
                    <a:pos x="T0" y="T1"/>
                  </a:cxn>
                  <a:cxn ang="T11">
                    <a:pos x="T2" y="T3"/>
                  </a:cxn>
                  <a:cxn ang="T12">
                    <a:pos x="T4" y="T5"/>
                  </a:cxn>
                  <a:cxn ang="T13">
                    <a:pos x="T6" y="T7"/>
                  </a:cxn>
                  <a:cxn ang="T14">
                    <a:pos x="T8" y="T9"/>
                  </a:cxn>
                </a:cxnLst>
                <a:rect l="T15" t="T16" r="T17" b="T18"/>
                <a:pathLst>
                  <a:path w="119" h="112">
                    <a:moveTo>
                      <a:pt x="0" y="112"/>
                    </a:moveTo>
                    <a:lnTo>
                      <a:pt x="119" y="52"/>
                    </a:lnTo>
                    <a:lnTo>
                      <a:pt x="119" y="0"/>
                    </a:lnTo>
                    <a:lnTo>
                      <a:pt x="0" y="60"/>
                    </a:lnTo>
                    <a:lnTo>
                      <a:pt x="0" y="11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06" name="Freeform 1236"/>
              <p:cNvSpPr>
                <a:spLocks/>
              </p:cNvSpPr>
              <p:nvPr/>
            </p:nvSpPr>
            <p:spPr bwMode="auto">
              <a:xfrm>
                <a:off x="3096" y="2635"/>
                <a:ext cx="240" cy="122"/>
              </a:xfrm>
              <a:custGeom>
                <a:avLst/>
                <a:gdLst>
                  <a:gd name="T0" fmla="*/ 121 w 240"/>
                  <a:gd name="T1" fmla="*/ 122 h 122"/>
                  <a:gd name="T2" fmla="*/ 240 w 240"/>
                  <a:gd name="T3" fmla="*/ 62 h 122"/>
                  <a:gd name="T4" fmla="*/ 117 w 240"/>
                  <a:gd name="T5" fmla="*/ 0 h 122"/>
                  <a:gd name="T6" fmla="*/ 0 w 240"/>
                  <a:gd name="T7" fmla="*/ 60 h 122"/>
                  <a:gd name="T8" fmla="*/ 121 w 240"/>
                  <a:gd name="T9" fmla="*/ 122 h 122"/>
                  <a:gd name="T10" fmla="*/ 0 60000 65536"/>
                  <a:gd name="T11" fmla="*/ 0 60000 65536"/>
                  <a:gd name="T12" fmla="*/ 0 60000 65536"/>
                  <a:gd name="T13" fmla="*/ 0 60000 65536"/>
                  <a:gd name="T14" fmla="*/ 0 60000 65536"/>
                  <a:gd name="T15" fmla="*/ 0 w 240"/>
                  <a:gd name="T16" fmla="*/ 0 h 122"/>
                  <a:gd name="T17" fmla="*/ 240 w 240"/>
                  <a:gd name="T18" fmla="*/ 122 h 122"/>
                </a:gdLst>
                <a:ahLst/>
                <a:cxnLst>
                  <a:cxn ang="T10">
                    <a:pos x="T0" y="T1"/>
                  </a:cxn>
                  <a:cxn ang="T11">
                    <a:pos x="T2" y="T3"/>
                  </a:cxn>
                  <a:cxn ang="T12">
                    <a:pos x="T4" y="T5"/>
                  </a:cxn>
                  <a:cxn ang="T13">
                    <a:pos x="T6" y="T7"/>
                  </a:cxn>
                  <a:cxn ang="T14">
                    <a:pos x="T8" y="T9"/>
                  </a:cxn>
                </a:cxnLst>
                <a:rect l="T15" t="T16" r="T17" b="T18"/>
                <a:pathLst>
                  <a:path w="240" h="122">
                    <a:moveTo>
                      <a:pt x="121" y="122"/>
                    </a:moveTo>
                    <a:lnTo>
                      <a:pt x="240" y="62"/>
                    </a:lnTo>
                    <a:lnTo>
                      <a:pt x="117" y="0"/>
                    </a:lnTo>
                    <a:lnTo>
                      <a:pt x="0" y="60"/>
                    </a:lnTo>
                    <a:lnTo>
                      <a:pt x="121" y="12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07" name="Freeform 1237"/>
              <p:cNvSpPr>
                <a:spLocks/>
              </p:cNvSpPr>
              <p:nvPr/>
            </p:nvSpPr>
            <p:spPr bwMode="auto">
              <a:xfrm>
                <a:off x="3096" y="2635"/>
                <a:ext cx="240" cy="122"/>
              </a:xfrm>
              <a:custGeom>
                <a:avLst/>
                <a:gdLst>
                  <a:gd name="T0" fmla="*/ 121 w 240"/>
                  <a:gd name="T1" fmla="*/ 122 h 122"/>
                  <a:gd name="T2" fmla="*/ 240 w 240"/>
                  <a:gd name="T3" fmla="*/ 62 h 122"/>
                  <a:gd name="T4" fmla="*/ 117 w 240"/>
                  <a:gd name="T5" fmla="*/ 0 h 122"/>
                  <a:gd name="T6" fmla="*/ 0 w 240"/>
                  <a:gd name="T7" fmla="*/ 60 h 122"/>
                  <a:gd name="T8" fmla="*/ 121 w 240"/>
                  <a:gd name="T9" fmla="*/ 122 h 122"/>
                  <a:gd name="T10" fmla="*/ 0 60000 65536"/>
                  <a:gd name="T11" fmla="*/ 0 60000 65536"/>
                  <a:gd name="T12" fmla="*/ 0 60000 65536"/>
                  <a:gd name="T13" fmla="*/ 0 60000 65536"/>
                  <a:gd name="T14" fmla="*/ 0 60000 65536"/>
                  <a:gd name="T15" fmla="*/ 0 w 240"/>
                  <a:gd name="T16" fmla="*/ 0 h 122"/>
                  <a:gd name="T17" fmla="*/ 240 w 240"/>
                  <a:gd name="T18" fmla="*/ 122 h 122"/>
                </a:gdLst>
                <a:ahLst/>
                <a:cxnLst>
                  <a:cxn ang="T10">
                    <a:pos x="T0" y="T1"/>
                  </a:cxn>
                  <a:cxn ang="T11">
                    <a:pos x="T2" y="T3"/>
                  </a:cxn>
                  <a:cxn ang="T12">
                    <a:pos x="T4" y="T5"/>
                  </a:cxn>
                  <a:cxn ang="T13">
                    <a:pos x="T6" y="T7"/>
                  </a:cxn>
                  <a:cxn ang="T14">
                    <a:pos x="T8" y="T9"/>
                  </a:cxn>
                </a:cxnLst>
                <a:rect l="T15" t="T16" r="T17" b="T18"/>
                <a:pathLst>
                  <a:path w="240" h="122">
                    <a:moveTo>
                      <a:pt x="121" y="122"/>
                    </a:moveTo>
                    <a:lnTo>
                      <a:pt x="240" y="62"/>
                    </a:lnTo>
                    <a:lnTo>
                      <a:pt x="117" y="0"/>
                    </a:lnTo>
                    <a:lnTo>
                      <a:pt x="0" y="60"/>
                    </a:lnTo>
                    <a:lnTo>
                      <a:pt x="121" y="12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08" name="Freeform 1238"/>
              <p:cNvSpPr>
                <a:spLocks/>
              </p:cNvSpPr>
              <p:nvPr/>
            </p:nvSpPr>
            <p:spPr bwMode="auto">
              <a:xfrm>
                <a:off x="3217" y="2697"/>
                <a:ext cx="119" cy="112"/>
              </a:xfrm>
              <a:custGeom>
                <a:avLst/>
                <a:gdLst>
                  <a:gd name="T0" fmla="*/ 0 w 119"/>
                  <a:gd name="T1" fmla="*/ 112 h 112"/>
                  <a:gd name="T2" fmla="*/ 119 w 119"/>
                  <a:gd name="T3" fmla="*/ 52 h 112"/>
                  <a:gd name="T4" fmla="*/ 119 w 119"/>
                  <a:gd name="T5" fmla="*/ 0 h 112"/>
                  <a:gd name="T6" fmla="*/ 0 w 119"/>
                  <a:gd name="T7" fmla="*/ 60 h 112"/>
                  <a:gd name="T8" fmla="*/ 0 w 119"/>
                  <a:gd name="T9" fmla="*/ 112 h 112"/>
                  <a:gd name="T10" fmla="*/ 0 60000 65536"/>
                  <a:gd name="T11" fmla="*/ 0 60000 65536"/>
                  <a:gd name="T12" fmla="*/ 0 60000 65536"/>
                  <a:gd name="T13" fmla="*/ 0 60000 65536"/>
                  <a:gd name="T14" fmla="*/ 0 60000 65536"/>
                  <a:gd name="T15" fmla="*/ 0 w 119"/>
                  <a:gd name="T16" fmla="*/ 0 h 112"/>
                  <a:gd name="T17" fmla="*/ 119 w 119"/>
                  <a:gd name="T18" fmla="*/ 112 h 112"/>
                </a:gdLst>
                <a:ahLst/>
                <a:cxnLst>
                  <a:cxn ang="T10">
                    <a:pos x="T0" y="T1"/>
                  </a:cxn>
                  <a:cxn ang="T11">
                    <a:pos x="T2" y="T3"/>
                  </a:cxn>
                  <a:cxn ang="T12">
                    <a:pos x="T4" y="T5"/>
                  </a:cxn>
                  <a:cxn ang="T13">
                    <a:pos x="T6" y="T7"/>
                  </a:cxn>
                  <a:cxn ang="T14">
                    <a:pos x="T8" y="T9"/>
                  </a:cxn>
                </a:cxnLst>
                <a:rect l="T15" t="T16" r="T17" b="T18"/>
                <a:pathLst>
                  <a:path w="119" h="112">
                    <a:moveTo>
                      <a:pt x="0" y="112"/>
                    </a:moveTo>
                    <a:lnTo>
                      <a:pt x="119" y="52"/>
                    </a:lnTo>
                    <a:lnTo>
                      <a:pt x="119" y="0"/>
                    </a:lnTo>
                    <a:lnTo>
                      <a:pt x="0" y="60"/>
                    </a:lnTo>
                    <a:lnTo>
                      <a:pt x="0" y="11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09" name="Freeform 1239"/>
              <p:cNvSpPr>
                <a:spLocks/>
              </p:cNvSpPr>
              <p:nvPr/>
            </p:nvSpPr>
            <p:spPr bwMode="auto">
              <a:xfrm>
                <a:off x="3217" y="2697"/>
                <a:ext cx="119" cy="112"/>
              </a:xfrm>
              <a:custGeom>
                <a:avLst/>
                <a:gdLst>
                  <a:gd name="T0" fmla="*/ 0 w 119"/>
                  <a:gd name="T1" fmla="*/ 112 h 112"/>
                  <a:gd name="T2" fmla="*/ 119 w 119"/>
                  <a:gd name="T3" fmla="*/ 52 h 112"/>
                  <a:gd name="T4" fmla="*/ 119 w 119"/>
                  <a:gd name="T5" fmla="*/ 0 h 112"/>
                  <a:gd name="T6" fmla="*/ 0 w 119"/>
                  <a:gd name="T7" fmla="*/ 60 h 112"/>
                  <a:gd name="T8" fmla="*/ 0 w 119"/>
                  <a:gd name="T9" fmla="*/ 112 h 112"/>
                  <a:gd name="T10" fmla="*/ 0 60000 65536"/>
                  <a:gd name="T11" fmla="*/ 0 60000 65536"/>
                  <a:gd name="T12" fmla="*/ 0 60000 65536"/>
                  <a:gd name="T13" fmla="*/ 0 60000 65536"/>
                  <a:gd name="T14" fmla="*/ 0 60000 65536"/>
                  <a:gd name="T15" fmla="*/ 0 w 119"/>
                  <a:gd name="T16" fmla="*/ 0 h 112"/>
                  <a:gd name="T17" fmla="*/ 119 w 119"/>
                  <a:gd name="T18" fmla="*/ 112 h 112"/>
                </a:gdLst>
                <a:ahLst/>
                <a:cxnLst>
                  <a:cxn ang="T10">
                    <a:pos x="T0" y="T1"/>
                  </a:cxn>
                  <a:cxn ang="T11">
                    <a:pos x="T2" y="T3"/>
                  </a:cxn>
                  <a:cxn ang="T12">
                    <a:pos x="T4" y="T5"/>
                  </a:cxn>
                  <a:cxn ang="T13">
                    <a:pos x="T6" y="T7"/>
                  </a:cxn>
                  <a:cxn ang="T14">
                    <a:pos x="T8" y="T9"/>
                  </a:cxn>
                </a:cxnLst>
                <a:rect l="T15" t="T16" r="T17" b="T18"/>
                <a:pathLst>
                  <a:path w="119" h="112">
                    <a:moveTo>
                      <a:pt x="0" y="112"/>
                    </a:moveTo>
                    <a:lnTo>
                      <a:pt x="119" y="52"/>
                    </a:lnTo>
                    <a:lnTo>
                      <a:pt x="119" y="0"/>
                    </a:lnTo>
                    <a:lnTo>
                      <a:pt x="0" y="60"/>
                    </a:lnTo>
                    <a:lnTo>
                      <a:pt x="0" y="11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10" name="Freeform 1240"/>
              <p:cNvSpPr>
                <a:spLocks/>
              </p:cNvSpPr>
              <p:nvPr/>
            </p:nvSpPr>
            <p:spPr bwMode="auto">
              <a:xfrm>
                <a:off x="3096" y="2635"/>
                <a:ext cx="240" cy="122"/>
              </a:xfrm>
              <a:custGeom>
                <a:avLst/>
                <a:gdLst>
                  <a:gd name="T0" fmla="*/ 121 w 240"/>
                  <a:gd name="T1" fmla="*/ 122 h 122"/>
                  <a:gd name="T2" fmla="*/ 240 w 240"/>
                  <a:gd name="T3" fmla="*/ 62 h 122"/>
                  <a:gd name="T4" fmla="*/ 117 w 240"/>
                  <a:gd name="T5" fmla="*/ 0 h 122"/>
                  <a:gd name="T6" fmla="*/ 0 w 240"/>
                  <a:gd name="T7" fmla="*/ 60 h 122"/>
                  <a:gd name="T8" fmla="*/ 121 w 240"/>
                  <a:gd name="T9" fmla="*/ 122 h 122"/>
                  <a:gd name="T10" fmla="*/ 0 60000 65536"/>
                  <a:gd name="T11" fmla="*/ 0 60000 65536"/>
                  <a:gd name="T12" fmla="*/ 0 60000 65536"/>
                  <a:gd name="T13" fmla="*/ 0 60000 65536"/>
                  <a:gd name="T14" fmla="*/ 0 60000 65536"/>
                  <a:gd name="T15" fmla="*/ 0 w 240"/>
                  <a:gd name="T16" fmla="*/ 0 h 122"/>
                  <a:gd name="T17" fmla="*/ 240 w 240"/>
                  <a:gd name="T18" fmla="*/ 122 h 122"/>
                </a:gdLst>
                <a:ahLst/>
                <a:cxnLst>
                  <a:cxn ang="T10">
                    <a:pos x="T0" y="T1"/>
                  </a:cxn>
                  <a:cxn ang="T11">
                    <a:pos x="T2" y="T3"/>
                  </a:cxn>
                  <a:cxn ang="T12">
                    <a:pos x="T4" y="T5"/>
                  </a:cxn>
                  <a:cxn ang="T13">
                    <a:pos x="T6" y="T7"/>
                  </a:cxn>
                  <a:cxn ang="T14">
                    <a:pos x="T8" y="T9"/>
                  </a:cxn>
                </a:cxnLst>
                <a:rect l="T15" t="T16" r="T17" b="T18"/>
                <a:pathLst>
                  <a:path w="240" h="122">
                    <a:moveTo>
                      <a:pt x="121" y="122"/>
                    </a:moveTo>
                    <a:lnTo>
                      <a:pt x="240" y="62"/>
                    </a:lnTo>
                    <a:lnTo>
                      <a:pt x="117" y="0"/>
                    </a:lnTo>
                    <a:lnTo>
                      <a:pt x="0" y="60"/>
                    </a:lnTo>
                    <a:lnTo>
                      <a:pt x="121" y="12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11" name="Freeform 1241"/>
              <p:cNvSpPr>
                <a:spLocks/>
              </p:cNvSpPr>
              <p:nvPr/>
            </p:nvSpPr>
            <p:spPr bwMode="auto">
              <a:xfrm>
                <a:off x="3096" y="2635"/>
                <a:ext cx="240" cy="122"/>
              </a:xfrm>
              <a:custGeom>
                <a:avLst/>
                <a:gdLst>
                  <a:gd name="T0" fmla="*/ 121 w 240"/>
                  <a:gd name="T1" fmla="*/ 122 h 122"/>
                  <a:gd name="T2" fmla="*/ 240 w 240"/>
                  <a:gd name="T3" fmla="*/ 62 h 122"/>
                  <a:gd name="T4" fmla="*/ 117 w 240"/>
                  <a:gd name="T5" fmla="*/ 0 h 122"/>
                  <a:gd name="T6" fmla="*/ 0 w 240"/>
                  <a:gd name="T7" fmla="*/ 60 h 122"/>
                  <a:gd name="T8" fmla="*/ 121 w 240"/>
                  <a:gd name="T9" fmla="*/ 122 h 122"/>
                  <a:gd name="T10" fmla="*/ 0 60000 65536"/>
                  <a:gd name="T11" fmla="*/ 0 60000 65536"/>
                  <a:gd name="T12" fmla="*/ 0 60000 65536"/>
                  <a:gd name="T13" fmla="*/ 0 60000 65536"/>
                  <a:gd name="T14" fmla="*/ 0 60000 65536"/>
                  <a:gd name="T15" fmla="*/ 0 w 240"/>
                  <a:gd name="T16" fmla="*/ 0 h 122"/>
                  <a:gd name="T17" fmla="*/ 240 w 240"/>
                  <a:gd name="T18" fmla="*/ 122 h 122"/>
                </a:gdLst>
                <a:ahLst/>
                <a:cxnLst>
                  <a:cxn ang="T10">
                    <a:pos x="T0" y="T1"/>
                  </a:cxn>
                  <a:cxn ang="T11">
                    <a:pos x="T2" y="T3"/>
                  </a:cxn>
                  <a:cxn ang="T12">
                    <a:pos x="T4" y="T5"/>
                  </a:cxn>
                  <a:cxn ang="T13">
                    <a:pos x="T6" y="T7"/>
                  </a:cxn>
                  <a:cxn ang="T14">
                    <a:pos x="T8" y="T9"/>
                  </a:cxn>
                </a:cxnLst>
                <a:rect l="T15" t="T16" r="T17" b="T18"/>
                <a:pathLst>
                  <a:path w="240" h="122">
                    <a:moveTo>
                      <a:pt x="121" y="122"/>
                    </a:moveTo>
                    <a:lnTo>
                      <a:pt x="240" y="62"/>
                    </a:lnTo>
                    <a:lnTo>
                      <a:pt x="117" y="0"/>
                    </a:lnTo>
                    <a:lnTo>
                      <a:pt x="0" y="60"/>
                    </a:lnTo>
                    <a:lnTo>
                      <a:pt x="121" y="12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12" name="Freeform 1242"/>
              <p:cNvSpPr>
                <a:spLocks/>
              </p:cNvSpPr>
              <p:nvPr/>
            </p:nvSpPr>
            <p:spPr bwMode="auto">
              <a:xfrm>
                <a:off x="3096" y="2695"/>
                <a:ext cx="121" cy="114"/>
              </a:xfrm>
              <a:custGeom>
                <a:avLst/>
                <a:gdLst>
                  <a:gd name="T0" fmla="*/ 0 w 121"/>
                  <a:gd name="T1" fmla="*/ 0 h 114"/>
                  <a:gd name="T2" fmla="*/ 0 w 121"/>
                  <a:gd name="T3" fmla="*/ 52 h 114"/>
                  <a:gd name="T4" fmla="*/ 121 w 121"/>
                  <a:gd name="T5" fmla="*/ 114 h 114"/>
                  <a:gd name="T6" fmla="*/ 121 w 121"/>
                  <a:gd name="T7" fmla="*/ 62 h 114"/>
                  <a:gd name="T8" fmla="*/ 0 w 121"/>
                  <a:gd name="T9" fmla="*/ 0 h 114"/>
                  <a:gd name="T10" fmla="*/ 0 60000 65536"/>
                  <a:gd name="T11" fmla="*/ 0 60000 65536"/>
                  <a:gd name="T12" fmla="*/ 0 60000 65536"/>
                  <a:gd name="T13" fmla="*/ 0 60000 65536"/>
                  <a:gd name="T14" fmla="*/ 0 60000 65536"/>
                  <a:gd name="T15" fmla="*/ 0 w 121"/>
                  <a:gd name="T16" fmla="*/ 0 h 114"/>
                  <a:gd name="T17" fmla="*/ 121 w 121"/>
                  <a:gd name="T18" fmla="*/ 114 h 114"/>
                </a:gdLst>
                <a:ahLst/>
                <a:cxnLst>
                  <a:cxn ang="T10">
                    <a:pos x="T0" y="T1"/>
                  </a:cxn>
                  <a:cxn ang="T11">
                    <a:pos x="T2" y="T3"/>
                  </a:cxn>
                  <a:cxn ang="T12">
                    <a:pos x="T4" y="T5"/>
                  </a:cxn>
                  <a:cxn ang="T13">
                    <a:pos x="T6" y="T7"/>
                  </a:cxn>
                  <a:cxn ang="T14">
                    <a:pos x="T8" y="T9"/>
                  </a:cxn>
                </a:cxnLst>
                <a:rect l="T15" t="T16" r="T17" b="T18"/>
                <a:pathLst>
                  <a:path w="121" h="114">
                    <a:moveTo>
                      <a:pt x="0" y="0"/>
                    </a:moveTo>
                    <a:lnTo>
                      <a:pt x="0" y="52"/>
                    </a:lnTo>
                    <a:lnTo>
                      <a:pt x="121" y="114"/>
                    </a:lnTo>
                    <a:lnTo>
                      <a:pt x="121" y="62"/>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13" name="Freeform 1243"/>
              <p:cNvSpPr>
                <a:spLocks/>
              </p:cNvSpPr>
              <p:nvPr/>
            </p:nvSpPr>
            <p:spPr bwMode="auto">
              <a:xfrm>
                <a:off x="3096" y="2695"/>
                <a:ext cx="121" cy="114"/>
              </a:xfrm>
              <a:custGeom>
                <a:avLst/>
                <a:gdLst>
                  <a:gd name="T0" fmla="*/ 0 w 121"/>
                  <a:gd name="T1" fmla="*/ 0 h 114"/>
                  <a:gd name="T2" fmla="*/ 0 w 121"/>
                  <a:gd name="T3" fmla="*/ 52 h 114"/>
                  <a:gd name="T4" fmla="*/ 121 w 121"/>
                  <a:gd name="T5" fmla="*/ 114 h 114"/>
                  <a:gd name="T6" fmla="*/ 121 w 121"/>
                  <a:gd name="T7" fmla="*/ 62 h 114"/>
                  <a:gd name="T8" fmla="*/ 0 w 121"/>
                  <a:gd name="T9" fmla="*/ 0 h 114"/>
                  <a:gd name="T10" fmla="*/ 0 60000 65536"/>
                  <a:gd name="T11" fmla="*/ 0 60000 65536"/>
                  <a:gd name="T12" fmla="*/ 0 60000 65536"/>
                  <a:gd name="T13" fmla="*/ 0 60000 65536"/>
                  <a:gd name="T14" fmla="*/ 0 60000 65536"/>
                  <a:gd name="T15" fmla="*/ 0 w 121"/>
                  <a:gd name="T16" fmla="*/ 0 h 114"/>
                  <a:gd name="T17" fmla="*/ 121 w 121"/>
                  <a:gd name="T18" fmla="*/ 114 h 114"/>
                </a:gdLst>
                <a:ahLst/>
                <a:cxnLst>
                  <a:cxn ang="T10">
                    <a:pos x="T0" y="T1"/>
                  </a:cxn>
                  <a:cxn ang="T11">
                    <a:pos x="T2" y="T3"/>
                  </a:cxn>
                  <a:cxn ang="T12">
                    <a:pos x="T4" y="T5"/>
                  </a:cxn>
                  <a:cxn ang="T13">
                    <a:pos x="T6" y="T7"/>
                  </a:cxn>
                  <a:cxn ang="T14">
                    <a:pos x="T8" y="T9"/>
                  </a:cxn>
                </a:cxnLst>
                <a:rect l="T15" t="T16" r="T17" b="T18"/>
                <a:pathLst>
                  <a:path w="121" h="114">
                    <a:moveTo>
                      <a:pt x="0" y="0"/>
                    </a:moveTo>
                    <a:lnTo>
                      <a:pt x="0" y="52"/>
                    </a:lnTo>
                    <a:lnTo>
                      <a:pt x="121" y="114"/>
                    </a:lnTo>
                    <a:lnTo>
                      <a:pt x="121" y="62"/>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14" name="Freeform 1244"/>
              <p:cNvSpPr>
                <a:spLocks/>
              </p:cNvSpPr>
              <p:nvPr/>
            </p:nvSpPr>
            <p:spPr bwMode="auto">
              <a:xfrm>
                <a:off x="3217" y="2643"/>
                <a:ext cx="119" cy="112"/>
              </a:xfrm>
              <a:custGeom>
                <a:avLst/>
                <a:gdLst>
                  <a:gd name="T0" fmla="*/ 0 w 119"/>
                  <a:gd name="T1" fmla="*/ 112 h 112"/>
                  <a:gd name="T2" fmla="*/ 119 w 119"/>
                  <a:gd name="T3" fmla="*/ 52 h 112"/>
                  <a:gd name="T4" fmla="*/ 119 w 119"/>
                  <a:gd name="T5" fmla="*/ 0 h 112"/>
                  <a:gd name="T6" fmla="*/ 0 w 119"/>
                  <a:gd name="T7" fmla="*/ 61 h 112"/>
                  <a:gd name="T8" fmla="*/ 0 w 119"/>
                  <a:gd name="T9" fmla="*/ 112 h 112"/>
                  <a:gd name="T10" fmla="*/ 0 60000 65536"/>
                  <a:gd name="T11" fmla="*/ 0 60000 65536"/>
                  <a:gd name="T12" fmla="*/ 0 60000 65536"/>
                  <a:gd name="T13" fmla="*/ 0 60000 65536"/>
                  <a:gd name="T14" fmla="*/ 0 60000 65536"/>
                  <a:gd name="T15" fmla="*/ 0 w 119"/>
                  <a:gd name="T16" fmla="*/ 0 h 112"/>
                  <a:gd name="T17" fmla="*/ 119 w 119"/>
                  <a:gd name="T18" fmla="*/ 112 h 112"/>
                </a:gdLst>
                <a:ahLst/>
                <a:cxnLst>
                  <a:cxn ang="T10">
                    <a:pos x="T0" y="T1"/>
                  </a:cxn>
                  <a:cxn ang="T11">
                    <a:pos x="T2" y="T3"/>
                  </a:cxn>
                  <a:cxn ang="T12">
                    <a:pos x="T4" y="T5"/>
                  </a:cxn>
                  <a:cxn ang="T13">
                    <a:pos x="T6" y="T7"/>
                  </a:cxn>
                  <a:cxn ang="T14">
                    <a:pos x="T8" y="T9"/>
                  </a:cxn>
                </a:cxnLst>
                <a:rect l="T15" t="T16" r="T17" b="T18"/>
                <a:pathLst>
                  <a:path w="119" h="112">
                    <a:moveTo>
                      <a:pt x="0" y="112"/>
                    </a:moveTo>
                    <a:lnTo>
                      <a:pt x="119" y="52"/>
                    </a:lnTo>
                    <a:lnTo>
                      <a:pt x="119" y="0"/>
                    </a:lnTo>
                    <a:lnTo>
                      <a:pt x="0" y="61"/>
                    </a:lnTo>
                    <a:lnTo>
                      <a:pt x="0" y="11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15" name="Freeform 1245"/>
              <p:cNvSpPr>
                <a:spLocks/>
              </p:cNvSpPr>
              <p:nvPr/>
            </p:nvSpPr>
            <p:spPr bwMode="auto">
              <a:xfrm>
                <a:off x="3217" y="2643"/>
                <a:ext cx="119" cy="112"/>
              </a:xfrm>
              <a:custGeom>
                <a:avLst/>
                <a:gdLst>
                  <a:gd name="T0" fmla="*/ 0 w 119"/>
                  <a:gd name="T1" fmla="*/ 112 h 112"/>
                  <a:gd name="T2" fmla="*/ 119 w 119"/>
                  <a:gd name="T3" fmla="*/ 52 h 112"/>
                  <a:gd name="T4" fmla="*/ 119 w 119"/>
                  <a:gd name="T5" fmla="*/ 0 h 112"/>
                  <a:gd name="T6" fmla="*/ 0 w 119"/>
                  <a:gd name="T7" fmla="*/ 61 h 112"/>
                  <a:gd name="T8" fmla="*/ 0 w 119"/>
                  <a:gd name="T9" fmla="*/ 112 h 112"/>
                  <a:gd name="T10" fmla="*/ 0 60000 65536"/>
                  <a:gd name="T11" fmla="*/ 0 60000 65536"/>
                  <a:gd name="T12" fmla="*/ 0 60000 65536"/>
                  <a:gd name="T13" fmla="*/ 0 60000 65536"/>
                  <a:gd name="T14" fmla="*/ 0 60000 65536"/>
                  <a:gd name="T15" fmla="*/ 0 w 119"/>
                  <a:gd name="T16" fmla="*/ 0 h 112"/>
                  <a:gd name="T17" fmla="*/ 119 w 119"/>
                  <a:gd name="T18" fmla="*/ 112 h 112"/>
                </a:gdLst>
                <a:ahLst/>
                <a:cxnLst>
                  <a:cxn ang="T10">
                    <a:pos x="T0" y="T1"/>
                  </a:cxn>
                  <a:cxn ang="T11">
                    <a:pos x="T2" y="T3"/>
                  </a:cxn>
                  <a:cxn ang="T12">
                    <a:pos x="T4" y="T5"/>
                  </a:cxn>
                  <a:cxn ang="T13">
                    <a:pos x="T6" y="T7"/>
                  </a:cxn>
                  <a:cxn ang="T14">
                    <a:pos x="T8" y="T9"/>
                  </a:cxn>
                </a:cxnLst>
                <a:rect l="T15" t="T16" r="T17" b="T18"/>
                <a:pathLst>
                  <a:path w="119" h="112">
                    <a:moveTo>
                      <a:pt x="0" y="112"/>
                    </a:moveTo>
                    <a:lnTo>
                      <a:pt x="119" y="52"/>
                    </a:lnTo>
                    <a:lnTo>
                      <a:pt x="119" y="0"/>
                    </a:lnTo>
                    <a:lnTo>
                      <a:pt x="0" y="61"/>
                    </a:lnTo>
                    <a:lnTo>
                      <a:pt x="0" y="11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16" name="Freeform 1246"/>
              <p:cNvSpPr>
                <a:spLocks/>
              </p:cNvSpPr>
              <p:nvPr/>
            </p:nvSpPr>
            <p:spPr bwMode="auto">
              <a:xfrm>
                <a:off x="3096" y="2581"/>
                <a:ext cx="240" cy="123"/>
              </a:xfrm>
              <a:custGeom>
                <a:avLst/>
                <a:gdLst>
                  <a:gd name="T0" fmla="*/ 121 w 240"/>
                  <a:gd name="T1" fmla="*/ 123 h 123"/>
                  <a:gd name="T2" fmla="*/ 240 w 240"/>
                  <a:gd name="T3" fmla="*/ 62 h 123"/>
                  <a:gd name="T4" fmla="*/ 117 w 240"/>
                  <a:gd name="T5" fmla="*/ 0 h 123"/>
                  <a:gd name="T6" fmla="*/ 0 w 240"/>
                  <a:gd name="T7" fmla="*/ 60 h 123"/>
                  <a:gd name="T8" fmla="*/ 121 w 240"/>
                  <a:gd name="T9" fmla="*/ 123 h 123"/>
                  <a:gd name="T10" fmla="*/ 0 60000 65536"/>
                  <a:gd name="T11" fmla="*/ 0 60000 65536"/>
                  <a:gd name="T12" fmla="*/ 0 60000 65536"/>
                  <a:gd name="T13" fmla="*/ 0 60000 65536"/>
                  <a:gd name="T14" fmla="*/ 0 60000 65536"/>
                  <a:gd name="T15" fmla="*/ 0 w 240"/>
                  <a:gd name="T16" fmla="*/ 0 h 123"/>
                  <a:gd name="T17" fmla="*/ 240 w 240"/>
                  <a:gd name="T18" fmla="*/ 123 h 123"/>
                </a:gdLst>
                <a:ahLst/>
                <a:cxnLst>
                  <a:cxn ang="T10">
                    <a:pos x="T0" y="T1"/>
                  </a:cxn>
                  <a:cxn ang="T11">
                    <a:pos x="T2" y="T3"/>
                  </a:cxn>
                  <a:cxn ang="T12">
                    <a:pos x="T4" y="T5"/>
                  </a:cxn>
                  <a:cxn ang="T13">
                    <a:pos x="T6" y="T7"/>
                  </a:cxn>
                  <a:cxn ang="T14">
                    <a:pos x="T8" y="T9"/>
                  </a:cxn>
                </a:cxnLst>
                <a:rect l="T15" t="T16" r="T17" b="T18"/>
                <a:pathLst>
                  <a:path w="240" h="123">
                    <a:moveTo>
                      <a:pt x="121" y="123"/>
                    </a:moveTo>
                    <a:lnTo>
                      <a:pt x="240" y="62"/>
                    </a:lnTo>
                    <a:lnTo>
                      <a:pt x="117" y="0"/>
                    </a:lnTo>
                    <a:lnTo>
                      <a:pt x="0" y="60"/>
                    </a:lnTo>
                    <a:lnTo>
                      <a:pt x="121"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17" name="Freeform 1247"/>
              <p:cNvSpPr>
                <a:spLocks/>
              </p:cNvSpPr>
              <p:nvPr/>
            </p:nvSpPr>
            <p:spPr bwMode="auto">
              <a:xfrm>
                <a:off x="3096" y="2581"/>
                <a:ext cx="240" cy="123"/>
              </a:xfrm>
              <a:custGeom>
                <a:avLst/>
                <a:gdLst>
                  <a:gd name="T0" fmla="*/ 121 w 240"/>
                  <a:gd name="T1" fmla="*/ 123 h 123"/>
                  <a:gd name="T2" fmla="*/ 240 w 240"/>
                  <a:gd name="T3" fmla="*/ 62 h 123"/>
                  <a:gd name="T4" fmla="*/ 117 w 240"/>
                  <a:gd name="T5" fmla="*/ 0 h 123"/>
                  <a:gd name="T6" fmla="*/ 0 w 240"/>
                  <a:gd name="T7" fmla="*/ 60 h 123"/>
                  <a:gd name="T8" fmla="*/ 121 w 240"/>
                  <a:gd name="T9" fmla="*/ 123 h 123"/>
                  <a:gd name="T10" fmla="*/ 0 60000 65536"/>
                  <a:gd name="T11" fmla="*/ 0 60000 65536"/>
                  <a:gd name="T12" fmla="*/ 0 60000 65536"/>
                  <a:gd name="T13" fmla="*/ 0 60000 65536"/>
                  <a:gd name="T14" fmla="*/ 0 60000 65536"/>
                  <a:gd name="T15" fmla="*/ 0 w 240"/>
                  <a:gd name="T16" fmla="*/ 0 h 123"/>
                  <a:gd name="T17" fmla="*/ 240 w 240"/>
                  <a:gd name="T18" fmla="*/ 123 h 123"/>
                </a:gdLst>
                <a:ahLst/>
                <a:cxnLst>
                  <a:cxn ang="T10">
                    <a:pos x="T0" y="T1"/>
                  </a:cxn>
                  <a:cxn ang="T11">
                    <a:pos x="T2" y="T3"/>
                  </a:cxn>
                  <a:cxn ang="T12">
                    <a:pos x="T4" y="T5"/>
                  </a:cxn>
                  <a:cxn ang="T13">
                    <a:pos x="T6" y="T7"/>
                  </a:cxn>
                  <a:cxn ang="T14">
                    <a:pos x="T8" y="T9"/>
                  </a:cxn>
                </a:cxnLst>
                <a:rect l="T15" t="T16" r="T17" b="T18"/>
                <a:pathLst>
                  <a:path w="240" h="123">
                    <a:moveTo>
                      <a:pt x="121" y="123"/>
                    </a:moveTo>
                    <a:lnTo>
                      <a:pt x="240" y="62"/>
                    </a:lnTo>
                    <a:lnTo>
                      <a:pt x="117" y="0"/>
                    </a:lnTo>
                    <a:lnTo>
                      <a:pt x="0" y="60"/>
                    </a:lnTo>
                    <a:lnTo>
                      <a:pt x="121"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18" name="Freeform 1248"/>
              <p:cNvSpPr>
                <a:spLocks/>
              </p:cNvSpPr>
              <p:nvPr/>
            </p:nvSpPr>
            <p:spPr bwMode="auto">
              <a:xfrm>
                <a:off x="3217" y="2643"/>
                <a:ext cx="119" cy="112"/>
              </a:xfrm>
              <a:custGeom>
                <a:avLst/>
                <a:gdLst>
                  <a:gd name="T0" fmla="*/ 0 w 119"/>
                  <a:gd name="T1" fmla="*/ 112 h 112"/>
                  <a:gd name="T2" fmla="*/ 119 w 119"/>
                  <a:gd name="T3" fmla="*/ 52 h 112"/>
                  <a:gd name="T4" fmla="*/ 119 w 119"/>
                  <a:gd name="T5" fmla="*/ 0 h 112"/>
                  <a:gd name="T6" fmla="*/ 0 w 119"/>
                  <a:gd name="T7" fmla="*/ 61 h 112"/>
                  <a:gd name="T8" fmla="*/ 0 w 119"/>
                  <a:gd name="T9" fmla="*/ 112 h 112"/>
                  <a:gd name="T10" fmla="*/ 0 60000 65536"/>
                  <a:gd name="T11" fmla="*/ 0 60000 65536"/>
                  <a:gd name="T12" fmla="*/ 0 60000 65536"/>
                  <a:gd name="T13" fmla="*/ 0 60000 65536"/>
                  <a:gd name="T14" fmla="*/ 0 60000 65536"/>
                  <a:gd name="T15" fmla="*/ 0 w 119"/>
                  <a:gd name="T16" fmla="*/ 0 h 112"/>
                  <a:gd name="T17" fmla="*/ 119 w 119"/>
                  <a:gd name="T18" fmla="*/ 112 h 112"/>
                </a:gdLst>
                <a:ahLst/>
                <a:cxnLst>
                  <a:cxn ang="T10">
                    <a:pos x="T0" y="T1"/>
                  </a:cxn>
                  <a:cxn ang="T11">
                    <a:pos x="T2" y="T3"/>
                  </a:cxn>
                  <a:cxn ang="T12">
                    <a:pos x="T4" y="T5"/>
                  </a:cxn>
                  <a:cxn ang="T13">
                    <a:pos x="T6" y="T7"/>
                  </a:cxn>
                  <a:cxn ang="T14">
                    <a:pos x="T8" y="T9"/>
                  </a:cxn>
                </a:cxnLst>
                <a:rect l="T15" t="T16" r="T17" b="T18"/>
                <a:pathLst>
                  <a:path w="119" h="112">
                    <a:moveTo>
                      <a:pt x="0" y="112"/>
                    </a:moveTo>
                    <a:lnTo>
                      <a:pt x="119" y="52"/>
                    </a:lnTo>
                    <a:lnTo>
                      <a:pt x="119" y="0"/>
                    </a:lnTo>
                    <a:lnTo>
                      <a:pt x="0" y="61"/>
                    </a:lnTo>
                    <a:lnTo>
                      <a:pt x="0" y="11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19" name="Freeform 1249"/>
              <p:cNvSpPr>
                <a:spLocks/>
              </p:cNvSpPr>
              <p:nvPr/>
            </p:nvSpPr>
            <p:spPr bwMode="auto">
              <a:xfrm>
                <a:off x="3217" y="2643"/>
                <a:ext cx="119" cy="112"/>
              </a:xfrm>
              <a:custGeom>
                <a:avLst/>
                <a:gdLst>
                  <a:gd name="T0" fmla="*/ 0 w 119"/>
                  <a:gd name="T1" fmla="*/ 112 h 112"/>
                  <a:gd name="T2" fmla="*/ 119 w 119"/>
                  <a:gd name="T3" fmla="*/ 52 h 112"/>
                  <a:gd name="T4" fmla="*/ 119 w 119"/>
                  <a:gd name="T5" fmla="*/ 0 h 112"/>
                  <a:gd name="T6" fmla="*/ 0 w 119"/>
                  <a:gd name="T7" fmla="*/ 61 h 112"/>
                  <a:gd name="T8" fmla="*/ 0 w 119"/>
                  <a:gd name="T9" fmla="*/ 112 h 112"/>
                  <a:gd name="T10" fmla="*/ 0 60000 65536"/>
                  <a:gd name="T11" fmla="*/ 0 60000 65536"/>
                  <a:gd name="T12" fmla="*/ 0 60000 65536"/>
                  <a:gd name="T13" fmla="*/ 0 60000 65536"/>
                  <a:gd name="T14" fmla="*/ 0 60000 65536"/>
                  <a:gd name="T15" fmla="*/ 0 w 119"/>
                  <a:gd name="T16" fmla="*/ 0 h 112"/>
                  <a:gd name="T17" fmla="*/ 119 w 119"/>
                  <a:gd name="T18" fmla="*/ 112 h 112"/>
                </a:gdLst>
                <a:ahLst/>
                <a:cxnLst>
                  <a:cxn ang="T10">
                    <a:pos x="T0" y="T1"/>
                  </a:cxn>
                  <a:cxn ang="T11">
                    <a:pos x="T2" y="T3"/>
                  </a:cxn>
                  <a:cxn ang="T12">
                    <a:pos x="T4" y="T5"/>
                  </a:cxn>
                  <a:cxn ang="T13">
                    <a:pos x="T6" y="T7"/>
                  </a:cxn>
                  <a:cxn ang="T14">
                    <a:pos x="T8" y="T9"/>
                  </a:cxn>
                </a:cxnLst>
                <a:rect l="T15" t="T16" r="T17" b="T18"/>
                <a:pathLst>
                  <a:path w="119" h="112">
                    <a:moveTo>
                      <a:pt x="0" y="112"/>
                    </a:moveTo>
                    <a:lnTo>
                      <a:pt x="119" y="52"/>
                    </a:lnTo>
                    <a:lnTo>
                      <a:pt x="119" y="0"/>
                    </a:lnTo>
                    <a:lnTo>
                      <a:pt x="0" y="61"/>
                    </a:lnTo>
                    <a:lnTo>
                      <a:pt x="0" y="11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20" name="Freeform 1250"/>
              <p:cNvSpPr>
                <a:spLocks/>
              </p:cNvSpPr>
              <p:nvPr/>
            </p:nvSpPr>
            <p:spPr bwMode="auto">
              <a:xfrm>
                <a:off x="3096" y="2581"/>
                <a:ext cx="240" cy="123"/>
              </a:xfrm>
              <a:custGeom>
                <a:avLst/>
                <a:gdLst>
                  <a:gd name="T0" fmla="*/ 121 w 240"/>
                  <a:gd name="T1" fmla="*/ 123 h 123"/>
                  <a:gd name="T2" fmla="*/ 240 w 240"/>
                  <a:gd name="T3" fmla="*/ 62 h 123"/>
                  <a:gd name="T4" fmla="*/ 117 w 240"/>
                  <a:gd name="T5" fmla="*/ 0 h 123"/>
                  <a:gd name="T6" fmla="*/ 0 w 240"/>
                  <a:gd name="T7" fmla="*/ 60 h 123"/>
                  <a:gd name="T8" fmla="*/ 121 w 240"/>
                  <a:gd name="T9" fmla="*/ 123 h 123"/>
                  <a:gd name="T10" fmla="*/ 0 60000 65536"/>
                  <a:gd name="T11" fmla="*/ 0 60000 65536"/>
                  <a:gd name="T12" fmla="*/ 0 60000 65536"/>
                  <a:gd name="T13" fmla="*/ 0 60000 65536"/>
                  <a:gd name="T14" fmla="*/ 0 60000 65536"/>
                  <a:gd name="T15" fmla="*/ 0 w 240"/>
                  <a:gd name="T16" fmla="*/ 0 h 123"/>
                  <a:gd name="T17" fmla="*/ 240 w 240"/>
                  <a:gd name="T18" fmla="*/ 123 h 123"/>
                </a:gdLst>
                <a:ahLst/>
                <a:cxnLst>
                  <a:cxn ang="T10">
                    <a:pos x="T0" y="T1"/>
                  </a:cxn>
                  <a:cxn ang="T11">
                    <a:pos x="T2" y="T3"/>
                  </a:cxn>
                  <a:cxn ang="T12">
                    <a:pos x="T4" y="T5"/>
                  </a:cxn>
                  <a:cxn ang="T13">
                    <a:pos x="T6" y="T7"/>
                  </a:cxn>
                  <a:cxn ang="T14">
                    <a:pos x="T8" y="T9"/>
                  </a:cxn>
                </a:cxnLst>
                <a:rect l="T15" t="T16" r="T17" b="T18"/>
                <a:pathLst>
                  <a:path w="240" h="123">
                    <a:moveTo>
                      <a:pt x="121" y="123"/>
                    </a:moveTo>
                    <a:lnTo>
                      <a:pt x="240" y="62"/>
                    </a:lnTo>
                    <a:lnTo>
                      <a:pt x="117" y="0"/>
                    </a:lnTo>
                    <a:lnTo>
                      <a:pt x="0" y="60"/>
                    </a:lnTo>
                    <a:lnTo>
                      <a:pt x="121"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21" name="Freeform 1251"/>
              <p:cNvSpPr>
                <a:spLocks/>
              </p:cNvSpPr>
              <p:nvPr/>
            </p:nvSpPr>
            <p:spPr bwMode="auto">
              <a:xfrm>
                <a:off x="3096" y="2581"/>
                <a:ext cx="240" cy="123"/>
              </a:xfrm>
              <a:custGeom>
                <a:avLst/>
                <a:gdLst>
                  <a:gd name="T0" fmla="*/ 121 w 240"/>
                  <a:gd name="T1" fmla="*/ 123 h 123"/>
                  <a:gd name="T2" fmla="*/ 240 w 240"/>
                  <a:gd name="T3" fmla="*/ 62 h 123"/>
                  <a:gd name="T4" fmla="*/ 117 w 240"/>
                  <a:gd name="T5" fmla="*/ 0 h 123"/>
                  <a:gd name="T6" fmla="*/ 0 w 240"/>
                  <a:gd name="T7" fmla="*/ 60 h 123"/>
                  <a:gd name="T8" fmla="*/ 121 w 240"/>
                  <a:gd name="T9" fmla="*/ 123 h 123"/>
                  <a:gd name="T10" fmla="*/ 0 60000 65536"/>
                  <a:gd name="T11" fmla="*/ 0 60000 65536"/>
                  <a:gd name="T12" fmla="*/ 0 60000 65536"/>
                  <a:gd name="T13" fmla="*/ 0 60000 65536"/>
                  <a:gd name="T14" fmla="*/ 0 60000 65536"/>
                  <a:gd name="T15" fmla="*/ 0 w 240"/>
                  <a:gd name="T16" fmla="*/ 0 h 123"/>
                  <a:gd name="T17" fmla="*/ 240 w 240"/>
                  <a:gd name="T18" fmla="*/ 123 h 123"/>
                </a:gdLst>
                <a:ahLst/>
                <a:cxnLst>
                  <a:cxn ang="T10">
                    <a:pos x="T0" y="T1"/>
                  </a:cxn>
                  <a:cxn ang="T11">
                    <a:pos x="T2" y="T3"/>
                  </a:cxn>
                  <a:cxn ang="T12">
                    <a:pos x="T4" y="T5"/>
                  </a:cxn>
                  <a:cxn ang="T13">
                    <a:pos x="T6" y="T7"/>
                  </a:cxn>
                  <a:cxn ang="T14">
                    <a:pos x="T8" y="T9"/>
                  </a:cxn>
                </a:cxnLst>
                <a:rect l="T15" t="T16" r="T17" b="T18"/>
                <a:pathLst>
                  <a:path w="240" h="123">
                    <a:moveTo>
                      <a:pt x="121" y="123"/>
                    </a:moveTo>
                    <a:lnTo>
                      <a:pt x="240" y="62"/>
                    </a:lnTo>
                    <a:lnTo>
                      <a:pt x="117" y="0"/>
                    </a:lnTo>
                    <a:lnTo>
                      <a:pt x="0" y="60"/>
                    </a:lnTo>
                    <a:lnTo>
                      <a:pt x="121"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22" name="Freeform 1252"/>
              <p:cNvSpPr>
                <a:spLocks/>
              </p:cNvSpPr>
              <p:nvPr/>
            </p:nvSpPr>
            <p:spPr bwMode="auto">
              <a:xfrm>
                <a:off x="3096" y="2641"/>
                <a:ext cx="121" cy="114"/>
              </a:xfrm>
              <a:custGeom>
                <a:avLst/>
                <a:gdLst>
                  <a:gd name="T0" fmla="*/ 0 w 121"/>
                  <a:gd name="T1" fmla="*/ 0 h 114"/>
                  <a:gd name="T2" fmla="*/ 0 w 121"/>
                  <a:gd name="T3" fmla="*/ 52 h 114"/>
                  <a:gd name="T4" fmla="*/ 121 w 121"/>
                  <a:gd name="T5" fmla="*/ 114 h 114"/>
                  <a:gd name="T6" fmla="*/ 121 w 121"/>
                  <a:gd name="T7" fmla="*/ 63 h 114"/>
                  <a:gd name="T8" fmla="*/ 0 w 121"/>
                  <a:gd name="T9" fmla="*/ 0 h 114"/>
                  <a:gd name="T10" fmla="*/ 0 60000 65536"/>
                  <a:gd name="T11" fmla="*/ 0 60000 65536"/>
                  <a:gd name="T12" fmla="*/ 0 60000 65536"/>
                  <a:gd name="T13" fmla="*/ 0 60000 65536"/>
                  <a:gd name="T14" fmla="*/ 0 60000 65536"/>
                  <a:gd name="T15" fmla="*/ 0 w 121"/>
                  <a:gd name="T16" fmla="*/ 0 h 114"/>
                  <a:gd name="T17" fmla="*/ 121 w 121"/>
                  <a:gd name="T18" fmla="*/ 114 h 114"/>
                </a:gdLst>
                <a:ahLst/>
                <a:cxnLst>
                  <a:cxn ang="T10">
                    <a:pos x="T0" y="T1"/>
                  </a:cxn>
                  <a:cxn ang="T11">
                    <a:pos x="T2" y="T3"/>
                  </a:cxn>
                  <a:cxn ang="T12">
                    <a:pos x="T4" y="T5"/>
                  </a:cxn>
                  <a:cxn ang="T13">
                    <a:pos x="T6" y="T7"/>
                  </a:cxn>
                  <a:cxn ang="T14">
                    <a:pos x="T8" y="T9"/>
                  </a:cxn>
                </a:cxnLst>
                <a:rect l="T15" t="T16" r="T17" b="T18"/>
                <a:pathLst>
                  <a:path w="121" h="114">
                    <a:moveTo>
                      <a:pt x="0" y="0"/>
                    </a:moveTo>
                    <a:lnTo>
                      <a:pt x="0" y="52"/>
                    </a:lnTo>
                    <a:lnTo>
                      <a:pt x="121" y="114"/>
                    </a:lnTo>
                    <a:lnTo>
                      <a:pt x="121" y="6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23" name="Freeform 1253"/>
              <p:cNvSpPr>
                <a:spLocks/>
              </p:cNvSpPr>
              <p:nvPr/>
            </p:nvSpPr>
            <p:spPr bwMode="auto">
              <a:xfrm>
                <a:off x="3096" y="2641"/>
                <a:ext cx="121" cy="114"/>
              </a:xfrm>
              <a:custGeom>
                <a:avLst/>
                <a:gdLst>
                  <a:gd name="T0" fmla="*/ 0 w 121"/>
                  <a:gd name="T1" fmla="*/ 0 h 114"/>
                  <a:gd name="T2" fmla="*/ 0 w 121"/>
                  <a:gd name="T3" fmla="*/ 52 h 114"/>
                  <a:gd name="T4" fmla="*/ 121 w 121"/>
                  <a:gd name="T5" fmla="*/ 114 h 114"/>
                  <a:gd name="T6" fmla="*/ 121 w 121"/>
                  <a:gd name="T7" fmla="*/ 63 h 114"/>
                  <a:gd name="T8" fmla="*/ 0 w 121"/>
                  <a:gd name="T9" fmla="*/ 0 h 114"/>
                  <a:gd name="T10" fmla="*/ 0 60000 65536"/>
                  <a:gd name="T11" fmla="*/ 0 60000 65536"/>
                  <a:gd name="T12" fmla="*/ 0 60000 65536"/>
                  <a:gd name="T13" fmla="*/ 0 60000 65536"/>
                  <a:gd name="T14" fmla="*/ 0 60000 65536"/>
                  <a:gd name="T15" fmla="*/ 0 w 121"/>
                  <a:gd name="T16" fmla="*/ 0 h 114"/>
                  <a:gd name="T17" fmla="*/ 121 w 121"/>
                  <a:gd name="T18" fmla="*/ 114 h 114"/>
                </a:gdLst>
                <a:ahLst/>
                <a:cxnLst>
                  <a:cxn ang="T10">
                    <a:pos x="T0" y="T1"/>
                  </a:cxn>
                  <a:cxn ang="T11">
                    <a:pos x="T2" y="T3"/>
                  </a:cxn>
                  <a:cxn ang="T12">
                    <a:pos x="T4" y="T5"/>
                  </a:cxn>
                  <a:cxn ang="T13">
                    <a:pos x="T6" y="T7"/>
                  </a:cxn>
                  <a:cxn ang="T14">
                    <a:pos x="T8" y="T9"/>
                  </a:cxn>
                </a:cxnLst>
                <a:rect l="T15" t="T16" r="T17" b="T18"/>
                <a:pathLst>
                  <a:path w="121" h="114">
                    <a:moveTo>
                      <a:pt x="0" y="0"/>
                    </a:moveTo>
                    <a:lnTo>
                      <a:pt x="0" y="52"/>
                    </a:lnTo>
                    <a:lnTo>
                      <a:pt x="121" y="114"/>
                    </a:lnTo>
                    <a:lnTo>
                      <a:pt x="121" y="6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24" name="Freeform 1254"/>
              <p:cNvSpPr>
                <a:spLocks/>
              </p:cNvSpPr>
              <p:nvPr/>
            </p:nvSpPr>
            <p:spPr bwMode="auto">
              <a:xfrm>
                <a:off x="3217" y="2590"/>
                <a:ext cx="119" cy="114"/>
              </a:xfrm>
              <a:custGeom>
                <a:avLst/>
                <a:gdLst>
                  <a:gd name="T0" fmla="*/ 0 w 119"/>
                  <a:gd name="T1" fmla="*/ 114 h 114"/>
                  <a:gd name="T2" fmla="*/ 119 w 119"/>
                  <a:gd name="T3" fmla="*/ 53 h 114"/>
                  <a:gd name="T4" fmla="*/ 119 w 119"/>
                  <a:gd name="T5" fmla="*/ 0 h 114"/>
                  <a:gd name="T6" fmla="*/ 0 w 119"/>
                  <a:gd name="T7" fmla="*/ 60 h 114"/>
                  <a:gd name="T8" fmla="*/ 0 w 119"/>
                  <a:gd name="T9" fmla="*/ 114 h 114"/>
                  <a:gd name="T10" fmla="*/ 0 60000 65536"/>
                  <a:gd name="T11" fmla="*/ 0 60000 65536"/>
                  <a:gd name="T12" fmla="*/ 0 60000 65536"/>
                  <a:gd name="T13" fmla="*/ 0 60000 65536"/>
                  <a:gd name="T14" fmla="*/ 0 60000 65536"/>
                  <a:gd name="T15" fmla="*/ 0 w 119"/>
                  <a:gd name="T16" fmla="*/ 0 h 114"/>
                  <a:gd name="T17" fmla="*/ 119 w 119"/>
                  <a:gd name="T18" fmla="*/ 114 h 114"/>
                </a:gdLst>
                <a:ahLst/>
                <a:cxnLst>
                  <a:cxn ang="T10">
                    <a:pos x="T0" y="T1"/>
                  </a:cxn>
                  <a:cxn ang="T11">
                    <a:pos x="T2" y="T3"/>
                  </a:cxn>
                  <a:cxn ang="T12">
                    <a:pos x="T4" y="T5"/>
                  </a:cxn>
                  <a:cxn ang="T13">
                    <a:pos x="T6" y="T7"/>
                  </a:cxn>
                  <a:cxn ang="T14">
                    <a:pos x="T8" y="T9"/>
                  </a:cxn>
                </a:cxnLst>
                <a:rect l="T15" t="T16" r="T17" b="T18"/>
                <a:pathLst>
                  <a:path w="119" h="114">
                    <a:moveTo>
                      <a:pt x="0" y="114"/>
                    </a:moveTo>
                    <a:lnTo>
                      <a:pt x="119" y="53"/>
                    </a:lnTo>
                    <a:lnTo>
                      <a:pt x="119" y="0"/>
                    </a:lnTo>
                    <a:lnTo>
                      <a:pt x="0" y="60"/>
                    </a:lnTo>
                    <a:lnTo>
                      <a:pt x="0" y="11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25" name="Freeform 1255"/>
              <p:cNvSpPr>
                <a:spLocks/>
              </p:cNvSpPr>
              <p:nvPr/>
            </p:nvSpPr>
            <p:spPr bwMode="auto">
              <a:xfrm>
                <a:off x="3217" y="2590"/>
                <a:ext cx="119" cy="114"/>
              </a:xfrm>
              <a:custGeom>
                <a:avLst/>
                <a:gdLst>
                  <a:gd name="T0" fmla="*/ 0 w 119"/>
                  <a:gd name="T1" fmla="*/ 114 h 114"/>
                  <a:gd name="T2" fmla="*/ 119 w 119"/>
                  <a:gd name="T3" fmla="*/ 53 h 114"/>
                  <a:gd name="T4" fmla="*/ 119 w 119"/>
                  <a:gd name="T5" fmla="*/ 0 h 114"/>
                  <a:gd name="T6" fmla="*/ 0 w 119"/>
                  <a:gd name="T7" fmla="*/ 60 h 114"/>
                  <a:gd name="T8" fmla="*/ 0 w 119"/>
                  <a:gd name="T9" fmla="*/ 114 h 114"/>
                  <a:gd name="T10" fmla="*/ 0 60000 65536"/>
                  <a:gd name="T11" fmla="*/ 0 60000 65536"/>
                  <a:gd name="T12" fmla="*/ 0 60000 65536"/>
                  <a:gd name="T13" fmla="*/ 0 60000 65536"/>
                  <a:gd name="T14" fmla="*/ 0 60000 65536"/>
                  <a:gd name="T15" fmla="*/ 0 w 119"/>
                  <a:gd name="T16" fmla="*/ 0 h 114"/>
                  <a:gd name="T17" fmla="*/ 119 w 119"/>
                  <a:gd name="T18" fmla="*/ 114 h 114"/>
                </a:gdLst>
                <a:ahLst/>
                <a:cxnLst>
                  <a:cxn ang="T10">
                    <a:pos x="T0" y="T1"/>
                  </a:cxn>
                  <a:cxn ang="T11">
                    <a:pos x="T2" y="T3"/>
                  </a:cxn>
                  <a:cxn ang="T12">
                    <a:pos x="T4" y="T5"/>
                  </a:cxn>
                  <a:cxn ang="T13">
                    <a:pos x="T6" y="T7"/>
                  </a:cxn>
                  <a:cxn ang="T14">
                    <a:pos x="T8" y="T9"/>
                  </a:cxn>
                </a:cxnLst>
                <a:rect l="T15" t="T16" r="T17" b="T18"/>
                <a:pathLst>
                  <a:path w="119" h="114">
                    <a:moveTo>
                      <a:pt x="0" y="114"/>
                    </a:moveTo>
                    <a:lnTo>
                      <a:pt x="119" y="53"/>
                    </a:lnTo>
                    <a:lnTo>
                      <a:pt x="119" y="0"/>
                    </a:lnTo>
                    <a:lnTo>
                      <a:pt x="0" y="60"/>
                    </a:lnTo>
                    <a:lnTo>
                      <a:pt x="0"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26" name="Freeform 1256"/>
              <p:cNvSpPr>
                <a:spLocks/>
              </p:cNvSpPr>
              <p:nvPr/>
            </p:nvSpPr>
            <p:spPr bwMode="auto">
              <a:xfrm>
                <a:off x="3096" y="2527"/>
                <a:ext cx="240" cy="123"/>
              </a:xfrm>
              <a:custGeom>
                <a:avLst/>
                <a:gdLst>
                  <a:gd name="T0" fmla="*/ 121 w 240"/>
                  <a:gd name="T1" fmla="*/ 123 h 123"/>
                  <a:gd name="T2" fmla="*/ 240 w 240"/>
                  <a:gd name="T3" fmla="*/ 63 h 123"/>
                  <a:gd name="T4" fmla="*/ 117 w 240"/>
                  <a:gd name="T5" fmla="*/ 0 h 123"/>
                  <a:gd name="T6" fmla="*/ 0 w 240"/>
                  <a:gd name="T7" fmla="*/ 61 h 123"/>
                  <a:gd name="T8" fmla="*/ 121 w 240"/>
                  <a:gd name="T9" fmla="*/ 123 h 123"/>
                  <a:gd name="T10" fmla="*/ 0 60000 65536"/>
                  <a:gd name="T11" fmla="*/ 0 60000 65536"/>
                  <a:gd name="T12" fmla="*/ 0 60000 65536"/>
                  <a:gd name="T13" fmla="*/ 0 60000 65536"/>
                  <a:gd name="T14" fmla="*/ 0 60000 65536"/>
                  <a:gd name="T15" fmla="*/ 0 w 240"/>
                  <a:gd name="T16" fmla="*/ 0 h 123"/>
                  <a:gd name="T17" fmla="*/ 240 w 240"/>
                  <a:gd name="T18" fmla="*/ 123 h 123"/>
                </a:gdLst>
                <a:ahLst/>
                <a:cxnLst>
                  <a:cxn ang="T10">
                    <a:pos x="T0" y="T1"/>
                  </a:cxn>
                  <a:cxn ang="T11">
                    <a:pos x="T2" y="T3"/>
                  </a:cxn>
                  <a:cxn ang="T12">
                    <a:pos x="T4" y="T5"/>
                  </a:cxn>
                  <a:cxn ang="T13">
                    <a:pos x="T6" y="T7"/>
                  </a:cxn>
                  <a:cxn ang="T14">
                    <a:pos x="T8" y="T9"/>
                  </a:cxn>
                </a:cxnLst>
                <a:rect l="T15" t="T16" r="T17" b="T18"/>
                <a:pathLst>
                  <a:path w="240" h="123">
                    <a:moveTo>
                      <a:pt x="121" y="123"/>
                    </a:moveTo>
                    <a:lnTo>
                      <a:pt x="240" y="63"/>
                    </a:lnTo>
                    <a:lnTo>
                      <a:pt x="117" y="0"/>
                    </a:lnTo>
                    <a:lnTo>
                      <a:pt x="0" y="61"/>
                    </a:lnTo>
                    <a:lnTo>
                      <a:pt x="121"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27" name="Freeform 1257"/>
              <p:cNvSpPr>
                <a:spLocks/>
              </p:cNvSpPr>
              <p:nvPr/>
            </p:nvSpPr>
            <p:spPr bwMode="auto">
              <a:xfrm>
                <a:off x="3096" y="2527"/>
                <a:ext cx="240" cy="123"/>
              </a:xfrm>
              <a:custGeom>
                <a:avLst/>
                <a:gdLst>
                  <a:gd name="T0" fmla="*/ 121 w 240"/>
                  <a:gd name="T1" fmla="*/ 123 h 123"/>
                  <a:gd name="T2" fmla="*/ 240 w 240"/>
                  <a:gd name="T3" fmla="*/ 63 h 123"/>
                  <a:gd name="T4" fmla="*/ 117 w 240"/>
                  <a:gd name="T5" fmla="*/ 0 h 123"/>
                  <a:gd name="T6" fmla="*/ 0 w 240"/>
                  <a:gd name="T7" fmla="*/ 61 h 123"/>
                  <a:gd name="T8" fmla="*/ 121 w 240"/>
                  <a:gd name="T9" fmla="*/ 123 h 123"/>
                  <a:gd name="T10" fmla="*/ 0 60000 65536"/>
                  <a:gd name="T11" fmla="*/ 0 60000 65536"/>
                  <a:gd name="T12" fmla="*/ 0 60000 65536"/>
                  <a:gd name="T13" fmla="*/ 0 60000 65536"/>
                  <a:gd name="T14" fmla="*/ 0 60000 65536"/>
                  <a:gd name="T15" fmla="*/ 0 w 240"/>
                  <a:gd name="T16" fmla="*/ 0 h 123"/>
                  <a:gd name="T17" fmla="*/ 240 w 240"/>
                  <a:gd name="T18" fmla="*/ 123 h 123"/>
                </a:gdLst>
                <a:ahLst/>
                <a:cxnLst>
                  <a:cxn ang="T10">
                    <a:pos x="T0" y="T1"/>
                  </a:cxn>
                  <a:cxn ang="T11">
                    <a:pos x="T2" y="T3"/>
                  </a:cxn>
                  <a:cxn ang="T12">
                    <a:pos x="T4" y="T5"/>
                  </a:cxn>
                  <a:cxn ang="T13">
                    <a:pos x="T6" y="T7"/>
                  </a:cxn>
                  <a:cxn ang="T14">
                    <a:pos x="T8" y="T9"/>
                  </a:cxn>
                </a:cxnLst>
                <a:rect l="T15" t="T16" r="T17" b="T18"/>
                <a:pathLst>
                  <a:path w="240" h="123">
                    <a:moveTo>
                      <a:pt x="121" y="123"/>
                    </a:moveTo>
                    <a:lnTo>
                      <a:pt x="240" y="63"/>
                    </a:lnTo>
                    <a:lnTo>
                      <a:pt x="117" y="0"/>
                    </a:lnTo>
                    <a:lnTo>
                      <a:pt x="0" y="61"/>
                    </a:lnTo>
                    <a:lnTo>
                      <a:pt x="121"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28" name="Freeform 1258"/>
              <p:cNvSpPr>
                <a:spLocks/>
              </p:cNvSpPr>
              <p:nvPr/>
            </p:nvSpPr>
            <p:spPr bwMode="auto">
              <a:xfrm>
                <a:off x="3217" y="2590"/>
                <a:ext cx="119" cy="114"/>
              </a:xfrm>
              <a:custGeom>
                <a:avLst/>
                <a:gdLst>
                  <a:gd name="T0" fmla="*/ 0 w 119"/>
                  <a:gd name="T1" fmla="*/ 114 h 114"/>
                  <a:gd name="T2" fmla="*/ 119 w 119"/>
                  <a:gd name="T3" fmla="*/ 53 h 114"/>
                  <a:gd name="T4" fmla="*/ 119 w 119"/>
                  <a:gd name="T5" fmla="*/ 0 h 114"/>
                  <a:gd name="T6" fmla="*/ 0 w 119"/>
                  <a:gd name="T7" fmla="*/ 60 h 114"/>
                  <a:gd name="T8" fmla="*/ 0 w 119"/>
                  <a:gd name="T9" fmla="*/ 114 h 114"/>
                  <a:gd name="T10" fmla="*/ 0 60000 65536"/>
                  <a:gd name="T11" fmla="*/ 0 60000 65536"/>
                  <a:gd name="T12" fmla="*/ 0 60000 65536"/>
                  <a:gd name="T13" fmla="*/ 0 60000 65536"/>
                  <a:gd name="T14" fmla="*/ 0 60000 65536"/>
                  <a:gd name="T15" fmla="*/ 0 w 119"/>
                  <a:gd name="T16" fmla="*/ 0 h 114"/>
                  <a:gd name="T17" fmla="*/ 119 w 119"/>
                  <a:gd name="T18" fmla="*/ 114 h 114"/>
                </a:gdLst>
                <a:ahLst/>
                <a:cxnLst>
                  <a:cxn ang="T10">
                    <a:pos x="T0" y="T1"/>
                  </a:cxn>
                  <a:cxn ang="T11">
                    <a:pos x="T2" y="T3"/>
                  </a:cxn>
                  <a:cxn ang="T12">
                    <a:pos x="T4" y="T5"/>
                  </a:cxn>
                  <a:cxn ang="T13">
                    <a:pos x="T6" y="T7"/>
                  </a:cxn>
                  <a:cxn ang="T14">
                    <a:pos x="T8" y="T9"/>
                  </a:cxn>
                </a:cxnLst>
                <a:rect l="T15" t="T16" r="T17" b="T18"/>
                <a:pathLst>
                  <a:path w="119" h="114">
                    <a:moveTo>
                      <a:pt x="0" y="114"/>
                    </a:moveTo>
                    <a:lnTo>
                      <a:pt x="119" y="53"/>
                    </a:lnTo>
                    <a:lnTo>
                      <a:pt x="119" y="0"/>
                    </a:lnTo>
                    <a:lnTo>
                      <a:pt x="0" y="60"/>
                    </a:lnTo>
                    <a:lnTo>
                      <a:pt x="0" y="11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29" name="Freeform 1259"/>
              <p:cNvSpPr>
                <a:spLocks/>
              </p:cNvSpPr>
              <p:nvPr/>
            </p:nvSpPr>
            <p:spPr bwMode="auto">
              <a:xfrm>
                <a:off x="3217" y="2590"/>
                <a:ext cx="119" cy="114"/>
              </a:xfrm>
              <a:custGeom>
                <a:avLst/>
                <a:gdLst>
                  <a:gd name="T0" fmla="*/ 0 w 119"/>
                  <a:gd name="T1" fmla="*/ 114 h 114"/>
                  <a:gd name="T2" fmla="*/ 119 w 119"/>
                  <a:gd name="T3" fmla="*/ 53 h 114"/>
                  <a:gd name="T4" fmla="*/ 119 w 119"/>
                  <a:gd name="T5" fmla="*/ 0 h 114"/>
                  <a:gd name="T6" fmla="*/ 0 w 119"/>
                  <a:gd name="T7" fmla="*/ 60 h 114"/>
                  <a:gd name="T8" fmla="*/ 0 w 119"/>
                  <a:gd name="T9" fmla="*/ 114 h 114"/>
                  <a:gd name="T10" fmla="*/ 0 60000 65536"/>
                  <a:gd name="T11" fmla="*/ 0 60000 65536"/>
                  <a:gd name="T12" fmla="*/ 0 60000 65536"/>
                  <a:gd name="T13" fmla="*/ 0 60000 65536"/>
                  <a:gd name="T14" fmla="*/ 0 60000 65536"/>
                  <a:gd name="T15" fmla="*/ 0 w 119"/>
                  <a:gd name="T16" fmla="*/ 0 h 114"/>
                  <a:gd name="T17" fmla="*/ 119 w 119"/>
                  <a:gd name="T18" fmla="*/ 114 h 114"/>
                </a:gdLst>
                <a:ahLst/>
                <a:cxnLst>
                  <a:cxn ang="T10">
                    <a:pos x="T0" y="T1"/>
                  </a:cxn>
                  <a:cxn ang="T11">
                    <a:pos x="T2" y="T3"/>
                  </a:cxn>
                  <a:cxn ang="T12">
                    <a:pos x="T4" y="T5"/>
                  </a:cxn>
                  <a:cxn ang="T13">
                    <a:pos x="T6" y="T7"/>
                  </a:cxn>
                  <a:cxn ang="T14">
                    <a:pos x="T8" y="T9"/>
                  </a:cxn>
                </a:cxnLst>
                <a:rect l="T15" t="T16" r="T17" b="T18"/>
                <a:pathLst>
                  <a:path w="119" h="114">
                    <a:moveTo>
                      <a:pt x="0" y="114"/>
                    </a:moveTo>
                    <a:lnTo>
                      <a:pt x="119" y="53"/>
                    </a:lnTo>
                    <a:lnTo>
                      <a:pt x="119" y="0"/>
                    </a:lnTo>
                    <a:lnTo>
                      <a:pt x="0" y="60"/>
                    </a:lnTo>
                    <a:lnTo>
                      <a:pt x="0"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30" name="Freeform 1260"/>
              <p:cNvSpPr>
                <a:spLocks/>
              </p:cNvSpPr>
              <p:nvPr/>
            </p:nvSpPr>
            <p:spPr bwMode="auto">
              <a:xfrm>
                <a:off x="3096" y="2527"/>
                <a:ext cx="240" cy="123"/>
              </a:xfrm>
              <a:custGeom>
                <a:avLst/>
                <a:gdLst>
                  <a:gd name="T0" fmla="*/ 121 w 240"/>
                  <a:gd name="T1" fmla="*/ 123 h 123"/>
                  <a:gd name="T2" fmla="*/ 240 w 240"/>
                  <a:gd name="T3" fmla="*/ 63 h 123"/>
                  <a:gd name="T4" fmla="*/ 117 w 240"/>
                  <a:gd name="T5" fmla="*/ 0 h 123"/>
                  <a:gd name="T6" fmla="*/ 0 w 240"/>
                  <a:gd name="T7" fmla="*/ 61 h 123"/>
                  <a:gd name="T8" fmla="*/ 121 w 240"/>
                  <a:gd name="T9" fmla="*/ 123 h 123"/>
                  <a:gd name="T10" fmla="*/ 0 60000 65536"/>
                  <a:gd name="T11" fmla="*/ 0 60000 65536"/>
                  <a:gd name="T12" fmla="*/ 0 60000 65536"/>
                  <a:gd name="T13" fmla="*/ 0 60000 65536"/>
                  <a:gd name="T14" fmla="*/ 0 60000 65536"/>
                  <a:gd name="T15" fmla="*/ 0 w 240"/>
                  <a:gd name="T16" fmla="*/ 0 h 123"/>
                  <a:gd name="T17" fmla="*/ 240 w 240"/>
                  <a:gd name="T18" fmla="*/ 123 h 123"/>
                </a:gdLst>
                <a:ahLst/>
                <a:cxnLst>
                  <a:cxn ang="T10">
                    <a:pos x="T0" y="T1"/>
                  </a:cxn>
                  <a:cxn ang="T11">
                    <a:pos x="T2" y="T3"/>
                  </a:cxn>
                  <a:cxn ang="T12">
                    <a:pos x="T4" y="T5"/>
                  </a:cxn>
                  <a:cxn ang="T13">
                    <a:pos x="T6" y="T7"/>
                  </a:cxn>
                  <a:cxn ang="T14">
                    <a:pos x="T8" y="T9"/>
                  </a:cxn>
                </a:cxnLst>
                <a:rect l="T15" t="T16" r="T17" b="T18"/>
                <a:pathLst>
                  <a:path w="240" h="123">
                    <a:moveTo>
                      <a:pt x="121" y="123"/>
                    </a:moveTo>
                    <a:lnTo>
                      <a:pt x="240" y="63"/>
                    </a:lnTo>
                    <a:lnTo>
                      <a:pt x="117" y="0"/>
                    </a:lnTo>
                    <a:lnTo>
                      <a:pt x="0" y="61"/>
                    </a:lnTo>
                    <a:lnTo>
                      <a:pt x="121"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31" name="Freeform 1261"/>
              <p:cNvSpPr>
                <a:spLocks/>
              </p:cNvSpPr>
              <p:nvPr/>
            </p:nvSpPr>
            <p:spPr bwMode="auto">
              <a:xfrm>
                <a:off x="3096" y="2527"/>
                <a:ext cx="240" cy="123"/>
              </a:xfrm>
              <a:custGeom>
                <a:avLst/>
                <a:gdLst>
                  <a:gd name="T0" fmla="*/ 121 w 240"/>
                  <a:gd name="T1" fmla="*/ 123 h 123"/>
                  <a:gd name="T2" fmla="*/ 240 w 240"/>
                  <a:gd name="T3" fmla="*/ 63 h 123"/>
                  <a:gd name="T4" fmla="*/ 117 w 240"/>
                  <a:gd name="T5" fmla="*/ 0 h 123"/>
                  <a:gd name="T6" fmla="*/ 0 w 240"/>
                  <a:gd name="T7" fmla="*/ 61 h 123"/>
                  <a:gd name="T8" fmla="*/ 121 w 240"/>
                  <a:gd name="T9" fmla="*/ 123 h 123"/>
                  <a:gd name="T10" fmla="*/ 0 60000 65536"/>
                  <a:gd name="T11" fmla="*/ 0 60000 65536"/>
                  <a:gd name="T12" fmla="*/ 0 60000 65536"/>
                  <a:gd name="T13" fmla="*/ 0 60000 65536"/>
                  <a:gd name="T14" fmla="*/ 0 60000 65536"/>
                  <a:gd name="T15" fmla="*/ 0 w 240"/>
                  <a:gd name="T16" fmla="*/ 0 h 123"/>
                  <a:gd name="T17" fmla="*/ 240 w 240"/>
                  <a:gd name="T18" fmla="*/ 123 h 123"/>
                </a:gdLst>
                <a:ahLst/>
                <a:cxnLst>
                  <a:cxn ang="T10">
                    <a:pos x="T0" y="T1"/>
                  </a:cxn>
                  <a:cxn ang="T11">
                    <a:pos x="T2" y="T3"/>
                  </a:cxn>
                  <a:cxn ang="T12">
                    <a:pos x="T4" y="T5"/>
                  </a:cxn>
                  <a:cxn ang="T13">
                    <a:pos x="T6" y="T7"/>
                  </a:cxn>
                  <a:cxn ang="T14">
                    <a:pos x="T8" y="T9"/>
                  </a:cxn>
                </a:cxnLst>
                <a:rect l="T15" t="T16" r="T17" b="T18"/>
                <a:pathLst>
                  <a:path w="240" h="123">
                    <a:moveTo>
                      <a:pt x="121" y="123"/>
                    </a:moveTo>
                    <a:lnTo>
                      <a:pt x="240" y="63"/>
                    </a:lnTo>
                    <a:lnTo>
                      <a:pt x="117" y="0"/>
                    </a:lnTo>
                    <a:lnTo>
                      <a:pt x="0" y="61"/>
                    </a:lnTo>
                    <a:lnTo>
                      <a:pt x="121"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32" name="Freeform 1262"/>
              <p:cNvSpPr>
                <a:spLocks/>
              </p:cNvSpPr>
              <p:nvPr/>
            </p:nvSpPr>
            <p:spPr bwMode="auto">
              <a:xfrm>
                <a:off x="3096" y="2588"/>
                <a:ext cx="121" cy="116"/>
              </a:xfrm>
              <a:custGeom>
                <a:avLst/>
                <a:gdLst>
                  <a:gd name="T0" fmla="*/ 0 w 121"/>
                  <a:gd name="T1" fmla="*/ 0 h 116"/>
                  <a:gd name="T2" fmla="*/ 0 w 121"/>
                  <a:gd name="T3" fmla="*/ 51 h 116"/>
                  <a:gd name="T4" fmla="*/ 121 w 121"/>
                  <a:gd name="T5" fmla="*/ 116 h 116"/>
                  <a:gd name="T6" fmla="*/ 121 w 121"/>
                  <a:gd name="T7" fmla="*/ 62 h 116"/>
                  <a:gd name="T8" fmla="*/ 0 w 121"/>
                  <a:gd name="T9" fmla="*/ 0 h 116"/>
                  <a:gd name="T10" fmla="*/ 0 60000 65536"/>
                  <a:gd name="T11" fmla="*/ 0 60000 65536"/>
                  <a:gd name="T12" fmla="*/ 0 60000 65536"/>
                  <a:gd name="T13" fmla="*/ 0 60000 65536"/>
                  <a:gd name="T14" fmla="*/ 0 60000 65536"/>
                  <a:gd name="T15" fmla="*/ 0 w 121"/>
                  <a:gd name="T16" fmla="*/ 0 h 116"/>
                  <a:gd name="T17" fmla="*/ 121 w 121"/>
                  <a:gd name="T18" fmla="*/ 116 h 116"/>
                </a:gdLst>
                <a:ahLst/>
                <a:cxnLst>
                  <a:cxn ang="T10">
                    <a:pos x="T0" y="T1"/>
                  </a:cxn>
                  <a:cxn ang="T11">
                    <a:pos x="T2" y="T3"/>
                  </a:cxn>
                  <a:cxn ang="T12">
                    <a:pos x="T4" y="T5"/>
                  </a:cxn>
                  <a:cxn ang="T13">
                    <a:pos x="T6" y="T7"/>
                  </a:cxn>
                  <a:cxn ang="T14">
                    <a:pos x="T8" y="T9"/>
                  </a:cxn>
                </a:cxnLst>
                <a:rect l="T15" t="T16" r="T17" b="T18"/>
                <a:pathLst>
                  <a:path w="121" h="116">
                    <a:moveTo>
                      <a:pt x="0" y="0"/>
                    </a:moveTo>
                    <a:lnTo>
                      <a:pt x="0" y="51"/>
                    </a:lnTo>
                    <a:lnTo>
                      <a:pt x="121" y="116"/>
                    </a:lnTo>
                    <a:lnTo>
                      <a:pt x="121" y="62"/>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33" name="Freeform 1263"/>
              <p:cNvSpPr>
                <a:spLocks/>
              </p:cNvSpPr>
              <p:nvPr/>
            </p:nvSpPr>
            <p:spPr bwMode="auto">
              <a:xfrm>
                <a:off x="3096" y="2588"/>
                <a:ext cx="121" cy="116"/>
              </a:xfrm>
              <a:custGeom>
                <a:avLst/>
                <a:gdLst>
                  <a:gd name="T0" fmla="*/ 0 w 121"/>
                  <a:gd name="T1" fmla="*/ 0 h 116"/>
                  <a:gd name="T2" fmla="*/ 0 w 121"/>
                  <a:gd name="T3" fmla="*/ 51 h 116"/>
                  <a:gd name="T4" fmla="*/ 121 w 121"/>
                  <a:gd name="T5" fmla="*/ 116 h 116"/>
                  <a:gd name="T6" fmla="*/ 121 w 121"/>
                  <a:gd name="T7" fmla="*/ 62 h 116"/>
                  <a:gd name="T8" fmla="*/ 0 w 121"/>
                  <a:gd name="T9" fmla="*/ 0 h 116"/>
                  <a:gd name="T10" fmla="*/ 0 60000 65536"/>
                  <a:gd name="T11" fmla="*/ 0 60000 65536"/>
                  <a:gd name="T12" fmla="*/ 0 60000 65536"/>
                  <a:gd name="T13" fmla="*/ 0 60000 65536"/>
                  <a:gd name="T14" fmla="*/ 0 60000 65536"/>
                  <a:gd name="T15" fmla="*/ 0 w 121"/>
                  <a:gd name="T16" fmla="*/ 0 h 116"/>
                  <a:gd name="T17" fmla="*/ 121 w 121"/>
                  <a:gd name="T18" fmla="*/ 116 h 116"/>
                </a:gdLst>
                <a:ahLst/>
                <a:cxnLst>
                  <a:cxn ang="T10">
                    <a:pos x="T0" y="T1"/>
                  </a:cxn>
                  <a:cxn ang="T11">
                    <a:pos x="T2" y="T3"/>
                  </a:cxn>
                  <a:cxn ang="T12">
                    <a:pos x="T4" y="T5"/>
                  </a:cxn>
                  <a:cxn ang="T13">
                    <a:pos x="T6" y="T7"/>
                  </a:cxn>
                  <a:cxn ang="T14">
                    <a:pos x="T8" y="T9"/>
                  </a:cxn>
                </a:cxnLst>
                <a:rect l="T15" t="T16" r="T17" b="T18"/>
                <a:pathLst>
                  <a:path w="121" h="116">
                    <a:moveTo>
                      <a:pt x="0" y="0"/>
                    </a:moveTo>
                    <a:lnTo>
                      <a:pt x="0" y="51"/>
                    </a:lnTo>
                    <a:lnTo>
                      <a:pt x="121" y="116"/>
                    </a:lnTo>
                    <a:lnTo>
                      <a:pt x="121" y="62"/>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34" name="Freeform 1264"/>
              <p:cNvSpPr>
                <a:spLocks/>
              </p:cNvSpPr>
              <p:nvPr/>
            </p:nvSpPr>
            <p:spPr bwMode="auto">
              <a:xfrm>
                <a:off x="3217" y="2538"/>
                <a:ext cx="119" cy="112"/>
              </a:xfrm>
              <a:custGeom>
                <a:avLst/>
                <a:gdLst>
                  <a:gd name="T0" fmla="*/ 0 w 119"/>
                  <a:gd name="T1" fmla="*/ 112 h 112"/>
                  <a:gd name="T2" fmla="*/ 119 w 119"/>
                  <a:gd name="T3" fmla="*/ 52 h 112"/>
                  <a:gd name="T4" fmla="*/ 119 w 119"/>
                  <a:gd name="T5" fmla="*/ 0 h 112"/>
                  <a:gd name="T6" fmla="*/ 0 w 119"/>
                  <a:gd name="T7" fmla="*/ 60 h 112"/>
                  <a:gd name="T8" fmla="*/ 0 w 119"/>
                  <a:gd name="T9" fmla="*/ 112 h 112"/>
                  <a:gd name="T10" fmla="*/ 0 60000 65536"/>
                  <a:gd name="T11" fmla="*/ 0 60000 65536"/>
                  <a:gd name="T12" fmla="*/ 0 60000 65536"/>
                  <a:gd name="T13" fmla="*/ 0 60000 65536"/>
                  <a:gd name="T14" fmla="*/ 0 60000 65536"/>
                  <a:gd name="T15" fmla="*/ 0 w 119"/>
                  <a:gd name="T16" fmla="*/ 0 h 112"/>
                  <a:gd name="T17" fmla="*/ 119 w 119"/>
                  <a:gd name="T18" fmla="*/ 112 h 112"/>
                </a:gdLst>
                <a:ahLst/>
                <a:cxnLst>
                  <a:cxn ang="T10">
                    <a:pos x="T0" y="T1"/>
                  </a:cxn>
                  <a:cxn ang="T11">
                    <a:pos x="T2" y="T3"/>
                  </a:cxn>
                  <a:cxn ang="T12">
                    <a:pos x="T4" y="T5"/>
                  </a:cxn>
                  <a:cxn ang="T13">
                    <a:pos x="T6" y="T7"/>
                  </a:cxn>
                  <a:cxn ang="T14">
                    <a:pos x="T8" y="T9"/>
                  </a:cxn>
                </a:cxnLst>
                <a:rect l="T15" t="T16" r="T17" b="T18"/>
                <a:pathLst>
                  <a:path w="119" h="112">
                    <a:moveTo>
                      <a:pt x="0" y="112"/>
                    </a:moveTo>
                    <a:lnTo>
                      <a:pt x="119" y="52"/>
                    </a:lnTo>
                    <a:lnTo>
                      <a:pt x="119" y="0"/>
                    </a:lnTo>
                    <a:lnTo>
                      <a:pt x="0" y="60"/>
                    </a:lnTo>
                    <a:lnTo>
                      <a:pt x="0" y="11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35" name="Freeform 1265"/>
              <p:cNvSpPr>
                <a:spLocks/>
              </p:cNvSpPr>
              <p:nvPr/>
            </p:nvSpPr>
            <p:spPr bwMode="auto">
              <a:xfrm>
                <a:off x="3217" y="2538"/>
                <a:ext cx="119" cy="112"/>
              </a:xfrm>
              <a:custGeom>
                <a:avLst/>
                <a:gdLst>
                  <a:gd name="T0" fmla="*/ 0 w 119"/>
                  <a:gd name="T1" fmla="*/ 112 h 112"/>
                  <a:gd name="T2" fmla="*/ 119 w 119"/>
                  <a:gd name="T3" fmla="*/ 52 h 112"/>
                  <a:gd name="T4" fmla="*/ 119 w 119"/>
                  <a:gd name="T5" fmla="*/ 0 h 112"/>
                  <a:gd name="T6" fmla="*/ 0 w 119"/>
                  <a:gd name="T7" fmla="*/ 60 h 112"/>
                  <a:gd name="T8" fmla="*/ 0 w 119"/>
                  <a:gd name="T9" fmla="*/ 112 h 112"/>
                  <a:gd name="T10" fmla="*/ 0 60000 65536"/>
                  <a:gd name="T11" fmla="*/ 0 60000 65536"/>
                  <a:gd name="T12" fmla="*/ 0 60000 65536"/>
                  <a:gd name="T13" fmla="*/ 0 60000 65536"/>
                  <a:gd name="T14" fmla="*/ 0 60000 65536"/>
                  <a:gd name="T15" fmla="*/ 0 w 119"/>
                  <a:gd name="T16" fmla="*/ 0 h 112"/>
                  <a:gd name="T17" fmla="*/ 119 w 119"/>
                  <a:gd name="T18" fmla="*/ 112 h 112"/>
                </a:gdLst>
                <a:ahLst/>
                <a:cxnLst>
                  <a:cxn ang="T10">
                    <a:pos x="T0" y="T1"/>
                  </a:cxn>
                  <a:cxn ang="T11">
                    <a:pos x="T2" y="T3"/>
                  </a:cxn>
                  <a:cxn ang="T12">
                    <a:pos x="T4" y="T5"/>
                  </a:cxn>
                  <a:cxn ang="T13">
                    <a:pos x="T6" y="T7"/>
                  </a:cxn>
                  <a:cxn ang="T14">
                    <a:pos x="T8" y="T9"/>
                  </a:cxn>
                </a:cxnLst>
                <a:rect l="T15" t="T16" r="T17" b="T18"/>
                <a:pathLst>
                  <a:path w="119" h="112">
                    <a:moveTo>
                      <a:pt x="0" y="112"/>
                    </a:moveTo>
                    <a:lnTo>
                      <a:pt x="119" y="52"/>
                    </a:lnTo>
                    <a:lnTo>
                      <a:pt x="119" y="0"/>
                    </a:lnTo>
                    <a:lnTo>
                      <a:pt x="0" y="60"/>
                    </a:lnTo>
                    <a:lnTo>
                      <a:pt x="0" y="11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36" name="Freeform 1266"/>
              <p:cNvSpPr>
                <a:spLocks/>
              </p:cNvSpPr>
              <p:nvPr/>
            </p:nvSpPr>
            <p:spPr bwMode="auto">
              <a:xfrm>
                <a:off x="3096" y="2474"/>
                <a:ext cx="240" cy="124"/>
              </a:xfrm>
              <a:custGeom>
                <a:avLst/>
                <a:gdLst>
                  <a:gd name="T0" fmla="*/ 121 w 240"/>
                  <a:gd name="T1" fmla="*/ 124 h 124"/>
                  <a:gd name="T2" fmla="*/ 240 w 240"/>
                  <a:gd name="T3" fmla="*/ 64 h 124"/>
                  <a:gd name="T4" fmla="*/ 117 w 240"/>
                  <a:gd name="T5" fmla="*/ 0 h 124"/>
                  <a:gd name="T6" fmla="*/ 0 w 240"/>
                  <a:gd name="T7" fmla="*/ 60 h 124"/>
                  <a:gd name="T8" fmla="*/ 121 w 240"/>
                  <a:gd name="T9" fmla="*/ 124 h 124"/>
                  <a:gd name="T10" fmla="*/ 0 60000 65536"/>
                  <a:gd name="T11" fmla="*/ 0 60000 65536"/>
                  <a:gd name="T12" fmla="*/ 0 60000 65536"/>
                  <a:gd name="T13" fmla="*/ 0 60000 65536"/>
                  <a:gd name="T14" fmla="*/ 0 60000 65536"/>
                  <a:gd name="T15" fmla="*/ 0 w 240"/>
                  <a:gd name="T16" fmla="*/ 0 h 124"/>
                  <a:gd name="T17" fmla="*/ 240 w 240"/>
                  <a:gd name="T18" fmla="*/ 124 h 124"/>
                </a:gdLst>
                <a:ahLst/>
                <a:cxnLst>
                  <a:cxn ang="T10">
                    <a:pos x="T0" y="T1"/>
                  </a:cxn>
                  <a:cxn ang="T11">
                    <a:pos x="T2" y="T3"/>
                  </a:cxn>
                  <a:cxn ang="T12">
                    <a:pos x="T4" y="T5"/>
                  </a:cxn>
                  <a:cxn ang="T13">
                    <a:pos x="T6" y="T7"/>
                  </a:cxn>
                  <a:cxn ang="T14">
                    <a:pos x="T8" y="T9"/>
                  </a:cxn>
                </a:cxnLst>
                <a:rect l="T15" t="T16" r="T17" b="T18"/>
                <a:pathLst>
                  <a:path w="240" h="124">
                    <a:moveTo>
                      <a:pt x="121" y="124"/>
                    </a:moveTo>
                    <a:lnTo>
                      <a:pt x="240" y="64"/>
                    </a:lnTo>
                    <a:lnTo>
                      <a:pt x="117" y="0"/>
                    </a:lnTo>
                    <a:lnTo>
                      <a:pt x="0" y="60"/>
                    </a:lnTo>
                    <a:lnTo>
                      <a:pt x="121" y="12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37" name="Freeform 1267"/>
              <p:cNvSpPr>
                <a:spLocks/>
              </p:cNvSpPr>
              <p:nvPr/>
            </p:nvSpPr>
            <p:spPr bwMode="auto">
              <a:xfrm>
                <a:off x="3096" y="2474"/>
                <a:ext cx="240" cy="124"/>
              </a:xfrm>
              <a:custGeom>
                <a:avLst/>
                <a:gdLst>
                  <a:gd name="T0" fmla="*/ 121 w 240"/>
                  <a:gd name="T1" fmla="*/ 124 h 124"/>
                  <a:gd name="T2" fmla="*/ 240 w 240"/>
                  <a:gd name="T3" fmla="*/ 64 h 124"/>
                  <a:gd name="T4" fmla="*/ 117 w 240"/>
                  <a:gd name="T5" fmla="*/ 0 h 124"/>
                  <a:gd name="T6" fmla="*/ 0 w 240"/>
                  <a:gd name="T7" fmla="*/ 60 h 124"/>
                  <a:gd name="T8" fmla="*/ 121 w 240"/>
                  <a:gd name="T9" fmla="*/ 124 h 124"/>
                  <a:gd name="T10" fmla="*/ 0 60000 65536"/>
                  <a:gd name="T11" fmla="*/ 0 60000 65536"/>
                  <a:gd name="T12" fmla="*/ 0 60000 65536"/>
                  <a:gd name="T13" fmla="*/ 0 60000 65536"/>
                  <a:gd name="T14" fmla="*/ 0 60000 65536"/>
                  <a:gd name="T15" fmla="*/ 0 w 240"/>
                  <a:gd name="T16" fmla="*/ 0 h 124"/>
                  <a:gd name="T17" fmla="*/ 240 w 240"/>
                  <a:gd name="T18" fmla="*/ 124 h 124"/>
                </a:gdLst>
                <a:ahLst/>
                <a:cxnLst>
                  <a:cxn ang="T10">
                    <a:pos x="T0" y="T1"/>
                  </a:cxn>
                  <a:cxn ang="T11">
                    <a:pos x="T2" y="T3"/>
                  </a:cxn>
                  <a:cxn ang="T12">
                    <a:pos x="T4" y="T5"/>
                  </a:cxn>
                  <a:cxn ang="T13">
                    <a:pos x="T6" y="T7"/>
                  </a:cxn>
                  <a:cxn ang="T14">
                    <a:pos x="T8" y="T9"/>
                  </a:cxn>
                </a:cxnLst>
                <a:rect l="T15" t="T16" r="T17" b="T18"/>
                <a:pathLst>
                  <a:path w="240" h="124">
                    <a:moveTo>
                      <a:pt x="121" y="124"/>
                    </a:moveTo>
                    <a:lnTo>
                      <a:pt x="240" y="64"/>
                    </a:lnTo>
                    <a:lnTo>
                      <a:pt x="117" y="0"/>
                    </a:lnTo>
                    <a:lnTo>
                      <a:pt x="0" y="60"/>
                    </a:lnTo>
                    <a:lnTo>
                      <a:pt x="121" y="12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38" name="Freeform 1268"/>
              <p:cNvSpPr>
                <a:spLocks/>
              </p:cNvSpPr>
              <p:nvPr/>
            </p:nvSpPr>
            <p:spPr bwMode="auto">
              <a:xfrm>
                <a:off x="3217" y="2538"/>
                <a:ext cx="119" cy="112"/>
              </a:xfrm>
              <a:custGeom>
                <a:avLst/>
                <a:gdLst>
                  <a:gd name="T0" fmla="*/ 0 w 119"/>
                  <a:gd name="T1" fmla="*/ 112 h 112"/>
                  <a:gd name="T2" fmla="*/ 119 w 119"/>
                  <a:gd name="T3" fmla="*/ 52 h 112"/>
                  <a:gd name="T4" fmla="*/ 119 w 119"/>
                  <a:gd name="T5" fmla="*/ 0 h 112"/>
                  <a:gd name="T6" fmla="*/ 0 w 119"/>
                  <a:gd name="T7" fmla="*/ 60 h 112"/>
                  <a:gd name="T8" fmla="*/ 0 w 119"/>
                  <a:gd name="T9" fmla="*/ 112 h 112"/>
                  <a:gd name="T10" fmla="*/ 0 60000 65536"/>
                  <a:gd name="T11" fmla="*/ 0 60000 65536"/>
                  <a:gd name="T12" fmla="*/ 0 60000 65536"/>
                  <a:gd name="T13" fmla="*/ 0 60000 65536"/>
                  <a:gd name="T14" fmla="*/ 0 60000 65536"/>
                  <a:gd name="T15" fmla="*/ 0 w 119"/>
                  <a:gd name="T16" fmla="*/ 0 h 112"/>
                  <a:gd name="T17" fmla="*/ 119 w 119"/>
                  <a:gd name="T18" fmla="*/ 112 h 112"/>
                </a:gdLst>
                <a:ahLst/>
                <a:cxnLst>
                  <a:cxn ang="T10">
                    <a:pos x="T0" y="T1"/>
                  </a:cxn>
                  <a:cxn ang="T11">
                    <a:pos x="T2" y="T3"/>
                  </a:cxn>
                  <a:cxn ang="T12">
                    <a:pos x="T4" y="T5"/>
                  </a:cxn>
                  <a:cxn ang="T13">
                    <a:pos x="T6" y="T7"/>
                  </a:cxn>
                  <a:cxn ang="T14">
                    <a:pos x="T8" y="T9"/>
                  </a:cxn>
                </a:cxnLst>
                <a:rect l="T15" t="T16" r="T17" b="T18"/>
                <a:pathLst>
                  <a:path w="119" h="112">
                    <a:moveTo>
                      <a:pt x="0" y="112"/>
                    </a:moveTo>
                    <a:lnTo>
                      <a:pt x="119" y="52"/>
                    </a:lnTo>
                    <a:lnTo>
                      <a:pt x="119" y="0"/>
                    </a:lnTo>
                    <a:lnTo>
                      <a:pt x="0" y="60"/>
                    </a:lnTo>
                    <a:lnTo>
                      <a:pt x="0" y="11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39" name="Freeform 1269"/>
              <p:cNvSpPr>
                <a:spLocks/>
              </p:cNvSpPr>
              <p:nvPr/>
            </p:nvSpPr>
            <p:spPr bwMode="auto">
              <a:xfrm>
                <a:off x="3217" y="2538"/>
                <a:ext cx="119" cy="112"/>
              </a:xfrm>
              <a:custGeom>
                <a:avLst/>
                <a:gdLst>
                  <a:gd name="T0" fmla="*/ 0 w 119"/>
                  <a:gd name="T1" fmla="*/ 112 h 112"/>
                  <a:gd name="T2" fmla="*/ 119 w 119"/>
                  <a:gd name="T3" fmla="*/ 52 h 112"/>
                  <a:gd name="T4" fmla="*/ 119 w 119"/>
                  <a:gd name="T5" fmla="*/ 0 h 112"/>
                  <a:gd name="T6" fmla="*/ 0 w 119"/>
                  <a:gd name="T7" fmla="*/ 60 h 112"/>
                  <a:gd name="T8" fmla="*/ 0 w 119"/>
                  <a:gd name="T9" fmla="*/ 112 h 112"/>
                  <a:gd name="T10" fmla="*/ 0 60000 65536"/>
                  <a:gd name="T11" fmla="*/ 0 60000 65536"/>
                  <a:gd name="T12" fmla="*/ 0 60000 65536"/>
                  <a:gd name="T13" fmla="*/ 0 60000 65536"/>
                  <a:gd name="T14" fmla="*/ 0 60000 65536"/>
                  <a:gd name="T15" fmla="*/ 0 w 119"/>
                  <a:gd name="T16" fmla="*/ 0 h 112"/>
                  <a:gd name="T17" fmla="*/ 119 w 119"/>
                  <a:gd name="T18" fmla="*/ 112 h 112"/>
                </a:gdLst>
                <a:ahLst/>
                <a:cxnLst>
                  <a:cxn ang="T10">
                    <a:pos x="T0" y="T1"/>
                  </a:cxn>
                  <a:cxn ang="T11">
                    <a:pos x="T2" y="T3"/>
                  </a:cxn>
                  <a:cxn ang="T12">
                    <a:pos x="T4" y="T5"/>
                  </a:cxn>
                  <a:cxn ang="T13">
                    <a:pos x="T6" y="T7"/>
                  </a:cxn>
                  <a:cxn ang="T14">
                    <a:pos x="T8" y="T9"/>
                  </a:cxn>
                </a:cxnLst>
                <a:rect l="T15" t="T16" r="T17" b="T18"/>
                <a:pathLst>
                  <a:path w="119" h="112">
                    <a:moveTo>
                      <a:pt x="0" y="112"/>
                    </a:moveTo>
                    <a:lnTo>
                      <a:pt x="119" y="52"/>
                    </a:lnTo>
                    <a:lnTo>
                      <a:pt x="119" y="0"/>
                    </a:lnTo>
                    <a:lnTo>
                      <a:pt x="0" y="60"/>
                    </a:lnTo>
                    <a:lnTo>
                      <a:pt x="0" y="11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40" name="Freeform 1270"/>
              <p:cNvSpPr>
                <a:spLocks/>
              </p:cNvSpPr>
              <p:nvPr/>
            </p:nvSpPr>
            <p:spPr bwMode="auto">
              <a:xfrm>
                <a:off x="3096" y="2474"/>
                <a:ext cx="240" cy="124"/>
              </a:xfrm>
              <a:custGeom>
                <a:avLst/>
                <a:gdLst>
                  <a:gd name="T0" fmla="*/ 121 w 240"/>
                  <a:gd name="T1" fmla="*/ 124 h 124"/>
                  <a:gd name="T2" fmla="*/ 240 w 240"/>
                  <a:gd name="T3" fmla="*/ 64 h 124"/>
                  <a:gd name="T4" fmla="*/ 117 w 240"/>
                  <a:gd name="T5" fmla="*/ 0 h 124"/>
                  <a:gd name="T6" fmla="*/ 0 w 240"/>
                  <a:gd name="T7" fmla="*/ 60 h 124"/>
                  <a:gd name="T8" fmla="*/ 121 w 240"/>
                  <a:gd name="T9" fmla="*/ 124 h 124"/>
                  <a:gd name="T10" fmla="*/ 0 60000 65536"/>
                  <a:gd name="T11" fmla="*/ 0 60000 65536"/>
                  <a:gd name="T12" fmla="*/ 0 60000 65536"/>
                  <a:gd name="T13" fmla="*/ 0 60000 65536"/>
                  <a:gd name="T14" fmla="*/ 0 60000 65536"/>
                  <a:gd name="T15" fmla="*/ 0 w 240"/>
                  <a:gd name="T16" fmla="*/ 0 h 124"/>
                  <a:gd name="T17" fmla="*/ 240 w 240"/>
                  <a:gd name="T18" fmla="*/ 124 h 124"/>
                </a:gdLst>
                <a:ahLst/>
                <a:cxnLst>
                  <a:cxn ang="T10">
                    <a:pos x="T0" y="T1"/>
                  </a:cxn>
                  <a:cxn ang="T11">
                    <a:pos x="T2" y="T3"/>
                  </a:cxn>
                  <a:cxn ang="T12">
                    <a:pos x="T4" y="T5"/>
                  </a:cxn>
                  <a:cxn ang="T13">
                    <a:pos x="T6" y="T7"/>
                  </a:cxn>
                  <a:cxn ang="T14">
                    <a:pos x="T8" y="T9"/>
                  </a:cxn>
                </a:cxnLst>
                <a:rect l="T15" t="T16" r="T17" b="T18"/>
                <a:pathLst>
                  <a:path w="240" h="124">
                    <a:moveTo>
                      <a:pt x="121" y="124"/>
                    </a:moveTo>
                    <a:lnTo>
                      <a:pt x="240" y="64"/>
                    </a:lnTo>
                    <a:lnTo>
                      <a:pt x="117" y="0"/>
                    </a:lnTo>
                    <a:lnTo>
                      <a:pt x="0" y="60"/>
                    </a:lnTo>
                    <a:lnTo>
                      <a:pt x="121" y="12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41" name="Freeform 1271"/>
              <p:cNvSpPr>
                <a:spLocks/>
              </p:cNvSpPr>
              <p:nvPr/>
            </p:nvSpPr>
            <p:spPr bwMode="auto">
              <a:xfrm>
                <a:off x="3096" y="2474"/>
                <a:ext cx="240" cy="124"/>
              </a:xfrm>
              <a:custGeom>
                <a:avLst/>
                <a:gdLst>
                  <a:gd name="T0" fmla="*/ 121 w 240"/>
                  <a:gd name="T1" fmla="*/ 124 h 124"/>
                  <a:gd name="T2" fmla="*/ 240 w 240"/>
                  <a:gd name="T3" fmla="*/ 64 h 124"/>
                  <a:gd name="T4" fmla="*/ 117 w 240"/>
                  <a:gd name="T5" fmla="*/ 0 h 124"/>
                  <a:gd name="T6" fmla="*/ 0 w 240"/>
                  <a:gd name="T7" fmla="*/ 60 h 124"/>
                  <a:gd name="T8" fmla="*/ 121 w 240"/>
                  <a:gd name="T9" fmla="*/ 124 h 124"/>
                  <a:gd name="T10" fmla="*/ 0 60000 65536"/>
                  <a:gd name="T11" fmla="*/ 0 60000 65536"/>
                  <a:gd name="T12" fmla="*/ 0 60000 65536"/>
                  <a:gd name="T13" fmla="*/ 0 60000 65536"/>
                  <a:gd name="T14" fmla="*/ 0 60000 65536"/>
                  <a:gd name="T15" fmla="*/ 0 w 240"/>
                  <a:gd name="T16" fmla="*/ 0 h 124"/>
                  <a:gd name="T17" fmla="*/ 240 w 240"/>
                  <a:gd name="T18" fmla="*/ 124 h 124"/>
                </a:gdLst>
                <a:ahLst/>
                <a:cxnLst>
                  <a:cxn ang="T10">
                    <a:pos x="T0" y="T1"/>
                  </a:cxn>
                  <a:cxn ang="T11">
                    <a:pos x="T2" y="T3"/>
                  </a:cxn>
                  <a:cxn ang="T12">
                    <a:pos x="T4" y="T5"/>
                  </a:cxn>
                  <a:cxn ang="T13">
                    <a:pos x="T6" y="T7"/>
                  </a:cxn>
                  <a:cxn ang="T14">
                    <a:pos x="T8" y="T9"/>
                  </a:cxn>
                </a:cxnLst>
                <a:rect l="T15" t="T16" r="T17" b="T18"/>
                <a:pathLst>
                  <a:path w="240" h="124">
                    <a:moveTo>
                      <a:pt x="121" y="124"/>
                    </a:moveTo>
                    <a:lnTo>
                      <a:pt x="240" y="64"/>
                    </a:lnTo>
                    <a:lnTo>
                      <a:pt x="117" y="0"/>
                    </a:lnTo>
                    <a:lnTo>
                      <a:pt x="0" y="60"/>
                    </a:lnTo>
                    <a:lnTo>
                      <a:pt x="121" y="12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42" name="Freeform 1272"/>
              <p:cNvSpPr>
                <a:spLocks/>
              </p:cNvSpPr>
              <p:nvPr/>
            </p:nvSpPr>
            <p:spPr bwMode="auto">
              <a:xfrm>
                <a:off x="3096" y="2534"/>
                <a:ext cx="121" cy="116"/>
              </a:xfrm>
              <a:custGeom>
                <a:avLst/>
                <a:gdLst>
                  <a:gd name="T0" fmla="*/ 0 w 121"/>
                  <a:gd name="T1" fmla="*/ 0 h 116"/>
                  <a:gd name="T2" fmla="*/ 0 w 121"/>
                  <a:gd name="T3" fmla="*/ 51 h 116"/>
                  <a:gd name="T4" fmla="*/ 121 w 121"/>
                  <a:gd name="T5" fmla="*/ 116 h 116"/>
                  <a:gd name="T6" fmla="*/ 121 w 121"/>
                  <a:gd name="T7" fmla="*/ 64 h 116"/>
                  <a:gd name="T8" fmla="*/ 0 w 121"/>
                  <a:gd name="T9" fmla="*/ 0 h 116"/>
                  <a:gd name="T10" fmla="*/ 0 60000 65536"/>
                  <a:gd name="T11" fmla="*/ 0 60000 65536"/>
                  <a:gd name="T12" fmla="*/ 0 60000 65536"/>
                  <a:gd name="T13" fmla="*/ 0 60000 65536"/>
                  <a:gd name="T14" fmla="*/ 0 60000 65536"/>
                  <a:gd name="T15" fmla="*/ 0 w 121"/>
                  <a:gd name="T16" fmla="*/ 0 h 116"/>
                  <a:gd name="T17" fmla="*/ 121 w 121"/>
                  <a:gd name="T18" fmla="*/ 116 h 116"/>
                </a:gdLst>
                <a:ahLst/>
                <a:cxnLst>
                  <a:cxn ang="T10">
                    <a:pos x="T0" y="T1"/>
                  </a:cxn>
                  <a:cxn ang="T11">
                    <a:pos x="T2" y="T3"/>
                  </a:cxn>
                  <a:cxn ang="T12">
                    <a:pos x="T4" y="T5"/>
                  </a:cxn>
                  <a:cxn ang="T13">
                    <a:pos x="T6" y="T7"/>
                  </a:cxn>
                  <a:cxn ang="T14">
                    <a:pos x="T8" y="T9"/>
                  </a:cxn>
                </a:cxnLst>
                <a:rect l="T15" t="T16" r="T17" b="T18"/>
                <a:pathLst>
                  <a:path w="121" h="116">
                    <a:moveTo>
                      <a:pt x="0" y="0"/>
                    </a:moveTo>
                    <a:lnTo>
                      <a:pt x="0" y="51"/>
                    </a:lnTo>
                    <a:lnTo>
                      <a:pt x="121" y="116"/>
                    </a:lnTo>
                    <a:lnTo>
                      <a:pt x="121" y="64"/>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43" name="Freeform 1273"/>
              <p:cNvSpPr>
                <a:spLocks/>
              </p:cNvSpPr>
              <p:nvPr/>
            </p:nvSpPr>
            <p:spPr bwMode="auto">
              <a:xfrm>
                <a:off x="3096" y="2534"/>
                <a:ext cx="121" cy="116"/>
              </a:xfrm>
              <a:custGeom>
                <a:avLst/>
                <a:gdLst>
                  <a:gd name="T0" fmla="*/ 0 w 121"/>
                  <a:gd name="T1" fmla="*/ 0 h 116"/>
                  <a:gd name="T2" fmla="*/ 0 w 121"/>
                  <a:gd name="T3" fmla="*/ 51 h 116"/>
                  <a:gd name="T4" fmla="*/ 121 w 121"/>
                  <a:gd name="T5" fmla="*/ 116 h 116"/>
                  <a:gd name="T6" fmla="*/ 121 w 121"/>
                  <a:gd name="T7" fmla="*/ 64 h 116"/>
                  <a:gd name="T8" fmla="*/ 0 w 121"/>
                  <a:gd name="T9" fmla="*/ 0 h 116"/>
                  <a:gd name="T10" fmla="*/ 0 60000 65536"/>
                  <a:gd name="T11" fmla="*/ 0 60000 65536"/>
                  <a:gd name="T12" fmla="*/ 0 60000 65536"/>
                  <a:gd name="T13" fmla="*/ 0 60000 65536"/>
                  <a:gd name="T14" fmla="*/ 0 60000 65536"/>
                  <a:gd name="T15" fmla="*/ 0 w 121"/>
                  <a:gd name="T16" fmla="*/ 0 h 116"/>
                  <a:gd name="T17" fmla="*/ 121 w 121"/>
                  <a:gd name="T18" fmla="*/ 116 h 116"/>
                </a:gdLst>
                <a:ahLst/>
                <a:cxnLst>
                  <a:cxn ang="T10">
                    <a:pos x="T0" y="T1"/>
                  </a:cxn>
                  <a:cxn ang="T11">
                    <a:pos x="T2" y="T3"/>
                  </a:cxn>
                  <a:cxn ang="T12">
                    <a:pos x="T4" y="T5"/>
                  </a:cxn>
                  <a:cxn ang="T13">
                    <a:pos x="T6" y="T7"/>
                  </a:cxn>
                  <a:cxn ang="T14">
                    <a:pos x="T8" y="T9"/>
                  </a:cxn>
                </a:cxnLst>
                <a:rect l="T15" t="T16" r="T17" b="T18"/>
                <a:pathLst>
                  <a:path w="121" h="116">
                    <a:moveTo>
                      <a:pt x="0" y="0"/>
                    </a:moveTo>
                    <a:lnTo>
                      <a:pt x="0" y="51"/>
                    </a:lnTo>
                    <a:lnTo>
                      <a:pt x="121" y="116"/>
                    </a:lnTo>
                    <a:lnTo>
                      <a:pt x="121" y="64"/>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44" name="Freeform 1274"/>
              <p:cNvSpPr>
                <a:spLocks/>
              </p:cNvSpPr>
              <p:nvPr/>
            </p:nvSpPr>
            <p:spPr bwMode="auto">
              <a:xfrm>
                <a:off x="2969" y="1983"/>
                <a:ext cx="144" cy="136"/>
              </a:xfrm>
              <a:custGeom>
                <a:avLst/>
                <a:gdLst>
                  <a:gd name="T0" fmla="*/ 0 w 144"/>
                  <a:gd name="T1" fmla="*/ 136 h 136"/>
                  <a:gd name="T2" fmla="*/ 144 w 144"/>
                  <a:gd name="T3" fmla="*/ 52 h 136"/>
                  <a:gd name="T4" fmla="*/ 144 w 144"/>
                  <a:gd name="T5" fmla="*/ 0 h 136"/>
                  <a:gd name="T6" fmla="*/ 0 w 144"/>
                  <a:gd name="T7" fmla="*/ 84 h 136"/>
                  <a:gd name="T8" fmla="*/ 0 w 144"/>
                  <a:gd name="T9" fmla="*/ 136 h 136"/>
                  <a:gd name="T10" fmla="*/ 0 60000 65536"/>
                  <a:gd name="T11" fmla="*/ 0 60000 65536"/>
                  <a:gd name="T12" fmla="*/ 0 60000 65536"/>
                  <a:gd name="T13" fmla="*/ 0 60000 65536"/>
                  <a:gd name="T14" fmla="*/ 0 60000 65536"/>
                  <a:gd name="T15" fmla="*/ 0 w 144"/>
                  <a:gd name="T16" fmla="*/ 0 h 136"/>
                  <a:gd name="T17" fmla="*/ 144 w 144"/>
                  <a:gd name="T18" fmla="*/ 136 h 136"/>
                </a:gdLst>
                <a:ahLst/>
                <a:cxnLst>
                  <a:cxn ang="T10">
                    <a:pos x="T0" y="T1"/>
                  </a:cxn>
                  <a:cxn ang="T11">
                    <a:pos x="T2" y="T3"/>
                  </a:cxn>
                  <a:cxn ang="T12">
                    <a:pos x="T4" y="T5"/>
                  </a:cxn>
                  <a:cxn ang="T13">
                    <a:pos x="T6" y="T7"/>
                  </a:cxn>
                  <a:cxn ang="T14">
                    <a:pos x="T8" y="T9"/>
                  </a:cxn>
                </a:cxnLst>
                <a:rect l="T15" t="T16" r="T17" b="T18"/>
                <a:pathLst>
                  <a:path w="144" h="136">
                    <a:moveTo>
                      <a:pt x="0" y="136"/>
                    </a:moveTo>
                    <a:lnTo>
                      <a:pt x="144" y="52"/>
                    </a:lnTo>
                    <a:lnTo>
                      <a:pt x="144"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45" name="Freeform 1275"/>
              <p:cNvSpPr>
                <a:spLocks/>
              </p:cNvSpPr>
              <p:nvPr/>
            </p:nvSpPr>
            <p:spPr bwMode="auto">
              <a:xfrm>
                <a:off x="2969" y="1983"/>
                <a:ext cx="144" cy="136"/>
              </a:xfrm>
              <a:custGeom>
                <a:avLst/>
                <a:gdLst>
                  <a:gd name="T0" fmla="*/ 0 w 144"/>
                  <a:gd name="T1" fmla="*/ 136 h 136"/>
                  <a:gd name="T2" fmla="*/ 144 w 144"/>
                  <a:gd name="T3" fmla="*/ 52 h 136"/>
                  <a:gd name="T4" fmla="*/ 144 w 144"/>
                  <a:gd name="T5" fmla="*/ 0 h 136"/>
                  <a:gd name="T6" fmla="*/ 0 w 144"/>
                  <a:gd name="T7" fmla="*/ 84 h 136"/>
                  <a:gd name="T8" fmla="*/ 0 w 144"/>
                  <a:gd name="T9" fmla="*/ 136 h 136"/>
                  <a:gd name="T10" fmla="*/ 0 60000 65536"/>
                  <a:gd name="T11" fmla="*/ 0 60000 65536"/>
                  <a:gd name="T12" fmla="*/ 0 60000 65536"/>
                  <a:gd name="T13" fmla="*/ 0 60000 65536"/>
                  <a:gd name="T14" fmla="*/ 0 60000 65536"/>
                  <a:gd name="T15" fmla="*/ 0 w 144"/>
                  <a:gd name="T16" fmla="*/ 0 h 136"/>
                  <a:gd name="T17" fmla="*/ 144 w 144"/>
                  <a:gd name="T18" fmla="*/ 136 h 136"/>
                </a:gdLst>
                <a:ahLst/>
                <a:cxnLst>
                  <a:cxn ang="T10">
                    <a:pos x="T0" y="T1"/>
                  </a:cxn>
                  <a:cxn ang="T11">
                    <a:pos x="T2" y="T3"/>
                  </a:cxn>
                  <a:cxn ang="T12">
                    <a:pos x="T4" y="T5"/>
                  </a:cxn>
                  <a:cxn ang="T13">
                    <a:pos x="T6" y="T7"/>
                  </a:cxn>
                  <a:cxn ang="T14">
                    <a:pos x="T8" y="T9"/>
                  </a:cxn>
                </a:cxnLst>
                <a:rect l="T15" t="T16" r="T17" b="T18"/>
                <a:pathLst>
                  <a:path w="144" h="136">
                    <a:moveTo>
                      <a:pt x="0" y="136"/>
                    </a:moveTo>
                    <a:lnTo>
                      <a:pt x="144" y="52"/>
                    </a:lnTo>
                    <a:lnTo>
                      <a:pt x="144"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46" name="Freeform 1276"/>
              <p:cNvSpPr>
                <a:spLocks/>
              </p:cNvSpPr>
              <p:nvPr/>
            </p:nvSpPr>
            <p:spPr bwMode="auto">
              <a:xfrm>
                <a:off x="2826" y="1910"/>
                <a:ext cx="287" cy="157"/>
              </a:xfrm>
              <a:custGeom>
                <a:avLst/>
                <a:gdLst>
                  <a:gd name="T0" fmla="*/ 143 w 287"/>
                  <a:gd name="T1" fmla="*/ 157 h 157"/>
                  <a:gd name="T2" fmla="*/ 287 w 287"/>
                  <a:gd name="T3" fmla="*/ 73 h 157"/>
                  <a:gd name="T4" fmla="*/ 143 w 287"/>
                  <a:gd name="T5" fmla="*/ 0 h 157"/>
                  <a:gd name="T6" fmla="*/ 0 w 287"/>
                  <a:gd name="T7" fmla="*/ 84 h 157"/>
                  <a:gd name="T8" fmla="*/ 143 w 287"/>
                  <a:gd name="T9" fmla="*/ 157 h 157"/>
                  <a:gd name="T10" fmla="*/ 0 60000 65536"/>
                  <a:gd name="T11" fmla="*/ 0 60000 65536"/>
                  <a:gd name="T12" fmla="*/ 0 60000 65536"/>
                  <a:gd name="T13" fmla="*/ 0 60000 65536"/>
                  <a:gd name="T14" fmla="*/ 0 60000 65536"/>
                  <a:gd name="T15" fmla="*/ 0 w 287"/>
                  <a:gd name="T16" fmla="*/ 0 h 157"/>
                  <a:gd name="T17" fmla="*/ 287 w 287"/>
                  <a:gd name="T18" fmla="*/ 157 h 157"/>
                </a:gdLst>
                <a:ahLst/>
                <a:cxnLst>
                  <a:cxn ang="T10">
                    <a:pos x="T0" y="T1"/>
                  </a:cxn>
                  <a:cxn ang="T11">
                    <a:pos x="T2" y="T3"/>
                  </a:cxn>
                  <a:cxn ang="T12">
                    <a:pos x="T4" y="T5"/>
                  </a:cxn>
                  <a:cxn ang="T13">
                    <a:pos x="T6" y="T7"/>
                  </a:cxn>
                  <a:cxn ang="T14">
                    <a:pos x="T8" y="T9"/>
                  </a:cxn>
                </a:cxnLst>
                <a:rect l="T15" t="T16" r="T17" b="T18"/>
                <a:pathLst>
                  <a:path w="287" h="157">
                    <a:moveTo>
                      <a:pt x="143" y="157"/>
                    </a:moveTo>
                    <a:lnTo>
                      <a:pt x="287" y="73"/>
                    </a:lnTo>
                    <a:lnTo>
                      <a:pt x="143" y="0"/>
                    </a:lnTo>
                    <a:lnTo>
                      <a:pt x="0" y="84"/>
                    </a:lnTo>
                    <a:lnTo>
                      <a:pt x="143"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47" name="Freeform 1277"/>
              <p:cNvSpPr>
                <a:spLocks/>
              </p:cNvSpPr>
              <p:nvPr/>
            </p:nvSpPr>
            <p:spPr bwMode="auto">
              <a:xfrm>
                <a:off x="2826" y="1910"/>
                <a:ext cx="287" cy="157"/>
              </a:xfrm>
              <a:custGeom>
                <a:avLst/>
                <a:gdLst>
                  <a:gd name="T0" fmla="*/ 143 w 287"/>
                  <a:gd name="T1" fmla="*/ 157 h 157"/>
                  <a:gd name="T2" fmla="*/ 287 w 287"/>
                  <a:gd name="T3" fmla="*/ 73 h 157"/>
                  <a:gd name="T4" fmla="*/ 143 w 287"/>
                  <a:gd name="T5" fmla="*/ 0 h 157"/>
                  <a:gd name="T6" fmla="*/ 0 w 287"/>
                  <a:gd name="T7" fmla="*/ 84 h 157"/>
                  <a:gd name="T8" fmla="*/ 143 w 287"/>
                  <a:gd name="T9" fmla="*/ 157 h 157"/>
                  <a:gd name="T10" fmla="*/ 0 60000 65536"/>
                  <a:gd name="T11" fmla="*/ 0 60000 65536"/>
                  <a:gd name="T12" fmla="*/ 0 60000 65536"/>
                  <a:gd name="T13" fmla="*/ 0 60000 65536"/>
                  <a:gd name="T14" fmla="*/ 0 60000 65536"/>
                  <a:gd name="T15" fmla="*/ 0 w 287"/>
                  <a:gd name="T16" fmla="*/ 0 h 157"/>
                  <a:gd name="T17" fmla="*/ 287 w 287"/>
                  <a:gd name="T18" fmla="*/ 157 h 157"/>
                </a:gdLst>
                <a:ahLst/>
                <a:cxnLst>
                  <a:cxn ang="T10">
                    <a:pos x="T0" y="T1"/>
                  </a:cxn>
                  <a:cxn ang="T11">
                    <a:pos x="T2" y="T3"/>
                  </a:cxn>
                  <a:cxn ang="T12">
                    <a:pos x="T4" y="T5"/>
                  </a:cxn>
                  <a:cxn ang="T13">
                    <a:pos x="T6" y="T7"/>
                  </a:cxn>
                  <a:cxn ang="T14">
                    <a:pos x="T8" y="T9"/>
                  </a:cxn>
                </a:cxnLst>
                <a:rect l="T15" t="T16" r="T17" b="T18"/>
                <a:pathLst>
                  <a:path w="287" h="157">
                    <a:moveTo>
                      <a:pt x="143" y="157"/>
                    </a:moveTo>
                    <a:lnTo>
                      <a:pt x="287" y="73"/>
                    </a:lnTo>
                    <a:lnTo>
                      <a:pt x="143" y="0"/>
                    </a:lnTo>
                    <a:lnTo>
                      <a:pt x="0" y="84"/>
                    </a:lnTo>
                    <a:lnTo>
                      <a:pt x="143"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48" name="Freeform 1278"/>
              <p:cNvSpPr>
                <a:spLocks/>
              </p:cNvSpPr>
              <p:nvPr/>
            </p:nvSpPr>
            <p:spPr bwMode="auto">
              <a:xfrm>
                <a:off x="2969" y="1983"/>
                <a:ext cx="144" cy="136"/>
              </a:xfrm>
              <a:custGeom>
                <a:avLst/>
                <a:gdLst>
                  <a:gd name="T0" fmla="*/ 0 w 144"/>
                  <a:gd name="T1" fmla="*/ 136 h 136"/>
                  <a:gd name="T2" fmla="*/ 144 w 144"/>
                  <a:gd name="T3" fmla="*/ 52 h 136"/>
                  <a:gd name="T4" fmla="*/ 144 w 144"/>
                  <a:gd name="T5" fmla="*/ 0 h 136"/>
                  <a:gd name="T6" fmla="*/ 0 w 144"/>
                  <a:gd name="T7" fmla="*/ 84 h 136"/>
                  <a:gd name="T8" fmla="*/ 0 w 144"/>
                  <a:gd name="T9" fmla="*/ 136 h 136"/>
                  <a:gd name="T10" fmla="*/ 0 60000 65536"/>
                  <a:gd name="T11" fmla="*/ 0 60000 65536"/>
                  <a:gd name="T12" fmla="*/ 0 60000 65536"/>
                  <a:gd name="T13" fmla="*/ 0 60000 65536"/>
                  <a:gd name="T14" fmla="*/ 0 60000 65536"/>
                  <a:gd name="T15" fmla="*/ 0 w 144"/>
                  <a:gd name="T16" fmla="*/ 0 h 136"/>
                  <a:gd name="T17" fmla="*/ 144 w 144"/>
                  <a:gd name="T18" fmla="*/ 136 h 136"/>
                </a:gdLst>
                <a:ahLst/>
                <a:cxnLst>
                  <a:cxn ang="T10">
                    <a:pos x="T0" y="T1"/>
                  </a:cxn>
                  <a:cxn ang="T11">
                    <a:pos x="T2" y="T3"/>
                  </a:cxn>
                  <a:cxn ang="T12">
                    <a:pos x="T4" y="T5"/>
                  </a:cxn>
                  <a:cxn ang="T13">
                    <a:pos x="T6" y="T7"/>
                  </a:cxn>
                  <a:cxn ang="T14">
                    <a:pos x="T8" y="T9"/>
                  </a:cxn>
                </a:cxnLst>
                <a:rect l="T15" t="T16" r="T17" b="T18"/>
                <a:pathLst>
                  <a:path w="144" h="136">
                    <a:moveTo>
                      <a:pt x="0" y="136"/>
                    </a:moveTo>
                    <a:lnTo>
                      <a:pt x="144" y="52"/>
                    </a:lnTo>
                    <a:lnTo>
                      <a:pt x="144" y="0"/>
                    </a:lnTo>
                    <a:lnTo>
                      <a:pt x="0" y="84"/>
                    </a:lnTo>
                    <a:lnTo>
                      <a:pt x="0" y="13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49" name="Freeform 1279"/>
              <p:cNvSpPr>
                <a:spLocks/>
              </p:cNvSpPr>
              <p:nvPr/>
            </p:nvSpPr>
            <p:spPr bwMode="auto">
              <a:xfrm>
                <a:off x="2969" y="1983"/>
                <a:ext cx="144" cy="136"/>
              </a:xfrm>
              <a:custGeom>
                <a:avLst/>
                <a:gdLst>
                  <a:gd name="T0" fmla="*/ 0 w 144"/>
                  <a:gd name="T1" fmla="*/ 136 h 136"/>
                  <a:gd name="T2" fmla="*/ 144 w 144"/>
                  <a:gd name="T3" fmla="*/ 52 h 136"/>
                  <a:gd name="T4" fmla="*/ 144 w 144"/>
                  <a:gd name="T5" fmla="*/ 0 h 136"/>
                  <a:gd name="T6" fmla="*/ 0 w 144"/>
                  <a:gd name="T7" fmla="*/ 84 h 136"/>
                  <a:gd name="T8" fmla="*/ 0 w 144"/>
                  <a:gd name="T9" fmla="*/ 136 h 136"/>
                  <a:gd name="T10" fmla="*/ 0 60000 65536"/>
                  <a:gd name="T11" fmla="*/ 0 60000 65536"/>
                  <a:gd name="T12" fmla="*/ 0 60000 65536"/>
                  <a:gd name="T13" fmla="*/ 0 60000 65536"/>
                  <a:gd name="T14" fmla="*/ 0 60000 65536"/>
                  <a:gd name="T15" fmla="*/ 0 w 144"/>
                  <a:gd name="T16" fmla="*/ 0 h 136"/>
                  <a:gd name="T17" fmla="*/ 144 w 144"/>
                  <a:gd name="T18" fmla="*/ 136 h 136"/>
                </a:gdLst>
                <a:ahLst/>
                <a:cxnLst>
                  <a:cxn ang="T10">
                    <a:pos x="T0" y="T1"/>
                  </a:cxn>
                  <a:cxn ang="T11">
                    <a:pos x="T2" y="T3"/>
                  </a:cxn>
                  <a:cxn ang="T12">
                    <a:pos x="T4" y="T5"/>
                  </a:cxn>
                  <a:cxn ang="T13">
                    <a:pos x="T6" y="T7"/>
                  </a:cxn>
                  <a:cxn ang="T14">
                    <a:pos x="T8" y="T9"/>
                  </a:cxn>
                </a:cxnLst>
                <a:rect l="T15" t="T16" r="T17" b="T18"/>
                <a:pathLst>
                  <a:path w="144" h="136">
                    <a:moveTo>
                      <a:pt x="0" y="136"/>
                    </a:moveTo>
                    <a:lnTo>
                      <a:pt x="144" y="52"/>
                    </a:lnTo>
                    <a:lnTo>
                      <a:pt x="144" y="0"/>
                    </a:lnTo>
                    <a:lnTo>
                      <a:pt x="0" y="84"/>
                    </a:lnTo>
                    <a:lnTo>
                      <a:pt x="0" y="13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50" name="Freeform 1280"/>
              <p:cNvSpPr>
                <a:spLocks/>
              </p:cNvSpPr>
              <p:nvPr/>
            </p:nvSpPr>
            <p:spPr bwMode="auto">
              <a:xfrm>
                <a:off x="2826" y="1910"/>
                <a:ext cx="287" cy="157"/>
              </a:xfrm>
              <a:custGeom>
                <a:avLst/>
                <a:gdLst>
                  <a:gd name="T0" fmla="*/ 143 w 287"/>
                  <a:gd name="T1" fmla="*/ 157 h 157"/>
                  <a:gd name="T2" fmla="*/ 287 w 287"/>
                  <a:gd name="T3" fmla="*/ 73 h 157"/>
                  <a:gd name="T4" fmla="*/ 143 w 287"/>
                  <a:gd name="T5" fmla="*/ 0 h 157"/>
                  <a:gd name="T6" fmla="*/ 0 w 287"/>
                  <a:gd name="T7" fmla="*/ 84 h 157"/>
                  <a:gd name="T8" fmla="*/ 143 w 287"/>
                  <a:gd name="T9" fmla="*/ 157 h 157"/>
                  <a:gd name="T10" fmla="*/ 0 60000 65536"/>
                  <a:gd name="T11" fmla="*/ 0 60000 65536"/>
                  <a:gd name="T12" fmla="*/ 0 60000 65536"/>
                  <a:gd name="T13" fmla="*/ 0 60000 65536"/>
                  <a:gd name="T14" fmla="*/ 0 60000 65536"/>
                  <a:gd name="T15" fmla="*/ 0 w 287"/>
                  <a:gd name="T16" fmla="*/ 0 h 157"/>
                  <a:gd name="T17" fmla="*/ 287 w 287"/>
                  <a:gd name="T18" fmla="*/ 157 h 157"/>
                </a:gdLst>
                <a:ahLst/>
                <a:cxnLst>
                  <a:cxn ang="T10">
                    <a:pos x="T0" y="T1"/>
                  </a:cxn>
                  <a:cxn ang="T11">
                    <a:pos x="T2" y="T3"/>
                  </a:cxn>
                  <a:cxn ang="T12">
                    <a:pos x="T4" y="T5"/>
                  </a:cxn>
                  <a:cxn ang="T13">
                    <a:pos x="T6" y="T7"/>
                  </a:cxn>
                  <a:cxn ang="T14">
                    <a:pos x="T8" y="T9"/>
                  </a:cxn>
                </a:cxnLst>
                <a:rect l="T15" t="T16" r="T17" b="T18"/>
                <a:pathLst>
                  <a:path w="287" h="157">
                    <a:moveTo>
                      <a:pt x="143" y="157"/>
                    </a:moveTo>
                    <a:lnTo>
                      <a:pt x="287" y="73"/>
                    </a:lnTo>
                    <a:lnTo>
                      <a:pt x="143" y="0"/>
                    </a:lnTo>
                    <a:lnTo>
                      <a:pt x="0" y="84"/>
                    </a:lnTo>
                    <a:lnTo>
                      <a:pt x="143" y="15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51" name="Freeform 1281"/>
              <p:cNvSpPr>
                <a:spLocks/>
              </p:cNvSpPr>
              <p:nvPr/>
            </p:nvSpPr>
            <p:spPr bwMode="auto">
              <a:xfrm>
                <a:off x="2826" y="1910"/>
                <a:ext cx="287" cy="157"/>
              </a:xfrm>
              <a:custGeom>
                <a:avLst/>
                <a:gdLst>
                  <a:gd name="T0" fmla="*/ 143 w 287"/>
                  <a:gd name="T1" fmla="*/ 157 h 157"/>
                  <a:gd name="T2" fmla="*/ 287 w 287"/>
                  <a:gd name="T3" fmla="*/ 73 h 157"/>
                  <a:gd name="T4" fmla="*/ 143 w 287"/>
                  <a:gd name="T5" fmla="*/ 0 h 157"/>
                  <a:gd name="T6" fmla="*/ 0 w 287"/>
                  <a:gd name="T7" fmla="*/ 84 h 157"/>
                  <a:gd name="T8" fmla="*/ 143 w 287"/>
                  <a:gd name="T9" fmla="*/ 157 h 157"/>
                  <a:gd name="T10" fmla="*/ 0 60000 65536"/>
                  <a:gd name="T11" fmla="*/ 0 60000 65536"/>
                  <a:gd name="T12" fmla="*/ 0 60000 65536"/>
                  <a:gd name="T13" fmla="*/ 0 60000 65536"/>
                  <a:gd name="T14" fmla="*/ 0 60000 65536"/>
                  <a:gd name="T15" fmla="*/ 0 w 287"/>
                  <a:gd name="T16" fmla="*/ 0 h 157"/>
                  <a:gd name="T17" fmla="*/ 287 w 287"/>
                  <a:gd name="T18" fmla="*/ 157 h 157"/>
                </a:gdLst>
                <a:ahLst/>
                <a:cxnLst>
                  <a:cxn ang="T10">
                    <a:pos x="T0" y="T1"/>
                  </a:cxn>
                  <a:cxn ang="T11">
                    <a:pos x="T2" y="T3"/>
                  </a:cxn>
                  <a:cxn ang="T12">
                    <a:pos x="T4" y="T5"/>
                  </a:cxn>
                  <a:cxn ang="T13">
                    <a:pos x="T6" y="T7"/>
                  </a:cxn>
                  <a:cxn ang="T14">
                    <a:pos x="T8" y="T9"/>
                  </a:cxn>
                </a:cxnLst>
                <a:rect l="T15" t="T16" r="T17" b="T18"/>
                <a:pathLst>
                  <a:path w="287" h="157">
                    <a:moveTo>
                      <a:pt x="143" y="157"/>
                    </a:moveTo>
                    <a:lnTo>
                      <a:pt x="287" y="73"/>
                    </a:lnTo>
                    <a:lnTo>
                      <a:pt x="143" y="0"/>
                    </a:lnTo>
                    <a:lnTo>
                      <a:pt x="0" y="84"/>
                    </a:lnTo>
                    <a:lnTo>
                      <a:pt x="143" y="15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52" name="Freeform 1282"/>
              <p:cNvSpPr>
                <a:spLocks/>
              </p:cNvSpPr>
              <p:nvPr/>
            </p:nvSpPr>
            <p:spPr bwMode="auto">
              <a:xfrm>
                <a:off x="2826" y="1994"/>
                <a:ext cx="143" cy="125"/>
              </a:xfrm>
              <a:custGeom>
                <a:avLst/>
                <a:gdLst>
                  <a:gd name="T0" fmla="*/ 0 w 143"/>
                  <a:gd name="T1" fmla="*/ 0 h 125"/>
                  <a:gd name="T2" fmla="*/ 0 w 143"/>
                  <a:gd name="T3" fmla="*/ 51 h 125"/>
                  <a:gd name="T4" fmla="*/ 143 w 143"/>
                  <a:gd name="T5" fmla="*/ 125 h 125"/>
                  <a:gd name="T6" fmla="*/ 143 w 143"/>
                  <a:gd name="T7" fmla="*/ 73 h 125"/>
                  <a:gd name="T8" fmla="*/ 0 w 143"/>
                  <a:gd name="T9" fmla="*/ 0 h 125"/>
                  <a:gd name="T10" fmla="*/ 0 60000 65536"/>
                  <a:gd name="T11" fmla="*/ 0 60000 65536"/>
                  <a:gd name="T12" fmla="*/ 0 60000 65536"/>
                  <a:gd name="T13" fmla="*/ 0 60000 65536"/>
                  <a:gd name="T14" fmla="*/ 0 60000 65536"/>
                  <a:gd name="T15" fmla="*/ 0 w 143"/>
                  <a:gd name="T16" fmla="*/ 0 h 125"/>
                  <a:gd name="T17" fmla="*/ 143 w 143"/>
                  <a:gd name="T18" fmla="*/ 125 h 125"/>
                </a:gdLst>
                <a:ahLst/>
                <a:cxnLst>
                  <a:cxn ang="T10">
                    <a:pos x="T0" y="T1"/>
                  </a:cxn>
                  <a:cxn ang="T11">
                    <a:pos x="T2" y="T3"/>
                  </a:cxn>
                  <a:cxn ang="T12">
                    <a:pos x="T4" y="T5"/>
                  </a:cxn>
                  <a:cxn ang="T13">
                    <a:pos x="T6" y="T7"/>
                  </a:cxn>
                  <a:cxn ang="T14">
                    <a:pos x="T8" y="T9"/>
                  </a:cxn>
                </a:cxnLst>
                <a:rect l="T15" t="T16" r="T17" b="T18"/>
                <a:pathLst>
                  <a:path w="143" h="125">
                    <a:moveTo>
                      <a:pt x="0" y="0"/>
                    </a:moveTo>
                    <a:lnTo>
                      <a:pt x="0" y="51"/>
                    </a:lnTo>
                    <a:lnTo>
                      <a:pt x="143" y="125"/>
                    </a:lnTo>
                    <a:lnTo>
                      <a:pt x="143" y="7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53" name="Freeform 1283"/>
              <p:cNvSpPr>
                <a:spLocks/>
              </p:cNvSpPr>
              <p:nvPr/>
            </p:nvSpPr>
            <p:spPr bwMode="auto">
              <a:xfrm>
                <a:off x="2826" y="1994"/>
                <a:ext cx="143" cy="125"/>
              </a:xfrm>
              <a:custGeom>
                <a:avLst/>
                <a:gdLst>
                  <a:gd name="T0" fmla="*/ 0 w 143"/>
                  <a:gd name="T1" fmla="*/ 0 h 125"/>
                  <a:gd name="T2" fmla="*/ 0 w 143"/>
                  <a:gd name="T3" fmla="*/ 51 h 125"/>
                  <a:gd name="T4" fmla="*/ 143 w 143"/>
                  <a:gd name="T5" fmla="*/ 125 h 125"/>
                  <a:gd name="T6" fmla="*/ 143 w 143"/>
                  <a:gd name="T7" fmla="*/ 73 h 125"/>
                  <a:gd name="T8" fmla="*/ 0 w 143"/>
                  <a:gd name="T9" fmla="*/ 0 h 125"/>
                  <a:gd name="T10" fmla="*/ 0 60000 65536"/>
                  <a:gd name="T11" fmla="*/ 0 60000 65536"/>
                  <a:gd name="T12" fmla="*/ 0 60000 65536"/>
                  <a:gd name="T13" fmla="*/ 0 60000 65536"/>
                  <a:gd name="T14" fmla="*/ 0 60000 65536"/>
                  <a:gd name="T15" fmla="*/ 0 w 143"/>
                  <a:gd name="T16" fmla="*/ 0 h 125"/>
                  <a:gd name="T17" fmla="*/ 143 w 143"/>
                  <a:gd name="T18" fmla="*/ 125 h 125"/>
                </a:gdLst>
                <a:ahLst/>
                <a:cxnLst>
                  <a:cxn ang="T10">
                    <a:pos x="T0" y="T1"/>
                  </a:cxn>
                  <a:cxn ang="T11">
                    <a:pos x="T2" y="T3"/>
                  </a:cxn>
                  <a:cxn ang="T12">
                    <a:pos x="T4" y="T5"/>
                  </a:cxn>
                  <a:cxn ang="T13">
                    <a:pos x="T6" y="T7"/>
                  </a:cxn>
                  <a:cxn ang="T14">
                    <a:pos x="T8" y="T9"/>
                  </a:cxn>
                </a:cxnLst>
                <a:rect l="T15" t="T16" r="T17" b="T18"/>
                <a:pathLst>
                  <a:path w="143" h="125">
                    <a:moveTo>
                      <a:pt x="0" y="0"/>
                    </a:moveTo>
                    <a:lnTo>
                      <a:pt x="0" y="51"/>
                    </a:lnTo>
                    <a:lnTo>
                      <a:pt x="143" y="125"/>
                    </a:lnTo>
                    <a:lnTo>
                      <a:pt x="143" y="7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54" name="Freeform 1284"/>
              <p:cNvSpPr>
                <a:spLocks/>
              </p:cNvSpPr>
              <p:nvPr/>
            </p:nvSpPr>
            <p:spPr bwMode="auto">
              <a:xfrm>
                <a:off x="3665" y="2327"/>
                <a:ext cx="157" cy="140"/>
              </a:xfrm>
              <a:custGeom>
                <a:avLst/>
                <a:gdLst>
                  <a:gd name="T0" fmla="*/ 0 w 157"/>
                  <a:gd name="T1" fmla="*/ 140 h 140"/>
                  <a:gd name="T2" fmla="*/ 157 w 157"/>
                  <a:gd name="T3" fmla="*/ 52 h 140"/>
                  <a:gd name="T4" fmla="*/ 157 w 157"/>
                  <a:gd name="T5" fmla="*/ 0 h 140"/>
                  <a:gd name="T6" fmla="*/ 0 w 157"/>
                  <a:gd name="T7" fmla="*/ 86 h 140"/>
                  <a:gd name="T8" fmla="*/ 0 w 157"/>
                  <a:gd name="T9" fmla="*/ 140 h 140"/>
                  <a:gd name="T10" fmla="*/ 0 60000 65536"/>
                  <a:gd name="T11" fmla="*/ 0 60000 65536"/>
                  <a:gd name="T12" fmla="*/ 0 60000 65536"/>
                  <a:gd name="T13" fmla="*/ 0 60000 65536"/>
                  <a:gd name="T14" fmla="*/ 0 60000 65536"/>
                  <a:gd name="T15" fmla="*/ 0 w 157"/>
                  <a:gd name="T16" fmla="*/ 0 h 140"/>
                  <a:gd name="T17" fmla="*/ 157 w 157"/>
                  <a:gd name="T18" fmla="*/ 140 h 140"/>
                </a:gdLst>
                <a:ahLst/>
                <a:cxnLst>
                  <a:cxn ang="T10">
                    <a:pos x="T0" y="T1"/>
                  </a:cxn>
                  <a:cxn ang="T11">
                    <a:pos x="T2" y="T3"/>
                  </a:cxn>
                  <a:cxn ang="T12">
                    <a:pos x="T4" y="T5"/>
                  </a:cxn>
                  <a:cxn ang="T13">
                    <a:pos x="T6" y="T7"/>
                  </a:cxn>
                  <a:cxn ang="T14">
                    <a:pos x="T8" y="T9"/>
                  </a:cxn>
                </a:cxnLst>
                <a:rect l="T15" t="T16" r="T17" b="T18"/>
                <a:pathLst>
                  <a:path w="157" h="140">
                    <a:moveTo>
                      <a:pt x="0" y="140"/>
                    </a:moveTo>
                    <a:lnTo>
                      <a:pt x="157" y="52"/>
                    </a:lnTo>
                    <a:lnTo>
                      <a:pt x="157" y="0"/>
                    </a:lnTo>
                    <a:lnTo>
                      <a:pt x="0" y="86"/>
                    </a:lnTo>
                    <a:lnTo>
                      <a:pt x="0" y="14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55" name="Freeform 1285"/>
              <p:cNvSpPr>
                <a:spLocks/>
              </p:cNvSpPr>
              <p:nvPr/>
            </p:nvSpPr>
            <p:spPr bwMode="auto">
              <a:xfrm>
                <a:off x="3665" y="2327"/>
                <a:ext cx="157" cy="140"/>
              </a:xfrm>
              <a:custGeom>
                <a:avLst/>
                <a:gdLst>
                  <a:gd name="T0" fmla="*/ 0 w 157"/>
                  <a:gd name="T1" fmla="*/ 140 h 140"/>
                  <a:gd name="T2" fmla="*/ 157 w 157"/>
                  <a:gd name="T3" fmla="*/ 52 h 140"/>
                  <a:gd name="T4" fmla="*/ 157 w 157"/>
                  <a:gd name="T5" fmla="*/ 0 h 140"/>
                  <a:gd name="T6" fmla="*/ 0 w 157"/>
                  <a:gd name="T7" fmla="*/ 86 h 140"/>
                  <a:gd name="T8" fmla="*/ 0 w 157"/>
                  <a:gd name="T9" fmla="*/ 140 h 140"/>
                  <a:gd name="T10" fmla="*/ 0 60000 65536"/>
                  <a:gd name="T11" fmla="*/ 0 60000 65536"/>
                  <a:gd name="T12" fmla="*/ 0 60000 65536"/>
                  <a:gd name="T13" fmla="*/ 0 60000 65536"/>
                  <a:gd name="T14" fmla="*/ 0 60000 65536"/>
                  <a:gd name="T15" fmla="*/ 0 w 157"/>
                  <a:gd name="T16" fmla="*/ 0 h 140"/>
                  <a:gd name="T17" fmla="*/ 157 w 157"/>
                  <a:gd name="T18" fmla="*/ 140 h 140"/>
                </a:gdLst>
                <a:ahLst/>
                <a:cxnLst>
                  <a:cxn ang="T10">
                    <a:pos x="T0" y="T1"/>
                  </a:cxn>
                  <a:cxn ang="T11">
                    <a:pos x="T2" y="T3"/>
                  </a:cxn>
                  <a:cxn ang="T12">
                    <a:pos x="T4" y="T5"/>
                  </a:cxn>
                  <a:cxn ang="T13">
                    <a:pos x="T6" y="T7"/>
                  </a:cxn>
                  <a:cxn ang="T14">
                    <a:pos x="T8" y="T9"/>
                  </a:cxn>
                </a:cxnLst>
                <a:rect l="T15" t="T16" r="T17" b="T18"/>
                <a:pathLst>
                  <a:path w="157" h="140">
                    <a:moveTo>
                      <a:pt x="0" y="140"/>
                    </a:moveTo>
                    <a:lnTo>
                      <a:pt x="157" y="52"/>
                    </a:lnTo>
                    <a:lnTo>
                      <a:pt x="157" y="0"/>
                    </a:lnTo>
                    <a:lnTo>
                      <a:pt x="0" y="86"/>
                    </a:lnTo>
                    <a:lnTo>
                      <a:pt x="0" y="14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56" name="Freeform 1286"/>
              <p:cNvSpPr>
                <a:spLocks/>
              </p:cNvSpPr>
              <p:nvPr/>
            </p:nvSpPr>
            <p:spPr bwMode="auto">
              <a:xfrm>
                <a:off x="3574" y="2282"/>
                <a:ext cx="248" cy="131"/>
              </a:xfrm>
              <a:custGeom>
                <a:avLst/>
                <a:gdLst>
                  <a:gd name="T0" fmla="*/ 91 w 248"/>
                  <a:gd name="T1" fmla="*/ 131 h 131"/>
                  <a:gd name="T2" fmla="*/ 248 w 248"/>
                  <a:gd name="T3" fmla="*/ 45 h 131"/>
                  <a:gd name="T4" fmla="*/ 155 w 248"/>
                  <a:gd name="T5" fmla="*/ 0 h 131"/>
                  <a:gd name="T6" fmla="*/ 0 w 248"/>
                  <a:gd name="T7" fmla="*/ 86 h 131"/>
                  <a:gd name="T8" fmla="*/ 91 w 248"/>
                  <a:gd name="T9" fmla="*/ 131 h 131"/>
                  <a:gd name="T10" fmla="*/ 0 60000 65536"/>
                  <a:gd name="T11" fmla="*/ 0 60000 65536"/>
                  <a:gd name="T12" fmla="*/ 0 60000 65536"/>
                  <a:gd name="T13" fmla="*/ 0 60000 65536"/>
                  <a:gd name="T14" fmla="*/ 0 60000 65536"/>
                  <a:gd name="T15" fmla="*/ 0 w 248"/>
                  <a:gd name="T16" fmla="*/ 0 h 131"/>
                  <a:gd name="T17" fmla="*/ 248 w 248"/>
                  <a:gd name="T18" fmla="*/ 131 h 131"/>
                </a:gdLst>
                <a:ahLst/>
                <a:cxnLst>
                  <a:cxn ang="T10">
                    <a:pos x="T0" y="T1"/>
                  </a:cxn>
                  <a:cxn ang="T11">
                    <a:pos x="T2" y="T3"/>
                  </a:cxn>
                  <a:cxn ang="T12">
                    <a:pos x="T4" y="T5"/>
                  </a:cxn>
                  <a:cxn ang="T13">
                    <a:pos x="T6" y="T7"/>
                  </a:cxn>
                  <a:cxn ang="T14">
                    <a:pos x="T8" y="T9"/>
                  </a:cxn>
                </a:cxnLst>
                <a:rect l="T15" t="T16" r="T17" b="T18"/>
                <a:pathLst>
                  <a:path w="248" h="131">
                    <a:moveTo>
                      <a:pt x="91" y="131"/>
                    </a:moveTo>
                    <a:lnTo>
                      <a:pt x="248" y="45"/>
                    </a:lnTo>
                    <a:lnTo>
                      <a:pt x="155" y="0"/>
                    </a:lnTo>
                    <a:lnTo>
                      <a:pt x="0" y="86"/>
                    </a:lnTo>
                    <a:lnTo>
                      <a:pt x="91"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57" name="Freeform 1287"/>
              <p:cNvSpPr>
                <a:spLocks/>
              </p:cNvSpPr>
              <p:nvPr/>
            </p:nvSpPr>
            <p:spPr bwMode="auto">
              <a:xfrm>
                <a:off x="3574" y="2282"/>
                <a:ext cx="248" cy="131"/>
              </a:xfrm>
              <a:custGeom>
                <a:avLst/>
                <a:gdLst>
                  <a:gd name="T0" fmla="*/ 91 w 248"/>
                  <a:gd name="T1" fmla="*/ 131 h 131"/>
                  <a:gd name="T2" fmla="*/ 248 w 248"/>
                  <a:gd name="T3" fmla="*/ 45 h 131"/>
                  <a:gd name="T4" fmla="*/ 155 w 248"/>
                  <a:gd name="T5" fmla="*/ 0 h 131"/>
                  <a:gd name="T6" fmla="*/ 0 w 248"/>
                  <a:gd name="T7" fmla="*/ 86 h 131"/>
                  <a:gd name="T8" fmla="*/ 91 w 248"/>
                  <a:gd name="T9" fmla="*/ 131 h 131"/>
                  <a:gd name="T10" fmla="*/ 0 60000 65536"/>
                  <a:gd name="T11" fmla="*/ 0 60000 65536"/>
                  <a:gd name="T12" fmla="*/ 0 60000 65536"/>
                  <a:gd name="T13" fmla="*/ 0 60000 65536"/>
                  <a:gd name="T14" fmla="*/ 0 60000 65536"/>
                  <a:gd name="T15" fmla="*/ 0 w 248"/>
                  <a:gd name="T16" fmla="*/ 0 h 131"/>
                  <a:gd name="T17" fmla="*/ 248 w 248"/>
                  <a:gd name="T18" fmla="*/ 131 h 131"/>
                </a:gdLst>
                <a:ahLst/>
                <a:cxnLst>
                  <a:cxn ang="T10">
                    <a:pos x="T0" y="T1"/>
                  </a:cxn>
                  <a:cxn ang="T11">
                    <a:pos x="T2" y="T3"/>
                  </a:cxn>
                  <a:cxn ang="T12">
                    <a:pos x="T4" y="T5"/>
                  </a:cxn>
                  <a:cxn ang="T13">
                    <a:pos x="T6" y="T7"/>
                  </a:cxn>
                  <a:cxn ang="T14">
                    <a:pos x="T8" y="T9"/>
                  </a:cxn>
                </a:cxnLst>
                <a:rect l="T15" t="T16" r="T17" b="T18"/>
                <a:pathLst>
                  <a:path w="248" h="131">
                    <a:moveTo>
                      <a:pt x="91" y="131"/>
                    </a:moveTo>
                    <a:lnTo>
                      <a:pt x="248" y="45"/>
                    </a:lnTo>
                    <a:lnTo>
                      <a:pt x="155" y="0"/>
                    </a:lnTo>
                    <a:lnTo>
                      <a:pt x="0" y="86"/>
                    </a:lnTo>
                    <a:lnTo>
                      <a:pt x="91"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58" name="Freeform 1288"/>
              <p:cNvSpPr>
                <a:spLocks/>
              </p:cNvSpPr>
              <p:nvPr/>
            </p:nvSpPr>
            <p:spPr bwMode="auto">
              <a:xfrm>
                <a:off x="3665" y="2327"/>
                <a:ext cx="157" cy="140"/>
              </a:xfrm>
              <a:custGeom>
                <a:avLst/>
                <a:gdLst>
                  <a:gd name="T0" fmla="*/ 0 w 157"/>
                  <a:gd name="T1" fmla="*/ 140 h 140"/>
                  <a:gd name="T2" fmla="*/ 157 w 157"/>
                  <a:gd name="T3" fmla="*/ 52 h 140"/>
                  <a:gd name="T4" fmla="*/ 157 w 157"/>
                  <a:gd name="T5" fmla="*/ 0 h 140"/>
                  <a:gd name="T6" fmla="*/ 0 w 157"/>
                  <a:gd name="T7" fmla="*/ 86 h 140"/>
                  <a:gd name="T8" fmla="*/ 0 w 157"/>
                  <a:gd name="T9" fmla="*/ 140 h 140"/>
                  <a:gd name="T10" fmla="*/ 0 60000 65536"/>
                  <a:gd name="T11" fmla="*/ 0 60000 65536"/>
                  <a:gd name="T12" fmla="*/ 0 60000 65536"/>
                  <a:gd name="T13" fmla="*/ 0 60000 65536"/>
                  <a:gd name="T14" fmla="*/ 0 60000 65536"/>
                  <a:gd name="T15" fmla="*/ 0 w 157"/>
                  <a:gd name="T16" fmla="*/ 0 h 140"/>
                  <a:gd name="T17" fmla="*/ 157 w 157"/>
                  <a:gd name="T18" fmla="*/ 140 h 140"/>
                </a:gdLst>
                <a:ahLst/>
                <a:cxnLst>
                  <a:cxn ang="T10">
                    <a:pos x="T0" y="T1"/>
                  </a:cxn>
                  <a:cxn ang="T11">
                    <a:pos x="T2" y="T3"/>
                  </a:cxn>
                  <a:cxn ang="T12">
                    <a:pos x="T4" y="T5"/>
                  </a:cxn>
                  <a:cxn ang="T13">
                    <a:pos x="T6" y="T7"/>
                  </a:cxn>
                  <a:cxn ang="T14">
                    <a:pos x="T8" y="T9"/>
                  </a:cxn>
                </a:cxnLst>
                <a:rect l="T15" t="T16" r="T17" b="T18"/>
                <a:pathLst>
                  <a:path w="157" h="140">
                    <a:moveTo>
                      <a:pt x="0" y="140"/>
                    </a:moveTo>
                    <a:lnTo>
                      <a:pt x="157" y="52"/>
                    </a:lnTo>
                    <a:lnTo>
                      <a:pt x="157" y="0"/>
                    </a:lnTo>
                    <a:lnTo>
                      <a:pt x="0" y="86"/>
                    </a:lnTo>
                    <a:lnTo>
                      <a:pt x="0" y="14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59" name="Freeform 1289"/>
              <p:cNvSpPr>
                <a:spLocks/>
              </p:cNvSpPr>
              <p:nvPr/>
            </p:nvSpPr>
            <p:spPr bwMode="auto">
              <a:xfrm>
                <a:off x="3665" y="2327"/>
                <a:ext cx="157" cy="140"/>
              </a:xfrm>
              <a:custGeom>
                <a:avLst/>
                <a:gdLst>
                  <a:gd name="T0" fmla="*/ 0 w 157"/>
                  <a:gd name="T1" fmla="*/ 140 h 140"/>
                  <a:gd name="T2" fmla="*/ 157 w 157"/>
                  <a:gd name="T3" fmla="*/ 52 h 140"/>
                  <a:gd name="T4" fmla="*/ 157 w 157"/>
                  <a:gd name="T5" fmla="*/ 0 h 140"/>
                  <a:gd name="T6" fmla="*/ 0 w 157"/>
                  <a:gd name="T7" fmla="*/ 86 h 140"/>
                  <a:gd name="T8" fmla="*/ 0 w 157"/>
                  <a:gd name="T9" fmla="*/ 140 h 140"/>
                  <a:gd name="T10" fmla="*/ 0 60000 65536"/>
                  <a:gd name="T11" fmla="*/ 0 60000 65536"/>
                  <a:gd name="T12" fmla="*/ 0 60000 65536"/>
                  <a:gd name="T13" fmla="*/ 0 60000 65536"/>
                  <a:gd name="T14" fmla="*/ 0 60000 65536"/>
                  <a:gd name="T15" fmla="*/ 0 w 157"/>
                  <a:gd name="T16" fmla="*/ 0 h 140"/>
                  <a:gd name="T17" fmla="*/ 157 w 157"/>
                  <a:gd name="T18" fmla="*/ 140 h 140"/>
                </a:gdLst>
                <a:ahLst/>
                <a:cxnLst>
                  <a:cxn ang="T10">
                    <a:pos x="T0" y="T1"/>
                  </a:cxn>
                  <a:cxn ang="T11">
                    <a:pos x="T2" y="T3"/>
                  </a:cxn>
                  <a:cxn ang="T12">
                    <a:pos x="T4" y="T5"/>
                  </a:cxn>
                  <a:cxn ang="T13">
                    <a:pos x="T6" y="T7"/>
                  </a:cxn>
                  <a:cxn ang="T14">
                    <a:pos x="T8" y="T9"/>
                  </a:cxn>
                </a:cxnLst>
                <a:rect l="T15" t="T16" r="T17" b="T18"/>
                <a:pathLst>
                  <a:path w="157" h="140">
                    <a:moveTo>
                      <a:pt x="0" y="140"/>
                    </a:moveTo>
                    <a:lnTo>
                      <a:pt x="157" y="52"/>
                    </a:lnTo>
                    <a:lnTo>
                      <a:pt x="157" y="0"/>
                    </a:lnTo>
                    <a:lnTo>
                      <a:pt x="0" y="86"/>
                    </a:lnTo>
                    <a:lnTo>
                      <a:pt x="0" y="14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60" name="Freeform 1290"/>
              <p:cNvSpPr>
                <a:spLocks/>
              </p:cNvSpPr>
              <p:nvPr/>
            </p:nvSpPr>
            <p:spPr bwMode="auto">
              <a:xfrm>
                <a:off x="3574" y="2282"/>
                <a:ext cx="248" cy="131"/>
              </a:xfrm>
              <a:custGeom>
                <a:avLst/>
                <a:gdLst>
                  <a:gd name="T0" fmla="*/ 91 w 248"/>
                  <a:gd name="T1" fmla="*/ 131 h 131"/>
                  <a:gd name="T2" fmla="*/ 248 w 248"/>
                  <a:gd name="T3" fmla="*/ 45 h 131"/>
                  <a:gd name="T4" fmla="*/ 155 w 248"/>
                  <a:gd name="T5" fmla="*/ 0 h 131"/>
                  <a:gd name="T6" fmla="*/ 0 w 248"/>
                  <a:gd name="T7" fmla="*/ 86 h 131"/>
                  <a:gd name="T8" fmla="*/ 91 w 248"/>
                  <a:gd name="T9" fmla="*/ 131 h 131"/>
                  <a:gd name="T10" fmla="*/ 0 60000 65536"/>
                  <a:gd name="T11" fmla="*/ 0 60000 65536"/>
                  <a:gd name="T12" fmla="*/ 0 60000 65536"/>
                  <a:gd name="T13" fmla="*/ 0 60000 65536"/>
                  <a:gd name="T14" fmla="*/ 0 60000 65536"/>
                  <a:gd name="T15" fmla="*/ 0 w 248"/>
                  <a:gd name="T16" fmla="*/ 0 h 131"/>
                  <a:gd name="T17" fmla="*/ 248 w 248"/>
                  <a:gd name="T18" fmla="*/ 131 h 131"/>
                </a:gdLst>
                <a:ahLst/>
                <a:cxnLst>
                  <a:cxn ang="T10">
                    <a:pos x="T0" y="T1"/>
                  </a:cxn>
                  <a:cxn ang="T11">
                    <a:pos x="T2" y="T3"/>
                  </a:cxn>
                  <a:cxn ang="T12">
                    <a:pos x="T4" y="T5"/>
                  </a:cxn>
                  <a:cxn ang="T13">
                    <a:pos x="T6" y="T7"/>
                  </a:cxn>
                  <a:cxn ang="T14">
                    <a:pos x="T8" y="T9"/>
                  </a:cxn>
                </a:cxnLst>
                <a:rect l="T15" t="T16" r="T17" b="T18"/>
                <a:pathLst>
                  <a:path w="248" h="131">
                    <a:moveTo>
                      <a:pt x="91" y="131"/>
                    </a:moveTo>
                    <a:lnTo>
                      <a:pt x="248" y="45"/>
                    </a:lnTo>
                    <a:lnTo>
                      <a:pt x="155" y="0"/>
                    </a:lnTo>
                    <a:lnTo>
                      <a:pt x="0" y="86"/>
                    </a:lnTo>
                    <a:lnTo>
                      <a:pt x="91"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61" name="Freeform 1291"/>
              <p:cNvSpPr>
                <a:spLocks/>
              </p:cNvSpPr>
              <p:nvPr/>
            </p:nvSpPr>
            <p:spPr bwMode="auto">
              <a:xfrm>
                <a:off x="3574" y="2282"/>
                <a:ext cx="248" cy="131"/>
              </a:xfrm>
              <a:custGeom>
                <a:avLst/>
                <a:gdLst>
                  <a:gd name="T0" fmla="*/ 91 w 248"/>
                  <a:gd name="T1" fmla="*/ 131 h 131"/>
                  <a:gd name="T2" fmla="*/ 248 w 248"/>
                  <a:gd name="T3" fmla="*/ 45 h 131"/>
                  <a:gd name="T4" fmla="*/ 155 w 248"/>
                  <a:gd name="T5" fmla="*/ 0 h 131"/>
                  <a:gd name="T6" fmla="*/ 0 w 248"/>
                  <a:gd name="T7" fmla="*/ 86 h 131"/>
                  <a:gd name="T8" fmla="*/ 91 w 248"/>
                  <a:gd name="T9" fmla="*/ 131 h 131"/>
                  <a:gd name="T10" fmla="*/ 0 60000 65536"/>
                  <a:gd name="T11" fmla="*/ 0 60000 65536"/>
                  <a:gd name="T12" fmla="*/ 0 60000 65536"/>
                  <a:gd name="T13" fmla="*/ 0 60000 65536"/>
                  <a:gd name="T14" fmla="*/ 0 60000 65536"/>
                  <a:gd name="T15" fmla="*/ 0 w 248"/>
                  <a:gd name="T16" fmla="*/ 0 h 131"/>
                  <a:gd name="T17" fmla="*/ 248 w 248"/>
                  <a:gd name="T18" fmla="*/ 131 h 131"/>
                </a:gdLst>
                <a:ahLst/>
                <a:cxnLst>
                  <a:cxn ang="T10">
                    <a:pos x="T0" y="T1"/>
                  </a:cxn>
                  <a:cxn ang="T11">
                    <a:pos x="T2" y="T3"/>
                  </a:cxn>
                  <a:cxn ang="T12">
                    <a:pos x="T4" y="T5"/>
                  </a:cxn>
                  <a:cxn ang="T13">
                    <a:pos x="T6" y="T7"/>
                  </a:cxn>
                  <a:cxn ang="T14">
                    <a:pos x="T8" y="T9"/>
                  </a:cxn>
                </a:cxnLst>
                <a:rect l="T15" t="T16" r="T17" b="T18"/>
                <a:pathLst>
                  <a:path w="248" h="131">
                    <a:moveTo>
                      <a:pt x="91" y="131"/>
                    </a:moveTo>
                    <a:lnTo>
                      <a:pt x="248" y="45"/>
                    </a:lnTo>
                    <a:lnTo>
                      <a:pt x="155" y="0"/>
                    </a:lnTo>
                    <a:lnTo>
                      <a:pt x="0" y="86"/>
                    </a:lnTo>
                    <a:lnTo>
                      <a:pt x="91"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62" name="Freeform 1292"/>
              <p:cNvSpPr>
                <a:spLocks/>
              </p:cNvSpPr>
              <p:nvPr/>
            </p:nvSpPr>
            <p:spPr bwMode="auto">
              <a:xfrm>
                <a:off x="3574" y="2368"/>
                <a:ext cx="91" cy="99"/>
              </a:xfrm>
              <a:custGeom>
                <a:avLst/>
                <a:gdLst>
                  <a:gd name="T0" fmla="*/ 0 w 91"/>
                  <a:gd name="T1" fmla="*/ 0 h 99"/>
                  <a:gd name="T2" fmla="*/ 0 w 91"/>
                  <a:gd name="T3" fmla="*/ 52 h 99"/>
                  <a:gd name="T4" fmla="*/ 91 w 91"/>
                  <a:gd name="T5" fmla="*/ 99 h 99"/>
                  <a:gd name="T6" fmla="*/ 91 w 91"/>
                  <a:gd name="T7" fmla="*/ 45 h 99"/>
                  <a:gd name="T8" fmla="*/ 0 w 91"/>
                  <a:gd name="T9" fmla="*/ 0 h 99"/>
                  <a:gd name="T10" fmla="*/ 0 60000 65536"/>
                  <a:gd name="T11" fmla="*/ 0 60000 65536"/>
                  <a:gd name="T12" fmla="*/ 0 60000 65536"/>
                  <a:gd name="T13" fmla="*/ 0 60000 65536"/>
                  <a:gd name="T14" fmla="*/ 0 60000 65536"/>
                  <a:gd name="T15" fmla="*/ 0 w 91"/>
                  <a:gd name="T16" fmla="*/ 0 h 99"/>
                  <a:gd name="T17" fmla="*/ 91 w 91"/>
                  <a:gd name="T18" fmla="*/ 99 h 99"/>
                </a:gdLst>
                <a:ahLst/>
                <a:cxnLst>
                  <a:cxn ang="T10">
                    <a:pos x="T0" y="T1"/>
                  </a:cxn>
                  <a:cxn ang="T11">
                    <a:pos x="T2" y="T3"/>
                  </a:cxn>
                  <a:cxn ang="T12">
                    <a:pos x="T4" y="T5"/>
                  </a:cxn>
                  <a:cxn ang="T13">
                    <a:pos x="T6" y="T7"/>
                  </a:cxn>
                  <a:cxn ang="T14">
                    <a:pos x="T8" y="T9"/>
                  </a:cxn>
                </a:cxnLst>
                <a:rect l="T15" t="T16" r="T17" b="T18"/>
                <a:pathLst>
                  <a:path w="91" h="99">
                    <a:moveTo>
                      <a:pt x="0" y="0"/>
                    </a:moveTo>
                    <a:lnTo>
                      <a:pt x="0" y="52"/>
                    </a:lnTo>
                    <a:lnTo>
                      <a:pt x="91" y="99"/>
                    </a:lnTo>
                    <a:lnTo>
                      <a:pt x="91" y="4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63" name="Freeform 1293"/>
              <p:cNvSpPr>
                <a:spLocks/>
              </p:cNvSpPr>
              <p:nvPr/>
            </p:nvSpPr>
            <p:spPr bwMode="auto">
              <a:xfrm>
                <a:off x="3574" y="2368"/>
                <a:ext cx="91" cy="99"/>
              </a:xfrm>
              <a:custGeom>
                <a:avLst/>
                <a:gdLst>
                  <a:gd name="T0" fmla="*/ 0 w 91"/>
                  <a:gd name="T1" fmla="*/ 0 h 99"/>
                  <a:gd name="T2" fmla="*/ 0 w 91"/>
                  <a:gd name="T3" fmla="*/ 52 h 99"/>
                  <a:gd name="T4" fmla="*/ 91 w 91"/>
                  <a:gd name="T5" fmla="*/ 99 h 99"/>
                  <a:gd name="T6" fmla="*/ 91 w 91"/>
                  <a:gd name="T7" fmla="*/ 45 h 99"/>
                  <a:gd name="T8" fmla="*/ 0 w 91"/>
                  <a:gd name="T9" fmla="*/ 0 h 99"/>
                  <a:gd name="T10" fmla="*/ 0 60000 65536"/>
                  <a:gd name="T11" fmla="*/ 0 60000 65536"/>
                  <a:gd name="T12" fmla="*/ 0 60000 65536"/>
                  <a:gd name="T13" fmla="*/ 0 60000 65536"/>
                  <a:gd name="T14" fmla="*/ 0 60000 65536"/>
                  <a:gd name="T15" fmla="*/ 0 w 91"/>
                  <a:gd name="T16" fmla="*/ 0 h 99"/>
                  <a:gd name="T17" fmla="*/ 91 w 91"/>
                  <a:gd name="T18" fmla="*/ 99 h 99"/>
                </a:gdLst>
                <a:ahLst/>
                <a:cxnLst>
                  <a:cxn ang="T10">
                    <a:pos x="T0" y="T1"/>
                  </a:cxn>
                  <a:cxn ang="T11">
                    <a:pos x="T2" y="T3"/>
                  </a:cxn>
                  <a:cxn ang="T12">
                    <a:pos x="T4" y="T5"/>
                  </a:cxn>
                  <a:cxn ang="T13">
                    <a:pos x="T6" y="T7"/>
                  </a:cxn>
                  <a:cxn ang="T14">
                    <a:pos x="T8" y="T9"/>
                  </a:cxn>
                </a:cxnLst>
                <a:rect l="T15" t="T16" r="T17" b="T18"/>
                <a:pathLst>
                  <a:path w="91" h="99">
                    <a:moveTo>
                      <a:pt x="0" y="0"/>
                    </a:moveTo>
                    <a:lnTo>
                      <a:pt x="0" y="52"/>
                    </a:lnTo>
                    <a:lnTo>
                      <a:pt x="91" y="99"/>
                    </a:lnTo>
                    <a:lnTo>
                      <a:pt x="91" y="4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64" name="Freeform 1294"/>
              <p:cNvSpPr>
                <a:spLocks/>
              </p:cNvSpPr>
              <p:nvPr/>
            </p:nvSpPr>
            <p:spPr bwMode="auto">
              <a:xfrm>
                <a:off x="4058" y="2215"/>
                <a:ext cx="147" cy="138"/>
              </a:xfrm>
              <a:custGeom>
                <a:avLst/>
                <a:gdLst>
                  <a:gd name="T0" fmla="*/ 0 w 147"/>
                  <a:gd name="T1" fmla="*/ 138 h 138"/>
                  <a:gd name="T2" fmla="*/ 147 w 147"/>
                  <a:gd name="T3" fmla="*/ 52 h 138"/>
                  <a:gd name="T4" fmla="*/ 147 w 147"/>
                  <a:gd name="T5" fmla="*/ 0 h 138"/>
                  <a:gd name="T6" fmla="*/ 0 w 147"/>
                  <a:gd name="T7" fmla="*/ 84 h 138"/>
                  <a:gd name="T8" fmla="*/ 0 w 147"/>
                  <a:gd name="T9" fmla="*/ 138 h 138"/>
                  <a:gd name="T10" fmla="*/ 0 60000 65536"/>
                  <a:gd name="T11" fmla="*/ 0 60000 65536"/>
                  <a:gd name="T12" fmla="*/ 0 60000 65536"/>
                  <a:gd name="T13" fmla="*/ 0 60000 65536"/>
                  <a:gd name="T14" fmla="*/ 0 60000 65536"/>
                  <a:gd name="T15" fmla="*/ 0 w 147"/>
                  <a:gd name="T16" fmla="*/ 0 h 138"/>
                  <a:gd name="T17" fmla="*/ 147 w 147"/>
                  <a:gd name="T18" fmla="*/ 138 h 138"/>
                </a:gdLst>
                <a:ahLst/>
                <a:cxnLst>
                  <a:cxn ang="T10">
                    <a:pos x="T0" y="T1"/>
                  </a:cxn>
                  <a:cxn ang="T11">
                    <a:pos x="T2" y="T3"/>
                  </a:cxn>
                  <a:cxn ang="T12">
                    <a:pos x="T4" y="T5"/>
                  </a:cxn>
                  <a:cxn ang="T13">
                    <a:pos x="T6" y="T7"/>
                  </a:cxn>
                  <a:cxn ang="T14">
                    <a:pos x="T8" y="T9"/>
                  </a:cxn>
                </a:cxnLst>
                <a:rect l="T15" t="T16" r="T17" b="T18"/>
                <a:pathLst>
                  <a:path w="147" h="138">
                    <a:moveTo>
                      <a:pt x="0" y="138"/>
                    </a:moveTo>
                    <a:lnTo>
                      <a:pt x="147" y="52"/>
                    </a:lnTo>
                    <a:lnTo>
                      <a:pt x="147" y="0"/>
                    </a:lnTo>
                    <a:lnTo>
                      <a:pt x="0" y="84"/>
                    </a:lnTo>
                    <a:lnTo>
                      <a:pt x="0" y="13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65" name="Freeform 1295"/>
              <p:cNvSpPr>
                <a:spLocks/>
              </p:cNvSpPr>
              <p:nvPr/>
            </p:nvSpPr>
            <p:spPr bwMode="auto">
              <a:xfrm>
                <a:off x="4058" y="2215"/>
                <a:ext cx="147" cy="138"/>
              </a:xfrm>
              <a:custGeom>
                <a:avLst/>
                <a:gdLst>
                  <a:gd name="T0" fmla="*/ 0 w 147"/>
                  <a:gd name="T1" fmla="*/ 138 h 138"/>
                  <a:gd name="T2" fmla="*/ 147 w 147"/>
                  <a:gd name="T3" fmla="*/ 52 h 138"/>
                  <a:gd name="T4" fmla="*/ 147 w 147"/>
                  <a:gd name="T5" fmla="*/ 0 h 138"/>
                  <a:gd name="T6" fmla="*/ 0 w 147"/>
                  <a:gd name="T7" fmla="*/ 84 h 138"/>
                  <a:gd name="T8" fmla="*/ 0 w 147"/>
                  <a:gd name="T9" fmla="*/ 138 h 138"/>
                  <a:gd name="T10" fmla="*/ 0 60000 65536"/>
                  <a:gd name="T11" fmla="*/ 0 60000 65536"/>
                  <a:gd name="T12" fmla="*/ 0 60000 65536"/>
                  <a:gd name="T13" fmla="*/ 0 60000 65536"/>
                  <a:gd name="T14" fmla="*/ 0 60000 65536"/>
                  <a:gd name="T15" fmla="*/ 0 w 147"/>
                  <a:gd name="T16" fmla="*/ 0 h 138"/>
                  <a:gd name="T17" fmla="*/ 147 w 147"/>
                  <a:gd name="T18" fmla="*/ 138 h 138"/>
                </a:gdLst>
                <a:ahLst/>
                <a:cxnLst>
                  <a:cxn ang="T10">
                    <a:pos x="T0" y="T1"/>
                  </a:cxn>
                  <a:cxn ang="T11">
                    <a:pos x="T2" y="T3"/>
                  </a:cxn>
                  <a:cxn ang="T12">
                    <a:pos x="T4" y="T5"/>
                  </a:cxn>
                  <a:cxn ang="T13">
                    <a:pos x="T6" y="T7"/>
                  </a:cxn>
                  <a:cxn ang="T14">
                    <a:pos x="T8" y="T9"/>
                  </a:cxn>
                </a:cxnLst>
                <a:rect l="T15" t="T16" r="T17" b="T18"/>
                <a:pathLst>
                  <a:path w="147" h="138">
                    <a:moveTo>
                      <a:pt x="0" y="138"/>
                    </a:moveTo>
                    <a:lnTo>
                      <a:pt x="147" y="52"/>
                    </a:lnTo>
                    <a:lnTo>
                      <a:pt x="147" y="0"/>
                    </a:lnTo>
                    <a:lnTo>
                      <a:pt x="0" y="84"/>
                    </a:lnTo>
                    <a:lnTo>
                      <a:pt x="0" y="13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66" name="Freeform 1296"/>
              <p:cNvSpPr>
                <a:spLocks/>
              </p:cNvSpPr>
              <p:nvPr/>
            </p:nvSpPr>
            <p:spPr bwMode="auto">
              <a:xfrm>
                <a:off x="3985" y="2177"/>
                <a:ext cx="220" cy="122"/>
              </a:xfrm>
              <a:custGeom>
                <a:avLst/>
                <a:gdLst>
                  <a:gd name="T0" fmla="*/ 73 w 220"/>
                  <a:gd name="T1" fmla="*/ 122 h 122"/>
                  <a:gd name="T2" fmla="*/ 220 w 220"/>
                  <a:gd name="T3" fmla="*/ 38 h 122"/>
                  <a:gd name="T4" fmla="*/ 147 w 220"/>
                  <a:gd name="T5" fmla="*/ 0 h 122"/>
                  <a:gd name="T6" fmla="*/ 0 w 220"/>
                  <a:gd name="T7" fmla="*/ 86 h 122"/>
                  <a:gd name="T8" fmla="*/ 73 w 220"/>
                  <a:gd name="T9" fmla="*/ 122 h 122"/>
                  <a:gd name="T10" fmla="*/ 0 60000 65536"/>
                  <a:gd name="T11" fmla="*/ 0 60000 65536"/>
                  <a:gd name="T12" fmla="*/ 0 60000 65536"/>
                  <a:gd name="T13" fmla="*/ 0 60000 65536"/>
                  <a:gd name="T14" fmla="*/ 0 60000 65536"/>
                  <a:gd name="T15" fmla="*/ 0 w 220"/>
                  <a:gd name="T16" fmla="*/ 0 h 122"/>
                  <a:gd name="T17" fmla="*/ 220 w 220"/>
                  <a:gd name="T18" fmla="*/ 122 h 122"/>
                </a:gdLst>
                <a:ahLst/>
                <a:cxnLst>
                  <a:cxn ang="T10">
                    <a:pos x="T0" y="T1"/>
                  </a:cxn>
                  <a:cxn ang="T11">
                    <a:pos x="T2" y="T3"/>
                  </a:cxn>
                  <a:cxn ang="T12">
                    <a:pos x="T4" y="T5"/>
                  </a:cxn>
                  <a:cxn ang="T13">
                    <a:pos x="T6" y="T7"/>
                  </a:cxn>
                  <a:cxn ang="T14">
                    <a:pos x="T8" y="T9"/>
                  </a:cxn>
                </a:cxnLst>
                <a:rect l="T15" t="T16" r="T17" b="T18"/>
                <a:pathLst>
                  <a:path w="220" h="122">
                    <a:moveTo>
                      <a:pt x="73" y="122"/>
                    </a:moveTo>
                    <a:lnTo>
                      <a:pt x="220" y="38"/>
                    </a:lnTo>
                    <a:lnTo>
                      <a:pt x="147" y="0"/>
                    </a:lnTo>
                    <a:lnTo>
                      <a:pt x="0" y="86"/>
                    </a:lnTo>
                    <a:lnTo>
                      <a:pt x="73" y="12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67" name="Freeform 1297"/>
              <p:cNvSpPr>
                <a:spLocks/>
              </p:cNvSpPr>
              <p:nvPr/>
            </p:nvSpPr>
            <p:spPr bwMode="auto">
              <a:xfrm>
                <a:off x="3985" y="2177"/>
                <a:ext cx="220" cy="122"/>
              </a:xfrm>
              <a:custGeom>
                <a:avLst/>
                <a:gdLst>
                  <a:gd name="T0" fmla="*/ 73 w 220"/>
                  <a:gd name="T1" fmla="*/ 122 h 122"/>
                  <a:gd name="T2" fmla="*/ 220 w 220"/>
                  <a:gd name="T3" fmla="*/ 38 h 122"/>
                  <a:gd name="T4" fmla="*/ 147 w 220"/>
                  <a:gd name="T5" fmla="*/ 0 h 122"/>
                  <a:gd name="T6" fmla="*/ 0 w 220"/>
                  <a:gd name="T7" fmla="*/ 86 h 122"/>
                  <a:gd name="T8" fmla="*/ 73 w 220"/>
                  <a:gd name="T9" fmla="*/ 122 h 122"/>
                  <a:gd name="T10" fmla="*/ 0 60000 65536"/>
                  <a:gd name="T11" fmla="*/ 0 60000 65536"/>
                  <a:gd name="T12" fmla="*/ 0 60000 65536"/>
                  <a:gd name="T13" fmla="*/ 0 60000 65536"/>
                  <a:gd name="T14" fmla="*/ 0 60000 65536"/>
                  <a:gd name="T15" fmla="*/ 0 w 220"/>
                  <a:gd name="T16" fmla="*/ 0 h 122"/>
                  <a:gd name="T17" fmla="*/ 220 w 220"/>
                  <a:gd name="T18" fmla="*/ 122 h 122"/>
                </a:gdLst>
                <a:ahLst/>
                <a:cxnLst>
                  <a:cxn ang="T10">
                    <a:pos x="T0" y="T1"/>
                  </a:cxn>
                  <a:cxn ang="T11">
                    <a:pos x="T2" y="T3"/>
                  </a:cxn>
                  <a:cxn ang="T12">
                    <a:pos x="T4" y="T5"/>
                  </a:cxn>
                  <a:cxn ang="T13">
                    <a:pos x="T6" y="T7"/>
                  </a:cxn>
                  <a:cxn ang="T14">
                    <a:pos x="T8" y="T9"/>
                  </a:cxn>
                </a:cxnLst>
                <a:rect l="T15" t="T16" r="T17" b="T18"/>
                <a:pathLst>
                  <a:path w="220" h="122">
                    <a:moveTo>
                      <a:pt x="73" y="122"/>
                    </a:moveTo>
                    <a:lnTo>
                      <a:pt x="220" y="38"/>
                    </a:lnTo>
                    <a:lnTo>
                      <a:pt x="147" y="0"/>
                    </a:lnTo>
                    <a:lnTo>
                      <a:pt x="0" y="86"/>
                    </a:lnTo>
                    <a:lnTo>
                      <a:pt x="73" y="12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68" name="Freeform 1298"/>
              <p:cNvSpPr>
                <a:spLocks/>
              </p:cNvSpPr>
              <p:nvPr/>
            </p:nvSpPr>
            <p:spPr bwMode="auto">
              <a:xfrm>
                <a:off x="4058" y="2215"/>
                <a:ext cx="147" cy="138"/>
              </a:xfrm>
              <a:custGeom>
                <a:avLst/>
                <a:gdLst>
                  <a:gd name="T0" fmla="*/ 0 w 147"/>
                  <a:gd name="T1" fmla="*/ 138 h 138"/>
                  <a:gd name="T2" fmla="*/ 147 w 147"/>
                  <a:gd name="T3" fmla="*/ 52 h 138"/>
                  <a:gd name="T4" fmla="*/ 147 w 147"/>
                  <a:gd name="T5" fmla="*/ 0 h 138"/>
                  <a:gd name="T6" fmla="*/ 0 w 147"/>
                  <a:gd name="T7" fmla="*/ 84 h 138"/>
                  <a:gd name="T8" fmla="*/ 0 w 147"/>
                  <a:gd name="T9" fmla="*/ 138 h 138"/>
                  <a:gd name="T10" fmla="*/ 0 60000 65536"/>
                  <a:gd name="T11" fmla="*/ 0 60000 65536"/>
                  <a:gd name="T12" fmla="*/ 0 60000 65536"/>
                  <a:gd name="T13" fmla="*/ 0 60000 65536"/>
                  <a:gd name="T14" fmla="*/ 0 60000 65536"/>
                  <a:gd name="T15" fmla="*/ 0 w 147"/>
                  <a:gd name="T16" fmla="*/ 0 h 138"/>
                  <a:gd name="T17" fmla="*/ 147 w 147"/>
                  <a:gd name="T18" fmla="*/ 138 h 138"/>
                </a:gdLst>
                <a:ahLst/>
                <a:cxnLst>
                  <a:cxn ang="T10">
                    <a:pos x="T0" y="T1"/>
                  </a:cxn>
                  <a:cxn ang="T11">
                    <a:pos x="T2" y="T3"/>
                  </a:cxn>
                  <a:cxn ang="T12">
                    <a:pos x="T4" y="T5"/>
                  </a:cxn>
                  <a:cxn ang="T13">
                    <a:pos x="T6" y="T7"/>
                  </a:cxn>
                  <a:cxn ang="T14">
                    <a:pos x="T8" y="T9"/>
                  </a:cxn>
                </a:cxnLst>
                <a:rect l="T15" t="T16" r="T17" b="T18"/>
                <a:pathLst>
                  <a:path w="147" h="138">
                    <a:moveTo>
                      <a:pt x="0" y="138"/>
                    </a:moveTo>
                    <a:lnTo>
                      <a:pt x="147" y="52"/>
                    </a:lnTo>
                    <a:lnTo>
                      <a:pt x="147" y="0"/>
                    </a:lnTo>
                    <a:lnTo>
                      <a:pt x="0" y="84"/>
                    </a:lnTo>
                    <a:lnTo>
                      <a:pt x="0" y="13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69" name="Freeform 1299"/>
              <p:cNvSpPr>
                <a:spLocks/>
              </p:cNvSpPr>
              <p:nvPr/>
            </p:nvSpPr>
            <p:spPr bwMode="auto">
              <a:xfrm>
                <a:off x="4058" y="2215"/>
                <a:ext cx="147" cy="138"/>
              </a:xfrm>
              <a:custGeom>
                <a:avLst/>
                <a:gdLst>
                  <a:gd name="T0" fmla="*/ 0 w 147"/>
                  <a:gd name="T1" fmla="*/ 138 h 138"/>
                  <a:gd name="T2" fmla="*/ 147 w 147"/>
                  <a:gd name="T3" fmla="*/ 52 h 138"/>
                  <a:gd name="T4" fmla="*/ 147 w 147"/>
                  <a:gd name="T5" fmla="*/ 0 h 138"/>
                  <a:gd name="T6" fmla="*/ 0 w 147"/>
                  <a:gd name="T7" fmla="*/ 84 h 138"/>
                  <a:gd name="T8" fmla="*/ 0 w 147"/>
                  <a:gd name="T9" fmla="*/ 138 h 138"/>
                  <a:gd name="T10" fmla="*/ 0 60000 65536"/>
                  <a:gd name="T11" fmla="*/ 0 60000 65536"/>
                  <a:gd name="T12" fmla="*/ 0 60000 65536"/>
                  <a:gd name="T13" fmla="*/ 0 60000 65536"/>
                  <a:gd name="T14" fmla="*/ 0 60000 65536"/>
                  <a:gd name="T15" fmla="*/ 0 w 147"/>
                  <a:gd name="T16" fmla="*/ 0 h 138"/>
                  <a:gd name="T17" fmla="*/ 147 w 147"/>
                  <a:gd name="T18" fmla="*/ 138 h 138"/>
                </a:gdLst>
                <a:ahLst/>
                <a:cxnLst>
                  <a:cxn ang="T10">
                    <a:pos x="T0" y="T1"/>
                  </a:cxn>
                  <a:cxn ang="T11">
                    <a:pos x="T2" y="T3"/>
                  </a:cxn>
                  <a:cxn ang="T12">
                    <a:pos x="T4" y="T5"/>
                  </a:cxn>
                  <a:cxn ang="T13">
                    <a:pos x="T6" y="T7"/>
                  </a:cxn>
                  <a:cxn ang="T14">
                    <a:pos x="T8" y="T9"/>
                  </a:cxn>
                </a:cxnLst>
                <a:rect l="T15" t="T16" r="T17" b="T18"/>
                <a:pathLst>
                  <a:path w="147" h="138">
                    <a:moveTo>
                      <a:pt x="0" y="138"/>
                    </a:moveTo>
                    <a:lnTo>
                      <a:pt x="147" y="52"/>
                    </a:lnTo>
                    <a:lnTo>
                      <a:pt x="147" y="0"/>
                    </a:lnTo>
                    <a:lnTo>
                      <a:pt x="0" y="84"/>
                    </a:lnTo>
                    <a:lnTo>
                      <a:pt x="0" y="13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70" name="Freeform 1300"/>
              <p:cNvSpPr>
                <a:spLocks/>
              </p:cNvSpPr>
              <p:nvPr/>
            </p:nvSpPr>
            <p:spPr bwMode="auto">
              <a:xfrm>
                <a:off x="3985" y="2177"/>
                <a:ext cx="220" cy="122"/>
              </a:xfrm>
              <a:custGeom>
                <a:avLst/>
                <a:gdLst>
                  <a:gd name="T0" fmla="*/ 73 w 220"/>
                  <a:gd name="T1" fmla="*/ 122 h 122"/>
                  <a:gd name="T2" fmla="*/ 220 w 220"/>
                  <a:gd name="T3" fmla="*/ 38 h 122"/>
                  <a:gd name="T4" fmla="*/ 147 w 220"/>
                  <a:gd name="T5" fmla="*/ 0 h 122"/>
                  <a:gd name="T6" fmla="*/ 0 w 220"/>
                  <a:gd name="T7" fmla="*/ 86 h 122"/>
                  <a:gd name="T8" fmla="*/ 73 w 220"/>
                  <a:gd name="T9" fmla="*/ 122 h 122"/>
                  <a:gd name="T10" fmla="*/ 0 60000 65536"/>
                  <a:gd name="T11" fmla="*/ 0 60000 65536"/>
                  <a:gd name="T12" fmla="*/ 0 60000 65536"/>
                  <a:gd name="T13" fmla="*/ 0 60000 65536"/>
                  <a:gd name="T14" fmla="*/ 0 60000 65536"/>
                  <a:gd name="T15" fmla="*/ 0 w 220"/>
                  <a:gd name="T16" fmla="*/ 0 h 122"/>
                  <a:gd name="T17" fmla="*/ 220 w 220"/>
                  <a:gd name="T18" fmla="*/ 122 h 122"/>
                </a:gdLst>
                <a:ahLst/>
                <a:cxnLst>
                  <a:cxn ang="T10">
                    <a:pos x="T0" y="T1"/>
                  </a:cxn>
                  <a:cxn ang="T11">
                    <a:pos x="T2" y="T3"/>
                  </a:cxn>
                  <a:cxn ang="T12">
                    <a:pos x="T4" y="T5"/>
                  </a:cxn>
                  <a:cxn ang="T13">
                    <a:pos x="T6" y="T7"/>
                  </a:cxn>
                  <a:cxn ang="T14">
                    <a:pos x="T8" y="T9"/>
                  </a:cxn>
                </a:cxnLst>
                <a:rect l="T15" t="T16" r="T17" b="T18"/>
                <a:pathLst>
                  <a:path w="220" h="122">
                    <a:moveTo>
                      <a:pt x="73" y="122"/>
                    </a:moveTo>
                    <a:lnTo>
                      <a:pt x="220" y="38"/>
                    </a:lnTo>
                    <a:lnTo>
                      <a:pt x="147" y="0"/>
                    </a:lnTo>
                    <a:lnTo>
                      <a:pt x="0" y="86"/>
                    </a:lnTo>
                    <a:lnTo>
                      <a:pt x="73" y="12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71" name="Freeform 1301"/>
              <p:cNvSpPr>
                <a:spLocks/>
              </p:cNvSpPr>
              <p:nvPr/>
            </p:nvSpPr>
            <p:spPr bwMode="auto">
              <a:xfrm>
                <a:off x="3985" y="2177"/>
                <a:ext cx="220" cy="122"/>
              </a:xfrm>
              <a:custGeom>
                <a:avLst/>
                <a:gdLst>
                  <a:gd name="T0" fmla="*/ 73 w 220"/>
                  <a:gd name="T1" fmla="*/ 122 h 122"/>
                  <a:gd name="T2" fmla="*/ 220 w 220"/>
                  <a:gd name="T3" fmla="*/ 38 h 122"/>
                  <a:gd name="T4" fmla="*/ 147 w 220"/>
                  <a:gd name="T5" fmla="*/ 0 h 122"/>
                  <a:gd name="T6" fmla="*/ 0 w 220"/>
                  <a:gd name="T7" fmla="*/ 86 h 122"/>
                  <a:gd name="T8" fmla="*/ 73 w 220"/>
                  <a:gd name="T9" fmla="*/ 122 h 122"/>
                  <a:gd name="T10" fmla="*/ 0 60000 65536"/>
                  <a:gd name="T11" fmla="*/ 0 60000 65536"/>
                  <a:gd name="T12" fmla="*/ 0 60000 65536"/>
                  <a:gd name="T13" fmla="*/ 0 60000 65536"/>
                  <a:gd name="T14" fmla="*/ 0 60000 65536"/>
                  <a:gd name="T15" fmla="*/ 0 w 220"/>
                  <a:gd name="T16" fmla="*/ 0 h 122"/>
                  <a:gd name="T17" fmla="*/ 220 w 220"/>
                  <a:gd name="T18" fmla="*/ 122 h 122"/>
                </a:gdLst>
                <a:ahLst/>
                <a:cxnLst>
                  <a:cxn ang="T10">
                    <a:pos x="T0" y="T1"/>
                  </a:cxn>
                  <a:cxn ang="T11">
                    <a:pos x="T2" y="T3"/>
                  </a:cxn>
                  <a:cxn ang="T12">
                    <a:pos x="T4" y="T5"/>
                  </a:cxn>
                  <a:cxn ang="T13">
                    <a:pos x="T6" y="T7"/>
                  </a:cxn>
                  <a:cxn ang="T14">
                    <a:pos x="T8" y="T9"/>
                  </a:cxn>
                </a:cxnLst>
                <a:rect l="T15" t="T16" r="T17" b="T18"/>
                <a:pathLst>
                  <a:path w="220" h="122">
                    <a:moveTo>
                      <a:pt x="73" y="122"/>
                    </a:moveTo>
                    <a:lnTo>
                      <a:pt x="220" y="38"/>
                    </a:lnTo>
                    <a:lnTo>
                      <a:pt x="147" y="0"/>
                    </a:lnTo>
                    <a:lnTo>
                      <a:pt x="0" y="86"/>
                    </a:lnTo>
                    <a:lnTo>
                      <a:pt x="73" y="12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72" name="Freeform 1302"/>
              <p:cNvSpPr>
                <a:spLocks/>
              </p:cNvSpPr>
              <p:nvPr/>
            </p:nvSpPr>
            <p:spPr bwMode="auto">
              <a:xfrm>
                <a:off x="3985" y="2263"/>
                <a:ext cx="73" cy="90"/>
              </a:xfrm>
              <a:custGeom>
                <a:avLst/>
                <a:gdLst>
                  <a:gd name="T0" fmla="*/ 0 w 73"/>
                  <a:gd name="T1" fmla="*/ 0 h 90"/>
                  <a:gd name="T2" fmla="*/ 0 w 73"/>
                  <a:gd name="T3" fmla="*/ 51 h 90"/>
                  <a:gd name="T4" fmla="*/ 73 w 73"/>
                  <a:gd name="T5" fmla="*/ 90 h 90"/>
                  <a:gd name="T6" fmla="*/ 73 w 73"/>
                  <a:gd name="T7" fmla="*/ 36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1"/>
                    </a:lnTo>
                    <a:lnTo>
                      <a:pt x="73" y="90"/>
                    </a:lnTo>
                    <a:lnTo>
                      <a:pt x="73" y="36"/>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73" name="Freeform 1303"/>
              <p:cNvSpPr>
                <a:spLocks/>
              </p:cNvSpPr>
              <p:nvPr/>
            </p:nvSpPr>
            <p:spPr bwMode="auto">
              <a:xfrm>
                <a:off x="3985" y="2263"/>
                <a:ext cx="73" cy="90"/>
              </a:xfrm>
              <a:custGeom>
                <a:avLst/>
                <a:gdLst>
                  <a:gd name="T0" fmla="*/ 0 w 73"/>
                  <a:gd name="T1" fmla="*/ 0 h 90"/>
                  <a:gd name="T2" fmla="*/ 0 w 73"/>
                  <a:gd name="T3" fmla="*/ 51 h 90"/>
                  <a:gd name="T4" fmla="*/ 73 w 73"/>
                  <a:gd name="T5" fmla="*/ 90 h 90"/>
                  <a:gd name="T6" fmla="*/ 73 w 73"/>
                  <a:gd name="T7" fmla="*/ 36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1"/>
                    </a:lnTo>
                    <a:lnTo>
                      <a:pt x="73" y="90"/>
                    </a:lnTo>
                    <a:lnTo>
                      <a:pt x="73" y="36"/>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74" name="Freeform 1304"/>
              <p:cNvSpPr>
                <a:spLocks/>
              </p:cNvSpPr>
              <p:nvPr/>
            </p:nvSpPr>
            <p:spPr bwMode="auto">
              <a:xfrm>
                <a:off x="3560" y="2063"/>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75" name="Freeform 1305"/>
              <p:cNvSpPr>
                <a:spLocks/>
              </p:cNvSpPr>
              <p:nvPr/>
            </p:nvSpPr>
            <p:spPr bwMode="auto">
              <a:xfrm>
                <a:off x="3560" y="2063"/>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76" name="Freeform 1306"/>
              <p:cNvSpPr>
                <a:spLocks/>
              </p:cNvSpPr>
              <p:nvPr/>
            </p:nvSpPr>
            <p:spPr bwMode="auto">
              <a:xfrm>
                <a:off x="3487" y="2024"/>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77" name="Freeform 1307"/>
              <p:cNvSpPr>
                <a:spLocks/>
              </p:cNvSpPr>
              <p:nvPr/>
            </p:nvSpPr>
            <p:spPr bwMode="auto">
              <a:xfrm>
                <a:off x="3487" y="2024"/>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78" name="Freeform 1308"/>
              <p:cNvSpPr>
                <a:spLocks/>
              </p:cNvSpPr>
              <p:nvPr/>
            </p:nvSpPr>
            <p:spPr bwMode="auto">
              <a:xfrm>
                <a:off x="3560" y="2063"/>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79" name="Freeform 1309"/>
              <p:cNvSpPr>
                <a:spLocks/>
              </p:cNvSpPr>
              <p:nvPr/>
            </p:nvSpPr>
            <p:spPr bwMode="auto">
              <a:xfrm>
                <a:off x="3560" y="2063"/>
                <a:ext cx="147" cy="135"/>
              </a:xfrm>
              <a:custGeom>
                <a:avLst/>
                <a:gdLst>
                  <a:gd name="T0" fmla="*/ 0 w 147"/>
                  <a:gd name="T1" fmla="*/ 135 h 135"/>
                  <a:gd name="T2" fmla="*/ 147 w 147"/>
                  <a:gd name="T3" fmla="*/ 51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1"/>
                    </a:lnTo>
                    <a:lnTo>
                      <a:pt x="147"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80" name="Freeform 1310"/>
              <p:cNvSpPr>
                <a:spLocks/>
              </p:cNvSpPr>
              <p:nvPr/>
            </p:nvSpPr>
            <p:spPr bwMode="auto">
              <a:xfrm>
                <a:off x="3487" y="2024"/>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81" name="Freeform 1311"/>
              <p:cNvSpPr>
                <a:spLocks/>
              </p:cNvSpPr>
              <p:nvPr/>
            </p:nvSpPr>
            <p:spPr bwMode="auto">
              <a:xfrm>
                <a:off x="3487" y="2024"/>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82" name="Freeform 1312"/>
              <p:cNvSpPr>
                <a:spLocks/>
              </p:cNvSpPr>
              <p:nvPr/>
            </p:nvSpPr>
            <p:spPr bwMode="auto">
              <a:xfrm>
                <a:off x="3487" y="2108"/>
                <a:ext cx="73" cy="90"/>
              </a:xfrm>
              <a:custGeom>
                <a:avLst/>
                <a:gdLst>
                  <a:gd name="T0" fmla="*/ 0 w 73"/>
                  <a:gd name="T1" fmla="*/ 0 h 90"/>
                  <a:gd name="T2" fmla="*/ 0 w 73"/>
                  <a:gd name="T3" fmla="*/ 51 h 90"/>
                  <a:gd name="T4" fmla="*/ 73 w 73"/>
                  <a:gd name="T5" fmla="*/ 90 h 90"/>
                  <a:gd name="T6" fmla="*/ 73 w 73"/>
                  <a:gd name="T7" fmla="*/ 39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1"/>
                    </a:lnTo>
                    <a:lnTo>
                      <a:pt x="73" y="90"/>
                    </a:lnTo>
                    <a:lnTo>
                      <a:pt x="73"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83" name="Freeform 1313"/>
              <p:cNvSpPr>
                <a:spLocks/>
              </p:cNvSpPr>
              <p:nvPr/>
            </p:nvSpPr>
            <p:spPr bwMode="auto">
              <a:xfrm>
                <a:off x="3487" y="2108"/>
                <a:ext cx="73" cy="90"/>
              </a:xfrm>
              <a:custGeom>
                <a:avLst/>
                <a:gdLst>
                  <a:gd name="T0" fmla="*/ 0 w 73"/>
                  <a:gd name="T1" fmla="*/ 0 h 90"/>
                  <a:gd name="T2" fmla="*/ 0 w 73"/>
                  <a:gd name="T3" fmla="*/ 51 h 90"/>
                  <a:gd name="T4" fmla="*/ 73 w 73"/>
                  <a:gd name="T5" fmla="*/ 90 h 90"/>
                  <a:gd name="T6" fmla="*/ 73 w 73"/>
                  <a:gd name="T7" fmla="*/ 39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1"/>
                    </a:lnTo>
                    <a:lnTo>
                      <a:pt x="73" y="90"/>
                    </a:lnTo>
                    <a:lnTo>
                      <a:pt x="73"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84" name="Freeform 1314"/>
              <p:cNvSpPr>
                <a:spLocks/>
              </p:cNvSpPr>
              <p:nvPr/>
            </p:nvSpPr>
            <p:spPr bwMode="auto">
              <a:xfrm>
                <a:off x="4058" y="2162"/>
                <a:ext cx="147" cy="137"/>
              </a:xfrm>
              <a:custGeom>
                <a:avLst/>
                <a:gdLst>
                  <a:gd name="T0" fmla="*/ 0 w 147"/>
                  <a:gd name="T1" fmla="*/ 137 h 137"/>
                  <a:gd name="T2" fmla="*/ 147 w 147"/>
                  <a:gd name="T3" fmla="*/ 53 h 137"/>
                  <a:gd name="T4" fmla="*/ 147 w 147"/>
                  <a:gd name="T5" fmla="*/ 0 h 137"/>
                  <a:gd name="T6" fmla="*/ 0 w 147"/>
                  <a:gd name="T7" fmla="*/ 86 h 137"/>
                  <a:gd name="T8" fmla="*/ 0 w 147"/>
                  <a:gd name="T9" fmla="*/ 137 h 137"/>
                  <a:gd name="T10" fmla="*/ 0 60000 65536"/>
                  <a:gd name="T11" fmla="*/ 0 60000 65536"/>
                  <a:gd name="T12" fmla="*/ 0 60000 65536"/>
                  <a:gd name="T13" fmla="*/ 0 60000 65536"/>
                  <a:gd name="T14" fmla="*/ 0 60000 65536"/>
                  <a:gd name="T15" fmla="*/ 0 w 147"/>
                  <a:gd name="T16" fmla="*/ 0 h 137"/>
                  <a:gd name="T17" fmla="*/ 147 w 147"/>
                  <a:gd name="T18" fmla="*/ 137 h 137"/>
                </a:gdLst>
                <a:ahLst/>
                <a:cxnLst>
                  <a:cxn ang="T10">
                    <a:pos x="T0" y="T1"/>
                  </a:cxn>
                  <a:cxn ang="T11">
                    <a:pos x="T2" y="T3"/>
                  </a:cxn>
                  <a:cxn ang="T12">
                    <a:pos x="T4" y="T5"/>
                  </a:cxn>
                  <a:cxn ang="T13">
                    <a:pos x="T6" y="T7"/>
                  </a:cxn>
                  <a:cxn ang="T14">
                    <a:pos x="T8" y="T9"/>
                  </a:cxn>
                </a:cxnLst>
                <a:rect l="T15" t="T16" r="T17" b="T18"/>
                <a:pathLst>
                  <a:path w="147" h="137">
                    <a:moveTo>
                      <a:pt x="0" y="137"/>
                    </a:moveTo>
                    <a:lnTo>
                      <a:pt x="147" y="53"/>
                    </a:lnTo>
                    <a:lnTo>
                      <a:pt x="147" y="0"/>
                    </a:lnTo>
                    <a:lnTo>
                      <a:pt x="0" y="86"/>
                    </a:lnTo>
                    <a:lnTo>
                      <a:pt x="0" y="13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85" name="Freeform 1315"/>
              <p:cNvSpPr>
                <a:spLocks/>
              </p:cNvSpPr>
              <p:nvPr/>
            </p:nvSpPr>
            <p:spPr bwMode="auto">
              <a:xfrm>
                <a:off x="4058" y="2162"/>
                <a:ext cx="147" cy="137"/>
              </a:xfrm>
              <a:custGeom>
                <a:avLst/>
                <a:gdLst>
                  <a:gd name="T0" fmla="*/ 0 w 147"/>
                  <a:gd name="T1" fmla="*/ 137 h 137"/>
                  <a:gd name="T2" fmla="*/ 147 w 147"/>
                  <a:gd name="T3" fmla="*/ 53 h 137"/>
                  <a:gd name="T4" fmla="*/ 147 w 147"/>
                  <a:gd name="T5" fmla="*/ 0 h 137"/>
                  <a:gd name="T6" fmla="*/ 0 w 147"/>
                  <a:gd name="T7" fmla="*/ 86 h 137"/>
                  <a:gd name="T8" fmla="*/ 0 w 147"/>
                  <a:gd name="T9" fmla="*/ 137 h 137"/>
                  <a:gd name="T10" fmla="*/ 0 60000 65536"/>
                  <a:gd name="T11" fmla="*/ 0 60000 65536"/>
                  <a:gd name="T12" fmla="*/ 0 60000 65536"/>
                  <a:gd name="T13" fmla="*/ 0 60000 65536"/>
                  <a:gd name="T14" fmla="*/ 0 60000 65536"/>
                  <a:gd name="T15" fmla="*/ 0 w 147"/>
                  <a:gd name="T16" fmla="*/ 0 h 137"/>
                  <a:gd name="T17" fmla="*/ 147 w 147"/>
                  <a:gd name="T18" fmla="*/ 137 h 137"/>
                </a:gdLst>
                <a:ahLst/>
                <a:cxnLst>
                  <a:cxn ang="T10">
                    <a:pos x="T0" y="T1"/>
                  </a:cxn>
                  <a:cxn ang="T11">
                    <a:pos x="T2" y="T3"/>
                  </a:cxn>
                  <a:cxn ang="T12">
                    <a:pos x="T4" y="T5"/>
                  </a:cxn>
                  <a:cxn ang="T13">
                    <a:pos x="T6" y="T7"/>
                  </a:cxn>
                  <a:cxn ang="T14">
                    <a:pos x="T8" y="T9"/>
                  </a:cxn>
                </a:cxnLst>
                <a:rect l="T15" t="T16" r="T17" b="T18"/>
                <a:pathLst>
                  <a:path w="147" h="137">
                    <a:moveTo>
                      <a:pt x="0" y="137"/>
                    </a:moveTo>
                    <a:lnTo>
                      <a:pt x="147" y="53"/>
                    </a:lnTo>
                    <a:lnTo>
                      <a:pt x="147" y="0"/>
                    </a:lnTo>
                    <a:lnTo>
                      <a:pt x="0" y="86"/>
                    </a:lnTo>
                    <a:lnTo>
                      <a:pt x="0" y="13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86" name="Freeform 1316"/>
              <p:cNvSpPr>
                <a:spLocks/>
              </p:cNvSpPr>
              <p:nvPr/>
            </p:nvSpPr>
            <p:spPr bwMode="auto">
              <a:xfrm>
                <a:off x="3985" y="2123"/>
                <a:ext cx="220" cy="125"/>
              </a:xfrm>
              <a:custGeom>
                <a:avLst/>
                <a:gdLst>
                  <a:gd name="T0" fmla="*/ 73 w 220"/>
                  <a:gd name="T1" fmla="*/ 125 h 125"/>
                  <a:gd name="T2" fmla="*/ 220 w 220"/>
                  <a:gd name="T3" fmla="*/ 39 h 125"/>
                  <a:gd name="T4" fmla="*/ 147 w 220"/>
                  <a:gd name="T5" fmla="*/ 0 h 125"/>
                  <a:gd name="T6" fmla="*/ 0 w 220"/>
                  <a:gd name="T7" fmla="*/ 86 h 125"/>
                  <a:gd name="T8" fmla="*/ 73 w 220"/>
                  <a:gd name="T9" fmla="*/ 125 h 125"/>
                  <a:gd name="T10" fmla="*/ 0 60000 65536"/>
                  <a:gd name="T11" fmla="*/ 0 60000 65536"/>
                  <a:gd name="T12" fmla="*/ 0 60000 65536"/>
                  <a:gd name="T13" fmla="*/ 0 60000 65536"/>
                  <a:gd name="T14" fmla="*/ 0 60000 65536"/>
                  <a:gd name="T15" fmla="*/ 0 w 220"/>
                  <a:gd name="T16" fmla="*/ 0 h 125"/>
                  <a:gd name="T17" fmla="*/ 220 w 220"/>
                  <a:gd name="T18" fmla="*/ 125 h 125"/>
                </a:gdLst>
                <a:ahLst/>
                <a:cxnLst>
                  <a:cxn ang="T10">
                    <a:pos x="T0" y="T1"/>
                  </a:cxn>
                  <a:cxn ang="T11">
                    <a:pos x="T2" y="T3"/>
                  </a:cxn>
                  <a:cxn ang="T12">
                    <a:pos x="T4" y="T5"/>
                  </a:cxn>
                  <a:cxn ang="T13">
                    <a:pos x="T6" y="T7"/>
                  </a:cxn>
                  <a:cxn ang="T14">
                    <a:pos x="T8" y="T9"/>
                  </a:cxn>
                </a:cxnLst>
                <a:rect l="T15" t="T16" r="T17" b="T18"/>
                <a:pathLst>
                  <a:path w="220" h="125">
                    <a:moveTo>
                      <a:pt x="73" y="125"/>
                    </a:moveTo>
                    <a:lnTo>
                      <a:pt x="220" y="39"/>
                    </a:lnTo>
                    <a:lnTo>
                      <a:pt x="147" y="0"/>
                    </a:lnTo>
                    <a:lnTo>
                      <a:pt x="0" y="86"/>
                    </a:lnTo>
                    <a:lnTo>
                      <a:pt x="73" y="12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87" name="Freeform 1317"/>
              <p:cNvSpPr>
                <a:spLocks/>
              </p:cNvSpPr>
              <p:nvPr/>
            </p:nvSpPr>
            <p:spPr bwMode="auto">
              <a:xfrm>
                <a:off x="3985" y="2123"/>
                <a:ext cx="220" cy="125"/>
              </a:xfrm>
              <a:custGeom>
                <a:avLst/>
                <a:gdLst>
                  <a:gd name="T0" fmla="*/ 73 w 220"/>
                  <a:gd name="T1" fmla="*/ 125 h 125"/>
                  <a:gd name="T2" fmla="*/ 220 w 220"/>
                  <a:gd name="T3" fmla="*/ 39 h 125"/>
                  <a:gd name="T4" fmla="*/ 147 w 220"/>
                  <a:gd name="T5" fmla="*/ 0 h 125"/>
                  <a:gd name="T6" fmla="*/ 0 w 220"/>
                  <a:gd name="T7" fmla="*/ 86 h 125"/>
                  <a:gd name="T8" fmla="*/ 73 w 220"/>
                  <a:gd name="T9" fmla="*/ 125 h 125"/>
                  <a:gd name="T10" fmla="*/ 0 60000 65536"/>
                  <a:gd name="T11" fmla="*/ 0 60000 65536"/>
                  <a:gd name="T12" fmla="*/ 0 60000 65536"/>
                  <a:gd name="T13" fmla="*/ 0 60000 65536"/>
                  <a:gd name="T14" fmla="*/ 0 60000 65536"/>
                  <a:gd name="T15" fmla="*/ 0 w 220"/>
                  <a:gd name="T16" fmla="*/ 0 h 125"/>
                  <a:gd name="T17" fmla="*/ 220 w 220"/>
                  <a:gd name="T18" fmla="*/ 125 h 125"/>
                </a:gdLst>
                <a:ahLst/>
                <a:cxnLst>
                  <a:cxn ang="T10">
                    <a:pos x="T0" y="T1"/>
                  </a:cxn>
                  <a:cxn ang="T11">
                    <a:pos x="T2" y="T3"/>
                  </a:cxn>
                  <a:cxn ang="T12">
                    <a:pos x="T4" y="T5"/>
                  </a:cxn>
                  <a:cxn ang="T13">
                    <a:pos x="T6" y="T7"/>
                  </a:cxn>
                  <a:cxn ang="T14">
                    <a:pos x="T8" y="T9"/>
                  </a:cxn>
                </a:cxnLst>
                <a:rect l="T15" t="T16" r="T17" b="T18"/>
                <a:pathLst>
                  <a:path w="220" h="125">
                    <a:moveTo>
                      <a:pt x="73" y="125"/>
                    </a:moveTo>
                    <a:lnTo>
                      <a:pt x="220" y="39"/>
                    </a:lnTo>
                    <a:lnTo>
                      <a:pt x="147" y="0"/>
                    </a:lnTo>
                    <a:lnTo>
                      <a:pt x="0" y="86"/>
                    </a:lnTo>
                    <a:lnTo>
                      <a:pt x="73" y="12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88" name="Freeform 1318"/>
              <p:cNvSpPr>
                <a:spLocks/>
              </p:cNvSpPr>
              <p:nvPr/>
            </p:nvSpPr>
            <p:spPr bwMode="auto">
              <a:xfrm>
                <a:off x="4058" y="2162"/>
                <a:ext cx="147" cy="137"/>
              </a:xfrm>
              <a:custGeom>
                <a:avLst/>
                <a:gdLst>
                  <a:gd name="T0" fmla="*/ 0 w 147"/>
                  <a:gd name="T1" fmla="*/ 137 h 137"/>
                  <a:gd name="T2" fmla="*/ 147 w 147"/>
                  <a:gd name="T3" fmla="*/ 53 h 137"/>
                  <a:gd name="T4" fmla="*/ 147 w 147"/>
                  <a:gd name="T5" fmla="*/ 0 h 137"/>
                  <a:gd name="T6" fmla="*/ 0 w 147"/>
                  <a:gd name="T7" fmla="*/ 86 h 137"/>
                  <a:gd name="T8" fmla="*/ 0 w 147"/>
                  <a:gd name="T9" fmla="*/ 137 h 137"/>
                  <a:gd name="T10" fmla="*/ 0 60000 65536"/>
                  <a:gd name="T11" fmla="*/ 0 60000 65536"/>
                  <a:gd name="T12" fmla="*/ 0 60000 65536"/>
                  <a:gd name="T13" fmla="*/ 0 60000 65536"/>
                  <a:gd name="T14" fmla="*/ 0 60000 65536"/>
                  <a:gd name="T15" fmla="*/ 0 w 147"/>
                  <a:gd name="T16" fmla="*/ 0 h 137"/>
                  <a:gd name="T17" fmla="*/ 147 w 147"/>
                  <a:gd name="T18" fmla="*/ 137 h 137"/>
                </a:gdLst>
                <a:ahLst/>
                <a:cxnLst>
                  <a:cxn ang="T10">
                    <a:pos x="T0" y="T1"/>
                  </a:cxn>
                  <a:cxn ang="T11">
                    <a:pos x="T2" y="T3"/>
                  </a:cxn>
                  <a:cxn ang="T12">
                    <a:pos x="T4" y="T5"/>
                  </a:cxn>
                  <a:cxn ang="T13">
                    <a:pos x="T6" y="T7"/>
                  </a:cxn>
                  <a:cxn ang="T14">
                    <a:pos x="T8" y="T9"/>
                  </a:cxn>
                </a:cxnLst>
                <a:rect l="T15" t="T16" r="T17" b="T18"/>
                <a:pathLst>
                  <a:path w="147" h="137">
                    <a:moveTo>
                      <a:pt x="0" y="137"/>
                    </a:moveTo>
                    <a:lnTo>
                      <a:pt x="147" y="53"/>
                    </a:lnTo>
                    <a:lnTo>
                      <a:pt x="147" y="0"/>
                    </a:lnTo>
                    <a:lnTo>
                      <a:pt x="0" y="86"/>
                    </a:lnTo>
                    <a:lnTo>
                      <a:pt x="0" y="13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89" name="Freeform 1319"/>
              <p:cNvSpPr>
                <a:spLocks/>
              </p:cNvSpPr>
              <p:nvPr/>
            </p:nvSpPr>
            <p:spPr bwMode="auto">
              <a:xfrm>
                <a:off x="4058" y="2162"/>
                <a:ext cx="147" cy="137"/>
              </a:xfrm>
              <a:custGeom>
                <a:avLst/>
                <a:gdLst>
                  <a:gd name="T0" fmla="*/ 0 w 147"/>
                  <a:gd name="T1" fmla="*/ 137 h 137"/>
                  <a:gd name="T2" fmla="*/ 147 w 147"/>
                  <a:gd name="T3" fmla="*/ 53 h 137"/>
                  <a:gd name="T4" fmla="*/ 147 w 147"/>
                  <a:gd name="T5" fmla="*/ 0 h 137"/>
                  <a:gd name="T6" fmla="*/ 0 w 147"/>
                  <a:gd name="T7" fmla="*/ 86 h 137"/>
                  <a:gd name="T8" fmla="*/ 0 w 147"/>
                  <a:gd name="T9" fmla="*/ 137 h 137"/>
                  <a:gd name="T10" fmla="*/ 0 60000 65536"/>
                  <a:gd name="T11" fmla="*/ 0 60000 65536"/>
                  <a:gd name="T12" fmla="*/ 0 60000 65536"/>
                  <a:gd name="T13" fmla="*/ 0 60000 65536"/>
                  <a:gd name="T14" fmla="*/ 0 60000 65536"/>
                  <a:gd name="T15" fmla="*/ 0 w 147"/>
                  <a:gd name="T16" fmla="*/ 0 h 137"/>
                  <a:gd name="T17" fmla="*/ 147 w 147"/>
                  <a:gd name="T18" fmla="*/ 137 h 137"/>
                </a:gdLst>
                <a:ahLst/>
                <a:cxnLst>
                  <a:cxn ang="T10">
                    <a:pos x="T0" y="T1"/>
                  </a:cxn>
                  <a:cxn ang="T11">
                    <a:pos x="T2" y="T3"/>
                  </a:cxn>
                  <a:cxn ang="T12">
                    <a:pos x="T4" y="T5"/>
                  </a:cxn>
                  <a:cxn ang="T13">
                    <a:pos x="T6" y="T7"/>
                  </a:cxn>
                  <a:cxn ang="T14">
                    <a:pos x="T8" y="T9"/>
                  </a:cxn>
                </a:cxnLst>
                <a:rect l="T15" t="T16" r="T17" b="T18"/>
                <a:pathLst>
                  <a:path w="147" h="137">
                    <a:moveTo>
                      <a:pt x="0" y="137"/>
                    </a:moveTo>
                    <a:lnTo>
                      <a:pt x="147" y="53"/>
                    </a:lnTo>
                    <a:lnTo>
                      <a:pt x="147" y="0"/>
                    </a:lnTo>
                    <a:lnTo>
                      <a:pt x="0" y="86"/>
                    </a:lnTo>
                    <a:lnTo>
                      <a:pt x="0" y="13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90" name="Freeform 1320"/>
              <p:cNvSpPr>
                <a:spLocks/>
              </p:cNvSpPr>
              <p:nvPr/>
            </p:nvSpPr>
            <p:spPr bwMode="auto">
              <a:xfrm>
                <a:off x="3985" y="2123"/>
                <a:ext cx="220" cy="125"/>
              </a:xfrm>
              <a:custGeom>
                <a:avLst/>
                <a:gdLst>
                  <a:gd name="T0" fmla="*/ 73 w 220"/>
                  <a:gd name="T1" fmla="*/ 125 h 125"/>
                  <a:gd name="T2" fmla="*/ 220 w 220"/>
                  <a:gd name="T3" fmla="*/ 39 h 125"/>
                  <a:gd name="T4" fmla="*/ 147 w 220"/>
                  <a:gd name="T5" fmla="*/ 0 h 125"/>
                  <a:gd name="T6" fmla="*/ 0 w 220"/>
                  <a:gd name="T7" fmla="*/ 86 h 125"/>
                  <a:gd name="T8" fmla="*/ 73 w 220"/>
                  <a:gd name="T9" fmla="*/ 125 h 125"/>
                  <a:gd name="T10" fmla="*/ 0 60000 65536"/>
                  <a:gd name="T11" fmla="*/ 0 60000 65536"/>
                  <a:gd name="T12" fmla="*/ 0 60000 65536"/>
                  <a:gd name="T13" fmla="*/ 0 60000 65536"/>
                  <a:gd name="T14" fmla="*/ 0 60000 65536"/>
                  <a:gd name="T15" fmla="*/ 0 w 220"/>
                  <a:gd name="T16" fmla="*/ 0 h 125"/>
                  <a:gd name="T17" fmla="*/ 220 w 220"/>
                  <a:gd name="T18" fmla="*/ 125 h 125"/>
                </a:gdLst>
                <a:ahLst/>
                <a:cxnLst>
                  <a:cxn ang="T10">
                    <a:pos x="T0" y="T1"/>
                  </a:cxn>
                  <a:cxn ang="T11">
                    <a:pos x="T2" y="T3"/>
                  </a:cxn>
                  <a:cxn ang="T12">
                    <a:pos x="T4" y="T5"/>
                  </a:cxn>
                  <a:cxn ang="T13">
                    <a:pos x="T6" y="T7"/>
                  </a:cxn>
                  <a:cxn ang="T14">
                    <a:pos x="T8" y="T9"/>
                  </a:cxn>
                </a:cxnLst>
                <a:rect l="T15" t="T16" r="T17" b="T18"/>
                <a:pathLst>
                  <a:path w="220" h="125">
                    <a:moveTo>
                      <a:pt x="73" y="125"/>
                    </a:moveTo>
                    <a:lnTo>
                      <a:pt x="220" y="39"/>
                    </a:lnTo>
                    <a:lnTo>
                      <a:pt x="147" y="0"/>
                    </a:lnTo>
                    <a:lnTo>
                      <a:pt x="0" y="86"/>
                    </a:lnTo>
                    <a:lnTo>
                      <a:pt x="73" y="12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91" name="Freeform 1321"/>
              <p:cNvSpPr>
                <a:spLocks/>
              </p:cNvSpPr>
              <p:nvPr/>
            </p:nvSpPr>
            <p:spPr bwMode="auto">
              <a:xfrm>
                <a:off x="3985" y="2123"/>
                <a:ext cx="220" cy="125"/>
              </a:xfrm>
              <a:custGeom>
                <a:avLst/>
                <a:gdLst>
                  <a:gd name="T0" fmla="*/ 73 w 220"/>
                  <a:gd name="T1" fmla="*/ 125 h 125"/>
                  <a:gd name="T2" fmla="*/ 220 w 220"/>
                  <a:gd name="T3" fmla="*/ 39 h 125"/>
                  <a:gd name="T4" fmla="*/ 147 w 220"/>
                  <a:gd name="T5" fmla="*/ 0 h 125"/>
                  <a:gd name="T6" fmla="*/ 0 w 220"/>
                  <a:gd name="T7" fmla="*/ 86 h 125"/>
                  <a:gd name="T8" fmla="*/ 73 w 220"/>
                  <a:gd name="T9" fmla="*/ 125 h 125"/>
                  <a:gd name="T10" fmla="*/ 0 60000 65536"/>
                  <a:gd name="T11" fmla="*/ 0 60000 65536"/>
                  <a:gd name="T12" fmla="*/ 0 60000 65536"/>
                  <a:gd name="T13" fmla="*/ 0 60000 65536"/>
                  <a:gd name="T14" fmla="*/ 0 60000 65536"/>
                  <a:gd name="T15" fmla="*/ 0 w 220"/>
                  <a:gd name="T16" fmla="*/ 0 h 125"/>
                  <a:gd name="T17" fmla="*/ 220 w 220"/>
                  <a:gd name="T18" fmla="*/ 125 h 125"/>
                </a:gdLst>
                <a:ahLst/>
                <a:cxnLst>
                  <a:cxn ang="T10">
                    <a:pos x="T0" y="T1"/>
                  </a:cxn>
                  <a:cxn ang="T11">
                    <a:pos x="T2" y="T3"/>
                  </a:cxn>
                  <a:cxn ang="T12">
                    <a:pos x="T4" y="T5"/>
                  </a:cxn>
                  <a:cxn ang="T13">
                    <a:pos x="T6" y="T7"/>
                  </a:cxn>
                  <a:cxn ang="T14">
                    <a:pos x="T8" y="T9"/>
                  </a:cxn>
                </a:cxnLst>
                <a:rect l="T15" t="T16" r="T17" b="T18"/>
                <a:pathLst>
                  <a:path w="220" h="125">
                    <a:moveTo>
                      <a:pt x="73" y="125"/>
                    </a:moveTo>
                    <a:lnTo>
                      <a:pt x="220" y="39"/>
                    </a:lnTo>
                    <a:lnTo>
                      <a:pt x="147" y="0"/>
                    </a:lnTo>
                    <a:lnTo>
                      <a:pt x="0" y="86"/>
                    </a:lnTo>
                    <a:lnTo>
                      <a:pt x="73" y="12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92" name="Freeform 1322"/>
              <p:cNvSpPr>
                <a:spLocks/>
              </p:cNvSpPr>
              <p:nvPr/>
            </p:nvSpPr>
            <p:spPr bwMode="auto">
              <a:xfrm>
                <a:off x="3985" y="2209"/>
                <a:ext cx="73" cy="90"/>
              </a:xfrm>
              <a:custGeom>
                <a:avLst/>
                <a:gdLst>
                  <a:gd name="T0" fmla="*/ 0 w 73"/>
                  <a:gd name="T1" fmla="*/ 0 h 90"/>
                  <a:gd name="T2" fmla="*/ 0 w 73"/>
                  <a:gd name="T3" fmla="*/ 52 h 90"/>
                  <a:gd name="T4" fmla="*/ 73 w 73"/>
                  <a:gd name="T5" fmla="*/ 90 h 90"/>
                  <a:gd name="T6" fmla="*/ 73 w 73"/>
                  <a:gd name="T7" fmla="*/ 39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2"/>
                    </a:lnTo>
                    <a:lnTo>
                      <a:pt x="73" y="90"/>
                    </a:lnTo>
                    <a:lnTo>
                      <a:pt x="73"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93" name="Freeform 1323"/>
              <p:cNvSpPr>
                <a:spLocks/>
              </p:cNvSpPr>
              <p:nvPr/>
            </p:nvSpPr>
            <p:spPr bwMode="auto">
              <a:xfrm>
                <a:off x="3985" y="2209"/>
                <a:ext cx="73" cy="90"/>
              </a:xfrm>
              <a:custGeom>
                <a:avLst/>
                <a:gdLst>
                  <a:gd name="T0" fmla="*/ 0 w 73"/>
                  <a:gd name="T1" fmla="*/ 0 h 90"/>
                  <a:gd name="T2" fmla="*/ 0 w 73"/>
                  <a:gd name="T3" fmla="*/ 52 h 90"/>
                  <a:gd name="T4" fmla="*/ 73 w 73"/>
                  <a:gd name="T5" fmla="*/ 90 h 90"/>
                  <a:gd name="T6" fmla="*/ 73 w 73"/>
                  <a:gd name="T7" fmla="*/ 39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2"/>
                    </a:lnTo>
                    <a:lnTo>
                      <a:pt x="73" y="90"/>
                    </a:lnTo>
                    <a:lnTo>
                      <a:pt x="73"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94" name="Freeform 1324"/>
              <p:cNvSpPr>
                <a:spLocks/>
              </p:cNvSpPr>
              <p:nvPr/>
            </p:nvSpPr>
            <p:spPr bwMode="auto">
              <a:xfrm>
                <a:off x="4446" y="1510"/>
                <a:ext cx="137" cy="110"/>
              </a:xfrm>
              <a:custGeom>
                <a:avLst/>
                <a:gdLst>
                  <a:gd name="T0" fmla="*/ 0 w 137"/>
                  <a:gd name="T1" fmla="*/ 110 h 110"/>
                  <a:gd name="T2" fmla="*/ 137 w 137"/>
                  <a:gd name="T3" fmla="*/ 39 h 110"/>
                  <a:gd name="T4" fmla="*/ 137 w 137"/>
                  <a:gd name="T5" fmla="*/ 0 h 110"/>
                  <a:gd name="T6" fmla="*/ 0 w 137"/>
                  <a:gd name="T7" fmla="*/ 71 h 110"/>
                  <a:gd name="T8" fmla="*/ 0 w 137"/>
                  <a:gd name="T9" fmla="*/ 110 h 110"/>
                  <a:gd name="T10" fmla="*/ 0 60000 65536"/>
                  <a:gd name="T11" fmla="*/ 0 60000 65536"/>
                  <a:gd name="T12" fmla="*/ 0 60000 65536"/>
                  <a:gd name="T13" fmla="*/ 0 60000 65536"/>
                  <a:gd name="T14" fmla="*/ 0 60000 65536"/>
                  <a:gd name="T15" fmla="*/ 0 w 137"/>
                  <a:gd name="T16" fmla="*/ 0 h 110"/>
                  <a:gd name="T17" fmla="*/ 137 w 137"/>
                  <a:gd name="T18" fmla="*/ 110 h 110"/>
                </a:gdLst>
                <a:ahLst/>
                <a:cxnLst>
                  <a:cxn ang="T10">
                    <a:pos x="T0" y="T1"/>
                  </a:cxn>
                  <a:cxn ang="T11">
                    <a:pos x="T2" y="T3"/>
                  </a:cxn>
                  <a:cxn ang="T12">
                    <a:pos x="T4" y="T5"/>
                  </a:cxn>
                  <a:cxn ang="T13">
                    <a:pos x="T6" y="T7"/>
                  </a:cxn>
                  <a:cxn ang="T14">
                    <a:pos x="T8" y="T9"/>
                  </a:cxn>
                </a:cxnLst>
                <a:rect l="T15" t="T16" r="T17" b="T18"/>
                <a:pathLst>
                  <a:path w="137" h="110">
                    <a:moveTo>
                      <a:pt x="0" y="110"/>
                    </a:moveTo>
                    <a:lnTo>
                      <a:pt x="137" y="39"/>
                    </a:lnTo>
                    <a:lnTo>
                      <a:pt x="137" y="0"/>
                    </a:lnTo>
                    <a:lnTo>
                      <a:pt x="0" y="71"/>
                    </a:lnTo>
                    <a:lnTo>
                      <a:pt x="0" y="11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95" name="Freeform 1325"/>
              <p:cNvSpPr>
                <a:spLocks/>
              </p:cNvSpPr>
              <p:nvPr/>
            </p:nvSpPr>
            <p:spPr bwMode="auto">
              <a:xfrm>
                <a:off x="4446" y="1510"/>
                <a:ext cx="137" cy="110"/>
              </a:xfrm>
              <a:custGeom>
                <a:avLst/>
                <a:gdLst>
                  <a:gd name="T0" fmla="*/ 0 w 137"/>
                  <a:gd name="T1" fmla="*/ 110 h 110"/>
                  <a:gd name="T2" fmla="*/ 137 w 137"/>
                  <a:gd name="T3" fmla="*/ 39 h 110"/>
                  <a:gd name="T4" fmla="*/ 137 w 137"/>
                  <a:gd name="T5" fmla="*/ 0 h 110"/>
                  <a:gd name="T6" fmla="*/ 0 w 137"/>
                  <a:gd name="T7" fmla="*/ 71 h 110"/>
                  <a:gd name="T8" fmla="*/ 0 w 137"/>
                  <a:gd name="T9" fmla="*/ 110 h 110"/>
                  <a:gd name="T10" fmla="*/ 0 60000 65536"/>
                  <a:gd name="T11" fmla="*/ 0 60000 65536"/>
                  <a:gd name="T12" fmla="*/ 0 60000 65536"/>
                  <a:gd name="T13" fmla="*/ 0 60000 65536"/>
                  <a:gd name="T14" fmla="*/ 0 60000 65536"/>
                  <a:gd name="T15" fmla="*/ 0 w 137"/>
                  <a:gd name="T16" fmla="*/ 0 h 110"/>
                  <a:gd name="T17" fmla="*/ 137 w 137"/>
                  <a:gd name="T18" fmla="*/ 110 h 110"/>
                </a:gdLst>
                <a:ahLst/>
                <a:cxnLst>
                  <a:cxn ang="T10">
                    <a:pos x="T0" y="T1"/>
                  </a:cxn>
                  <a:cxn ang="T11">
                    <a:pos x="T2" y="T3"/>
                  </a:cxn>
                  <a:cxn ang="T12">
                    <a:pos x="T4" y="T5"/>
                  </a:cxn>
                  <a:cxn ang="T13">
                    <a:pos x="T6" y="T7"/>
                  </a:cxn>
                  <a:cxn ang="T14">
                    <a:pos x="T8" y="T9"/>
                  </a:cxn>
                </a:cxnLst>
                <a:rect l="T15" t="T16" r="T17" b="T18"/>
                <a:pathLst>
                  <a:path w="137" h="110">
                    <a:moveTo>
                      <a:pt x="0" y="110"/>
                    </a:moveTo>
                    <a:lnTo>
                      <a:pt x="137" y="39"/>
                    </a:lnTo>
                    <a:lnTo>
                      <a:pt x="137" y="0"/>
                    </a:lnTo>
                    <a:lnTo>
                      <a:pt x="0" y="71"/>
                    </a:lnTo>
                    <a:lnTo>
                      <a:pt x="0" y="11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96" name="Freeform 1326"/>
              <p:cNvSpPr>
                <a:spLocks/>
              </p:cNvSpPr>
              <p:nvPr/>
            </p:nvSpPr>
            <p:spPr bwMode="auto">
              <a:xfrm>
                <a:off x="4372" y="1473"/>
                <a:ext cx="211" cy="108"/>
              </a:xfrm>
              <a:custGeom>
                <a:avLst/>
                <a:gdLst>
                  <a:gd name="T0" fmla="*/ 74 w 211"/>
                  <a:gd name="T1" fmla="*/ 108 h 108"/>
                  <a:gd name="T2" fmla="*/ 211 w 211"/>
                  <a:gd name="T3" fmla="*/ 37 h 108"/>
                  <a:gd name="T4" fmla="*/ 137 w 211"/>
                  <a:gd name="T5" fmla="*/ 0 h 108"/>
                  <a:gd name="T6" fmla="*/ 0 w 211"/>
                  <a:gd name="T7" fmla="*/ 71 h 108"/>
                  <a:gd name="T8" fmla="*/ 74 w 211"/>
                  <a:gd name="T9" fmla="*/ 108 h 108"/>
                  <a:gd name="T10" fmla="*/ 0 60000 65536"/>
                  <a:gd name="T11" fmla="*/ 0 60000 65536"/>
                  <a:gd name="T12" fmla="*/ 0 60000 65536"/>
                  <a:gd name="T13" fmla="*/ 0 60000 65536"/>
                  <a:gd name="T14" fmla="*/ 0 60000 65536"/>
                  <a:gd name="T15" fmla="*/ 0 w 211"/>
                  <a:gd name="T16" fmla="*/ 0 h 108"/>
                  <a:gd name="T17" fmla="*/ 211 w 211"/>
                  <a:gd name="T18" fmla="*/ 108 h 108"/>
                </a:gdLst>
                <a:ahLst/>
                <a:cxnLst>
                  <a:cxn ang="T10">
                    <a:pos x="T0" y="T1"/>
                  </a:cxn>
                  <a:cxn ang="T11">
                    <a:pos x="T2" y="T3"/>
                  </a:cxn>
                  <a:cxn ang="T12">
                    <a:pos x="T4" y="T5"/>
                  </a:cxn>
                  <a:cxn ang="T13">
                    <a:pos x="T6" y="T7"/>
                  </a:cxn>
                  <a:cxn ang="T14">
                    <a:pos x="T8" y="T9"/>
                  </a:cxn>
                </a:cxnLst>
                <a:rect l="T15" t="T16" r="T17" b="T18"/>
                <a:pathLst>
                  <a:path w="211" h="108">
                    <a:moveTo>
                      <a:pt x="74" y="108"/>
                    </a:moveTo>
                    <a:lnTo>
                      <a:pt x="211" y="37"/>
                    </a:lnTo>
                    <a:lnTo>
                      <a:pt x="137" y="0"/>
                    </a:lnTo>
                    <a:lnTo>
                      <a:pt x="0" y="71"/>
                    </a:lnTo>
                    <a:lnTo>
                      <a:pt x="74" y="10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97" name="Freeform 1327"/>
              <p:cNvSpPr>
                <a:spLocks/>
              </p:cNvSpPr>
              <p:nvPr/>
            </p:nvSpPr>
            <p:spPr bwMode="auto">
              <a:xfrm>
                <a:off x="4372" y="1473"/>
                <a:ext cx="211" cy="108"/>
              </a:xfrm>
              <a:custGeom>
                <a:avLst/>
                <a:gdLst>
                  <a:gd name="T0" fmla="*/ 74 w 211"/>
                  <a:gd name="T1" fmla="*/ 108 h 108"/>
                  <a:gd name="T2" fmla="*/ 211 w 211"/>
                  <a:gd name="T3" fmla="*/ 37 h 108"/>
                  <a:gd name="T4" fmla="*/ 137 w 211"/>
                  <a:gd name="T5" fmla="*/ 0 h 108"/>
                  <a:gd name="T6" fmla="*/ 0 w 211"/>
                  <a:gd name="T7" fmla="*/ 71 h 108"/>
                  <a:gd name="T8" fmla="*/ 74 w 211"/>
                  <a:gd name="T9" fmla="*/ 108 h 108"/>
                  <a:gd name="T10" fmla="*/ 0 60000 65536"/>
                  <a:gd name="T11" fmla="*/ 0 60000 65536"/>
                  <a:gd name="T12" fmla="*/ 0 60000 65536"/>
                  <a:gd name="T13" fmla="*/ 0 60000 65536"/>
                  <a:gd name="T14" fmla="*/ 0 60000 65536"/>
                  <a:gd name="T15" fmla="*/ 0 w 211"/>
                  <a:gd name="T16" fmla="*/ 0 h 108"/>
                  <a:gd name="T17" fmla="*/ 211 w 211"/>
                  <a:gd name="T18" fmla="*/ 108 h 108"/>
                </a:gdLst>
                <a:ahLst/>
                <a:cxnLst>
                  <a:cxn ang="T10">
                    <a:pos x="T0" y="T1"/>
                  </a:cxn>
                  <a:cxn ang="T11">
                    <a:pos x="T2" y="T3"/>
                  </a:cxn>
                  <a:cxn ang="T12">
                    <a:pos x="T4" y="T5"/>
                  </a:cxn>
                  <a:cxn ang="T13">
                    <a:pos x="T6" y="T7"/>
                  </a:cxn>
                  <a:cxn ang="T14">
                    <a:pos x="T8" y="T9"/>
                  </a:cxn>
                </a:cxnLst>
                <a:rect l="T15" t="T16" r="T17" b="T18"/>
                <a:pathLst>
                  <a:path w="211" h="108">
                    <a:moveTo>
                      <a:pt x="74" y="108"/>
                    </a:moveTo>
                    <a:lnTo>
                      <a:pt x="211" y="37"/>
                    </a:lnTo>
                    <a:lnTo>
                      <a:pt x="137" y="0"/>
                    </a:lnTo>
                    <a:lnTo>
                      <a:pt x="0" y="71"/>
                    </a:lnTo>
                    <a:lnTo>
                      <a:pt x="74" y="10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998" name="Freeform 1328"/>
              <p:cNvSpPr>
                <a:spLocks/>
              </p:cNvSpPr>
              <p:nvPr/>
            </p:nvSpPr>
            <p:spPr bwMode="auto">
              <a:xfrm>
                <a:off x="4446" y="1510"/>
                <a:ext cx="137" cy="110"/>
              </a:xfrm>
              <a:custGeom>
                <a:avLst/>
                <a:gdLst>
                  <a:gd name="T0" fmla="*/ 0 w 137"/>
                  <a:gd name="T1" fmla="*/ 110 h 110"/>
                  <a:gd name="T2" fmla="*/ 137 w 137"/>
                  <a:gd name="T3" fmla="*/ 39 h 110"/>
                  <a:gd name="T4" fmla="*/ 137 w 137"/>
                  <a:gd name="T5" fmla="*/ 0 h 110"/>
                  <a:gd name="T6" fmla="*/ 0 w 137"/>
                  <a:gd name="T7" fmla="*/ 71 h 110"/>
                  <a:gd name="T8" fmla="*/ 0 w 137"/>
                  <a:gd name="T9" fmla="*/ 110 h 110"/>
                  <a:gd name="T10" fmla="*/ 0 60000 65536"/>
                  <a:gd name="T11" fmla="*/ 0 60000 65536"/>
                  <a:gd name="T12" fmla="*/ 0 60000 65536"/>
                  <a:gd name="T13" fmla="*/ 0 60000 65536"/>
                  <a:gd name="T14" fmla="*/ 0 60000 65536"/>
                  <a:gd name="T15" fmla="*/ 0 w 137"/>
                  <a:gd name="T16" fmla="*/ 0 h 110"/>
                  <a:gd name="T17" fmla="*/ 137 w 137"/>
                  <a:gd name="T18" fmla="*/ 110 h 110"/>
                </a:gdLst>
                <a:ahLst/>
                <a:cxnLst>
                  <a:cxn ang="T10">
                    <a:pos x="T0" y="T1"/>
                  </a:cxn>
                  <a:cxn ang="T11">
                    <a:pos x="T2" y="T3"/>
                  </a:cxn>
                  <a:cxn ang="T12">
                    <a:pos x="T4" y="T5"/>
                  </a:cxn>
                  <a:cxn ang="T13">
                    <a:pos x="T6" y="T7"/>
                  </a:cxn>
                  <a:cxn ang="T14">
                    <a:pos x="T8" y="T9"/>
                  </a:cxn>
                </a:cxnLst>
                <a:rect l="T15" t="T16" r="T17" b="T18"/>
                <a:pathLst>
                  <a:path w="137" h="110">
                    <a:moveTo>
                      <a:pt x="0" y="110"/>
                    </a:moveTo>
                    <a:lnTo>
                      <a:pt x="137" y="39"/>
                    </a:lnTo>
                    <a:lnTo>
                      <a:pt x="137" y="0"/>
                    </a:lnTo>
                    <a:lnTo>
                      <a:pt x="0" y="71"/>
                    </a:lnTo>
                    <a:lnTo>
                      <a:pt x="0" y="11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999" name="Freeform 1329"/>
              <p:cNvSpPr>
                <a:spLocks/>
              </p:cNvSpPr>
              <p:nvPr/>
            </p:nvSpPr>
            <p:spPr bwMode="auto">
              <a:xfrm>
                <a:off x="4446" y="1510"/>
                <a:ext cx="137" cy="110"/>
              </a:xfrm>
              <a:custGeom>
                <a:avLst/>
                <a:gdLst>
                  <a:gd name="T0" fmla="*/ 0 w 137"/>
                  <a:gd name="T1" fmla="*/ 110 h 110"/>
                  <a:gd name="T2" fmla="*/ 137 w 137"/>
                  <a:gd name="T3" fmla="*/ 39 h 110"/>
                  <a:gd name="T4" fmla="*/ 137 w 137"/>
                  <a:gd name="T5" fmla="*/ 0 h 110"/>
                  <a:gd name="T6" fmla="*/ 0 w 137"/>
                  <a:gd name="T7" fmla="*/ 71 h 110"/>
                  <a:gd name="T8" fmla="*/ 0 w 137"/>
                  <a:gd name="T9" fmla="*/ 110 h 110"/>
                  <a:gd name="T10" fmla="*/ 0 60000 65536"/>
                  <a:gd name="T11" fmla="*/ 0 60000 65536"/>
                  <a:gd name="T12" fmla="*/ 0 60000 65536"/>
                  <a:gd name="T13" fmla="*/ 0 60000 65536"/>
                  <a:gd name="T14" fmla="*/ 0 60000 65536"/>
                  <a:gd name="T15" fmla="*/ 0 w 137"/>
                  <a:gd name="T16" fmla="*/ 0 h 110"/>
                  <a:gd name="T17" fmla="*/ 137 w 137"/>
                  <a:gd name="T18" fmla="*/ 110 h 110"/>
                </a:gdLst>
                <a:ahLst/>
                <a:cxnLst>
                  <a:cxn ang="T10">
                    <a:pos x="T0" y="T1"/>
                  </a:cxn>
                  <a:cxn ang="T11">
                    <a:pos x="T2" y="T3"/>
                  </a:cxn>
                  <a:cxn ang="T12">
                    <a:pos x="T4" y="T5"/>
                  </a:cxn>
                  <a:cxn ang="T13">
                    <a:pos x="T6" y="T7"/>
                  </a:cxn>
                  <a:cxn ang="T14">
                    <a:pos x="T8" y="T9"/>
                  </a:cxn>
                </a:cxnLst>
                <a:rect l="T15" t="T16" r="T17" b="T18"/>
                <a:pathLst>
                  <a:path w="137" h="110">
                    <a:moveTo>
                      <a:pt x="0" y="110"/>
                    </a:moveTo>
                    <a:lnTo>
                      <a:pt x="137" y="39"/>
                    </a:lnTo>
                    <a:lnTo>
                      <a:pt x="137" y="0"/>
                    </a:lnTo>
                    <a:lnTo>
                      <a:pt x="0" y="71"/>
                    </a:lnTo>
                    <a:lnTo>
                      <a:pt x="0" y="11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00" name="Freeform 1330"/>
              <p:cNvSpPr>
                <a:spLocks/>
              </p:cNvSpPr>
              <p:nvPr/>
            </p:nvSpPr>
            <p:spPr bwMode="auto">
              <a:xfrm>
                <a:off x="4372" y="1473"/>
                <a:ext cx="211" cy="108"/>
              </a:xfrm>
              <a:custGeom>
                <a:avLst/>
                <a:gdLst>
                  <a:gd name="T0" fmla="*/ 74 w 211"/>
                  <a:gd name="T1" fmla="*/ 108 h 108"/>
                  <a:gd name="T2" fmla="*/ 211 w 211"/>
                  <a:gd name="T3" fmla="*/ 37 h 108"/>
                  <a:gd name="T4" fmla="*/ 137 w 211"/>
                  <a:gd name="T5" fmla="*/ 0 h 108"/>
                  <a:gd name="T6" fmla="*/ 0 w 211"/>
                  <a:gd name="T7" fmla="*/ 71 h 108"/>
                  <a:gd name="T8" fmla="*/ 74 w 211"/>
                  <a:gd name="T9" fmla="*/ 108 h 108"/>
                  <a:gd name="T10" fmla="*/ 0 60000 65536"/>
                  <a:gd name="T11" fmla="*/ 0 60000 65536"/>
                  <a:gd name="T12" fmla="*/ 0 60000 65536"/>
                  <a:gd name="T13" fmla="*/ 0 60000 65536"/>
                  <a:gd name="T14" fmla="*/ 0 60000 65536"/>
                  <a:gd name="T15" fmla="*/ 0 w 211"/>
                  <a:gd name="T16" fmla="*/ 0 h 108"/>
                  <a:gd name="T17" fmla="*/ 211 w 211"/>
                  <a:gd name="T18" fmla="*/ 108 h 108"/>
                </a:gdLst>
                <a:ahLst/>
                <a:cxnLst>
                  <a:cxn ang="T10">
                    <a:pos x="T0" y="T1"/>
                  </a:cxn>
                  <a:cxn ang="T11">
                    <a:pos x="T2" y="T3"/>
                  </a:cxn>
                  <a:cxn ang="T12">
                    <a:pos x="T4" y="T5"/>
                  </a:cxn>
                  <a:cxn ang="T13">
                    <a:pos x="T6" y="T7"/>
                  </a:cxn>
                  <a:cxn ang="T14">
                    <a:pos x="T8" y="T9"/>
                  </a:cxn>
                </a:cxnLst>
                <a:rect l="T15" t="T16" r="T17" b="T18"/>
                <a:pathLst>
                  <a:path w="211" h="108">
                    <a:moveTo>
                      <a:pt x="74" y="108"/>
                    </a:moveTo>
                    <a:lnTo>
                      <a:pt x="211" y="37"/>
                    </a:lnTo>
                    <a:lnTo>
                      <a:pt x="137" y="0"/>
                    </a:lnTo>
                    <a:lnTo>
                      <a:pt x="0" y="71"/>
                    </a:lnTo>
                    <a:lnTo>
                      <a:pt x="74" y="10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01" name="Freeform 1331"/>
              <p:cNvSpPr>
                <a:spLocks/>
              </p:cNvSpPr>
              <p:nvPr/>
            </p:nvSpPr>
            <p:spPr bwMode="auto">
              <a:xfrm>
                <a:off x="4372" y="1473"/>
                <a:ext cx="211" cy="108"/>
              </a:xfrm>
              <a:custGeom>
                <a:avLst/>
                <a:gdLst>
                  <a:gd name="T0" fmla="*/ 74 w 211"/>
                  <a:gd name="T1" fmla="*/ 108 h 108"/>
                  <a:gd name="T2" fmla="*/ 211 w 211"/>
                  <a:gd name="T3" fmla="*/ 37 h 108"/>
                  <a:gd name="T4" fmla="*/ 137 w 211"/>
                  <a:gd name="T5" fmla="*/ 0 h 108"/>
                  <a:gd name="T6" fmla="*/ 0 w 211"/>
                  <a:gd name="T7" fmla="*/ 71 h 108"/>
                  <a:gd name="T8" fmla="*/ 74 w 211"/>
                  <a:gd name="T9" fmla="*/ 108 h 108"/>
                  <a:gd name="T10" fmla="*/ 0 60000 65536"/>
                  <a:gd name="T11" fmla="*/ 0 60000 65536"/>
                  <a:gd name="T12" fmla="*/ 0 60000 65536"/>
                  <a:gd name="T13" fmla="*/ 0 60000 65536"/>
                  <a:gd name="T14" fmla="*/ 0 60000 65536"/>
                  <a:gd name="T15" fmla="*/ 0 w 211"/>
                  <a:gd name="T16" fmla="*/ 0 h 108"/>
                  <a:gd name="T17" fmla="*/ 211 w 211"/>
                  <a:gd name="T18" fmla="*/ 108 h 108"/>
                </a:gdLst>
                <a:ahLst/>
                <a:cxnLst>
                  <a:cxn ang="T10">
                    <a:pos x="T0" y="T1"/>
                  </a:cxn>
                  <a:cxn ang="T11">
                    <a:pos x="T2" y="T3"/>
                  </a:cxn>
                  <a:cxn ang="T12">
                    <a:pos x="T4" y="T5"/>
                  </a:cxn>
                  <a:cxn ang="T13">
                    <a:pos x="T6" y="T7"/>
                  </a:cxn>
                  <a:cxn ang="T14">
                    <a:pos x="T8" y="T9"/>
                  </a:cxn>
                </a:cxnLst>
                <a:rect l="T15" t="T16" r="T17" b="T18"/>
                <a:pathLst>
                  <a:path w="211" h="108">
                    <a:moveTo>
                      <a:pt x="74" y="108"/>
                    </a:moveTo>
                    <a:lnTo>
                      <a:pt x="211" y="37"/>
                    </a:lnTo>
                    <a:lnTo>
                      <a:pt x="137" y="0"/>
                    </a:lnTo>
                    <a:lnTo>
                      <a:pt x="0" y="71"/>
                    </a:lnTo>
                    <a:lnTo>
                      <a:pt x="74" y="10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02" name="Freeform 1332"/>
              <p:cNvSpPr>
                <a:spLocks/>
              </p:cNvSpPr>
              <p:nvPr/>
            </p:nvSpPr>
            <p:spPr bwMode="auto">
              <a:xfrm>
                <a:off x="4372" y="1544"/>
                <a:ext cx="74" cy="76"/>
              </a:xfrm>
              <a:custGeom>
                <a:avLst/>
                <a:gdLst>
                  <a:gd name="T0" fmla="*/ 0 w 74"/>
                  <a:gd name="T1" fmla="*/ 0 h 76"/>
                  <a:gd name="T2" fmla="*/ 0 w 74"/>
                  <a:gd name="T3" fmla="*/ 37 h 76"/>
                  <a:gd name="T4" fmla="*/ 74 w 74"/>
                  <a:gd name="T5" fmla="*/ 76 h 76"/>
                  <a:gd name="T6" fmla="*/ 74 w 74"/>
                  <a:gd name="T7" fmla="*/ 37 h 76"/>
                  <a:gd name="T8" fmla="*/ 0 w 74"/>
                  <a:gd name="T9" fmla="*/ 0 h 76"/>
                  <a:gd name="T10" fmla="*/ 0 60000 65536"/>
                  <a:gd name="T11" fmla="*/ 0 60000 65536"/>
                  <a:gd name="T12" fmla="*/ 0 60000 65536"/>
                  <a:gd name="T13" fmla="*/ 0 60000 65536"/>
                  <a:gd name="T14" fmla="*/ 0 60000 65536"/>
                  <a:gd name="T15" fmla="*/ 0 w 74"/>
                  <a:gd name="T16" fmla="*/ 0 h 76"/>
                  <a:gd name="T17" fmla="*/ 74 w 74"/>
                  <a:gd name="T18" fmla="*/ 76 h 76"/>
                </a:gdLst>
                <a:ahLst/>
                <a:cxnLst>
                  <a:cxn ang="T10">
                    <a:pos x="T0" y="T1"/>
                  </a:cxn>
                  <a:cxn ang="T11">
                    <a:pos x="T2" y="T3"/>
                  </a:cxn>
                  <a:cxn ang="T12">
                    <a:pos x="T4" y="T5"/>
                  </a:cxn>
                  <a:cxn ang="T13">
                    <a:pos x="T6" y="T7"/>
                  </a:cxn>
                  <a:cxn ang="T14">
                    <a:pos x="T8" y="T9"/>
                  </a:cxn>
                </a:cxnLst>
                <a:rect l="T15" t="T16" r="T17" b="T18"/>
                <a:pathLst>
                  <a:path w="74" h="76">
                    <a:moveTo>
                      <a:pt x="0" y="0"/>
                    </a:moveTo>
                    <a:lnTo>
                      <a:pt x="0" y="37"/>
                    </a:lnTo>
                    <a:lnTo>
                      <a:pt x="74" y="76"/>
                    </a:lnTo>
                    <a:lnTo>
                      <a:pt x="74" y="37"/>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03" name="Freeform 1333"/>
              <p:cNvSpPr>
                <a:spLocks/>
              </p:cNvSpPr>
              <p:nvPr/>
            </p:nvSpPr>
            <p:spPr bwMode="auto">
              <a:xfrm>
                <a:off x="4372" y="1544"/>
                <a:ext cx="74" cy="76"/>
              </a:xfrm>
              <a:custGeom>
                <a:avLst/>
                <a:gdLst>
                  <a:gd name="T0" fmla="*/ 0 w 74"/>
                  <a:gd name="T1" fmla="*/ 0 h 76"/>
                  <a:gd name="T2" fmla="*/ 0 w 74"/>
                  <a:gd name="T3" fmla="*/ 37 h 76"/>
                  <a:gd name="T4" fmla="*/ 74 w 74"/>
                  <a:gd name="T5" fmla="*/ 76 h 76"/>
                  <a:gd name="T6" fmla="*/ 74 w 74"/>
                  <a:gd name="T7" fmla="*/ 37 h 76"/>
                  <a:gd name="T8" fmla="*/ 0 w 74"/>
                  <a:gd name="T9" fmla="*/ 0 h 76"/>
                  <a:gd name="T10" fmla="*/ 0 60000 65536"/>
                  <a:gd name="T11" fmla="*/ 0 60000 65536"/>
                  <a:gd name="T12" fmla="*/ 0 60000 65536"/>
                  <a:gd name="T13" fmla="*/ 0 60000 65536"/>
                  <a:gd name="T14" fmla="*/ 0 60000 65536"/>
                  <a:gd name="T15" fmla="*/ 0 w 74"/>
                  <a:gd name="T16" fmla="*/ 0 h 76"/>
                  <a:gd name="T17" fmla="*/ 74 w 74"/>
                  <a:gd name="T18" fmla="*/ 76 h 76"/>
                </a:gdLst>
                <a:ahLst/>
                <a:cxnLst>
                  <a:cxn ang="T10">
                    <a:pos x="T0" y="T1"/>
                  </a:cxn>
                  <a:cxn ang="T11">
                    <a:pos x="T2" y="T3"/>
                  </a:cxn>
                  <a:cxn ang="T12">
                    <a:pos x="T4" y="T5"/>
                  </a:cxn>
                  <a:cxn ang="T13">
                    <a:pos x="T6" y="T7"/>
                  </a:cxn>
                  <a:cxn ang="T14">
                    <a:pos x="T8" y="T9"/>
                  </a:cxn>
                </a:cxnLst>
                <a:rect l="T15" t="T16" r="T17" b="T18"/>
                <a:pathLst>
                  <a:path w="74" h="76">
                    <a:moveTo>
                      <a:pt x="0" y="0"/>
                    </a:moveTo>
                    <a:lnTo>
                      <a:pt x="0" y="37"/>
                    </a:lnTo>
                    <a:lnTo>
                      <a:pt x="74" y="76"/>
                    </a:lnTo>
                    <a:lnTo>
                      <a:pt x="74" y="37"/>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04" name="Freeform 1334"/>
              <p:cNvSpPr>
                <a:spLocks noEditPoints="1"/>
              </p:cNvSpPr>
              <p:nvPr/>
            </p:nvSpPr>
            <p:spPr bwMode="auto">
              <a:xfrm>
                <a:off x="4710" y="1704"/>
                <a:ext cx="290" cy="157"/>
              </a:xfrm>
              <a:custGeom>
                <a:avLst/>
                <a:gdLst>
                  <a:gd name="T0" fmla="*/ 73 w 290"/>
                  <a:gd name="T1" fmla="*/ 157 h 157"/>
                  <a:gd name="T2" fmla="*/ 145 w 290"/>
                  <a:gd name="T3" fmla="*/ 118 h 157"/>
                  <a:gd name="T4" fmla="*/ 145 w 290"/>
                  <a:gd name="T5" fmla="*/ 75 h 157"/>
                  <a:gd name="T6" fmla="*/ 73 w 290"/>
                  <a:gd name="T7" fmla="*/ 114 h 157"/>
                  <a:gd name="T8" fmla="*/ 73 w 290"/>
                  <a:gd name="T9" fmla="*/ 157 h 157"/>
                  <a:gd name="T10" fmla="*/ 73 w 290"/>
                  <a:gd name="T11" fmla="*/ 114 h 157"/>
                  <a:gd name="T12" fmla="*/ 145 w 290"/>
                  <a:gd name="T13" fmla="*/ 75 h 157"/>
                  <a:gd name="T14" fmla="*/ 145 w 290"/>
                  <a:gd name="T15" fmla="*/ 0 h 157"/>
                  <a:gd name="T16" fmla="*/ 0 w 290"/>
                  <a:gd name="T17" fmla="*/ 75 h 157"/>
                  <a:gd name="T18" fmla="*/ 73 w 290"/>
                  <a:gd name="T19" fmla="*/ 114 h 157"/>
                  <a:gd name="T20" fmla="*/ 0 w 290"/>
                  <a:gd name="T21" fmla="*/ 75 h 157"/>
                  <a:gd name="T22" fmla="*/ 0 w 290"/>
                  <a:gd name="T23" fmla="*/ 118 h 157"/>
                  <a:gd name="T24" fmla="*/ 73 w 290"/>
                  <a:gd name="T25" fmla="*/ 157 h 157"/>
                  <a:gd name="T26" fmla="*/ 73 w 290"/>
                  <a:gd name="T27" fmla="*/ 114 h 157"/>
                  <a:gd name="T28" fmla="*/ 0 w 290"/>
                  <a:gd name="T29" fmla="*/ 75 h 157"/>
                  <a:gd name="T30" fmla="*/ 216 w 290"/>
                  <a:gd name="T31" fmla="*/ 114 h 157"/>
                  <a:gd name="T32" fmla="*/ 216 w 290"/>
                  <a:gd name="T33" fmla="*/ 157 h 157"/>
                  <a:gd name="T34" fmla="*/ 145 w 290"/>
                  <a:gd name="T35" fmla="*/ 120 h 157"/>
                  <a:gd name="T36" fmla="*/ 145 w 290"/>
                  <a:gd name="T37" fmla="*/ 75 h 157"/>
                  <a:gd name="T38" fmla="*/ 216 w 290"/>
                  <a:gd name="T39" fmla="*/ 114 h 157"/>
                  <a:gd name="T40" fmla="*/ 216 w 290"/>
                  <a:gd name="T41" fmla="*/ 114 h 157"/>
                  <a:gd name="T42" fmla="*/ 71 w 290"/>
                  <a:gd name="T43" fmla="*/ 36 h 157"/>
                  <a:gd name="T44" fmla="*/ 145 w 290"/>
                  <a:gd name="T45" fmla="*/ 0 h 157"/>
                  <a:gd name="T46" fmla="*/ 290 w 290"/>
                  <a:gd name="T47" fmla="*/ 75 h 157"/>
                  <a:gd name="T48" fmla="*/ 216 w 290"/>
                  <a:gd name="T49" fmla="*/ 114 h 157"/>
                  <a:gd name="T50" fmla="*/ 290 w 290"/>
                  <a:gd name="T51" fmla="*/ 75 h 157"/>
                  <a:gd name="T52" fmla="*/ 290 w 290"/>
                  <a:gd name="T53" fmla="*/ 118 h 157"/>
                  <a:gd name="T54" fmla="*/ 216 w 290"/>
                  <a:gd name="T55" fmla="*/ 157 h 157"/>
                  <a:gd name="T56" fmla="*/ 216 w 290"/>
                  <a:gd name="T57" fmla="*/ 114 h 157"/>
                  <a:gd name="T58" fmla="*/ 290 w 290"/>
                  <a:gd name="T59" fmla="*/ 75 h 15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0"/>
                  <a:gd name="T91" fmla="*/ 0 h 157"/>
                  <a:gd name="T92" fmla="*/ 290 w 290"/>
                  <a:gd name="T93" fmla="*/ 157 h 15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0" h="157">
                    <a:moveTo>
                      <a:pt x="73" y="157"/>
                    </a:moveTo>
                    <a:lnTo>
                      <a:pt x="145" y="118"/>
                    </a:lnTo>
                    <a:lnTo>
                      <a:pt x="145" y="75"/>
                    </a:lnTo>
                    <a:lnTo>
                      <a:pt x="73" y="114"/>
                    </a:lnTo>
                    <a:lnTo>
                      <a:pt x="73" y="157"/>
                    </a:lnTo>
                    <a:close/>
                    <a:moveTo>
                      <a:pt x="73" y="114"/>
                    </a:moveTo>
                    <a:lnTo>
                      <a:pt x="145" y="75"/>
                    </a:lnTo>
                    <a:lnTo>
                      <a:pt x="145" y="0"/>
                    </a:lnTo>
                    <a:lnTo>
                      <a:pt x="0" y="75"/>
                    </a:lnTo>
                    <a:lnTo>
                      <a:pt x="73" y="114"/>
                    </a:lnTo>
                    <a:close/>
                    <a:moveTo>
                      <a:pt x="0" y="75"/>
                    </a:moveTo>
                    <a:lnTo>
                      <a:pt x="0" y="118"/>
                    </a:lnTo>
                    <a:lnTo>
                      <a:pt x="73" y="157"/>
                    </a:lnTo>
                    <a:lnTo>
                      <a:pt x="73" y="114"/>
                    </a:lnTo>
                    <a:lnTo>
                      <a:pt x="0" y="75"/>
                    </a:lnTo>
                    <a:close/>
                    <a:moveTo>
                      <a:pt x="216" y="114"/>
                    </a:moveTo>
                    <a:lnTo>
                      <a:pt x="216" y="157"/>
                    </a:lnTo>
                    <a:lnTo>
                      <a:pt x="145" y="120"/>
                    </a:lnTo>
                    <a:lnTo>
                      <a:pt x="145" y="75"/>
                    </a:lnTo>
                    <a:lnTo>
                      <a:pt x="216" y="114"/>
                    </a:lnTo>
                    <a:close/>
                    <a:moveTo>
                      <a:pt x="216" y="114"/>
                    </a:moveTo>
                    <a:lnTo>
                      <a:pt x="71" y="36"/>
                    </a:lnTo>
                    <a:lnTo>
                      <a:pt x="145" y="0"/>
                    </a:lnTo>
                    <a:lnTo>
                      <a:pt x="290" y="75"/>
                    </a:lnTo>
                    <a:lnTo>
                      <a:pt x="216" y="114"/>
                    </a:lnTo>
                    <a:close/>
                    <a:moveTo>
                      <a:pt x="290" y="75"/>
                    </a:moveTo>
                    <a:lnTo>
                      <a:pt x="290" y="118"/>
                    </a:lnTo>
                    <a:lnTo>
                      <a:pt x="216" y="157"/>
                    </a:lnTo>
                    <a:lnTo>
                      <a:pt x="216" y="114"/>
                    </a:lnTo>
                    <a:lnTo>
                      <a:pt x="290" y="7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05" name="Freeform 1335"/>
              <p:cNvSpPr>
                <a:spLocks/>
              </p:cNvSpPr>
              <p:nvPr/>
            </p:nvSpPr>
            <p:spPr bwMode="auto">
              <a:xfrm>
                <a:off x="4783" y="1779"/>
                <a:ext cx="72" cy="82"/>
              </a:xfrm>
              <a:custGeom>
                <a:avLst/>
                <a:gdLst>
                  <a:gd name="T0" fmla="*/ 0 w 72"/>
                  <a:gd name="T1" fmla="*/ 82 h 82"/>
                  <a:gd name="T2" fmla="*/ 72 w 72"/>
                  <a:gd name="T3" fmla="*/ 43 h 82"/>
                  <a:gd name="T4" fmla="*/ 72 w 72"/>
                  <a:gd name="T5" fmla="*/ 0 h 82"/>
                  <a:gd name="T6" fmla="*/ 0 w 72"/>
                  <a:gd name="T7" fmla="*/ 39 h 82"/>
                  <a:gd name="T8" fmla="*/ 0 w 72"/>
                  <a:gd name="T9" fmla="*/ 82 h 82"/>
                  <a:gd name="T10" fmla="*/ 0 60000 65536"/>
                  <a:gd name="T11" fmla="*/ 0 60000 65536"/>
                  <a:gd name="T12" fmla="*/ 0 60000 65536"/>
                  <a:gd name="T13" fmla="*/ 0 60000 65536"/>
                  <a:gd name="T14" fmla="*/ 0 60000 65536"/>
                  <a:gd name="T15" fmla="*/ 0 w 72"/>
                  <a:gd name="T16" fmla="*/ 0 h 82"/>
                  <a:gd name="T17" fmla="*/ 72 w 72"/>
                  <a:gd name="T18" fmla="*/ 82 h 82"/>
                </a:gdLst>
                <a:ahLst/>
                <a:cxnLst>
                  <a:cxn ang="T10">
                    <a:pos x="T0" y="T1"/>
                  </a:cxn>
                  <a:cxn ang="T11">
                    <a:pos x="T2" y="T3"/>
                  </a:cxn>
                  <a:cxn ang="T12">
                    <a:pos x="T4" y="T5"/>
                  </a:cxn>
                  <a:cxn ang="T13">
                    <a:pos x="T6" y="T7"/>
                  </a:cxn>
                  <a:cxn ang="T14">
                    <a:pos x="T8" y="T9"/>
                  </a:cxn>
                </a:cxnLst>
                <a:rect l="T15" t="T16" r="T17" b="T18"/>
                <a:pathLst>
                  <a:path w="72" h="82">
                    <a:moveTo>
                      <a:pt x="0" y="82"/>
                    </a:moveTo>
                    <a:lnTo>
                      <a:pt x="72" y="43"/>
                    </a:lnTo>
                    <a:lnTo>
                      <a:pt x="72" y="0"/>
                    </a:lnTo>
                    <a:lnTo>
                      <a:pt x="0" y="39"/>
                    </a:lnTo>
                    <a:lnTo>
                      <a:pt x="0" y="8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06" name="Freeform 1336"/>
              <p:cNvSpPr>
                <a:spLocks/>
              </p:cNvSpPr>
              <p:nvPr/>
            </p:nvSpPr>
            <p:spPr bwMode="auto">
              <a:xfrm>
                <a:off x="4710" y="1704"/>
                <a:ext cx="145" cy="114"/>
              </a:xfrm>
              <a:custGeom>
                <a:avLst/>
                <a:gdLst>
                  <a:gd name="T0" fmla="*/ 73 w 145"/>
                  <a:gd name="T1" fmla="*/ 114 h 114"/>
                  <a:gd name="T2" fmla="*/ 145 w 145"/>
                  <a:gd name="T3" fmla="*/ 75 h 114"/>
                  <a:gd name="T4" fmla="*/ 145 w 145"/>
                  <a:gd name="T5" fmla="*/ 0 h 114"/>
                  <a:gd name="T6" fmla="*/ 0 w 145"/>
                  <a:gd name="T7" fmla="*/ 75 h 114"/>
                  <a:gd name="T8" fmla="*/ 73 w 145"/>
                  <a:gd name="T9" fmla="*/ 114 h 114"/>
                  <a:gd name="T10" fmla="*/ 0 60000 65536"/>
                  <a:gd name="T11" fmla="*/ 0 60000 65536"/>
                  <a:gd name="T12" fmla="*/ 0 60000 65536"/>
                  <a:gd name="T13" fmla="*/ 0 60000 65536"/>
                  <a:gd name="T14" fmla="*/ 0 60000 65536"/>
                  <a:gd name="T15" fmla="*/ 0 w 145"/>
                  <a:gd name="T16" fmla="*/ 0 h 114"/>
                  <a:gd name="T17" fmla="*/ 145 w 145"/>
                  <a:gd name="T18" fmla="*/ 114 h 114"/>
                </a:gdLst>
                <a:ahLst/>
                <a:cxnLst>
                  <a:cxn ang="T10">
                    <a:pos x="T0" y="T1"/>
                  </a:cxn>
                  <a:cxn ang="T11">
                    <a:pos x="T2" y="T3"/>
                  </a:cxn>
                  <a:cxn ang="T12">
                    <a:pos x="T4" y="T5"/>
                  </a:cxn>
                  <a:cxn ang="T13">
                    <a:pos x="T6" y="T7"/>
                  </a:cxn>
                  <a:cxn ang="T14">
                    <a:pos x="T8" y="T9"/>
                  </a:cxn>
                </a:cxnLst>
                <a:rect l="T15" t="T16" r="T17" b="T18"/>
                <a:pathLst>
                  <a:path w="145" h="114">
                    <a:moveTo>
                      <a:pt x="73" y="114"/>
                    </a:moveTo>
                    <a:lnTo>
                      <a:pt x="145" y="75"/>
                    </a:lnTo>
                    <a:lnTo>
                      <a:pt x="145" y="0"/>
                    </a:lnTo>
                    <a:lnTo>
                      <a:pt x="0" y="75"/>
                    </a:lnTo>
                    <a:lnTo>
                      <a:pt x="73"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07" name="Freeform 1337"/>
              <p:cNvSpPr>
                <a:spLocks/>
              </p:cNvSpPr>
              <p:nvPr/>
            </p:nvSpPr>
            <p:spPr bwMode="auto">
              <a:xfrm>
                <a:off x="4710" y="1779"/>
                <a:ext cx="73" cy="82"/>
              </a:xfrm>
              <a:custGeom>
                <a:avLst/>
                <a:gdLst>
                  <a:gd name="T0" fmla="*/ 0 w 73"/>
                  <a:gd name="T1" fmla="*/ 0 h 82"/>
                  <a:gd name="T2" fmla="*/ 0 w 73"/>
                  <a:gd name="T3" fmla="*/ 43 h 82"/>
                  <a:gd name="T4" fmla="*/ 73 w 73"/>
                  <a:gd name="T5" fmla="*/ 82 h 82"/>
                  <a:gd name="T6" fmla="*/ 73 w 73"/>
                  <a:gd name="T7" fmla="*/ 39 h 82"/>
                  <a:gd name="T8" fmla="*/ 0 w 73"/>
                  <a:gd name="T9" fmla="*/ 0 h 82"/>
                  <a:gd name="T10" fmla="*/ 0 60000 65536"/>
                  <a:gd name="T11" fmla="*/ 0 60000 65536"/>
                  <a:gd name="T12" fmla="*/ 0 60000 65536"/>
                  <a:gd name="T13" fmla="*/ 0 60000 65536"/>
                  <a:gd name="T14" fmla="*/ 0 60000 65536"/>
                  <a:gd name="T15" fmla="*/ 0 w 73"/>
                  <a:gd name="T16" fmla="*/ 0 h 82"/>
                  <a:gd name="T17" fmla="*/ 73 w 73"/>
                  <a:gd name="T18" fmla="*/ 82 h 82"/>
                </a:gdLst>
                <a:ahLst/>
                <a:cxnLst>
                  <a:cxn ang="T10">
                    <a:pos x="T0" y="T1"/>
                  </a:cxn>
                  <a:cxn ang="T11">
                    <a:pos x="T2" y="T3"/>
                  </a:cxn>
                  <a:cxn ang="T12">
                    <a:pos x="T4" y="T5"/>
                  </a:cxn>
                  <a:cxn ang="T13">
                    <a:pos x="T6" y="T7"/>
                  </a:cxn>
                  <a:cxn ang="T14">
                    <a:pos x="T8" y="T9"/>
                  </a:cxn>
                </a:cxnLst>
                <a:rect l="T15" t="T16" r="T17" b="T18"/>
                <a:pathLst>
                  <a:path w="73" h="82">
                    <a:moveTo>
                      <a:pt x="0" y="0"/>
                    </a:moveTo>
                    <a:lnTo>
                      <a:pt x="0" y="43"/>
                    </a:lnTo>
                    <a:lnTo>
                      <a:pt x="73" y="82"/>
                    </a:lnTo>
                    <a:lnTo>
                      <a:pt x="73" y="39"/>
                    </a:lnTo>
                    <a:lnTo>
                      <a:pt x="0" y="0"/>
                    </a:lnTo>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08" name="Freeform 1338"/>
              <p:cNvSpPr>
                <a:spLocks/>
              </p:cNvSpPr>
              <p:nvPr/>
            </p:nvSpPr>
            <p:spPr bwMode="auto">
              <a:xfrm>
                <a:off x="4855" y="1779"/>
                <a:ext cx="71" cy="82"/>
              </a:xfrm>
              <a:custGeom>
                <a:avLst/>
                <a:gdLst>
                  <a:gd name="T0" fmla="*/ 71 w 71"/>
                  <a:gd name="T1" fmla="*/ 39 h 82"/>
                  <a:gd name="T2" fmla="*/ 71 w 71"/>
                  <a:gd name="T3" fmla="*/ 82 h 82"/>
                  <a:gd name="T4" fmla="*/ 0 w 71"/>
                  <a:gd name="T5" fmla="*/ 45 h 82"/>
                  <a:gd name="T6" fmla="*/ 0 w 71"/>
                  <a:gd name="T7" fmla="*/ 0 h 82"/>
                  <a:gd name="T8" fmla="*/ 0 60000 65536"/>
                  <a:gd name="T9" fmla="*/ 0 60000 65536"/>
                  <a:gd name="T10" fmla="*/ 0 60000 65536"/>
                  <a:gd name="T11" fmla="*/ 0 60000 65536"/>
                  <a:gd name="T12" fmla="*/ 0 w 71"/>
                  <a:gd name="T13" fmla="*/ 0 h 82"/>
                  <a:gd name="T14" fmla="*/ 71 w 71"/>
                  <a:gd name="T15" fmla="*/ 82 h 82"/>
                </a:gdLst>
                <a:ahLst/>
                <a:cxnLst>
                  <a:cxn ang="T8">
                    <a:pos x="T0" y="T1"/>
                  </a:cxn>
                  <a:cxn ang="T9">
                    <a:pos x="T2" y="T3"/>
                  </a:cxn>
                  <a:cxn ang="T10">
                    <a:pos x="T4" y="T5"/>
                  </a:cxn>
                  <a:cxn ang="T11">
                    <a:pos x="T6" y="T7"/>
                  </a:cxn>
                </a:cxnLst>
                <a:rect l="T12" t="T13" r="T14" b="T15"/>
                <a:pathLst>
                  <a:path w="71" h="82">
                    <a:moveTo>
                      <a:pt x="71" y="39"/>
                    </a:moveTo>
                    <a:lnTo>
                      <a:pt x="71" y="82"/>
                    </a:lnTo>
                    <a:lnTo>
                      <a:pt x="0" y="45"/>
                    </a:lnTo>
                    <a:lnTo>
                      <a:pt x="0" y="0"/>
                    </a:lnTo>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09" name="Freeform 1339"/>
              <p:cNvSpPr>
                <a:spLocks/>
              </p:cNvSpPr>
              <p:nvPr/>
            </p:nvSpPr>
            <p:spPr bwMode="auto">
              <a:xfrm>
                <a:off x="4781" y="1704"/>
                <a:ext cx="219" cy="114"/>
              </a:xfrm>
              <a:custGeom>
                <a:avLst/>
                <a:gdLst>
                  <a:gd name="T0" fmla="*/ 145 w 219"/>
                  <a:gd name="T1" fmla="*/ 114 h 114"/>
                  <a:gd name="T2" fmla="*/ 0 w 219"/>
                  <a:gd name="T3" fmla="*/ 36 h 114"/>
                  <a:gd name="T4" fmla="*/ 74 w 219"/>
                  <a:gd name="T5" fmla="*/ 0 h 114"/>
                  <a:gd name="T6" fmla="*/ 219 w 219"/>
                  <a:gd name="T7" fmla="*/ 75 h 114"/>
                  <a:gd name="T8" fmla="*/ 145 w 219"/>
                  <a:gd name="T9" fmla="*/ 114 h 114"/>
                  <a:gd name="T10" fmla="*/ 0 60000 65536"/>
                  <a:gd name="T11" fmla="*/ 0 60000 65536"/>
                  <a:gd name="T12" fmla="*/ 0 60000 65536"/>
                  <a:gd name="T13" fmla="*/ 0 60000 65536"/>
                  <a:gd name="T14" fmla="*/ 0 60000 65536"/>
                  <a:gd name="T15" fmla="*/ 0 w 219"/>
                  <a:gd name="T16" fmla="*/ 0 h 114"/>
                  <a:gd name="T17" fmla="*/ 219 w 219"/>
                  <a:gd name="T18" fmla="*/ 114 h 114"/>
                </a:gdLst>
                <a:ahLst/>
                <a:cxnLst>
                  <a:cxn ang="T10">
                    <a:pos x="T0" y="T1"/>
                  </a:cxn>
                  <a:cxn ang="T11">
                    <a:pos x="T2" y="T3"/>
                  </a:cxn>
                  <a:cxn ang="T12">
                    <a:pos x="T4" y="T5"/>
                  </a:cxn>
                  <a:cxn ang="T13">
                    <a:pos x="T6" y="T7"/>
                  </a:cxn>
                  <a:cxn ang="T14">
                    <a:pos x="T8" y="T9"/>
                  </a:cxn>
                </a:cxnLst>
                <a:rect l="T15" t="T16" r="T17" b="T18"/>
                <a:pathLst>
                  <a:path w="219" h="114">
                    <a:moveTo>
                      <a:pt x="145" y="114"/>
                    </a:moveTo>
                    <a:lnTo>
                      <a:pt x="0" y="36"/>
                    </a:lnTo>
                    <a:lnTo>
                      <a:pt x="74" y="0"/>
                    </a:lnTo>
                    <a:lnTo>
                      <a:pt x="219" y="75"/>
                    </a:lnTo>
                    <a:lnTo>
                      <a:pt x="145"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10" name="Freeform 1340"/>
              <p:cNvSpPr>
                <a:spLocks/>
              </p:cNvSpPr>
              <p:nvPr/>
            </p:nvSpPr>
            <p:spPr bwMode="auto">
              <a:xfrm>
                <a:off x="4926" y="1779"/>
                <a:ext cx="74" cy="82"/>
              </a:xfrm>
              <a:custGeom>
                <a:avLst/>
                <a:gdLst>
                  <a:gd name="T0" fmla="*/ 74 w 74"/>
                  <a:gd name="T1" fmla="*/ 0 h 82"/>
                  <a:gd name="T2" fmla="*/ 74 w 74"/>
                  <a:gd name="T3" fmla="*/ 43 h 82"/>
                  <a:gd name="T4" fmla="*/ 0 w 74"/>
                  <a:gd name="T5" fmla="*/ 82 h 82"/>
                  <a:gd name="T6" fmla="*/ 0 w 74"/>
                  <a:gd name="T7" fmla="*/ 39 h 82"/>
                  <a:gd name="T8" fmla="*/ 74 w 74"/>
                  <a:gd name="T9" fmla="*/ 0 h 82"/>
                  <a:gd name="T10" fmla="*/ 0 60000 65536"/>
                  <a:gd name="T11" fmla="*/ 0 60000 65536"/>
                  <a:gd name="T12" fmla="*/ 0 60000 65536"/>
                  <a:gd name="T13" fmla="*/ 0 60000 65536"/>
                  <a:gd name="T14" fmla="*/ 0 60000 65536"/>
                  <a:gd name="T15" fmla="*/ 0 w 74"/>
                  <a:gd name="T16" fmla="*/ 0 h 82"/>
                  <a:gd name="T17" fmla="*/ 74 w 74"/>
                  <a:gd name="T18" fmla="*/ 82 h 82"/>
                </a:gdLst>
                <a:ahLst/>
                <a:cxnLst>
                  <a:cxn ang="T10">
                    <a:pos x="T0" y="T1"/>
                  </a:cxn>
                  <a:cxn ang="T11">
                    <a:pos x="T2" y="T3"/>
                  </a:cxn>
                  <a:cxn ang="T12">
                    <a:pos x="T4" y="T5"/>
                  </a:cxn>
                  <a:cxn ang="T13">
                    <a:pos x="T6" y="T7"/>
                  </a:cxn>
                  <a:cxn ang="T14">
                    <a:pos x="T8" y="T9"/>
                  </a:cxn>
                </a:cxnLst>
                <a:rect l="T15" t="T16" r="T17" b="T18"/>
                <a:pathLst>
                  <a:path w="74" h="82">
                    <a:moveTo>
                      <a:pt x="74" y="0"/>
                    </a:moveTo>
                    <a:lnTo>
                      <a:pt x="74" y="43"/>
                    </a:lnTo>
                    <a:lnTo>
                      <a:pt x="0" y="82"/>
                    </a:lnTo>
                    <a:lnTo>
                      <a:pt x="0" y="39"/>
                    </a:lnTo>
                    <a:lnTo>
                      <a:pt x="74"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11" name="Freeform 1341"/>
              <p:cNvSpPr>
                <a:spLocks noEditPoints="1"/>
              </p:cNvSpPr>
              <p:nvPr/>
            </p:nvSpPr>
            <p:spPr bwMode="auto">
              <a:xfrm>
                <a:off x="4851" y="1626"/>
                <a:ext cx="289" cy="157"/>
              </a:xfrm>
              <a:custGeom>
                <a:avLst/>
                <a:gdLst>
                  <a:gd name="T0" fmla="*/ 75 w 289"/>
                  <a:gd name="T1" fmla="*/ 157 h 157"/>
                  <a:gd name="T2" fmla="*/ 147 w 289"/>
                  <a:gd name="T3" fmla="*/ 121 h 157"/>
                  <a:gd name="T4" fmla="*/ 147 w 289"/>
                  <a:gd name="T5" fmla="*/ 78 h 157"/>
                  <a:gd name="T6" fmla="*/ 75 w 289"/>
                  <a:gd name="T7" fmla="*/ 114 h 157"/>
                  <a:gd name="T8" fmla="*/ 75 w 289"/>
                  <a:gd name="T9" fmla="*/ 157 h 157"/>
                  <a:gd name="T10" fmla="*/ 75 w 289"/>
                  <a:gd name="T11" fmla="*/ 114 h 157"/>
                  <a:gd name="T12" fmla="*/ 147 w 289"/>
                  <a:gd name="T13" fmla="*/ 78 h 157"/>
                  <a:gd name="T14" fmla="*/ 145 w 289"/>
                  <a:gd name="T15" fmla="*/ 0 h 157"/>
                  <a:gd name="T16" fmla="*/ 0 w 289"/>
                  <a:gd name="T17" fmla="*/ 75 h 157"/>
                  <a:gd name="T18" fmla="*/ 75 w 289"/>
                  <a:gd name="T19" fmla="*/ 114 h 157"/>
                  <a:gd name="T20" fmla="*/ 0 w 289"/>
                  <a:gd name="T21" fmla="*/ 75 h 157"/>
                  <a:gd name="T22" fmla="*/ 0 w 289"/>
                  <a:gd name="T23" fmla="*/ 118 h 157"/>
                  <a:gd name="T24" fmla="*/ 75 w 289"/>
                  <a:gd name="T25" fmla="*/ 157 h 157"/>
                  <a:gd name="T26" fmla="*/ 75 w 289"/>
                  <a:gd name="T27" fmla="*/ 114 h 157"/>
                  <a:gd name="T28" fmla="*/ 0 w 289"/>
                  <a:gd name="T29" fmla="*/ 75 h 157"/>
                  <a:gd name="T30" fmla="*/ 216 w 289"/>
                  <a:gd name="T31" fmla="*/ 114 h 157"/>
                  <a:gd name="T32" fmla="*/ 216 w 289"/>
                  <a:gd name="T33" fmla="*/ 157 h 157"/>
                  <a:gd name="T34" fmla="*/ 147 w 289"/>
                  <a:gd name="T35" fmla="*/ 121 h 157"/>
                  <a:gd name="T36" fmla="*/ 147 w 289"/>
                  <a:gd name="T37" fmla="*/ 75 h 157"/>
                  <a:gd name="T38" fmla="*/ 216 w 289"/>
                  <a:gd name="T39" fmla="*/ 114 h 157"/>
                  <a:gd name="T40" fmla="*/ 216 w 289"/>
                  <a:gd name="T41" fmla="*/ 114 h 157"/>
                  <a:gd name="T42" fmla="*/ 71 w 289"/>
                  <a:gd name="T43" fmla="*/ 39 h 157"/>
                  <a:gd name="T44" fmla="*/ 147 w 289"/>
                  <a:gd name="T45" fmla="*/ 0 h 157"/>
                  <a:gd name="T46" fmla="*/ 289 w 289"/>
                  <a:gd name="T47" fmla="*/ 75 h 157"/>
                  <a:gd name="T48" fmla="*/ 216 w 289"/>
                  <a:gd name="T49" fmla="*/ 114 h 157"/>
                  <a:gd name="T50" fmla="*/ 289 w 289"/>
                  <a:gd name="T51" fmla="*/ 75 h 157"/>
                  <a:gd name="T52" fmla="*/ 289 w 289"/>
                  <a:gd name="T53" fmla="*/ 118 h 157"/>
                  <a:gd name="T54" fmla="*/ 216 w 289"/>
                  <a:gd name="T55" fmla="*/ 157 h 157"/>
                  <a:gd name="T56" fmla="*/ 216 w 289"/>
                  <a:gd name="T57" fmla="*/ 114 h 157"/>
                  <a:gd name="T58" fmla="*/ 289 w 289"/>
                  <a:gd name="T59" fmla="*/ 75 h 15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9"/>
                  <a:gd name="T91" fmla="*/ 0 h 157"/>
                  <a:gd name="T92" fmla="*/ 289 w 289"/>
                  <a:gd name="T93" fmla="*/ 157 h 15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9" h="157">
                    <a:moveTo>
                      <a:pt x="75" y="157"/>
                    </a:moveTo>
                    <a:lnTo>
                      <a:pt x="147" y="121"/>
                    </a:lnTo>
                    <a:lnTo>
                      <a:pt x="147" y="78"/>
                    </a:lnTo>
                    <a:lnTo>
                      <a:pt x="75" y="114"/>
                    </a:lnTo>
                    <a:lnTo>
                      <a:pt x="75" y="157"/>
                    </a:lnTo>
                    <a:close/>
                    <a:moveTo>
                      <a:pt x="75" y="114"/>
                    </a:moveTo>
                    <a:lnTo>
                      <a:pt x="147" y="78"/>
                    </a:lnTo>
                    <a:lnTo>
                      <a:pt x="145" y="0"/>
                    </a:lnTo>
                    <a:lnTo>
                      <a:pt x="0" y="75"/>
                    </a:lnTo>
                    <a:lnTo>
                      <a:pt x="75" y="114"/>
                    </a:lnTo>
                    <a:close/>
                    <a:moveTo>
                      <a:pt x="0" y="75"/>
                    </a:moveTo>
                    <a:lnTo>
                      <a:pt x="0" y="118"/>
                    </a:lnTo>
                    <a:lnTo>
                      <a:pt x="75" y="157"/>
                    </a:lnTo>
                    <a:lnTo>
                      <a:pt x="75" y="114"/>
                    </a:lnTo>
                    <a:lnTo>
                      <a:pt x="0" y="75"/>
                    </a:lnTo>
                    <a:close/>
                    <a:moveTo>
                      <a:pt x="216" y="114"/>
                    </a:moveTo>
                    <a:lnTo>
                      <a:pt x="216" y="157"/>
                    </a:lnTo>
                    <a:lnTo>
                      <a:pt x="147" y="121"/>
                    </a:lnTo>
                    <a:lnTo>
                      <a:pt x="147" y="75"/>
                    </a:lnTo>
                    <a:lnTo>
                      <a:pt x="216" y="114"/>
                    </a:lnTo>
                    <a:close/>
                    <a:moveTo>
                      <a:pt x="216" y="114"/>
                    </a:moveTo>
                    <a:lnTo>
                      <a:pt x="71" y="39"/>
                    </a:lnTo>
                    <a:lnTo>
                      <a:pt x="147" y="0"/>
                    </a:lnTo>
                    <a:lnTo>
                      <a:pt x="289" y="75"/>
                    </a:lnTo>
                    <a:lnTo>
                      <a:pt x="216" y="114"/>
                    </a:lnTo>
                    <a:close/>
                    <a:moveTo>
                      <a:pt x="289" y="75"/>
                    </a:moveTo>
                    <a:lnTo>
                      <a:pt x="289" y="118"/>
                    </a:lnTo>
                    <a:lnTo>
                      <a:pt x="216" y="157"/>
                    </a:lnTo>
                    <a:lnTo>
                      <a:pt x="216" y="114"/>
                    </a:lnTo>
                    <a:lnTo>
                      <a:pt x="289" y="7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12" name="Freeform 1342"/>
              <p:cNvSpPr>
                <a:spLocks/>
              </p:cNvSpPr>
              <p:nvPr/>
            </p:nvSpPr>
            <p:spPr bwMode="auto">
              <a:xfrm>
                <a:off x="4926" y="1704"/>
                <a:ext cx="72" cy="79"/>
              </a:xfrm>
              <a:custGeom>
                <a:avLst/>
                <a:gdLst>
                  <a:gd name="T0" fmla="*/ 0 w 72"/>
                  <a:gd name="T1" fmla="*/ 79 h 79"/>
                  <a:gd name="T2" fmla="*/ 72 w 72"/>
                  <a:gd name="T3" fmla="*/ 43 h 79"/>
                  <a:gd name="T4" fmla="*/ 72 w 72"/>
                  <a:gd name="T5" fmla="*/ 0 h 79"/>
                  <a:gd name="T6" fmla="*/ 0 w 72"/>
                  <a:gd name="T7" fmla="*/ 36 h 79"/>
                  <a:gd name="T8" fmla="*/ 0 w 72"/>
                  <a:gd name="T9" fmla="*/ 79 h 79"/>
                  <a:gd name="T10" fmla="*/ 0 60000 65536"/>
                  <a:gd name="T11" fmla="*/ 0 60000 65536"/>
                  <a:gd name="T12" fmla="*/ 0 60000 65536"/>
                  <a:gd name="T13" fmla="*/ 0 60000 65536"/>
                  <a:gd name="T14" fmla="*/ 0 60000 65536"/>
                  <a:gd name="T15" fmla="*/ 0 w 72"/>
                  <a:gd name="T16" fmla="*/ 0 h 79"/>
                  <a:gd name="T17" fmla="*/ 72 w 72"/>
                  <a:gd name="T18" fmla="*/ 79 h 79"/>
                </a:gdLst>
                <a:ahLst/>
                <a:cxnLst>
                  <a:cxn ang="T10">
                    <a:pos x="T0" y="T1"/>
                  </a:cxn>
                  <a:cxn ang="T11">
                    <a:pos x="T2" y="T3"/>
                  </a:cxn>
                  <a:cxn ang="T12">
                    <a:pos x="T4" y="T5"/>
                  </a:cxn>
                  <a:cxn ang="T13">
                    <a:pos x="T6" y="T7"/>
                  </a:cxn>
                  <a:cxn ang="T14">
                    <a:pos x="T8" y="T9"/>
                  </a:cxn>
                </a:cxnLst>
                <a:rect l="T15" t="T16" r="T17" b="T18"/>
                <a:pathLst>
                  <a:path w="72" h="79">
                    <a:moveTo>
                      <a:pt x="0" y="79"/>
                    </a:moveTo>
                    <a:lnTo>
                      <a:pt x="72" y="43"/>
                    </a:lnTo>
                    <a:lnTo>
                      <a:pt x="72" y="0"/>
                    </a:lnTo>
                    <a:lnTo>
                      <a:pt x="0" y="36"/>
                    </a:lnTo>
                    <a:lnTo>
                      <a:pt x="0" y="7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13" name="Freeform 1343"/>
              <p:cNvSpPr>
                <a:spLocks/>
              </p:cNvSpPr>
              <p:nvPr/>
            </p:nvSpPr>
            <p:spPr bwMode="auto">
              <a:xfrm>
                <a:off x="4851" y="1626"/>
                <a:ext cx="147" cy="114"/>
              </a:xfrm>
              <a:custGeom>
                <a:avLst/>
                <a:gdLst>
                  <a:gd name="T0" fmla="*/ 75 w 147"/>
                  <a:gd name="T1" fmla="*/ 114 h 114"/>
                  <a:gd name="T2" fmla="*/ 147 w 147"/>
                  <a:gd name="T3" fmla="*/ 78 h 114"/>
                  <a:gd name="T4" fmla="*/ 145 w 147"/>
                  <a:gd name="T5" fmla="*/ 0 h 114"/>
                  <a:gd name="T6" fmla="*/ 0 w 147"/>
                  <a:gd name="T7" fmla="*/ 75 h 114"/>
                  <a:gd name="T8" fmla="*/ 75 w 147"/>
                  <a:gd name="T9" fmla="*/ 114 h 114"/>
                  <a:gd name="T10" fmla="*/ 0 60000 65536"/>
                  <a:gd name="T11" fmla="*/ 0 60000 65536"/>
                  <a:gd name="T12" fmla="*/ 0 60000 65536"/>
                  <a:gd name="T13" fmla="*/ 0 60000 65536"/>
                  <a:gd name="T14" fmla="*/ 0 60000 65536"/>
                  <a:gd name="T15" fmla="*/ 0 w 147"/>
                  <a:gd name="T16" fmla="*/ 0 h 114"/>
                  <a:gd name="T17" fmla="*/ 147 w 147"/>
                  <a:gd name="T18" fmla="*/ 114 h 114"/>
                </a:gdLst>
                <a:ahLst/>
                <a:cxnLst>
                  <a:cxn ang="T10">
                    <a:pos x="T0" y="T1"/>
                  </a:cxn>
                  <a:cxn ang="T11">
                    <a:pos x="T2" y="T3"/>
                  </a:cxn>
                  <a:cxn ang="T12">
                    <a:pos x="T4" y="T5"/>
                  </a:cxn>
                  <a:cxn ang="T13">
                    <a:pos x="T6" y="T7"/>
                  </a:cxn>
                  <a:cxn ang="T14">
                    <a:pos x="T8" y="T9"/>
                  </a:cxn>
                </a:cxnLst>
                <a:rect l="T15" t="T16" r="T17" b="T18"/>
                <a:pathLst>
                  <a:path w="147" h="114">
                    <a:moveTo>
                      <a:pt x="75" y="114"/>
                    </a:moveTo>
                    <a:lnTo>
                      <a:pt x="147" y="78"/>
                    </a:lnTo>
                    <a:lnTo>
                      <a:pt x="145" y="0"/>
                    </a:lnTo>
                    <a:lnTo>
                      <a:pt x="0" y="75"/>
                    </a:lnTo>
                    <a:lnTo>
                      <a:pt x="75"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14" name="Freeform 1344"/>
              <p:cNvSpPr>
                <a:spLocks/>
              </p:cNvSpPr>
              <p:nvPr/>
            </p:nvSpPr>
            <p:spPr bwMode="auto">
              <a:xfrm>
                <a:off x="4851" y="1701"/>
                <a:ext cx="75" cy="82"/>
              </a:xfrm>
              <a:custGeom>
                <a:avLst/>
                <a:gdLst>
                  <a:gd name="T0" fmla="*/ 0 w 75"/>
                  <a:gd name="T1" fmla="*/ 0 h 82"/>
                  <a:gd name="T2" fmla="*/ 0 w 75"/>
                  <a:gd name="T3" fmla="*/ 43 h 82"/>
                  <a:gd name="T4" fmla="*/ 75 w 75"/>
                  <a:gd name="T5" fmla="*/ 82 h 82"/>
                  <a:gd name="T6" fmla="*/ 75 w 75"/>
                  <a:gd name="T7" fmla="*/ 39 h 82"/>
                  <a:gd name="T8" fmla="*/ 0 w 75"/>
                  <a:gd name="T9" fmla="*/ 0 h 82"/>
                  <a:gd name="T10" fmla="*/ 0 60000 65536"/>
                  <a:gd name="T11" fmla="*/ 0 60000 65536"/>
                  <a:gd name="T12" fmla="*/ 0 60000 65536"/>
                  <a:gd name="T13" fmla="*/ 0 60000 65536"/>
                  <a:gd name="T14" fmla="*/ 0 60000 65536"/>
                  <a:gd name="T15" fmla="*/ 0 w 75"/>
                  <a:gd name="T16" fmla="*/ 0 h 82"/>
                  <a:gd name="T17" fmla="*/ 75 w 75"/>
                  <a:gd name="T18" fmla="*/ 82 h 82"/>
                </a:gdLst>
                <a:ahLst/>
                <a:cxnLst>
                  <a:cxn ang="T10">
                    <a:pos x="T0" y="T1"/>
                  </a:cxn>
                  <a:cxn ang="T11">
                    <a:pos x="T2" y="T3"/>
                  </a:cxn>
                  <a:cxn ang="T12">
                    <a:pos x="T4" y="T5"/>
                  </a:cxn>
                  <a:cxn ang="T13">
                    <a:pos x="T6" y="T7"/>
                  </a:cxn>
                  <a:cxn ang="T14">
                    <a:pos x="T8" y="T9"/>
                  </a:cxn>
                </a:cxnLst>
                <a:rect l="T15" t="T16" r="T17" b="T18"/>
                <a:pathLst>
                  <a:path w="75" h="82">
                    <a:moveTo>
                      <a:pt x="0" y="0"/>
                    </a:moveTo>
                    <a:lnTo>
                      <a:pt x="0" y="43"/>
                    </a:lnTo>
                    <a:lnTo>
                      <a:pt x="75" y="82"/>
                    </a:lnTo>
                    <a:lnTo>
                      <a:pt x="75" y="39"/>
                    </a:lnTo>
                    <a:lnTo>
                      <a:pt x="0" y="0"/>
                    </a:lnTo>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15" name="Freeform 1345"/>
              <p:cNvSpPr>
                <a:spLocks/>
              </p:cNvSpPr>
              <p:nvPr/>
            </p:nvSpPr>
            <p:spPr bwMode="auto">
              <a:xfrm>
                <a:off x="4998" y="1701"/>
                <a:ext cx="69" cy="82"/>
              </a:xfrm>
              <a:custGeom>
                <a:avLst/>
                <a:gdLst>
                  <a:gd name="T0" fmla="*/ 69 w 69"/>
                  <a:gd name="T1" fmla="*/ 39 h 82"/>
                  <a:gd name="T2" fmla="*/ 69 w 69"/>
                  <a:gd name="T3" fmla="*/ 82 h 82"/>
                  <a:gd name="T4" fmla="*/ 0 w 69"/>
                  <a:gd name="T5" fmla="*/ 46 h 82"/>
                  <a:gd name="T6" fmla="*/ 0 w 69"/>
                  <a:gd name="T7" fmla="*/ 0 h 82"/>
                  <a:gd name="T8" fmla="*/ 0 60000 65536"/>
                  <a:gd name="T9" fmla="*/ 0 60000 65536"/>
                  <a:gd name="T10" fmla="*/ 0 60000 65536"/>
                  <a:gd name="T11" fmla="*/ 0 60000 65536"/>
                  <a:gd name="T12" fmla="*/ 0 w 69"/>
                  <a:gd name="T13" fmla="*/ 0 h 82"/>
                  <a:gd name="T14" fmla="*/ 69 w 69"/>
                  <a:gd name="T15" fmla="*/ 82 h 82"/>
                </a:gdLst>
                <a:ahLst/>
                <a:cxnLst>
                  <a:cxn ang="T8">
                    <a:pos x="T0" y="T1"/>
                  </a:cxn>
                  <a:cxn ang="T9">
                    <a:pos x="T2" y="T3"/>
                  </a:cxn>
                  <a:cxn ang="T10">
                    <a:pos x="T4" y="T5"/>
                  </a:cxn>
                  <a:cxn ang="T11">
                    <a:pos x="T6" y="T7"/>
                  </a:cxn>
                </a:cxnLst>
                <a:rect l="T12" t="T13" r="T14" b="T15"/>
                <a:pathLst>
                  <a:path w="69" h="82">
                    <a:moveTo>
                      <a:pt x="69" y="39"/>
                    </a:moveTo>
                    <a:lnTo>
                      <a:pt x="69" y="82"/>
                    </a:lnTo>
                    <a:lnTo>
                      <a:pt x="0" y="46"/>
                    </a:lnTo>
                    <a:lnTo>
                      <a:pt x="0" y="0"/>
                    </a:lnTo>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16" name="Freeform 1346"/>
              <p:cNvSpPr>
                <a:spLocks/>
              </p:cNvSpPr>
              <p:nvPr/>
            </p:nvSpPr>
            <p:spPr bwMode="auto">
              <a:xfrm>
                <a:off x="4922" y="1626"/>
                <a:ext cx="218" cy="114"/>
              </a:xfrm>
              <a:custGeom>
                <a:avLst/>
                <a:gdLst>
                  <a:gd name="T0" fmla="*/ 145 w 218"/>
                  <a:gd name="T1" fmla="*/ 114 h 114"/>
                  <a:gd name="T2" fmla="*/ 0 w 218"/>
                  <a:gd name="T3" fmla="*/ 39 h 114"/>
                  <a:gd name="T4" fmla="*/ 76 w 218"/>
                  <a:gd name="T5" fmla="*/ 0 h 114"/>
                  <a:gd name="T6" fmla="*/ 218 w 218"/>
                  <a:gd name="T7" fmla="*/ 75 h 114"/>
                  <a:gd name="T8" fmla="*/ 145 w 218"/>
                  <a:gd name="T9" fmla="*/ 114 h 114"/>
                  <a:gd name="T10" fmla="*/ 0 60000 65536"/>
                  <a:gd name="T11" fmla="*/ 0 60000 65536"/>
                  <a:gd name="T12" fmla="*/ 0 60000 65536"/>
                  <a:gd name="T13" fmla="*/ 0 60000 65536"/>
                  <a:gd name="T14" fmla="*/ 0 60000 65536"/>
                  <a:gd name="T15" fmla="*/ 0 w 218"/>
                  <a:gd name="T16" fmla="*/ 0 h 114"/>
                  <a:gd name="T17" fmla="*/ 218 w 218"/>
                  <a:gd name="T18" fmla="*/ 114 h 114"/>
                </a:gdLst>
                <a:ahLst/>
                <a:cxnLst>
                  <a:cxn ang="T10">
                    <a:pos x="T0" y="T1"/>
                  </a:cxn>
                  <a:cxn ang="T11">
                    <a:pos x="T2" y="T3"/>
                  </a:cxn>
                  <a:cxn ang="T12">
                    <a:pos x="T4" y="T5"/>
                  </a:cxn>
                  <a:cxn ang="T13">
                    <a:pos x="T6" y="T7"/>
                  </a:cxn>
                  <a:cxn ang="T14">
                    <a:pos x="T8" y="T9"/>
                  </a:cxn>
                </a:cxnLst>
                <a:rect l="T15" t="T16" r="T17" b="T18"/>
                <a:pathLst>
                  <a:path w="218" h="114">
                    <a:moveTo>
                      <a:pt x="145" y="114"/>
                    </a:moveTo>
                    <a:lnTo>
                      <a:pt x="0" y="39"/>
                    </a:lnTo>
                    <a:lnTo>
                      <a:pt x="76" y="0"/>
                    </a:lnTo>
                    <a:lnTo>
                      <a:pt x="218" y="75"/>
                    </a:lnTo>
                    <a:lnTo>
                      <a:pt x="145"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17" name="Freeform 1347"/>
              <p:cNvSpPr>
                <a:spLocks/>
              </p:cNvSpPr>
              <p:nvPr/>
            </p:nvSpPr>
            <p:spPr bwMode="auto">
              <a:xfrm>
                <a:off x="5067" y="1701"/>
                <a:ext cx="73" cy="82"/>
              </a:xfrm>
              <a:custGeom>
                <a:avLst/>
                <a:gdLst>
                  <a:gd name="T0" fmla="*/ 73 w 73"/>
                  <a:gd name="T1" fmla="*/ 0 h 82"/>
                  <a:gd name="T2" fmla="*/ 73 w 73"/>
                  <a:gd name="T3" fmla="*/ 43 h 82"/>
                  <a:gd name="T4" fmla="*/ 0 w 73"/>
                  <a:gd name="T5" fmla="*/ 82 h 82"/>
                  <a:gd name="T6" fmla="*/ 0 w 73"/>
                  <a:gd name="T7" fmla="*/ 39 h 82"/>
                  <a:gd name="T8" fmla="*/ 73 w 73"/>
                  <a:gd name="T9" fmla="*/ 0 h 82"/>
                  <a:gd name="T10" fmla="*/ 0 60000 65536"/>
                  <a:gd name="T11" fmla="*/ 0 60000 65536"/>
                  <a:gd name="T12" fmla="*/ 0 60000 65536"/>
                  <a:gd name="T13" fmla="*/ 0 60000 65536"/>
                  <a:gd name="T14" fmla="*/ 0 60000 65536"/>
                  <a:gd name="T15" fmla="*/ 0 w 73"/>
                  <a:gd name="T16" fmla="*/ 0 h 82"/>
                  <a:gd name="T17" fmla="*/ 73 w 73"/>
                  <a:gd name="T18" fmla="*/ 82 h 82"/>
                </a:gdLst>
                <a:ahLst/>
                <a:cxnLst>
                  <a:cxn ang="T10">
                    <a:pos x="T0" y="T1"/>
                  </a:cxn>
                  <a:cxn ang="T11">
                    <a:pos x="T2" y="T3"/>
                  </a:cxn>
                  <a:cxn ang="T12">
                    <a:pos x="T4" y="T5"/>
                  </a:cxn>
                  <a:cxn ang="T13">
                    <a:pos x="T6" y="T7"/>
                  </a:cxn>
                  <a:cxn ang="T14">
                    <a:pos x="T8" y="T9"/>
                  </a:cxn>
                </a:cxnLst>
                <a:rect l="T15" t="T16" r="T17" b="T18"/>
                <a:pathLst>
                  <a:path w="73" h="82">
                    <a:moveTo>
                      <a:pt x="73" y="0"/>
                    </a:moveTo>
                    <a:lnTo>
                      <a:pt x="73" y="43"/>
                    </a:lnTo>
                    <a:lnTo>
                      <a:pt x="0" y="82"/>
                    </a:lnTo>
                    <a:lnTo>
                      <a:pt x="0" y="39"/>
                    </a:lnTo>
                    <a:lnTo>
                      <a:pt x="73"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18" name="Freeform 1348"/>
              <p:cNvSpPr>
                <a:spLocks noEditPoints="1"/>
              </p:cNvSpPr>
              <p:nvPr/>
            </p:nvSpPr>
            <p:spPr bwMode="auto">
              <a:xfrm>
                <a:off x="4249" y="1258"/>
                <a:ext cx="290" cy="157"/>
              </a:xfrm>
              <a:custGeom>
                <a:avLst/>
                <a:gdLst>
                  <a:gd name="T0" fmla="*/ 74 w 290"/>
                  <a:gd name="T1" fmla="*/ 157 h 157"/>
                  <a:gd name="T2" fmla="*/ 145 w 290"/>
                  <a:gd name="T3" fmla="*/ 121 h 157"/>
                  <a:gd name="T4" fmla="*/ 145 w 290"/>
                  <a:gd name="T5" fmla="*/ 78 h 157"/>
                  <a:gd name="T6" fmla="*/ 74 w 290"/>
                  <a:gd name="T7" fmla="*/ 114 h 157"/>
                  <a:gd name="T8" fmla="*/ 74 w 290"/>
                  <a:gd name="T9" fmla="*/ 157 h 157"/>
                  <a:gd name="T10" fmla="*/ 74 w 290"/>
                  <a:gd name="T11" fmla="*/ 114 h 157"/>
                  <a:gd name="T12" fmla="*/ 145 w 290"/>
                  <a:gd name="T13" fmla="*/ 78 h 157"/>
                  <a:gd name="T14" fmla="*/ 143 w 290"/>
                  <a:gd name="T15" fmla="*/ 0 h 157"/>
                  <a:gd name="T16" fmla="*/ 0 w 290"/>
                  <a:gd name="T17" fmla="*/ 76 h 157"/>
                  <a:gd name="T18" fmla="*/ 74 w 290"/>
                  <a:gd name="T19" fmla="*/ 114 h 157"/>
                  <a:gd name="T20" fmla="*/ 0 w 290"/>
                  <a:gd name="T21" fmla="*/ 76 h 157"/>
                  <a:gd name="T22" fmla="*/ 0 w 290"/>
                  <a:gd name="T23" fmla="*/ 121 h 157"/>
                  <a:gd name="T24" fmla="*/ 74 w 290"/>
                  <a:gd name="T25" fmla="*/ 157 h 157"/>
                  <a:gd name="T26" fmla="*/ 74 w 290"/>
                  <a:gd name="T27" fmla="*/ 114 h 157"/>
                  <a:gd name="T28" fmla="*/ 0 w 290"/>
                  <a:gd name="T29" fmla="*/ 76 h 157"/>
                  <a:gd name="T30" fmla="*/ 214 w 290"/>
                  <a:gd name="T31" fmla="*/ 114 h 157"/>
                  <a:gd name="T32" fmla="*/ 214 w 290"/>
                  <a:gd name="T33" fmla="*/ 157 h 157"/>
                  <a:gd name="T34" fmla="*/ 145 w 290"/>
                  <a:gd name="T35" fmla="*/ 121 h 157"/>
                  <a:gd name="T36" fmla="*/ 145 w 290"/>
                  <a:gd name="T37" fmla="*/ 76 h 157"/>
                  <a:gd name="T38" fmla="*/ 214 w 290"/>
                  <a:gd name="T39" fmla="*/ 114 h 157"/>
                  <a:gd name="T40" fmla="*/ 214 w 290"/>
                  <a:gd name="T41" fmla="*/ 114 h 157"/>
                  <a:gd name="T42" fmla="*/ 70 w 290"/>
                  <a:gd name="T43" fmla="*/ 39 h 157"/>
                  <a:gd name="T44" fmla="*/ 145 w 290"/>
                  <a:gd name="T45" fmla="*/ 0 h 157"/>
                  <a:gd name="T46" fmla="*/ 290 w 290"/>
                  <a:gd name="T47" fmla="*/ 76 h 157"/>
                  <a:gd name="T48" fmla="*/ 214 w 290"/>
                  <a:gd name="T49" fmla="*/ 114 h 157"/>
                  <a:gd name="T50" fmla="*/ 290 w 290"/>
                  <a:gd name="T51" fmla="*/ 76 h 157"/>
                  <a:gd name="T52" fmla="*/ 290 w 290"/>
                  <a:gd name="T53" fmla="*/ 119 h 157"/>
                  <a:gd name="T54" fmla="*/ 214 w 290"/>
                  <a:gd name="T55" fmla="*/ 157 h 157"/>
                  <a:gd name="T56" fmla="*/ 214 w 290"/>
                  <a:gd name="T57" fmla="*/ 114 h 157"/>
                  <a:gd name="T58" fmla="*/ 290 w 290"/>
                  <a:gd name="T59" fmla="*/ 76 h 15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0"/>
                  <a:gd name="T91" fmla="*/ 0 h 157"/>
                  <a:gd name="T92" fmla="*/ 290 w 290"/>
                  <a:gd name="T93" fmla="*/ 157 h 15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0" h="157">
                    <a:moveTo>
                      <a:pt x="74" y="157"/>
                    </a:moveTo>
                    <a:lnTo>
                      <a:pt x="145" y="121"/>
                    </a:lnTo>
                    <a:lnTo>
                      <a:pt x="145" y="78"/>
                    </a:lnTo>
                    <a:lnTo>
                      <a:pt x="74" y="114"/>
                    </a:lnTo>
                    <a:lnTo>
                      <a:pt x="74" y="157"/>
                    </a:lnTo>
                    <a:close/>
                    <a:moveTo>
                      <a:pt x="74" y="114"/>
                    </a:moveTo>
                    <a:lnTo>
                      <a:pt x="145" y="78"/>
                    </a:lnTo>
                    <a:lnTo>
                      <a:pt x="143" y="0"/>
                    </a:lnTo>
                    <a:lnTo>
                      <a:pt x="0" y="76"/>
                    </a:lnTo>
                    <a:lnTo>
                      <a:pt x="74" y="114"/>
                    </a:lnTo>
                    <a:close/>
                    <a:moveTo>
                      <a:pt x="0" y="76"/>
                    </a:moveTo>
                    <a:lnTo>
                      <a:pt x="0" y="121"/>
                    </a:lnTo>
                    <a:lnTo>
                      <a:pt x="74" y="157"/>
                    </a:lnTo>
                    <a:lnTo>
                      <a:pt x="74" y="114"/>
                    </a:lnTo>
                    <a:lnTo>
                      <a:pt x="0" y="76"/>
                    </a:lnTo>
                    <a:close/>
                    <a:moveTo>
                      <a:pt x="214" y="114"/>
                    </a:moveTo>
                    <a:lnTo>
                      <a:pt x="214" y="157"/>
                    </a:lnTo>
                    <a:lnTo>
                      <a:pt x="145" y="121"/>
                    </a:lnTo>
                    <a:lnTo>
                      <a:pt x="145" y="76"/>
                    </a:lnTo>
                    <a:lnTo>
                      <a:pt x="214" y="114"/>
                    </a:lnTo>
                    <a:close/>
                    <a:moveTo>
                      <a:pt x="214" y="114"/>
                    </a:moveTo>
                    <a:lnTo>
                      <a:pt x="70" y="39"/>
                    </a:lnTo>
                    <a:lnTo>
                      <a:pt x="145" y="0"/>
                    </a:lnTo>
                    <a:lnTo>
                      <a:pt x="290" y="76"/>
                    </a:lnTo>
                    <a:lnTo>
                      <a:pt x="214" y="114"/>
                    </a:lnTo>
                    <a:close/>
                    <a:moveTo>
                      <a:pt x="290" y="76"/>
                    </a:moveTo>
                    <a:lnTo>
                      <a:pt x="290" y="119"/>
                    </a:lnTo>
                    <a:lnTo>
                      <a:pt x="214" y="157"/>
                    </a:lnTo>
                    <a:lnTo>
                      <a:pt x="214" y="114"/>
                    </a:lnTo>
                    <a:lnTo>
                      <a:pt x="290" y="7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19" name="Freeform 1349"/>
              <p:cNvSpPr>
                <a:spLocks/>
              </p:cNvSpPr>
              <p:nvPr/>
            </p:nvSpPr>
            <p:spPr bwMode="auto">
              <a:xfrm>
                <a:off x="4323" y="1336"/>
                <a:ext cx="71" cy="79"/>
              </a:xfrm>
              <a:custGeom>
                <a:avLst/>
                <a:gdLst>
                  <a:gd name="T0" fmla="*/ 0 w 71"/>
                  <a:gd name="T1" fmla="*/ 79 h 79"/>
                  <a:gd name="T2" fmla="*/ 71 w 71"/>
                  <a:gd name="T3" fmla="*/ 43 h 79"/>
                  <a:gd name="T4" fmla="*/ 71 w 71"/>
                  <a:gd name="T5" fmla="*/ 0 h 79"/>
                  <a:gd name="T6" fmla="*/ 0 w 71"/>
                  <a:gd name="T7" fmla="*/ 36 h 79"/>
                  <a:gd name="T8" fmla="*/ 0 w 71"/>
                  <a:gd name="T9" fmla="*/ 79 h 79"/>
                  <a:gd name="T10" fmla="*/ 0 60000 65536"/>
                  <a:gd name="T11" fmla="*/ 0 60000 65536"/>
                  <a:gd name="T12" fmla="*/ 0 60000 65536"/>
                  <a:gd name="T13" fmla="*/ 0 60000 65536"/>
                  <a:gd name="T14" fmla="*/ 0 60000 65536"/>
                  <a:gd name="T15" fmla="*/ 0 w 71"/>
                  <a:gd name="T16" fmla="*/ 0 h 79"/>
                  <a:gd name="T17" fmla="*/ 71 w 71"/>
                  <a:gd name="T18" fmla="*/ 79 h 79"/>
                </a:gdLst>
                <a:ahLst/>
                <a:cxnLst>
                  <a:cxn ang="T10">
                    <a:pos x="T0" y="T1"/>
                  </a:cxn>
                  <a:cxn ang="T11">
                    <a:pos x="T2" y="T3"/>
                  </a:cxn>
                  <a:cxn ang="T12">
                    <a:pos x="T4" y="T5"/>
                  </a:cxn>
                  <a:cxn ang="T13">
                    <a:pos x="T6" y="T7"/>
                  </a:cxn>
                  <a:cxn ang="T14">
                    <a:pos x="T8" y="T9"/>
                  </a:cxn>
                </a:cxnLst>
                <a:rect l="T15" t="T16" r="T17" b="T18"/>
                <a:pathLst>
                  <a:path w="71" h="79">
                    <a:moveTo>
                      <a:pt x="0" y="79"/>
                    </a:moveTo>
                    <a:lnTo>
                      <a:pt x="71" y="43"/>
                    </a:lnTo>
                    <a:lnTo>
                      <a:pt x="71" y="0"/>
                    </a:lnTo>
                    <a:lnTo>
                      <a:pt x="0" y="36"/>
                    </a:lnTo>
                    <a:lnTo>
                      <a:pt x="0" y="7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20" name="Freeform 1350"/>
              <p:cNvSpPr>
                <a:spLocks/>
              </p:cNvSpPr>
              <p:nvPr/>
            </p:nvSpPr>
            <p:spPr bwMode="auto">
              <a:xfrm>
                <a:off x="4249" y="1258"/>
                <a:ext cx="145" cy="114"/>
              </a:xfrm>
              <a:custGeom>
                <a:avLst/>
                <a:gdLst>
                  <a:gd name="T0" fmla="*/ 74 w 145"/>
                  <a:gd name="T1" fmla="*/ 114 h 114"/>
                  <a:gd name="T2" fmla="*/ 145 w 145"/>
                  <a:gd name="T3" fmla="*/ 78 h 114"/>
                  <a:gd name="T4" fmla="*/ 143 w 145"/>
                  <a:gd name="T5" fmla="*/ 0 h 114"/>
                  <a:gd name="T6" fmla="*/ 0 w 145"/>
                  <a:gd name="T7" fmla="*/ 76 h 114"/>
                  <a:gd name="T8" fmla="*/ 74 w 145"/>
                  <a:gd name="T9" fmla="*/ 114 h 114"/>
                  <a:gd name="T10" fmla="*/ 0 60000 65536"/>
                  <a:gd name="T11" fmla="*/ 0 60000 65536"/>
                  <a:gd name="T12" fmla="*/ 0 60000 65536"/>
                  <a:gd name="T13" fmla="*/ 0 60000 65536"/>
                  <a:gd name="T14" fmla="*/ 0 60000 65536"/>
                  <a:gd name="T15" fmla="*/ 0 w 145"/>
                  <a:gd name="T16" fmla="*/ 0 h 114"/>
                  <a:gd name="T17" fmla="*/ 145 w 145"/>
                  <a:gd name="T18" fmla="*/ 114 h 114"/>
                </a:gdLst>
                <a:ahLst/>
                <a:cxnLst>
                  <a:cxn ang="T10">
                    <a:pos x="T0" y="T1"/>
                  </a:cxn>
                  <a:cxn ang="T11">
                    <a:pos x="T2" y="T3"/>
                  </a:cxn>
                  <a:cxn ang="T12">
                    <a:pos x="T4" y="T5"/>
                  </a:cxn>
                  <a:cxn ang="T13">
                    <a:pos x="T6" y="T7"/>
                  </a:cxn>
                  <a:cxn ang="T14">
                    <a:pos x="T8" y="T9"/>
                  </a:cxn>
                </a:cxnLst>
                <a:rect l="T15" t="T16" r="T17" b="T18"/>
                <a:pathLst>
                  <a:path w="145" h="114">
                    <a:moveTo>
                      <a:pt x="74" y="114"/>
                    </a:moveTo>
                    <a:lnTo>
                      <a:pt x="145" y="78"/>
                    </a:lnTo>
                    <a:lnTo>
                      <a:pt x="143" y="0"/>
                    </a:lnTo>
                    <a:lnTo>
                      <a:pt x="0" y="76"/>
                    </a:lnTo>
                    <a:lnTo>
                      <a:pt x="74"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21" name="Freeform 1351"/>
              <p:cNvSpPr>
                <a:spLocks/>
              </p:cNvSpPr>
              <p:nvPr/>
            </p:nvSpPr>
            <p:spPr bwMode="auto">
              <a:xfrm>
                <a:off x="4249" y="1334"/>
                <a:ext cx="74" cy="81"/>
              </a:xfrm>
              <a:custGeom>
                <a:avLst/>
                <a:gdLst>
                  <a:gd name="T0" fmla="*/ 0 w 74"/>
                  <a:gd name="T1" fmla="*/ 0 h 81"/>
                  <a:gd name="T2" fmla="*/ 0 w 74"/>
                  <a:gd name="T3" fmla="*/ 45 h 81"/>
                  <a:gd name="T4" fmla="*/ 74 w 74"/>
                  <a:gd name="T5" fmla="*/ 81 h 81"/>
                  <a:gd name="T6" fmla="*/ 74 w 74"/>
                  <a:gd name="T7" fmla="*/ 38 h 81"/>
                  <a:gd name="T8" fmla="*/ 0 w 74"/>
                  <a:gd name="T9" fmla="*/ 0 h 81"/>
                  <a:gd name="T10" fmla="*/ 0 60000 65536"/>
                  <a:gd name="T11" fmla="*/ 0 60000 65536"/>
                  <a:gd name="T12" fmla="*/ 0 60000 65536"/>
                  <a:gd name="T13" fmla="*/ 0 60000 65536"/>
                  <a:gd name="T14" fmla="*/ 0 60000 65536"/>
                  <a:gd name="T15" fmla="*/ 0 w 74"/>
                  <a:gd name="T16" fmla="*/ 0 h 81"/>
                  <a:gd name="T17" fmla="*/ 74 w 74"/>
                  <a:gd name="T18" fmla="*/ 81 h 81"/>
                </a:gdLst>
                <a:ahLst/>
                <a:cxnLst>
                  <a:cxn ang="T10">
                    <a:pos x="T0" y="T1"/>
                  </a:cxn>
                  <a:cxn ang="T11">
                    <a:pos x="T2" y="T3"/>
                  </a:cxn>
                  <a:cxn ang="T12">
                    <a:pos x="T4" y="T5"/>
                  </a:cxn>
                  <a:cxn ang="T13">
                    <a:pos x="T6" y="T7"/>
                  </a:cxn>
                  <a:cxn ang="T14">
                    <a:pos x="T8" y="T9"/>
                  </a:cxn>
                </a:cxnLst>
                <a:rect l="T15" t="T16" r="T17" b="T18"/>
                <a:pathLst>
                  <a:path w="74" h="81">
                    <a:moveTo>
                      <a:pt x="0" y="0"/>
                    </a:moveTo>
                    <a:lnTo>
                      <a:pt x="0" y="45"/>
                    </a:lnTo>
                    <a:lnTo>
                      <a:pt x="74" y="81"/>
                    </a:lnTo>
                    <a:lnTo>
                      <a:pt x="74" y="38"/>
                    </a:lnTo>
                    <a:lnTo>
                      <a:pt x="0" y="0"/>
                    </a:lnTo>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22" name="Freeform 1352"/>
              <p:cNvSpPr>
                <a:spLocks/>
              </p:cNvSpPr>
              <p:nvPr/>
            </p:nvSpPr>
            <p:spPr bwMode="auto">
              <a:xfrm>
                <a:off x="4394" y="1334"/>
                <a:ext cx="69" cy="81"/>
              </a:xfrm>
              <a:custGeom>
                <a:avLst/>
                <a:gdLst>
                  <a:gd name="T0" fmla="*/ 69 w 69"/>
                  <a:gd name="T1" fmla="*/ 38 h 81"/>
                  <a:gd name="T2" fmla="*/ 69 w 69"/>
                  <a:gd name="T3" fmla="*/ 81 h 81"/>
                  <a:gd name="T4" fmla="*/ 0 w 69"/>
                  <a:gd name="T5" fmla="*/ 45 h 81"/>
                  <a:gd name="T6" fmla="*/ 0 w 69"/>
                  <a:gd name="T7" fmla="*/ 0 h 81"/>
                  <a:gd name="T8" fmla="*/ 0 60000 65536"/>
                  <a:gd name="T9" fmla="*/ 0 60000 65536"/>
                  <a:gd name="T10" fmla="*/ 0 60000 65536"/>
                  <a:gd name="T11" fmla="*/ 0 60000 65536"/>
                  <a:gd name="T12" fmla="*/ 0 w 69"/>
                  <a:gd name="T13" fmla="*/ 0 h 81"/>
                  <a:gd name="T14" fmla="*/ 69 w 69"/>
                  <a:gd name="T15" fmla="*/ 81 h 81"/>
                </a:gdLst>
                <a:ahLst/>
                <a:cxnLst>
                  <a:cxn ang="T8">
                    <a:pos x="T0" y="T1"/>
                  </a:cxn>
                  <a:cxn ang="T9">
                    <a:pos x="T2" y="T3"/>
                  </a:cxn>
                  <a:cxn ang="T10">
                    <a:pos x="T4" y="T5"/>
                  </a:cxn>
                  <a:cxn ang="T11">
                    <a:pos x="T6" y="T7"/>
                  </a:cxn>
                </a:cxnLst>
                <a:rect l="T12" t="T13" r="T14" b="T15"/>
                <a:pathLst>
                  <a:path w="69" h="81">
                    <a:moveTo>
                      <a:pt x="69" y="38"/>
                    </a:moveTo>
                    <a:lnTo>
                      <a:pt x="69" y="81"/>
                    </a:lnTo>
                    <a:lnTo>
                      <a:pt x="0" y="45"/>
                    </a:lnTo>
                    <a:lnTo>
                      <a:pt x="0" y="0"/>
                    </a:lnTo>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23" name="Freeform 1353"/>
              <p:cNvSpPr>
                <a:spLocks/>
              </p:cNvSpPr>
              <p:nvPr/>
            </p:nvSpPr>
            <p:spPr bwMode="auto">
              <a:xfrm>
                <a:off x="4319" y="1258"/>
                <a:ext cx="220" cy="114"/>
              </a:xfrm>
              <a:custGeom>
                <a:avLst/>
                <a:gdLst>
                  <a:gd name="T0" fmla="*/ 144 w 220"/>
                  <a:gd name="T1" fmla="*/ 114 h 114"/>
                  <a:gd name="T2" fmla="*/ 0 w 220"/>
                  <a:gd name="T3" fmla="*/ 39 h 114"/>
                  <a:gd name="T4" fmla="*/ 75 w 220"/>
                  <a:gd name="T5" fmla="*/ 0 h 114"/>
                  <a:gd name="T6" fmla="*/ 220 w 220"/>
                  <a:gd name="T7" fmla="*/ 76 h 114"/>
                  <a:gd name="T8" fmla="*/ 144 w 220"/>
                  <a:gd name="T9" fmla="*/ 114 h 114"/>
                  <a:gd name="T10" fmla="*/ 0 60000 65536"/>
                  <a:gd name="T11" fmla="*/ 0 60000 65536"/>
                  <a:gd name="T12" fmla="*/ 0 60000 65536"/>
                  <a:gd name="T13" fmla="*/ 0 60000 65536"/>
                  <a:gd name="T14" fmla="*/ 0 60000 65536"/>
                  <a:gd name="T15" fmla="*/ 0 w 220"/>
                  <a:gd name="T16" fmla="*/ 0 h 114"/>
                  <a:gd name="T17" fmla="*/ 220 w 220"/>
                  <a:gd name="T18" fmla="*/ 114 h 114"/>
                </a:gdLst>
                <a:ahLst/>
                <a:cxnLst>
                  <a:cxn ang="T10">
                    <a:pos x="T0" y="T1"/>
                  </a:cxn>
                  <a:cxn ang="T11">
                    <a:pos x="T2" y="T3"/>
                  </a:cxn>
                  <a:cxn ang="T12">
                    <a:pos x="T4" y="T5"/>
                  </a:cxn>
                  <a:cxn ang="T13">
                    <a:pos x="T6" y="T7"/>
                  </a:cxn>
                  <a:cxn ang="T14">
                    <a:pos x="T8" y="T9"/>
                  </a:cxn>
                </a:cxnLst>
                <a:rect l="T15" t="T16" r="T17" b="T18"/>
                <a:pathLst>
                  <a:path w="220" h="114">
                    <a:moveTo>
                      <a:pt x="144" y="114"/>
                    </a:moveTo>
                    <a:lnTo>
                      <a:pt x="0" y="39"/>
                    </a:lnTo>
                    <a:lnTo>
                      <a:pt x="75" y="0"/>
                    </a:lnTo>
                    <a:lnTo>
                      <a:pt x="220" y="76"/>
                    </a:lnTo>
                    <a:lnTo>
                      <a:pt x="144"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24" name="Freeform 1354"/>
              <p:cNvSpPr>
                <a:spLocks/>
              </p:cNvSpPr>
              <p:nvPr/>
            </p:nvSpPr>
            <p:spPr bwMode="auto">
              <a:xfrm>
                <a:off x="4463" y="1334"/>
                <a:ext cx="76" cy="81"/>
              </a:xfrm>
              <a:custGeom>
                <a:avLst/>
                <a:gdLst>
                  <a:gd name="T0" fmla="*/ 76 w 76"/>
                  <a:gd name="T1" fmla="*/ 0 h 81"/>
                  <a:gd name="T2" fmla="*/ 76 w 76"/>
                  <a:gd name="T3" fmla="*/ 43 h 81"/>
                  <a:gd name="T4" fmla="*/ 0 w 76"/>
                  <a:gd name="T5" fmla="*/ 81 h 81"/>
                  <a:gd name="T6" fmla="*/ 0 w 76"/>
                  <a:gd name="T7" fmla="*/ 38 h 81"/>
                  <a:gd name="T8" fmla="*/ 76 w 76"/>
                  <a:gd name="T9" fmla="*/ 0 h 81"/>
                  <a:gd name="T10" fmla="*/ 0 60000 65536"/>
                  <a:gd name="T11" fmla="*/ 0 60000 65536"/>
                  <a:gd name="T12" fmla="*/ 0 60000 65536"/>
                  <a:gd name="T13" fmla="*/ 0 60000 65536"/>
                  <a:gd name="T14" fmla="*/ 0 60000 65536"/>
                  <a:gd name="T15" fmla="*/ 0 w 76"/>
                  <a:gd name="T16" fmla="*/ 0 h 81"/>
                  <a:gd name="T17" fmla="*/ 76 w 76"/>
                  <a:gd name="T18" fmla="*/ 81 h 81"/>
                </a:gdLst>
                <a:ahLst/>
                <a:cxnLst>
                  <a:cxn ang="T10">
                    <a:pos x="T0" y="T1"/>
                  </a:cxn>
                  <a:cxn ang="T11">
                    <a:pos x="T2" y="T3"/>
                  </a:cxn>
                  <a:cxn ang="T12">
                    <a:pos x="T4" y="T5"/>
                  </a:cxn>
                  <a:cxn ang="T13">
                    <a:pos x="T6" y="T7"/>
                  </a:cxn>
                  <a:cxn ang="T14">
                    <a:pos x="T8" y="T9"/>
                  </a:cxn>
                </a:cxnLst>
                <a:rect l="T15" t="T16" r="T17" b="T18"/>
                <a:pathLst>
                  <a:path w="76" h="81">
                    <a:moveTo>
                      <a:pt x="76" y="0"/>
                    </a:moveTo>
                    <a:lnTo>
                      <a:pt x="76" y="43"/>
                    </a:lnTo>
                    <a:lnTo>
                      <a:pt x="0" y="81"/>
                    </a:lnTo>
                    <a:lnTo>
                      <a:pt x="0" y="38"/>
                    </a:lnTo>
                    <a:lnTo>
                      <a:pt x="76"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25" name="Freeform 1355"/>
              <p:cNvSpPr>
                <a:spLocks noEditPoints="1"/>
              </p:cNvSpPr>
              <p:nvPr/>
            </p:nvSpPr>
            <p:spPr bwMode="auto">
              <a:xfrm>
                <a:off x="4563" y="1624"/>
                <a:ext cx="290" cy="159"/>
              </a:xfrm>
              <a:custGeom>
                <a:avLst/>
                <a:gdLst>
                  <a:gd name="T0" fmla="*/ 73 w 290"/>
                  <a:gd name="T1" fmla="*/ 159 h 159"/>
                  <a:gd name="T2" fmla="*/ 147 w 290"/>
                  <a:gd name="T3" fmla="*/ 120 h 159"/>
                  <a:gd name="T4" fmla="*/ 147 w 290"/>
                  <a:gd name="T5" fmla="*/ 77 h 159"/>
                  <a:gd name="T6" fmla="*/ 73 w 290"/>
                  <a:gd name="T7" fmla="*/ 116 h 159"/>
                  <a:gd name="T8" fmla="*/ 73 w 290"/>
                  <a:gd name="T9" fmla="*/ 159 h 159"/>
                  <a:gd name="T10" fmla="*/ 73 w 290"/>
                  <a:gd name="T11" fmla="*/ 116 h 159"/>
                  <a:gd name="T12" fmla="*/ 145 w 290"/>
                  <a:gd name="T13" fmla="*/ 77 h 159"/>
                  <a:gd name="T14" fmla="*/ 145 w 290"/>
                  <a:gd name="T15" fmla="*/ 2 h 159"/>
                  <a:gd name="T16" fmla="*/ 0 w 290"/>
                  <a:gd name="T17" fmla="*/ 77 h 159"/>
                  <a:gd name="T18" fmla="*/ 73 w 290"/>
                  <a:gd name="T19" fmla="*/ 116 h 159"/>
                  <a:gd name="T20" fmla="*/ 0 w 290"/>
                  <a:gd name="T21" fmla="*/ 77 h 159"/>
                  <a:gd name="T22" fmla="*/ 0 w 290"/>
                  <a:gd name="T23" fmla="*/ 120 h 159"/>
                  <a:gd name="T24" fmla="*/ 73 w 290"/>
                  <a:gd name="T25" fmla="*/ 159 h 159"/>
                  <a:gd name="T26" fmla="*/ 73 w 290"/>
                  <a:gd name="T27" fmla="*/ 116 h 159"/>
                  <a:gd name="T28" fmla="*/ 0 w 290"/>
                  <a:gd name="T29" fmla="*/ 77 h 159"/>
                  <a:gd name="T30" fmla="*/ 216 w 290"/>
                  <a:gd name="T31" fmla="*/ 114 h 159"/>
                  <a:gd name="T32" fmla="*/ 216 w 290"/>
                  <a:gd name="T33" fmla="*/ 159 h 159"/>
                  <a:gd name="T34" fmla="*/ 145 w 290"/>
                  <a:gd name="T35" fmla="*/ 120 h 159"/>
                  <a:gd name="T36" fmla="*/ 145 w 290"/>
                  <a:gd name="T37" fmla="*/ 77 h 159"/>
                  <a:gd name="T38" fmla="*/ 216 w 290"/>
                  <a:gd name="T39" fmla="*/ 114 h 159"/>
                  <a:gd name="T40" fmla="*/ 216 w 290"/>
                  <a:gd name="T41" fmla="*/ 114 h 159"/>
                  <a:gd name="T42" fmla="*/ 71 w 290"/>
                  <a:gd name="T43" fmla="*/ 39 h 159"/>
                  <a:gd name="T44" fmla="*/ 145 w 290"/>
                  <a:gd name="T45" fmla="*/ 0 h 159"/>
                  <a:gd name="T46" fmla="*/ 290 w 290"/>
                  <a:gd name="T47" fmla="*/ 77 h 159"/>
                  <a:gd name="T48" fmla="*/ 216 w 290"/>
                  <a:gd name="T49" fmla="*/ 114 h 159"/>
                  <a:gd name="T50" fmla="*/ 290 w 290"/>
                  <a:gd name="T51" fmla="*/ 77 h 159"/>
                  <a:gd name="T52" fmla="*/ 290 w 290"/>
                  <a:gd name="T53" fmla="*/ 120 h 159"/>
                  <a:gd name="T54" fmla="*/ 216 w 290"/>
                  <a:gd name="T55" fmla="*/ 159 h 159"/>
                  <a:gd name="T56" fmla="*/ 216 w 290"/>
                  <a:gd name="T57" fmla="*/ 114 h 159"/>
                  <a:gd name="T58" fmla="*/ 290 w 290"/>
                  <a:gd name="T59" fmla="*/ 77 h 1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0"/>
                  <a:gd name="T91" fmla="*/ 0 h 159"/>
                  <a:gd name="T92" fmla="*/ 290 w 290"/>
                  <a:gd name="T93" fmla="*/ 159 h 15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0" h="159">
                    <a:moveTo>
                      <a:pt x="73" y="159"/>
                    </a:moveTo>
                    <a:lnTo>
                      <a:pt x="147" y="120"/>
                    </a:lnTo>
                    <a:lnTo>
                      <a:pt x="147" y="77"/>
                    </a:lnTo>
                    <a:lnTo>
                      <a:pt x="73" y="116"/>
                    </a:lnTo>
                    <a:lnTo>
                      <a:pt x="73" y="159"/>
                    </a:lnTo>
                    <a:close/>
                    <a:moveTo>
                      <a:pt x="73" y="116"/>
                    </a:moveTo>
                    <a:lnTo>
                      <a:pt x="145" y="77"/>
                    </a:lnTo>
                    <a:lnTo>
                      <a:pt x="145" y="2"/>
                    </a:lnTo>
                    <a:lnTo>
                      <a:pt x="0" y="77"/>
                    </a:lnTo>
                    <a:lnTo>
                      <a:pt x="73" y="116"/>
                    </a:lnTo>
                    <a:close/>
                    <a:moveTo>
                      <a:pt x="0" y="77"/>
                    </a:moveTo>
                    <a:lnTo>
                      <a:pt x="0" y="120"/>
                    </a:lnTo>
                    <a:lnTo>
                      <a:pt x="73" y="159"/>
                    </a:lnTo>
                    <a:lnTo>
                      <a:pt x="73" y="116"/>
                    </a:lnTo>
                    <a:lnTo>
                      <a:pt x="0" y="77"/>
                    </a:lnTo>
                    <a:close/>
                    <a:moveTo>
                      <a:pt x="216" y="114"/>
                    </a:moveTo>
                    <a:lnTo>
                      <a:pt x="216" y="159"/>
                    </a:lnTo>
                    <a:lnTo>
                      <a:pt x="145" y="120"/>
                    </a:lnTo>
                    <a:lnTo>
                      <a:pt x="145" y="77"/>
                    </a:lnTo>
                    <a:lnTo>
                      <a:pt x="216" y="114"/>
                    </a:lnTo>
                    <a:close/>
                    <a:moveTo>
                      <a:pt x="216" y="114"/>
                    </a:moveTo>
                    <a:lnTo>
                      <a:pt x="71" y="39"/>
                    </a:lnTo>
                    <a:lnTo>
                      <a:pt x="145" y="0"/>
                    </a:lnTo>
                    <a:lnTo>
                      <a:pt x="290" y="77"/>
                    </a:lnTo>
                    <a:lnTo>
                      <a:pt x="216" y="114"/>
                    </a:lnTo>
                    <a:close/>
                    <a:moveTo>
                      <a:pt x="290" y="77"/>
                    </a:moveTo>
                    <a:lnTo>
                      <a:pt x="290" y="120"/>
                    </a:lnTo>
                    <a:lnTo>
                      <a:pt x="216" y="159"/>
                    </a:lnTo>
                    <a:lnTo>
                      <a:pt x="216" y="114"/>
                    </a:lnTo>
                    <a:lnTo>
                      <a:pt x="290" y="7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26" name="Freeform 1356"/>
              <p:cNvSpPr>
                <a:spLocks/>
              </p:cNvSpPr>
              <p:nvPr/>
            </p:nvSpPr>
            <p:spPr bwMode="auto">
              <a:xfrm>
                <a:off x="4636" y="1701"/>
                <a:ext cx="74" cy="82"/>
              </a:xfrm>
              <a:custGeom>
                <a:avLst/>
                <a:gdLst>
                  <a:gd name="T0" fmla="*/ 0 w 74"/>
                  <a:gd name="T1" fmla="*/ 82 h 82"/>
                  <a:gd name="T2" fmla="*/ 74 w 74"/>
                  <a:gd name="T3" fmla="*/ 43 h 82"/>
                  <a:gd name="T4" fmla="*/ 74 w 74"/>
                  <a:gd name="T5" fmla="*/ 0 h 82"/>
                  <a:gd name="T6" fmla="*/ 0 w 74"/>
                  <a:gd name="T7" fmla="*/ 39 h 82"/>
                  <a:gd name="T8" fmla="*/ 0 w 74"/>
                  <a:gd name="T9" fmla="*/ 82 h 82"/>
                  <a:gd name="T10" fmla="*/ 0 60000 65536"/>
                  <a:gd name="T11" fmla="*/ 0 60000 65536"/>
                  <a:gd name="T12" fmla="*/ 0 60000 65536"/>
                  <a:gd name="T13" fmla="*/ 0 60000 65536"/>
                  <a:gd name="T14" fmla="*/ 0 60000 65536"/>
                  <a:gd name="T15" fmla="*/ 0 w 74"/>
                  <a:gd name="T16" fmla="*/ 0 h 82"/>
                  <a:gd name="T17" fmla="*/ 74 w 74"/>
                  <a:gd name="T18" fmla="*/ 82 h 82"/>
                </a:gdLst>
                <a:ahLst/>
                <a:cxnLst>
                  <a:cxn ang="T10">
                    <a:pos x="T0" y="T1"/>
                  </a:cxn>
                  <a:cxn ang="T11">
                    <a:pos x="T2" y="T3"/>
                  </a:cxn>
                  <a:cxn ang="T12">
                    <a:pos x="T4" y="T5"/>
                  </a:cxn>
                  <a:cxn ang="T13">
                    <a:pos x="T6" y="T7"/>
                  </a:cxn>
                  <a:cxn ang="T14">
                    <a:pos x="T8" y="T9"/>
                  </a:cxn>
                </a:cxnLst>
                <a:rect l="T15" t="T16" r="T17" b="T18"/>
                <a:pathLst>
                  <a:path w="74" h="82">
                    <a:moveTo>
                      <a:pt x="0" y="82"/>
                    </a:moveTo>
                    <a:lnTo>
                      <a:pt x="74" y="43"/>
                    </a:lnTo>
                    <a:lnTo>
                      <a:pt x="74" y="0"/>
                    </a:lnTo>
                    <a:lnTo>
                      <a:pt x="0" y="39"/>
                    </a:lnTo>
                    <a:lnTo>
                      <a:pt x="0" y="8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27" name="Freeform 1357"/>
              <p:cNvSpPr>
                <a:spLocks/>
              </p:cNvSpPr>
              <p:nvPr/>
            </p:nvSpPr>
            <p:spPr bwMode="auto">
              <a:xfrm>
                <a:off x="4563" y="1626"/>
                <a:ext cx="145" cy="114"/>
              </a:xfrm>
              <a:custGeom>
                <a:avLst/>
                <a:gdLst>
                  <a:gd name="T0" fmla="*/ 73 w 145"/>
                  <a:gd name="T1" fmla="*/ 114 h 114"/>
                  <a:gd name="T2" fmla="*/ 145 w 145"/>
                  <a:gd name="T3" fmla="*/ 75 h 114"/>
                  <a:gd name="T4" fmla="*/ 145 w 145"/>
                  <a:gd name="T5" fmla="*/ 0 h 114"/>
                  <a:gd name="T6" fmla="*/ 0 w 145"/>
                  <a:gd name="T7" fmla="*/ 75 h 114"/>
                  <a:gd name="T8" fmla="*/ 73 w 145"/>
                  <a:gd name="T9" fmla="*/ 114 h 114"/>
                  <a:gd name="T10" fmla="*/ 0 60000 65536"/>
                  <a:gd name="T11" fmla="*/ 0 60000 65536"/>
                  <a:gd name="T12" fmla="*/ 0 60000 65536"/>
                  <a:gd name="T13" fmla="*/ 0 60000 65536"/>
                  <a:gd name="T14" fmla="*/ 0 60000 65536"/>
                  <a:gd name="T15" fmla="*/ 0 w 145"/>
                  <a:gd name="T16" fmla="*/ 0 h 114"/>
                  <a:gd name="T17" fmla="*/ 145 w 145"/>
                  <a:gd name="T18" fmla="*/ 114 h 114"/>
                </a:gdLst>
                <a:ahLst/>
                <a:cxnLst>
                  <a:cxn ang="T10">
                    <a:pos x="T0" y="T1"/>
                  </a:cxn>
                  <a:cxn ang="T11">
                    <a:pos x="T2" y="T3"/>
                  </a:cxn>
                  <a:cxn ang="T12">
                    <a:pos x="T4" y="T5"/>
                  </a:cxn>
                  <a:cxn ang="T13">
                    <a:pos x="T6" y="T7"/>
                  </a:cxn>
                  <a:cxn ang="T14">
                    <a:pos x="T8" y="T9"/>
                  </a:cxn>
                </a:cxnLst>
                <a:rect l="T15" t="T16" r="T17" b="T18"/>
                <a:pathLst>
                  <a:path w="145" h="114">
                    <a:moveTo>
                      <a:pt x="73" y="114"/>
                    </a:moveTo>
                    <a:lnTo>
                      <a:pt x="145" y="75"/>
                    </a:lnTo>
                    <a:lnTo>
                      <a:pt x="145" y="0"/>
                    </a:lnTo>
                    <a:lnTo>
                      <a:pt x="0" y="75"/>
                    </a:lnTo>
                    <a:lnTo>
                      <a:pt x="73"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28" name="Freeform 1358"/>
              <p:cNvSpPr>
                <a:spLocks/>
              </p:cNvSpPr>
              <p:nvPr/>
            </p:nvSpPr>
            <p:spPr bwMode="auto">
              <a:xfrm>
                <a:off x="4563" y="1701"/>
                <a:ext cx="73" cy="82"/>
              </a:xfrm>
              <a:custGeom>
                <a:avLst/>
                <a:gdLst>
                  <a:gd name="T0" fmla="*/ 0 w 73"/>
                  <a:gd name="T1" fmla="*/ 0 h 82"/>
                  <a:gd name="T2" fmla="*/ 0 w 73"/>
                  <a:gd name="T3" fmla="*/ 43 h 82"/>
                  <a:gd name="T4" fmla="*/ 73 w 73"/>
                  <a:gd name="T5" fmla="*/ 82 h 82"/>
                  <a:gd name="T6" fmla="*/ 73 w 73"/>
                  <a:gd name="T7" fmla="*/ 39 h 82"/>
                  <a:gd name="T8" fmla="*/ 0 w 73"/>
                  <a:gd name="T9" fmla="*/ 0 h 82"/>
                  <a:gd name="T10" fmla="*/ 0 60000 65536"/>
                  <a:gd name="T11" fmla="*/ 0 60000 65536"/>
                  <a:gd name="T12" fmla="*/ 0 60000 65536"/>
                  <a:gd name="T13" fmla="*/ 0 60000 65536"/>
                  <a:gd name="T14" fmla="*/ 0 60000 65536"/>
                  <a:gd name="T15" fmla="*/ 0 w 73"/>
                  <a:gd name="T16" fmla="*/ 0 h 82"/>
                  <a:gd name="T17" fmla="*/ 73 w 73"/>
                  <a:gd name="T18" fmla="*/ 82 h 82"/>
                </a:gdLst>
                <a:ahLst/>
                <a:cxnLst>
                  <a:cxn ang="T10">
                    <a:pos x="T0" y="T1"/>
                  </a:cxn>
                  <a:cxn ang="T11">
                    <a:pos x="T2" y="T3"/>
                  </a:cxn>
                  <a:cxn ang="T12">
                    <a:pos x="T4" y="T5"/>
                  </a:cxn>
                  <a:cxn ang="T13">
                    <a:pos x="T6" y="T7"/>
                  </a:cxn>
                  <a:cxn ang="T14">
                    <a:pos x="T8" y="T9"/>
                  </a:cxn>
                </a:cxnLst>
                <a:rect l="T15" t="T16" r="T17" b="T18"/>
                <a:pathLst>
                  <a:path w="73" h="82">
                    <a:moveTo>
                      <a:pt x="0" y="0"/>
                    </a:moveTo>
                    <a:lnTo>
                      <a:pt x="0" y="43"/>
                    </a:lnTo>
                    <a:lnTo>
                      <a:pt x="73" y="82"/>
                    </a:lnTo>
                    <a:lnTo>
                      <a:pt x="73" y="39"/>
                    </a:lnTo>
                    <a:lnTo>
                      <a:pt x="0" y="0"/>
                    </a:lnTo>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29" name="Freeform 1359"/>
              <p:cNvSpPr>
                <a:spLocks/>
              </p:cNvSpPr>
              <p:nvPr/>
            </p:nvSpPr>
            <p:spPr bwMode="auto">
              <a:xfrm>
                <a:off x="4708" y="1701"/>
                <a:ext cx="71" cy="82"/>
              </a:xfrm>
              <a:custGeom>
                <a:avLst/>
                <a:gdLst>
                  <a:gd name="T0" fmla="*/ 71 w 71"/>
                  <a:gd name="T1" fmla="*/ 37 h 82"/>
                  <a:gd name="T2" fmla="*/ 71 w 71"/>
                  <a:gd name="T3" fmla="*/ 82 h 82"/>
                  <a:gd name="T4" fmla="*/ 0 w 71"/>
                  <a:gd name="T5" fmla="*/ 43 h 82"/>
                  <a:gd name="T6" fmla="*/ 0 w 71"/>
                  <a:gd name="T7" fmla="*/ 0 h 82"/>
                  <a:gd name="T8" fmla="*/ 0 60000 65536"/>
                  <a:gd name="T9" fmla="*/ 0 60000 65536"/>
                  <a:gd name="T10" fmla="*/ 0 60000 65536"/>
                  <a:gd name="T11" fmla="*/ 0 60000 65536"/>
                  <a:gd name="T12" fmla="*/ 0 w 71"/>
                  <a:gd name="T13" fmla="*/ 0 h 82"/>
                  <a:gd name="T14" fmla="*/ 71 w 71"/>
                  <a:gd name="T15" fmla="*/ 82 h 82"/>
                </a:gdLst>
                <a:ahLst/>
                <a:cxnLst>
                  <a:cxn ang="T8">
                    <a:pos x="T0" y="T1"/>
                  </a:cxn>
                  <a:cxn ang="T9">
                    <a:pos x="T2" y="T3"/>
                  </a:cxn>
                  <a:cxn ang="T10">
                    <a:pos x="T4" y="T5"/>
                  </a:cxn>
                  <a:cxn ang="T11">
                    <a:pos x="T6" y="T7"/>
                  </a:cxn>
                </a:cxnLst>
                <a:rect l="T12" t="T13" r="T14" b="T15"/>
                <a:pathLst>
                  <a:path w="71" h="82">
                    <a:moveTo>
                      <a:pt x="71" y="37"/>
                    </a:moveTo>
                    <a:lnTo>
                      <a:pt x="71" y="82"/>
                    </a:lnTo>
                    <a:lnTo>
                      <a:pt x="0" y="43"/>
                    </a:lnTo>
                    <a:lnTo>
                      <a:pt x="0" y="0"/>
                    </a:lnTo>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30" name="Freeform 1360"/>
              <p:cNvSpPr>
                <a:spLocks/>
              </p:cNvSpPr>
              <p:nvPr/>
            </p:nvSpPr>
            <p:spPr bwMode="auto">
              <a:xfrm>
                <a:off x="4634" y="1624"/>
                <a:ext cx="219" cy="114"/>
              </a:xfrm>
              <a:custGeom>
                <a:avLst/>
                <a:gdLst>
                  <a:gd name="T0" fmla="*/ 145 w 219"/>
                  <a:gd name="T1" fmla="*/ 114 h 114"/>
                  <a:gd name="T2" fmla="*/ 0 w 219"/>
                  <a:gd name="T3" fmla="*/ 39 h 114"/>
                  <a:gd name="T4" fmla="*/ 74 w 219"/>
                  <a:gd name="T5" fmla="*/ 0 h 114"/>
                  <a:gd name="T6" fmla="*/ 219 w 219"/>
                  <a:gd name="T7" fmla="*/ 77 h 114"/>
                  <a:gd name="T8" fmla="*/ 145 w 219"/>
                  <a:gd name="T9" fmla="*/ 114 h 114"/>
                  <a:gd name="T10" fmla="*/ 0 60000 65536"/>
                  <a:gd name="T11" fmla="*/ 0 60000 65536"/>
                  <a:gd name="T12" fmla="*/ 0 60000 65536"/>
                  <a:gd name="T13" fmla="*/ 0 60000 65536"/>
                  <a:gd name="T14" fmla="*/ 0 60000 65536"/>
                  <a:gd name="T15" fmla="*/ 0 w 219"/>
                  <a:gd name="T16" fmla="*/ 0 h 114"/>
                  <a:gd name="T17" fmla="*/ 219 w 219"/>
                  <a:gd name="T18" fmla="*/ 114 h 114"/>
                </a:gdLst>
                <a:ahLst/>
                <a:cxnLst>
                  <a:cxn ang="T10">
                    <a:pos x="T0" y="T1"/>
                  </a:cxn>
                  <a:cxn ang="T11">
                    <a:pos x="T2" y="T3"/>
                  </a:cxn>
                  <a:cxn ang="T12">
                    <a:pos x="T4" y="T5"/>
                  </a:cxn>
                  <a:cxn ang="T13">
                    <a:pos x="T6" y="T7"/>
                  </a:cxn>
                  <a:cxn ang="T14">
                    <a:pos x="T8" y="T9"/>
                  </a:cxn>
                </a:cxnLst>
                <a:rect l="T15" t="T16" r="T17" b="T18"/>
                <a:pathLst>
                  <a:path w="219" h="114">
                    <a:moveTo>
                      <a:pt x="145" y="114"/>
                    </a:moveTo>
                    <a:lnTo>
                      <a:pt x="0" y="39"/>
                    </a:lnTo>
                    <a:lnTo>
                      <a:pt x="74" y="0"/>
                    </a:lnTo>
                    <a:lnTo>
                      <a:pt x="219" y="77"/>
                    </a:lnTo>
                    <a:lnTo>
                      <a:pt x="145"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31" name="Freeform 1361"/>
              <p:cNvSpPr>
                <a:spLocks/>
              </p:cNvSpPr>
              <p:nvPr/>
            </p:nvSpPr>
            <p:spPr bwMode="auto">
              <a:xfrm>
                <a:off x="4779" y="1701"/>
                <a:ext cx="74" cy="82"/>
              </a:xfrm>
              <a:custGeom>
                <a:avLst/>
                <a:gdLst>
                  <a:gd name="T0" fmla="*/ 74 w 74"/>
                  <a:gd name="T1" fmla="*/ 0 h 82"/>
                  <a:gd name="T2" fmla="*/ 74 w 74"/>
                  <a:gd name="T3" fmla="*/ 43 h 82"/>
                  <a:gd name="T4" fmla="*/ 0 w 74"/>
                  <a:gd name="T5" fmla="*/ 82 h 82"/>
                  <a:gd name="T6" fmla="*/ 0 w 74"/>
                  <a:gd name="T7" fmla="*/ 37 h 82"/>
                  <a:gd name="T8" fmla="*/ 74 w 74"/>
                  <a:gd name="T9" fmla="*/ 0 h 82"/>
                  <a:gd name="T10" fmla="*/ 0 60000 65536"/>
                  <a:gd name="T11" fmla="*/ 0 60000 65536"/>
                  <a:gd name="T12" fmla="*/ 0 60000 65536"/>
                  <a:gd name="T13" fmla="*/ 0 60000 65536"/>
                  <a:gd name="T14" fmla="*/ 0 60000 65536"/>
                  <a:gd name="T15" fmla="*/ 0 w 74"/>
                  <a:gd name="T16" fmla="*/ 0 h 82"/>
                  <a:gd name="T17" fmla="*/ 74 w 74"/>
                  <a:gd name="T18" fmla="*/ 82 h 82"/>
                </a:gdLst>
                <a:ahLst/>
                <a:cxnLst>
                  <a:cxn ang="T10">
                    <a:pos x="T0" y="T1"/>
                  </a:cxn>
                  <a:cxn ang="T11">
                    <a:pos x="T2" y="T3"/>
                  </a:cxn>
                  <a:cxn ang="T12">
                    <a:pos x="T4" y="T5"/>
                  </a:cxn>
                  <a:cxn ang="T13">
                    <a:pos x="T6" y="T7"/>
                  </a:cxn>
                  <a:cxn ang="T14">
                    <a:pos x="T8" y="T9"/>
                  </a:cxn>
                </a:cxnLst>
                <a:rect l="T15" t="T16" r="T17" b="T18"/>
                <a:pathLst>
                  <a:path w="74" h="82">
                    <a:moveTo>
                      <a:pt x="74" y="0"/>
                    </a:moveTo>
                    <a:lnTo>
                      <a:pt x="74" y="43"/>
                    </a:lnTo>
                    <a:lnTo>
                      <a:pt x="0" y="82"/>
                    </a:lnTo>
                    <a:lnTo>
                      <a:pt x="0" y="37"/>
                    </a:lnTo>
                    <a:lnTo>
                      <a:pt x="74"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32" name="Freeform 1362"/>
              <p:cNvSpPr>
                <a:spLocks noEditPoints="1"/>
              </p:cNvSpPr>
              <p:nvPr/>
            </p:nvSpPr>
            <p:spPr bwMode="auto">
              <a:xfrm>
                <a:off x="4704" y="1549"/>
                <a:ext cx="290" cy="157"/>
              </a:xfrm>
              <a:custGeom>
                <a:avLst/>
                <a:gdLst>
                  <a:gd name="T0" fmla="*/ 75 w 290"/>
                  <a:gd name="T1" fmla="*/ 157 h 157"/>
                  <a:gd name="T2" fmla="*/ 147 w 290"/>
                  <a:gd name="T3" fmla="*/ 120 h 157"/>
                  <a:gd name="T4" fmla="*/ 147 w 290"/>
                  <a:gd name="T5" fmla="*/ 77 h 157"/>
                  <a:gd name="T6" fmla="*/ 75 w 290"/>
                  <a:gd name="T7" fmla="*/ 114 h 157"/>
                  <a:gd name="T8" fmla="*/ 75 w 290"/>
                  <a:gd name="T9" fmla="*/ 157 h 157"/>
                  <a:gd name="T10" fmla="*/ 75 w 290"/>
                  <a:gd name="T11" fmla="*/ 114 h 157"/>
                  <a:gd name="T12" fmla="*/ 147 w 290"/>
                  <a:gd name="T13" fmla="*/ 75 h 157"/>
                  <a:gd name="T14" fmla="*/ 145 w 290"/>
                  <a:gd name="T15" fmla="*/ 0 h 157"/>
                  <a:gd name="T16" fmla="*/ 0 w 290"/>
                  <a:gd name="T17" fmla="*/ 75 h 157"/>
                  <a:gd name="T18" fmla="*/ 75 w 290"/>
                  <a:gd name="T19" fmla="*/ 114 h 157"/>
                  <a:gd name="T20" fmla="*/ 0 w 290"/>
                  <a:gd name="T21" fmla="*/ 75 h 157"/>
                  <a:gd name="T22" fmla="*/ 0 w 290"/>
                  <a:gd name="T23" fmla="*/ 118 h 157"/>
                  <a:gd name="T24" fmla="*/ 75 w 290"/>
                  <a:gd name="T25" fmla="*/ 157 h 157"/>
                  <a:gd name="T26" fmla="*/ 75 w 290"/>
                  <a:gd name="T27" fmla="*/ 114 h 157"/>
                  <a:gd name="T28" fmla="*/ 0 w 290"/>
                  <a:gd name="T29" fmla="*/ 75 h 157"/>
                  <a:gd name="T30" fmla="*/ 216 w 290"/>
                  <a:gd name="T31" fmla="*/ 114 h 157"/>
                  <a:gd name="T32" fmla="*/ 216 w 290"/>
                  <a:gd name="T33" fmla="*/ 157 h 157"/>
                  <a:gd name="T34" fmla="*/ 147 w 290"/>
                  <a:gd name="T35" fmla="*/ 120 h 157"/>
                  <a:gd name="T36" fmla="*/ 147 w 290"/>
                  <a:gd name="T37" fmla="*/ 75 h 157"/>
                  <a:gd name="T38" fmla="*/ 216 w 290"/>
                  <a:gd name="T39" fmla="*/ 114 h 157"/>
                  <a:gd name="T40" fmla="*/ 216 w 290"/>
                  <a:gd name="T41" fmla="*/ 114 h 157"/>
                  <a:gd name="T42" fmla="*/ 71 w 290"/>
                  <a:gd name="T43" fmla="*/ 38 h 157"/>
                  <a:gd name="T44" fmla="*/ 147 w 290"/>
                  <a:gd name="T45" fmla="*/ 0 h 157"/>
                  <a:gd name="T46" fmla="*/ 290 w 290"/>
                  <a:gd name="T47" fmla="*/ 75 h 157"/>
                  <a:gd name="T48" fmla="*/ 216 w 290"/>
                  <a:gd name="T49" fmla="*/ 114 h 157"/>
                  <a:gd name="T50" fmla="*/ 290 w 290"/>
                  <a:gd name="T51" fmla="*/ 75 h 157"/>
                  <a:gd name="T52" fmla="*/ 290 w 290"/>
                  <a:gd name="T53" fmla="*/ 118 h 157"/>
                  <a:gd name="T54" fmla="*/ 216 w 290"/>
                  <a:gd name="T55" fmla="*/ 157 h 157"/>
                  <a:gd name="T56" fmla="*/ 216 w 290"/>
                  <a:gd name="T57" fmla="*/ 114 h 157"/>
                  <a:gd name="T58" fmla="*/ 290 w 290"/>
                  <a:gd name="T59" fmla="*/ 75 h 15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0"/>
                  <a:gd name="T91" fmla="*/ 0 h 157"/>
                  <a:gd name="T92" fmla="*/ 290 w 290"/>
                  <a:gd name="T93" fmla="*/ 157 h 15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0" h="157">
                    <a:moveTo>
                      <a:pt x="75" y="157"/>
                    </a:moveTo>
                    <a:lnTo>
                      <a:pt x="147" y="120"/>
                    </a:lnTo>
                    <a:lnTo>
                      <a:pt x="147" y="77"/>
                    </a:lnTo>
                    <a:lnTo>
                      <a:pt x="75" y="114"/>
                    </a:lnTo>
                    <a:lnTo>
                      <a:pt x="75" y="157"/>
                    </a:lnTo>
                    <a:close/>
                    <a:moveTo>
                      <a:pt x="75" y="114"/>
                    </a:moveTo>
                    <a:lnTo>
                      <a:pt x="147" y="75"/>
                    </a:lnTo>
                    <a:lnTo>
                      <a:pt x="145" y="0"/>
                    </a:lnTo>
                    <a:lnTo>
                      <a:pt x="0" y="75"/>
                    </a:lnTo>
                    <a:lnTo>
                      <a:pt x="75" y="114"/>
                    </a:lnTo>
                    <a:close/>
                    <a:moveTo>
                      <a:pt x="0" y="75"/>
                    </a:moveTo>
                    <a:lnTo>
                      <a:pt x="0" y="118"/>
                    </a:lnTo>
                    <a:lnTo>
                      <a:pt x="75" y="157"/>
                    </a:lnTo>
                    <a:lnTo>
                      <a:pt x="75" y="114"/>
                    </a:lnTo>
                    <a:lnTo>
                      <a:pt x="0" y="75"/>
                    </a:lnTo>
                    <a:close/>
                    <a:moveTo>
                      <a:pt x="216" y="114"/>
                    </a:moveTo>
                    <a:lnTo>
                      <a:pt x="216" y="157"/>
                    </a:lnTo>
                    <a:lnTo>
                      <a:pt x="147" y="120"/>
                    </a:lnTo>
                    <a:lnTo>
                      <a:pt x="147" y="75"/>
                    </a:lnTo>
                    <a:lnTo>
                      <a:pt x="216" y="114"/>
                    </a:lnTo>
                    <a:close/>
                    <a:moveTo>
                      <a:pt x="216" y="114"/>
                    </a:moveTo>
                    <a:lnTo>
                      <a:pt x="71" y="38"/>
                    </a:lnTo>
                    <a:lnTo>
                      <a:pt x="147" y="0"/>
                    </a:lnTo>
                    <a:lnTo>
                      <a:pt x="290" y="75"/>
                    </a:lnTo>
                    <a:lnTo>
                      <a:pt x="216" y="114"/>
                    </a:lnTo>
                    <a:close/>
                    <a:moveTo>
                      <a:pt x="290" y="75"/>
                    </a:moveTo>
                    <a:lnTo>
                      <a:pt x="290" y="118"/>
                    </a:lnTo>
                    <a:lnTo>
                      <a:pt x="216" y="157"/>
                    </a:lnTo>
                    <a:lnTo>
                      <a:pt x="216" y="114"/>
                    </a:lnTo>
                    <a:lnTo>
                      <a:pt x="290" y="7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33" name="Freeform 1363"/>
              <p:cNvSpPr>
                <a:spLocks/>
              </p:cNvSpPr>
              <p:nvPr/>
            </p:nvSpPr>
            <p:spPr bwMode="auto">
              <a:xfrm>
                <a:off x="4779" y="1626"/>
                <a:ext cx="72" cy="80"/>
              </a:xfrm>
              <a:custGeom>
                <a:avLst/>
                <a:gdLst>
                  <a:gd name="T0" fmla="*/ 0 w 72"/>
                  <a:gd name="T1" fmla="*/ 80 h 80"/>
                  <a:gd name="T2" fmla="*/ 72 w 72"/>
                  <a:gd name="T3" fmla="*/ 43 h 80"/>
                  <a:gd name="T4" fmla="*/ 72 w 72"/>
                  <a:gd name="T5" fmla="*/ 0 h 80"/>
                  <a:gd name="T6" fmla="*/ 0 w 72"/>
                  <a:gd name="T7" fmla="*/ 37 h 80"/>
                  <a:gd name="T8" fmla="*/ 0 w 72"/>
                  <a:gd name="T9" fmla="*/ 80 h 80"/>
                  <a:gd name="T10" fmla="*/ 0 60000 65536"/>
                  <a:gd name="T11" fmla="*/ 0 60000 65536"/>
                  <a:gd name="T12" fmla="*/ 0 60000 65536"/>
                  <a:gd name="T13" fmla="*/ 0 60000 65536"/>
                  <a:gd name="T14" fmla="*/ 0 60000 65536"/>
                  <a:gd name="T15" fmla="*/ 0 w 72"/>
                  <a:gd name="T16" fmla="*/ 0 h 80"/>
                  <a:gd name="T17" fmla="*/ 72 w 72"/>
                  <a:gd name="T18" fmla="*/ 80 h 80"/>
                </a:gdLst>
                <a:ahLst/>
                <a:cxnLst>
                  <a:cxn ang="T10">
                    <a:pos x="T0" y="T1"/>
                  </a:cxn>
                  <a:cxn ang="T11">
                    <a:pos x="T2" y="T3"/>
                  </a:cxn>
                  <a:cxn ang="T12">
                    <a:pos x="T4" y="T5"/>
                  </a:cxn>
                  <a:cxn ang="T13">
                    <a:pos x="T6" y="T7"/>
                  </a:cxn>
                  <a:cxn ang="T14">
                    <a:pos x="T8" y="T9"/>
                  </a:cxn>
                </a:cxnLst>
                <a:rect l="T15" t="T16" r="T17" b="T18"/>
                <a:pathLst>
                  <a:path w="72" h="80">
                    <a:moveTo>
                      <a:pt x="0" y="80"/>
                    </a:moveTo>
                    <a:lnTo>
                      <a:pt x="72" y="43"/>
                    </a:lnTo>
                    <a:lnTo>
                      <a:pt x="72" y="0"/>
                    </a:lnTo>
                    <a:lnTo>
                      <a:pt x="0" y="37"/>
                    </a:lnTo>
                    <a:lnTo>
                      <a:pt x="0" y="8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34" name="Freeform 1364"/>
              <p:cNvSpPr>
                <a:spLocks/>
              </p:cNvSpPr>
              <p:nvPr/>
            </p:nvSpPr>
            <p:spPr bwMode="auto">
              <a:xfrm>
                <a:off x="4704" y="1549"/>
                <a:ext cx="147" cy="114"/>
              </a:xfrm>
              <a:custGeom>
                <a:avLst/>
                <a:gdLst>
                  <a:gd name="T0" fmla="*/ 75 w 147"/>
                  <a:gd name="T1" fmla="*/ 114 h 114"/>
                  <a:gd name="T2" fmla="*/ 147 w 147"/>
                  <a:gd name="T3" fmla="*/ 75 h 114"/>
                  <a:gd name="T4" fmla="*/ 145 w 147"/>
                  <a:gd name="T5" fmla="*/ 0 h 114"/>
                  <a:gd name="T6" fmla="*/ 0 w 147"/>
                  <a:gd name="T7" fmla="*/ 75 h 114"/>
                  <a:gd name="T8" fmla="*/ 75 w 147"/>
                  <a:gd name="T9" fmla="*/ 114 h 114"/>
                  <a:gd name="T10" fmla="*/ 0 60000 65536"/>
                  <a:gd name="T11" fmla="*/ 0 60000 65536"/>
                  <a:gd name="T12" fmla="*/ 0 60000 65536"/>
                  <a:gd name="T13" fmla="*/ 0 60000 65536"/>
                  <a:gd name="T14" fmla="*/ 0 60000 65536"/>
                  <a:gd name="T15" fmla="*/ 0 w 147"/>
                  <a:gd name="T16" fmla="*/ 0 h 114"/>
                  <a:gd name="T17" fmla="*/ 147 w 147"/>
                  <a:gd name="T18" fmla="*/ 114 h 114"/>
                </a:gdLst>
                <a:ahLst/>
                <a:cxnLst>
                  <a:cxn ang="T10">
                    <a:pos x="T0" y="T1"/>
                  </a:cxn>
                  <a:cxn ang="T11">
                    <a:pos x="T2" y="T3"/>
                  </a:cxn>
                  <a:cxn ang="T12">
                    <a:pos x="T4" y="T5"/>
                  </a:cxn>
                  <a:cxn ang="T13">
                    <a:pos x="T6" y="T7"/>
                  </a:cxn>
                  <a:cxn ang="T14">
                    <a:pos x="T8" y="T9"/>
                  </a:cxn>
                </a:cxnLst>
                <a:rect l="T15" t="T16" r="T17" b="T18"/>
                <a:pathLst>
                  <a:path w="147" h="114">
                    <a:moveTo>
                      <a:pt x="75" y="114"/>
                    </a:moveTo>
                    <a:lnTo>
                      <a:pt x="147" y="75"/>
                    </a:lnTo>
                    <a:lnTo>
                      <a:pt x="145" y="0"/>
                    </a:lnTo>
                    <a:lnTo>
                      <a:pt x="0" y="75"/>
                    </a:lnTo>
                    <a:lnTo>
                      <a:pt x="75"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35" name="Freeform 1365"/>
              <p:cNvSpPr>
                <a:spLocks/>
              </p:cNvSpPr>
              <p:nvPr/>
            </p:nvSpPr>
            <p:spPr bwMode="auto">
              <a:xfrm>
                <a:off x="4704" y="1624"/>
                <a:ext cx="75" cy="82"/>
              </a:xfrm>
              <a:custGeom>
                <a:avLst/>
                <a:gdLst>
                  <a:gd name="T0" fmla="*/ 0 w 75"/>
                  <a:gd name="T1" fmla="*/ 0 h 82"/>
                  <a:gd name="T2" fmla="*/ 0 w 75"/>
                  <a:gd name="T3" fmla="*/ 43 h 82"/>
                  <a:gd name="T4" fmla="*/ 75 w 75"/>
                  <a:gd name="T5" fmla="*/ 82 h 82"/>
                  <a:gd name="T6" fmla="*/ 75 w 75"/>
                  <a:gd name="T7" fmla="*/ 39 h 82"/>
                  <a:gd name="T8" fmla="*/ 0 w 75"/>
                  <a:gd name="T9" fmla="*/ 0 h 82"/>
                  <a:gd name="T10" fmla="*/ 0 60000 65536"/>
                  <a:gd name="T11" fmla="*/ 0 60000 65536"/>
                  <a:gd name="T12" fmla="*/ 0 60000 65536"/>
                  <a:gd name="T13" fmla="*/ 0 60000 65536"/>
                  <a:gd name="T14" fmla="*/ 0 60000 65536"/>
                  <a:gd name="T15" fmla="*/ 0 w 75"/>
                  <a:gd name="T16" fmla="*/ 0 h 82"/>
                  <a:gd name="T17" fmla="*/ 75 w 75"/>
                  <a:gd name="T18" fmla="*/ 82 h 82"/>
                </a:gdLst>
                <a:ahLst/>
                <a:cxnLst>
                  <a:cxn ang="T10">
                    <a:pos x="T0" y="T1"/>
                  </a:cxn>
                  <a:cxn ang="T11">
                    <a:pos x="T2" y="T3"/>
                  </a:cxn>
                  <a:cxn ang="T12">
                    <a:pos x="T4" y="T5"/>
                  </a:cxn>
                  <a:cxn ang="T13">
                    <a:pos x="T6" y="T7"/>
                  </a:cxn>
                  <a:cxn ang="T14">
                    <a:pos x="T8" y="T9"/>
                  </a:cxn>
                </a:cxnLst>
                <a:rect l="T15" t="T16" r="T17" b="T18"/>
                <a:pathLst>
                  <a:path w="75" h="82">
                    <a:moveTo>
                      <a:pt x="0" y="0"/>
                    </a:moveTo>
                    <a:lnTo>
                      <a:pt x="0" y="43"/>
                    </a:lnTo>
                    <a:lnTo>
                      <a:pt x="75" y="82"/>
                    </a:lnTo>
                    <a:lnTo>
                      <a:pt x="75" y="39"/>
                    </a:lnTo>
                    <a:lnTo>
                      <a:pt x="0" y="0"/>
                    </a:lnTo>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36" name="Freeform 1366"/>
              <p:cNvSpPr>
                <a:spLocks/>
              </p:cNvSpPr>
              <p:nvPr/>
            </p:nvSpPr>
            <p:spPr bwMode="auto">
              <a:xfrm>
                <a:off x="4851" y="1624"/>
                <a:ext cx="69" cy="82"/>
              </a:xfrm>
              <a:custGeom>
                <a:avLst/>
                <a:gdLst>
                  <a:gd name="T0" fmla="*/ 69 w 69"/>
                  <a:gd name="T1" fmla="*/ 39 h 82"/>
                  <a:gd name="T2" fmla="*/ 69 w 69"/>
                  <a:gd name="T3" fmla="*/ 82 h 82"/>
                  <a:gd name="T4" fmla="*/ 0 w 69"/>
                  <a:gd name="T5" fmla="*/ 45 h 82"/>
                  <a:gd name="T6" fmla="*/ 0 w 69"/>
                  <a:gd name="T7" fmla="*/ 0 h 82"/>
                  <a:gd name="T8" fmla="*/ 0 60000 65536"/>
                  <a:gd name="T9" fmla="*/ 0 60000 65536"/>
                  <a:gd name="T10" fmla="*/ 0 60000 65536"/>
                  <a:gd name="T11" fmla="*/ 0 60000 65536"/>
                  <a:gd name="T12" fmla="*/ 0 w 69"/>
                  <a:gd name="T13" fmla="*/ 0 h 82"/>
                  <a:gd name="T14" fmla="*/ 69 w 69"/>
                  <a:gd name="T15" fmla="*/ 82 h 82"/>
                </a:gdLst>
                <a:ahLst/>
                <a:cxnLst>
                  <a:cxn ang="T8">
                    <a:pos x="T0" y="T1"/>
                  </a:cxn>
                  <a:cxn ang="T9">
                    <a:pos x="T2" y="T3"/>
                  </a:cxn>
                  <a:cxn ang="T10">
                    <a:pos x="T4" y="T5"/>
                  </a:cxn>
                  <a:cxn ang="T11">
                    <a:pos x="T6" y="T7"/>
                  </a:cxn>
                </a:cxnLst>
                <a:rect l="T12" t="T13" r="T14" b="T15"/>
                <a:pathLst>
                  <a:path w="69" h="82">
                    <a:moveTo>
                      <a:pt x="69" y="39"/>
                    </a:moveTo>
                    <a:lnTo>
                      <a:pt x="69" y="82"/>
                    </a:lnTo>
                    <a:lnTo>
                      <a:pt x="0" y="45"/>
                    </a:lnTo>
                    <a:lnTo>
                      <a:pt x="0" y="0"/>
                    </a:lnTo>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37" name="Freeform 1367"/>
              <p:cNvSpPr>
                <a:spLocks/>
              </p:cNvSpPr>
              <p:nvPr/>
            </p:nvSpPr>
            <p:spPr bwMode="auto">
              <a:xfrm>
                <a:off x="4775" y="1549"/>
                <a:ext cx="219" cy="114"/>
              </a:xfrm>
              <a:custGeom>
                <a:avLst/>
                <a:gdLst>
                  <a:gd name="T0" fmla="*/ 145 w 219"/>
                  <a:gd name="T1" fmla="*/ 114 h 114"/>
                  <a:gd name="T2" fmla="*/ 0 w 219"/>
                  <a:gd name="T3" fmla="*/ 38 h 114"/>
                  <a:gd name="T4" fmla="*/ 76 w 219"/>
                  <a:gd name="T5" fmla="*/ 0 h 114"/>
                  <a:gd name="T6" fmla="*/ 219 w 219"/>
                  <a:gd name="T7" fmla="*/ 75 h 114"/>
                  <a:gd name="T8" fmla="*/ 145 w 219"/>
                  <a:gd name="T9" fmla="*/ 114 h 114"/>
                  <a:gd name="T10" fmla="*/ 0 60000 65536"/>
                  <a:gd name="T11" fmla="*/ 0 60000 65536"/>
                  <a:gd name="T12" fmla="*/ 0 60000 65536"/>
                  <a:gd name="T13" fmla="*/ 0 60000 65536"/>
                  <a:gd name="T14" fmla="*/ 0 60000 65536"/>
                  <a:gd name="T15" fmla="*/ 0 w 219"/>
                  <a:gd name="T16" fmla="*/ 0 h 114"/>
                  <a:gd name="T17" fmla="*/ 219 w 219"/>
                  <a:gd name="T18" fmla="*/ 114 h 114"/>
                </a:gdLst>
                <a:ahLst/>
                <a:cxnLst>
                  <a:cxn ang="T10">
                    <a:pos x="T0" y="T1"/>
                  </a:cxn>
                  <a:cxn ang="T11">
                    <a:pos x="T2" y="T3"/>
                  </a:cxn>
                  <a:cxn ang="T12">
                    <a:pos x="T4" y="T5"/>
                  </a:cxn>
                  <a:cxn ang="T13">
                    <a:pos x="T6" y="T7"/>
                  </a:cxn>
                  <a:cxn ang="T14">
                    <a:pos x="T8" y="T9"/>
                  </a:cxn>
                </a:cxnLst>
                <a:rect l="T15" t="T16" r="T17" b="T18"/>
                <a:pathLst>
                  <a:path w="219" h="114">
                    <a:moveTo>
                      <a:pt x="145" y="114"/>
                    </a:moveTo>
                    <a:lnTo>
                      <a:pt x="0" y="38"/>
                    </a:lnTo>
                    <a:lnTo>
                      <a:pt x="76" y="0"/>
                    </a:lnTo>
                    <a:lnTo>
                      <a:pt x="219" y="75"/>
                    </a:lnTo>
                    <a:lnTo>
                      <a:pt x="145"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38" name="Freeform 1368"/>
              <p:cNvSpPr>
                <a:spLocks/>
              </p:cNvSpPr>
              <p:nvPr/>
            </p:nvSpPr>
            <p:spPr bwMode="auto">
              <a:xfrm>
                <a:off x="4920" y="1624"/>
                <a:ext cx="74" cy="82"/>
              </a:xfrm>
              <a:custGeom>
                <a:avLst/>
                <a:gdLst>
                  <a:gd name="T0" fmla="*/ 74 w 74"/>
                  <a:gd name="T1" fmla="*/ 0 h 82"/>
                  <a:gd name="T2" fmla="*/ 74 w 74"/>
                  <a:gd name="T3" fmla="*/ 43 h 82"/>
                  <a:gd name="T4" fmla="*/ 0 w 74"/>
                  <a:gd name="T5" fmla="*/ 82 h 82"/>
                  <a:gd name="T6" fmla="*/ 0 w 74"/>
                  <a:gd name="T7" fmla="*/ 39 h 82"/>
                  <a:gd name="T8" fmla="*/ 74 w 74"/>
                  <a:gd name="T9" fmla="*/ 0 h 82"/>
                  <a:gd name="T10" fmla="*/ 0 60000 65536"/>
                  <a:gd name="T11" fmla="*/ 0 60000 65536"/>
                  <a:gd name="T12" fmla="*/ 0 60000 65536"/>
                  <a:gd name="T13" fmla="*/ 0 60000 65536"/>
                  <a:gd name="T14" fmla="*/ 0 60000 65536"/>
                  <a:gd name="T15" fmla="*/ 0 w 74"/>
                  <a:gd name="T16" fmla="*/ 0 h 82"/>
                  <a:gd name="T17" fmla="*/ 74 w 74"/>
                  <a:gd name="T18" fmla="*/ 82 h 82"/>
                </a:gdLst>
                <a:ahLst/>
                <a:cxnLst>
                  <a:cxn ang="T10">
                    <a:pos x="T0" y="T1"/>
                  </a:cxn>
                  <a:cxn ang="T11">
                    <a:pos x="T2" y="T3"/>
                  </a:cxn>
                  <a:cxn ang="T12">
                    <a:pos x="T4" y="T5"/>
                  </a:cxn>
                  <a:cxn ang="T13">
                    <a:pos x="T6" y="T7"/>
                  </a:cxn>
                  <a:cxn ang="T14">
                    <a:pos x="T8" y="T9"/>
                  </a:cxn>
                </a:cxnLst>
                <a:rect l="T15" t="T16" r="T17" b="T18"/>
                <a:pathLst>
                  <a:path w="74" h="82">
                    <a:moveTo>
                      <a:pt x="74" y="0"/>
                    </a:moveTo>
                    <a:lnTo>
                      <a:pt x="74" y="43"/>
                    </a:lnTo>
                    <a:lnTo>
                      <a:pt x="0" y="82"/>
                    </a:lnTo>
                    <a:lnTo>
                      <a:pt x="0" y="39"/>
                    </a:lnTo>
                    <a:lnTo>
                      <a:pt x="74"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39" name="Freeform 1369"/>
              <p:cNvSpPr>
                <a:spLocks/>
              </p:cNvSpPr>
              <p:nvPr/>
            </p:nvSpPr>
            <p:spPr bwMode="auto">
              <a:xfrm>
                <a:off x="3560" y="2009"/>
                <a:ext cx="147" cy="135"/>
              </a:xfrm>
              <a:custGeom>
                <a:avLst/>
                <a:gdLst>
                  <a:gd name="T0" fmla="*/ 0 w 147"/>
                  <a:gd name="T1" fmla="*/ 135 h 135"/>
                  <a:gd name="T2" fmla="*/ 147 w 147"/>
                  <a:gd name="T3" fmla="*/ 52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2"/>
                    </a:lnTo>
                    <a:lnTo>
                      <a:pt x="147"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40" name="Freeform 1370"/>
              <p:cNvSpPr>
                <a:spLocks/>
              </p:cNvSpPr>
              <p:nvPr/>
            </p:nvSpPr>
            <p:spPr bwMode="auto">
              <a:xfrm>
                <a:off x="3560" y="2009"/>
                <a:ext cx="147" cy="135"/>
              </a:xfrm>
              <a:custGeom>
                <a:avLst/>
                <a:gdLst>
                  <a:gd name="T0" fmla="*/ 0 w 147"/>
                  <a:gd name="T1" fmla="*/ 135 h 135"/>
                  <a:gd name="T2" fmla="*/ 147 w 147"/>
                  <a:gd name="T3" fmla="*/ 52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2"/>
                    </a:lnTo>
                    <a:lnTo>
                      <a:pt x="147"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41" name="Freeform 1371"/>
              <p:cNvSpPr>
                <a:spLocks/>
              </p:cNvSpPr>
              <p:nvPr/>
            </p:nvSpPr>
            <p:spPr bwMode="auto">
              <a:xfrm>
                <a:off x="3487" y="1970"/>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42" name="Freeform 1372"/>
              <p:cNvSpPr>
                <a:spLocks/>
              </p:cNvSpPr>
              <p:nvPr/>
            </p:nvSpPr>
            <p:spPr bwMode="auto">
              <a:xfrm>
                <a:off x="3487" y="1970"/>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43" name="Freeform 1373"/>
              <p:cNvSpPr>
                <a:spLocks/>
              </p:cNvSpPr>
              <p:nvPr/>
            </p:nvSpPr>
            <p:spPr bwMode="auto">
              <a:xfrm>
                <a:off x="3560" y="2009"/>
                <a:ext cx="147" cy="135"/>
              </a:xfrm>
              <a:custGeom>
                <a:avLst/>
                <a:gdLst>
                  <a:gd name="T0" fmla="*/ 0 w 147"/>
                  <a:gd name="T1" fmla="*/ 135 h 135"/>
                  <a:gd name="T2" fmla="*/ 147 w 147"/>
                  <a:gd name="T3" fmla="*/ 52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2"/>
                    </a:lnTo>
                    <a:lnTo>
                      <a:pt x="147" y="0"/>
                    </a:lnTo>
                    <a:lnTo>
                      <a:pt x="0" y="84"/>
                    </a:lnTo>
                    <a:lnTo>
                      <a:pt x="0" y="13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44" name="Freeform 1374"/>
              <p:cNvSpPr>
                <a:spLocks/>
              </p:cNvSpPr>
              <p:nvPr/>
            </p:nvSpPr>
            <p:spPr bwMode="auto">
              <a:xfrm>
                <a:off x="3560" y="2009"/>
                <a:ext cx="147" cy="135"/>
              </a:xfrm>
              <a:custGeom>
                <a:avLst/>
                <a:gdLst>
                  <a:gd name="T0" fmla="*/ 0 w 147"/>
                  <a:gd name="T1" fmla="*/ 135 h 135"/>
                  <a:gd name="T2" fmla="*/ 147 w 147"/>
                  <a:gd name="T3" fmla="*/ 52 h 135"/>
                  <a:gd name="T4" fmla="*/ 147 w 147"/>
                  <a:gd name="T5" fmla="*/ 0 h 135"/>
                  <a:gd name="T6" fmla="*/ 0 w 147"/>
                  <a:gd name="T7" fmla="*/ 84 h 135"/>
                  <a:gd name="T8" fmla="*/ 0 w 147"/>
                  <a:gd name="T9" fmla="*/ 135 h 135"/>
                  <a:gd name="T10" fmla="*/ 0 60000 65536"/>
                  <a:gd name="T11" fmla="*/ 0 60000 65536"/>
                  <a:gd name="T12" fmla="*/ 0 60000 65536"/>
                  <a:gd name="T13" fmla="*/ 0 60000 65536"/>
                  <a:gd name="T14" fmla="*/ 0 60000 65536"/>
                  <a:gd name="T15" fmla="*/ 0 w 147"/>
                  <a:gd name="T16" fmla="*/ 0 h 135"/>
                  <a:gd name="T17" fmla="*/ 147 w 147"/>
                  <a:gd name="T18" fmla="*/ 135 h 135"/>
                </a:gdLst>
                <a:ahLst/>
                <a:cxnLst>
                  <a:cxn ang="T10">
                    <a:pos x="T0" y="T1"/>
                  </a:cxn>
                  <a:cxn ang="T11">
                    <a:pos x="T2" y="T3"/>
                  </a:cxn>
                  <a:cxn ang="T12">
                    <a:pos x="T4" y="T5"/>
                  </a:cxn>
                  <a:cxn ang="T13">
                    <a:pos x="T6" y="T7"/>
                  </a:cxn>
                  <a:cxn ang="T14">
                    <a:pos x="T8" y="T9"/>
                  </a:cxn>
                </a:cxnLst>
                <a:rect l="T15" t="T16" r="T17" b="T18"/>
                <a:pathLst>
                  <a:path w="147" h="135">
                    <a:moveTo>
                      <a:pt x="0" y="135"/>
                    </a:moveTo>
                    <a:lnTo>
                      <a:pt x="147" y="52"/>
                    </a:lnTo>
                    <a:lnTo>
                      <a:pt x="147" y="0"/>
                    </a:lnTo>
                    <a:lnTo>
                      <a:pt x="0" y="84"/>
                    </a:lnTo>
                    <a:lnTo>
                      <a:pt x="0" y="13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45" name="Freeform 1375"/>
              <p:cNvSpPr>
                <a:spLocks/>
              </p:cNvSpPr>
              <p:nvPr/>
            </p:nvSpPr>
            <p:spPr bwMode="auto">
              <a:xfrm>
                <a:off x="3487" y="1970"/>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46" name="Freeform 1376"/>
              <p:cNvSpPr>
                <a:spLocks/>
              </p:cNvSpPr>
              <p:nvPr/>
            </p:nvSpPr>
            <p:spPr bwMode="auto">
              <a:xfrm>
                <a:off x="3487" y="1970"/>
                <a:ext cx="220" cy="123"/>
              </a:xfrm>
              <a:custGeom>
                <a:avLst/>
                <a:gdLst>
                  <a:gd name="T0" fmla="*/ 73 w 220"/>
                  <a:gd name="T1" fmla="*/ 123 h 123"/>
                  <a:gd name="T2" fmla="*/ 220 w 220"/>
                  <a:gd name="T3" fmla="*/ 39 h 123"/>
                  <a:gd name="T4" fmla="*/ 147 w 220"/>
                  <a:gd name="T5" fmla="*/ 0 h 123"/>
                  <a:gd name="T6" fmla="*/ 0 w 220"/>
                  <a:gd name="T7" fmla="*/ 84 h 123"/>
                  <a:gd name="T8" fmla="*/ 73 w 220"/>
                  <a:gd name="T9" fmla="*/ 123 h 123"/>
                  <a:gd name="T10" fmla="*/ 0 60000 65536"/>
                  <a:gd name="T11" fmla="*/ 0 60000 65536"/>
                  <a:gd name="T12" fmla="*/ 0 60000 65536"/>
                  <a:gd name="T13" fmla="*/ 0 60000 65536"/>
                  <a:gd name="T14" fmla="*/ 0 60000 65536"/>
                  <a:gd name="T15" fmla="*/ 0 w 220"/>
                  <a:gd name="T16" fmla="*/ 0 h 123"/>
                  <a:gd name="T17" fmla="*/ 220 w 220"/>
                  <a:gd name="T18" fmla="*/ 123 h 123"/>
                </a:gdLst>
                <a:ahLst/>
                <a:cxnLst>
                  <a:cxn ang="T10">
                    <a:pos x="T0" y="T1"/>
                  </a:cxn>
                  <a:cxn ang="T11">
                    <a:pos x="T2" y="T3"/>
                  </a:cxn>
                  <a:cxn ang="T12">
                    <a:pos x="T4" y="T5"/>
                  </a:cxn>
                  <a:cxn ang="T13">
                    <a:pos x="T6" y="T7"/>
                  </a:cxn>
                  <a:cxn ang="T14">
                    <a:pos x="T8" y="T9"/>
                  </a:cxn>
                </a:cxnLst>
                <a:rect l="T15" t="T16" r="T17" b="T18"/>
                <a:pathLst>
                  <a:path w="220" h="123">
                    <a:moveTo>
                      <a:pt x="73" y="123"/>
                    </a:moveTo>
                    <a:lnTo>
                      <a:pt x="220" y="39"/>
                    </a:lnTo>
                    <a:lnTo>
                      <a:pt x="147" y="0"/>
                    </a:lnTo>
                    <a:lnTo>
                      <a:pt x="0" y="84"/>
                    </a:lnTo>
                    <a:lnTo>
                      <a:pt x="73" y="12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47" name="Freeform 1377"/>
              <p:cNvSpPr>
                <a:spLocks/>
              </p:cNvSpPr>
              <p:nvPr/>
            </p:nvSpPr>
            <p:spPr bwMode="auto">
              <a:xfrm>
                <a:off x="3487" y="2054"/>
                <a:ext cx="73" cy="90"/>
              </a:xfrm>
              <a:custGeom>
                <a:avLst/>
                <a:gdLst>
                  <a:gd name="T0" fmla="*/ 0 w 73"/>
                  <a:gd name="T1" fmla="*/ 0 h 90"/>
                  <a:gd name="T2" fmla="*/ 0 w 73"/>
                  <a:gd name="T3" fmla="*/ 52 h 90"/>
                  <a:gd name="T4" fmla="*/ 73 w 73"/>
                  <a:gd name="T5" fmla="*/ 90 h 90"/>
                  <a:gd name="T6" fmla="*/ 73 w 73"/>
                  <a:gd name="T7" fmla="*/ 39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2"/>
                    </a:lnTo>
                    <a:lnTo>
                      <a:pt x="73" y="90"/>
                    </a:lnTo>
                    <a:lnTo>
                      <a:pt x="73" y="3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48" name="Freeform 1378"/>
              <p:cNvSpPr>
                <a:spLocks/>
              </p:cNvSpPr>
              <p:nvPr/>
            </p:nvSpPr>
            <p:spPr bwMode="auto">
              <a:xfrm>
                <a:off x="3487" y="2054"/>
                <a:ext cx="73" cy="90"/>
              </a:xfrm>
              <a:custGeom>
                <a:avLst/>
                <a:gdLst>
                  <a:gd name="T0" fmla="*/ 0 w 73"/>
                  <a:gd name="T1" fmla="*/ 0 h 90"/>
                  <a:gd name="T2" fmla="*/ 0 w 73"/>
                  <a:gd name="T3" fmla="*/ 52 h 90"/>
                  <a:gd name="T4" fmla="*/ 73 w 73"/>
                  <a:gd name="T5" fmla="*/ 90 h 90"/>
                  <a:gd name="T6" fmla="*/ 73 w 73"/>
                  <a:gd name="T7" fmla="*/ 39 h 90"/>
                  <a:gd name="T8" fmla="*/ 0 w 73"/>
                  <a:gd name="T9" fmla="*/ 0 h 90"/>
                  <a:gd name="T10" fmla="*/ 0 60000 65536"/>
                  <a:gd name="T11" fmla="*/ 0 60000 65536"/>
                  <a:gd name="T12" fmla="*/ 0 60000 65536"/>
                  <a:gd name="T13" fmla="*/ 0 60000 65536"/>
                  <a:gd name="T14" fmla="*/ 0 60000 65536"/>
                  <a:gd name="T15" fmla="*/ 0 w 73"/>
                  <a:gd name="T16" fmla="*/ 0 h 90"/>
                  <a:gd name="T17" fmla="*/ 73 w 73"/>
                  <a:gd name="T18" fmla="*/ 90 h 90"/>
                </a:gdLst>
                <a:ahLst/>
                <a:cxnLst>
                  <a:cxn ang="T10">
                    <a:pos x="T0" y="T1"/>
                  </a:cxn>
                  <a:cxn ang="T11">
                    <a:pos x="T2" y="T3"/>
                  </a:cxn>
                  <a:cxn ang="T12">
                    <a:pos x="T4" y="T5"/>
                  </a:cxn>
                  <a:cxn ang="T13">
                    <a:pos x="T6" y="T7"/>
                  </a:cxn>
                  <a:cxn ang="T14">
                    <a:pos x="T8" y="T9"/>
                  </a:cxn>
                </a:cxnLst>
                <a:rect l="T15" t="T16" r="T17" b="T18"/>
                <a:pathLst>
                  <a:path w="73" h="90">
                    <a:moveTo>
                      <a:pt x="0" y="0"/>
                    </a:moveTo>
                    <a:lnTo>
                      <a:pt x="0" y="52"/>
                    </a:lnTo>
                    <a:lnTo>
                      <a:pt x="73" y="90"/>
                    </a:lnTo>
                    <a:lnTo>
                      <a:pt x="73" y="3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49" name="Freeform 1379"/>
              <p:cNvSpPr>
                <a:spLocks/>
              </p:cNvSpPr>
              <p:nvPr/>
            </p:nvSpPr>
            <p:spPr bwMode="auto">
              <a:xfrm>
                <a:off x="3570" y="1669"/>
                <a:ext cx="127" cy="112"/>
              </a:xfrm>
              <a:custGeom>
                <a:avLst/>
                <a:gdLst>
                  <a:gd name="T0" fmla="*/ 0 w 127"/>
                  <a:gd name="T1" fmla="*/ 112 h 112"/>
                  <a:gd name="T2" fmla="*/ 127 w 127"/>
                  <a:gd name="T3" fmla="*/ 52 h 112"/>
                  <a:gd name="T4" fmla="*/ 127 w 127"/>
                  <a:gd name="T5" fmla="*/ 0 h 112"/>
                  <a:gd name="T6" fmla="*/ 0 w 127"/>
                  <a:gd name="T7" fmla="*/ 60 h 112"/>
                  <a:gd name="T8" fmla="*/ 0 w 127"/>
                  <a:gd name="T9" fmla="*/ 112 h 112"/>
                  <a:gd name="T10" fmla="*/ 0 60000 65536"/>
                  <a:gd name="T11" fmla="*/ 0 60000 65536"/>
                  <a:gd name="T12" fmla="*/ 0 60000 65536"/>
                  <a:gd name="T13" fmla="*/ 0 60000 65536"/>
                  <a:gd name="T14" fmla="*/ 0 60000 65536"/>
                  <a:gd name="T15" fmla="*/ 0 w 127"/>
                  <a:gd name="T16" fmla="*/ 0 h 112"/>
                  <a:gd name="T17" fmla="*/ 127 w 127"/>
                  <a:gd name="T18" fmla="*/ 112 h 112"/>
                </a:gdLst>
                <a:ahLst/>
                <a:cxnLst>
                  <a:cxn ang="T10">
                    <a:pos x="T0" y="T1"/>
                  </a:cxn>
                  <a:cxn ang="T11">
                    <a:pos x="T2" y="T3"/>
                  </a:cxn>
                  <a:cxn ang="T12">
                    <a:pos x="T4" y="T5"/>
                  </a:cxn>
                  <a:cxn ang="T13">
                    <a:pos x="T6" y="T7"/>
                  </a:cxn>
                  <a:cxn ang="T14">
                    <a:pos x="T8" y="T9"/>
                  </a:cxn>
                </a:cxnLst>
                <a:rect l="T15" t="T16" r="T17" b="T18"/>
                <a:pathLst>
                  <a:path w="127" h="112">
                    <a:moveTo>
                      <a:pt x="0" y="112"/>
                    </a:moveTo>
                    <a:lnTo>
                      <a:pt x="127" y="52"/>
                    </a:lnTo>
                    <a:lnTo>
                      <a:pt x="127" y="0"/>
                    </a:lnTo>
                    <a:lnTo>
                      <a:pt x="0" y="60"/>
                    </a:lnTo>
                    <a:lnTo>
                      <a:pt x="0" y="11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50" name="Freeform 1380"/>
              <p:cNvSpPr>
                <a:spLocks/>
              </p:cNvSpPr>
              <p:nvPr/>
            </p:nvSpPr>
            <p:spPr bwMode="auto">
              <a:xfrm>
                <a:off x="3570" y="1669"/>
                <a:ext cx="127" cy="112"/>
              </a:xfrm>
              <a:custGeom>
                <a:avLst/>
                <a:gdLst>
                  <a:gd name="T0" fmla="*/ 0 w 127"/>
                  <a:gd name="T1" fmla="*/ 112 h 112"/>
                  <a:gd name="T2" fmla="*/ 127 w 127"/>
                  <a:gd name="T3" fmla="*/ 52 h 112"/>
                  <a:gd name="T4" fmla="*/ 127 w 127"/>
                  <a:gd name="T5" fmla="*/ 0 h 112"/>
                  <a:gd name="T6" fmla="*/ 0 w 127"/>
                  <a:gd name="T7" fmla="*/ 60 h 112"/>
                  <a:gd name="T8" fmla="*/ 0 w 127"/>
                  <a:gd name="T9" fmla="*/ 112 h 112"/>
                  <a:gd name="T10" fmla="*/ 0 60000 65536"/>
                  <a:gd name="T11" fmla="*/ 0 60000 65536"/>
                  <a:gd name="T12" fmla="*/ 0 60000 65536"/>
                  <a:gd name="T13" fmla="*/ 0 60000 65536"/>
                  <a:gd name="T14" fmla="*/ 0 60000 65536"/>
                  <a:gd name="T15" fmla="*/ 0 w 127"/>
                  <a:gd name="T16" fmla="*/ 0 h 112"/>
                  <a:gd name="T17" fmla="*/ 127 w 127"/>
                  <a:gd name="T18" fmla="*/ 112 h 112"/>
                </a:gdLst>
                <a:ahLst/>
                <a:cxnLst>
                  <a:cxn ang="T10">
                    <a:pos x="T0" y="T1"/>
                  </a:cxn>
                  <a:cxn ang="T11">
                    <a:pos x="T2" y="T3"/>
                  </a:cxn>
                  <a:cxn ang="T12">
                    <a:pos x="T4" y="T5"/>
                  </a:cxn>
                  <a:cxn ang="T13">
                    <a:pos x="T6" y="T7"/>
                  </a:cxn>
                  <a:cxn ang="T14">
                    <a:pos x="T8" y="T9"/>
                  </a:cxn>
                </a:cxnLst>
                <a:rect l="T15" t="T16" r="T17" b="T18"/>
                <a:pathLst>
                  <a:path w="127" h="112">
                    <a:moveTo>
                      <a:pt x="0" y="112"/>
                    </a:moveTo>
                    <a:lnTo>
                      <a:pt x="127" y="52"/>
                    </a:lnTo>
                    <a:lnTo>
                      <a:pt x="127" y="0"/>
                    </a:lnTo>
                    <a:lnTo>
                      <a:pt x="0" y="60"/>
                    </a:lnTo>
                    <a:lnTo>
                      <a:pt x="0" y="11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51" name="Freeform 1381"/>
              <p:cNvSpPr>
                <a:spLocks/>
              </p:cNvSpPr>
              <p:nvPr/>
            </p:nvSpPr>
            <p:spPr bwMode="auto">
              <a:xfrm>
                <a:off x="3485" y="1624"/>
                <a:ext cx="212" cy="105"/>
              </a:xfrm>
              <a:custGeom>
                <a:avLst/>
                <a:gdLst>
                  <a:gd name="T0" fmla="*/ 85 w 212"/>
                  <a:gd name="T1" fmla="*/ 105 h 105"/>
                  <a:gd name="T2" fmla="*/ 212 w 212"/>
                  <a:gd name="T3" fmla="*/ 45 h 105"/>
                  <a:gd name="T4" fmla="*/ 125 w 212"/>
                  <a:gd name="T5" fmla="*/ 0 h 105"/>
                  <a:gd name="T6" fmla="*/ 0 w 212"/>
                  <a:gd name="T7" fmla="*/ 60 h 105"/>
                  <a:gd name="T8" fmla="*/ 85 w 212"/>
                  <a:gd name="T9" fmla="*/ 105 h 105"/>
                  <a:gd name="T10" fmla="*/ 0 60000 65536"/>
                  <a:gd name="T11" fmla="*/ 0 60000 65536"/>
                  <a:gd name="T12" fmla="*/ 0 60000 65536"/>
                  <a:gd name="T13" fmla="*/ 0 60000 65536"/>
                  <a:gd name="T14" fmla="*/ 0 60000 65536"/>
                  <a:gd name="T15" fmla="*/ 0 w 212"/>
                  <a:gd name="T16" fmla="*/ 0 h 105"/>
                  <a:gd name="T17" fmla="*/ 212 w 212"/>
                  <a:gd name="T18" fmla="*/ 105 h 105"/>
                </a:gdLst>
                <a:ahLst/>
                <a:cxnLst>
                  <a:cxn ang="T10">
                    <a:pos x="T0" y="T1"/>
                  </a:cxn>
                  <a:cxn ang="T11">
                    <a:pos x="T2" y="T3"/>
                  </a:cxn>
                  <a:cxn ang="T12">
                    <a:pos x="T4" y="T5"/>
                  </a:cxn>
                  <a:cxn ang="T13">
                    <a:pos x="T6" y="T7"/>
                  </a:cxn>
                  <a:cxn ang="T14">
                    <a:pos x="T8" y="T9"/>
                  </a:cxn>
                </a:cxnLst>
                <a:rect l="T15" t="T16" r="T17" b="T18"/>
                <a:pathLst>
                  <a:path w="212" h="105">
                    <a:moveTo>
                      <a:pt x="85" y="105"/>
                    </a:moveTo>
                    <a:lnTo>
                      <a:pt x="212" y="45"/>
                    </a:lnTo>
                    <a:lnTo>
                      <a:pt x="125" y="0"/>
                    </a:lnTo>
                    <a:lnTo>
                      <a:pt x="0" y="60"/>
                    </a:lnTo>
                    <a:lnTo>
                      <a:pt x="85"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52" name="Freeform 1382"/>
              <p:cNvSpPr>
                <a:spLocks/>
              </p:cNvSpPr>
              <p:nvPr/>
            </p:nvSpPr>
            <p:spPr bwMode="auto">
              <a:xfrm>
                <a:off x="3485" y="1624"/>
                <a:ext cx="212" cy="105"/>
              </a:xfrm>
              <a:custGeom>
                <a:avLst/>
                <a:gdLst>
                  <a:gd name="T0" fmla="*/ 85 w 212"/>
                  <a:gd name="T1" fmla="*/ 105 h 105"/>
                  <a:gd name="T2" fmla="*/ 212 w 212"/>
                  <a:gd name="T3" fmla="*/ 45 h 105"/>
                  <a:gd name="T4" fmla="*/ 125 w 212"/>
                  <a:gd name="T5" fmla="*/ 0 h 105"/>
                  <a:gd name="T6" fmla="*/ 0 w 212"/>
                  <a:gd name="T7" fmla="*/ 60 h 105"/>
                  <a:gd name="T8" fmla="*/ 85 w 212"/>
                  <a:gd name="T9" fmla="*/ 105 h 105"/>
                  <a:gd name="T10" fmla="*/ 0 60000 65536"/>
                  <a:gd name="T11" fmla="*/ 0 60000 65536"/>
                  <a:gd name="T12" fmla="*/ 0 60000 65536"/>
                  <a:gd name="T13" fmla="*/ 0 60000 65536"/>
                  <a:gd name="T14" fmla="*/ 0 60000 65536"/>
                  <a:gd name="T15" fmla="*/ 0 w 212"/>
                  <a:gd name="T16" fmla="*/ 0 h 105"/>
                  <a:gd name="T17" fmla="*/ 212 w 212"/>
                  <a:gd name="T18" fmla="*/ 105 h 105"/>
                </a:gdLst>
                <a:ahLst/>
                <a:cxnLst>
                  <a:cxn ang="T10">
                    <a:pos x="T0" y="T1"/>
                  </a:cxn>
                  <a:cxn ang="T11">
                    <a:pos x="T2" y="T3"/>
                  </a:cxn>
                  <a:cxn ang="T12">
                    <a:pos x="T4" y="T5"/>
                  </a:cxn>
                  <a:cxn ang="T13">
                    <a:pos x="T6" y="T7"/>
                  </a:cxn>
                  <a:cxn ang="T14">
                    <a:pos x="T8" y="T9"/>
                  </a:cxn>
                </a:cxnLst>
                <a:rect l="T15" t="T16" r="T17" b="T18"/>
                <a:pathLst>
                  <a:path w="212" h="105">
                    <a:moveTo>
                      <a:pt x="85" y="105"/>
                    </a:moveTo>
                    <a:lnTo>
                      <a:pt x="212" y="45"/>
                    </a:lnTo>
                    <a:lnTo>
                      <a:pt x="125" y="0"/>
                    </a:lnTo>
                    <a:lnTo>
                      <a:pt x="0" y="60"/>
                    </a:lnTo>
                    <a:lnTo>
                      <a:pt x="85"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53" name="Freeform 1383"/>
              <p:cNvSpPr>
                <a:spLocks/>
              </p:cNvSpPr>
              <p:nvPr/>
            </p:nvSpPr>
            <p:spPr bwMode="auto">
              <a:xfrm>
                <a:off x="3570" y="1669"/>
                <a:ext cx="127" cy="112"/>
              </a:xfrm>
              <a:custGeom>
                <a:avLst/>
                <a:gdLst>
                  <a:gd name="T0" fmla="*/ 0 w 127"/>
                  <a:gd name="T1" fmla="*/ 112 h 112"/>
                  <a:gd name="T2" fmla="*/ 127 w 127"/>
                  <a:gd name="T3" fmla="*/ 52 h 112"/>
                  <a:gd name="T4" fmla="*/ 127 w 127"/>
                  <a:gd name="T5" fmla="*/ 0 h 112"/>
                  <a:gd name="T6" fmla="*/ 0 w 127"/>
                  <a:gd name="T7" fmla="*/ 60 h 112"/>
                  <a:gd name="T8" fmla="*/ 0 w 127"/>
                  <a:gd name="T9" fmla="*/ 112 h 112"/>
                  <a:gd name="T10" fmla="*/ 0 60000 65536"/>
                  <a:gd name="T11" fmla="*/ 0 60000 65536"/>
                  <a:gd name="T12" fmla="*/ 0 60000 65536"/>
                  <a:gd name="T13" fmla="*/ 0 60000 65536"/>
                  <a:gd name="T14" fmla="*/ 0 60000 65536"/>
                  <a:gd name="T15" fmla="*/ 0 w 127"/>
                  <a:gd name="T16" fmla="*/ 0 h 112"/>
                  <a:gd name="T17" fmla="*/ 127 w 127"/>
                  <a:gd name="T18" fmla="*/ 112 h 112"/>
                </a:gdLst>
                <a:ahLst/>
                <a:cxnLst>
                  <a:cxn ang="T10">
                    <a:pos x="T0" y="T1"/>
                  </a:cxn>
                  <a:cxn ang="T11">
                    <a:pos x="T2" y="T3"/>
                  </a:cxn>
                  <a:cxn ang="T12">
                    <a:pos x="T4" y="T5"/>
                  </a:cxn>
                  <a:cxn ang="T13">
                    <a:pos x="T6" y="T7"/>
                  </a:cxn>
                  <a:cxn ang="T14">
                    <a:pos x="T8" y="T9"/>
                  </a:cxn>
                </a:cxnLst>
                <a:rect l="T15" t="T16" r="T17" b="T18"/>
                <a:pathLst>
                  <a:path w="127" h="112">
                    <a:moveTo>
                      <a:pt x="0" y="112"/>
                    </a:moveTo>
                    <a:lnTo>
                      <a:pt x="127" y="52"/>
                    </a:lnTo>
                    <a:lnTo>
                      <a:pt x="127" y="0"/>
                    </a:lnTo>
                    <a:lnTo>
                      <a:pt x="0" y="60"/>
                    </a:lnTo>
                    <a:lnTo>
                      <a:pt x="0" y="11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54" name="Freeform 1384"/>
              <p:cNvSpPr>
                <a:spLocks/>
              </p:cNvSpPr>
              <p:nvPr/>
            </p:nvSpPr>
            <p:spPr bwMode="auto">
              <a:xfrm>
                <a:off x="3570" y="1669"/>
                <a:ext cx="127" cy="112"/>
              </a:xfrm>
              <a:custGeom>
                <a:avLst/>
                <a:gdLst>
                  <a:gd name="T0" fmla="*/ 0 w 127"/>
                  <a:gd name="T1" fmla="*/ 112 h 112"/>
                  <a:gd name="T2" fmla="*/ 127 w 127"/>
                  <a:gd name="T3" fmla="*/ 52 h 112"/>
                  <a:gd name="T4" fmla="*/ 127 w 127"/>
                  <a:gd name="T5" fmla="*/ 0 h 112"/>
                  <a:gd name="T6" fmla="*/ 0 w 127"/>
                  <a:gd name="T7" fmla="*/ 60 h 112"/>
                  <a:gd name="T8" fmla="*/ 0 w 127"/>
                  <a:gd name="T9" fmla="*/ 112 h 112"/>
                  <a:gd name="T10" fmla="*/ 0 60000 65536"/>
                  <a:gd name="T11" fmla="*/ 0 60000 65536"/>
                  <a:gd name="T12" fmla="*/ 0 60000 65536"/>
                  <a:gd name="T13" fmla="*/ 0 60000 65536"/>
                  <a:gd name="T14" fmla="*/ 0 60000 65536"/>
                  <a:gd name="T15" fmla="*/ 0 w 127"/>
                  <a:gd name="T16" fmla="*/ 0 h 112"/>
                  <a:gd name="T17" fmla="*/ 127 w 127"/>
                  <a:gd name="T18" fmla="*/ 112 h 112"/>
                </a:gdLst>
                <a:ahLst/>
                <a:cxnLst>
                  <a:cxn ang="T10">
                    <a:pos x="T0" y="T1"/>
                  </a:cxn>
                  <a:cxn ang="T11">
                    <a:pos x="T2" y="T3"/>
                  </a:cxn>
                  <a:cxn ang="T12">
                    <a:pos x="T4" y="T5"/>
                  </a:cxn>
                  <a:cxn ang="T13">
                    <a:pos x="T6" y="T7"/>
                  </a:cxn>
                  <a:cxn ang="T14">
                    <a:pos x="T8" y="T9"/>
                  </a:cxn>
                </a:cxnLst>
                <a:rect l="T15" t="T16" r="T17" b="T18"/>
                <a:pathLst>
                  <a:path w="127" h="112">
                    <a:moveTo>
                      <a:pt x="0" y="112"/>
                    </a:moveTo>
                    <a:lnTo>
                      <a:pt x="127" y="52"/>
                    </a:lnTo>
                    <a:lnTo>
                      <a:pt x="127" y="0"/>
                    </a:lnTo>
                    <a:lnTo>
                      <a:pt x="0" y="60"/>
                    </a:lnTo>
                    <a:lnTo>
                      <a:pt x="0" y="11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55" name="Freeform 1385"/>
              <p:cNvSpPr>
                <a:spLocks/>
              </p:cNvSpPr>
              <p:nvPr/>
            </p:nvSpPr>
            <p:spPr bwMode="auto">
              <a:xfrm>
                <a:off x="3485" y="1624"/>
                <a:ext cx="212" cy="105"/>
              </a:xfrm>
              <a:custGeom>
                <a:avLst/>
                <a:gdLst>
                  <a:gd name="T0" fmla="*/ 85 w 212"/>
                  <a:gd name="T1" fmla="*/ 105 h 105"/>
                  <a:gd name="T2" fmla="*/ 212 w 212"/>
                  <a:gd name="T3" fmla="*/ 45 h 105"/>
                  <a:gd name="T4" fmla="*/ 125 w 212"/>
                  <a:gd name="T5" fmla="*/ 0 h 105"/>
                  <a:gd name="T6" fmla="*/ 0 w 212"/>
                  <a:gd name="T7" fmla="*/ 60 h 105"/>
                  <a:gd name="T8" fmla="*/ 85 w 212"/>
                  <a:gd name="T9" fmla="*/ 105 h 105"/>
                  <a:gd name="T10" fmla="*/ 0 60000 65536"/>
                  <a:gd name="T11" fmla="*/ 0 60000 65536"/>
                  <a:gd name="T12" fmla="*/ 0 60000 65536"/>
                  <a:gd name="T13" fmla="*/ 0 60000 65536"/>
                  <a:gd name="T14" fmla="*/ 0 60000 65536"/>
                  <a:gd name="T15" fmla="*/ 0 w 212"/>
                  <a:gd name="T16" fmla="*/ 0 h 105"/>
                  <a:gd name="T17" fmla="*/ 212 w 212"/>
                  <a:gd name="T18" fmla="*/ 105 h 105"/>
                </a:gdLst>
                <a:ahLst/>
                <a:cxnLst>
                  <a:cxn ang="T10">
                    <a:pos x="T0" y="T1"/>
                  </a:cxn>
                  <a:cxn ang="T11">
                    <a:pos x="T2" y="T3"/>
                  </a:cxn>
                  <a:cxn ang="T12">
                    <a:pos x="T4" y="T5"/>
                  </a:cxn>
                  <a:cxn ang="T13">
                    <a:pos x="T6" y="T7"/>
                  </a:cxn>
                  <a:cxn ang="T14">
                    <a:pos x="T8" y="T9"/>
                  </a:cxn>
                </a:cxnLst>
                <a:rect l="T15" t="T16" r="T17" b="T18"/>
                <a:pathLst>
                  <a:path w="212" h="105">
                    <a:moveTo>
                      <a:pt x="85" y="105"/>
                    </a:moveTo>
                    <a:lnTo>
                      <a:pt x="212" y="45"/>
                    </a:lnTo>
                    <a:lnTo>
                      <a:pt x="125" y="0"/>
                    </a:lnTo>
                    <a:lnTo>
                      <a:pt x="0" y="60"/>
                    </a:lnTo>
                    <a:lnTo>
                      <a:pt x="85"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56" name="Freeform 1386"/>
              <p:cNvSpPr>
                <a:spLocks/>
              </p:cNvSpPr>
              <p:nvPr/>
            </p:nvSpPr>
            <p:spPr bwMode="auto">
              <a:xfrm>
                <a:off x="3485" y="1624"/>
                <a:ext cx="212" cy="105"/>
              </a:xfrm>
              <a:custGeom>
                <a:avLst/>
                <a:gdLst>
                  <a:gd name="T0" fmla="*/ 85 w 212"/>
                  <a:gd name="T1" fmla="*/ 105 h 105"/>
                  <a:gd name="T2" fmla="*/ 212 w 212"/>
                  <a:gd name="T3" fmla="*/ 45 h 105"/>
                  <a:gd name="T4" fmla="*/ 125 w 212"/>
                  <a:gd name="T5" fmla="*/ 0 h 105"/>
                  <a:gd name="T6" fmla="*/ 0 w 212"/>
                  <a:gd name="T7" fmla="*/ 60 h 105"/>
                  <a:gd name="T8" fmla="*/ 85 w 212"/>
                  <a:gd name="T9" fmla="*/ 105 h 105"/>
                  <a:gd name="T10" fmla="*/ 0 60000 65536"/>
                  <a:gd name="T11" fmla="*/ 0 60000 65536"/>
                  <a:gd name="T12" fmla="*/ 0 60000 65536"/>
                  <a:gd name="T13" fmla="*/ 0 60000 65536"/>
                  <a:gd name="T14" fmla="*/ 0 60000 65536"/>
                  <a:gd name="T15" fmla="*/ 0 w 212"/>
                  <a:gd name="T16" fmla="*/ 0 h 105"/>
                  <a:gd name="T17" fmla="*/ 212 w 212"/>
                  <a:gd name="T18" fmla="*/ 105 h 105"/>
                </a:gdLst>
                <a:ahLst/>
                <a:cxnLst>
                  <a:cxn ang="T10">
                    <a:pos x="T0" y="T1"/>
                  </a:cxn>
                  <a:cxn ang="T11">
                    <a:pos x="T2" y="T3"/>
                  </a:cxn>
                  <a:cxn ang="T12">
                    <a:pos x="T4" y="T5"/>
                  </a:cxn>
                  <a:cxn ang="T13">
                    <a:pos x="T6" y="T7"/>
                  </a:cxn>
                  <a:cxn ang="T14">
                    <a:pos x="T8" y="T9"/>
                  </a:cxn>
                </a:cxnLst>
                <a:rect l="T15" t="T16" r="T17" b="T18"/>
                <a:pathLst>
                  <a:path w="212" h="105">
                    <a:moveTo>
                      <a:pt x="85" y="105"/>
                    </a:moveTo>
                    <a:lnTo>
                      <a:pt x="212" y="45"/>
                    </a:lnTo>
                    <a:lnTo>
                      <a:pt x="125" y="0"/>
                    </a:lnTo>
                    <a:lnTo>
                      <a:pt x="0" y="60"/>
                    </a:lnTo>
                    <a:lnTo>
                      <a:pt x="85"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57" name="Freeform 1387"/>
              <p:cNvSpPr>
                <a:spLocks/>
              </p:cNvSpPr>
              <p:nvPr/>
            </p:nvSpPr>
            <p:spPr bwMode="auto">
              <a:xfrm>
                <a:off x="3485" y="1684"/>
                <a:ext cx="85" cy="97"/>
              </a:xfrm>
              <a:custGeom>
                <a:avLst/>
                <a:gdLst>
                  <a:gd name="T0" fmla="*/ 0 w 85"/>
                  <a:gd name="T1" fmla="*/ 0 h 97"/>
                  <a:gd name="T2" fmla="*/ 0 w 85"/>
                  <a:gd name="T3" fmla="*/ 52 h 97"/>
                  <a:gd name="T4" fmla="*/ 85 w 85"/>
                  <a:gd name="T5" fmla="*/ 97 h 97"/>
                  <a:gd name="T6" fmla="*/ 85 w 85"/>
                  <a:gd name="T7" fmla="*/ 45 h 97"/>
                  <a:gd name="T8" fmla="*/ 0 w 85"/>
                  <a:gd name="T9" fmla="*/ 0 h 97"/>
                  <a:gd name="T10" fmla="*/ 0 60000 65536"/>
                  <a:gd name="T11" fmla="*/ 0 60000 65536"/>
                  <a:gd name="T12" fmla="*/ 0 60000 65536"/>
                  <a:gd name="T13" fmla="*/ 0 60000 65536"/>
                  <a:gd name="T14" fmla="*/ 0 60000 65536"/>
                  <a:gd name="T15" fmla="*/ 0 w 85"/>
                  <a:gd name="T16" fmla="*/ 0 h 97"/>
                  <a:gd name="T17" fmla="*/ 85 w 85"/>
                  <a:gd name="T18" fmla="*/ 97 h 97"/>
                </a:gdLst>
                <a:ahLst/>
                <a:cxnLst>
                  <a:cxn ang="T10">
                    <a:pos x="T0" y="T1"/>
                  </a:cxn>
                  <a:cxn ang="T11">
                    <a:pos x="T2" y="T3"/>
                  </a:cxn>
                  <a:cxn ang="T12">
                    <a:pos x="T4" y="T5"/>
                  </a:cxn>
                  <a:cxn ang="T13">
                    <a:pos x="T6" y="T7"/>
                  </a:cxn>
                  <a:cxn ang="T14">
                    <a:pos x="T8" y="T9"/>
                  </a:cxn>
                </a:cxnLst>
                <a:rect l="T15" t="T16" r="T17" b="T18"/>
                <a:pathLst>
                  <a:path w="85" h="97">
                    <a:moveTo>
                      <a:pt x="0" y="0"/>
                    </a:moveTo>
                    <a:lnTo>
                      <a:pt x="0" y="52"/>
                    </a:lnTo>
                    <a:lnTo>
                      <a:pt x="85" y="97"/>
                    </a:lnTo>
                    <a:lnTo>
                      <a:pt x="85" y="4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58" name="Freeform 1388"/>
              <p:cNvSpPr>
                <a:spLocks/>
              </p:cNvSpPr>
              <p:nvPr/>
            </p:nvSpPr>
            <p:spPr bwMode="auto">
              <a:xfrm>
                <a:off x="3485" y="1684"/>
                <a:ext cx="85" cy="97"/>
              </a:xfrm>
              <a:custGeom>
                <a:avLst/>
                <a:gdLst>
                  <a:gd name="T0" fmla="*/ 0 w 85"/>
                  <a:gd name="T1" fmla="*/ 0 h 97"/>
                  <a:gd name="T2" fmla="*/ 0 w 85"/>
                  <a:gd name="T3" fmla="*/ 52 h 97"/>
                  <a:gd name="T4" fmla="*/ 85 w 85"/>
                  <a:gd name="T5" fmla="*/ 97 h 97"/>
                  <a:gd name="T6" fmla="*/ 85 w 85"/>
                  <a:gd name="T7" fmla="*/ 45 h 97"/>
                  <a:gd name="T8" fmla="*/ 0 w 85"/>
                  <a:gd name="T9" fmla="*/ 0 h 97"/>
                  <a:gd name="T10" fmla="*/ 0 60000 65536"/>
                  <a:gd name="T11" fmla="*/ 0 60000 65536"/>
                  <a:gd name="T12" fmla="*/ 0 60000 65536"/>
                  <a:gd name="T13" fmla="*/ 0 60000 65536"/>
                  <a:gd name="T14" fmla="*/ 0 60000 65536"/>
                  <a:gd name="T15" fmla="*/ 0 w 85"/>
                  <a:gd name="T16" fmla="*/ 0 h 97"/>
                  <a:gd name="T17" fmla="*/ 85 w 85"/>
                  <a:gd name="T18" fmla="*/ 97 h 97"/>
                </a:gdLst>
                <a:ahLst/>
                <a:cxnLst>
                  <a:cxn ang="T10">
                    <a:pos x="T0" y="T1"/>
                  </a:cxn>
                  <a:cxn ang="T11">
                    <a:pos x="T2" y="T3"/>
                  </a:cxn>
                  <a:cxn ang="T12">
                    <a:pos x="T4" y="T5"/>
                  </a:cxn>
                  <a:cxn ang="T13">
                    <a:pos x="T6" y="T7"/>
                  </a:cxn>
                  <a:cxn ang="T14">
                    <a:pos x="T8" y="T9"/>
                  </a:cxn>
                </a:cxnLst>
                <a:rect l="T15" t="T16" r="T17" b="T18"/>
                <a:pathLst>
                  <a:path w="85" h="97">
                    <a:moveTo>
                      <a:pt x="0" y="0"/>
                    </a:moveTo>
                    <a:lnTo>
                      <a:pt x="0" y="52"/>
                    </a:lnTo>
                    <a:lnTo>
                      <a:pt x="85" y="97"/>
                    </a:lnTo>
                    <a:lnTo>
                      <a:pt x="85" y="4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59" name="Freeform 1389"/>
              <p:cNvSpPr>
                <a:spLocks/>
              </p:cNvSpPr>
              <p:nvPr/>
            </p:nvSpPr>
            <p:spPr bwMode="auto">
              <a:xfrm>
                <a:off x="3173" y="2437"/>
                <a:ext cx="83" cy="45"/>
              </a:xfrm>
              <a:custGeom>
                <a:avLst/>
                <a:gdLst>
                  <a:gd name="T0" fmla="*/ 0 w 83"/>
                  <a:gd name="T1" fmla="*/ 24 h 45"/>
                  <a:gd name="T2" fmla="*/ 42 w 83"/>
                  <a:gd name="T3" fmla="*/ 0 h 45"/>
                  <a:gd name="T4" fmla="*/ 83 w 83"/>
                  <a:gd name="T5" fmla="*/ 21 h 45"/>
                  <a:gd name="T6" fmla="*/ 42 w 83"/>
                  <a:gd name="T7" fmla="*/ 45 h 45"/>
                  <a:gd name="T8" fmla="*/ 0 w 83"/>
                  <a:gd name="T9" fmla="*/ 24 h 45"/>
                  <a:gd name="T10" fmla="*/ 0 60000 65536"/>
                  <a:gd name="T11" fmla="*/ 0 60000 65536"/>
                  <a:gd name="T12" fmla="*/ 0 60000 65536"/>
                  <a:gd name="T13" fmla="*/ 0 60000 65536"/>
                  <a:gd name="T14" fmla="*/ 0 60000 65536"/>
                  <a:gd name="T15" fmla="*/ 0 w 83"/>
                  <a:gd name="T16" fmla="*/ 0 h 45"/>
                  <a:gd name="T17" fmla="*/ 83 w 83"/>
                  <a:gd name="T18" fmla="*/ 45 h 45"/>
                </a:gdLst>
                <a:ahLst/>
                <a:cxnLst>
                  <a:cxn ang="T10">
                    <a:pos x="T0" y="T1"/>
                  </a:cxn>
                  <a:cxn ang="T11">
                    <a:pos x="T2" y="T3"/>
                  </a:cxn>
                  <a:cxn ang="T12">
                    <a:pos x="T4" y="T5"/>
                  </a:cxn>
                  <a:cxn ang="T13">
                    <a:pos x="T6" y="T7"/>
                  </a:cxn>
                  <a:cxn ang="T14">
                    <a:pos x="T8" y="T9"/>
                  </a:cxn>
                </a:cxnLst>
                <a:rect l="T15" t="T16" r="T17" b="T18"/>
                <a:pathLst>
                  <a:path w="83" h="45">
                    <a:moveTo>
                      <a:pt x="0" y="24"/>
                    </a:moveTo>
                    <a:lnTo>
                      <a:pt x="42" y="0"/>
                    </a:lnTo>
                    <a:lnTo>
                      <a:pt x="83" y="21"/>
                    </a:lnTo>
                    <a:lnTo>
                      <a:pt x="42" y="45"/>
                    </a:lnTo>
                    <a:lnTo>
                      <a:pt x="0" y="2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60" name="Freeform 1390"/>
              <p:cNvSpPr>
                <a:spLocks/>
              </p:cNvSpPr>
              <p:nvPr/>
            </p:nvSpPr>
            <p:spPr bwMode="auto">
              <a:xfrm>
                <a:off x="3173" y="2437"/>
                <a:ext cx="83" cy="45"/>
              </a:xfrm>
              <a:custGeom>
                <a:avLst/>
                <a:gdLst>
                  <a:gd name="T0" fmla="*/ 0 w 83"/>
                  <a:gd name="T1" fmla="*/ 24 h 45"/>
                  <a:gd name="T2" fmla="*/ 42 w 83"/>
                  <a:gd name="T3" fmla="*/ 0 h 45"/>
                  <a:gd name="T4" fmla="*/ 83 w 83"/>
                  <a:gd name="T5" fmla="*/ 21 h 45"/>
                  <a:gd name="T6" fmla="*/ 42 w 83"/>
                  <a:gd name="T7" fmla="*/ 45 h 45"/>
                  <a:gd name="T8" fmla="*/ 0 w 83"/>
                  <a:gd name="T9" fmla="*/ 24 h 45"/>
                  <a:gd name="T10" fmla="*/ 0 60000 65536"/>
                  <a:gd name="T11" fmla="*/ 0 60000 65536"/>
                  <a:gd name="T12" fmla="*/ 0 60000 65536"/>
                  <a:gd name="T13" fmla="*/ 0 60000 65536"/>
                  <a:gd name="T14" fmla="*/ 0 60000 65536"/>
                  <a:gd name="T15" fmla="*/ 0 w 83"/>
                  <a:gd name="T16" fmla="*/ 0 h 45"/>
                  <a:gd name="T17" fmla="*/ 83 w 83"/>
                  <a:gd name="T18" fmla="*/ 45 h 45"/>
                </a:gdLst>
                <a:ahLst/>
                <a:cxnLst>
                  <a:cxn ang="T10">
                    <a:pos x="T0" y="T1"/>
                  </a:cxn>
                  <a:cxn ang="T11">
                    <a:pos x="T2" y="T3"/>
                  </a:cxn>
                  <a:cxn ang="T12">
                    <a:pos x="T4" y="T5"/>
                  </a:cxn>
                  <a:cxn ang="T13">
                    <a:pos x="T6" y="T7"/>
                  </a:cxn>
                  <a:cxn ang="T14">
                    <a:pos x="T8" y="T9"/>
                  </a:cxn>
                </a:cxnLst>
                <a:rect l="T15" t="T16" r="T17" b="T18"/>
                <a:pathLst>
                  <a:path w="83" h="45">
                    <a:moveTo>
                      <a:pt x="0" y="24"/>
                    </a:moveTo>
                    <a:lnTo>
                      <a:pt x="42" y="0"/>
                    </a:lnTo>
                    <a:lnTo>
                      <a:pt x="83" y="21"/>
                    </a:lnTo>
                    <a:lnTo>
                      <a:pt x="42" y="45"/>
                    </a:lnTo>
                    <a:lnTo>
                      <a:pt x="0" y="2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61" name="Freeform 1391"/>
              <p:cNvSpPr>
                <a:spLocks/>
              </p:cNvSpPr>
              <p:nvPr/>
            </p:nvSpPr>
            <p:spPr bwMode="auto">
              <a:xfrm>
                <a:off x="3663" y="2252"/>
                <a:ext cx="112" cy="114"/>
              </a:xfrm>
              <a:custGeom>
                <a:avLst/>
                <a:gdLst>
                  <a:gd name="T0" fmla="*/ 0 w 112"/>
                  <a:gd name="T1" fmla="*/ 114 h 114"/>
                  <a:gd name="T2" fmla="*/ 112 w 112"/>
                  <a:gd name="T3" fmla="*/ 52 h 114"/>
                  <a:gd name="T4" fmla="*/ 112 w 112"/>
                  <a:gd name="T5" fmla="*/ 0 h 114"/>
                  <a:gd name="T6" fmla="*/ 0 w 112"/>
                  <a:gd name="T7" fmla="*/ 62 h 114"/>
                  <a:gd name="T8" fmla="*/ 0 w 112"/>
                  <a:gd name="T9" fmla="*/ 114 h 114"/>
                  <a:gd name="T10" fmla="*/ 0 60000 65536"/>
                  <a:gd name="T11" fmla="*/ 0 60000 65536"/>
                  <a:gd name="T12" fmla="*/ 0 60000 65536"/>
                  <a:gd name="T13" fmla="*/ 0 60000 65536"/>
                  <a:gd name="T14" fmla="*/ 0 60000 65536"/>
                  <a:gd name="T15" fmla="*/ 0 w 112"/>
                  <a:gd name="T16" fmla="*/ 0 h 114"/>
                  <a:gd name="T17" fmla="*/ 112 w 112"/>
                  <a:gd name="T18" fmla="*/ 114 h 114"/>
                </a:gdLst>
                <a:ahLst/>
                <a:cxnLst>
                  <a:cxn ang="T10">
                    <a:pos x="T0" y="T1"/>
                  </a:cxn>
                  <a:cxn ang="T11">
                    <a:pos x="T2" y="T3"/>
                  </a:cxn>
                  <a:cxn ang="T12">
                    <a:pos x="T4" y="T5"/>
                  </a:cxn>
                  <a:cxn ang="T13">
                    <a:pos x="T6" y="T7"/>
                  </a:cxn>
                  <a:cxn ang="T14">
                    <a:pos x="T8" y="T9"/>
                  </a:cxn>
                </a:cxnLst>
                <a:rect l="T15" t="T16" r="T17" b="T18"/>
                <a:pathLst>
                  <a:path w="112" h="114">
                    <a:moveTo>
                      <a:pt x="0" y="114"/>
                    </a:moveTo>
                    <a:lnTo>
                      <a:pt x="112" y="52"/>
                    </a:lnTo>
                    <a:lnTo>
                      <a:pt x="112" y="0"/>
                    </a:lnTo>
                    <a:lnTo>
                      <a:pt x="0" y="62"/>
                    </a:lnTo>
                    <a:lnTo>
                      <a:pt x="0" y="11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62" name="Freeform 1392"/>
              <p:cNvSpPr>
                <a:spLocks/>
              </p:cNvSpPr>
              <p:nvPr/>
            </p:nvSpPr>
            <p:spPr bwMode="auto">
              <a:xfrm>
                <a:off x="3663" y="2252"/>
                <a:ext cx="112" cy="114"/>
              </a:xfrm>
              <a:custGeom>
                <a:avLst/>
                <a:gdLst>
                  <a:gd name="T0" fmla="*/ 0 w 112"/>
                  <a:gd name="T1" fmla="*/ 114 h 114"/>
                  <a:gd name="T2" fmla="*/ 112 w 112"/>
                  <a:gd name="T3" fmla="*/ 52 h 114"/>
                  <a:gd name="T4" fmla="*/ 112 w 112"/>
                  <a:gd name="T5" fmla="*/ 0 h 114"/>
                  <a:gd name="T6" fmla="*/ 0 w 112"/>
                  <a:gd name="T7" fmla="*/ 62 h 114"/>
                  <a:gd name="T8" fmla="*/ 0 w 112"/>
                  <a:gd name="T9" fmla="*/ 114 h 114"/>
                  <a:gd name="T10" fmla="*/ 0 60000 65536"/>
                  <a:gd name="T11" fmla="*/ 0 60000 65536"/>
                  <a:gd name="T12" fmla="*/ 0 60000 65536"/>
                  <a:gd name="T13" fmla="*/ 0 60000 65536"/>
                  <a:gd name="T14" fmla="*/ 0 60000 65536"/>
                  <a:gd name="T15" fmla="*/ 0 w 112"/>
                  <a:gd name="T16" fmla="*/ 0 h 114"/>
                  <a:gd name="T17" fmla="*/ 112 w 112"/>
                  <a:gd name="T18" fmla="*/ 114 h 114"/>
                </a:gdLst>
                <a:ahLst/>
                <a:cxnLst>
                  <a:cxn ang="T10">
                    <a:pos x="T0" y="T1"/>
                  </a:cxn>
                  <a:cxn ang="T11">
                    <a:pos x="T2" y="T3"/>
                  </a:cxn>
                  <a:cxn ang="T12">
                    <a:pos x="T4" y="T5"/>
                  </a:cxn>
                  <a:cxn ang="T13">
                    <a:pos x="T6" y="T7"/>
                  </a:cxn>
                  <a:cxn ang="T14">
                    <a:pos x="T8" y="T9"/>
                  </a:cxn>
                </a:cxnLst>
                <a:rect l="T15" t="T16" r="T17" b="T18"/>
                <a:pathLst>
                  <a:path w="112" h="114">
                    <a:moveTo>
                      <a:pt x="0" y="114"/>
                    </a:moveTo>
                    <a:lnTo>
                      <a:pt x="112" y="52"/>
                    </a:lnTo>
                    <a:lnTo>
                      <a:pt x="112" y="0"/>
                    </a:lnTo>
                    <a:lnTo>
                      <a:pt x="0" y="62"/>
                    </a:lnTo>
                    <a:lnTo>
                      <a:pt x="0"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63" name="Freeform 1393"/>
              <p:cNvSpPr>
                <a:spLocks/>
              </p:cNvSpPr>
              <p:nvPr/>
            </p:nvSpPr>
            <p:spPr bwMode="auto">
              <a:xfrm>
                <a:off x="3562" y="2196"/>
                <a:ext cx="213" cy="118"/>
              </a:xfrm>
              <a:custGeom>
                <a:avLst/>
                <a:gdLst>
                  <a:gd name="T0" fmla="*/ 101 w 213"/>
                  <a:gd name="T1" fmla="*/ 118 h 118"/>
                  <a:gd name="T2" fmla="*/ 213 w 213"/>
                  <a:gd name="T3" fmla="*/ 56 h 118"/>
                  <a:gd name="T4" fmla="*/ 111 w 213"/>
                  <a:gd name="T5" fmla="*/ 0 h 118"/>
                  <a:gd name="T6" fmla="*/ 0 w 213"/>
                  <a:gd name="T7" fmla="*/ 65 h 118"/>
                  <a:gd name="T8" fmla="*/ 101 w 213"/>
                  <a:gd name="T9" fmla="*/ 118 h 118"/>
                  <a:gd name="T10" fmla="*/ 0 60000 65536"/>
                  <a:gd name="T11" fmla="*/ 0 60000 65536"/>
                  <a:gd name="T12" fmla="*/ 0 60000 65536"/>
                  <a:gd name="T13" fmla="*/ 0 60000 65536"/>
                  <a:gd name="T14" fmla="*/ 0 60000 65536"/>
                  <a:gd name="T15" fmla="*/ 0 w 213"/>
                  <a:gd name="T16" fmla="*/ 0 h 118"/>
                  <a:gd name="T17" fmla="*/ 213 w 213"/>
                  <a:gd name="T18" fmla="*/ 118 h 118"/>
                </a:gdLst>
                <a:ahLst/>
                <a:cxnLst>
                  <a:cxn ang="T10">
                    <a:pos x="T0" y="T1"/>
                  </a:cxn>
                  <a:cxn ang="T11">
                    <a:pos x="T2" y="T3"/>
                  </a:cxn>
                  <a:cxn ang="T12">
                    <a:pos x="T4" y="T5"/>
                  </a:cxn>
                  <a:cxn ang="T13">
                    <a:pos x="T6" y="T7"/>
                  </a:cxn>
                  <a:cxn ang="T14">
                    <a:pos x="T8" y="T9"/>
                  </a:cxn>
                </a:cxnLst>
                <a:rect l="T15" t="T16" r="T17" b="T18"/>
                <a:pathLst>
                  <a:path w="213" h="118">
                    <a:moveTo>
                      <a:pt x="101" y="118"/>
                    </a:moveTo>
                    <a:lnTo>
                      <a:pt x="213" y="56"/>
                    </a:lnTo>
                    <a:lnTo>
                      <a:pt x="111" y="0"/>
                    </a:lnTo>
                    <a:lnTo>
                      <a:pt x="0" y="65"/>
                    </a:lnTo>
                    <a:lnTo>
                      <a:pt x="101"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64" name="Freeform 1394"/>
              <p:cNvSpPr>
                <a:spLocks/>
              </p:cNvSpPr>
              <p:nvPr/>
            </p:nvSpPr>
            <p:spPr bwMode="auto">
              <a:xfrm>
                <a:off x="3562" y="2196"/>
                <a:ext cx="213" cy="118"/>
              </a:xfrm>
              <a:custGeom>
                <a:avLst/>
                <a:gdLst>
                  <a:gd name="T0" fmla="*/ 101 w 213"/>
                  <a:gd name="T1" fmla="*/ 118 h 118"/>
                  <a:gd name="T2" fmla="*/ 213 w 213"/>
                  <a:gd name="T3" fmla="*/ 56 h 118"/>
                  <a:gd name="T4" fmla="*/ 111 w 213"/>
                  <a:gd name="T5" fmla="*/ 0 h 118"/>
                  <a:gd name="T6" fmla="*/ 0 w 213"/>
                  <a:gd name="T7" fmla="*/ 65 h 118"/>
                  <a:gd name="T8" fmla="*/ 101 w 213"/>
                  <a:gd name="T9" fmla="*/ 118 h 118"/>
                  <a:gd name="T10" fmla="*/ 0 60000 65536"/>
                  <a:gd name="T11" fmla="*/ 0 60000 65536"/>
                  <a:gd name="T12" fmla="*/ 0 60000 65536"/>
                  <a:gd name="T13" fmla="*/ 0 60000 65536"/>
                  <a:gd name="T14" fmla="*/ 0 60000 65536"/>
                  <a:gd name="T15" fmla="*/ 0 w 213"/>
                  <a:gd name="T16" fmla="*/ 0 h 118"/>
                  <a:gd name="T17" fmla="*/ 213 w 213"/>
                  <a:gd name="T18" fmla="*/ 118 h 118"/>
                </a:gdLst>
                <a:ahLst/>
                <a:cxnLst>
                  <a:cxn ang="T10">
                    <a:pos x="T0" y="T1"/>
                  </a:cxn>
                  <a:cxn ang="T11">
                    <a:pos x="T2" y="T3"/>
                  </a:cxn>
                  <a:cxn ang="T12">
                    <a:pos x="T4" y="T5"/>
                  </a:cxn>
                  <a:cxn ang="T13">
                    <a:pos x="T6" y="T7"/>
                  </a:cxn>
                  <a:cxn ang="T14">
                    <a:pos x="T8" y="T9"/>
                  </a:cxn>
                </a:cxnLst>
                <a:rect l="T15" t="T16" r="T17" b="T18"/>
                <a:pathLst>
                  <a:path w="213" h="118">
                    <a:moveTo>
                      <a:pt x="101" y="118"/>
                    </a:moveTo>
                    <a:lnTo>
                      <a:pt x="213" y="56"/>
                    </a:lnTo>
                    <a:lnTo>
                      <a:pt x="111" y="0"/>
                    </a:lnTo>
                    <a:lnTo>
                      <a:pt x="0" y="65"/>
                    </a:lnTo>
                    <a:lnTo>
                      <a:pt x="101"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65" name="Freeform 1395"/>
              <p:cNvSpPr>
                <a:spLocks/>
              </p:cNvSpPr>
              <p:nvPr/>
            </p:nvSpPr>
            <p:spPr bwMode="auto">
              <a:xfrm>
                <a:off x="3663" y="2252"/>
                <a:ext cx="112" cy="114"/>
              </a:xfrm>
              <a:custGeom>
                <a:avLst/>
                <a:gdLst>
                  <a:gd name="T0" fmla="*/ 0 w 112"/>
                  <a:gd name="T1" fmla="*/ 114 h 114"/>
                  <a:gd name="T2" fmla="*/ 112 w 112"/>
                  <a:gd name="T3" fmla="*/ 52 h 114"/>
                  <a:gd name="T4" fmla="*/ 112 w 112"/>
                  <a:gd name="T5" fmla="*/ 0 h 114"/>
                  <a:gd name="T6" fmla="*/ 0 w 112"/>
                  <a:gd name="T7" fmla="*/ 62 h 114"/>
                  <a:gd name="T8" fmla="*/ 0 w 112"/>
                  <a:gd name="T9" fmla="*/ 114 h 114"/>
                  <a:gd name="T10" fmla="*/ 0 60000 65536"/>
                  <a:gd name="T11" fmla="*/ 0 60000 65536"/>
                  <a:gd name="T12" fmla="*/ 0 60000 65536"/>
                  <a:gd name="T13" fmla="*/ 0 60000 65536"/>
                  <a:gd name="T14" fmla="*/ 0 60000 65536"/>
                  <a:gd name="T15" fmla="*/ 0 w 112"/>
                  <a:gd name="T16" fmla="*/ 0 h 114"/>
                  <a:gd name="T17" fmla="*/ 112 w 112"/>
                  <a:gd name="T18" fmla="*/ 114 h 114"/>
                </a:gdLst>
                <a:ahLst/>
                <a:cxnLst>
                  <a:cxn ang="T10">
                    <a:pos x="T0" y="T1"/>
                  </a:cxn>
                  <a:cxn ang="T11">
                    <a:pos x="T2" y="T3"/>
                  </a:cxn>
                  <a:cxn ang="T12">
                    <a:pos x="T4" y="T5"/>
                  </a:cxn>
                  <a:cxn ang="T13">
                    <a:pos x="T6" y="T7"/>
                  </a:cxn>
                  <a:cxn ang="T14">
                    <a:pos x="T8" y="T9"/>
                  </a:cxn>
                </a:cxnLst>
                <a:rect l="T15" t="T16" r="T17" b="T18"/>
                <a:pathLst>
                  <a:path w="112" h="114">
                    <a:moveTo>
                      <a:pt x="0" y="114"/>
                    </a:moveTo>
                    <a:lnTo>
                      <a:pt x="112" y="52"/>
                    </a:lnTo>
                    <a:lnTo>
                      <a:pt x="112" y="0"/>
                    </a:lnTo>
                    <a:lnTo>
                      <a:pt x="0" y="62"/>
                    </a:lnTo>
                    <a:lnTo>
                      <a:pt x="0" y="11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66" name="Freeform 1396"/>
              <p:cNvSpPr>
                <a:spLocks/>
              </p:cNvSpPr>
              <p:nvPr/>
            </p:nvSpPr>
            <p:spPr bwMode="auto">
              <a:xfrm>
                <a:off x="3663" y="2252"/>
                <a:ext cx="112" cy="114"/>
              </a:xfrm>
              <a:custGeom>
                <a:avLst/>
                <a:gdLst>
                  <a:gd name="T0" fmla="*/ 0 w 112"/>
                  <a:gd name="T1" fmla="*/ 114 h 114"/>
                  <a:gd name="T2" fmla="*/ 112 w 112"/>
                  <a:gd name="T3" fmla="*/ 52 h 114"/>
                  <a:gd name="T4" fmla="*/ 112 w 112"/>
                  <a:gd name="T5" fmla="*/ 0 h 114"/>
                  <a:gd name="T6" fmla="*/ 0 w 112"/>
                  <a:gd name="T7" fmla="*/ 62 h 114"/>
                  <a:gd name="T8" fmla="*/ 0 w 112"/>
                  <a:gd name="T9" fmla="*/ 114 h 114"/>
                  <a:gd name="T10" fmla="*/ 0 60000 65536"/>
                  <a:gd name="T11" fmla="*/ 0 60000 65536"/>
                  <a:gd name="T12" fmla="*/ 0 60000 65536"/>
                  <a:gd name="T13" fmla="*/ 0 60000 65536"/>
                  <a:gd name="T14" fmla="*/ 0 60000 65536"/>
                  <a:gd name="T15" fmla="*/ 0 w 112"/>
                  <a:gd name="T16" fmla="*/ 0 h 114"/>
                  <a:gd name="T17" fmla="*/ 112 w 112"/>
                  <a:gd name="T18" fmla="*/ 114 h 114"/>
                </a:gdLst>
                <a:ahLst/>
                <a:cxnLst>
                  <a:cxn ang="T10">
                    <a:pos x="T0" y="T1"/>
                  </a:cxn>
                  <a:cxn ang="T11">
                    <a:pos x="T2" y="T3"/>
                  </a:cxn>
                  <a:cxn ang="T12">
                    <a:pos x="T4" y="T5"/>
                  </a:cxn>
                  <a:cxn ang="T13">
                    <a:pos x="T6" y="T7"/>
                  </a:cxn>
                  <a:cxn ang="T14">
                    <a:pos x="T8" y="T9"/>
                  </a:cxn>
                </a:cxnLst>
                <a:rect l="T15" t="T16" r="T17" b="T18"/>
                <a:pathLst>
                  <a:path w="112" h="114">
                    <a:moveTo>
                      <a:pt x="0" y="114"/>
                    </a:moveTo>
                    <a:lnTo>
                      <a:pt x="112" y="52"/>
                    </a:lnTo>
                    <a:lnTo>
                      <a:pt x="112" y="0"/>
                    </a:lnTo>
                    <a:lnTo>
                      <a:pt x="0" y="62"/>
                    </a:lnTo>
                    <a:lnTo>
                      <a:pt x="0"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67" name="Freeform 1397"/>
              <p:cNvSpPr>
                <a:spLocks/>
              </p:cNvSpPr>
              <p:nvPr/>
            </p:nvSpPr>
            <p:spPr bwMode="auto">
              <a:xfrm>
                <a:off x="3562" y="2196"/>
                <a:ext cx="213" cy="118"/>
              </a:xfrm>
              <a:custGeom>
                <a:avLst/>
                <a:gdLst>
                  <a:gd name="T0" fmla="*/ 101 w 213"/>
                  <a:gd name="T1" fmla="*/ 118 h 118"/>
                  <a:gd name="T2" fmla="*/ 213 w 213"/>
                  <a:gd name="T3" fmla="*/ 56 h 118"/>
                  <a:gd name="T4" fmla="*/ 111 w 213"/>
                  <a:gd name="T5" fmla="*/ 0 h 118"/>
                  <a:gd name="T6" fmla="*/ 0 w 213"/>
                  <a:gd name="T7" fmla="*/ 65 h 118"/>
                  <a:gd name="T8" fmla="*/ 101 w 213"/>
                  <a:gd name="T9" fmla="*/ 118 h 118"/>
                  <a:gd name="T10" fmla="*/ 0 60000 65536"/>
                  <a:gd name="T11" fmla="*/ 0 60000 65536"/>
                  <a:gd name="T12" fmla="*/ 0 60000 65536"/>
                  <a:gd name="T13" fmla="*/ 0 60000 65536"/>
                  <a:gd name="T14" fmla="*/ 0 60000 65536"/>
                  <a:gd name="T15" fmla="*/ 0 w 213"/>
                  <a:gd name="T16" fmla="*/ 0 h 118"/>
                  <a:gd name="T17" fmla="*/ 213 w 213"/>
                  <a:gd name="T18" fmla="*/ 118 h 118"/>
                </a:gdLst>
                <a:ahLst/>
                <a:cxnLst>
                  <a:cxn ang="T10">
                    <a:pos x="T0" y="T1"/>
                  </a:cxn>
                  <a:cxn ang="T11">
                    <a:pos x="T2" y="T3"/>
                  </a:cxn>
                  <a:cxn ang="T12">
                    <a:pos x="T4" y="T5"/>
                  </a:cxn>
                  <a:cxn ang="T13">
                    <a:pos x="T6" y="T7"/>
                  </a:cxn>
                  <a:cxn ang="T14">
                    <a:pos x="T8" y="T9"/>
                  </a:cxn>
                </a:cxnLst>
                <a:rect l="T15" t="T16" r="T17" b="T18"/>
                <a:pathLst>
                  <a:path w="213" h="118">
                    <a:moveTo>
                      <a:pt x="101" y="118"/>
                    </a:moveTo>
                    <a:lnTo>
                      <a:pt x="213" y="56"/>
                    </a:lnTo>
                    <a:lnTo>
                      <a:pt x="111" y="0"/>
                    </a:lnTo>
                    <a:lnTo>
                      <a:pt x="0" y="65"/>
                    </a:lnTo>
                    <a:lnTo>
                      <a:pt x="101"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68" name="Freeform 1398"/>
              <p:cNvSpPr>
                <a:spLocks/>
              </p:cNvSpPr>
              <p:nvPr/>
            </p:nvSpPr>
            <p:spPr bwMode="auto">
              <a:xfrm>
                <a:off x="3562" y="2196"/>
                <a:ext cx="213" cy="118"/>
              </a:xfrm>
              <a:custGeom>
                <a:avLst/>
                <a:gdLst>
                  <a:gd name="T0" fmla="*/ 101 w 213"/>
                  <a:gd name="T1" fmla="*/ 118 h 118"/>
                  <a:gd name="T2" fmla="*/ 213 w 213"/>
                  <a:gd name="T3" fmla="*/ 56 h 118"/>
                  <a:gd name="T4" fmla="*/ 111 w 213"/>
                  <a:gd name="T5" fmla="*/ 0 h 118"/>
                  <a:gd name="T6" fmla="*/ 0 w 213"/>
                  <a:gd name="T7" fmla="*/ 65 h 118"/>
                  <a:gd name="T8" fmla="*/ 101 w 213"/>
                  <a:gd name="T9" fmla="*/ 118 h 118"/>
                  <a:gd name="T10" fmla="*/ 0 60000 65536"/>
                  <a:gd name="T11" fmla="*/ 0 60000 65536"/>
                  <a:gd name="T12" fmla="*/ 0 60000 65536"/>
                  <a:gd name="T13" fmla="*/ 0 60000 65536"/>
                  <a:gd name="T14" fmla="*/ 0 60000 65536"/>
                  <a:gd name="T15" fmla="*/ 0 w 213"/>
                  <a:gd name="T16" fmla="*/ 0 h 118"/>
                  <a:gd name="T17" fmla="*/ 213 w 213"/>
                  <a:gd name="T18" fmla="*/ 118 h 118"/>
                </a:gdLst>
                <a:ahLst/>
                <a:cxnLst>
                  <a:cxn ang="T10">
                    <a:pos x="T0" y="T1"/>
                  </a:cxn>
                  <a:cxn ang="T11">
                    <a:pos x="T2" y="T3"/>
                  </a:cxn>
                  <a:cxn ang="T12">
                    <a:pos x="T4" y="T5"/>
                  </a:cxn>
                  <a:cxn ang="T13">
                    <a:pos x="T6" y="T7"/>
                  </a:cxn>
                  <a:cxn ang="T14">
                    <a:pos x="T8" y="T9"/>
                  </a:cxn>
                </a:cxnLst>
                <a:rect l="T15" t="T16" r="T17" b="T18"/>
                <a:pathLst>
                  <a:path w="213" h="118">
                    <a:moveTo>
                      <a:pt x="101" y="118"/>
                    </a:moveTo>
                    <a:lnTo>
                      <a:pt x="213" y="56"/>
                    </a:lnTo>
                    <a:lnTo>
                      <a:pt x="111" y="0"/>
                    </a:lnTo>
                    <a:lnTo>
                      <a:pt x="0" y="65"/>
                    </a:lnTo>
                    <a:lnTo>
                      <a:pt x="101"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69" name="Freeform 1399"/>
              <p:cNvSpPr>
                <a:spLocks/>
              </p:cNvSpPr>
              <p:nvPr/>
            </p:nvSpPr>
            <p:spPr bwMode="auto">
              <a:xfrm>
                <a:off x="3562" y="2261"/>
                <a:ext cx="101" cy="105"/>
              </a:xfrm>
              <a:custGeom>
                <a:avLst/>
                <a:gdLst>
                  <a:gd name="T0" fmla="*/ 0 w 101"/>
                  <a:gd name="T1" fmla="*/ 0 h 105"/>
                  <a:gd name="T2" fmla="*/ 0 w 101"/>
                  <a:gd name="T3" fmla="*/ 51 h 105"/>
                  <a:gd name="T4" fmla="*/ 101 w 101"/>
                  <a:gd name="T5" fmla="*/ 105 h 105"/>
                  <a:gd name="T6" fmla="*/ 101 w 101"/>
                  <a:gd name="T7" fmla="*/ 53 h 105"/>
                  <a:gd name="T8" fmla="*/ 0 w 101"/>
                  <a:gd name="T9" fmla="*/ 0 h 105"/>
                  <a:gd name="T10" fmla="*/ 0 60000 65536"/>
                  <a:gd name="T11" fmla="*/ 0 60000 65536"/>
                  <a:gd name="T12" fmla="*/ 0 60000 65536"/>
                  <a:gd name="T13" fmla="*/ 0 60000 65536"/>
                  <a:gd name="T14" fmla="*/ 0 60000 65536"/>
                  <a:gd name="T15" fmla="*/ 0 w 101"/>
                  <a:gd name="T16" fmla="*/ 0 h 105"/>
                  <a:gd name="T17" fmla="*/ 101 w 101"/>
                  <a:gd name="T18" fmla="*/ 105 h 105"/>
                </a:gdLst>
                <a:ahLst/>
                <a:cxnLst>
                  <a:cxn ang="T10">
                    <a:pos x="T0" y="T1"/>
                  </a:cxn>
                  <a:cxn ang="T11">
                    <a:pos x="T2" y="T3"/>
                  </a:cxn>
                  <a:cxn ang="T12">
                    <a:pos x="T4" y="T5"/>
                  </a:cxn>
                  <a:cxn ang="T13">
                    <a:pos x="T6" y="T7"/>
                  </a:cxn>
                  <a:cxn ang="T14">
                    <a:pos x="T8" y="T9"/>
                  </a:cxn>
                </a:cxnLst>
                <a:rect l="T15" t="T16" r="T17" b="T18"/>
                <a:pathLst>
                  <a:path w="101" h="105">
                    <a:moveTo>
                      <a:pt x="0" y="0"/>
                    </a:moveTo>
                    <a:lnTo>
                      <a:pt x="0" y="51"/>
                    </a:lnTo>
                    <a:lnTo>
                      <a:pt x="101" y="105"/>
                    </a:lnTo>
                    <a:lnTo>
                      <a:pt x="101" y="5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70" name="Freeform 1400"/>
              <p:cNvSpPr>
                <a:spLocks/>
              </p:cNvSpPr>
              <p:nvPr/>
            </p:nvSpPr>
            <p:spPr bwMode="auto">
              <a:xfrm>
                <a:off x="3562" y="2261"/>
                <a:ext cx="101" cy="105"/>
              </a:xfrm>
              <a:custGeom>
                <a:avLst/>
                <a:gdLst>
                  <a:gd name="T0" fmla="*/ 0 w 101"/>
                  <a:gd name="T1" fmla="*/ 0 h 105"/>
                  <a:gd name="T2" fmla="*/ 0 w 101"/>
                  <a:gd name="T3" fmla="*/ 51 h 105"/>
                  <a:gd name="T4" fmla="*/ 101 w 101"/>
                  <a:gd name="T5" fmla="*/ 105 h 105"/>
                  <a:gd name="T6" fmla="*/ 101 w 101"/>
                  <a:gd name="T7" fmla="*/ 53 h 105"/>
                  <a:gd name="T8" fmla="*/ 0 w 101"/>
                  <a:gd name="T9" fmla="*/ 0 h 105"/>
                  <a:gd name="T10" fmla="*/ 0 60000 65536"/>
                  <a:gd name="T11" fmla="*/ 0 60000 65536"/>
                  <a:gd name="T12" fmla="*/ 0 60000 65536"/>
                  <a:gd name="T13" fmla="*/ 0 60000 65536"/>
                  <a:gd name="T14" fmla="*/ 0 60000 65536"/>
                  <a:gd name="T15" fmla="*/ 0 w 101"/>
                  <a:gd name="T16" fmla="*/ 0 h 105"/>
                  <a:gd name="T17" fmla="*/ 101 w 101"/>
                  <a:gd name="T18" fmla="*/ 105 h 105"/>
                </a:gdLst>
                <a:ahLst/>
                <a:cxnLst>
                  <a:cxn ang="T10">
                    <a:pos x="T0" y="T1"/>
                  </a:cxn>
                  <a:cxn ang="T11">
                    <a:pos x="T2" y="T3"/>
                  </a:cxn>
                  <a:cxn ang="T12">
                    <a:pos x="T4" y="T5"/>
                  </a:cxn>
                  <a:cxn ang="T13">
                    <a:pos x="T6" y="T7"/>
                  </a:cxn>
                  <a:cxn ang="T14">
                    <a:pos x="T8" y="T9"/>
                  </a:cxn>
                </a:cxnLst>
                <a:rect l="T15" t="T16" r="T17" b="T18"/>
                <a:pathLst>
                  <a:path w="101" h="105">
                    <a:moveTo>
                      <a:pt x="0" y="0"/>
                    </a:moveTo>
                    <a:lnTo>
                      <a:pt x="0" y="51"/>
                    </a:lnTo>
                    <a:lnTo>
                      <a:pt x="101" y="105"/>
                    </a:lnTo>
                    <a:lnTo>
                      <a:pt x="101" y="5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71" name="Freeform 1401"/>
              <p:cNvSpPr>
                <a:spLocks/>
              </p:cNvSpPr>
              <p:nvPr/>
            </p:nvSpPr>
            <p:spPr bwMode="auto">
              <a:xfrm>
                <a:off x="3856" y="1660"/>
                <a:ext cx="143" cy="125"/>
              </a:xfrm>
              <a:custGeom>
                <a:avLst/>
                <a:gdLst>
                  <a:gd name="T0" fmla="*/ 0 w 143"/>
                  <a:gd name="T1" fmla="*/ 125 h 125"/>
                  <a:gd name="T2" fmla="*/ 143 w 143"/>
                  <a:gd name="T3" fmla="*/ 52 h 125"/>
                  <a:gd name="T4" fmla="*/ 143 w 143"/>
                  <a:gd name="T5" fmla="*/ 0 h 125"/>
                  <a:gd name="T6" fmla="*/ 0 w 143"/>
                  <a:gd name="T7" fmla="*/ 74 h 125"/>
                  <a:gd name="T8" fmla="*/ 0 w 143"/>
                  <a:gd name="T9" fmla="*/ 125 h 125"/>
                  <a:gd name="T10" fmla="*/ 0 60000 65536"/>
                  <a:gd name="T11" fmla="*/ 0 60000 65536"/>
                  <a:gd name="T12" fmla="*/ 0 60000 65536"/>
                  <a:gd name="T13" fmla="*/ 0 60000 65536"/>
                  <a:gd name="T14" fmla="*/ 0 60000 65536"/>
                  <a:gd name="T15" fmla="*/ 0 w 143"/>
                  <a:gd name="T16" fmla="*/ 0 h 125"/>
                  <a:gd name="T17" fmla="*/ 143 w 143"/>
                  <a:gd name="T18" fmla="*/ 125 h 125"/>
                </a:gdLst>
                <a:ahLst/>
                <a:cxnLst>
                  <a:cxn ang="T10">
                    <a:pos x="T0" y="T1"/>
                  </a:cxn>
                  <a:cxn ang="T11">
                    <a:pos x="T2" y="T3"/>
                  </a:cxn>
                  <a:cxn ang="T12">
                    <a:pos x="T4" y="T5"/>
                  </a:cxn>
                  <a:cxn ang="T13">
                    <a:pos x="T6" y="T7"/>
                  </a:cxn>
                  <a:cxn ang="T14">
                    <a:pos x="T8" y="T9"/>
                  </a:cxn>
                </a:cxnLst>
                <a:rect l="T15" t="T16" r="T17" b="T18"/>
                <a:pathLst>
                  <a:path w="143" h="125">
                    <a:moveTo>
                      <a:pt x="0" y="125"/>
                    </a:moveTo>
                    <a:lnTo>
                      <a:pt x="143" y="52"/>
                    </a:lnTo>
                    <a:lnTo>
                      <a:pt x="143" y="0"/>
                    </a:lnTo>
                    <a:lnTo>
                      <a:pt x="0" y="74"/>
                    </a:lnTo>
                    <a:lnTo>
                      <a:pt x="0" y="12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72" name="Freeform 1402"/>
              <p:cNvSpPr>
                <a:spLocks/>
              </p:cNvSpPr>
              <p:nvPr/>
            </p:nvSpPr>
            <p:spPr bwMode="auto">
              <a:xfrm>
                <a:off x="3856" y="1660"/>
                <a:ext cx="143" cy="125"/>
              </a:xfrm>
              <a:custGeom>
                <a:avLst/>
                <a:gdLst>
                  <a:gd name="T0" fmla="*/ 0 w 143"/>
                  <a:gd name="T1" fmla="*/ 125 h 125"/>
                  <a:gd name="T2" fmla="*/ 143 w 143"/>
                  <a:gd name="T3" fmla="*/ 52 h 125"/>
                  <a:gd name="T4" fmla="*/ 143 w 143"/>
                  <a:gd name="T5" fmla="*/ 0 h 125"/>
                  <a:gd name="T6" fmla="*/ 0 w 143"/>
                  <a:gd name="T7" fmla="*/ 74 h 125"/>
                  <a:gd name="T8" fmla="*/ 0 w 143"/>
                  <a:gd name="T9" fmla="*/ 125 h 125"/>
                  <a:gd name="T10" fmla="*/ 0 60000 65536"/>
                  <a:gd name="T11" fmla="*/ 0 60000 65536"/>
                  <a:gd name="T12" fmla="*/ 0 60000 65536"/>
                  <a:gd name="T13" fmla="*/ 0 60000 65536"/>
                  <a:gd name="T14" fmla="*/ 0 60000 65536"/>
                  <a:gd name="T15" fmla="*/ 0 w 143"/>
                  <a:gd name="T16" fmla="*/ 0 h 125"/>
                  <a:gd name="T17" fmla="*/ 143 w 143"/>
                  <a:gd name="T18" fmla="*/ 125 h 125"/>
                </a:gdLst>
                <a:ahLst/>
                <a:cxnLst>
                  <a:cxn ang="T10">
                    <a:pos x="T0" y="T1"/>
                  </a:cxn>
                  <a:cxn ang="T11">
                    <a:pos x="T2" y="T3"/>
                  </a:cxn>
                  <a:cxn ang="T12">
                    <a:pos x="T4" y="T5"/>
                  </a:cxn>
                  <a:cxn ang="T13">
                    <a:pos x="T6" y="T7"/>
                  </a:cxn>
                  <a:cxn ang="T14">
                    <a:pos x="T8" y="T9"/>
                  </a:cxn>
                </a:cxnLst>
                <a:rect l="T15" t="T16" r="T17" b="T18"/>
                <a:pathLst>
                  <a:path w="143" h="125">
                    <a:moveTo>
                      <a:pt x="0" y="125"/>
                    </a:moveTo>
                    <a:lnTo>
                      <a:pt x="143" y="52"/>
                    </a:lnTo>
                    <a:lnTo>
                      <a:pt x="143" y="0"/>
                    </a:lnTo>
                    <a:lnTo>
                      <a:pt x="0" y="74"/>
                    </a:lnTo>
                    <a:lnTo>
                      <a:pt x="0" y="12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73" name="Freeform 1403"/>
              <p:cNvSpPr>
                <a:spLocks/>
              </p:cNvSpPr>
              <p:nvPr/>
            </p:nvSpPr>
            <p:spPr bwMode="auto">
              <a:xfrm>
                <a:off x="3743" y="1600"/>
                <a:ext cx="256" cy="134"/>
              </a:xfrm>
              <a:custGeom>
                <a:avLst/>
                <a:gdLst>
                  <a:gd name="T0" fmla="*/ 113 w 256"/>
                  <a:gd name="T1" fmla="*/ 134 h 134"/>
                  <a:gd name="T2" fmla="*/ 256 w 256"/>
                  <a:gd name="T3" fmla="*/ 60 h 134"/>
                  <a:gd name="T4" fmla="*/ 145 w 256"/>
                  <a:gd name="T5" fmla="*/ 0 h 134"/>
                  <a:gd name="T6" fmla="*/ 0 w 256"/>
                  <a:gd name="T7" fmla="*/ 73 h 134"/>
                  <a:gd name="T8" fmla="*/ 113 w 256"/>
                  <a:gd name="T9" fmla="*/ 134 h 134"/>
                  <a:gd name="T10" fmla="*/ 0 60000 65536"/>
                  <a:gd name="T11" fmla="*/ 0 60000 65536"/>
                  <a:gd name="T12" fmla="*/ 0 60000 65536"/>
                  <a:gd name="T13" fmla="*/ 0 60000 65536"/>
                  <a:gd name="T14" fmla="*/ 0 60000 65536"/>
                  <a:gd name="T15" fmla="*/ 0 w 256"/>
                  <a:gd name="T16" fmla="*/ 0 h 134"/>
                  <a:gd name="T17" fmla="*/ 256 w 256"/>
                  <a:gd name="T18" fmla="*/ 134 h 134"/>
                </a:gdLst>
                <a:ahLst/>
                <a:cxnLst>
                  <a:cxn ang="T10">
                    <a:pos x="T0" y="T1"/>
                  </a:cxn>
                  <a:cxn ang="T11">
                    <a:pos x="T2" y="T3"/>
                  </a:cxn>
                  <a:cxn ang="T12">
                    <a:pos x="T4" y="T5"/>
                  </a:cxn>
                  <a:cxn ang="T13">
                    <a:pos x="T6" y="T7"/>
                  </a:cxn>
                  <a:cxn ang="T14">
                    <a:pos x="T8" y="T9"/>
                  </a:cxn>
                </a:cxnLst>
                <a:rect l="T15" t="T16" r="T17" b="T18"/>
                <a:pathLst>
                  <a:path w="256" h="134">
                    <a:moveTo>
                      <a:pt x="113" y="134"/>
                    </a:moveTo>
                    <a:lnTo>
                      <a:pt x="256" y="60"/>
                    </a:lnTo>
                    <a:lnTo>
                      <a:pt x="145" y="0"/>
                    </a:lnTo>
                    <a:lnTo>
                      <a:pt x="0" y="73"/>
                    </a:lnTo>
                    <a:lnTo>
                      <a:pt x="113" y="13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74" name="Freeform 1404"/>
              <p:cNvSpPr>
                <a:spLocks/>
              </p:cNvSpPr>
              <p:nvPr/>
            </p:nvSpPr>
            <p:spPr bwMode="auto">
              <a:xfrm>
                <a:off x="3743" y="1600"/>
                <a:ext cx="256" cy="134"/>
              </a:xfrm>
              <a:custGeom>
                <a:avLst/>
                <a:gdLst>
                  <a:gd name="T0" fmla="*/ 113 w 256"/>
                  <a:gd name="T1" fmla="*/ 134 h 134"/>
                  <a:gd name="T2" fmla="*/ 256 w 256"/>
                  <a:gd name="T3" fmla="*/ 60 h 134"/>
                  <a:gd name="T4" fmla="*/ 145 w 256"/>
                  <a:gd name="T5" fmla="*/ 0 h 134"/>
                  <a:gd name="T6" fmla="*/ 0 w 256"/>
                  <a:gd name="T7" fmla="*/ 73 h 134"/>
                  <a:gd name="T8" fmla="*/ 113 w 256"/>
                  <a:gd name="T9" fmla="*/ 134 h 134"/>
                  <a:gd name="T10" fmla="*/ 0 60000 65536"/>
                  <a:gd name="T11" fmla="*/ 0 60000 65536"/>
                  <a:gd name="T12" fmla="*/ 0 60000 65536"/>
                  <a:gd name="T13" fmla="*/ 0 60000 65536"/>
                  <a:gd name="T14" fmla="*/ 0 60000 65536"/>
                  <a:gd name="T15" fmla="*/ 0 w 256"/>
                  <a:gd name="T16" fmla="*/ 0 h 134"/>
                  <a:gd name="T17" fmla="*/ 256 w 256"/>
                  <a:gd name="T18" fmla="*/ 134 h 134"/>
                </a:gdLst>
                <a:ahLst/>
                <a:cxnLst>
                  <a:cxn ang="T10">
                    <a:pos x="T0" y="T1"/>
                  </a:cxn>
                  <a:cxn ang="T11">
                    <a:pos x="T2" y="T3"/>
                  </a:cxn>
                  <a:cxn ang="T12">
                    <a:pos x="T4" y="T5"/>
                  </a:cxn>
                  <a:cxn ang="T13">
                    <a:pos x="T6" y="T7"/>
                  </a:cxn>
                  <a:cxn ang="T14">
                    <a:pos x="T8" y="T9"/>
                  </a:cxn>
                </a:cxnLst>
                <a:rect l="T15" t="T16" r="T17" b="T18"/>
                <a:pathLst>
                  <a:path w="256" h="134">
                    <a:moveTo>
                      <a:pt x="113" y="134"/>
                    </a:moveTo>
                    <a:lnTo>
                      <a:pt x="256" y="60"/>
                    </a:lnTo>
                    <a:lnTo>
                      <a:pt x="145" y="0"/>
                    </a:lnTo>
                    <a:lnTo>
                      <a:pt x="0" y="73"/>
                    </a:lnTo>
                    <a:lnTo>
                      <a:pt x="113" y="13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75" name="Freeform 1405"/>
              <p:cNvSpPr>
                <a:spLocks/>
              </p:cNvSpPr>
              <p:nvPr/>
            </p:nvSpPr>
            <p:spPr bwMode="auto">
              <a:xfrm>
                <a:off x="3856" y="1660"/>
                <a:ext cx="143" cy="125"/>
              </a:xfrm>
              <a:custGeom>
                <a:avLst/>
                <a:gdLst>
                  <a:gd name="T0" fmla="*/ 0 w 143"/>
                  <a:gd name="T1" fmla="*/ 125 h 125"/>
                  <a:gd name="T2" fmla="*/ 143 w 143"/>
                  <a:gd name="T3" fmla="*/ 52 h 125"/>
                  <a:gd name="T4" fmla="*/ 143 w 143"/>
                  <a:gd name="T5" fmla="*/ 0 h 125"/>
                  <a:gd name="T6" fmla="*/ 0 w 143"/>
                  <a:gd name="T7" fmla="*/ 74 h 125"/>
                  <a:gd name="T8" fmla="*/ 0 w 143"/>
                  <a:gd name="T9" fmla="*/ 125 h 125"/>
                  <a:gd name="T10" fmla="*/ 0 60000 65536"/>
                  <a:gd name="T11" fmla="*/ 0 60000 65536"/>
                  <a:gd name="T12" fmla="*/ 0 60000 65536"/>
                  <a:gd name="T13" fmla="*/ 0 60000 65536"/>
                  <a:gd name="T14" fmla="*/ 0 60000 65536"/>
                  <a:gd name="T15" fmla="*/ 0 w 143"/>
                  <a:gd name="T16" fmla="*/ 0 h 125"/>
                  <a:gd name="T17" fmla="*/ 143 w 143"/>
                  <a:gd name="T18" fmla="*/ 125 h 125"/>
                </a:gdLst>
                <a:ahLst/>
                <a:cxnLst>
                  <a:cxn ang="T10">
                    <a:pos x="T0" y="T1"/>
                  </a:cxn>
                  <a:cxn ang="T11">
                    <a:pos x="T2" y="T3"/>
                  </a:cxn>
                  <a:cxn ang="T12">
                    <a:pos x="T4" y="T5"/>
                  </a:cxn>
                  <a:cxn ang="T13">
                    <a:pos x="T6" y="T7"/>
                  </a:cxn>
                  <a:cxn ang="T14">
                    <a:pos x="T8" y="T9"/>
                  </a:cxn>
                </a:cxnLst>
                <a:rect l="T15" t="T16" r="T17" b="T18"/>
                <a:pathLst>
                  <a:path w="143" h="125">
                    <a:moveTo>
                      <a:pt x="0" y="125"/>
                    </a:moveTo>
                    <a:lnTo>
                      <a:pt x="143" y="52"/>
                    </a:lnTo>
                    <a:lnTo>
                      <a:pt x="143" y="0"/>
                    </a:lnTo>
                    <a:lnTo>
                      <a:pt x="0" y="74"/>
                    </a:lnTo>
                    <a:lnTo>
                      <a:pt x="0" y="12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76" name="Freeform 1406"/>
              <p:cNvSpPr>
                <a:spLocks/>
              </p:cNvSpPr>
              <p:nvPr/>
            </p:nvSpPr>
            <p:spPr bwMode="auto">
              <a:xfrm>
                <a:off x="3856" y="1660"/>
                <a:ext cx="143" cy="125"/>
              </a:xfrm>
              <a:custGeom>
                <a:avLst/>
                <a:gdLst>
                  <a:gd name="T0" fmla="*/ 0 w 143"/>
                  <a:gd name="T1" fmla="*/ 125 h 125"/>
                  <a:gd name="T2" fmla="*/ 143 w 143"/>
                  <a:gd name="T3" fmla="*/ 52 h 125"/>
                  <a:gd name="T4" fmla="*/ 143 w 143"/>
                  <a:gd name="T5" fmla="*/ 0 h 125"/>
                  <a:gd name="T6" fmla="*/ 0 w 143"/>
                  <a:gd name="T7" fmla="*/ 74 h 125"/>
                  <a:gd name="T8" fmla="*/ 0 w 143"/>
                  <a:gd name="T9" fmla="*/ 125 h 125"/>
                  <a:gd name="T10" fmla="*/ 0 60000 65536"/>
                  <a:gd name="T11" fmla="*/ 0 60000 65536"/>
                  <a:gd name="T12" fmla="*/ 0 60000 65536"/>
                  <a:gd name="T13" fmla="*/ 0 60000 65536"/>
                  <a:gd name="T14" fmla="*/ 0 60000 65536"/>
                  <a:gd name="T15" fmla="*/ 0 w 143"/>
                  <a:gd name="T16" fmla="*/ 0 h 125"/>
                  <a:gd name="T17" fmla="*/ 143 w 143"/>
                  <a:gd name="T18" fmla="*/ 125 h 125"/>
                </a:gdLst>
                <a:ahLst/>
                <a:cxnLst>
                  <a:cxn ang="T10">
                    <a:pos x="T0" y="T1"/>
                  </a:cxn>
                  <a:cxn ang="T11">
                    <a:pos x="T2" y="T3"/>
                  </a:cxn>
                  <a:cxn ang="T12">
                    <a:pos x="T4" y="T5"/>
                  </a:cxn>
                  <a:cxn ang="T13">
                    <a:pos x="T6" y="T7"/>
                  </a:cxn>
                  <a:cxn ang="T14">
                    <a:pos x="T8" y="T9"/>
                  </a:cxn>
                </a:cxnLst>
                <a:rect l="T15" t="T16" r="T17" b="T18"/>
                <a:pathLst>
                  <a:path w="143" h="125">
                    <a:moveTo>
                      <a:pt x="0" y="125"/>
                    </a:moveTo>
                    <a:lnTo>
                      <a:pt x="143" y="52"/>
                    </a:lnTo>
                    <a:lnTo>
                      <a:pt x="143" y="0"/>
                    </a:lnTo>
                    <a:lnTo>
                      <a:pt x="0" y="74"/>
                    </a:lnTo>
                    <a:lnTo>
                      <a:pt x="0" y="12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77" name="Freeform 1407"/>
              <p:cNvSpPr>
                <a:spLocks/>
              </p:cNvSpPr>
              <p:nvPr/>
            </p:nvSpPr>
            <p:spPr bwMode="auto">
              <a:xfrm>
                <a:off x="3743" y="1600"/>
                <a:ext cx="256" cy="134"/>
              </a:xfrm>
              <a:custGeom>
                <a:avLst/>
                <a:gdLst>
                  <a:gd name="T0" fmla="*/ 113 w 256"/>
                  <a:gd name="T1" fmla="*/ 134 h 134"/>
                  <a:gd name="T2" fmla="*/ 256 w 256"/>
                  <a:gd name="T3" fmla="*/ 60 h 134"/>
                  <a:gd name="T4" fmla="*/ 145 w 256"/>
                  <a:gd name="T5" fmla="*/ 0 h 134"/>
                  <a:gd name="T6" fmla="*/ 0 w 256"/>
                  <a:gd name="T7" fmla="*/ 73 h 134"/>
                  <a:gd name="T8" fmla="*/ 113 w 256"/>
                  <a:gd name="T9" fmla="*/ 134 h 134"/>
                  <a:gd name="T10" fmla="*/ 0 60000 65536"/>
                  <a:gd name="T11" fmla="*/ 0 60000 65536"/>
                  <a:gd name="T12" fmla="*/ 0 60000 65536"/>
                  <a:gd name="T13" fmla="*/ 0 60000 65536"/>
                  <a:gd name="T14" fmla="*/ 0 60000 65536"/>
                  <a:gd name="T15" fmla="*/ 0 w 256"/>
                  <a:gd name="T16" fmla="*/ 0 h 134"/>
                  <a:gd name="T17" fmla="*/ 256 w 256"/>
                  <a:gd name="T18" fmla="*/ 134 h 134"/>
                </a:gdLst>
                <a:ahLst/>
                <a:cxnLst>
                  <a:cxn ang="T10">
                    <a:pos x="T0" y="T1"/>
                  </a:cxn>
                  <a:cxn ang="T11">
                    <a:pos x="T2" y="T3"/>
                  </a:cxn>
                  <a:cxn ang="T12">
                    <a:pos x="T4" y="T5"/>
                  </a:cxn>
                  <a:cxn ang="T13">
                    <a:pos x="T6" y="T7"/>
                  </a:cxn>
                  <a:cxn ang="T14">
                    <a:pos x="T8" y="T9"/>
                  </a:cxn>
                </a:cxnLst>
                <a:rect l="T15" t="T16" r="T17" b="T18"/>
                <a:pathLst>
                  <a:path w="256" h="134">
                    <a:moveTo>
                      <a:pt x="113" y="134"/>
                    </a:moveTo>
                    <a:lnTo>
                      <a:pt x="256" y="60"/>
                    </a:lnTo>
                    <a:lnTo>
                      <a:pt x="145" y="0"/>
                    </a:lnTo>
                    <a:lnTo>
                      <a:pt x="0" y="73"/>
                    </a:lnTo>
                    <a:lnTo>
                      <a:pt x="113" y="13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78" name="Freeform 1408"/>
              <p:cNvSpPr>
                <a:spLocks/>
              </p:cNvSpPr>
              <p:nvPr/>
            </p:nvSpPr>
            <p:spPr bwMode="auto">
              <a:xfrm>
                <a:off x="3743" y="1600"/>
                <a:ext cx="256" cy="134"/>
              </a:xfrm>
              <a:custGeom>
                <a:avLst/>
                <a:gdLst>
                  <a:gd name="T0" fmla="*/ 113 w 256"/>
                  <a:gd name="T1" fmla="*/ 134 h 134"/>
                  <a:gd name="T2" fmla="*/ 256 w 256"/>
                  <a:gd name="T3" fmla="*/ 60 h 134"/>
                  <a:gd name="T4" fmla="*/ 145 w 256"/>
                  <a:gd name="T5" fmla="*/ 0 h 134"/>
                  <a:gd name="T6" fmla="*/ 0 w 256"/>
                  <a:gd name="T7" fmla="*/ 73 h 134"/>
                  <a:gd name="T8" fmla="*/ 113 w 256"/>
                  <a:gd name="T9" fmla="*/ 134 h 134"/>
                  <a:gd name="T10" fmla="*/ 0 60000 65536"/>
                  <a:gd name="T11" fmla="*/ 0 60000 65536"/>
                  <a:gd name="T12" fmla="*/ 0 60000 65536"/>
                  <a:gd name="T13" fmla="*/ 0 60000 65536"/>
                  <a:gd name="T14" fmla="*/ 0 60000 65536"/>
                  <a:gd name="T15" fmla="*/ 0 w 256"/>
                  <a:gd name="T16" fmla="*/ 0 h 134"/>
                  <a:gd name="T17" fmla="*/ 256 w 256"/>
                  <a:gd name="T18" fmla="*/ 134 h 134"/>
                </a:gdLst>
                <a:ahLst/>
                <a:cxnLst>
                  <a:cxn ang="T10">
                    <a:pos x="T0" y="T1"/>
                  </a:cxn>
                  <a:cxn ang="T11">
                    <a:pos x="T2" y="T3"/>
                  </a:cxn>
                  <a:cxn ang="T12">
                    <a:pos x="T4" y="T5"/>
                  </a:cxn>
                  <a:cxn ang="T13">
                    <a:pos x="T6" y="T7"/>
                  </a:cxn>
                  <a:cxn ang="T14">
                    <a:pos x="T8" y="T9"/>
                  </a:cxn>
                </a:cxnLst>
                <a:rect l="T15" t="T16" r="T17" b="T18"/>
                <a:pathLst>
                  <a:path w="256" h="134">
                    <a:moveTo>
                      <a:pt x="113" y="134"/>
                    </a:moveTo>
                    <a:lnTo>
                      <a:pt x="256" y="60"/>
                    </a:lnTo>
                    <a:lnTo>
                      <a:pt x="145" y="0"/>
                    </a:lnTo>
                    <a:lnTo>
                      <a:pt x="0" y="73"/>
                    </a:lnTo>
                    <a:lnTo>
                      <a:pt x="113" y="13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9079" name="Freeform 1409"/>
              <p:cNvSpPr>
                <a:spLocks/>
              </p:cNvSpPr>
              <p:nvPr/>
            </p:nvSpPr>
            <p:spPr bwMode="auto">
              <a:xfrm>
                <a:off x="3743" y="1673"/>
                <a:ext cx="113" cy="112"/>
              </a:xfrm>
              <a:custGeom>
                <a:avLst/>
                <a:gdLst>
                  <a:gd name="T0" fmla="*/ 0 w 113"/>
                  <a:gd name="T1" fmla="*/ 0 h 112"/>
                  <a:gd name="T2" fmla="*/ 0 w 113"/>
                  <a:gd name="T3" fmla="*/ 52 h 112"/>
                  <a:gd name="T4" fmla="*/ 113 w 113"/>
                  <a:gd name="T5" fmla="*/ 112 h 112"/>
                  <a:gd name="T6" fmla="*/ 113 w 113"/>
                  <a:gd name="T7" fmla="*/ 61 h 112"/>
                  <a:gd name="T8" fmla="*/ 0 w 113"/>
                  <a:gd name="T9" fmla="*/ 0 h 112"/>
                  <a:gd name="T10" fmla="*/ 0 60000 65536"/>
                  <a:gd name="T11" fmla="*/ 0 60000 65536"/>
                  <a:gd name="T12" fmla="*/ 0 60000 65536"/>
                  <a:gd name="T13" fmla="*/ 0 60000 65536"/>
                  <a:gd name="T14" fmla="*/ 0 60000 65536"/>
                  <a:gd name="T15" fmla="*/ 0 w 113"/>
                  <a:gd name="T16" fmla="*/ 0 h 112"/>
                  <a:gd name="T17" fmla="*/ 113 w 113"/>
                  <a:gd name="T18" fmla="*/ 112 h 112"/>
                </a:gdLst>
                <a:ahLst/>
                <a:cxnLst>
                  <a:cxn ang="T10">
                    <a:pos x="T0" y="T1"/>
                  </a:cxn>
                  <a:cxn ang="T11">
                    <a:pos x="T2" y="T3"/>
                  </a:cxn>
                  <a:cxn ang="T12">
                    <a:pos x="T4" y="T5"/>
                  </a:cxn>
                  <a:cxn ang="T13">
                    <a:pos x="T6" y="T7"/>
                  </a:cxn>
                  <a:cxn ang="T14">
                    <a:pos x="T8" y="T9"/>
                  </a:cxn>
                </a:cxnLst>
                <a:rect l="T15" t="T16" r="T17" b="T18"/>
                <a:pathLst>
                  <a:path w="113" h="112">
                    <a:moveTo>
                      <a:pt x="0" y="0"/>
                    </a:moveTo>
                    <a:lnTo>
                      <a:pt x="0" y="52"/>
                    </a:lnTo>
                    <a:lnTo>
                      <a:pt x="113" y="112"/>
                    </a:lnTo>
                    <a:lnTo>
                      <a:pt x="113" y="61"/>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9080" name="Freeform 1410"/>
              <p:cNvSpPr>
                <a:spLocks/>
              </p:cNvSpPr>
              <p:nvPr/>
            </p:nvSpPr>
            <p:spPr bwMode="auto">
              <a:xfrm>
                <a:off x="3743" y="1673"/>
                <a:ext cx="113" cy="112"/>
              </a:xfrm>
              <a:custGeom>
                <a:avLst/>
                <a:gdLst>
                  <a:gd name="T0" fmla="*/ 0 w 113"/>
                  <a:gd name="T1" fmla="*/ 0 h 112"/>
                  <a:gd name="T2" fmla="*/ 0 w 113"/>
                  <a:gd name="T3" fmla="*/ 52 h 112"/>
                  <a:gd name="T4" fmla="*/ 113 w 113"/>
                  <a:gd name="T5" fmla="*/ 112 h 112"/>
                  <a:gd name="T6" fmla="*/ 113 w 113"/>
                  <a:gd name="T7" fmla="*/ 61 h 112"/>
                  <a:gd name="T8" fmla="*/ 0 w 113"/>
                  <a:gd name="T9" fmla="*/ 0 h 112"/>
                  <a:gd name="T10" fmla="*/ 0 60000 65536"/>
                  <a:gd name="T11" fmla="*/ 0 60000 65536"/>
                  <a:gd name="T12" fmla="*/ 0 60000 65536"/>
                  <a:gd name="T13" fmla="*/ 0 60000 65536"/>
                  <a:gd name="T14" fmla="*/ 0 60000 65536"/>
                  <a:gd name="T15" fmla="*/ 0 w 113"/>
                  <a:gd name="T16" fmla="*/ 0 h 112"/>
                  <a:gd name="T17" fmla="*/ 113 w 113"/>
                  <a:gd name="T18" fmla="*/ 112 h 112"/>
                </a:gdLst>
                <a:ahLst/>
                <a:cxnLst>
                  <a:cxn ang="T10">
                    <a:pos x="T0" y="T1"/>
                  </a:cxn>
                  <a:cxn ang="T11">
                    <a:pos x="T2" y="T3"/>
                  </a:cxn>
                  <a:cxn ang="T12">
                    <a:pos x="T4" y="T5"/>
                  </a:cxn>
                  <a:cxn ang="T13">
                    <a:pos x="T6" y="T7"/>
                  </a:cxn>
                  <a:cxn ang="T14">
                    <a:pos x="T8" y="T9"/>
                  </a:cxn>
                </a:cxnLst>
                <a:rect l="T15" t="T16" r="T17" b="T18"/>
                <a:pathLst>
                  <a:path w="113" h="112">
                    <a:moveTo>
                      <a:pt x="0" y="0"/>
                    </a:moveTo>
                    <a:lnTo>
                      <a:pt x="0" y="52"/>
                    </a:lnTo>
                    <a:lnTo>
                      <a:pt x="113" y="112"/>
                    </a:lnTo>
                    <a:lnTo>
                      <a:pt x="113" y="61"/>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grpSp>
        <p:grpSp>
          <p:nvGrpSpPr>
            <p:cNvPr id="68648" name="Group 1612"/>
            <p:cNvGrpSpPr>
              <a:grpSpLocks/>
            </p:cNvGrpSpPr>
            <p:nvPr/>
          </p:nvGrpSpPr>
          <p:grpSpPr bwMode="auto">
            <a:xfrm>
              <a:off x="2121" y="1116"/>
              <a:ext cx="3019" cy="2244"/>
              <a:chOff x="2121" y="1116"/>
              <a:chExt cx="3019" cy="2244"/>
            </a:xfrm>
          </p:grpSpPr>
          <p:sp>
            <p:nvSpPr>
              <p:cNvPr id="68681" name="Freeform 1412"/>
              <p:cNvSpPr>
                <a:spLocks/>
              </p:cNvSpPr>
              <p:nvPr/>
            </p:nvSpPr>
            <p:spPr bwMode="auto">
              <a:xfrm>
                <a:off x="3949" y="1740"/>
                <a:ext cx="201" cy="183"/>
              </a:xfrm>
              <a:custGeom>
                <a:avLst/>
                <a:gdLst>
                  <a:gd name="T0" fmla="*/ 0 w 201"/>
                  <a:gd name="T1" fmla="*/ 73 h 183"/>
                  <a:gd name="T2" fmla="*/ 145 w 201"/>
                  <a:gd name="T3" fmla="*/ 0 h 183"/>
                  <a:gd name="T4" fmla="*/ 201 w 201"/>
                  <a:gd name="T5" fmla="*/ 110 h 183"/>
                  <a:gd name="T6" fmla="*/ 56 w 201"/>
                  <a:gd name="T7" fmla="*/ 183 h 183"/>
                  <a:gd name="T8" fmla="*/ 0 w 201"/>
                  <a:gd name="T9" fmla="*/ 73 h 183"/>
                  <a:gd name="T10" fmla="*/ 0 60000 65536"/>
                  <a:gd name="T11" fmla="*/ 0 60000 65536"/>
                  <a:gd name="T12" fmla="*/ 0 60000 65536"/>
                  <a:gd name="T13" fmla="*/ 0 60000 65536"/>
                  <a:gd name="T14" fmla="*/ 0 60000 65536"/>
                  <a:gd name="T15" fmla="*/ 0 w 201"/>
                  <a:gd name="T16" fmla="*/ 0 h 183"/>
                  <a:gd name="T17" fmla="*/ 201 w 201"/>
                  <a:gd name="T18" fmla="*/ 183 h 183"/>
                </a:gdLst>
                <a:ahLst/>
                <a:cxnLst>
                  <a:cxn ang="T10">
                    <a:pos x="T0" y="T1"/>
                  </a:cxn>
                  <a:cxn ang="T11">
                    <a:pos x="T2" y="T3"/>
                  </a:cxn>
                  <a:cxn ang="T12">
                    <a:pos x="T4" y="T5"/>
                  </a:cxn>
                  <a:cxn ang="T13">
                    <a:pos x="T6" y="T7"/>
                  </a:cxn>
                  <a:cxn ang="T14">
                    <a:pos x="T8" y="T9"/>
                  </a:cxn>
                </a:cxnLst>
                <a:rect l="T15" t="T16" r="T17" b="T18"/>
                <a:pathLst>
                  <a:path w="201" h="183">
                    <a:moveTo>
                      <a:pt x="0" y="73"/>
                    </a:moveTo>
                    <a:lnTo>
                      <a:pt x="145" y="0"/>
                    </a:lnTo>
                    <a:lnTo>
                      <a:pt x="201" y="110"/>
                    </a:lnTo>
                    <a:lnTo>
                      <a:pt x="56" y="183"/>
                    </a:lnTo>
                    <a:lnTo>
                      <a:pt x="0" y="7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82" name="Freeform 1413"/>
              <p:cNvSpPr>
                <a:spLocks/>
              </p:cNvSpPr>
              <p:nvPr/>
            </p:nvSpPr>
            <p:spPr bwMode="auto">
              <a:xfrm>
                <a:off x="3949" y="1740"/>
                <a:ext cx="201" cy="183"/>
              </a:xfrm>
              <a:custGeom>
                <a:avLst/>
                <a:gdLst>
                  <a:gd name="T0" fmla="*/ 0 w 201"/>
                  <a:gd name="T1" fmla="*/ 73 h 183"/>
                  <a:gd name="T2" fmla="*/ 145 w 201"/>
                  <a:gd name="T3" fmla="*/ 0 h 183"/>
                  <a:gd name="T4" fmla="*/ 201 w 201"/>
                  <a:gd name="T5" fmla="*/ 110 h 183"/>
                  <a:gd name="T6" fmla="*/ 56 w 201"/>
                  <a:gd name="T7" fmla="*/ 183 h 183"/>
                  <a:gd name="T8" fmla="*/ 0 w 201"/>
                  <a:gd name="T9" fmla="*/ 73 h 183"/>
                  <a:gd name="T10" fmla="*/ 0 60000 65536"/>
                  <a:gd name="T11" fmla="*/ 0 60000 65536"/>
                  <a:gd name="T12" fmla="*/ 0 60000 65536"/>
                  <a:gd name="T13" fmla="*/ 0 60000 65536"/>
                  <a:gd name="T14" fmla="*/ 0 60000 65536"/>
                  <a:gd name="T15" fmla="*/ 0 w 201"/>
                  <a:gd name="T16" fmla="*/ 0 h 183"/>
                  <a:gd name="T17" fmla="*/ 201 w 201"/>
                  <a:gd name="T18" fmla="*/ 183 h 183"/>
                </a:gdLst>
                <a:ahLst/>
                <a:cxnLst>
                  <a:cxn ang="T10">
                    <a:pos x="T0" y="T1"/>
                  </a:cxn>
                  <a:cxn ang="T11">
                    <a:pos x="T2" y="T3"/>
                  </a:cxn>
                  <a:cxn ang="T12">
                    <a:pos x="T4" y="T5"/>
                  </a:cxn>
                  <a:cxn ang="T13">
                    <a:pos x="T6" y="T7"/>
                  </a:cxn>
                  <a:cxn ang="T14">
                    <a:pos x="T8" y="T9"/>
                  </a:cxn>
                </a:cxnLst>
                <a:rect l="T15" t="T16" r="T17" b="T18"/>
                <a:pathLst>
                  <a:path w="201" h="183">
                    <a:moveTo>
                      <a:pt x="0" y="73"/>
                    </a:moveTo>
                    <a:lnTo>
                      <a:pt x="145" y="0"/>
                    </a:lnTo>
                    <a:lnTo>
                      <a:pt x="201" y="110"/>
                    </a:lnTo>
                    <a:lnTo>
                      <a:pt x="56" y="183"/>
                    </a:lnTo>
                    <a:lnTo>
                      <a:pt x="0" y="7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83" name="Freeform 1414"/>
              <p:cNvSpPr>
                <a:spLocks/>
              </p:cNvSpPr>
              <p:nvPr/>
            </p:nvSpPr>
            <p:spPr bwMode="auto">
              <a:xfrm>
                <a:off x="3949" y="1740"/>
                <a:ext cx="201" cy="183"/>
              </a:xfrm>
              <a:custGeom>
                <a:avLst/>
                <a:gdLst>
                  <a:gd name="T0" fmla="*/ 0 w 201"/>
                  <a:gd name="T1" fmla="*/ 73 h 183"/>
                  <a:gd name="T2" fmla="*/ 145 w 201"/>
                  <a:gd name="T3" fmla="*/ 0 h 183"/>
                  <a:gd name="T4" fmla="*/ 201 w 201"/>
                  <a:gd name="T5" fmla="*/ 110 h 183"/>
                  <a:gd name="T6" fmla="*/ 56 w 201"/>
                  <a:gd name="T7" fmla="*/ 183 h 183"/>
                  <a:gd name="T8" fmla="*/ 0 w 201"/>
                  <a:gd name="T9" fmla="*/ 73 h 183"/>
                  <a:gd name="T10" fmla="*/ 0 60000 65536"/>
                  <a:gd name="T11" fmla="*/ 0 60000 65536"/>
                  <a:gd name="T12" fmla="*/ 0 60000 65536"/>
                  <a:gd name="T13" fmla="*/ 0 60000 65536"/>
                  <a:gd name="T14" fmla="*/ 0 60000 65536"/>
                  <a:gd name="T15" fmla="*/ 0 w 201"/>
                  <a:gd name="T16" fmla="*/ 0 h 183"/>
                  <a:gd name="T17" fmla="*/ 201 w 201"/>
                  <a:gd name="T18" fmla="*/ 183 h 183"/>
                </a:gdLst>
                <a:ahLst/>
                <a:cxnLst>
                  <a:cxn ang="T10">
                    <a:pos x="T0" y="T1"/>
                  </a:cxn>
                  <a:cxn ang="T11">
                    <a:pos x="T2" y="T3"/>
                  </a:cxn>
                  <a:cxn ang="T12">
                    <a:pos x="T4" y="T5"/>
                  </a:cxn>
                  <a:cxn ang="T13">
                    <a:pos x="T6" y="T7"/>
                  </a:cxn>
                  <a:cxn ang="T14">
                    <a:pos x="T8" y="T9"/>
                  </a:cxn>
                </a:cxnLst>
                <a:rect l="T15" t="T16" r="T17" b="T18"/>
                <a:pathLst>
                  <a:path w="201" h="183">
                    <a:moveTo>
                      <a:pt x="0" y="73"/>
                    </a:moveTo>
                    <a:lnTo>
                      <a:pt x="145" y="0"/>
                    </a:lnTo>
                    <a:lnTo>
                      <a:pt x="201" y="110"/>
                    </a:lnTo>
                    <a:lnTo>
                      <a:pt x="56" y="183"/>
                    </a:lnTo>
                    <a:lnTo>
                      <a:pt x="0" y="7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84" name="Freeform 1415"/>
              <p:cNvSpPr>
                <a:spLocks/>
              </p:cNvSpPr>
              <p:nvPr/>
            </p:nvSpPr>
            <p:spPr bwMode="auto">
              <a:xfrm>
                <a:off x="3949" y="1740"/>
                <a:ext cx="201" cy="183"/>
              </a:xfrm>
              <a:custGeom>
                <a:avLst/>
                <a:gdLst>
                  <a:gd name="T0" fmla="*/ 0 w 201"/>
                  <a:gd name="T1" fmla="*/ 73 h 183"/>
                  <a:gd name="T2" fmla="*/ 145 w 201"/>
                  <a:gd name="T3" fmla="*/ 0 h 183"/>
                  <a:gd name="T4" fmla="*/ 201 w 201"/>
                  <a:gd name="T5" fmla="*/ 110 h 183"/>
                  <a:gd name="T6" fmla="*/ 56 w 201"/>
                  <a:gd name="T7" fmla="*/ 183 h 183"/>
                  <a:gd name="T8" fmla="*/ 0 w 201"/>
                  <a:gd name="T9" fmla="*/ 73 h 183"/>
                  <a:gd name="T10" fmla="*/ 0 60000 65536"/>
                  <a:gd name="T11" fmla="*/ 0 60000 65536"/>
                  <a:gd name="T12" fmla="*/ 0 60000 65536"/>
                  <a:gd name="T13" fmla="*/ 0 60000 65536"/>
                  <a:gd name="T14" fmla="*/ 0 60000 65536"/>
                  <a:gd name="T15" fmla="*/ 0 w 201"/>
                  <a:gd name="T16" fmla="*/ 0 h 183"/>
                  <a:gd name="T17" fmla="*/ 201 w 201"/>
                  <a:gd name="T18" fmla="*/ 183 h 183"/>
                </a:gdLst>
                <a:ahLst/>
                <a:cxnLst>
                  <a:cxn ang="T10">
                    <a:pos x="T0" y="T1"/>
                  </a:cxn>
                  <a:cxn ang="T11">
                    <a:pos x="T2" y="T3"/>
                  </a:cxn>
                  <a:cxn ang="T12">
                    <a:pos x="T4" y="T5"/>
                  </a:cxn>
                  <a:cxn ang="T13">
                    <a:pos x="T6" y="T7"/>
                  </a:cxn>
                  <a:cxn ang="T14">
                    <a:pos x="T8" y="T9"/>
                  </a:cxn>
                </a:cxnLst>
                <a:rect l="T15" t="T16" r="T17" b="T18"/>
                <a:pathLst>
                  <a:path w="201" h="183">
                    <a:moveTo>
                      <a:pt x="0" y="73"/>
                    </a:moveTo>
                    <a:lnTo>
                      <a:pt x="145" y="0"/>
                    </a:lnTo>
                    <a:lnTo>
                      <a:pt x="201" y="110"/>
                    </a:lnTo>
                    <a:lnTo>
                      <a:pt x="56" y="183"/>
                    </a:lnTo>
                    <a:lnTo>
                      <a:pt x="0" y="7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85" name="Freeform 1416"/>
              <p:cNvSpPr>
                <a:spLocks/>
              </p:cNvSpPr>
              <p:nvPr/>
            </p:nvSpPr>
            <p:spPr bwMode="auto">
              <a:xfrm>
                <a:off x="3892" y="1813"/>
                <a:ext cx="113" cy="110"/>
              </a:xfrm>
              <a:custGeom>
                <a:avLst/>
                <a:gdLst>
                  <a:gd name="T0" fmla="*/ 0 w 113"/>
                  <a:gd name="T1" fmla="*/ 50 h 110"/>
                  <a:gd name="T2" fmla="*/ 57 w 113"/>
                  <a:gd name="T3" fmla="*/ 0 h 110"/>
                  <a:gd name="T4" fmla="*/ 113 w 113"/>
                  <a:gd name="T5" fmla="*/ 110 h 110"/>
                  <a:gd name="T6" fmla="*/ 0 w 113"/>
                  <a:gd name="T7" fmla="*/ 50 h 110"/>
                  <a:gd name="T8" fmla="*/ 0 60000 65536"/>
                  <a:gd name="T9" fmla="*/ 0 60000 65536"/>
                  <a:gd name="T10" fmla="*/ 0 60000 65536"/>
                  <a:gd name="T11" fmla="*/ 0 60000 65536"/>
                  <a:gd name="T12" fmla="*/ 0 w 113"/>
                  <a:gd name="T13" fmla="*/ 0 h 110"/>
                  <a:gd name="T14" fmla="*/ 113 w 113"/>
                  <a:gd name="T15" fmla="*/ 110 h 110"/>
                </a:gdLst>
                <a:ahLst/>
                <a:cxnLst>
                  <a:cxn ang="T8">
                    <a:pos x="T0" y="T1"/>
                  </a:cxn>
                  <a:cxn ang="T9">
                    <a:pos x="T2" y="T3"/>
                  </a:cxn>
                  <a:cxn ang="T10">
                    <a:pos x="T4" y="T5"/>
                  </a:cxn>
                  <a:cxn ang="T11">
                    <a:pos x="T6" y="T7"/>
                  </a:cxn>
                </a:cxnLst>
                <a:rect l="T12" t="T13" r="T14" b="T15"/>
                <a:pathLst>
                  <a:path w="113" h="110">
                    <a:moveTo>
                      <a:pt x="0" y="50"/>
                    </a:moveTo>
                    <a:lnTo>
                      <a:pt x="57" y="0"/>
                    </a:lnTo>
                    <a:lnTo>
                      <a:pt x="113" y="110"/>
                    </a:lnTo>
                    <a:lnTo>
                      <a:pt x="0" y="5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86" name="Freeform 1417"/>
              <p:cNvSpPr>
                <a:spLocks/>
              </p:cNvSpPr>
              <p:nvPr/>
            </p:nvSpPr>
            <p:spPr bwMode="auto">
              <a:xfrm>
                <a:off x="3892" y="1813"/>
                <a:ext cx="113" cy="110"/>
              </a:xfrm>
              <a:custGeom>
                <a:avLst/>
                <a:gdLst>
                  <a:gd name="T0" fmla="*/ 0 w 113"/>
                  <a:gd name="T1" fmla="*/ 50 h 110"/>
                  <a:gd name="T2" fmla="*/ 57 w 113"/>
                  <a:gd name="T3" fmla="*/ 0 h 110"/>
                  <a:gd name="T4" fmla="*/ 113 w 113"/>
                  <a:gd name="T5" fmla="*/ 110 h 110"/>
                  <a:gd name="T6" fmla="*/ 0 w 113"/>
                  <a:gd name="T7" fmla="*/ 50 h 110"/>
                  <a:gd name="T8" fmla="*/ 0 60000 65536"/>
                  <a:gd name="T9" fmla="*/ 0 60000 65536"/>
                  <a:gd name="T10" fmla="*/ 0 60000 65536"/>
                  <a:gd name="T11" fmla="*/ 0 60000 65536"/>
                  <a:gd name="T12" fmla="*/ 0 w 113"/>
                  <a:gd name="T13" fmla="*/ 0 h 110"/>
                  <a:gd name="T14" fmla="*/ 113 w 113"/>
                  <a:gd name="T15" fmla="*/ 110 h 110"/>
                </a:gdLst>
                <a:ahLst/>
                <a:cxnLst>
                  <a:cxn ang="T8">
                    <a:pos x="T0" y="T1"/>
                  </a:cxn>
                  <a:cxn ang="T9">
                    <a:pos x="T2" y="T3"/>
                  </a:cxn>
                  <a:cxn ang="T10">
                    <a:pos x="T4" y="T5"/>
                  </a:cxn>
                  <a:cxn ang="T11">
                    <a:pos x="T6" y="T7"/>
                  </a:cxn>
                </a:cxnLst>
                <a:rect l="T12" t="T13" r="T14" b="T15"/>
                <a:pathLst>
                  <a:path w="113" h="110">
                    <a:moveTo>
                      <a:pt x="0" y="50"/>
                    </a:moveTo>
                    <a:lnTo>
                      <a:pt x="57" y="0"/>
                    </a:lnTo>
                    <a:lnTo>
                      <a:pt x="113" y="110"/>
                    </a:lnTo>
                    <a:lnTo>
                      <a:pt x="0" y="5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87" name="Freeform 1418"/>
              <p:cNvSpPr>
                <a:spLocks/>
              </p:cNvSpPr>
              <p:nvPr/>
            </p:nvSpPr>
            <p:spPr bwMode="auto">
              <a:xfrm>
                <a:off x="4664" y="2024"/>
                <a:ext cx="71" cy="86"/>
              </a:xfrm>
              <a:custGeom>
                <a:avLst/>
                <a:gdLst>
                  <a:gd name="T0" fmla="*/ 0 w 71"/>
                  <a:gd name="T1" fmla="*/ 86 h 86"/>
                  <a:gd name="T2" fmla="*/ 71 w 71"/>
                  <a:gd name="T3" fmla="*/ 45 h 86"/>
                  <a:gd name="T4" fmla="*/ 71 w 71"/>
                  <a:gd name="T5" fmla="*/ 0 h 86"/>
                  <a:gd name="T6" fmla="*/ 0 w 71"/>
                  <a:gd name="T7" fmla="*/ 41 h 86"/>
                  <a:gd name="T8" fmla="*/ 0 w 71"/>
                  <a:gd name="T9" fmla="*/ 86 h 86"/>
                  <a:gd name="T10" fmla="*/ 0 60000 65536"/>
                  <a:gd name="T11" fmla="*/ 0 60000 65536"/>
                  <a:gd name="T12" fmla="*/ 0 60000 65536"/>
                  <a:gd name="T13" fmla="*/ 0 60000 65536"/>
                  <a:gd name="T14" fmla="*/ 0 60000 65536"/>
                  <a:gd name="T15" fmla="*/ 0 w 71"/>
                  <a:gd name="T16" fmla="*/ 0 h 86"/>
                  <a:gd name="T17" fmla="*/ 71 w 71"/>
                  <a:gd name="T18" fmla="*/ 86 h 86"/>
                </a:gdLst>
                <a:ahLst/>
                <a:cxnLst>
                  <a:cxn ang="T10">
                    <a:pos x="T0" y="T1"/>
                  </a:cxn>
                  <a:cxn ang="T11">
                    <a:pos x="T2" y="T3"/>
                  </a:cxn>
                  <a:cxn ang="T12">
                    <a:pos x="T4" y="T5"/>
                  </a:cxn>
                  <a:cxn ang="T13">
                    <a:pos x="T6" y="T7"/>
                  </a:cxn>
                  <a:cxn ang="T14">
                    <a:pos x="T8" y="T9"/>
                  </a:cxn>
                </a:cxnLst>
                <a:rect l="T15" t="T16" r="T17" b="T18"/>
                <a:pathLst>
                  <a:path w="71" h="86">
                    <a:moveTo>
                      <a:pt x="0" y="86"/>
                    </a:moveTo>
                    <a:lnTo>
                      <a:pt x="71" y="45"/>
                    </a:lnTo>
                    <a:lnTo>
                      <a:pt x="71" y="0"/>
                    </a:lnTo>
                    <a:lnTo>
                      <a:pt x="0" y="41"/>
                    </a:lnTo>
                    <a:lnTo>
                      <a:pt x="0" y="8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88" name="Freeform 1419"/>
              <p:cNvSpPr>
                <a:spLocks/>
              </p:cNvSpPr>
              <p:nvPr/>
            </p:nvSpPr>
            <p:spPr bwMode="auto">
              <a:xfrm>
                <a:off x="4664" y="2024"/>
                <a:ext cx="71" cy="86"/>
              </a:xfrm>
              <a:custGeom>
                <a:avLst/>
                <a:gdLst>
                  <a:gd name="T0" fmla="*/ 0 w 71"/>
                  <a:gd name="T1" fmla="*/ 86 h 86"/>
                  <a:gd name="T2" fmla="*/ 71 w 71"/>
                  <a:gd name="T3" fmla="*/ 45 h 86"/>
                  <a:gd name="T4" fmla="*/ 71 w 71"/>
                  <a:gd name="T5" fmla="*/ 0 h 86"/>
                  <a:gd name="T6" fmla="*/ 0 w 71"/>
                  <a:gd name="T7" fmla="*/ 41 h 86"/>
                  <a:gd name="T8" fmla="*/ 0 w 71"/>
                  <a:gd name="T9" fmla="*/ 86 h 86"/>
                  <a:gd name="T10" fmla="*/ 0 60000 65536"/>
                  <a:gd name="T11" fmla="*/ 0 60000 65536"/>
                  <a:gd name="T12" fmla="*/ 0 60000 65536"/>
                  <a:gd name="T13" fmla="*/ 0 60000 65536"/>
                  <a:gd name="T14" fmla="*/ 0 60000 65536"/>
                  <a:gd name="T15" fmla="*/ 0 w 71"/>
                  <a:gd name="T16" fmla="*/ 0 h 86"/>
                  <a:gd name="T17" fmla="*/ 71 w 71"/>
                  <a:gd name="T18" fmla="*/ 86 h 86"/>
                </a:gdLst>
                <a:ahLst/>
                <a:cxnLst>
                  <a:cxn ang="T10">
                    <a:pos x="T0" y="T1"/>
                  </a:cxn>
                  <a:cxn ang="T11">
                    <a:pos x="T2" y="T3"/>
                  </a:cxn>
                  <a:cxn ang="T12">
                    <a:pos x="T4" y="T5"/>
                  </a:cxn>
                  <a:cxn ang="T13">
                    <a:pos x="T6" y="T7"/>
                  </a:cxn>
                  <a:cxn ang="T14">
                    <a:pos x="T8" y="T9"/>
                  </a:cxn>
                </a:cxnLst>
                <a:rect l="T15" t="T16" r="T17" b="T18"/>
                <a:pathLst>
                  <a:path w="71" h="86">
                    <a:moveTo>
                      <a:pt x="0" y="86"/>
                    </a:moveTo>
                    <a:lnTo>
                      <a:pt x="71" y="45"/>
                    </a:lnTo>
                    <a:lnTo>
                      <a:pt x="71" y="0"/>
                    </a:lnTo>
                    <a:lnTo>
                      <a:pt x="0" y="41"/>
                    </a:lnTo>
                    <a:lnTo>
                      <a:pt x="0" y="8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89" name="Freeform 1420"/>
              <p:cNvSpPr>
                <a:spLocks/>
              </p:cNvSpPr>
              <p:nvPr/>
            </p:nvSpPr>
            <p:spPr bwMode="auto">
              <a:xfrm>
                <a:off x="4523" y="1951"/>
                <a:ext cx="212" cy="114"/>
              </a:xfrm>
              <a:custGeom>
                <a:avLst/>
                <a:gdLst>
                  <a:gd name="T0" fmla="*/ 141 w 212"/>
                  <a:gd name="T1" fmla="*/ 114 h 114"/>
                  <a:gd name="T2" fmla="*/ 212 w 212"/>
                  <a:gd name="T3" fmla="*/ 73 h 114"/>
                  <a:gd name="T4" fmla="*/ 72 w 212"/>
                  <a:gd name="T5" fmla="*/ 0 h 114"/>
                  <a:gd name="T6" fmla="*/ 0 w 212"/>
                  <a:gd name="T7" fmla="*/ 41 h 114"/>
                  <a:gd name="T8" fmla="*/ 141 w 212"/>
                  <a:gd name="T9" fmla="*/ 114 h 114"/>
                  <a:gd name="T10" fmla="*/ 0 60000 65536"/>
                  <a:gd name="T11" fmla="*/ 0 60000 65536"/>
                  <a:gd name="T12" fmla="*/ 0 60000 65536"/>
                  <a:gd name="T13" fmla="*/ 0 60000 65536"/>
                  <a:gd name="T14" fmla="*/ 0 60000 65536"/>
                  <a:gd name="T15" fmla="*/ 0 w 212"/>
                  <a:gd name="T16" fmla="*/ 0 h 114"/>
                  <a:gd name="T17" fmla="*/ 212 w 212"/>
                  <a:gd name="T18" fmla="*/ 114 h 114"/>
                </a:gdLst>
                <a:ahLst/>
                <a:cxnLst>
                  <a:cxn ang="T10">
                    <a:pos x="T0" y="T1"/>
                  </a:cxn>
                  <a:cxn ang="T11">
                    <a:pos x="T2" y="T3"/>
                  </a:cxn>
                  <a:cxn ang="T12">
                    <a:pos x="T4" y="T5"/>
                  </a:cxn>
                  <a:cxn ang="T13">
                    <a:pos x="T6" y="T7"/>
                  </a:cxn>
                  <a:cxn ang="T14">
                    <a:pos x="T8" y="T9"/>
                  </a:cxn>
                </a:cxnLst>
                <a:rect l="T15" t="T16" r="T17" b="T18"/>
                <a:pathLst>
                  <a:path w="212" h="114">
                    <a:moveTo>
                      <a:pt x="141" y="114"/>
                    </a:moveTo>
                    <a:lnTo>
                      <a:pt x="212" y="73"/>
                    </a:lnTo>
                    <a:lnTo>
                      <a:pt x="72" y="0"/>
                    </a:lnTo>
                    <a:lnTo>
                      <a:pt x="0" y="41"/>
                    </a:lnTo>
                    <a:lnTo>
                      <a:pt x="141" y="11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90" name="Freeform 1421"/>
              <p:cNvSpPr>
                <a:spLocks/>
              </p:cNvSpPr>
              <p:nvPr/>
            </p:nvSpPr>
            <p:spPr bwMode="auto">
              <a:xfrm>
                <a:off x="4523" y="1951"/>
                <a:ext cx="212" cy="114"/>
              </a:xfrm>
              <a:custGeom>
                <a:avLst/>
                <a:gdLst>
                  <a:gd name="T0" fmla="*/ 141 w 212"/>
                  <a:gd name="T1" fmla="*/ 114 h 114"/>
                  <a:gd name="T2" fmla="*/ 212 w 212"/>
                  <a:gd name="T3" fmla="*/ 73 h 114"/>
                  <a:gd name="T4" fmla="*/ 72 w 212"/>
                  <a:gd name="T5" fmla="*/ 0 h 114"/>
                  <a:gd name="T6" fmla="*/ 0 w 212"/>
                  <a:gd name="T7" fmla="*/ 41 h 114"/>
                  <a:gd name="T8" fmla="*/ 141 w 212"/>
                  <a:gd name="T9" fmla="*/ 114 h 114"/>
                  <a:gd name="T10" fmla="*/ 0 60000 65536"/>
                  <a:gd name="T11" fmla="*/ 0 60000 65536"/>
                  <a:gd name="T12" fmla="*/ 0 60000 65536"/>
                  <a:gd name="T13" fmla="*/ 0 60000 65536"/>
                  <a:gd name="T14" fmla="*/ 0 60000 65536"/>
                  <a:gd name="T15" fmla="*/ 0 w 212"/>
                  <a:gd name="T16" fmla="*/ 0 h 114"/>
                  <a:gd name="T17" fmla="*/ 212 w 212"/>
                  <a:gd name="T18" fmla="*/ 114 h 114"/>
                </a:gdLst>
                <a:ahLst/>
                <a:cxnLst>
                  <a:cxn ang="T10">
                    <a:pos x="T0" y="T1"/>
                  </a:cxn>
                  <a:cxn ang="T11">
                    <a:pos x="T2" y="T3"/>
                  </a:cxn>
                  <a:cxn ang="T12">
                    <a:pos x="T4" y="T5"/>
                  </a:cxn>
                  <a:cxn ang="T13">
                    <a:pos x="T6" y="T7"/>
                  </a:cxn>
                  <a:cxn ang="T14">
                    <a:pos x="T8" y="T9"/>
                  </a:cxn>
                </a:cxnLst>
                <a:rect l="T15" t="T16" r="T17" b="T18"/>
                <a:pathLst>
                  <a:path w="212" h="114">
                    <a:moveTo>
                      <a:pt x="141" y="114"/>
                    </a:moveTo>
                    <a:lnTo>
                      <a:pt x="212" y="73"/>
                    </a:lnTo>
                    <a:lnTo>
                      <a:pt x="72" y="0"/>
                    </a:lnTo>
                    <a:lnTo>
                      <a:pt x="0" y="41"/>
                    </a:lnTo>
                    <a:lnTo>
                      <a:pt x="141"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91" name="Freeform 1422"/>
              <p:cNvSpPr>
                <a:spLocks/>
              </p:cNvSpPr>
              <p:nvPr/>
            </p:nvSpPr>
            <p:spPr bwMode="auto">
              <a:xfrm>
                <a:off x="4664" y="2024"/>
                <a:ext cx="71" cy="86"/>
              </a:xfrm>
              <a:custGeom>
                <a:avLst/>
                <a:gdLst>
                  <a:gd name="T0" fmla="*/ 0 w 71"/>
                  <a:gd name="T1" fmla="*/ 86 h 86"/>
                  <a:gd name="T2" fmla="*/ 71 w 71"/>
                  <a:gd name="T3" fmla="*/ 45 h 86"/>
                  <a:gd name="T4" fmla="*/ 71 w 71"/>
                  <a:gd name="T5" fmla="*/ 0 h 86"/>
                  <a:gd name="T6" fmla="*/ 0 w 71"/>
                  <a:gd name="T7" fmla="*/ 41 h 86"/>
                  <a:gd name="T8" fmla="*/ 0 w 71"/>
                  <a:gd name="T9" fmla="*/ 86 h 86"/>
                  <a:gd name="T10" fmla="*/ 0 60000 65536"/>
                  <a:gd name="T11" fmla="*/ 0 60000 65536"/>
                  <a:gd name="T12" fmla="*/ 0 60000 65536"/>
                  <a:gd name="T13" fmla="*/ 0 60000 65536"/>
                  <a:gd name="T14" fmla="*/ 0 60000 65536"/>
                  <a:gd name="T15" fmla="*/ 0 w 71"/>
                  <a:gd name="T16" fmla="*/ 0 h 86"/>
                  <a:gd name="T17" fmla="*/ 71 w 71"/>
                  <a:gd name="T18" fmla="*/ 86 h 86"/>
                </a:gdLst>
                <a:ahLst/>
                <a:cxnLst>
                  <a:cxn ang="T10">
                    <a:pos x="T0" y="T1"/>
                  </a:cxn>
                  <a:cxn ang="T11">
                    <a:pos x="T2" y="T3"/>
                  </a:cxn>
                  <a:cxn ang="T12">
                    <a:pos x="T4" y="T5"/>
                  </a:cxn>
                  <a:cxn ang="T13">
                    <a:pos x="T6" y="T7"/>
                  </a:cxn>
                  <a:cxn ang="T14">
                    <a:pos x="T8" y="T9"/>
                  </a:cxn>
                </a:cxnLst>
                <a:rect l="T15" t="T16" r="T17" b="T18"/>
                <a:pathLst>
                  <a:path w="71" h="86">
                    <a:moveTo>
                      <a:pt x="0" y="86"/>
                    </a:moveTo>
                    <a:lnTo>
                      <a:pt x="71" y="45"/>
                    </a:lnTo>
                    <a:lnTo>
                      <a:pt x="71" y="0"/>
                    </a:lnTo>
                    <a:lnTo>
                      <a:pt x="0" y="41"/>
                    </a:lnTo>
                    <a:lnTo>
                      <a:pt x="0" y="8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92" name="Freeform 1423"/>
              <p:cNvSpPr>
                <a:spLocks/>
              </p:cNvSpPr>
              <p:nvPr/>
            </p:nvSpPr>
            <p:spPr bwMode="auto">
              <a:xfrm>
                <a:off x="4664" y="2024"/>
                <a:ext cx="71" cy="86"/>
              </a:xfrm>
              <a:custGeom>
                <a:avLst/>
                <a:gdLst>
                  <a:gd name="T0" fmla="*/ 0 w 71"/>
                  <a:gd name="T1" fmla="*/ 86 h 86"/>
                  <a:gd name="T2" fmla="*/ 71 w 71"/>
                  <a:gd name="T3" fmla="*/ 45 h 86"/>
                  <a:gd name="T4" fmla="*/ 71 w 71"/>
                  <a:gd name="T5" fmla="*/ 0 h 86"/>
                  <a:gd name="T6" fmla="*/ 0 w 71"/>
                  <a:gd name="T7" fmla="*/ 41 h 86"/>
                  <a:gd name="T8" fmla="*/ 0 w 71"/>
                  <a:gd name="T9" fmla="*/ 86 h 86"/>
                  <a:gd name="T10" fmla="*/ 0 60000 65536"/>
                  <a:gd name="T11" fmla="*/ 0 60000 65536"/>
                  <a:gd name="T12" fmla="*/ 0 60000 65536"/>
                  <a:gd name="T13" fmla="*/ 0 60000 65536"/>
                  <a:gd name="T14" fmla="*/ 0 60000 65536"/>
                  <a:gd name="T15" fmla="*/ 0 w 71"/>
                  <a:gd name="T16" fmla="*/ 0 h 86"/>
                  <a:gd name="T17" fmla="*/ 71 w 71"/>
                  <a:gd name="T18" fmla="*/ 86 h 86"/>
                </a:gdLst>
                <a:ahLst/>
                <a:cxnLst>
                  <a:cxn ang="T10">
                    <a:pos x="T0" y="T1"/>
                  </a:cxn>
                  <a:cxn ang="T11">
                    <a:pos x="T2" y="T3"/>
                  </a:cxn>
                  <a:cxn ang="T12">
                    <a:pos x="T4" y="T5"/>
                  </a:cxn>
                  <a:cxn ang="T13">
                    <a:pos x="T6" y="T7"/>
                  </a:cxn>
                  <a:cxn ang="T14">
                    <a:pos x="T8" y="T9"/>
                  </a:cxn>
                </a:cxnLst>
                <a:rect l="T15" t="T16" r="T17" b="T18"/>
                <a:pathLst>
                  <a:path w="71" h="86">
                    <a:moveTo>
                      <a:pt x="0" y="86"/>
                    </a:moveTo>
                    <a:lnTo>
                      <a:pt x="71" y="45"/>
                    </a:lnTo>
                    <a:lnTo>
                      <a:pt x="71" y="0"/>
                    </a:lnTo>
                    <a:lnTo>
                      <a:pt x="0" y="41"/>
                    </a:lnTo>
                    <a:lnTo>
                      <a:pt x="0" y="8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93" name="Freeform 1424"/>
              <p:cNvSpPr>
                <a:spLocks/>
              </p:cNvSpPr>
              <p:nvPr/>
            </p:nvSpPr>
            <p:spPr bwMode="auto">
              <a:xfrm>
                <a:off x="4523" y="1951"/>
                <a:ext cx="212" cy="114"/>
              </a:xfrm>
              <a:custGeom>
                <a:avLst/>
                <a:gdLst>
                  <a:gd name="T0" fmla="*/ 141 w 212"/>
                  <a:gd name="T1" fmla="*/ 114 h 114"/>
                  <a:gd name="T2" fmla="*/ 212 w 212"/>
                  <a:gd name="T3" fmla="*/ 73 h 114"/>
                  <a:gd name="T4" fmla="*/ 72 w 212"/>
                  <a:gd name="T5" fmla="*/ 0 h 114"/>
                  <a:gd name="T6" fmla="*/ 0 w 212"/>
                  <a:gd name="T7" fmla="*/ 41 h 114"/>
                  <a:gd name="T8" fmla="*/ 141 w 212"/>
                  <a:gd name="T9" fmla="*/ 114 h 114"/>
                  <a:gd name="T10" fmla="*/ 0 60000 65536"/>
                  <a:gd name="T11" fmla="*/ 0 60000 65536"/>
                  <a:gd name="T12" fmla="*/ 0 60000 65536"/>
                  <a:gd name="T13" fmla="*/ 0 60000 65536"/>
                  <a:gd name="T14" fmla="*/ 0 60000 65536"/>
                  <a:gd name="T15" fmla="*/ 0 w 212"/>
                  <a:gd name="T16" fmla="*/ 0 h 114"/>
                  <a:gd name="T17" fmla="*/ 212 w 212"/>
                  <a:gd name="T18" fmla="*/ 114 h 114"/>
                </a:gdLst>
                <a:ahLst/>
                <a:cxnLst>
                  <a:cxn ang="T10">
                    <a:pos x="T0" y="T1"/>
                  </a:cxn>
                  <a:cxn ang="T11">
                    <a:pos x="T2" y="T3"/>
                  </a:cxn>
                  <a:cxn ang="T12">
                    <a:pos x="T4" y="T5"/>
                  </a:cxn>
                  <a:cxn ang="T13">
                    <a:pos x="T6" y="T7"/>
                  </a:cxn>
                  <a:cxn ang="T14">
                    <a:pos x="T8" y="T9"/>
                  </a:cxn>
                </a:cxnLst>
                <a:rect l="T15" t="T16" r="T17" b="T18"/>
                <a:pathLst>
                  <a:path w="212" h="114">
                    <a:moveTo>
                      <a:pt x="141" y="114"/>
                    </a:moveTo>
                    <a:lnTo>
                      <a:pt x="212" y="73"/>
                    </a:lnTo>
                    <a:lnTo>
                      <a:pt x="72" y="0"/>
                    </a:lnTo>
                    <a:lnTo>
                      <a:pt x="0" y="41"/>
                    </a:lnTo>
                    <a:lnTo>
                      <a:pt x="141" y="11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94" name="Freeform 1425"/>
              <p:cNvSpPr>
                <a:spLocks/>
              </p:cNvSpPr>
              <p:nvPr/>
            </p:nvSpPr>
            <p:spPr bwMode="auto">
              <a:xfrm>
                <a:off x="4523" y="1951"/>
                <a:ext cx="212" cy="114"/>
              </a:xfrm>
              <a:custGeom>
                <a:avLst/>
                <a:gdLst>
                  <a:gd name="T0" fmla="*/ 141 w 212"/>
                  <a:gd name="T1" fmla="*/ 114 h 114"/>
                  <a:gd name="T2" fmla="*/ 212 w 212"/>
                  <a:gd name="T3" fmla="*/ 73 h 114"/>
                  <a:gd name="T4" fmla="*/ 72 w 212"/>
                  <a:gd name="T5" fmla="*/ 0 h 114"/>
                  <a:gd name="T6" fmla="*/ 0 w 212"/>
                  <a:gd name="T7" fmla="*/ 41 h 114"/>
                  <a:gd name="T8" fmla="*/ 141 w 212"/>
                  <a:gd name="T9" fmla="*/ 114 h 114"/>
                  <a:gd name="T10" fmla="*/ 0 60000 65536"/>
                  <a:gd name="T11" fmla="*/ 0 60000 65536"/>
                  <a:gd name="T12" fmla="*/ 0 60000 65536"/>
                  <a:gd name="T13" fmla="*/ 0 60000 65536"/>
                  <a:gd name="T14" fmla="*/ 0 60000 65536"/>
                  <a:gd name="T15" fmla="*/ 0 w 212"/>
                  <a:gd name="T16" fmla="*/ 0 h 114"/>
                  <a:gd name="T17" fmla="*/ 212 w 212"/>
                  <a:gd name="T18" fmla="*/ 114 h 114"/>
                </a:gdLst>
                <a:ahLst/>
                <a:cxnLst>
                  <a:cxn ang="T10">
                    <a:pos x="T0" y="T1"/>
                  </a:cxn>
                  <a:cxn ang="T11">
                    <a:pos x="T2" y="T3"/>
                  </a:cxn>
                  <a:cxn ang="T12">
                    <a:pos x="T4" y="T5"/>
                  </a:cxn>
                  <a:cxn ang="T13">
                    <a:pos x="T6" y="T7"/>
                  </a:cxn>
                  <a:cxn ang="T14">
                    <a:pos x="T8" y="T9"/>
                  </a:cxn>
                </a:cxnLst>
                <a:rect l="T15" t="T16" r="T17" b="T18"/>
                <a:pathLst>
                  <a:path w="212" h="114">
                    <a:moveTo>
                      <a:pt x="141" y="114"/>
                    </a:moveTo>
                    <a:lnTo>
                      <a:pt x="212" y="73"/>
                    </a:lnTo>
                    <a:lnTo>
                      <a:pt x="72" y="0"/>
                    </a:lnTo>
                    <a:lnTo>
                      <a:pt x="0" y="41"/>
                    </a:lnTo>
                    <a:lnTo>
                      <a:pt x="141"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95" name="Freeform 1426"/>
              <p:cNvSpPr>
                <a:spLocks/>
              </p:cNvSpPr>
              <p:nvPr/>
            </p:nvSpPr>
            <p:spPr bwMode="auto">
              <a:xfrm>
                <a:off x="4523" y="1992"/>
                <a:ext cx="141" cy="118"/>
              </a:xfrm>
              <a:custGeom>
                <a:avLst/>
                <a:gdLst>
                  <a:gd name="T0" fmla="*/ 0 w 141"/>
                  <a:gd name="T1" fmla="*/ 0 h 118"/>
                  <a:gd name="T2" fmla="*/ 0 w 141"/>
                  <a:gd name="T3" fmla="*/ 45 h 118"/>
                  <a:gd name="T4" fmla="*/ 141 w 141"/>
                  <a:gd name="T5" fmla="*/ 118 h 118"/>
                  <a:gd name="T6" fmla="*/ 141 w 141"/>
                  <a:gd name="T7" fmla="*/ 73 h 118"/>
                  <a:gd name="T8" fmla="*/ 0 w 141"/>
                  <a:gd name="T9" fmla="*/ 0 h 118"/>
                  <a:gd name="T10" fmla="*/ 0 60000 65536"/>
                  <a:gd name="T11" fmla="*/ 0 60000 65536"/>
                  <a:gd name="T12" fmla="*/ 0 60000 65536"/>
                  <a:gd name="T13" fmla="*/ 0 60000 65536"/>
                  <a:gd name="T14" fmla="*/ 0 60000 65536"/>
                  <a:gd name="T15" fmla="*/ 0 w 141"/>
                  <a:gd name="T16" fmla="*/ 0 h 118"/>
                  <a:gd name="T17" fmla="*/ 141 w 141"/>
                  <a:gd name="T18" fmla="*/ 118 h 118"/>
                </a:gdLst>
                <a:ahLst/>
                <a:cxnLst>
                  <a:cxn ang="T10">
                    <a:pos x="T0" y="T1"/>
                  </a:cxn>
                  <a:cxn ang="T11">
                    <a:pos x="T2" y="T3"/>
                  </a:cxn>
                  <a:cxn ang="T12">
                    <a:pos x="T4" y="T5"/>
                  </a:cxn>
                  <a:cxn ang="T13">
                    <a:pos x="T6" y="T7"/>
                  </a:cxn>
                  <a:cxn ang="T14">
                    <a:pos x="T8" y="T9"/>
                  </a:cxn>
                </a:cxnLst>
                <a:rect l="T15" t="T16" r="T17" b="T18"/>
                <a:pathLst>
                  <a:path w="141" h="118">
                    <a:moveTo>
                      <a:pt x="0" y="0"/>
                    </a:moveTo>
                    <a:lnTo>
                      <a:pt x="0" y="45"/>
                    </a:lnTo>
                    <a:lnTo>
                      <a:pt x="141" y="118"/>
                    </a:lnTo>
                    <a:lnTo>
                      <a:pt x="141" y="7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96" name="Freeform 1427"/>
              <p:cNvSpPr>
                <a:spLocks/>
              </p:cNvSpPr>
              <p:nvPr/>
            </p:nvSpPr>
            <p:spPr bwMode="auto">
              <a:xfrm>
                <a:off x="4523" y="1992"/>
                <a:ext cx="141" cy="118"/>
              </a:xfrm>
              <a:custGeom>
                <a:avLst/>
                <a:gdLst>
                  <a:gd name="T0" fmla="*/ 0 w 141"/>
                  <a:gd name="T1" fmla="*/ 0 h 118"/>
                  <a:gd name="T2" fmla="*/ 0 w 141"/>
                  <a:gd name="T3" fmla="*/ 45 h 118"/>
                  <a:gd name="T4" fmla="*/ 141 w 141"/>
                  <a:gd name="T5" fmla="*/ 118 h 118"/>
                  <a:gd name="T6" fmla="*/ 141 w 141"/>
                  <a:gd name="T7" fmla="*/ 73 h 118"/>
                  <a:gd name="T8" fmla="*/ 0 w 141"/>
                  <a:gd name="T9" fmla="*/ 0 h 118"/>
                  <a:gd name="T10" fmla="*/ 0 60000 65536"/>
                  <a:gd name="T11" fmla="*/ 0 60000 65536"/>
                  <a:gd name="T12" fmla="*/ 0 60000 65536"/>
                  <a:gd name="T13" fmla="*/ 0 60000 65536"/>
                  <a:gd name="T14" fmla="*/ 0 60000 65536"/>
                  <a:gd name="T15" fmla="*/ 0 w 141"/>
                  <a:gd name="T16" fmla="*/ 0 h 118"/>
                  <a:gd name="T17" fmla="*/ 141 w 141"/>
                  <a:gd name="T18" fmla="*/ 118 h 118"/>
                </a:gdLst>
                <a:ahLst/>
                <a:cxnLst>
                  <a:cxn ang="T10">
                    <a:pos x="T0" y="T1"/>
                  </a:cxn>
                  <a:cxn ang="T11">
                    <a:pos x="T2" y="T3"/>
                  </a:cxn>
                  <a:cxn ang="T12">
                    <a:pos x="T4" y="T5"/>
                  </a:cxn>
                  <a:cxn ang="T13">
                    <a:pos x="T6" y="T7"/>
                  </a:cxn>
                  <a:cxn ang="T14">
                    <a:pos x="T8" y="T9"/>
                  </a:cxn>
                </a:cxnLst>
                <a:rect l="T15" t="T16" r="T17" b="T18"/>
                <a:pathLst>
                  <a:path w="141" h="118">
                    <a:moveTo>
                      <a:pt x="0" y="0"/>
                    </a:moveTo>
                    <a:lnTo>
                      <a:pt x="0" y="45"/>
                    </a:lnTo>
                    <a:lnTo>
                      <a:pt x="141" y="118"/>
                    </a:lnTo>
                    <a:lnTo>
                      <a:pt x="141" y="7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97" name="Freeform 1428"/>
              <p:cNvSpPr>
                <a:spLocks/>
              </p:cNvSpPr>
              <p:nvPr/>
            </p:nvSpPr>
            <p:spPr bwMode="auto">
              <a:xfrm>
                <a:off x="4664" y="1979"/>
                <a:ext cx="71" cy="86"/>
              </a:xfrm>
              <a:custGeom>
                <a:avLst/>
                <a:gdLst>
                  <a:gd name="T0" fmla="*/ 0 w 71"/>
                  <a:gd name="T1" fmla="*/ 86 h 86"/>
                  <a:gd name="T2" fmla="*/ 71 w 71"/>
                  <a:gd name="T3" fmla="*/ 45 h 86"/>
                  <a:gd name="T4" fmla="*/ 71 w 71"/>
                  <a:gd name="T5" fmla="*/ 0 h 86"/>
                  <a:gd name="T6" fmla="*/ 0 w 71"/>
                  <a:gd name="T7" fmla="*/ 41 h 86"/>
                  <a:gd name="T8" fmla="*/ 0 w 71"/>
                  <a:gd name="T9" fmla="*/ 86 h 86"/>
                  <a:gd name="T10" fmla="*/ 0 60000 65536"/>
                  <a:gd name="T11" fmla="*/ 0 60000 65536"/>
                  <a:gd name="T12" fmla="*/ 0 60000 65536"/>
                  <a:gd name="T13" fmla="*/ 0 60000 65536"/>
                  <a:gd name="T14" fmla="*/ 0 60000 65536"/>
                  <a:gd name="T15" fmla="*/ 0 w 71"/>
                  <a:gd name="T16" fmla="*/ 0 h 86"/>
                  <a:gd name="T17" fmla="*/ 71 w 71"/>
                  <a:gd name="T18" fmla="*/ 86 h 86"/>
                </a:gdLst>
                <a:ahLst/>
                <a:cxnLst>
                  <a:cxn ang="T10">
                    <a:pos x="T0" y="T1"/>
                  </a:cxn>
                  <a:cxn ang="T11">
                    <a:pos x="T2" y="T3"/>
                  </a:cxn>
                  <a:cxn ang="T12">
                    <a:pos x="T4" y="T5"/>
                  </a:cxn>
                  <a:cxn ang="T13">
                    <a:pos x="T6" y="T7"/>
                  </a:cxn>
                  <a:cxn ang="T14">
                    <a:pos x="T8" y="T9"/>
                  </a:cxn>
                </a:cxnLst>
                <a:rect l="T15" t="T16" r="T17" b="T18"/>
                <a:pathLst>
                  <a:path w="71" h="86">
                    <a:moveTo>
                      <a:pt x="0" y="86"/>
                    </a:moveTo>
                    <a:lnTo>
                      <a:pt x="71" y="45"/>
                    </a:lnTo>
                    <a:lnTo>
                      <a:pt x="71" y="0"/>
                    </a:lnTo>
                    <a:lnTo>
                      <a:pt x="0" y="41"/>
                    </a:lnTo>
                    <a:lnTo>
                      <a:pt x="0" y="8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98" name="Freeform 1429"/>
              <p:cNvSpPr>
                <a:spLocks/>
              </p:cNvSpPr>
              <p:nvPr/>
            </p:nvSpPr>
            <p:spPr bwMode="auto">
              <a:xfrm>
                <a:off x="4664" y="1979"/>
                <a:ext cx="71" cy="86"/>
              </a:xfrm>
              <a:custGeom>
                <a:avLst/>
                <a:gdLst>
                  <a:gd name="T0" fmla="*/ 0 w 71"/>
                  <a:gd name="T1" fmla="*/ 86 h 86"/>
                  <a:gd name="T2" fmla="*/ 71 w 71"/>
                  <a:gd name="T3" fmla="*/ 45 h 86"/>
                  <a:gd name="T4" fmla="*/ 71 w 71"/>
                  <a:gd name="T5" fmla="*/ 0 h 86"/>
                  <a:gd name="T6" fmla="*/ 0 w 71"/>
                  <a:gd name="T7" fmla="*/ 41 h 86"/>
                  <a:gd name="T8" fmla="*/ 0 w 71"/>
                  <a:gd name="T9" fmla="*/ 86 h 86"/>
                  <a:gd name="T10" fmla="*/ 0 60000 65536"/>
                  <a:gd name="T11" fmla="*/ 0 60000 65536"/>
                  <a:gd name="T12" fmla="*/ 0 60000 65536"/>
                  <a:gd name="T13" fmla="*/ 0 60000 65536"/>
                  <a:gd name="T14" fmla="*/ 0 60000 65536"/>
                  <a:gd name="T15" fmla="*/ 0 w 71"/>
                  <a:gd name="T16" fmla="*/ 0 h 86"/>
                  <a:gd name="T17" fmla="*/ 71 w 71"/>
                  <a:gd name="T18" fmla="*/ 86 h 86"/>
                </a:gdLst>
                <a:ahLst/>
                <a:cxnLst>
                  <a:cxn ang="T10">
                    <a:pos x="T0" y="T1"/>
                  </a:cxn>
                  <a:cxn ang="T11">
                    <a:pos x="T2" y="T3"/>
                  </a:cxn>
                  <a:cxn ang="T12">
                    <a:pos x="T4" y="T5"/>
                  </a:cxn>
                  <a:cxn ang="T13">
                    <a:pos x="T6" y="T7"/>
                  </a:cxn>
                  <a:cxn ang="T14">
                    <a:pos x="T8" y="T9"/>
                  </a:cxn>
                </a:cxnLst>
                <a:rect l="T15" t="T16" r="T17" b="T18"/>
                <a:pathLst>
                  <a:path w="71" h="86">
                    <a:moveTo>
                      <a:pt x="0" y="86"/>
                    </a:moveTo>
                    <a:lnTo>
                      <a:pt x="71" y="45"/>
                    </a:lnTo>
                    <a:lnTo>
                      <a:pt x="71" y="0"/>
                    </a:lnTo>
                    <a:lnTo>
                      <a:pt x="0" y="41"/>
                    </a:lnTo>
                    <a:lnTo>
                      <a:pt x="0" y="8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99" name="Freeform 1430"/>
              <p:cNvSpPr>
                <a:spLocks/>
              </p:cNvSpPr>
              <p:nvPr/>
            </p:nvSpPr>
            <p:spPr bwMode="auto">
              <a:xfrm>
                <a:off x="4523" y="1906"/>
                <a:ext cx="212" cy="114"/>
              </a:xfrm>
              <a:custGeom>
                <a:avLst/>
                <a:gdLst>
                  <a:gd name="T0" fmla="*/ 141 w 212"/>
                  <a:gd name="T1" fmla="*/ 114 h 114"/>
                  <a:gd name="T2" fmla="*/ 212 w 212"/>
                  <a:gd name="T3" fmla="*/ 73 h 114"/>
                  <a:gd name="T4" fmla="*/ 72 w 212"/>
                  <a:gd name="T5" fmla="*/ 0 h 114"/>
                  <a:gd name="T6" fmla="*/ 0 w 212"/>
                  <a:gd name="T7" fmla="*/ 43 h 114"/>
                  <a:gd name="T8" fmla="*/ 141 w 212"/>
                  <a:gd name="T9" fmla="*/ 114 h 114"/>
                  <a:gd name="T10" fmla="*/ 0 60000 65536"/>
                  <a:gd name="T11" fmla="*/ 0 60000 65536"/>
                  <a:gd name="T12" fmla="*/ 0 60000 65536"/>
                  <a:gd name="T13" fmla="*/ 0 60000 65536"/>
                  <a:gd name="T14" fmla="*/ 0 60000 65536"/>
                  <a:gd name="T15" fmla="*/ 0 w 212"/>
                  <a:gd name="T16" fmla="*/ 0 h 114"/>
                  <a:gd name="T17" fmla="*/ 212 w 212"/>
                  <a:gd name="T18" fmla="*/ 114 h 114"/>
                </a:gdLst>
                <a:ahLst/>
                <a:cxnLst>
                  <a:cxn ang="T10">
                    <a:pos x="T0" y="T1"/>
                  </a:cxn>
                  <a:cxn ang="T11">
                    <a:pos x="T2" y="T3"/>
                  </a:cxn>
                  <a:cxn ang="T12">
                    <a:pos x="T4" y="T5"/>
                  </a:cxn>
                  <a:cxn ang="T13">
                    <a:pos x="T6" y="T7"/>
                  </a:cxn>
                  <a:cxn ang="T14">
                    <a:pos x="T8" y="T9"/>
                  </a:cxn>
                </a:cxnLst>
                <a:rect l="T15" t="T16" r="T17" b="T18"/>
                <a:pathLst>
                  <a:path w="212" h="114">
                    <a:moveTo>
                      <a:pt x="141" y="114"/>
                    </a:moveTo>
                    <a:lnTo>
                      <a:pt x="212" y="73"/>
                    </a:lnTo>
                    <a:lnTo>
                      <a:pt x="72" y="0"/>
                    </a:lnTo>
                    <a:lnTo>
                      <a:pt x="0" y="43"/>
                    </a:lnTo>
                    <a:lnTo>
                      <a:pt x="141" y="11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00" name="Freeform 1431"/>
              <p:cNvSpPr>
                <a:spLocks/>
              </p:cNvSpPr>
              <p:nvPr/>
            </p:nvSpPr>
            <p:spPr bwMode="auto">
              <a:xfrm>
                <a:off x="4523" y="1906"/>
                <a:ext cx="212" cy="114"/>
              </a:xfrm>
              <a:custGeom>
                <a:avLst/>
                <a:gdLst>
                  <a:gd name="T0" fmla="*/ 141 w 212"/>
                  <a:gd name="T1" fmla="*/ 114 h 114"/>
                  <a:gd name="T2" fmla="*/ 212 w 212"/>
                  <a:gd name="T3" fmla="*/ 73 h 114"/>
                  <a:gd name="T4" fmla="*/ 72 w 212"/>
                  <a:gd name="T5" fmla="*/ 0 h 114"/>
                  <a:gd name="T6" fmla="*/ 0 w 212"/>
                  <a:gd name="T7" fmla="*/ 43 h 114"/>
                  <a:gd name="T8" fmla="*/ 141 w 212"/>
                  <a:gd name="T9" fmla="*/ 114 h 114"/>
                  <a:gd name="T10" fmla="*/ 0 60000 65536"/>
                  <a:gd name="T11" fmla="*/ 0 60000 65536"/>
                  <a:gd name="T12" fmla="*/ 0 60000 65536"/>
                  <a:gd name="T13" fmla="*/ 0 60000 65536"/>
                  <a:gd name="T14" fmla="*/ 0 60000 65536"/>
                  <a:gd name="T15" fmla="*/ 0 w 212"/>
                  <a:gd name="T16" fmla="*/ 0 h 114"/>
                  <a:gd name="T17" fmla="*/ 212 w 212"/>
                  <a:gd name="T18" fmla="*/ 114 h 114"/>
                </a:gdLst>
                <a:ahLst/>
                <a:cxnLst>
                  <a:cxn ang="T10">
                    <a:pos x="T0" y="T1"/>
                  </a:cxn>
                  <a:cxn ang="T11">
                    <a:pos x="T2" y="T3"/>
                  </a:cxn>
                  <a:cxn ang="T12">
                    <a:pos x="T4" y="T5"/>
                  </a:cxn>
                  <a:cxn ang="T13">
                    <a:pos x="T6" y="T7"/>
                  </a:cxn>
                  <a:cxn ang="T14">
                    <a:pos x="T8" y="T9"/>
                  </a:cxn>
                </a:cxnLst>
                <a:rect l="T15" t="T16" r="T17" b="T18"/>
                <a:pathLst>
                  <a:path w="212" h="114">
                    <a:moveTo>
                      <a:pt x="141" y="114"/>
                    </a:moveTo>
                    <a:lnTo>
                      <a:pt x="212" y="73"/>
                    </a:lnTo>
                    <a:lnTo>
                      <a:pt x="72" y="0"/>
                    </a:lnTo>
                    <a:lnTo>
                      <a:pt x="0" y="43"/>
                    </a:lnTo>
                    <a:lnTo>
                      <a:pt x="141"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01" name="Freeform 1432"/>
              <p:cNvSpPr>
                <a:spLocks/>
              </p:cNvSpPr>
              <p:nvPr/>
            </p:nvSpPr>
            <p:spPr bwMode="auto">
              <a:xfrm>
                <a:off x="4664" y="1979"/>
                <a:ext cx="71" cy="86"/>
              </a:xfrm>
              <a:custGeom>
                <a:avLst/>
                <a:gdLst>
                  <a:gd name="T0" fmla="*/ 0 w 71"/>
                  <a:gd name="T1" fmla="*/ 86 h 86"/>
                  <a:gd name="T2" fmla="*/ 71 w 71"/>
                  <a:gd name="T3" fmla="*/ 45 h 86"/>
                  <a:gd name="T4" fmla="*/ 71 w 71"/>
                  <a:gd name="T5" fmla="*/ 0 h 86"/>
                  <a:gd name="T6" fmla="*/ 0 w 71"/>
                  <a:gd name="T7" fmla="*/ 41 h 86"/>
                  <a:gd name="T8" fmla="*/ 0 w 71"/>
                  <a:gd name="T9" fmla="*/ 86 h 86"/>
                  <a:gd name="T10" fmla="*/ 0 60000 65536"/>
                  <a:gd name="T11" fmla="*/ 0 60000 65536"/>
                  <a:gd name="T12" fmla="*/ 0 60000 65536"/>
                  <a:gd name="T13" fmla="*/ 0 60000 65536"/>
                  <a:gd name="T14" fmla="*/ 0 60000 65536"/>
                  <a:gd name="T15" fmla="*/ 0 w 71"/>
                  <a:gd name="T16" fmla="*/ 0 h 86"/>
                  <a:gd name="T17" fmla="*/ 71 w 71"/>
                  <a:gd name="T18" fmla="*/ 86 h 86"/>
                </a:gdLst>
                <a:ahLst/>
                <a:cxnLst>
                  <a:cxn ang="T10">
                    <a:pos x="T0" y="T1"/>
                  </a:cxn>
                  <a:cxn ang="T11">
                    <a:pos x="T2" y="T3"/>
                  </a:cxn>
                  <a:cxn ang="T12">
                    <a:pos x="T4" y="T5"/>
                  </a:cxn>
                  <a:cxn ang="T13">
                    <a:pos x="T6" y="T7"/>
                  </a:cxn>
                  <a:cxn ang="T14">
                    <a:pos x="T8" y="T9"/>
                  </a:cxn>
                </a:cxnLst>
                <a:rect l="T15" t="T16" r="T17" b="T18"/>
                <a:pathLst>
                  <a:path w="71" h="86">
                    <a:moveTo>
                      <a:pt x="0" y="86"/>
                    </a:moveTo>
                    <a:lnTo>
                      <a:pt x="71" y="45"/>
                    </a:lnTo>
                    <a:lnTo>
                      <a:pt x="71" y="0"/>
                    </a:lnTo>
                    <a:lnTo>
                      <a:pt x="0" y="41"/>
                    </a:lnTo>
                    <a:lnTo>
                      <a:pt x="0" y="8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02" name="Freeform 1433"/>
              <p:cNvSpPr>
                <a:spLocks/>
              </p:cNvSpPr>
              <p:nvPr/>
            </p:nvSpPr>
            <p:spPr bwMode="auto">
              <a:xfrm>
                <a:off x="4664" y="1979"/>
                <a:ext cx="71" cy="86"/>
              </a:xfrm>
              <a:custGeom>
                <a:avLst/>
                <a:gdLst>
                  <a:gd name="T0" fmla="*/ 0 w 71"/>
                  <a:gd name="T1" fmla="*/ 86 h 86"/>
                  <a:gd name="T2" fmla="*/ 71 w 71"/>
                  <a:gd name="T3" fmla="*/ 45 h 86"/>
                  <a:gd name="T4" fmla="*/ 71 w 71"/>
                  <a:gd name="T5" fmla="*/ 0 h 86"/>
                  <a:gd name="T6" fmla="*/ 0 w 71"/>
                  <a:gd name="T7" fmla="*/ 41 h 86"/>
                  <a:gd name="T8" fmla="*/ 0 w 71"/>
                  <a:gd name="T9" fmla="*/ 86 h 86"/>
                  <a:gd name="T10" fmla="*/ 0 60000 65536"/>
                  <a:gd name="T11" fmla="*/ 0 60000 65536"/>
                  <a:gd name="T12" fmla="*/ 0 60000 65536"/>
                  <a:gd name="T13" fmla="*/ 0 60000 65536"/>
                  <a:gd name="T14" fmla="*/ 0 60000 65536"/>
                  <a:gd name="T15" fmla="*/ 0 w 71"/>
                  <a:gd name="T16" fmla="*/ 0 h 86"/>
                  <a:gd name="T17" fmla="*/ 71 w 71"/>
                  <a:gd name="T18" fmla="*/ 86 h 86"/>
                </a:gdLst>
                <a:ahLst/>
                <a:cxnLst>
                  <a:cxn ang="T10">
                    <a:pos x="T0" y="T1"/>
                  </a:cxn>
                  <a:cxn ang="T11">
                    <a:pos x="T2" y="T3"/>
                  </a:cxn>
                  <a:cxn ang="T12">
                    <a:pos x="T4" y="T5"/>
                  </a:cxn>
                  <a:cxn ang="T13">
                    <a:pos x="T6" y="T7"/>
                  </a:cxn>
                  <a:cxn ang="T14">
                    <a:pos x="T8" y="T9"/>
                  </a:cxn>
                </a:cxnLst>
                <a:rect l="T15" t="T16" r="T17" b="T18"/>
                <a:pathLst>
                  <a:path w="71" h="86">
                    <a:moveTo>
                      <a:pt x="0" y="86"/>
                    </a:moveTo>
                    <a:lnTo>
                      <a:pt x="71" y="45"/>
                    </a:lnTo>
                    <a:lnTo>
                      <a:pt x="71" y="0"/>
                    </a:lnTo>
                    <a:lnTo>
                      <a:pt x="0" y="41"/>
                    </a:lnTo>
                    <a:lnTo>
                      <a:pt x="0" y="8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03" name="Freeform 1434"/>
              <p:cNvSpPr>
                <a:spLocks/>
              </p:cNvSpPr>
              <p:nvPr/>
            </p:nvSpPr>
            <p:spPr bwMode="auto">
              <a:xfrm>
                <a:off x="4523" y="1906"/>
                <a:ext cx="212" cy="114"/>
              </a:xfrm>
              <a:custGeom>
                <a:avLst/>
                <a:gdLst>
                  <a:gd name="T0" fmla="*/ 141 w 212"/>
                  <a:gd name="T1" fmla="*/ 114 h 114"/>
                  <a:gd name="T2" fmla="*/ 212 w 212"/>
                  <a:gd name="T3" fmla="*/ 73 h 114"/>
                  <a:gd name="T4" fmla="*/ 72 w 212"/>
                  <a:gd name="T5" fmla="*/ 0 h 114"/>
                  <a:gd name="T6" fmla="*/ 0 w 212"/>
                  <a:gd name="T7" fmla="*/ 43 h 114"/>
                  <a:gd name="T8" fmla="*/ 141 w 212"/>
                  <a:gd name="T9" fmla="*/ 114 h 114"/>
                  <a:gd name="T10" fmla="*/ 0 60000 65536"/>
                  <a:gd name="T11" fmla="*/ 0 60000 65536"/>
                  <a:gd name="T12" fmla="*/ 0 60000 65536"/>
                  <a:gd name="T13" fmla="*/ 0 60000 65536"/>
                  <a:gd name="T14" fmla="*/ 0 60000 65536"/>
                  <a:gd name="T15" fmla="*/ 0 w 212"/>
                  <a:gd name="T16" fmla="*/ 0 h 114"/>
                  <a:gd name="T17" fmla="*/ 212 w 212"/>
                  <a:gd name="T18" fmla="*/ 114 h 114"/>
                </a:gdLst>
                <a:ahLst/>
                <a:cxnLst>
                  <a:cxn ang="T10">
                    <a:pos x="T0" y="T1"/>
                  </a:cxn>
                  <a:cxn ang="T11">
                    <a:pos x="T2" y="T3"/>
                  </a:cxn>
                  <a:cxn ang="T12">
                    <a:pos x="T4" y="T5"/>
                  </a:cxn>
                  <a:cxn ang="T13">
                    <a:pos x="T6" y="T7"/>
                  </a:cxn>
                  <a:cxn ang="T14">
                    <a:pos x="T8" y="T9"/>
                  </a:cxn>
                </a:cxnLst>
                <a:rect l="T15" t="T16" r="T17" b="T18"/>
                <a:pathLst>
                  <a:path w="212" h="114">
                    <a:moveTo>
                      <a:pt x="141" y="114"/>
                    </a:moveTo>
                    <a:lnTo>
                      <a:pt x="212" y="73"/>
                    </a:lnTo>
                    <a:lnTo>
                      <a:pt x="72" y="0"/>
                    </a:lnTo>
                    <a:lnTo>
                      <a:pt x="0" y="43"/>
                    </a:lnTo>
                    <a:lnTo>
                      <a:pt x="141" y="11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04" name="Freeform 1435"/>
              <p:cNvSpPr>
                <a:spLocks/>
              </p:cNvSpPr>
              <p:nvPr/>
            </p:nvSpPr>
            <p:spPr bwMode="auto">
              <a:xfrm>
                <a:off x="4523" y="1906"/>
                <a:ext cx="212" cy="114"/>
              </a:xfrm>
              <a:custGeom>
                <a:avLst/>
                <a:gdLst>
                  <a:gd name="T0" fmla="*/ 141 w 212"/>
                  <a:gd name="T1" fmla="*/ 114 h 114"/>
                  <a:gd name="T2" fmla="*/ 212 w 212"/>
                  <a:gd name="T3" fmla="*/ 73 h 114"/>
                  <a:gd name="T4" fmla="*/ 72 w 212"/>
                  <a:gd name="T5" fmla="*/ 0 h 114"/>
                  <a:gd name="T6" fmla="*/ 0 w 212"/>
                  <a:gd name="T7" fmla="*/ 43 h 114"/>
                  <a:gd name="T8" fmla="*/ 141 w 212"/>
                  <a:gd name="T9" fmla="*/ 114 h 114"/>
                  <a:gd name="T10" fmla="*/ 0 60000 65536"/>
                  <a:gd name="T11" fmla="*/ 0 60000 65536"/>
                  <a:gd name="T12" fmla="*/ 0 60000 65536"/>
                  <a:gd name="T13" fmla="*/ 0 60000 65536"/>
                  <a:gd name="T14" fmla="*/ 0 60000 65536"/>
                  <a:gd name="T15" fmla="*/ 0 w 212"/>
                  <a:gd name="T16" fmla="*/ 0 h 114"/>
                  <a:gd name="T17" fmla="*/ 212 w 212"/>
                  <a:gd name="T18" fmla="*/ 114 h 114"/>
                </a:gdLst>
                <a:ahLst/>
                <a:cxnLst>
                  <a:cxn ang="T10">
                    <a:pos x="T0" y="T1"/>
                  </a:cxn>
                  <a:cxn ang="T11">
                    <a:pos x="T2" y="T3"/>
                  </a:cxn>
                  <a:cxn ang="T12">
                    <a:pos x="T4" y="T5"/>
                  </a:cxn>
                  <a:cxn ang="T13">
                    <a:pos x="T6" y="T7"/>
                  </a:cxn>
                  <a:cxn ang="T14">
                    <a:pos x="T8" y="T9"/>
                  </a:cxn>
                </a:cxnLst>
                <a:rect l="T15" t="T16" r="T17" b="T18"/>
                <a:pathLst>
                  <a:path w="212" h="114">
                    <a:moveTo>
                      <a:pt x="141" y="114"/>
                    </a:moveTo>
                    <a:lnTo>
                      <a:pt x="212" y="73"/>
                    </a:lnTo>
                    <a:lnTo>
                      <a:pt x="72" y="0"/>
                    </a:lnTo>
                    <a:lnTo>
                      <a:pt x="0" y="43"/>
                    </a:lnTo>
                    <a:lnTo>
                      <a:pt x="141" y="11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05" name="Freeform 1436"/>
              <p:cNvSpPr>
                <a:spLocks/>
              </p:cNvSpPr>
              <p:nvPr/>
            </p:nvSpPr>
            <p:spPr bwMode="auto">
              <a:xfrm>
                <a:off x="4523" y="1949"/>
                <a:ext cx="141" cy="116"/>
              </a:xfrm>
              <a:custGeom>
                <a:avLst/>
                <a:gdLst>
                  <a:gd name="T0" fmla="*/ 0 w 141"/>
                  <a:gd name="T1" fmla="*/ 0 h 116"/>
                  <a:gd name="T2" fmla="*/ 0 w 141"/>
                  <a:gd name="T3" fmla="*/ 43 h 116"/>
                  <a:gd name="T4" fmla="*/ 141 w 141"/>
                  <a:gd name="T5" fmla="*/ 116 h 116"/>
                  <a:gd name="T6" fmla="*/ 141 w 141"/>
                  <a:gd name="T7" fmla="*/ 71 h 116"/>
                  <a:gd name="T8" fmla="*/ 0 w 141"/>
                  <a:gd name="T9" fmla="*/ 0 h 116"/>
                  <a:gd name="T10" fmla="*/ 0 60000 65536"/>
                  <a:gd name="T11" fmla="*/ 0 60000 65536"/>
                  <a:gd name="T12" fmla="*/ 0 60000 65536"/>
                  <a:gd name="T13" fmla="*/ 0 60000 65536"/>
                  <a:gd name="T14" fmla="*/ 0 60000 65536"/>
                  <a:gd name="T15" fmla="*/ 0 w 141"/>
                  <a:gd name="T16" fmla="*/ 0 h 116"/>
                  <a:gd name="T17" fmla="*/ 141 w 141"/>
                  <a:gd name="T18" fmla="*/ 116 h 116"/>
                </a:gdLst>
                <a:ahLst/>
                <a:cxnLst>
                  <a:cxn ang="T10">
                    <a:pos x="T0" y="T1"/>
                  </a:cxn>
                  <a:cxn ang="T11">
                    <a:pos x="T2" y="T3"/>
                  </a:cxn>
                  <a:cxn ang="T12">
                    <a:pos x="T4" y="T5"/>
                  </a:cxn>
                  <a:cxn ang="T13">
                    <a:pos x="T6" y="T7"/>
                  </a:cxn>
                  <a:cxn ang="T14">
                    <a:pos x="T8" y="T9"/>
                  </a:cxn>
                </a:cxnLst>
                <a:rect l="T15" t="T16" r="T17" b="T18"/>
                <a:pathLst>
                  <a:path w="141" h="116">
                    <a:moveTo>
                      <a:pt x="0" y="0"/>
                    </a:moveTo>
                    <a:lnTo>
                      <a:pt x="0" y="43"/>
                    </a:lnTo>
                    <a:lnTo>
                      <a:pt x="141" y="116"/>
                    </a:lnTo>
                    <a:lnTo>
                      <a:pt x="141" y="71"/>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06" name="Freeform 1437"/>
              <p:cNvSpPr>
                <a:spLocks/>
              </p:cNvSpPr>
              <p:nvPr/>
            </p:nvSpPr>
            <p:spPr bwMode="auto">
              <a:xfrm>
                <a:off x="4523" y="1949"/>
                <a:ext cx="141" cy="116"/>
              </a:xfrm>
              <a:custGeom>
                <a:avLst/>
                <a:gdLst>
                  <a:gd name="T0" fmla="*/ 0 w 141"/>
                  <a:gd name="T1" fmla="*/ 0 h 116"/>
                  <a:gd name="T2" fmla="*/ 0 w 141"/>
                  <a:gd name="T3" fmla="*/ 43 h 116"/>
                  <a:gd name="T4" fmla="*/ 141 w 141"/>
                  <a:gd name="T5" fmla="*/ 116 h 116"/>
                  <a:gd name="T6" fmla="*/ 141 w 141"/>
                  <a:gd name="T7" fmla="*/ 71 h 116"/>
                  <a:gd name="T8" fmla="*/ 0 w 141"/>
                  <a:gd name="T9" fmla="*/ 0 h 116"/>
                  <a:gd name="T10" fmla="*/ 0 60000 65536"/>
                  <a:gd name="T11" fmla="*/ 0 60000 65536"/>
                  <a:gd name="T12" fmla="*/ 0 60000 65536"/>
                  <a:gd name="T13" fmla="*/ 0 60000 65536"/>
                  <a:gd name="T14" fmla="*/ 0 60000 65536"/>
                  <a:gd name="T15" fmla="*/ 0 w 141"/>
                  <a:gd name="T16" fmla="*/ 0 h 116"/>
                  <a:gd name="T17" fmla="*/ 141 w 141"/>
                  <a:gd name="T18" fmla="*/ 116 h 116"/>
                </a:gdLst>
                <a:ahLst/>
                <a:cxnLst>
                  <a:cxn ang="T10">
                    <a:pos x="T0" y="T1"/>
                  </a:cxn>
                  <a:cxn ang="T11">
                    <a:pos x="T2" y="T3"/>
                  </a:cxn>
                  <a:cxn ang="T12">
                    <a:pos x="T4" y="T5"/>
                  </a:cxn>
                  <a:cxn ang="T13">
                    <a:pos x="T6" y="T7"/>
                  </a:cxn>
                  <a:cxn ang="T14">
                    <a:pos x="T8" y="T9"/>
                  </a:cxn>
                </a:cxnLst>
                <a:rect l="T15" t="T16" r="T17" b="T18"/>
                <a:pathLst>
                  <a:path w="141" h="116">
                    <a:moveTo>
                      <a:pt x="0" y="0"/>
                    </a:moveTo>
                    <a:lnTo>
                      <a:pt x="0" y="43"/>
                    </a:lnTo>
                    <a:lnTo>
                      <a:pt x="141" y="116"/>
                    </a:lnTo>
                    <a:lnTo>
                      <a:pt x="141" y="71"/>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07" name="Freeform 1438"/>
              <p:cNvSpPr>
                <a:spLocks/>
              </p:cNvSpPr>
              <p:nvPr/>
            </p:nvSpPr>
            <p:spPr bwMode="auto">
              <a:xfrm>
                <a:off x="4523" y="2028"/>
                <a:ext cx="70" cy="73"/>
              </a:xfrm>
              <a:custGeom>
                <a:avLst/>
                <a:gdLst>
                  <a:gd name="T0" fmla="*/ 0 w 70"/>
                  <a:gd name="T1" fmla="*/ 73 h 73"/>
                  <a:gd name="T2" fmla="*/ 70 w 70"/>
                  <a:gd name="T3" fmla="*/ 39 h 73"/>
                  <a:gd name="T4" fmla="*/ 68 w 70"/>
                  <a:gd name="T5" fmla="*/ 0 h 73"/>
                  <a:gd name="T6" fmla="*/ 0 w 70"/>
                  <a:gd name="T7" fmla="*/ 33 h 73"/>
                  <a:gd name="T8" fmla="*/ 0 w 70"/>
                  <a:gd name="T9" fmla="*/ 7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0" y="73"/>
                    </a:moveTo>
                    <a:lnTo>
                      <a:pt x="70" y="39"/>
                    </a:lnTo>
                    <a:lnTo>
                      <a:pt x="68" y="0"/>
                    </a:lnTo>
                    <a:lnTo>
                      <a:pt x="0" y="33"/>
                    </a:lnTo>
                    <a:lnTo>
                      <a:pt x="0" y="7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08" name="Freeform 1439"/>
              <p:cNvSpPr>
                <a:spLocks/>
              </p:cNvSpPr>
              <p:nvPr/>
            </p:nvSpPr>
            <p:spPr bwMode="auto">
              <a:xfrm>
                <a:off x="4523" y="2028"/>
                <a:ext cx="70" cy="73"/>
              </a:xfrm>
              <a:custGeom>
                <a:avLst/>
                <a:gdLst>
                  <a:gd name="T0" fmla="*/ 0 w 70"/>
                  <a:gd name="T1" fmla="*/ 73 h 73"/>
                  <a:gd name="T2" fmla="*/ 70 w 70"/>
                  <a:gd name="T3" fmla="*/ 39 h 73"/>
                  <a:gd name="T4" fmla="*/ 68 w 70"/>
                  <a:gd name="T5" fmla="*/ 0 h 73"/>
                  <a:gd name="T6" fmla="*/ 0 w 70"/>
                  <a:gd name="T7" fmla="*/ 33 h 73"/>
                  <a:gd name="T8" fmla="*/ 0 w 70"/>
                  <a:gd name="T9" fmla="*/ 7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0" y="73"/>
                    </a:moveTo>
                    <a:lnTo>
                      <a:pt x="70" y="39"/>
                    </a:lnTo>
                    <a:lnTo>
                      <a:pt x="68" y="0"/>
                    </a:lnTo>
                    <a:lnTo>
                      <a:pt x="0" y="33"/>
                    </a:lnTo>
                    <a:lnTo>
                      <a:pt x="0" y="7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09" name="Freeform 1440"/>
              <p:cNvSpPr>
                <a:spLocks/>
              </p:cNvSpPr>
              <p:nvPr/>
            </p:nvSpPr>
            <p:spPr bwMode="auto">
              <a:xfrm>
                <a:off x="4458" y="1994"/>
                <a:ext cx="133" cy="67"/>
              </a:xfrm>
              <a:custGeom>
                <a:avLst/>
                <a:gdLst>
                  <a:gd name="T0" fmla="*/ 65 w 133"/>
                  <a:gd name="T1" fmla="*/ 67 h 67"/>
                  <a:gd name="T2" fmla="*/ 133 w 133"/>
                  <a:gd name="T3" fmla="*/ 34 h 67"/>
                  <a:gd name="T4" fmla="*/ 69 w 133"/>
                  <a:gd name="T5" fmla="*/ 0 h 67"/>
                  <a:gd name="T6" fmla="*/ 0 w 133"/>
                  <a:gd name="T7" fmla="*/ 34 h 67"/>
                  <a:gd name="T8" fmla="*/ 65 w 133"/>
                  <a:gd name="T9" fmla="*/ 67 h 67"/>
                  <a:gd name="T10" fmla="*/ 0 60000 65536"/>
                  <a:gd name="T11" fmla="*/ 0 60000 65536"/>
                  <a:gd name="T12" fmla="*/ 0 60000 65536"/>
                  <a:gd name="T13" fmla="*/ 0 60000 65536"/>
                  <a:gd name="T14" fmla="*/ 0 60000 65536"/>
                  <a:gd name="T15" fmla="*/ 0 w 133"/>
                  <a:gd name="T16" fmla="*/ 0 h 67"/>
                  <a:gd name="T17" fmla="*/ 133 w 133"/>
                  <a:gd name="T18" fmla="*/ 67 h 67"/>
                </a:gdLst>
                <a:ahLst/>
                <a:cxnLst>
                  <a:cxn ang="T10">
                    <a:pos x="T0" y="T1"/>
                  </a:cxn>
                  <a:cxn ang="T11">
                    <a:pos x="T2" y="T3"/>
                  </a:cxn>
                  <a:cxn ang="T12">
                    <a:pos x="T4" y="T5"/>
                  </a:cxn>
                  <a:cxn ang="T13">
                    <a:pos x="T6" y="T7"/>
                  </a:cxn>
                  <a:cxn ang="T14">
                    <a:pos x="T8" y="T9"/>
                  </a:cxn>
                </a:cxnLst>
                <a:rect l="T15" t="T16" r="T17" b="T18"/>
                <a:pathLst>
                  <a:path w="133" h="67">
                    <a:moveTo>
                      <a:pt x="65" y="67"/>
                    </a:moveTo>
                    <a:lnTo>
                      <a:pt x="133" y="34"/>
                    </a:lnTo>
                    <a:lnTo>
                      <a:pt x="69" y="0"/>
                    </a:lnTo>
                    <a:lnTo>
                      <a:pt x="0" y="34"/>
                    </a:lnTo>
                    <a:lnTo>
                      <a:pt x="65" y="6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10" name="Freeform 1441"/>
              <p:cNvSpPr>
                <a:spLocks/>
              </p:cNvSpPr>
              <p:nvPr/>
            </p:nvSpPr>
            <p:spPr bwMode="auto">
              <a:xfrm>
                <a:off x="4458" y="1994"/>
                <a:ext cx="133" cy="67"/>
              </a:xfrm>
              <a:custGeom>
                <a:avLst/>
                <a:gdLst>
                  <a:gd name="T0" fmla="*/ 65 w 133"/>
                  <a:gd name="T1" fmla="*/ 67 h 67"/>
                  <a:gd name="T2" fmla="*/ 133 w 133"/>
                  <a:gd name="T3" fmla="*/ 34 h 67"/>
                  <a:gd name="T4" fmla="*/ 69 w 133"/>
                  <a:gd name="T5" fmla="*/ 0 h 67"/>
                  <a:gd name="T6" fmla="*/ 0 w 133"/>
                  <a:gd name="T7" fmla="*/ 34 h 67"/>
                  <a:gd name="T8" fmla="*/ 65 w 133"/>
                  <a:gd name="T9" fmla="*/ 67 h 67"/>
                  <a:gd name="T10" fmla="*/ 0 60000 65536"/>
                  <a:gd name="T11" fmla="*/ 0 60000 65536"/>
                  <a:gd name="T12" fmla="*/ 0 60000 65536"/>
                  <a:gd name="T13" fmla="*/ 0 60000 65536"/>
                  <a:gd name="T14" fmla="*/ 0 60000 65536"/>
                  <a:gd name="T15" fmla="*/ 0 w 133"/>
                  <a:gd name="T16" fmla="*/ 0 h 67"/>
                  <a:gd name="T17" fmla="*/ 133 w 133"/>
                  <a:gd name="T18" fmla="*/ 67 h 67"/>
                </a:gdLst>
                <a:ahLst/>
                <a:cxnLst>
                  <a:cxn ang="T10">
                    <a:pos x="T0" y="T1"/>
                  </a:cxn>
                  <a:cxn ang="T11">
                    <a:pos x="T2" y="T3"/>
                  </a:cxn>
                  <a:cxn ang="T12">
                    <a:pos x="T4" y="T5"/>
                  </a:cxn>
                  <a:cxn ang="T13">
                    <a:pos x="T6" y="T7"/>
                  </a:cxn>
                  <a:cxn ang="T14">
                    <a:pos x="T8" y="T9"/>
                  </a:cxn>
                </a:cxnLst>
                <a:rect l="T15" t="T16" r="T17" b="T18"/>
                <a:pathLst>
                  <a:path w="133" h="67">
                    <a:moveTo>
                      <a:pt x="65" y="67"/>
                    </a:moveTo>
                    <a:lnTo>
                      <a:pt x="133" y="34"/>
                    </a:lnTo>
                    <a:lnTo>
                      <a:pt x="69" y="0"/>
                    </a:lnTo>
                    <a:lnTo>
                      <a:pt x="0" y="34"/>
                    </a:lnTo>
                    <a:lnTo>
                      <a:pt x="65" y="6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11" name="Freeform 1442"/>
              <p:cNvSpPr>
                <a:spLocks/>
              </p:cNvSpPr>
              <p:nvPr/>
            </p:nvSpPr>
            <p:spPr bwMode="auto">
              <a:xfrm>
                <a:off x="4523" y="2028"/>
                <a:ext cx="70" cy="73"/>
              </a:xfrm>
              <a:custGeom>
                <a:avLst/>
                <a:gdLst>
                  <a:gd name="T0" fmla="*/ 0 w 70"/>
                  <a:gd name="T1" fmla="*/ 73 h 73"/>
                  <a:gd name="T2" fmla="*/ 70 w 70"/>
                  <a:gd name="T3" fmla="*/ 39 h 73"/>
                  <a:gd name="T4" fmla="*/ 68 w 70"/>
                  <a:gd name="T5" fmla="*/ 0 h 73"/>
                  <a:gd name="T6" fmla="*/ 0 w 70"/>
                  <a:gd name="T7" fmla="*/ 33 h 73"/>
                  <a:gd name="T8" fmla="*/ 0 w 70"/>
                  <a:gd name="T9" fmla="*/ 7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0" y="73"/>
                    </a:moveTo>
                    <a:lnTo>
                      <a:pt x="70" y="39"/>
                    </a:lnTo>
                    <a:lnTo>
                      <a:pt x="68" y="0"/>
                    </a:lnTo>
                    <a:lnTo>
                      <a:pt x="0" y="33"/>
                    </a:lnTo>
                    <a:lnTo>
                      <a:pt x="0" y="7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12" name="Freeform 1443"/>
              <p:cNvSpPr>
                <a:spLocks/>
              </p:cNvSpPr>
              <p:nvPr/>
            </p:nvSpPr>
            <p:spPr bwMode="auto">
              <a:xfrm>
                <a:off x="4523" y="2028"/>
                <a:ext cx="70" cy="73"/>
              </a:xfrm>
              <a:custGeom>
                <a:avLst/>
                <a:gdLst>
                  <a:gd name="T0" fmla="*/ 0 w 70"/>
                  <a:gd name="T1" fmla="*/ 73 h 73"/>
                  <a:gd name="T2" fmla="*/ 70 w 70"/>
                  <a:gd name="T3" fmla="*/ 39 h 73"/>
                  <a:gd name="T4" fmla="*/ 68 w 70"/>
                  <a:gd name="T5" fmla="*/ 0 h 73"/>
                  <a:gd name="T6" fmla="*/ 0 w 70"/>
                  <a:gd name="T7" fmla="*/ 33 h 73"/>
                  <a:gd name="T8" fmla="*/ 0 w 70"/>
                  <a:gd name="T9" fmla="*/ 7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0" y="73"/>
                    </a:moveTo>
                    <a:lnTo>
                      <a:pt x="70" y="39"/>
                    </a:lnTo>
                    <a:lnTo>
                      <a:pt x="68" y="0"/>
                    </a:lnTo>
                    <a:lnTo>
                      <a:pt x="0" y="33"/>
                    </a:lnTo>
                    <a:lnTo>
                      <a:pt x="0" y="7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13" name="Freeform 1444"/>
              <p:cNvSpPr>
                <a:spLocks/>
              </p:cNvSpPr>
              <p:nvPr/>
            </p:nvSpPr>
            <p:spPr bwMode="auto">
              <a:xfrm>
                <a:off x="4458" y="1994"/>
                <a:ext cx="133" cy="67"/>
              </a:xfrm>
              <a:custGeom>
                <a:avLst/>
                <a:gdLst>
                  <a:gd name="T0" fmla="*/ 65 w 133"/>
                  <a:gd name="T1" fmla="*/ 67 h 67"/>
                  <a:gd name="T2" fmla="*/ 133 w 133"/>
                  <a:gd name="T3" fmla="*/ 34 h 67"/>
                  <a:gd name="T4" fmla="*/ 69 w 133"/>
                  <a:gd name="T5" fmla="*/ 0 h 67"/>
                  <a:gd name="T6" fmla="*/ 0 w 133"/>
                  <a:gd name="T7" fmla="*/ 34 h 67"/>
                  <a:gd name="T8" fmla="*/ 65 w 133"/>
                  <a:gd name="T9" fmla="*/ 67 h 67"/>
                  <a:gd name="T10" fmla="*/ 0 60000 65536"/>
                  <a:gd name="T11" fmla="*/ 0 60000 65536"/>
                  <a:gd name="T12" fmla="*/ 0 60000 65536"/>
                  <a:gd name="T13" fmla="*/ 0 60000 65536"/>
                  <a:gd name="T14" fmla="*/ 0 60000 65536"/>
                  <a:gd name="T15" fmla="*/ 0 w 133"/>
                  <a:gd name="T16" fmla="*/ 0 h 67"/>
                  <a:gd name="T17" fmla="*/ 133 w 133"/>
                  <a:gd name="T18" fmla="*/ 67 h 67"/>
                </a:gdLst>
                <a:ahLst/>
                <a:cxnLst>
                  <a:cxn ang="T10">
                    <a:pos x="T0" y="T1"/>
                  </a:cxn>
                  <a:cxn ang="T11">
                    <a:pos x="T2" y="T3"/>
                  </a:cxn>
                  <a:cxn ang="T12">
                    <a:pos x="T4" y="T5"/>
                  </a:cxn>
                  <a:cxn ang="T13">
                    <a:pos x="T6" y="T7"/>
                  </a:cxn>
                  <a:cxn ang="T14">
                    <a:pos x="T8" y="T9"/>
                  </a:cxn>
                </a:cxnLst>
                <a:rect l="T15" t="T16" r="T17" b="T18"/>
                <a:pathLst>
                  <a:path w="133" h="67">
                    <a:moveTo>
                      <a:pt x="65" y="67"/>
                    </a:moveTo>
                    <a:lnTo>
                      <a:pt x="133" y="34"/>
                    </a:lnTo>
                    <a:lnTo>
                      <a:pt x="69" y="0"/>
                    </a:lnTo>
                    <a:lnTo>
                      <a:pt x="0" y="34"/>
                    </a:lnTo>
                    <a:lnTo>
                      <a:pt x="65" y="67"/>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14" name="Freeform 1445"/>
              <p:cNvSpPr>
                <a:spLocks/>
              </p:cNvSpPr>
              <p:nvPr/>
            </p:nvSpPr>
            <p:spPr bwMode="auto">
              <a:xfrm>
                <a:off x="4458" y="1994"/>
                <a:ext cx="133" cy="67"/>
              </a:xfrm>
              <a:custGeom>
                <a:avLst/>
                <a:gdLst>
                  <a:gd name="T0" fmla="*/ 65 w 133"/>
                  <a:gd name="T1" fmla="*/ 67 h 67"/>
                  <a:gd name="T2" fmla="*/ 133 w 133"/>
                  <a:gd name="T3" fmla="*/ 34 h 67"/>
                  <a:gd name="T4" fmla="*/ 69 w 133"/>
                  <a:gd name="T5" fmla="*/ 0 h 67"/>
                  <a:gd name="T6" fmla="*/ 0 w 133"/>
                  <a:gd name="T7" fmla="*/ 34 h 67"/>
                  <a:gd name="T8" fmla="*/ 65 w 133"/>
                  <a:gd name="T9" fmla="*/ 67 h 67"/>
                  <a:gd name="T10" fmla="*/ 0 60000 65536"/>
                  <a:gd name="T11" fmla="*/ 0 60000 65536"/>
                  <a:gd name="T12" fmla="*/ 0 60000 65536"/>
                  <a:gd name="T13" fmla="*/ 0 60000 65536"/>
                  <a:gd name="T14" fmla="*/ 0 60000 65536"/>
                  <a:gd name="T15" fmla="*/ 0 w 133"/>
                  <a:gd name="T16" fmla="*/ 0 h 67"/>
                  <a:gd name="T17" fmla="*/ 133 w 133"/>
                  <a:gd name="T18" fmla="*/ 67 h 67"/>
                </a:gdLst>
                <a:ahLst/>
                <a:cxnLst>
                  <a:cxn ang="T10">
                    <a:pos x="T0" y="T1"/>
                  </a:cxn>
                  <a:cxn ang="T11">
                    <a:pos x="T2" y="T3"/>
                  </a:cxn>
                  <a:cxn ang="T12">
                    <a:pos x="T4" y="T5"/>
                  </a:cxn>
                  <a:cxn ang="T13">
                    <a:pos x="T6" y="T7"/>
                  </a:cxn>
                  <a:cxn ang="T14">
                    <a:pos x="T8" y="T9"/>
                  </a:cxn>
                </a:cxnLst>
                <a:rect l="T15" t="T16" r="T17" b="T18"/>
                <a:pathLst>
                  <a:path w="133" h="67">
                    <a:moveTo>
                      <a:pt x="65" y="67"/>
                    </a:moveTo>
                    <a:lnTo>
                      <a:pt x="133" y="34"/>
                    </a:lnTo>
                    <a:lnTo>
                      <a:pt x="69" y="0"/>
                    </a:lnTo>
                    <a:lnTo>
                      <a:pt x="0" y="34"/>
                    </a:lnTo>
                    <a:lnTo>
                      <a:pt x="65" y="67"/>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15" name="Freeform 1446"/>
              <p:cNvSpPr>
                <a:spLocks/>
              </p:cNvSpPr>
              <p:nvPr/>
            </p:nvSpPr>
            <p:spPr bwMode="auto">
              <a:xfrm>
                <a:off x="4458" y="2028"/>
                <a:ext cx="65" cy="73"/>
              </a:xfrm>
              <a:custGeom>
                <a:avLst/>
                <a:gdLst>
                  <a:gd name="T0" fmla="*/ 0 w 65"/>
                  <a:gd name="T1" fmla="*/ 0 h 73"/>
                  <a:gd name="T2" fmla="*/ 2 w 65"/>
                  <a:gd name="T3" fmla="*/ 39 h 73"/>
                  <a:gd name="T4" fmla="*/ 65 w 65"/>
                  <a:gd name="T5" fmla="*/ 73 h 73"/>
                  <a:gd name="T6" fmla="*/ 65 w 65"/>
                  <a:gd name="T7" fmla="*/ 33 h 73"/>
                  <a:gd name="T8" fmla="*/ 0 w 65"/>
                  <a:gd name="T9" fmla="*/ 0 h 73"/>
                  <a:gd name="T10" fmla="*/ 0 60000 65536"/>
                  <a:gd name="T11" fmla="*/ 0 60000 65536"/>
                  <a:gd name="T12" fmla="*/ 0 60000 65536"/>
                  <a:gd name="T13" fmla="*/ 0 60000 65536"/>
                  <a:gd name="T14" fmla="*/ 0 60000 65536"/>
                  <a:gd name="T15" fmla="*/ 0 w 65"/>
                  <a:gd name="T16" fmla="*/ 0 h 73"/>
                  <a:gd name="T17" fmla="*/ 65 w 65"/>
                  <a:gd name="T18" fmla="*/ 73 h 73"/>
                </a:gdLst>
                <a:ahLst/>
                <a:cxnLst>
                  <a:cxn ang="T10">
                    <a:pos x="T0" y="T1"/>
                  </a:cxn>
                  <a:cxn ang="T11">
                    <a:pos x="T2" y="T3"/>
                  </a:cxn>
                  <a:cxn ang="T12">
                    <a:pos x="T4" y="T5"/>
                  </a:cxn>
                  <a:cxn ang="T13">
                    <a:pos x="T6" y="T7"/>
                  </a:cxn>
                  <a:cxn ang="T14">
                    <a:pos x="T8" y="T9"/>
                  </a:cxn>
                </a:cxnLst>
                <a:rect l="T15" t="T16" r="T17" b="T18"/>
                <a:pathLst>
                  <a:path w="65" h="73">
                    <a:moveTo>
                      <a:pt x="0" y="0"/>
                    </a:moveTo>
                    <a:lnTo>
                      <a:pt x="2" y="39"/>
                    </a:lnTo>
                    <a:lnTo>
                      <a:pt x="65" y="73"/>
                    </a:lnTo>
                    <a:lnTo>
                      <a:pt x="65" y="33"/>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16" name="Freeform 1447"/>
              <p:cNvSpPr>
                <a:spLocks/>
              </p:cNvSpPr>
              <p:nvPr/>
            </p:nvSpPr>
            <p:spPr bwMode="auto">
              <a:xfrm>
                <a:off x="4458" y="2028"/>
                <a:ext cx="65" cy="73"/>
              </a:xfrm>
              <a:custGeom>
                <a:avLst/>
                <a:gdLst>
                  <a:gd name="T0" fmla="*/ 0 w 65"/>
                  <a:gd name="T1" fmla="*/ 0 h 73"/>
                  <a:gd name="T2" fmla="*/ 2 w 65"/>
                  <a:gd name="T3" fmla="*/ 39 h 73"/>
                  <a:gd name="T4" fmla="*/ 65 w 65"/>
                  <a:gd name="T5" fmla="*/ 73 h 73"/>
                  <a:gd name="T6" fmla="*/ 65 w 65"/>
                  <a:gd name="T7" fmla="*/ 33 h 73"/>
                  <a:gd name="T8" fmla="*/ 0 w 65"/>
                  <a:gd name="T9" fmla="*/ 0 h 73"/>
                  <a:gd name="T10" fmla="*/ 0 60000 65536"/>
                  <a:gd name="T11" fmla="*/ 0 60000 65536"/>
                  <a:gd name="T12" fmla="*/ 0 60000 65536"/>
                  <a:gd name="T13" fmla="*/ 0 60000 65536"/>
                  <a:gd name="T14" fmla="*/ 0 60000 65536"/>
                  <a:gd name="T15" fmla="*/ 0 w 65"/>
                  <a:gd name="T16" fmla="*/ 0 h 73"/>
                  <a:gd name="T17" fmla="*/ 65 w 65"/>
                  <a:gd name="T18" fmla="*/ 73 h 73"/>
                </a:gdLst>
                <a:ahLst/>
                <a:cxnLst>
                  <a:cxn ang="T10">
                    <a:pos x="T0" y="T1"/>
                  </a:cxn>
                  <a:cxn ang="T11">
                    <a:pos x="T2" y="T3"/>
                  </a:cxn>
                  <a:cxn ang="T12">
                    <a:pos x="T4" y="T5"/>
                  </a:cxn>
                  <a:cxn ang="T13">
                    <a:pos x="T6" y="T7"/>
                  </a:cxn>
                  <a:cxn ang="T14">
                    <a:pos x="T8" y="T9"/>
                  </a:cxn>
                </a:cxnLst>
                <a:rect l="T15" t="T16" r="T17" b="T18"/>
                <a:pathLst>
                  <a:path w="65" h="73">
                    <a:moveTo>
                      <a:pt x="0" y="0"/>
                    </a:moveTo>
                    <a:lnTo>
                      <a:pt x="2" y="39"/>
                    </a:lnTo>
                    <a:lnTo>
                      <a:pt x="65" y="73"/>
                    </a:lnTo>
                    <a:lnTo>
                      <a:pt x="65" y="33"/>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17" name="Freeform 1448"/>
              <p:cNvSpPr>
                <a:spLocks/>
              </p:cNvSpPr>
              <p:nvPr/>
            </p:nvSpPr>
            <p:spPr bwMode="auto">
              <a:xfrm>
                <a:off x="4380" y="1955"/>
                <a:ext cx="70" cy="73"/>
              </a:xfrm>
              <a:custGeom>
                <a:avLst/>
                <a:gdLst>
                  <a:gd name="T0" fmla="*/ 2 w 70"/>
                  <a:gd name="T1" fmla="*/ 73 h 73"/>
                  <a:gd name="T2" fmla="*/ 70 w 70"/>
                  <a:gd name="T3" fmla="*/ 39 h 73"/>
                  <a:gd name="T4" fmla="*/ 70 w 70"/>
                  <a:gd name="T5" fmla="*/ 0 h 73"/>
                  <a:gd name="T6" fmla="*/ 0 w 70"/>
                  <a:gd name="T7" fmla="*/ 32 h 73"/>
                  <a:gd name="T8" fmla="*/ 2 w 70"/>
                  <a:gd name="T9" fmla="*/ 7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2" y="73"/>
                    </a:moveTo>
                    <a:lnTo>
                      <a:pt x="70" y="39"/>
                    </a:lnTo>
                    <a:lnTo>
                      <a:pt x="70" y="0"/>
                    </a:lnTo>
                    <a:lnTo>
                      <a:pt x="0" y="32"/>
                    </a:lnTo>
                    <a:lnTo>
                      <a:pt x="2" y="7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18" name="Freeform 1449"/>
              <p:cNvSpPr>
                <a:spLocks/>
              </p:cNvSpPr>
              <p:nvPr/>
            </p:nvSpPr>
            <p:spPr bwMode="auto">
              <a:xfrm>
                <a:off x="4380" y="1955"/>
                <a:ext cx="70" cy="73"/>
              </a:xfrm>
              <a:custGeom>
                <a:avLst/>
                <a:gdLst>
                  <a:gd name="T0" fmla="*/ 2 w 70"/>
                  <a:gd name="T1" fmla="*/ 73 h 73"/>
                  <a:gd name="T2" fmla="*/ 70 w 70"/>
                  <a:gd name="T3" fmla="*/ 39 h 73"/>
                  <a:gd name="T4" fmla="*/ 70 w 70"/>
                  <a:gd name="T5" fmla="*/ 0 h 73"/>
                  <a:gd name="T6" fmla="*/ 0 w 70"/>
                  <a:gd name="T7" fmla="*/ 32 h 73"/>
                  <a:gd name="T8" fmla="*/ 2 w 70"/>
                  <a:gd name="T9" fmla="*/ 7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2" y="73"/>
                    </a:moveTo>
                    <a:lnTo>
                      <a:pt x="70" y="39"/>
                    </a:lnTo>
                    <a:lnTo>
                      <a:pt x="70" y="0"/>
                    </a:lnTo>
                    <a:lnTo>
                      <a:pt x="0" y="32"/>
                    </a:lnTo>
                    <a:lnTo>
                      <a:pt x="2" y="7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19" name="Freeform 1450"/>
              <p:cNvSpPr>
                <a:spLocks/>
              </p:cNvSpPr>
              <p:nvPr/>
            </p:nvSpPr>
            <p:spPr bwMode="auto">
              <a:xfrm>
                <a:off x="4317" y="1921"/>
                <a:ext cx="133" cy="66"/>
              </a:xfrm>
              <a:custGeom>
                <a:avLst/>
                <a:gdLst>
                  <a:gd name="T0" fmla="*/ 63 w 133"/>
                  <a:gd name="T1" fmla="*/ 66 h 66"/>
                  <a:gd name="T2" fmla="*/ 133 w 133"/>
                  <a:gd name="T3" fmla="*/ 34 h 66"/>
                  <a:gd name="T4" fmla="*/ 67 w 133"/>
                  <a:gd name="T5" fmla="*/ 0 h 66"/>
                  <a:gd name="T6" fmla="*/ 0 w 133"/>
                  <a:gd name="T7" fmla="*/ 34 h 66"/>
                  <a:gd name="T8" fmla="*/ 63 w 133"/>
                  <a:gd name="T9" fmla="*/ 66 h 66"/>
                  <a:gd name="T10" fmla="*/ 0 60000 65536"/>
                  <a:gd name="T11" fmla="*/ 0 60000 65536"/>
                  <a:gd name="T12" fmla="*/ 0 60000 65536"/>
                  <a:gd name="T13" fmla="*/ 0 60000 65536"/>
                  <a:gd name="T14" fmla="*/ 0 60000 65536"/>
                  <a:gd name="T15" fmla="*/ 0 w 133"/>
                  <a:gd name="T16" fmla="*/ 0 h 66"/>
                  <a:gd name="T17" fmla="*/ 133 w 133"/>
                  <a:gd name="T18" fmla="*/ 66 h 66"/>
                </a:gdLst>
                <a:ahLst/>
                <a:cxnLst>
                  <a:cxn ang="T10">
                    <a:pos x="T0" y="T1"/>
                  </a:cxn>
                  <a:cxn ang="T11">
                    <a:pos x="T2" y="T3"/>
                  </a:cxn>
                  <a:cxn ang="T12">
                    <a:pos x="T4" y="T5"/>
                  </a:cxn>
                  <a:cxn ang="T13">
                    <a:pos x="T6" y="T7"/>
                  </a:cxn>
                  <a:cxn ang="T14">
                    <a:pos x="T8" y="T9"/>
                  </a:cxn>
                </a:cxnLst>
                <a:rect l="T15" t="T16" r="T17" b="T18"/>
                <a:pathLst>
                  <a:path w="133" h="66">
                    <a:moveTo>
                      <a:pt x="63" y="66"/>
                    </a:moveTo>
                    <a:lnTo>
                      <a:pt x="133" y="34"/>
                    </a:lnTo>
                    <a:lnTo>
                      <a:pt x="67" y="0"/>
                    </a:lnTo>
                    <a:lnTo>
                      <a:pt x="0" y="34"/>
                    </a:lnTo>
                    <a:lnTo>
                      <a:pt x="63" y="6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20" name="Freeform 1451"/>
              <p:cNvSpPr>
                <a:spLocks/>
              </p:cNvSpPr>
              <p:nvPr/>
            </p:nvSpPr>
            <p:spPr bwMode="auto">
              <a:xfrm>
                <a:off x="4317" y="1921"/>
                <a:ext cx="133" cy="66"/>
              </a:xfrm>
              <a:custGeom>
                <a:avLst/>
                <a:gdLst>
                  <a:gd name="T0" fmla="*/ 63 w 133"/>
                  <a:gd name="T1" fmla="*/ 66 h 66"/>
                  <a:gd name="T2" fmla="*/ 133 w 133"/>
                  <a:gd name="T3" fmla="*/ 34 h 66"/>
                  <a:gd name="T4" fmla="*/ 67 w 133"/>
                  <a:gd name="T5" fmla="*/ 0 h 66"/>
                  <a:gd name="T6" fmla="*/ 0 w 133"/>
                  <a:gd name="T7" fmla="*/ 34 h 66"/>
                  <a:gd name="T8" fmla="*/ 63 w 133"/>
                  <a:gd name="T9" fmla="*/ 66 h 66"/>
                  <a:gd name="T10" fmla="*/ 0 60000 65536"/>
                  <a:gd name="T11" fmla="*/ 0 60000 65536"/>
                  <a:gd name="T12" fmla="*/ 0 60000 65536"/>
                  <a:gd name="T13" fmla="*/ 0 60000 65536"/>
                  <a:gd name="T14" fmla="*/ 0 60000 65536"/>
                  <a:gd name="T15" fmla="*/ 0 w 133"/>
                  <a:gd name="T16" fmla="*/ 0 h 66"/>
                  <a:gd name="T17" fmla="*/ 133 w 133"/>
                  <a:gd name="T18" fmla="*/ 66 h 66"/>
                </a:gdLst>
                <a:ahLst/>
                <a:cxnLst>
                  <a:cxn ang="T10">
                    <a:pos x="T0" y="T1"/>
                  </a:cxn>
                  <a:cxn ang="T11">
                    <a:pos x="T2" y="T3"/>
                  </a:cxn>
                  <a:cxn ang="T12">
                    <a:pos x="T4" y="T5"/>
                  </a:cxn>
                  <a:cxn ang="T13">
                    <a:pos x="T6" y="T7"/>
                  </a:cxn>
                  <a:cxn ang="T14">
                    <a:pos x="T8" y="T9"/>
                  </a:cxn>
                </a:cxnLst>
                <a:rect l="T15" t="T16" r="T17" b="T18"/>
                <a:pathLst>
                  <a:path w="133" h="66">
                    <a:moveTo>
                      <a:pt x="63" y="66"/>
                    </a:moveTo>
                    <a:lnTo>
                      <a:pt x="133" y="34"/>
                    </a:lnTo>
                    <a:lnTo>
                      <a:pt x="67" y="0"/>
                    </a:lnTo>
                    <a:lnTo>
                      <a:pt x="0" y="34"/>
                    </a:lnTo>
                    <a:lnTo>
                      <a:pt x="63" y="6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21" name="Freeform 1452"/>
              <p:cNvSpPr>
                <a:spLocks/>
              </p:cNvSpPr>
              <p:nvPr/>
            </p:nvSpPr>
            <p:spPr bwMode="auto">
              <a:xfrm>
                <a:off x="4380" y="1955"/>
                <a:ext cx="70" cy="73"/>
              </a:xfrm>
              <a:custGeom>
                <a:avLst/>
                <a:gdLst>
                  <a:gd name="T0" fmla="*/ 2 w 70"/>
                  <a:gd name="T1" fmla="*/ 73 h 73"/>
                  <a:gd name="T2" fmla="*/ 70 w 70"/>
                  <a:gd name="T3" fmla="*/ 39 h 73"/>
                  <a:gd name="T4" fmla="*/ 70 w 70"/>
                  <a:gd name="T5" fmla="*/ 0 h 73"/>
                  <a:gd name="T6" fmla="*/ 0 w 70"/>
                  <a:gd name="T7" fmla="*/ 32 h 73"/>
                  <a:gd name="T8" fmla="*/ 2 w 70"/>
                  <a:gd name="T9" fmla="*/ 7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2" y="73"/>
                    </a:moveTo>
                    <a:lnTo>
                      <a:pt x="70" y="39"/>
                    </a:lnTo>
                    <a:lnTo>
                      <a:pt x="70" y="0"/>
                    </a:lnTo>
                    <a:lnTo>
                      <a:pt x="0" y="32"/>
                    </a:lnTo>
                    <a:lnTo>
                      <a:pt x="2" y="7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22" name="Freeform 1453"/>
              <p:cNvSpPr>
                <a:spLocks/>
              </p:cNvSpPr>
              <p:nvPr/>
            </p:nvSpPr>
            <p:spPr bwMode="auto">
              <a:xfrm>
                <a:off x="4380" y="1955"/>
                <a:ext cx="70" cy="73"/>
              </a:xfrm>
              <a:custGeom>
                <a:avLst/>
                <a:gdLst>
                  <a:gd name="T0" fmla="*/ 2 w 70"/>
                  <a:gd name="T1" fmla="*/ 73 h 73"/>
                  <a:gd name="T2" fmla="*/ 70 w 70"/>
                  <a:gd name="T3" fmla="*/ 39 h 73"/>
                  <a:gd name="T4" fmla="*/ 70 w 70"/>
                  <a:gd name="T5" fmla="*/ 0 h 73"/>
                  <a:gd name="T6" fmla="*/ 0 w 70"/>
                  <a:gd name="T7" fmla="*/ 32 h 73"/>
                  <a:gd name="T8" fmla="*/ 2 w 70"/>
                  <a:gd name="T9" fmla="*/ 7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2" y="73"/>
                    </a:moveTo>
                    <a:lnTo>
                      <a:pt x="70" y="39"/>
                    </a:lnTo>
                    <a:lnTo>
                      <a:pt x="70" y="0"/>
                    </a:lnTo>
                    <a:lnTo>
                      <a:pt x="0" y="32"/>
                    </a:lnTo>
                    <a:lnTo>
                      <a:pt x="2" y="7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23" name="Freeform 1454"/>
              <p:cNvSpPr>
                <a:spLocks/>
              </p:cNvSpPr>
              <p:nvPr/>
            </p:nvSpPr>
            <p:spPr bwMode="auto">
              <a:xfrm>
                <a:off x="4317" y="1921"/>
                <a:ext cx="133" cy="66"/>
              </a:xfrm>
              <a:custGeom>
                <a:avLst/>
                <a:gdLst>
                  <a:gd name="T0" fmla="*/ 63 w 133"/>
                  <a:gd name="T1" fmla="*/ 66 h 66"/>
                  <a:gd name="T2" fmla="*/ 133 w 133"/>
                  <a:gd name="T3" fmla="*/ 34 h 66"/>
                  <a:gd name="T4" fmla="*/ 67 w 133"/>
                  <a:gd name="T5" fmla="*/ 0 h 66"/>
                  <a:gd name="T6" fmla="*/ 0 w 133"/>
                  <a:gd name="T7" fmla="*/ 34 h 66"/>
                  <a:gd name="T8" fmla="*/ 63 w 133"/>
                  <a:gd name="T9" fmla="*/ 66 h 66"/>
                  <a:gd name="T10" fmla="*/ 0 60000 65536"/>
                  <a:gd name="T11" fmla="*/ 0 60000 65536"/>
                  <a:gd name="T12" fmla="*/ 0 60000 65536"/>
                  <a:gd name="T13" fmla="*/ 0 60000 65536"/>
                  <a:gd name="T14" fmla="*/ 0 60000 65536"/>
                  <a:gd name="T15" fmla="*/ 0 w 133"/>
                  <a:gd name="T16" fmla="*/ 0 h 66"/>
                  <a:gd name="T17" fmla="*/ 133 w 133"/>
                  <a:gd name="T18" fmla="*/ 66 h 66"/>
                </a:gdLst>
                <a:ahLst/>
                <a:cxnLst>
                  <a:cxn ang="T10">
                    <a:pos x="T0" y="T1"/>
                  </a:cxn>
                  <a:cxn ang="T11">
                    <a:pos x="T2" y="T3"/>
                  </a:cxn>
                  <a:cxn ang="T12">
                    <a:pos x="T4" y="T5"/>
                  </a:cxn>
                  <a:cxn ang="T13">
                    <a:pos x="T6" y="T7"/>
                  </a:cxn>
                  <a:cxn ang="T14">
                    <a:pos x="T8" y="T9"/>
                  </a:cxn>
                </a:cxnLst>
                <a:rect l="T15" t="T16" r="T17" b="T18"/>
                <a:pathLst>
                  <a:path w="133" h="66">
                    <a:moveTo>
                      <a:pt x="63" y="66"/>
                    </a:moveTo>
                    <a:lnTo>
                      <a:pt x="133" y="34"/>
                    </a:lnTo>
                    <a:lnTo>
                      <a:pt x="67" y="0"/>
                    </a:lnTo>
                    <a:lnTo>
                      <a:pt x="0" y="34"/>
                    </a:lnTo>
                    <a:lnTo>
                      <a:pt x="63" y="6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24" name="Freeform 1455"/>
              <p:cNvSpPr>
                <a:spLocks/>
              </p:cNvSpPr>
              <p:nvPr/>
            </p:nvSpPr>
            <p:spPr bwMode="auto">
              <a:xfrm>
                <a:off x="4317" y="1921"/>
                <a:ext cx="133" cy="66"/>
              </a:xfrm>
              <a:custGeom>
                <a:avLst/>
                <a:gdLst>
                  <a:gd name="T0" fmla="*/ 63 w 133"/>
                  <a:gd name="T1" fmla="*/ 66 h 66"/>
                  <a:gd name="T2" fmla="*/ 133 w 133"/>
                  <a:gd name="T3" fmla="*/ 34 h 66"/>
                  <a:gd name="T4" fmla="*/ 67 w 133"/>
                  <a:gd name="T5" fmla="*/ 0 h 66"/>
                  <a:gd name="T6" fmla="*/ 0 w 133"/>
                  <a:gd name="T7" fmla="*/ 34 h 66"/>
                  <a:gd name="T8" fmla="*/ 63 w 133"/>
                  <a:gd name="T9" fmla="*/ 66 h 66"/>
                  <a:gd name="T10" fmla="*/ 0 60000 65536"/>
                  <a:gd name="T11" fmla="*/ 0 60000 65536"/>
                  <a:gd name="T12" fmla="*/ 0 60000 65536"/>
                  <a:gd name="T13" fmla="*/ 0 60000 65536"/>
                  <a:gd name="T14" fmla="*/ 0 60000 65536"/>
                  <a:gd name="T15" fmla="*/ 0 w 133"/>
                  <a:gd name="T16" fmla="*/ 0 h 66"/>
                  <a:gd name="T17" fmla="*/ 133 w 133"/>
                  <a:gd name="T18" fmla="*/ 66 h 66"/>
                </a:gdLst>
                <a:ahLst/>
                <a:cxnLst>
                  <a:cxn ang="T10">
                    <a:pos x="T0" y="T1"/>
                  </a:cxn>
                  <a:cxn ang="T11">
                    <a:pos x="T2" y="T3"/>
                  </a:cxn>
                  <a:cxn ang="T12">
                    <a:pos x="T4" y="T5"/>
                  </a:cxn>
                  <a:cxn ang="T13">
                    <a:pos x="T6" y="T7"/>
                  </a:cxn>
                  <a:cxn ang="T14">
                    <a:pos x="T8" y="T9"/>
                  </a:cxn>
                </a:cxnLst>
                <a:rect l="T15" t="T16" r="T17" b="T18"/>
                <a:pathLst>
                  <a:path w="133" h="66">
                    <a:moveTo>
                      <a:pt x="63" y="66"/>
                    </a:moveTo>
                    <a:lnTo>
                      <a:pt x="133" y="34"/>
                    </a:lnTo>
                    <a:lnTo>
                      <a:pt x="67" y="0"/>
                    </a:lnTo>
                    <a:lnTo>
                      <a:pt x="0" y="34"/>
                    </a:lnTo>
                    <a:lnTo>
                      <a:pt x="63" y="6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25" name="Freeform 1456"/>
              <p:cNvSpPr>
                <a:spLocks/>
              </p:cNvSpPr>
              <p:nvPr/>
            </p:nvSpPr>
            <p:spPr bwMode="auto">
              <a:xfrm>
                <a:off x="4317" y="1955"/>
                <a:ext cx="65" cy="73"/>
              </a:xfrm>
              <a:custGeom>
                <a:avLst/>
                <a:gdLst>
                  <a:gd name="T0" fmla="*/ 0 w 65"/>
                  <a:gd name="T1" fmla="*/ 0 h 73"/>
                  <a:gd name="T2" fmla="*/ 0 w 65"/>
                  <a:gd name="T3" fmla="*/ 39 h 73"/>
                  <a:gd name="T4" fmla="*/ 65 w 65"/>
                  <a:gd name="T5" fmla="*/ 73 h 73"/>
                  <a:gd name="T6" fmla="*/ 63 w 65"/>
                  <a:gd name="T7" fmla="*/ 32 h 73"/>
                  <a:gd name="T8" fmla="*/ 0 w 65"/>
                  <a:gd name="T9" fmla="*/ 0 h 73"/>
                  <a:gd name="T10" fmla="*/ 0 60000 65536"/>
                  <a:gd name="T11" fmla="*/ 0 60000 65536"/>
                  <a:gd name="T12" fmla="*/ 0 60000 65536"/>
                  <a:gd name="T13" fmla="*/ 0 60000 65536"/>
                  <a:gd name="T14" fmla="*/ 0 60000 65536"/>
                  <a:gd name="T15" fmla="*/ 0 w 65"/>
                  <a:gd name="T16" fmla="*/ 0 h 73"/>
                  <a:gd name="T17" fmla="*/ 65 w 65"/>
                  <a:gd name="T18" fmla="*/ 73 h 73"/>
                </a:gdLst>
                <a:ahLst/>
                <a:cxnLst>
                  <a:cxn ang="T10">
                    <a:pos x="T0" y="T1"/>
                  </a:cxn>
                  <a:cxn ang="T11">
                    <a:pos x="T2" y="T3"/>
                  </a:cxn>
                  <a:cxn ang="T12">
                    <a:pos x="T4" y="T5"/>
                  </a:cxn>
                  <a:cxn ang="T13">
                    <a:pos x="T6" y="T7"/>
                  </a:cxn>
                  <a:cxn ang="T14">
                    <a:pos x="T8" y="T9"/>
                  </a:cxn>
                </a:cxnLst>
                <a:rect l="T15" t="T16" r="T17" b="T18"/>
                <a:pathLst>
                  <a:path w="65" h="73">
                    <a:moveTo>
                      <a:pt x="0" y="0"/>
                    </a:moveTo>
                    <a:lnTo>
                      <a:pt x="0" y="39"/>
                    </a:lnTo>
                    <a:lnTo>
                      <a:pt x="65" y="73"/>
                    </a:lnTo>
                    <a:lnTo>
                      <a:pt x="63" y="32"/>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26" name="Freeform 1457"/>
              <p:cNvSpPr>
                <a:spLocks/>
              </p:cNvSpPr>
              <p:nvPr/>
            </p:nvSpPr>
            <p:spPr bwMode="auto">
              <a:xfrm>
                <a:off x="4317" y="1955"/>
                <a:ext cx="65" cy="73"/>
              </a:xfrm>
              <a:custGeom>
                <a:avLst/>
                <a:gdLst>
                  <a:gd name="T0" fmla="*/ 0 w 65"/>
                  <a:gd name="T1" fmla="*/ 0 h 73"/>
                  <a:gd name="T2" fmla="*/ 0 w 65"/>
                  <a:gd name="T3" fmla="*/ 39 h 73"/>
                  <a:gd name="T4" fmla="*/ 65 w 65"/>
                  <a:gd name="T5" fmla="*/ 73 h 73"/>
                  <a:gd name="T6" fmla="*/ 63 w 65"/>
                  <a:gd name="T7" fmla="*/ 32 h 73"/>
                  <a:gd name="T8" fmla="*/ 0 w 65"/>
                  <a:gd name="T9" fmla="*/ 0 h 73"/>
                  <a:gd name="T10" fmla="*/ 0 60000 65536"/>
                  <a:gd name="T11" fmla="*/ 0 60000 65536"/>
                  <a:gd name="T12" fmla="*/ 0 60000 65536"/>
                  <a:gd name="T13" fmla="*/ 0 60000 65536"/>
                  <a:gd name="T14" fmla="*/ 0 60000 65536"/>
                  <a:gd name="T15" fmla="*/ 0 w 65"/>
                  <a:gd name="T16" fmla="*/ 0 h 73"/>
                  <a:gd name="T17" fmla="*/ 65 w 65"/>
                  <a:gd name="T18" fmla="*/ 73 h 73"/>
                </a:gdLst>
                <a:ahLst/>
                <a:cxnLst>
                  <a:cxn ang="T10">
                    <a:pos x="T0" y="T1"/>
                  </a:cxn>
                  <a:cxn ang="T11">
                    <a:pos x="T2" y="T3"/>
                  </a:cxn>
                  <a:cxn ang="T12">
                    <a:pos x="T4" y="T5"/>
                  </a:cxn>
                  <a:cxn ang="T13">
                    <a:pos x="T6" y="T7"/>
                  </a:cxn>
                  <a:cxn ang="T14">
                    <a:pos x="T8" y="T9"/>
                  </a:cxn>
                </a:cxnLst>
                <a:rect l="T15" t="T16" r="T17" b="T18"/>
                <a:pathLst>
                  <a:path w="65" h="73">
                    <a:moveTo>
                      <a:pt x="0" y="0"/>
                    </a:moveTo>
                    <a:lnTo>
                      <a:pt x="0" y="39"/>
                    </a:lnTo>
                    <a:lnTo>
                      <a:pt x="65" y="73"/>
                    </a:lnTo>
                    <a:lnTo>
                      <a:pt x="63" y="32"/>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27" name="Freeform 1458"/>
              <p:cNvSpPr>
                <a:spLocks/>
              </p:cNvSpPr>
              <p:nvPr/>
            </p:nvSpPr>
            <p:spPr bwMode="auto">
              <a:xfrm>
                <a:off x="4239" y="1884"/>
                <a:ext cx="70" cy="73"/>
              </a:xfrm>
              <a:custGeom>
                <a:avLst/>
                <a:gdLst>
                  <a:gd name="T0" fmla="*/ 0 w 70"/>
                  <a:gd name="T1" fmla="*/ 73 h 73"/>
                  <a:gd name="T2" fmla="*/ 70 w 70"/>
                  <a:gd name="T3" fmla="*/ 39 h 73"/>
                  <a:gd name="T4" fmla="*/ 70 w 70"/>
                  <a:gd name="T5" fmla="*/ 0 h 73"/>
                  <a:gd name="T6" fmla="*/ 0 w 70"/>
                  <a:gd name="T7" fmla="*/ 35 h 73"/>
                  <a:gd name="T8" fmla="*/ 0 w 70"/>
                  <a:gd name="T9" fmla="*/ 7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0" y="73"/>
                    </a:moveTo>
                    <a:lnTo>
                      <a:pt x="70" y="39"/>
                    </a:lnTo>
                    <a:lnTo>
                      <a:pt x="70" y="0"/>
                    </a:lnTo>
                    <a:lnTo>
                      <a:pt x="0" y="35"/>
                    </a:lnTo>
                    <a:lnTo>
                      <a:pt x="0" y="7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28" name="Freeform 1459"/>
              <p:cNvSpPr>
                <a:spLocks/>
              </p:cNvSpPr>
              <p:nvPr/>
            </p:nvSpPr>
            <p:spPr bwMode="auto">
              <a:xfrm>
                <a:off x="4239" y="1884"/>
                <a:ext cx="70" cy="73"/>
              </a:xfrm>
              <a:custGeom>
                <a:avLst/>
                <a:gdLst>
                  <a:gd name="T0" fmla="*/ 0 w 70"/>
                  <a:gd name="T1" fmla="*/ 73 h 73"/>
                  <a:gd name="T2" fmla="*/ 70 w 70"/>
                  <a:gd name="T3" fmla="*/ 39 h 73"/>
                  <a:gd name="T4" fmla="*/ 70 w 70"/>
                  <a:gd name="T5" fmla="*/ 0 h 73"/>
                  <a:gd name="T6" fmla="*/ 0 w 70"/>
                  <a:gd name="T7" fmla="*/ 35 h 73"/>
                  <a:gd name="T8" fmla="*/ 0 w 70"/>
                  <a:gd name="T9" fmla="*/ 7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0" y="73"/>
                    </a:moveTo>
                    <a:lnTo>
                      <a:pt x="70" y="39"/>
                    </a:lnTo>
                    <a:lnTo>
                      <a:pt x="70" y="0"/>
                    </a:lnTo>
                    <a:lnTo>
                      <a:pt x="0" y="35"/>
                    </a:lnTo>
                    <a:lnTo>
                      <a:pt x="0" y="7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29" name="Freeform 1460"/>
              <p:cNvSpPr>
                <a:spLocks/>
              </p:cNvSpPr>
              <p:nvPr/>
            </p:nvSpPr>
            <p:spPr bwMode="auto">
              <a:xfrm>
                <a:off x="4174" y="1850"/>
                <a:ext cx="135" cy="69"/>
              </a:xfrm>
              <a:custGeom>
                <a:avLst/>
                <a:gdLst>
                  <a:gd name="T0" fmla="*/ 65 w 135"/>
                  <a:gd name="T1" fmla="*/ 69 h 69"/>
                  <a:gd name="T2" fmla="*/ 135 w 135"/>
                  <a:gd name="T3" fmla="*/ 34 h 69"/>
                  <a:gd name="T4" fmla="*/ 69 w 135"/>
                  <a:gd name="T5" fmla="*/ 0 h 69"/>
                  <a:gd name="T6" fmla="*/ 0 w 135"/>
                  <a:gd name="T7" fmla="*/ 34 h 69"/>
                  <a:gd name="T8" fmla="*/ 65 w 135"/>
                  <a:gd name="T9" fmla="*/ 69 h 69"/>
                  <a:gd name="T10" fmla="*/ 0 60000 65536"/>
                  <a:gd name="T11" fmla="*/ 0 60000 65536"/>
                  <a:gd name="T12" fmla="*/ 0 60000 65536"/>
                  <a:gd name="T13" fmla="*/ 0 60000 65536"/>
                  <a:gd name="T14" fmla="*/ 0 60000 65536"/>
                  <a:gd name="T15" fmla="*/ 0 w 135"/>
                  <a:gd name="T16" fmla="*/ 0 h 69"/>
                  <a:gd name="T17" fmla="*/ 135 w 135"/>
                  <a:gd name="T18" fmla="*/ 69 h 69"/>
                </a:gdLst>
                <a:ahLst/>
                <a:cxnLst>
                  <a:cxn ang="T10">
                    <a:pos x="T0" y="T1"/>
                  </a:cxn>
                  <a:cxn ang="T11">
                    <a:pos x="T2" y="T3"/>
                  </a:cxn>
                  <a:cxn ang="T12">
                    <a:pos x="T4" y="T5"/>
                  </a:cxn>
                  <a:cxn ang="T13">
                    <a:pos x="T6" y="T7"/>
                  </a:cxn>
                  <a:cxn ang="T14">
                    <a:pos x="T8" y="T9"/>
                  </a:cxn>
                </a:cxnLst>
                <a:rect l="T15" t="T16" r="T17" b="T18"/>
                <a:pathLst>
                  <a:path w="135" h="69">
                    <a:moveTo>
                      <a:pt x="65" y="69"/>
                    </a:moveTo>
                    <a:lnTo>
                      <a:pt x="135" y="34"/>
                    </a:lnTo>
                    <a:lnTo>
                      <a:pt x="69" y="0"/>
                    </a:lnTo>
                    <a:lnTo>
                      <a:pt x="0" y="34"/>
                    </a:lnTo>
                    <a:lnTo>
                      <a:pt x="65" y="6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30" name="Freeform 1461"/>
              <p:cNvSpPr>
                <a:spLocks/>
              </p:cNvSpPr>
              <p:nvPr/>
            </p:nvSpPr>
            <p:spPr bwMode="auto">
              <a:xfrm>
                <a:off x="4174" y="1850"/>
                <a:ext cx="135" cy="69"/>
              </a:xfrm>
              <a:custGeom>
                <a:avLst/>
                <a:gdLst>
                  <a:gd name="T0" fmla="*/ 65 w 135"/>
                  <a:gd name="T1" fmla="*/ 69 h 69"/>
                  <a:gd name="T2" fmla="*/ 135 w 135"/>
                  <a:gd name="T3" fmla="*/ 34 h 69"/>
                  <a:gd name="T4" fmla="*/ 69 w 135"/>
                  <a:gd name="T5" fmla="*/ 0 h 69"/>
                  <a:gd name="T6" fmla="*/ 0 w 135"/>
                  <a:gd name="T7" fmla="*/ 34 h 69"/>
                  <a:gd name="T8" fmla="*/ 65 w 135"/>
                  <a:gd name="T9" fmla="*/ 69 h 69"/>
                  <a:gd name="T10" fmla="*/ 0 60000 65536"/>
                  <a:gd name="T11" fmla="*/ 0 60000 65536"/>
                  <a:gd name="T12" fmla="*/ 0 60000 65536"/>
                  <a:gd name="T13" fmla="*/ 0 60000 65536"/>
                  <a:gd name="T14" fmla="*/ 0 60000 65536"/>
                  <a:gd name="T15" fmla="*/ 0 w 135"/>
                  <a:gd name="T16" fmla="*/ 0 h 69"/>
                  <a:gd name="T17" fmla="*/ 135 w 135"/>
                  <a:gd name="T18" fmla="*/ 69 h 69"/>
                </a:gdLst>
                <a:ahLst/>
                <a:cxnLst>
                  <a:cxn ang="T10">
                    <a:pos x="T0" y="T1"/>
                  </a:cxn>
                  <a:cxn ang="T11">
                    <a:pos x="T2" y="T3"/>
                  </a:cxn>
                  <a:cxn ang="T12">
                    <a:pos x="T4" y="T5"/>
                  </a:cxn>
                  <a:cxn ang="T13">
                    <a:pos x="T6" y="T7"/>
                  </a:cxn>
                  <a:cxn ang="T14">
                    <a:pos x="T8" y="T9"/>
                  </a:cxn>
                </a:cxnLst>
                <a:rect l="T15" t="T16" r="T17" b="T18"/>
                <a:pathLst>
                  <a:path w="135" h="69">
                    <a:moveTo>
                      <a:pt x="65" y="69"/>
                    </a:moveTo>
                    <a:lnTo>
                      <a:pt x="135" y="34"/>
                    </a:lnTo>
                    <a:lnTo>
                      <a:pt x="69" y="0"/>
                    </a:lnTo>
                    <a:lnTo>
                      <a:pt x="0" y="34"/>
                    </a:lnTo>
                    <a:lnTo>
                      <a:pt x="65" y="6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31" name="Freeform 1462"/>
              <p:cNvSpPr>
                <a:spLocks/>
              </p:cNvSpPr>
              <p:nvPr/>
            </p:nvSpPr>
            <p:spPr bwMode="auto">
              <a:xfrm>
                <a:off x="4239" y="1884"/>
                <a:ext cx="70" cy="73"/>
              </a:xfrm>
              <a:custGeom>
                <a:avLst/>
                <a:gdLst>
                  <a:gd name="T0" fmla="*/ 0 w 70"/>
                  <a:gd name="T1" fmla="*/ 73 h 73"/>
                  <a:gd name="T2" fmla="*/ 70 w 70"/>
                  <a:gd name="T3" fmla="*/ 39 h 73"/>
                  <a:gd name="T4" fmla="*/ 70 w 70"/>
                  <a:gd name="T5" fmla="*/ 0 h 73"/>
                  <a:gd name="T6" fmla="*/ 0 w 70"/>
                  <a:gd name="T7" fmla="*/ 35 h 73"/>
                  <a:gd name="T8" fmla="*/ 0 w 70"/>
                  <a:gd name="T9" fmla="*/ 7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0" y="73"/>
                    </a:moveTo>
                    <a:lnTo>
                      <a:pt x="70" y="39"/>
                    </a:lnTo>
                    <a:lnTo>
                      <a:pt x="70" y="0"/>
                    </a:lnTo>
                    <a:lnTo>
                      <a:pt x="0" y="35"/>
                    </a:lnTo>
                    <a:lnTo>
                      <a:pt x="0" y="7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32" name="Freeform 1463"/>
              <p:cNvSpPr>
                <a:spLocks/>
              </p:cNvSpPr>
              <p:nvPr/>
            </p:nvSpPr>
            <p:spPr bwMode="auto">
              <a:xfrm>
                <a:off x="4239" y="1884"/>
                <a:ext cx="70" cy="73"/>
              </a:xfrm>
              <a:custGeom>
                <a:avLst/>
                <a:gdLst>
                  <a:gd name="T0" fmla="*/ 0 w 70"/>
                  <a:gd name="T1" fmla="*/ 73 h 73"/>
                  <a:gd name="T2" fmla="*/ 70 w 70"/>
                  <a:gd name="T3" fmla="*/ 39 h 73"/>
                  <a:gd name="T4" fmla="*/ 70 w 70"/>
                  <a:gd name="T5" fmla="*/ 0 h 73"/>
                  <a:gd name="T6" fmla="*/ 0 w 70"/>
                  <a:gd name="T7" fmla="*/ 35 h 73"/>
                  <a:gd name="T8" fmla="*/ 0 w 70"/>
                  <a:gd name="T9" fmla="*/ 73 h 73"/>
                  <a:gd name="T10" fmla="*/ 0 60000 65536"/>
                  <a:gd name="T11" fmla="*/ 0 60000 65536"/>
                  <a:gd name="T12" fmla="*/ 0 60000 65536"/>
                  <a:gd name="T13" fmla="*/ 0 60000 65536"/>
                  <a:gd name="T14" fmla="*/ 0 60000 65536"/>
                  <a:gd name="T15" fmla="*/ 0 w 70"/>
                  <a:gd name="T16" fmla="*/ 0 h 73"/>
                  <a:gd name="T17" fmla="*/ 70 w 70"/>
                  <a:gd name="T18" fmla="*/ 73 h 73"/>
                </a:gdLst>
                <a:ahLst/>
                <a:cxnLst>
                  <a:cxn ang="T10">
                    <a:pos x="T0" y="T1"/>
                  </a:cxn>
                  <a:cxn ang="T11">
                    <a:pos x="T2" y="T3"/>
                  </a:cxn>
                  <a:cxn ang="T12">
                    <a:pos x="T4" y="T5"/>
                  </a:cxn>
                  <a:cxn ang="T13">
                    <a:pos x="T6" y="T7"/>
                  </a:cxn>
                  <a:cxn ang="T14">
                    <a:pos x="T8" y="T9"/>
                  </a:cxn>
                </a:cxnLst>
                <a:rect l="T15" t="T16" r="T17" b="T18"/>
                <a:pathLst>
                  <a:path w="70" h="73">
                    <a:moveTo>
                      <a:pt x="0" y="73"/>
                    </a:moveTo>
                    <a:lnTo>
                      <a:pt x="70" y="39"/>
                    </a:lnTo>
                    <a:lnTo>
                      <a:pt x="70" y="0"/>
                    </a:lnTo>
                    <a:lnTo>
                      <a:pt x="0" y="35"/>
                    </a:lnTo>
                    <a:lnTo>
                      <a:pt x="0" y="7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33" name="Freeform 1464"/>
              <p:cNvSpPr>
                <a:spLocks/>
              </p:cNvSpPr>
              <p:nvPr/>
            </p:nvSpPr>
            <p:spPr bwMode="auto">
              <a:xfrm>
                <a:off x="4174" y="1850"/>
                <a:ext cx="135" cy="69"/>
              </a:xfrm>
              <a:custGeom>
                <a:avLst/>
                <a:gdLst>
                  <a:gd name="T0" fmla="*/ 65 w 135"/>
                  <a:gd name="T1" fmla="*/ 69 h 69"/>
                  <a:gd name="T2" fmla="*/ 135 w 135"/>
                  <a:gd name="T3" fmla="*/ 34 h 69"/>
                  <a:gd name="T4" fmla="*/ 69 w 135"/>
                  <a:gd name="T5" fmla="*/ 0 h 69"/>
                  <a:gd name="T6" fmla="*/ 0 w 135"/>
                  <a:gd name="T7" fmla="*/ 34 h 69"/>
                  <a:gd name="T8" fmla="*/ 65 w 135"/>
                  <a:gd name="T9" fmla="*/ 69 h 69"/>
                  <a:gd name="T10" fmla="*/ 0 60000 65536"/>
                  <a:gd name="T11" fmla="*/ 0 60000 65536"/>
                  <a:gd name="T12" fmla="*/ 0 60000 65536"/>
                  <a:gd name="T13" fmla="*/ 0 60000 65536"/>
                  <a:gd name="T14" fmla="*/ 0 60000 65536"/>
                  <a:gd name="T15" fmla="*/ 0 w 135"/>
                  <a:gd name="T16" fmla="*/ 0 h 69"/>
                  <a:gd name="T17" fmla="*/ 135 w 135"/>
                  <a:gd name="T18" fmla="*/ 69 h 69"/>
                </a:gdLst>
                <a:ahLst/>
                <a:cxnLst>
                  <a:cxn ang="T10">
                    <a:pos x="T0" y="T1"/>
                  </a:cxn>
                  <a:cxn ang="T11">
                    <a:pos x="T2" y="T3"/>
                  </a:cxn>
                  <a:cxn ang="T12">
                    <a:pos x="T4" y="T5"/>
                  </a:cxn>
                  <a:cxn ang="T13">
                    <a:pos x="T6" y="T7"/>
                  </a:cxn>
                  <a:cxn ang="T14">
                    <a:pos x="T8" y="T9"/>
                  </a:cxn>
                </a:cxnLst>
                <a:rect l="T15" t="T16" r="T17" b="T18"/>
                <a:pathLst>
                  <a:path w="135" h="69">
                    <a:moveTo>
                      <a:pt x="65" y="69"/>
                    </a:moveTo>
                    <a:lnTo>
                      <a:pt x="135" y="34"/>
                    </a:lnTo>
                    <a:lnTo>
                      <a:pt x="69" y="0"/>
                    </a:lnTo>
                    <a:lnTo>
                      <a:pt x="0" y="34"/>
                    </a:lnTo>
                    <a:lnTo>
                      <a:pt x="65" y="69"/>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34" name="Freeform 1465"/>
              <p:cNvSpPr>
                <a:spLocks/>
              </p:cNvSpPr>
              <p:nvPr/>
            </p:nvSpPr>
            <p:spPr bwMode="auto">
              <a:xfrm>
                <a:off x="4174" y="1850"/>
                <a:ext cx="135" cy="69"/>
              </a:xfrm>
              <a:custGeom>
                <a:avLst/>
                <a:gdLst>
                  <a:gd name="T0" fmla="*/ 65 w 135"/>
                  <a:gd name="T1" fmla="*/ 69 h 69"/>
                  <a:gd name="T2" fmla="*/ 135 w 135"/>
                  <a:gd name="T3" fmla="*/ 34 h 69"/>
                  <a:gd name="T4" fmla="*/ 69 w 135"/>
                  <a:gd name="T5" fmla="*/ 0 h 69"/>
                  <a:gd name="T6" fmla="*/ 0 w 135"/>
                  <a:gd name="T7" fmla="*/ 34 h 69"/>
                  <a:gd name="T8" fmla="*/ 65 w 135"/>
                  <a:gd name="T9" fmla="*/ 69 h 69"/>
                  <a:gd name="T10" fmla="*/ 0 60000 65536"/>
                  <a:gd name="T11" fmla="*/ 0 60000 65536"/>
                  <a:gd name="T12" fmla="*/ 0 60000 65536"/>
                  <a:gd name="T13" fmla="*/ 0 60000 65536"/>
                  <a:gd name="T14" fmla="*/ 0 60000 65536"/>
                  <a:gd name="T15" fmla="*/ 0 w 135"/>
                  <a:gd name="T16" fmla="*/ 0 h 69"/>
                  <a:gd name="T17" fmla="*/ 135 w 135"/>
                  <a:gd name="T18" fmla="*/ 69 h 69"/>
                </a:gdLst>
                <a:ahLst/>
                <a:cxnLst>
                  <a:cxn ang="T10">
                    <a:pos x="T0" y="T1"/>
                  </a:cxn>
                  <a:cxn ang="T11">
                    <a:pos x="T2" y="T3"/>
                  </a:cxn>
                  <a:cxn ang="T12">
                    <a:pos x="T4" y="T5"/>
                  </a:cxn>
                  <a:cxn ang="T13">
                    <a:pos x="T6" y="T7"/>
                  </a:cxn>
                  <a:cxn ang="T14">
                    <a:pos x="T8" y="T9"/>
                  </a:cxn>
                </a:cxnLst>
                <a:rect l="T15" t="T16" r="T17" b="T18"/>
                <a:pathLst>
                  <a:path w="135" h="69">
                    <a:moveTo>
                      <a:pt x="65" y="69"/>
                    </a:moveTo>
                    <a:lnTo>
                      <a:pt x="135" y="34"/>
                    </a:lnTo>
                    <a:lnTo>
                      <a:pt x="69" y="0"/>
                    </a:lnTo>
                    <a:lnTo>
                      <a:pt x="0" y="34"/>
                    </a:lnTo>
                    <a:lnTo>
                      <a:pt x="65" y="69"/>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35" name="Freeform 1466"/>
              <p:cNvSpPr>
                <a:spLocks/>
              </p:cNvSpPr>
              <p:nvPr/>
            </p:nvSpPr>
            <p:spPr bwMode="auto">
              <a:xfrm>
                <a:off x="4174" y="1884"/>
                <a:ext cx="65" cy="73"/>
              </a:xfrm>
              <a:custGeom>
                <a:avLst/>
                <a:gdLst>
                  <a:gd name="T0" fmla="*/ 0 w 65"/>
                  <a:gd name="T1" fmla="*/ 0 h 73"/>
                  <a:gd name="T2" fmla="*/ 2 w 65"/>
                  <a:gd name="T3" fmla="*/ 39 h 73"/>
                  <a:gd name="T4" fmla="*/ 65 w 65"/>
                  <a:gd name="T5" fmla="*/ 73 h 73"/>
                  <a:gd name="T6" fmla="*/ 65 w 65"/>
                  <a:gd name="T7" fmla="*/ 35 h 73"/>
                  <a:gd name="T8" fmla="*/ 0 w 65"/>
                  <a:gd name="T9" fmla="*/ 0 h 73"/>
                  <a:gd name="T10" fmla="*/ 0 60000 65536"/>
                  <a:gd name="T11" fmla="*/ 0 60000 65536"/>
                  <a:gd name="T12" fmla="*/ 0 60000 65536"/>
                  <a:gd name="T13" fmla="*/ 0 60000 65536"/>
                  <a:gd name="T14" fmla="*/ 0 60000 65536"/>
                  <a:gd name="T15" fmla="*/ 0 w 65"/>
                  <a:gd name="T16" fmla="*/ 0 h 73"/>
                  <a:gd name="T17" fmla="*/ 65 w 65"/>
                  <a:gd name="T18" fmla="*/ 73 h 73"/>
                </a:gdLst>
                <a:ahLst/>
                <a:cxnLst>
                  <a:cxn ang="T10">
                    <a:pos x="T0" y="T1"/>
                  </a:cxn>
                  <a:cxn ang="T11">
                    <a:pos x="T2" y="T3"/>
                  </a:cxn>
                  <a:cxn ang="T12">
                    <a:pos x="T4" y="T5"/>
                  </a:cxn>
                  <a:cxn ang="T13">
                    <a:pos x="T6" y="T7"/>
                  </a:cxn>
                  <a:cxn ang="T14">
                    <a:pos x="T8" y="T9"/>
                  </a:cxn>
                </a:cxnLst>
                <a:rect l="T15" t="T16" r="T17" b="T18"/>
                <a:pathLst>
                  <a:path w="65" h="73">
                    <a:moveTo>
                      <a:pt x="0" y="0"/>
                    </a:moveTo>
                    <a:lnTo>
                      <a:pt x="2" y="39"/>
                    </a:lnTo>
                    <a:lnTo>
                      <a:pt x="65" y="73"/>
                    </a:lnTo>
                    <a:lnTo>
                      <a:pt x="65" y="3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36" name="Freeform 1467"/>
              <p:cNvSpPr>
                <a:spLocks/>
              </p:cNvSpPr>
              <p:nvPr/>
            </p:nvSpPr>
            <p:spPr bwMode="auto">
              <a:xfrm>
                <a:off x="4174" y="1884"/>
                <a:ext cx="65" cy="73"/>
              </a:xfrm>
              <a:custGeom>
                <a:avLst/>
                <a:gdLst>
                  <a:gd name="T0" fmla="*/ 0 w 65"/>
                  <a:gd name="T1" fmla="*/ 0 h 73"/>
                  <a:gd name="T2" fmla="*/ 2 w 65"/>
                  <a:gd name="T3" fmla="*/ 39 h 73"/>
                  <a:gd name="T4" fmla="*/ 65 w 65"/>
                  <a:gd name="T5" fmla="*/ 73 h 73"/>
                  <a:gd name="T6" fmla="*/ 65 w 65"/>
                  <a:gd name="T7" fmla="*/ 35 h 73"/>
                  <a:gd name="T8" fmla="*/ 0 w 65"/>
                  <a:gd name="T9" fmla="*/ 0 h 73"/>
                  <a:gd name="T10" fmla="*/ 0 60000 65536"/>
                  <a:gd name="T11" fmla="*/ 0 60000 65536"/>
                  <a:gd name="T12" fmla="*/ 0 60000 65536"/>
                  <a:gd name="T13" fmla="*/ 0 60000 65536"/>
                  <a:gd name="T14" fmla="*/ 0 60000 65536"/>
                  <a:gd name="T15" fmla="*/ 0 w 65"/>
                  <a:gd name="T16" fmla="*/ 0 h 73"/>
                  <a:gd name="T17" fmla="*/ 65 w 65"/>
                  <a:gd name="T18" fmla="*/ 73 h 73"/>
                </a:gdLst>
                <a:ahLst/>
                <a:cxnLst>
                  <a:cxn ang="T10">
                    <a:pos x="T0" y="T1"/>
                  </a:cxn>
                  <a:cxn ang="T11">
                    <a:pos x="T2" y="T3"/>
                  </a:cxn>
                  <a:cxn ang="T12">
                    <a:pos x="T4" y="T5"/>
                  </a:cxn>
                  <a:cxn ang="T13">
                    <a:pos x="T6" y="T7"/>
                  </a:cxn>
                  <a:cxn ang="T14">
                    <a:pos x="T8" y="T9"/>
                  </a:cxn>
                </a:cxnLst>
                <a:rect l="T15" t="T16" r="T17" b="T18"/>
                <a:pathLst>
                  <a:path w="65" h="73">
                    <a:moveTo>
                      <a:pt x="0" y="0"/>
                    </a:moveTo>
                    <a:lnTo>
                      <a:pt x="2" y="39"/>
                    </a:lnTo>
                    <a:lnTo>
                      <a:pt x="65" y="73"/>
                    </a:lnTo>
                    <a:lnTo>
                      <a:pt x="65" y="3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37" name="Freeform 1468"/>
              <p:cNvSpPr>
                <a:spLocks/>
              </p:cNvSpPr>
              <p:nvPr/>
            </p:nvSpPr>
            <p:spPr bwMode="auto">
              <a:xfrm>
                <a:off x="4579" y="1583"/>
                <a:ext cx="71" cy="75"/>
              </a:xfrm>
              <a:custGeom>
                <a:avLst/>
                <a:gdLst>
                  <a:gd name="T0" fmla="*/ 0 w 71"/>
                  <a:gd name="T1" fmla="*/ 75 h 75"/>
                  <a:gd name="T2" fmla="*/ 71 w 71"/>
                  <a:gd name="T3" fmla="*/ 39 h 75"/>
                  <a:gd name="T4" fmla="*/ 71 w 71"/>
                  <a:gd name="T5" fmla="*/ 0 h 75"/>
                  <a:gd name="T6" fmla="*/ 0 w 71"/>
                  <a:gd name="T7" fmla="*/ 37 h 75"/>
                  <a:gd name="T8" fmla="*/ 0 w 71"/>
                  <a:gd name="T9" fmla="*/ 75 h 75"/>
                  <a:gd name="T10" fmla="*/ 0 60000 65536"/>
                  <a:gd name="T11" fmla="*/ 0 60000 65536"/>
                  <a:gd name="T12" fmla="*/ 0 60000 65536"/>
                  <a:gd name="T13" fmla="*/ 0 60000 65536"/>
                  <a:gd name="T14" fmla="*/ 0 60000 65536"/>
                  <a:gd name="T15" fmla="*/ 0 w 71"/>
                  <a:gd name="T16" fmla="*/ 0 h 75"/>
                  <a:gd name="T17" fmla="*/ 71 w 71"/>
                  <a:gd name="T18" fmla="*/ 75 h 75"/>
                </a:gdLst>
                <a:ahLst/>
                <a:cxnLst>
                  <a:cxn ang="T10">
                    <a:pos x="T0" y="T1"/>
                  </a:cxn>
                  <a:cxn ang="T11">
                    <a:pos x="T2" y="T3"/>
                  </a:cxn>
                  <a:cxn ang="T12">
                    <a:pos x="T4" y="T5"/>
                  </a:cxn>
                  <a:cxn ang="T13">
                    <a:pos x="T6" y="T7"/>
                  </a:cxn>
                  <a:cxn ang="T14">
                    <a:pos x="T8" y="T9"/>
                  </a:cxn>
                </a:cxnLst>
                <a:rect l="T15" t="T16" r="T17" b="T18"/>
                <a:pathLst>
                  <a:path w="71" h="75">
                    <a:moveTo>
                      <a:pt x="0" y="75"/>
                    </a:moveTo>
                    <a:lnTo>
                      <a:pt x="71" y="39"/>
                    </a:lnTo>
                    <a:lnTo>
                      <a:pt x="71" y="0"/>
                    </a:lnTo>
                    <a:lnTo>
                      <a:pt x="0" y="37"/>
                    </a:lnTo>
                    <a:lnTo>
                      <a:pt x="0" y="7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38" name="Freeform 1469"/>
              <p:cNvSpPr>
                <a:spLocks/>
              </p:cNvSpPr>
              <p:nvPr/>
            </p:nvSpPr>
            <p:spPr bwMode="auto">
              <a:xfrm>
                <a:off x="4579" y="1583"/>
                <a:ext cx="71" cy="75"/>
              </a:xfrm>
              <a:custGeom>
                <a:avLst/>
                <a:gdLst>
                  <a:gd name="T0" fmla="*/ 0 w 71"/>
                  <a:gd name="T1" fmla="*/ 75 h 75"/>
                  <a:gd name="T2" fmla="*/ 71 w 71"/>
                  <a:gd name="T3" fmla="*/ 39 h 75"/>
                  <a:gd name="T4" fmla="*/ 71 w 71"/>
                  <a:gd name="T5" fmla="*/ 0 h 75"/>
                  <a:gd name="T6" fmla="*/ 0 w 71"/>
                  <a:gd name="T7" fmla="*/ 37 h 75"/>
                  <a:gd name="T8" fmla="*/ 0 w 71"/>
                  <a:gd name="T9" fmla="*/ 75 h 75"/>
                  <a:gd name="T10" fmla="*/ 0 60000 65536"/>
                  <a:gd name="T11" fmla="*/ 0 60000 65536"/>
                  <a:gd name="T12" fmla="*/ 0 60000 65536"/>
                  <a:gd name="T13" fmla="*/ 0 60000 65536"/>
                  <a:gd name="T14" fmla="*/ 0 60000 65536"/>
                  <a:gd name="T15" fmla="*/ 0 w 71"/>
                  <a:gd name="T16" fmla="*/ 0 h 75"/>
                  <a:gd name="T17" fmla="*/ 71 w 71"/>
                  <a:gd name="T18" fmla="*/ 75 h 75"/>
                </a:gdLst>
                <a:ahLst/>
                <a:cxnLst>
                  <a:cxn ang="T10">
                    <a:pos x="T0" y="T1"/>
                  </a:cxn>
                  <a:cxn ang="T11">
                    <a:pos x="T2" y="T3"/>
                  </a:cxn>
                  <a:cxn ang="T12">
                    <a:pos x="T4" y="T5"/>
                  </a:cxn>
                  <a:cxn ang="T13">
                    <a:pos x="T6" y="T7"/>
                  </a:cxn>
                  <a:cxn ang="T14">
                    <a:pos x="T8" y="T9"/>
                  </a:cxn>
                </a:cxnLst>
                <a:rect l="T15" t="T16" r="T17" b="T18"/>
                <a:pathLst>
                  <a:path w="71" h="75">
                    <a:moveTo>
                      <a:pt x="0" y="75"/>
                    </a:moveTo>
                    <a:lnTo>
                      <a:pt x="71" y="39"/>
                    </a:lnTo>
                    <a:lnTo>
                      <a:pt x="71" y="0"/>
                    </a:lnTo>
                    <a:lnTo>
                      <a:pt x="0" y="37"/>
                    </a:lnTo>
                    <a:lnTo>
                      <a:pt x="0" y="7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39" name="Freeform 1470"/>
              <p:cNvSpPr>
                <a:spLocks/>
              </p:cNvSpPr>
              <p:nvPr/>
            </p:nvSpPr>
            <p:spPr bwMode="auto">
              <a:xfrm>
                <a:off x="4513" y="1549"/>
                <a:ext cx="137" cy="71"/>
              </a:xfrm>
              <a:custGeom>
                <a:avLst/>
                <a:gdLst>
                  <a:gd name="T0" fmla="*/ 66 w 137"/>
                  <a:gd name="T1" fmla="*/ 71 h 71"/>
                  <a:gd name="T2" fmla="*/ 137 w 137"/>
                  <a:gd name="T3" fmla="*/ 34 h 71"/>
                  <a:gd name="T4" fmla="*/ 72 w 137"/>
                  <a:gd name="T5" fmla="*/ 0 h 71"/>
                  <a:gd name="T6" fmla="*/ 0 w 137"/>
                  <a:gd name="T7" fmla="*/ 36 h 71"/>
                  <a:gd name="T8" fmla="*/ 66 w 137"/>
                  <a:gd name="T9" fmla="*/ 71 h 71"/>
                  <a:gd name="T10" fmla="*/ 0 60000 65536"/>
                  <a:gd name="T11" fmla="*/ 0 60000 65536"/>
                  <a:gd name="T12" fmla="*/ 0 60000 65536"/>
                  <a:gd name="T13" fmla="*/ 0 60000 65536"/>
                  <a:gd name="T14" fmla="*/ 0 60000 65536"/>
                  <a:gd name="T15" fmla="*/ 0 w 137"/>
                  <a:gd name="T16" fmla="*/ 0 h 71"/>
                  <a:gd name="T17" fmla="*/ 137 w 137"/>
                  <a:gd name="T18" fmla="*/ 71 h 71"/>
                </a:gdLst>
                <a:ahLst/>
                <a:cxnLst>
                  <a:cxn ang="T10">
                    <a:pos x="T0" y="T1"/>
                  </a:cxn>
                  <a:cxn ang="T11">
                    <a:pos x="T2" y="T3"/>
                  </a:cxn>
                  <a:cxn ang="T12">
                    <a:pos x="T4" y="T5"/>
                  </a:cxn>
                  <a:cxn ang="T13">
                    <a:pos x="T6" y="T7"/>
                  </a:cxn>
                  <a:cxn ang="T14">
                    <a:pos x="T8" y="T9"/>
                  </a:cxn>
                </a:cxnLst>
                <a:rect l="T15" t="T16" r="T17" b="T18"/>
                <a:pathLst>
                  <a:path w="137" h="71">
                    <a:moveTo>
                      <a:pt x="66" y="71"/>
                    </a:moveTo>
                    <a:lnTo>
                      <a:pt x="137" y="34"/>
                    </a:lnTo>
                    <a:lnTo>
                      <a:pt x="72" y="0"/>
                    </a:lnTo>
                    <a:lnTo>
                      <a:pt x="0" y="36"/>
                    </a:lnTo>
                    <a:lnTo>
                      <a:pt x="66" y="7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40" name="Freeform 1471"/>
              <p:cNvSpPr>
                <a:spLocks/>
              </p:cNvSpPr>
              <p:nvPr/>
            </p:nvSpPr>
            <p:spPr bwMode="auto">
              <a:xfrm>
                <a:off x="4513" y="1549"/>
                <a:ext cx="137" cy="71"/>
              </a:xfrm>
              <a:custGeom>
                <a:avLst/>
                <a:gdLst>
                  <a:gd name="T0" fmla="*/ 66 w 137"/>
                  <a:gd name="T1" fmla="*/ 71 h 71"/>
                  <a:gd name="T2" fmla="*/ 137 w 137"/>
                  <a:gd name="T3" fmla="*/ 34 h 71"/>
                  <a:gd name="T4" fmla="*/ 72 w 137"/>
                  <a:gd name="T5" fmla="*/ 0 h 71"/>
                  <a:gd name="T6" fmla="*/ 0 w 137"/>
                  <a:gd name="T7" fmla="*/ 36 h 71"/>
                  <a:gd name="T8" fmla="*/ 66 w 137"/>
                  <a:gd name="T9" fmla="*/ 71 h 71"/>
                  <a:gd name="T10" fmla="*/ 0 60000 65536"/>
                  <a:gd name="T11" fmla="*/ 0 60000 65536"/>
                  <a:gd name="T12" fmla="*/ 0 60000 65536"/>
                  <a:gd name="T13" fmla="*/ 0 60000 65536"/>
                  <a:gd name="T14" fmla="*/ 0 60000 65536"/>
                  <a:gd name="T15" fmla="*/ 0 w 137"/>
                  <a:gd name="T16" fmla="*/ 0 h 71"/>
                  <a:gd name="T17" fmla="*/ 137 w 137"/>
                  <a:gd name="T18" fmla="*/ 71 h 71"/>
                </a:gdLst>
                <a:ahLst/>
                <a:cxnLst>
                  <a:cxn ang="T10">
                    <a:pos x="T0" y="T1"/>
                  </a:cxn>
                  <a:cxn ang="T11">
                    <a:pos x="T2" y="T3"/>
                  </a:cxn>
                  <a:cxn ang="T12">
                    <a:pos x="T4" y="T5"/>
                  </a:cxn>
                  <a:cxn ang="T13">
                    <a:pos x="T6" y="T7"/>
                  </a:cxn>
                  <a:cxn ang="T14">
                    <a:pos x="T8" y="T9"/>
                  </a:cxn>
                </a:cxnLst>
                <a:rect l="T15" t="T16" r="T17" b="T18"/>
                <a:pathLst>
                  <a:path w="137" h="71">
                    <a:moveTo>
                      <a:pt x="66" y="71"/>
                    </a:moveTo>
                    <a:lnTo>
                      <a:pt x="137" y="34"/>
                    </a:lnTo>
                    <a:lnTo>
                      <a:pt x="72" y="0"/>
                    </a:lnTo>
                    <a:lnTo>
                      <a:pt x="0" y="36"/>
                    </a:lnTo>
                    <a:lnTo>
                      <a:pt x="66" y="7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41" name="Freeform 1472"/>
              <p:cNvSpPr>
                <a:spLocks/>
              </p:cNvSpPr>
              <p:nvPr/>
            </p:nvSpPr>
            <p:spPr bwMode="auto">
              <a:xfrm>
                <a:off x="4579" y="1583"/>
                <a:ext cx="71" cy="75"/>
              </a:xfrm>
              <a:custGeom>
                <a:avLst/>
                <a:gdLst>
                  <a:gd name="T0" fmla="*/ 0 w 71"/>
                  <a:gd name="T1" fmla="*/ 75 h 75"/>
                  <a:gd name="T2" fmla="*/ 71 w 71"/>
                  <a:gd name="T3" fmla="*/ 39 h 75"/>
                  <a:gd name="T4" fmla="*/ 71 w 71"/>
                  <a:gd name="T5" fmla="*/ 0 h 75"/>
                  <a:gd name="T6" fmla="*/ 0 w 71"/>
                  <a:gd name="T7" fmla="*/ 37 h 75"/>
                  <a:gd name="T8" fmla="*/ 0 w 71"/>
                  <a:gd name="T9" fmla="*/ 75 h 75"/>
                  <a:gd name="T10" fmla="*/ 0 60000 65536"/>
                  <a:gd name="T11" fmla="*/ 0 60000 65536"/>
                  <a:gd name="T12" fmla="*/ 0 60000 65536"/>
                  <a:gd name="T13" fmla="*/ 0 60000 65536"/>
                  <a:gd name="T14" fmla="*/ 0 60000 65536"/>
                  <a:gd name="T15" fmla="*/ 0 w 71"/>
                  <a:gd name="T16" fmla="*/ 0 h 75"/>
                  <a:gd name="T17" fmla="*/ 71 w 71"/>
                  <a:gd name="T18" fmla="*/ 75 h 75"/>
                </a:gdLst>
                <a:ahLst/>
                <a:cxnLst>
                  <a:cxn ang="T10">
                    <a:pos x="T0" y="T1"/>
                  </a:cxn>
                  <a:cxn ang="T11">
                    <a:pos x="T2" y="T3"/>
                  </a:cxn>
                  <a:cxn ang="T12">
                    <a:pos x="T4" y="T5"/>
                  </a:cxn>
                  <a:cxn ang="T13">
                    <a:pos x="T6" y="T7"/>
                  </a:cxn>
                  <a:cxn ang="T14">
                    <a:pos x="T8" y="T9"/>
                  </a:cxn>
                </a:cxnLst>
                <a:rect l="T15" t="T16" r="T17" b="T18"/>
                <a:pathLst>
                  <a:path w="71" h="75">
                    <a:moveTo>
                      <a:pt x="0" y="75"/>
                    </a:moveTo>
                    <a:lnTo>
                      <a:pt x="71" y="39"/>
                    </a:lnTo>
                    <a:lnTo>
                      <a:pt x="71" y="0"/>
                    </a:lnTo>
                    <a:lnTo>
                      <a:pt x="0" y="37"/>
                    </a:lnTo>
                    <a:lnTo>
                      <a:pt x="0" y="7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42" name="Freeform 1473"/>
              <p:cNvSpPr>
                <a:spLocks/>
              </p:cNvSpPr>
              <p:nvPr/>
            </p:nvSpPr>
            <p:spPr bwMode="auto">
              <a:xfrm>
                <a:off x="4579" y="1583"/>
                <a:ext cx="71" cy="75"/>
              </a:xfrm>
              <a:custGeom>
                <a:avLst/>
                <a:gdLst>
                  <a:gd name="T0" fmla="*/ 0 w 71"/>
                  <a:gd name="T1" fmla="*/ 75 h 75"/>
                  <a:gd name="T2" fmla="*/ 71 w 71"/>
                  <a:gd name="T3" fmla="*/ 39 h 75"/>
                  <a:gd name="T4" fmla="*/ 71 w 71"/>
                  <a:gd name="T5" fmla="*/ 0 h 75"/>
                  <a:gd name="T6" fmla="*/ 0 w 71"/>
                  <a:gd name="T7" fmla="*/ 37 h 75"/>
                  <a:gd name="T8" fmla="*/ 0 w 71"/>
                  <a:gd name="T9" fmla="*/ 75 h 75"/>
                  <a:gd name="T10" fmla="*/ 0 60000 65536"/>
                  <a:gd name="T11" fmla="*/ 0 60000 65536"/>
                  <a:gd name="T12" fmla="*/ 0 60000 65536"/>
                  <a:gd name="T13" fmla="*/ 0 60000 65536"/>
                  <a:gd name="T14" fmla="*/ 0 60000 65536"/>
                  <a:gd name="T15" fmla="*/ 0 w 71"/>
                  <a:gd name="T16" fmla="*/ 0 h 75"/>
                  <a:gd name="T17" fmla="*/ 71 w 71"/>
                  <a:gd name="T18" fmla="*/ 75 h 75"/>
                </a:gdLst>
                <a:ahLst/>
                <a:cxnLst>
                  <a:cxn ang="T10">
                    <a:pos x="T0" y="T1"/>
                  </a:cxn>
                  <a:cxn ang="T11">
                    <a:pos x="T2" y="T3"/>
                  </a:cxn>
                  <a:cxn ang="T12">
                    <a:pos x="T4" y="T5"/>
                  </a:cxn>
                  <a:cxn ang="T13">
                    <a:pos x="T6" y="T7"/>
                  </a:cxn>
                  <a:cxn ang="T14">
                    <a:pos x="T8" y="T9"/>
                  </a:cxn>
                </a:cxnLst>
                <a:rect l="T15" t="T16" r="T17" b="T18"/>
                <a:pathLst>
                  <a:path w="71" h="75">
                    <a:moveTo>
                      <a:pt x="0" y="75"/>
                    </a:moveTo>
                    <a:lnTo>
                      <a:pt x="71" y="39"/>
                    </a:lnTo>
                    <a:lnTo>
                      <a:pt x="71" y="0"/>
                    </a:lnTo>
                    <a:lnTo>
                      <a:pt x="0" y="37"/>
                    </a:lnTo>
                    <a:lnTo>
                      <a:pt x="0" y="7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43" name="Freeform 1474"/>
              <p:cNvSpPr>
                <a:spLocks/>
              </p:cNvSpPr>
              <p:nvPr/>
            </p:nvSpPr>
            <p:spPr bwMode="auto">
              <a:xfrm>
                <a:off x="4513" y="1549"/>
                <a:ext cx="137" cy="71"/>
              </a:xfrm>
              <a:custGeom>
                <a:avLst/>
                <a:gdLst>
                  <a:gd name="T0" fmla="*/ 66 w 137"/>
                  <a:gd name="T1" fmla="*/ 71 h 71"/>
                  <a:gd name="T2" fmla="*/ 137 w 137"/>
                  <a:gd name="T3" fmla="*/ 34 h 71"/>
                  <a:gd name="T4" fmla="*/ 72 w 137"/>
                  <a:gd name="T5" fmla="*/ 0 h 71"/>
                  <a:gd name="T6" fmla="*/ 0 w 137"/>
                  <a:gd name="T7" fmla="*/ 36 h 71"/>
                  <a:gd name="T8" fmla="*/ 66 w 137"/>
                  <a:gd name="T9" fmla="*/ 71 h 71"/>
                  <a:gd name="T10" fmla="*/ 0 60000 65536"/>
                  <a:gd name="T11" fmla="*/ 0 60000 65536"/>
                  <a:gd name="T12" fmla="*/ 0 60000 65536"/>
                  <a:gd name="T13" fmla="*/ 0 60000 65536"/>
                  <a:gd name="T14" fmla="*/ 0 60000 65536"/>
                  <a:gd name="T15" fmla="*/ 0 w 137"/>
                  <a:gd name="T16" fmla="*/ 0 h 71"/>
                  <a:gd name="T17" fmla="*/ 137 w 137"/>
                  <a:gd name="T18" fmla="*/ 71 h 71"/>
                </a:gdLst>
                <a:ahLst/>
                <a:cxnLst>
                  <a:cxn ang="T10">
                    <a:pos x="T0" y="T1"/>
                  </a:cxn>
                  <a:cxn ang="T11">
                    <a:pos x="T2" y="T3"/>
                  </a:cxn>
                  <a:cxn ang="T12">
                    <a:pos x="T4" y="T5"/>
                  </a:cxn>
                  <a:cxn ang="T13">
                    <a:pos x="T6" y="T7"/>
                  </a:cxn>
                  <a:cxn ang="T14">
                    <a:pos x="T8" y="T9"/>
                  </a:cxn>
                </a:cxnLst>
                <a:rect l="T15" t="T16" r="T17" b="T18"/>
                <a:pathLst>
                  <a:path w="137" h="71">
                    <a:moveTo>
                      <a:pt x="66" y="71"/>
                    </a:moveTo>
                    <a:lnTo>
                      <a:pt x="137" y="34"/>
                    </a:lnTo>
                    <a:lnTo>
                      <a:pt x="72" y="0"/>
                    </a:lnTo>
                    <a:lnTo>
                      <a:pt x="0" y="36"/>
                    </a:lnTo>
                    <a:lnTo>
                      <a:pt x="66" y="7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44" name="Freeform 1475"/>
              <p:cNvSpPr>
                <a:spLocks/>
              </p:cNvSpPr>
              <p:nvPr/>
            </p:nvSpPr>
            <p:spPr bwMode="auto">
              <a:xfrm>
                <a:off x="4513" y="1549"/>
                <a:ext cx="137" cy="71"/>
              </a:xfrm>
              <a:custGeom>
                <a:avLst/>
                <a:gdLst>
                  <a:gd name="T0" fmla="*/ 66 w 137"/>
                  <a:gd name="T1" fmla="*/ 71 h 71"/>
                  <a:gd name="T2" fmla="*/ 137 w 137"/>
                  <a:gd name="T3" fmla="*/ 34 h 71"/>
                  <a:gd name="T4" fmla="*/ 72 w 137"/>
                  <a:gd name="T5" fmla="*/ 0 h 71"/>
                  <a:gd name="T6" fmla="*/ 0 w 137"/>
                  <a:gd name="T7" fmla="*/ 36 h 71"/>
                  <a:gd name="T8" fmla="*/ 66 w 137"/>
                  <a:gd name="T9" fmla="*/ 71 h 71"/>
                  <a:gd name="T10" fmla="*/ 0 60000 65536"/>
                  <a:gd name="T11" fmla="*/ 0 60000 65536"/>
                  <a:gd name="T12" fmla="*/ 0 60000 65536"/>
                  <a:gd name="T13" fmla="*/ 0 60000 65536"/>
                  <a:gd name="T14" fmla="*/ 0 60000 65536"/>
                  <a:gd name="T15" fmla="*/ 0 w 137"/>
                  <a:gd name="T16" fmla="*/ 0 h 71"/>
                  <a:gd name="T17" fmla="*/ 137 w 137"/>
                  <a:gd name="T18" fmla="*/ 71 h 71"/>
                </a:gdLst>
                <a:ahLst/>
                <a:cxnLst>
                  <a:cxn ang="T10">
                    <a:pos x="T0" y="T1"/>
                  </a:cxn>
                  <a:cxn ang="T11">
                    <a:pos x="T2" y="T3"/>
                  </a:cxn>
                  <a:cxn ang="T12">
                    <a:pos x="T4" y="T5"/>
                  </a:cxn>
                  <a:cxn ang="T13">
                    <a:pos x="T6" y="T7"/>
                  </a:cxn>
                  <a:cxn ang="T14">
                    <a:pos x="T8" y="T9"/>
                  </a:cxn>
                </a:cxnLst>
                <a:rect l="T15" t="T16" r="T17" b="T18"/>
                <a:pathLst>
                  <a:path w="137" h="71">
                    <a:moveTo>
                      <a:pt x="66" y="71"/>
                    </a:moveTo>
                    <a:lnTo>
                      <a:pt x="137" y="34"/>
                    </a:lnTo>
                    <a:lnTo>
                      <a:pt x="72" y="0"/>
                    </a:lnTo>
                    <a:lnTo>
                      <a:pt x="0" y="36"/>
                    </a:lnTo>
                    <a:lnTo>
                      <a:pt x="66" y="7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45" name="Freeform 1476"/>
              <p:cNvSpPr>
                <a:spLocks/>
              </p:cNvSpPr>
              <p:nvPr/>
            </p:nvSpPr>
            <p:spPr bwMode="auto">
              <a:xfrm>
                <a:off x="4513" y="1585"/>
                <a:ext cx="66" cy="73"/>
              </a:xfrm>
              <a:custGeom>
                <a:avLst/>
                <a:gdLst>
                  <a:gd name="T0" fmla="*/ 0 w 66"/>
                  <a:gd name="T1" fmla="*/ 0 h 73"/>
                  <a:gd name="T2" fmla="*/ 2 w 66"/>
                  <a:gd name="T3" fmla="*/ 41 h 73"/>
                  <a:gd name="T4" fmla="*/ 66 w 66"/>
                  <a:gd name="T5" fmla="*/ 73 h 73"/>
                  <a:gd name="T6" fmla="*/ 66 w 66"/>
                  <a:gd name="T7" fmla="*/ 35 h 73"/>
                  <a:gd name="T8" fmla="*/ 0 w 66"/>
                  <a:gd name="T9" fmla="*/ 0 h 73"/>
                  <a:gd name="T10" fmla="*/ 0 60000 65536"/>
                  <a:gd name="T11" fmla="*/ 0 60000 65536"/>
                  <a:gd name="T12" fmla="*/ 0 60000 65536"/>
                  <a:gd name="T13" fmla="*/ 0 60000 65536"/>
                  <a:gd name="T14" fmla="*/ 0 60000 65536"/>
                  <a:gd name="T15" fmla="*/ 0 w 66"/>
                  <a:gd name="T16" fmla="*/ 0 h 73"/>
                  <a:gd name="T17" fmla="*/ 66 w 66"/>
                  <a:gd name="T18" fmla="*/ 73 h 73"/>
                </a:gdLst>
                <a:ahLst/>
                <a:cxnLst>
                  <a:cxn ang="T10">
                    <a:pos x="T0" y="T1"/>
                  </a:cxn>
                  <a:cxn ang="T11">
                    <a:pos x="T2" y="T3"/>
                  </a:cxn>
                  <a:cxn ang="T12">
                    <a:pos x="T4" y="T5"/>
                  </a:cxn>
                  <a:cxn ang="T13">
                    <a:pos x="T6" y="T7"/>
                  </a:cxn>
                  <a:cxn ang="T14">
                    <a:pos x="T8" y="T9"/>
                  </a:cxn>
                </a:cxnLst>
                <a:rect l="T15" t="T16" r="T17" b="T18"/>
                <a:pathLst>
                  <a:path w="66" h="73">
                    <a:moveTo>
                      <a:pt x="0" y="0"/>
                    </a:moveTo>
                    <a:lnTo>
                      <a:pt x="2" y="41"/>
                    </a:lnTo>
                    <a:lnTo>
                      <a:pt x="66" y="73"/>
                    </a:lnTo>
                    <a:lnTo>
                      <a:pt x="66" y="35"/>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46" name="Freeform 1477"/>
              <p:cNvSpPr>
                <a:spLocks/>
              </p:cNvSpPr>
              <p:nvPr/>
            </p:nvSpPr>
            <p:spPr bwMode="auto">
              <a:xfrm>
                <a:off x="4513" y="1585"/>
                <a:ext cx="66" cy="73"/>
              </a:xfrm>
              <a:custGeom>
                <a:avLst/>
                <a:gdLst>
                  <a:gd name="T0" fmla="*/ 0 w 66"/>
                  <a:gd name="T1" fmla="*/ 0 h 73"/>
                  <a:gd name="T2" fmla="*/ 2 w 66"/>
                  <a:gd name="T3" fmla="*/ 41 h 73"/>
                  <a:gd name="T4" fmla="*/ 66 w 66"/>
                  <a:gd name="T5" fmla="*/ 73 h 73"/>
                  <a:gd name="T6" fmla="*/ 66 w 66"/>
                  <a:gd name="T7" fmla="*/ 35 h 73"/>
                  <a:gd name="T8" fmla="*/ 0 w 66"/>
                  <a:gd name="T9" fmla="*/ 0 h 73"/>
                  <a:gd name="T10" fmla="*/ 0 60000 65536"/>
                  <a:gd name="T11" fmla="*/ 0 60000 65536"/>
                  <a:gd name="T12" fmla="*/ 0 60000 65536"/>
                  <a:gd name="T13" fmla="*/ 0 60000 65536"/>
                  <a:gd name="T14" fmla="*/ 0 60000 65536"/>
                  <a:gd name="T15" fmla="*/ 0 w 66"/>
                  <a:gd name="T16" fmla="*/ 0 h 73"/>
                  <a:gd name="T17" fmla="*/ 66 w 66"/>
                  <a:gd name="T18" fmla="*/ 73 h 73"/>
                </a:gdLst>
                <a:ahLst/>
                <a:cxnLst>
                  <a:cxn ang="T10">
                    <a:pos x="T0" y="T1"/>
                  </a:cxn>
                  <a:cxn ang="T11">
                    <a:pos x="T2" y="T3"/>
                  </a:cxn>
                  <a:cxn ang="T12">
                    <a:pos x="T4" y="T5"/>
                  </a:cxn>
                  <a:cxn ang="T13">
                    <a:pos x="T6" y="T7"/>
                  </a:cxn>
                  <a:cxn ang="T14">
                    <a:pos x="T8" y="T9"/>
                  </a:cxn>
                </a:cxnLst>
                <a:rect l="T15" t="T16" r="T17" b="T18"/>
                <a:pathLst>
                  <a:path w="66" h="73">
                    <a:moveTo>
                      <a:pt x="0" y="0"/>
                    </a:moveTo>
                    <a:lnTo>
                      <a:pt x="2" y="41"/>
                    </a:lnTo>
                    <a:lnTo>
                      <a:pt x="66" y="73"/>
                    </a:lnTo>
                    <a:lnTo>
                      <a:pt x="66" y="35"/>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47" name="Freeform 1478"/>
              <p:cNvSpPr>
                <a:spLocks/>
              </p:cNvSpPr>
              <p:nvPr/>
            </p:nvSpPr>
            <p:spPr bwMode="auto">
              <a:xfrm>
                <a:off x="4086" y="1284"/>
                <a:ext cx="153" cy="118"/>
              </a:xfrm>
              <a:custGeom>
                <a:avLst/>
                <a:gdLst>
                  <a:gd name="T0" fmla="*/ 0 w 153"/>
                  <a:gd name="T1" fmla="*/ 118 h 118"/>
                  <a:gd name="T2" fmla="*/ 153 w 153"/>
                  <a:gd name="T3" fmla="*/ 35 h 118"/>
                  <a:gd name="T4" fmla="*/ 153 w 153"/>
                  <a:gd name="T5" fmla="*/ 0 h 118"/>
                  <a:gd name="T6" fmla="*/ 0 w 153"/>
                  <a:gd name="T7" fmla="*/ 84 h 118"/>
                  <a:gd name="T8" fmla="*/ 0 w 153"/>
                  <a:gd name="T9" fmla="*/ 118 h 118"/>
                  <a:gd name="T10" fmla="*/ 0 60000 65536"/>
                  <a:gd name="T11" fmla="*/ 0 60000 65536"/>
                  <a:gd name="T12" fmla="*/ 0 60000 65536"/>
                  <a:gd name="T13" fmla="*/ 0 60000 65536"/>
                  <a:gd name="T14" fmla="*/ 0 60000 65536"/>
                  <a:gd name="T15" fmla="*/ 0 w 153"/>
                  <a:gd name="T16" fmla="*/ 0 h 118"/>
                  <a:gd name="T17" fmla="*/ 153 w 153"/>
                  <a:gd name="T18" fmla="*/ 118 h 118"/>
                </a:gdLst>
                <a:ahLst/>
                <a:cxnLst>
                  <a:cxn ang="T10">
                    <a:pos x="T0" y="T1"/>
                  </a:cxn>
                  <a:cxn ang="T11">
                    <a:pos x="T2" y="T3"/>
                  </a:cxn>
                  <a:cxn ang="T12">
                    <a:pos x="T4" y="T5"/>
                  </a:cxn>
                  <a:cxn ang="T13">
                    <a:pos x="T6" y="T7"/>
                  </a:cxn>
                  <a:cxn ang="T14">
                    <a:pos x="T8" y="T9"/>
                  </a:cxn>
                </a:cxnLst>
                <a:rect l="T15" t="T16" r="T17" b="T18"/>
                <a:pathLst>
                  <a:path w="153" h="118">
                    <a:moveTo>
                      <a:pt x="0" y="118"/>
                    </a:moveTo>
                    <a:lnTo>
                      <a:pt x="153" y="35"/>
                    </a:lnTo>
                    <a:lnTo>
                      <a:pt x="153" y="0"/>
                    </a:lnTo>
                    <a:lnTo>
                      <a:pt x="0" y="84"/>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48" name="Freeform 1479"/>
              <p:cNvSpPr>
                <a:spLocks/>
              </p:cNvSpPr>
              <p:nvPr/>
            </p:nvSpPr>
            <p:spPr bwMode="auto">
              <a:xfrm>
                <a:off x="4086" y="1284"/>
                <a:ext cx="153" cy="118"/>
              </a:xfrm>
              <a:custGeom>
                <a:avLst/>
                <a:gdLst>
                  <a:gd name="T0" fmla="*/ 0 w 153"/>
                  <a:gd name="T1" fmla="*/ 118 h 118"/>
                  <a:gd name="T2" fmla="*/ 153 w 153"/>
                  <a:gd name="T3" fmla="*/ 35 h 118"/>
                  <a:gd name="T4" fmla="*/ 153 w 153"/>
                  <a:gd name="T5" fmla="*/ 0 h 118"/>
                  <a:gd name="T6" fmla="*/ 0 w 153"/>
                  <a:gd name="T7" fmla="*/ 84 h 118"/>
                  <a:gd name="T8" fmla="*/ 0 w 153"/>
                  <a:gd name="T9" fmla="*/ 118 h 118"/>
                  <a:gd name="T10" fmla="*/ 0 60000 65536"/>
                  <a:gd name="T11" fmla="*/ 0 60000 65536"/>
                  <a:gd name="T12" fmla="*/ 0 60000 65536"/>
                  <a:gd name="T13" fmla="*/ 0 60000 65536"/>
                  <a:gd name="T14" fmla="*/ 0 60000 65536"/>
                  <a:gd name="T15" fmla="*/ 0 w 153"/>
                  <a:gd name="T16" fmla="*/ 0 h 118"/>
                  <a:gd name="T17" fmla="*/ 153 w 153"/>
                  <a:gd name="T18" fmla="*/ 118 h 118"/>
                </a:gdLst>
                <a:ahLst/>
                <a:cxnLst>
                  <a:cxn ang="T10">
                    <a:pos x="T0" y="T1"/>
                  </a:cxn>
                  <a:cxn ang="T11">
                    <a:pos x="T2" y="T3"/>
                  </a:cxn>
                  <a:cxn ang="T12">
                    <a:pos x="T4" y="T5"/>
                  </a:cxn>
                  <a:cxn ang="T13">
                    <a:pos x="T6" y="T7"/>
                  </a:cxn>
                  <a:cxn ang="T14">
                    <a:pos x="T8" y="T9"/>
                  </a:cxn>
                </a:cxnLst>
                <a:rect l="T15" t="T16" r="T17" b="T18"/>
                <a:pathLst>
                  <a:path w="153" h="118">
                    <a:moveTo>
                      <a:pt x="0" y="118"/>
                    </a:moveTo>
                    <a:lnTo>
                      <a:pt x="153" y="35"/>
                    </a:lnTo>
                    <a:lnTo>
                      <a:pt x="153" y="0"/>
                    </a:lnTo>
                    <a:lnTo>
                      <a:pt x="0" y="84"/>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49" name="Freeform 1480"/>
              <p:cNvSpPr>
                <a:spLocks/>
              </p:cNvSpPr>
              <p:nvPr/>
            </p:nvSpPr>
            <p:spPr bwMode="auto">
              <a:xfrm>
                <a:off x="3965" y="1217"/>
                <a:ext cx="274" cy="151"/>
              </a:xfrm>
              <a:custGeom>
                <a:avLst/>
                <a:gdLst>
                  <a:gd name="T0" fmla="*/ 121 w 274"/>
                  <a:gd name="T1" fmla="*/ 151 h 151"/>
                  <a:gd name="T2" fmla="*/ 274 w 274"/>
                  <a:gd name="T3" fmla="*/ 67 h 151"/>
                  <a:gd name="T4" fmla="*/ 153 w 274"/>
                  <a:gd name="T5" fmla="*/ 0 h 151"/>
                  <a:gd name="T6" fmla="*/ 0 w 274"/>
                  <a:gd name="T7" fmla="*/ 84 h 151"/>
                  <a:gd name="T8" fmla="*/ 121 w 274"/>
                  <a:gd name="T9" fmla="*/ 151 h 151"/>
                  <a:gd name="T10" fmla="*/ 0 60000 65536"/>
                  <a:gd name="T11" fmla="*/ 0 60000 65536"/>
                  <a:gd name="T12" fmla="*/ 0 60000 65536"/>
                  <a:gd name="T13" fmla="*/ 0 60000 65536"/>
                  <a:gd name="T14" fmla="*/ 0 60000 65536"/>
                  <a:gd name="T15" fmla="*/ 0 w 274"/>
                  <a:gd name="T16" fmla="*/ 0 h 151"/>
                  <a:gd name="T17" fmla="*/ 274 w 274"/>
                  <a:gd name="T18" fmla="*/ 151 h 151"/>
                </a:gdLst>
                <a:ahLst/>
                <a:cxnLst>
                  <a:cxn ang="T10">
                    <a:pos x="T0" y="T1"/>
                  </a:cxn>
                  <a:cxn ang="T11">
                    <a:pos x="T2" y="T3"/>
                  </a:cxn>
                  <a:cxn ang="T12">
                    <a:pos x="T4" y="T5"/>
                  </a:cxn>
                  <a:cxn ang="T13">
                    <a:pos x="T6" y="T7"/>
                  </a:cxn>
                  <a:cxn ang="T14">
                    <a:pos x="T8" y="T9"/>
                  </a:cxn>
                </a:cxnLst>
                <a:rect l="T15" t="T16" r="T17" b="T18"/>
                <a:pathLst>
                  <a:path w="274" h="151">
                    <a:moveTo>
                      <a:pt x="121" y="151"/>
                    </a:moveTo>
                    <a:lnTo>
                      <a:pt x="274" y="67"/>
                    </a:lnTo>
                    <a:lnTo>
                      <a:pt x="153" y="0"/>
                    </a:lnTo>
                    <a:lnTo>
                      <a:pt x="0" y="84"/>
                    </a:lnTo>
                    <a:lnTo>
                      <a:pt x="121" y="15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50" name="Freeform 1481"/>
              <p:cNvSpPr>
                <a:spLocks/>
              </p:cNvSpPr>
              <p:nvPr/>
            </p:nvSpPr>
            <p:spPr bwMode="auto">
              <a:xfrm>
                <a:off x="3965" y="1217"/>
                <a:ext cx="274" cy="151"/>
              </a:xfrm>
              <a:custGeom>
                <a:avLst/>
                <a:gdLst>
                  <a:gd name="T0" fmla="*/ 121 w 274"/>
                  <a:gd name="T1" fmla="*/ 151 h 151"/>
                  <a:gd name="T2" fmla="*/ 274 w 274"/>
                  <a:gd name="T3" fmla="*/ 67 h 151"/>
                  <a:gd name="T4" fmla="*/ 153 w 274"/>
                  <a:gd name="T5" fmla="*/ 0 h 151"/>
                  <a:gd name="T6" fmla="*/ 0 w 274"/>
                  <a:gd name="T7" fmla="*/ 84 h 151"/>
                  <a:gd name="T8" fmla="*/ 121 w 274"/>
                  <a:gd name="T9" fmla="*/ 151 h 151"/>
                  <a:gd name="T10" fmla="*/ 0 60000 65536"/>
                  <a:gd name="T11" fmla="*/ 0 60000 65536"/>
                  <a:gd name="T12" fmla="*/ 0 60000 65536"/>
                  <a:gd name="T13" fmla="*/ 0 60000 65536"/>
                  <a:gd name="T14" fmla="*/ 0 60000 65536"/>
                  <a:gd name="T15" fmla="*/ 0 w 274"/>
                  <a:gd name="T16" fmla="*/ 0 h 151"/>
                  <a:gd name="T17" fmla="*/ 274 w 274"/>
                  <a:gd name="T18" fmla="*/ 151 h 151"/>
                </a:gdLst>
                <a:ahLst/>
                <a:cxnLst>
                  <a:cxn ang="T10">
                    <a:pos x="T0" y="T1"/>
                  </a:cxn>
                  <a:cxn ang="T11">
                    <a:pos x="T2" y="T3"/>
                  </a:cxn>
                  <a:cxn ang="T12">
                    <a:pos x="T4" y="T5"/>
                  </a:cxn>
                  <a:cxn ang="T13">
                    <a:pos x="T6" y="T7"/>
                  </a:cxn>
                  <a:cxn ang="T14">
                    <a:pos x="T8" y="T9"/>
                  </a:cxn>
                </a:cxnLst>
                <a:rect l="T15" t="T16" r="T17" b="T18"/>
                <a:pathLst>
                  <a:path w="274" h="151">
                    <a:moveTo>
                      <a:pt x="121" y="151"/>
                    </a:moveTo>
                    <a:lnTo>
                      <a:pt x="274" y="67"/>
                    </a:lnTo>
                    <a:lnTo>
                      <a:pt x="153" y="0"/>
                    </a:lnTo>
                    <a:lnTo>
                      <a:pt x="0" y="84"/>
                    </a:lnTo>
                    <a:lnTo>
                      <a:pt x="121" y="15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51" name="Freeform 1482"/>
              <p:cNvSpPr>
                <a:spLocks/>
              </p:cNvSpPr>
              <p:nvPr/>
            </p:nvSpPr>
            <p:spPr bwMode="auto">
              <a:xfrm>
                <a:off x="4086" y="1284"/>
                <a:ext cx="153" cy="118"/>
              </a:xfrm>
              <a:custGeom>
                <a:avLst/>
                <a:gdLst>
                  <a:gd name="T0" fmla="*/ 0 w 153"/>
                  <a:gd name="T1" fmla="*/ 118 h 118"/>
                  <a:gd name="T2" fmla="*/ 153 w 153"/>
                  <a:gd name="T3" fmla="*/ 35 h 118"/>
                  <a:gd name="T4" fmla="*/ 153 w 153"/>
                  <a:gd name="T5" fmla="*/ 0 h 118"/>
                  <a:gd name="T6" fmla="*/ 0 w 153"/>
                  <a:gd name="T7" fmla="*/ 84 h 118"/>
                  <a:gd name="T8" fmla="*/ 0 w 153"/>
                  <a:gd name="T9" fmla="*/ 118 h 118"/>
                  <a:gd name="T10" fmla="*/ 0 60000 65536"/>
                  <a:gd name="T11" fmla="*/ 0 60000 65536"/>
                  <a:gd name="T12" fmla="*/ 0 60000 65536"/>
                  <a:gd name="T13" fmla="*/ 0 60000 65536"/>
                  <a:gd name="T14" fmla="*/ 0 60000 65536"/>
                  <a:gd name="T15" fmla="*/ 0 w 153"/>
                  <a:gd name="T16" fmla="*/ 0 h 118"/>
                  <a:gd name="T17" fmla="*/ 153 w 153"/>
                  <a:gd name="T18" fmla="*/ 118 h 118"/>
                </a:gdLst>
                <a:ahLst/>
                <a:cxnLst>
                  <a:cxn ang="T10">
                    <a:pos x="T0" y="T1"/>
                  </a:cxn>
                  <a:cxn ang="T11">
                    <a:pos x="T2" y="T3"/>
                  </a:cxn>
                  <a:cxn ang="T12">
                    <a:pos x="T4" y="T5"/>
                  </a:cxn>
                  <a:cxn ang="T13">
                    <a:pos x="T6" y="T7"/>
                  </a:cxn>
                  <a:cxn ang="T14">
                    <a:pos x="T8" y="T9"/>
                  </a:cxn>
                </a:cxnLst>
                <a:rect l="T15" t="T16" r="T17" b="T18"/>
                <a:pathLst>
                  <a:path w="153" h="118">
                    <a:moveTo>
                      <a:pt x="0" y="118"/>
                    </a:moveTo>
                    <a:lnTo>
                      <a:pt x="153" y="35"/>
                    </a:lnTo>
                    <a:lnTo>
                      <a:pt x="153" y="0"/>
                    </a:lnTo>
                    <a:lnTo>
                      <a:pt x="0" y="84"/>
                    </a:lnTo>
                    <a:lnTo>
                      <a:pt x="0" y="118"/>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52" name="Freeform 1483"/>
              <p:cNvSpPr>
                <a:spLocks/>
              </p:cNvSpPr>
              <p:nvPr/>
            </p:nvSpPr>
            <p:spPr bwMode="auto">
              <a:xfrm>
                <a:off x="4086" y="1284"/>
                <a:ext cx="153" cy="118"/>
              </a:xfrm>
              <a:custGeom>
                <a:avLst/>
                <a:gdLst>
                  <a:gd name="T0" fmla="*/ 0 w 153"/>
                  <a:gd name="T1" fmla="*/ 118 h 118"/>
                  <a:gd name="T2" fmla="*/ 153 w 153"/>
                  <a:gd name="T3" fmla="*/ 35 h 118"/>
                  <a:gd name="T4" fmla="*/ 153 w 153"/>
                  <a:gd name="T5" fmla="*/ 0 h 118"/>
                  <a:gd name="T6" fmla="*/ 0 w 153"/>
                  <a:gd name="T7" fmla="*/ 84 h 118"/>
                  <a:gd name="T8" fmla="*/ 0 w 153"/>
                  <a:gd name="T9" fmla="*/ 118 h 118"/>
                  <a:gd name="T10" fmla="*/ 0 60000 65536"/>
                  <a:gd name="T11" fmla="*/ 0 60000 65536"/>
                  <a:gd name="T12" fmla="*/ 0 60000 65536"/>
                  <a:gd name="T13" fmla="*/ 0 60000 65536"/>
                  <a:gd name="T14" fmla="*/ 0 60000 65536"/>
                  <a:gd name="T15" fmla="*/ 0 w 153"/>
                  <a:gd name="T16" fmla="*/ 0 h 118"/>
                  <a:gd name="T17" fmla="*/ 153 w 153"/>
                  <a:gd name="T18" fmla="*/ 118 h 118"/>
                </a:gdLst>
                <a:ahLst/>
                <a:cxnLst>
                  <a:cxn ang="T10">
                    <a:pos x="T0" y="T1"/>
                  </a:cxn>
                  <a:cxn ang="T11">
                    <a:pos x="T2" y="T3"/>
                  </a:cxn>
                  <a:cxn ang="T12">
                    <a:pos x="T4" y="T5"/>
                  </a:cxn>
                  <a:cxn ang="T13">
                    <a:pos x="T6" y="T7"/>
                  </a:cxn>
                  <a:cxn ang="T14">
                    <a:pos x="T8" y="T9"/>
                  </a:cxn>
                </a:cxnLst>
                <a:rect l="T15" t="T16" r="T17" b="T18"/>
                <a:pathLst>
                  <a:path w="153" h="118">
                    <a:moveTo>
                      <a:pt x="0" y="118"/>
                    </a:moveTo>
                    <a:lnTo>
                      <a:pt x="153" y="35"/>
                    </a:lnTo>
                    <a:lnTo>
                      <a:pt x="153" y="0"/>
                    </a:lnTo>
                    <a:lnTo>
                      <a:pt x="0" y="84"/>
                    </a:lnTo>
                    <a:lnTo>
                      <a:pt x="0" y="118"/>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53" name="Freeform 1484"/>
              <p:cNvSpPr>
                <a:spLocks/>
              </p:cNvSpPr>
              <p:nvPr/>
            </p:nvSpPr>
            <p:spPr bwMode="auto">
              <a:xfrm>
                <a:off x="3965" y="1217"/>
                <a:ext cx="274" cy="151"/>
              </a:xfrm>
              <a:custGeom>
                <a:avLst/>
                <a:gdLst>
                  <a:gd name="T0" fmla="*/ 121 w 274"/>
                  <a:gd name="T1" fmla="*/ 151 h 151"/>
                  <a:gd name="T2" fmla="*/ 274 w 274"/>
                  <a:gd name="T3" fmla="*/ 67 h 151"/>
                  <a:gd name="T4" fmla="*/ 153 w 274"/>
                  <a:gd name="T5" fmla="*/ 0 h 151"/>
                  <a:gd name="T6" fmla="*/ 0 w 274"/>
                  <a:gd name="T7" fmla="*/ 84 h 151"/>
                  <a:gd name="T8" fmla="*/ 121 w 274"/>
                  <a:gd name="T9" fmla="*/ 151 h 151"/>
                  <a:gd name="T10" fmla="*/ 0 60000 65536"/>
                  <a:gd name="T11" fmla="*/ 0 60000 65536"/>
                  <a:gd name="T12" fmla="*/ 0 60000 65536"/>
                  <a:gd name="T13" fmla="*/ 0 60000 65536"/>
                  <a:gd name="T14" fmla="*/ 0 60000 65536"/>
                  <a:gd name="T15" fmla="*/ 0 w 274"/>
                  <a:gd name="T16" fmla="*/ 0 h 151"/>
                  <a:gd name="T17" fmla="*/ 274 w 274"/>
                  <a:gd name="T18" fmla="*/ 151 h 151"/>
                </a:gdLst>
                <a:ahLst/>
                <a:cxnLst>
                  <a:cxn ang="T10">
                    <a:pos x="T0" y="T1"/>
                  </a:cxn>
                  <a:cxn ang="T11">
                    <a:pos x="T2" y="T3"/>
                  </a:cxn>
                  <a:cxn ang="T12">
                    <a:pos x="T4" y="T5"/>
                  </a:cxn>
                  <a:cxn ang="T13">
                    <a:pos x="T6" y="T7"/>
                  </a:cxn>
                  <a:cxn ang="T14">
                    <a:pos x="T8" y="T9"/>
                  </a:cxn>
                </a:cxnLst>
                <a:rect l="T15" t="T16" r="T17" b="T18"/>
                <a:pathLst>
                  <a:path w="274" h="151">
                    <a:moveTo>
                      <a:pt x="121" y="151"/>
                    </a:moveTo>
                    <a:lnTo>
                      <a:pt x="274" y="67"/>
                    </a:lnTo>
                    <a:lnTo>
                      <a:pt x="153" y="0"/>
                    </a:lnTo>
                    <a:lnTo>
                      <a:pt x="0" y="84"/>
                    </a:lnTo>
                    <a:lnTo>
                      <a:pt x="121" y="15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54" name="Freeform 1485"/>
              <p:cNvSpPr>
                <a:spLocks/>
              </p:cNvSpPr>
              <p:nvPr/>
            </p:nvSpPr>
            <p:spPr bwMode="auto">
              <a:xfrm>
                <a:off x="3965" y="1217"/>
                <a:ext cx="274" cy="151"/>
              </a:xfrm>
              <a:custGeom>
                <a:avLst/>
                <a:gdLst>
                  <a:gd name="T0" fmla="*/ 121 w 274"/>
                  <a:gd name="T1" fmla="*/ 151 h 151"/>
                  <a:gd name="T2" fmla="*/ 274 w 274"/>
                  <a:gd name="T3" fmla="*/ 67 h 151"/>
                  <a:gd name="T4" fmla="*/ 153 w 274"/>
                  <a:gd name="T5" fmla="*/ 0 h 151"/>
                  <a:gd name="T6" fmla="*/ 0 w 274"/>
                  <a:gd name="T7" fmla="*/ 84 h 151"/>
                  <a:gd name="T8" fmla="*/ 121 w 274"/>
                  <a:gd name="T9" fmla="*/ 151 h 151"/>
                  <a:gd name="T10" fmla="*/ 0 60000 65536"/>
                  <a:gd name="T11" fmla="*/ 0 60000 65536"/>
                  <a:gd name="T12" fmla="*/ 0 60000 65536"/>
                  <a:gd name="T13" fmla="*/ 0 60000 65536"/>
                  <a:gd name="T14" fmla="*/ 0 60000 65536"/>
                  <a:gd name="T15" fmla="*/ 0 w 274"/>
                  <a:gd name="T16" fmla="*/ 0 h 151"/>
                  <a:gd name="T17" fmla="*/ 274 w 274"/>
                  <a:gd name="T18" fmla="*/ 151 h 151"/>
                </a:gdLst>
                <a:ahLst/>
                <a:cxnLst>
                  <a:cxn ang="T10">
                    <a:pos x="T0" y="T1"/>
                  </a:cxn>
                  <a:cxn ang="T11">
                    <a:pos x="T2" y="T3"/>
                  </a:cxn>
                  <a:cxn ang="T12">
                    <a:pos x="T4" y="T5"/>
                  </a:cxn>
                  <a:cxn ang="T13">
                    <a:pos x="T6" y="T7"/>
                  </a:cxn>
                  <a:cxn ang="T14">
                    <a:pos x="T8" y="T9"/>
                  </a:cxn>
                </a:cxnLst>
                <a:rect l="T15" t="T16" r="T17" b="T18"/>
                <a:pathLst>
                  <a:path w="274" h="151">
                    <a:moveTo>
                      <a:pt x="121" y="151"/>
                    </a:moveTo>
                    <a:lnTo>
                      <a:pt x="274" y="67"/>
                    </a:lnTo>
                    <a:lnTo>
                      <a:pt x="153" y="0"/>
                    </a:lnTo>
                    <a:lnTo>
                      <a:pt x="0" y="84"/>
                    </a:lnTo>
                    <a:lnTo>
                      <a:pt x="121" y="15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55" name="Freeform 1486"/>
              <p:cNvSpPr>
                <a:spLocks/>
              </p:cNvSpPr>
              <p:nvPr/>
            </p:nvSpPr>
            <p:spPr bwMode="auto">
              <a:xfrm>
                <a:off x="3965" y="1301"/>
                <a:ext cx="121" cy="101"/>
              </a:xfrm>
              <a:custGeom>
                <a:avLst/>
                <a:gdLst>
                  <a:gd name="T0" fmla="*/ 0 w 121"/>
                  <a:gd name="T1" fmla="*/ 0 h 101"/>
                  <a:gd name="T2" fmla="*/ 0 w 121"/>
                  <a:gd name="T3" fmla="*/ 35 h 101"/>
                  <a:gd name="T4" fmla="*/ 121 w 121"/>
                  <a:gd name="T5" fmla="*/ 101 h 101"/>
                  <a:gd name="T6" fmla="*/ 121 w 121"/>
                  <a:gd name="T7" fmla="*/ 67 h 101"/>
                  <a:gd name="T8" fmla="*/ 0 w 121"/>
                  <a:gd name="T9" fmla="*/ 0 h 101"/>
                  <a:gd name="T10" fmla="*/ 0 60000 65536"/>
                  <a:gd name="T11" fmla="*/ 0 60000 65536"/>
                  <a:gd name="T12" fmla="*/ 0 60000 65536"/>
                  <a:gd name="T13" fmla="*/ 0 60000 65536"/>
                  <a:gd name="T14" fmla="*/ 0 60000 65536"/>
                  <a:gd name="T15" fmla="*/ 0 w 121"/>
                  <a:gd name="T16" fmla="*/ 0 h 101"/>
                  <a:gd name="T17" fmla="*/ 121 w 121"/>
                  <a:gd name="T18" fmla="*/ 101 h 101"/>
                </a:gdLst>
                <a:ahLst/>
                <a:cxnLst>
                  <a:cxn ang="T10">
                    <a:pos x="T0" y="T1"/>
                  </a:cxn>
                  <a:cxn ang="T11">
                    <a:pos x="T2" y="T3"/>
                  </a:cxn>
                  <a:cxn ang="T12">
                    <a:pos x="T4" y="T5"/>
                  </a:cxn>
                  <a:cxn ang="T13">
                    <a:pos x="T6" y="T7"/>
                  </a:cxn>
                  <a:cxn ang="T14">
                    <a:pos x="T8" y="T9"/>
                  </a:cxn>
                </a:cxnLst>
                <a:rect l="T15" t="T16" r="T17" b="T18"/>
                <a:pathLst>
                  <a:path w="121" h="101">
                    <a:moveTo>
                      <a:pt x="0" y="0"/>
                    </a:moveTo>
                    <a:lnTo>
                      <a:pt x="0" y="35"/>
                    </a:lnTo>
                    <a:lnTo>
                      <a:pt x="121" y="101"/>
                    </a:lnTo>
                    <a:lnTo>
                      <a:pt x="121" y="67"/>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56" name="Freeform 1487"/>
              <p:cNvSpPr>
                <a:spLocks/>
              </p:cNvSpPr>
              <p:nvPr/>
            </p:nvSpPr>
            <p:spPr bwMode="auto">
              <a:xfrm>
                <a:off x="3965" y="1301"/>
                <a:ext cx="121" cy="101"/>
              </a:xfrm>
              <a:custGeom>
                <a:avLst/>
                <a:gdLst>
                  <a:gd name="T0" fmla="*/ 0 w 121"/>
                  <a:gd name="T1" fmla="*/ 0 h 101"/>
                  <a:gd name="T2" fmla="*/ 0 w 121"/>
                  <a:gd name="T3" fmla="*/ 35 h 101"/>
                  <a:gd name="T4" fmla="*/ 121 w 121"/>
                  <a:gd name="T5" fmla="*/ 101 h 101"/>
                  <a:gd name="T6" fmla="*/ 121 w 121"/>
                  <a:gd name="T7" fmla="*/ 67 h 101"/>
                  <a:gd name="T8" fmla="*/ 0 w 121"/>
                  <a:gd name="T9" fmla="*/ 0 h 101"/>
                  <a:gd name="T10" fmla="*/ 0 60000 65536"/>
                  <a:gd name="T11" fmla="*/ 0 60000 65536"/>
                  <a:gd name="T12" fmla="*/ 0 60000 65536"/>
                  <a:gd name="T13" fmla="*/ 0 60000 65536"/>
                  <a:gd name="T14" fmla="*/ 0 60000 65536"/>
                  <a:gd name="T15" fmla="*/ 0 w 121"/>
                  <a:gd name="T16" fmla="*/ 0 h 101"/>
                  <a:gd name="T17" fmla="*/ 121 w 121"/>
                  <a:gd name="T18" fmla="*/ 101 h 101"/>
                </a:gdLst>
                <a:ahLst/>
                <a:cxnLst>
                  <a:cxn ang="T10">
                    <a:pos x="T0" y="T1"/>
                  </a:cxn>
                  <a:cxn ang="T11">
                    <a:pos x="T2" y="T3"/>
                  </a:cxn>
                  <a:cxn ang="T12">
                    <a:pos x="T4" y="T5"/>
                  </a:cxn>
                  <a:cxn ang="T13">
                    <a:pos x="T6" y="T7"/>
                  </a:cxn>
                  <a:cxn ang="T14">
                    <a:pos x="T8" y="T9"/>
                  </a:cxn>
                </a:cxnLst>
                <a:rect l="T15" t="T16" r="T17" b="T18"/>
                <a:pathLst>
                  <a:path w="121" h="101">
                    <a:moveTo>
                      <a:pt x="0" y="0"/>
                    </a:moveTo>
                    <a:lnTo>
                      <a:pt x="0" y="35"/>
                    </a:lnTo>
                    <a:lnTo>
                      <a:pt x="121" y="101"/>
                    </a:lnTo>
                    <a:lnTo>
                      <a:pt x="121" y="67"/>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57" name="Freeform 1488"/>
              <p:cNvSpPr>
                <a:spLocks/>
              </p:cNvSpPr>
              <p:nvPr/>
            </p:nvSpPr>
            <p:spPr bwMode="auto">
              <a:xfrm>
                <a:off x="4237" y="1198"/>
                <a:ext cx="58" cy="62"/>
              </a:xfrm>
              <a:custGeom>
                <a:avLst/>
                <a:gdLst>
                  <a:gd name="T0" fmla="*/ 0 w 58"/>
                  <a:gd name="T1" fmla="*/ 62 h 62"/>
                  <a:gd name="T2" fmla="*/ 58 w 58"/>
                  <a:gd name="T3" fmla="*/ 34 h 62"/>
                  <a:gd name="T4" fmla="*/ 56 w 58"/>
                  <a:gd name="T5" fmla="*/ 0 h 62"/>
                  <a:gd name="T6" fmla="*/ 0 w 58"/>
                  <a:gd name="T7" fmla="*/ 28 h 62"/>
                  <a:gd name="T8" fmla="*/ 0 w 58"/>
                  <a:gd name="T9" fmla="*/ 62 h 62"/>
                  <a:gd name="T10" fmla="*/ 0 60000 65536"/>
                  <a:gd name="T11" fmla="*/ 0 60000 65536"/>
                  <a:gd name="T12" fmla="*/ 0 60000 65536"/>
                  <a:gd name="T13" fmla="*/ 0 60000 65536"/>
                  <a:gd name="T14" fmla="*/ 0 60000 65536"/>
                  <a:gd name="T15" fmla="*/ 0 w 58"/>
                  <a:gd name="T16" fmla="*/ 0 h 62"/>
                  <a:gd name="T17" fmla="*/ 58 w 58"/>
                  <a:gd name="T18" fmla="*/ 62 h 62"/>
                </a:gdLst>
                <a:ahLst/>
                <a:cxnLst>
                  <a:cxn ang="T10">
                    <a:pos x="T0" y="T1"/>
                  </a:cxn>
                  <a:cxn ang="T11">
                    <a:pos x="T2" y="T3"/>
                  </a:cxn>
                  <a:cxn ang="T12">
                    <a:pos x="T4" y="T5"/>
                  </a:cxn>
                  <a:cxn ang="T13">
                    <a:pos x="T6" y="T7"/>
                  </a:cxn>
                  <a:cxn ang="T14">
                    <a:pos x="T8" y="T9"/>
                  </a:cxn>
                </a:cxnLst>
                <a:rect l="T15" t="T16" r="T17" b="T18"/>
                <a:pathLst>
                  <a:path w="58" h="62">
                    <a:moveTo>
                      <a:pt x="0" y="62"/>
                    </a:moveTo>
                    <a:lnTo>
                      <a:pt x="58" y="34"/>
                    </a:lnTo>
                    <a:lnTo>
                      <a:pt x="56" y="0"/>
                    </a:lnTo>
                    <a:lnTo>
                      <a:pt x="0" y="28"/>
                    </a:lnTo>
                    <a:lnTo>
                      <a:pt x="0" y="6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58" name="Freeform 1489"/>
              <p:cNvSpPr>
                <a:spLocks/>
              </p:cNvSpPr>
              <p:nvPr/>
            </p:nvSpPr>
            <p:spPr bwMode="auto">
              <a:xfrm>
                <a:off x="4237" y="1198"/>
                <a:ext cx="58" cy="62"/>
              </a:xfrm>
              <a:custGeom>
                <a:avLst/>
                <a:gdLst>
                  <a:gd name="T0" fmla="*/ 0 w 58"/>
                  <a:gd name="T1" fmla="*/ 62 h 62"/>
                  <a:gd name="T2" fmla="*/ 58 w 58"/>
                  <a:gd name="T3" fmla="*/ 34 h 62"/>
                  <a:gd name="T4" fmla="*/ 56 w 58"/>
                  <a:gd name="T5" fmla="*/ 0 h 62"/>
                  <a:gd name="T6" fmla="*/ 0 w 58"/>
                  <a:gd name="T7" fmla="*/ 28 h 62"/>
                  <a:gd name="T8" fmla="*/ 0 w 58"/>
                  <a:gd name="T9" fmla="*/ 62 h 62"/>
                  <a:gd name="T10" fmla="*/ 0 60000 65536"/>
                  <a:gd name="T11" fmla="*/ 0 60000 65536"/>
                  <a:gd name="T12" fmla="*/ 0 60000 65536"/>
                  <a:gd name="T13" fmla="*/ 0 60000 65536"/>
                  <a:gd name="T14" fmla="*/ 0 60000 65536"/>
                  <a:gd name="T15" fmla="*/ 0 w 58"/>
                  <a:gd name="T16" fmla="*/ 0 h 62"/>
                  <a:gd name="T17" fmla="*/ 58 w 58"/>
                  <a:gd name="T18" fmla="*/ 62 h 62"/>
                </a:gdLst>
                <a:ahLst/>
                <a:cxnLst>
                  <a:cxn ang="T10">
                    <a:pos x="T0" y="T1"/>
                  </a:cxn>
                  <a:cxn ang="T11">
                    <a:pos x="T2" y="T3"/>
                  </a:cxn>
                  <a:cxn ang="T12">
                    <a:pos x="T4" y="T5"/>
                  </a:cxn>
                  <a:cxn ang="T13">
                    <a:pos x="T6" y="T7"/>
                  </a:cxn>
                  <a:cxn ang="T14">
                    <a:pos x="T8" y="T9"/>
                  </a:cxn>
                </a:cxnLst>
                <a:rect l="T15" t="T16" r="T17" b="T18"/>
                <a:pathLst>
                  <a:path w="58" h="62">
                    <a:moveTo>
                      <a:pt x="0" y="62"/>
                    </a:moveTo>
                    <a:lnTo>
                      <a:pt x="58" y="34"/>
                    </a:lnTo>
                    <a:lnTo>
                      <a:pt x="56" y="0"/>
                    </a:lnTo>
                    <a:lnTo>
                      <a:pt x="0" y="28"/>
                    </a:lnTo>
                    <a:lnTo>
                      <a:pt x="0" y="6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59" name="Freeform 1490"/>
              <p:cNvSpPr>
                <a:spLocks/>
              </p:cNvSpPr>
              <p:nvPr/>
            </p:nvSpPr>
            <p:spPr bwMode="auto">
              <a:xfrm>
                <a:off x="4188" y="1172"/>
                <a:ext cx="105" cy="54"/>
              </a:xfrm>
              <a:custGeom>
                <a:avLst/>
                <a:gdLst>
                  <a:gd name="T0" fmla="*/ 49 w 105"/>
                  <a:gd name="T1" fmla="*/ 54 h 54"/>
                  <a:gd name="T2" fmla="*/ 105 w 105"/>
                  <a:gd name="T3" fmla="*/ 26 h 54"/>
                  <a:gd name="T4" fmla="*/ 57 w 105"/>
                  <a:gd name="T5" fmla="*/ 0 h 54"/>
                  <a:gd name="T6" fmla="*/ 0 w 105"/>
                  <a:gd name="T7" fmla="*/ 28 h 54"/>
                  <a:gd name="T8" fmla="*/ 49 w 105"/>
                  <a:gd name="T9" fmla="*/ 54 h 54"/>
                  <a:gd name="T10" fmla="*/ 0 60000 65536"/>
                  <a:gd name="T11" fmla="*/ 0 60000 65536"/>
                  <a:gd name="T12" fmla="*/ 0 60000 65536"/>
                  <a:gd name="T13" fmla="*/ 0 60000 65536"/>
                  <a:gd name="T14" fmla="*/ 0 60000 65536"/>
                  <a:gd name="T15" fmla="*/ 0 w 105"/>
                  <a:gd name="T16" fmla="*/ 0 h 54"/>
                  <a:gd name="T17" fmla="*/ 105 w 105"/>
                  <a:gd name="T18" fmla="*/ 54 h 54"/>
                </a:gdLst>
                <a:ahLst/>
                <a:cxnLst>
                  <a:cxn ang="T10">
                    <a:pos x="T0" y="T1"/>
                  </a:cxn>
                  <a:cxn ang="T11">
                    <a:pos x="T2" y="T3"/>
                  </a:cxn>
                  <a:cxn ang="T12">
                    <a:pos x="T4" y="T5"/>
                  </a:cxn>
                  <a:cxn ang="T13">
                    <a:pos x="T6" y="T7"/>
                  </a:cxn>
                  <a:cxn ang="T14">
                    <a:pos x="T8" y="T9"/>
                  </a:cxn>
                </a:cxnLst>
                <a:rect l="T15" t="T16" r="T17" b="T18"/>
                <a:pathLst>
                  <a:path w="105" h="54">
                    <a:moveTo>
                      <a:pt x="49" y="54"/>
                    </a:moveTo>
                    <a:lnTo>
                      <a:pt x="105" y="26"/>
                    </a:lnTo>
                    <a:lnTo>
                      <a:pt x="57" y="0"/>
                    </a:lnTo>
                    <a:lnTo>
                      <a:pt x="0" y="28"/>
                    </a:lnTo>
                    <a:lnTo>
                      <a:pt x="49" y="5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60" name="Freeform 1491"/>
              <p:cNvSpPr>
                <a:spLocks/>
              </p:cNvSpPr>
              <p:nvPr/>
            </p:nvSpPr>
            <p:spPr bwMode="auto">
              <a:xfrm>
                <a:off x="4188" y="1172"/>
                <a:ext cx="105" cy="54"/>
              </a:xfrm>
              <a:custGeom>
                <a:avLst/>
                <a:gdLst>
                  <a:gd name="T0" fmla="*/ 49 w 105"/>
                  <a:gd name="T1" fmla="*/ 54 h 54"/>
                  <a:gd name="T2" fmla="*/ 105 w 105"/>
                  <a:gd name="T3" fmla="*/ 26 h 54"/>
                  <a:gd name="T4" fmla="*/ 57 w 105"/>
                  <a:gd name="T5" fmla="*/ 0 h 54"/>
                  <a:gd name="T6" fmla="*/ 0 w 105"/>
                  <a:gd name="T7" fmla="*/ 28 h 54"/>
                  <a:gd name="T8" fmla="*/ 49 w 105"/>
                  <a:gd name="T9" fmla="*/ 54 h 54"/>
                  <a:gd name="T10" fmla="*/ 0 60000 65536"/>
                  <a:gd name="T11" fmla="*/ 0 60000 65536"/>
                  <a:gd name="T12" fmla="*/ 0 60000 65536"/>
                  <a:gd name="T13" fmla="*/ 0 60000 65536"/>
                  <a:gd name="T14" fmla="*/ 0 60000 65536"/>
                  <a:gd name="T15" fmla="*/ 0 w 105"/>
                  <a:gd name="T16" fmla="*/ 0 h 54"/>
                  <a:gd name="T17" fmla="*/ 105 w 105"/>
                  <a:gd name="T18" fmla="*/ 54 h 54"/>
                </a:gdLst>
                <a:ahLst/>
                <a:cxnLst>
                  <a:cxn ang="T10">
                    <a:pos x="T0" y="T1"/>
                  </a:cxn>
                  <a:cxn ang="T11">
                    <a:pos x="T2" y="T3"/>
                  </a:cxn>
                  <a:cxn ang="T12">
                    <a:pos x="T4" y="T5"/>
                  </a:cxn>
                  <a:cxn ang="T13">
                    <a:pos x="T6" y="T7"/>
                  </a:cxn>
                  <a:cxn ang="T14">
                    <a:pos x="T8" y="T9"/>
                  </a:cxn>
                </a:cxnLst>
                <a:rect l="T15" t="T16" r="T17" b="T18"/>
                <a:pathLst>
                  <a:path w="105" h="54">
                    <a:moveTo>
                      <a:pt x="49" y="54"/>
                    </a:moveTo>
                    <a:lnTo>
                      <a:pt x="105" y="26"/>
                    </a:lnTo>
                    <a:lnTo>
                      <a:pt x="57" y="0"/>
                    </a:lnTo>
                    <a:lnTo>
                      <a:pt x="0" y="28"/>
                    </a:lnTo>
                    <a:lnTo>
                      <a:pt x="49" y="5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61" name="Freeform 1492"/>
              <p:cNvSpPr>
                <a:spLocks/>
              </p:cNvSpPr>
              <p:nvPr/>
            </p:nvSpPr>
            <p:spPr bwMode="auto">
              <a:xfrm>
                <a:off x="4237" y="1198"/>
                <a:ext cx="58" cy="62"/>
              </a:xfrm>
              <a:custGeom>
                <a:avLst/>
                <a:gdLst>
                  <a:gd name="T0" fmla="*/ 0 w 58"/>
                  <a:gd name="T1" fmla="*/ 62 h 62"/>
                  <a:gd name="T2" fmla="*/ 58 w 58"/>
                  <a:gd name="T3" fmla="*/ 34 h 62"/>
                  <a:gd name="T4" fmla="*/ 56 w 58"/>
                  <a:gd name="T5" fmla="*/ 0 h 62"/>
                  <a:gd name="T6" fmla="*/ 0 w 58"/>
                  <a:gd name="T7" fmla="*/ 28 h 62"/>
                  <a:gd name="T8" fmla="*/ 0 w 58"/>
                  <a:gd name="T9" fmla="*/ 62 h 62"/>
                  <a:gd name="T10" fmla="*/ 0 60000 65536"/>
                  <a:gd name="T11" fmla="*/ 0 60000 65536"/>
                  <a:gd name="T12" fmla="*/ 0 60000 65536"/>
                  <a:gd name="T13" fmla="*/ 0 60000 65536"/>
                  <a:gd name="T14" fmla="*/ 0 60000 65536"/>
                  <a:gd name="T15" fmla="*/ 0 w 58"/>
                  <a:gd name="T16" fmla="*/ 0 h 62"/>
                  <a:gd name="T17" fmla="*/ 58 w 58"/>
                  <a:gd name="T18" fmla="*/ 62 h 62"/>
                </a:gdLst>
                <a:ahLst/>
                <a:cxnLst>
                  <a:cxn ang="T10">
                    <a:pos x="T0" y="T1"/>
                  </a:cxn>
                  <a:cxn ang="T11">
                    <a:pos x="T2" y="T3"/>
                  </a:cxn>
                  <a:cxn ang="T12">
                    <a:pos x="T4" y="T5"/>
                  </a:cxn>
                  <a:cxn ang="T13">
                    <a:pos x="T6" y="T7"/>
                  </a:cxn>
                  <a:cxn ang="T14">
                    <a:pos x="T8" y="T9"/>
                  </a:cxn>
                </a:cxnLst>
                <a:rect l="T15" t="T16" r="T17" b="T18"/>
                <a:pathLst>
                  <a:path w="58" h="62">
                    <a:moveTo>
                      <a:pt x="0" y="62"/>
                    </a:moveTo>
                    <a:lnTo>
                      <a:pt x="58" y="34"/>
                    </a:lnTo>
                    <a:lnTo>
                      <a:pt x="56" y="0"/>
                    </a:lnTo>
                    <a:lnTo>
                      <a:pt x="0" y="28"/>
                    </a:lnTo>
                    <a:lnTo>
                      <a:pt x="0" y="6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62" name="Freeform 1493"/>
              <p:cNvSpPr>
                <a:spLocks/>
              </p:cNvSpPr>
              <p:nvPr/>
            </p:nvSpPr>
            <p:spPr bwMode="auto">
              <a:xfrm>
                <a:off x="4237" y="1198"/>
                <a:ext cx="58" cy="62"/>
              </a:xfrm>
              <a:custGeom>
                <a:avLst/>
                <a:gdLst>
                  <a:gd name="T0" fmla="*/ 0 w 58"/>
                  <a:gd name="T1" fmla="*/ 62 h 62"/>
                  <a:gd name="T2" fmla="*/ 58 w 58"/>
                  <a:gd name="T3" fmla="*/ 34 h 62"/>
                  <a:gd name="T4" fmla="*/ 56 w 58"/>
                  <a:gd name="T5" fmla="*/ 0 h 62"/>
                  <a:gd name="T6" fmla="*/ 0 w 58"/>
                  <a:gd name="T7" fmla="*/ 28 h 62"/>
                  <a:gd name="T8" fmla="*/ 0 w 58"/>
                  <a:gd name="T9" fmla="*/ 62 h 62"/>
                  <a:gd name="T10" fmla="*/ 0 60000 65536"/>
                  <a:gd name="T11" fmla="*/ 0 60000 65536"/>
                  <a:gd name="T12" fmla="*/ 0 60000 65536"/>
                  <a:gd name="T13" fmla="*/ 0 60000 65536"/>
                  <a:gd name="T14" fmla="*/ 0 60000 65536"/>
                  <a:gd name="T15" fmla="*/ 0 w 58"/>
                  <a:gd name="T16" fmla="*/ 0 h 62"/>
                  <a:gd name="T17" fmla="*/ 58 w 58"/>
                  <a:gd name="T18" fmla="*/ 62 h 62"/>
                </a:gdLst>
                <a:ahLst/>
                <a:cxnLst>
                  <a:cxn ang="T10">
                    <a:pos x="T0" y="T1"/>
                  </a:cxn>
                  <a:cxn ang="T11">
                    <a:pos x="T2" y="T3"/>
                  </a:cxn>
                  <a:cxn ang="T12">
                    <a:pos x="T4" y="T5"/>
                  </a:cxn>
                  <a:cxn ang="T13">
                    <a:pos x="T6" y="T7"/>
                  </a:cxn>
                  <a:cxn ang="T14">
                    <a:pos x="T8" y="T9"/>
                  </a:cxn>
                </a:cxnLst>
                <a:rect l="T15" t="T16" r="T17" b="T18"/>
                <a:pathLst>
                  <a:path w="58" h="62">
                    <a:moveTo>
                      <a:pt x="0" y="62"/>
                    </a:moveTo>
                    <a:lnTo>
                      <a:pt x="58" y="34"/>
                    </a:lnTo>
                    <a:lnTo>
                      <a:pt x="56" y="0"/>
                    </a:lnTo>
                    <a:lnTo>
                      <a:pt x="0" y="28"/>
                    </a:lnTo>
                    <a:lnTo>
                      <a:pt x="0" y="6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63" name="Freeform 1494"/>
              <p:cNvSpPr>
                <a:spLocks/>
              </p:cNvSpPr>
              <p:nvPr/>
            </p:nvSpPr>
            <p:spPr bwMode="auto">
              <a:xfrm>
                <a:off x="4188" y="1172"/>
                <a:ext cx="105" cy="54"/>
              </a:xfrm>
              <a:custGeom>
                <a:avLst/>
                <a:gdLst>
                  <a:gd name="T0" fmla="*/ 49 w 105"/>
                  <a:gd name="T1" fmla="*/ 54 h 54"/>
                  <a:gd name="T2" fmla="*/ 105 w 105"/>
                  <a:gd name="T3" fmla="*/ 26 h 54"/>
                  <a:gd name="T4" fmla="*/ 57 w 105"/>
                  <a:gd name="T5" fmla="*/ 0 h 54"/>
                  <a:gd name="T6" fmla="*/ 0 w 105"/>
                  <a:gd name="T7" fmla="*/ 28 h 54"/>
                  <a:gd name="T8" fmla="*/ 49 w 105"/>
                  <a:gd name="T9" fmla="*/ 54 h 54"/>
                  <a:gd name="T10" fmla="*/ 0 60000 65536"/>
                  <a:gd name="T11" fmla="*/ 0 60000 65536"/>
                  <a:gd name="T12" fmla="*/ 0 60000 65536"/>
                  <a:gd name="T13" fmla="*/ 0 60000 65536"/>
                  <a:gd name="T14" fmla="*/ 0 60000 65536"/>
                  <a:gd name="T15" fmla="*/ 0 w 105"/>
                  <a:gd name="T16" fmla="*/ 0 h 54"/>
                  <a:gd name="T17" fmla="*/ 105 w 105"/>
                  <a:gd name="T18" fmla="*/ 54 h 54"/>
                </a:gdLst>
                <a:ahLst/>
                <a:cxnLst>
                  <a:cxn ang="T10">
                    <a:pos x="T0" y="T1"/>
                  </a:cxn>
                  <a:cxn ang="T11">
                    <a:pos x="T2" y="T3"/>
                  </a:cxn>
                  <a:cxn ang="T12">
                    <a:pos x="T4" y="T5"/>
                  </a:cxn>
                  <a:cxn ang="T13">
                    <a:pos x="T6" y="T7"/>
                  </a:cxn>
                  <a:cxn ang="T14">
                    <a:pos x="T8" y="T9"/>
                  </a:cxn>
                </a:cxnLst>
                <a:rect l="T15" t="T16" r="T17" b="T18"/>
                <a:pathLst>
                  <a:path w="105" h="54">
                    <a:moveTo>
                      <a:pt x="49" y="54"/>
                    </a:moveTo>
                    <a:lnTo>
                      <a:pt x="105" y="26"/>
                    </a:lnTo>
                    <a:lnTo>
                      <a:pt x="57" y="0"/>
                    </a:lnTo>
                    <a:lnTo>
                      <a:pt x="0" y="28"/>
                    </a:lnTo>
                    <a:lnTo>
                      <a:pt x="49" y="5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64" name="Freeform 1495"/>
              <p:cNvSpPr>
                <a:spLocks/>
              </p:cNvSpPr>
              <p:nvPr/>
            </p:nvSpPr>
            <p:spPr bwMode="auto">
              <a:xfrm>
                <a:off x="4188" y="1172"/>
                <a:ext cx="105" cy="54"/>
              </a:xfrm>
              <a:custGeom>
                <a:avLst/>
                <a:gdLst>
                  <a:gd name="T0" fmla="*/ 49 w 105"/>
                  <a:gd name="T1" fmla="*/ 54 h 54"/>
                  <a:gd name="T2" fmla="*/ 105 w 105"/>
                  <a:gd name="T3" fmla="*/ 26 h 54"/>
                  <a:gd name="T4" fmla="*/ 57 w 105"/>
                  <a:gd name="T5" fmla="*/ 0 h 54"/>
                  <a:gd name="T6" fmla="*/ 0 w 105"/>
                  <a:gd name="T7" fmla="*/ 28 h 54"/>
                  <a:gd name="T8" fmla="*/ 49 w 105"/>
                  <a:gd name="T9" fmla="*/ 54 h 54"/>
                  <a:gd name="T10" fmla="*/ 0 60000 65536"/>
                  <a:gd name="T11" fmla="*/ 0 60000 65536"/>
                  <a:gd name="T12" fmla="*/ 0 60000 65536"/>
                  <a:gd name="T13" fmla="*/ 0 60000 65536"/>
                  <a:gd name="T14" fmla="*/ 0 60000 65536"/>
                  <a:gd name="T15" fmla="*/ 0 w 105"/>
                  <a:gd name="T16" fmla="*/ 0 h 54"/>
                  <a:gd name="T17" fmla="*/ 105 w 105"/>
                  <a:gd name="T18" fmla="*/ 54 h 54"/>
                </a:gdLst>
                <a:ahLst/>
                <a:cxnLst>
                  <a:cxn ang="T10">
                    <a:pos x="T0" y="T1"/>
                  </a:cxn>
                  <a:cxn ang="T11">
                    <a:pos x="T2" y="T3"/>
                  </a:cxn>
                  <a:cxn ang="T12">
                    <a:pos x="T4" y="T5"/>
                  </a:cxn>
                  <a:cxn ang="T13">
                    <a:pos x="T6" y="T7"/>
                  </a:cxn>
                  <a:cxn ang="T14">
                    <a:pos x="T8" y="T9"/>
                  </a:cxn>
                </a:cxnLst>
                <a:rect l="T15" t="T16" r="T17" b="T18"/>
                <a:pathLst>
                  <a:path w="105" h="54">
                    <a:moveTo>
                      <a:pt x="49" y="54"/>
                    </a:moveTo>
                    <a:lnTo>
                      <a:pt x="105" y="26"/>
                    </a:lnTo>
                    <a:lnTo>
                      <a:pt x="57" y="0"/>
                    </a:lnTo>
                    <a:lnTo>
                      <a:pt x="0" y="28"/>
                    </a:lnTo>
                    <a:lnTo>
                      <a:pt x="49" y="5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65" name="Freeform 1496"/>
              <p:cNvSpPr>
                <a:spLocks/>
              </p:cNvSpPr>
              <p:nvPr/>
            </p:nvSpPr>
            <p:spPr bwMode="auto">
              <a:xfrm>
                <a:off x="4188" y="1200"/>
                <a:ext cx="49" cy="60"/>
              </a:xfrm>
              <a:custGeom>
                <a:avLst/>
                <a:gdLst>
                  <a:gd name="T0" fmla="*/ 0 w 49"/>
                  <a:gd name="T1" fmla="*/ 0 h 60"/>
                  <a:gd name="T2" fmla="*/ 1 w 49"/>
                  <a:gd name="T3" fmla="*/ 35 h 60"/>
                  <a:gd name="T4" fmla="*/ 49 w 49"/>
                  <a:gd name="T5" fmla="*/ 60 h 60"/>
                  <a:gd name="T6" fmla="*/ 49 w 49"/>
                  <a:gd name="T7" fmla="*/ 26 h 60"/>
                  <a:gd name="T8" fmla="*/ 0 w 49"/>
                  <a:gd name="T9" fmla="*/ 0 h 60"/>
                  <a:gd name="T10" fmla="*/ 0 60000 65536"/>
                  <a:gd name="T11" fmla="*/ 0 60000 65536"/>
                  <a:gd name="T12" fmla="*/ 0 60000 65536"/>
                  <a:gd name="T13" fmla="*/ 0 60000 65536"/>
                  <a:gd name="T14" fmla="*/ 0 60000 65536"/>
                  <a:gd name="T15" fmla="*/ 0 w 49"/>
                  <a:gd name="T16" fmla="*/ 0 h 60"/>
                  <a:gd name="T17" fmla="*/ 49 w 49"/>
                  <a:gd name="T18" fmla="*/ 60 h 60"/>
                </a:gdLst>
                <a:ahLst/>
                <a:cxnLst>
                  <a:cxn ang="T10">
                    <a:pos x="T0" y="T1"/>
                  </a:cxn>
                  <a:cxn ang="T11">
                    <a:pos x="T2" y="T3"/>
                  </a:cxn>
                  <a:cxn ang="T12">
                    <a:pos x="T4" y="T5"/>
                  </a:cxn>
                  <a:cxn ang="T13">
                    <a:pos x="T6" y="T7"/>
                  </a:cxn>
                  <a:cxn ang="T14">
                    <a:pos x="T8" y="T9"/>
                  </a:cxn>
                </a:cxnLst>
                <a:rect l="T15" t="T16" r="T17" b="T18"/>
                <a:pathLst>
                  <a:path w="49" h="60">
                    <a:moveTo>
                      <a:pt x="0" y="0"/>
                    </a:moveTo>
                    <a:lnTo>
                      <a:pt x="1" y="35"/>
                    </a:lnTo>
                    <a:lnTo>
                      <a:pt x="49" y="60"/>
                    </a:lnTo>
                    <a:lnTo>
                      <a:pt x="49" y="26"/>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66" name="Freeform 1497"/>
              <p:cNvSpPr>
                <a:spLocks/>
              </p:cNvSpPr>
              <p:nvPr/>
            </p:nvSpPr>
            <p:spPr bwMode="auto">
              <a:xfrm>
                <a:off x="4188" y="1200"/>
                <a:ext cx="49" cy="60"/>
              </a:xfrm>
              <a:custGeom>
                <a:avLst/>
                <a:gdLst>
                  <a:gd name="T0" fmla="*/ 0 w 49"/>
                  <a:gd name="T1" fmla="*/ 0 h 60"/>
                  <a:gd name="T2" fmla="*/ 1 w 49"/>
                  <a:gd name="T3" fmla="*/ 35 h 60"/>
                  <a:gd name="T4" fmla="*/ 49 w 49"/>
                  <a:gd name="T5" fmla="*/ 60 h 60"/>
                  <a:gd name="T6" fmla="*/ 49 w 49"/>
                  <a:gd name="T7" fmla="*/ 26 h 60"/>
                  <a:gd name="T8" fmla="*/ 0 w 49"/>
                  <a:gd name="T9" fmla="*/ 0 h 60"/>
                  <a:gd name="T10" fmla="*/ 0 60000 65536"/>
                  <a:gd name="T11" fmla="*/ 0 60000 65536"/>
                  <a:gd name="T12" fmla="*/ 0 60000 65536"/>
                  <a:gd name="T13" fmla="*/ 0 60000 65536"/>
                  <a:gd name="T14" fmla="*/ 0 60000 65536"/>
                  <a:gd name="T15" fmla="*/ 0 w 49"/>
                  <a:gd name="T16" fmla="*/ 0 h 60"/>
                  <a:gd name="T17" fmla="*/ 49 w 49"/>
                  <a:gd name="T18" fmla="*/ 60 h 60"/>
                </a:gdLst>
                <a:ahLst/>
                <a:cxnLst>
                  <a:cxn ang="T10">
                    <a:pos x="T0" y="T1"/>
                  </a:cxn>
                  <a:cxn ang="T11">
                    <a:pos x="T2" y="T3"/>
                  </a:cxn>
                  <a:cxn ang="T12">
                    <a:pos x="T4" y="T5"/>
                  </a:cxn>
                  <a:cxn ang="T13">
                    <a:pos x="T6" y="T7"/>
                  </a:cxn>
                  <a:cxn ang="T14">
                    <a:pos x="T8" y="T9"/>
                  </a:cxn>
                </a:cxnLst>
                <a:rect l="T15" t="T16" r="T17" b="T18"/>
                <a:pathLst>
                  <a:path w="49" h="60">
                    <a:moveTo>
                      <a:pt x="0" y="0"/>
                    </a:moveTo>
                    <a:lnTo>
                      <a:pt x="1" y="35"/>
                    </a:lnTo>
                    <a:lnTo>
                      <a:pt x="49" y="60"/>
                    </a:lnTo>
                    <a:lnTo>
                      <a:pt x="49" y="26"/>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67" name="Freeform 1498"/>
              <p:cNvSpPr>
                <a:spLocks/>
              </p:cNvSpPr>
              <p:nvPr/>
            </p:nvSpPr>
            <p:spPr bwMode="auto">
              <a:xfrm>
                <a:off x="4291" y="1198"/>
                <a:ext cx="57" cy="62"/>
              </a:xfrm>
              <a:custGeom>
                <a:avLst/>
                <a:gdLst>
                  <a:gd name="T0" fmla="*/ 57 w 57"/>
                  <a:gd name="T1" fmla="*/ 62 h 62"/>
                  <a:gd name="T2" fmla="*/ 0 w 57"/>
                  <a:gd name="T3" fmla="*/ 34 h 62"/>
                  <a:gd name="T4" fmla="*/ 2 w 57"/>
                  <a:gd name="T5" fmla="*/ 0 h 62"/>
                  <a:gd name="T6" fmla="*/ 57 w 57"/>
                  <a:gd name="T7" fmla="*/ 28 h 62"/>
                  <a:gd name="T8" fmla="*/ 57 w 57"/>
                  <a:gd name="T9" fmla="*/ 62 h 62"/>
                  <a:gd name="T10" fmla="*/ 0 60000 65536"/>
                  <a:gd name="T11" fmla="*/ 0 60000 65536"/>
                  <a:gd name="T12" fmla="*/ 0 60000 65536"/>
                  <a:gd name="T13" fmla="*/ 0 60000 65536"/>
                  <a:gd name="T14" fmla="*/ 0 60000 65536"/>
                  <a:gd name="T15" fmla="*/ 0 w 57"/>
                  <a:gd name="T16" fmla="*/ 0 h 62"/>
                  <a:gd name="T17" fmla="*/ 57 w 57"/>
                  <a:gd name="T18" fmla="*/ 62 h 62"/>
                </a:gdLst>
                <a:ahLst/>
                <a:cxnLst>
                  <a:cxn ang="T10">
                    <a:pos x="T0" y="T1"/>
                  </a:cxn>
                  <a:cxn ang="T11">
                    <a:pos x="T2" y="T3"/>
                  </a:cxn>
                  <a:cxn ang="T12">
                    <a:pos x="T4" y="T5"/>
                  </a:cxn>
                  <a:cxn ang="T13">
                    <a:pos x="T6" y="T7"/>
                  </a:cxn>
                  <a:cxn ang="T14">
                    <a:pos x="T8" y="T9"/>
                  </a:cxn>
                </a:cxnLst>
                <a:rect l="T15" t="T16" r="T17" b="T18"/>
                <a:pathLst>
                  <a:path w="57" h="62">
                    <a:moveTo>
                      <a:pt x="57" y="62"/>
                    </a:moveTo>
                    <a:lnTo>
                      <a:pt x="0" y="34"/>
                    </a:lnTo>
                    <a:lnTo>
                      <a:pt x="2" y="0"/>
                    </a:lnTo>
                    <a:lnTo>
                      <a:pt x="57" y="28"/>
                    </a:lnTo>
                    <a:lnTo>
                      <a:pt x="57" y="6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68" name="Freeform 1499"/>
              <p:cNvSpPr>
                <a:spLocks/>
              </p:cNvSpPr>
              <p:nvPr/>
            </p:nvSpPr>
            <p:spPr bwMode="auto">
              <a:xfrm>
                <a:off x="4291" y="1198"/>
                <a:ext cx="57" cy="62"/>
              </a:xfrm>
              <a:custGeom>
                <a:avLst/>
                <a:gdLst>
                  <a:gd name="T0" fmla="*/ 57 w 57"/>
                  <a:gd name="T1" fmla="*/ 62 h 62"/>
                  <a:gd name="T2" fmla="*/ 0 w 57"/>
                  <a:gd name="T3" fmla="*/ 34 h 62"/>
                  <a:gd name="T4" fmla="*/ 2 w 57"/>
                  <a:gd name="T5" fmla="*/ 0 h 62"/>
                  <a:gd name="T6" fmla="*/ 57 w 57"/>
                  <a:gd name="T7" fmla="*/ 28 h 62"/>
                  <a:gd name="T8" fmla="*/ 57 w 57"/>
                  <a:gd name="T9" fmla="*/ 62 h 62"/>
                  <a:gd name="T10" fmla="*/ 0 60000 65536"/>
                  <a:gd name="T11" fmla="*/ 0 60000 65536"/>
                  <a:gd name="T12" fmla="*/ 0 60000 65536"/>
                  <a:gd name="T13" fmla="*/ 0 60000 65536"/>
                  <a:gd name="T14" fmla="*/ 0 60000 65536"/>
                  <a:gd name="T15" fmla="*/ 0 w 57"/>
                  <a:gd name="T16" fmla="*/ 0 h 62"/>
                  <a:gd name="T17" fmla="*/ 57 w 57"/>
                  <a:gd name="T18" fmla="*/ 62 h 62"/>
                </a:gdLst>
                <a:ahLst/>
                <a:cxnLst>
                  <a:cxn ang="T10">
                    <a:pos x="T0" y="T1"/>
                  </a:cxn>
                  <a:cxn ang="T11">
                    <a:pos x="T2" y="T3"/>
                  </a:cxn>
                  <a:cxn ang="T12">
                    <a:pos x="T4" y="T5"/>
                  </a:cxn>
                  <a:cxn ang="T13">
                    <a:pos x="T6" y="T7"/>
                  </a:cxn>
                  <a:cxn ang="T14">
                    <a:pos x="T8" y="T9"/>
                  </a:cxn>
                </a:cxnLst>
                <a:rect l="T15" t="T16" r="T17" b="T18"/>
                <a:pathLst>
                  <a:path w="57" h="62">
                    <a:moveTo>
                      <a:pt x="57" y="62"/>
                    </a:moveTo>
                    <a:lnTo>
                      <a:pt x="0" y="34"/>
                    </a:lnTo>
                    <a:lnTo>
                      <a:pt x="2" y="0"/>
                    </a:lnTo>
                    <a:lnTo>
                      <a:pt x="57" y="28"/>
                    </a:lnTo>
                    <a:lnTo>
                      <a:pt x="57" y="6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69" name="Freeform 1500"/>
              <p:cNvSpPr>
                <a:spLocks/>
              </p:cNvSpPr>
              <p:nvPr/>
            </p:nvSpPr>
            <p:spPr bwMode="auto">
              <a:xfrm>
                <a:off x="4293" y="1172"/>
                <a:ext cx="105" cy="54"/>
              </a:xfrm>
              <a:custGeom>
                <a:avLst/>
                <a:gdLst>
                  <a:gd name="T0" fmla="*/ 55 w 105"/>
                  <a:gd name="T1" fmla="*/ 54 h 54"/>
                  <a:gd name="T2" fmla="*/ 0 w 105"/>
                  <a:gd name="T3" fmla="*/ 26 h 54"/>
                  <a:gd name="T4" fmla="*/ 47 w 105"/>
                  <a:gd name="T5" fmla="*/ 0 h 54"/>
                  <a:gd name="T6" fmla="*/ 105 w 105"/>
                  <a:gd name="T7" fmla="*/ 28 h 54"/>
                  <a:gd name="T8" fmla="*/ 55 w 105"/>
                  <a:gd name="T9" fmla="*/ 54 h 54"/>
                  <a:gd name="T10" fmla="*/ 0 60000 65536"/>
                  <a:gd name="T11" fmla="*/ 0 60000 65536"/>
                  <a:gd name="T12" fmla="*/ 0 60000 65536"/>
                  <a:gd name="T13" fmla="*/ 0 60000 65536"/>
                  <a:gd name="T14" fmla="*/ 0 60000 65536"/>
                  <a:gd name="T15" fmla="*/ 0 w 105"/>
                  <a:gd name="T16" fmla="*/ 0 h 54"/>
                  <a:gd name="T17" fmla="*/ 105 w 105"/>
                  <a:gd name="T18" fmla="*/ 54 h 54"/>
                </a:gdLst>
                <a:ahLst/>
                <a:cxnLst>
                  <a:cxn ang="T10">
                    <a:pos x="T0" y="T1"/>
                  </a:cxn>
                  <a:cxn ang="T11">
                    <a:pos x="T2" y="T3"/>
                  </a:cxn>
                  <a:cxn ang="T12">
                    <a:pos x="T4" y="T5"/>
                  </a:cxn>
                  <a:cxn ang="T13">
                    <a:pos x="T6" y="T7"/>
                  </a:cxn>
                  <a:cxn ang="T14">
                    <a:pos x="T8" y="T9"/>
                  </a:cxn>
                </a:cxnLst>
                <a:rect l="T15" t="T16" r="T17" b="T18"/>
                <a:pathLst>
                  <a:path w="105" h="54">
                    <a:moveTo>
                      <a:pt x="55" y="54"/>
                    </a:moveTo>
                    <a:lnTo>
                      <a:pt x="0" y="26"/>
                    </a:lnTo>
                    <a:lnTo>
                      <a:pt x="47" y="0"/>
                    </a:lnTo>
                    <a:lnTo>
                      <a:pt x="105" y="28"/>
                    </a:lnTo>
                    <a:lnTo>
                      <a:pt x="55" y="5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70" name="Freeform 1501"/>
              <p:cNvSpPr>
                <a:spLocks/>
              </p:cNvSpPr>
              <p:nvPr/>
            </p:nvSpPr>
            <p:spPr bwMode="auto">
              <a:xfrm>
                <a:off x="4293" y="1172"/>
                <a:ext cx="105" cy="54"/>
              </a:xfrm>
              <a:custGeom>
                <a:avLst/>
                <a:gdLst>
                  <a:gd name="T0" fmla="*/ 55 w 105"/>
                  <a:gd name="T1" fmla="*/ 54 h 54"/>
                  <a:gd name="T2" fmla="*/ 0 w 105"/>
                  <a:gd name="T3" fmla="*/ 26 h 54"/>
                  <a:gd name="T4" fmla="*/ 47 w 105"/>
                  <a:gd name="T5" fmla="*/ 0 h 54"/>
                  <a:gd name="T6" fmla="*/ 105 w 105"/>
                  <a:gd name="T7" fmla="*/ 28 h 54"/>
                  <a:gd name="T8" fmla="*/ 55 w 105"/>
                  <a:gd name="T9" fmla="*/ 54 h 54"/>
                  <a:gd name="T10" fmla="*/ 0 60000 65536"/>
                  <a:gd name="T11" fmla="*/ 0 60000 65536"/>
                  <a:gd name="T12" fmla="*/ 0 60000 65536"/>
                  <a:gd name="T13" fmla="*/ 0 60000 65536"/>
                  <a:gd name="T14" fmla="*/ 0 60000 65536"/>
                  <a:gd name="T15" fmla="*/ 0 w 105"/>
                  <a:gd name="T16" fmla="*/ 0 h 54"/>
                  <a:gd name="T17" fmla="*/ 105 w 105"/>
                  <a:gd name="T18" fmla="*/ 54 h 54"/>
                </a:gdLst>
                <a:ahLst/>
                <a:cxnLst>
                  <a:cxn ang="T10">
                    <a:pos x="T0" y="T1"/>
                  </a:cxn>
                  <a:cxn ang="T11">
                    <a:pos x="T2" y="T3"/>
                  </a:cxn>
                  <a:cxn ang="T12">
                    <a:pos x="T4" y="T5"/>
                  </a:cxn>
                  <a:cxn ang="T13">
                    <a:pos x="T6" y="T7"/>
                  </a:cxn>
                  <a:cxn ang="T14">
                    <a:pos x="T8" y="T9"/>
                  </a:cxn>
                </a:cxnLst>
                <a:rect l="T15" t="T16" r="T17" b="T18"/>
                <a:pathLst>
                  <a:path w="105" h="54">
                    <a:moveTo>
                      <a:pt x="55" y="54"/>
                    </a:moveTo>
                    <a:lnTo>
                      <a:pt x="0" y="26"/>
                    </a:lnTo>
                    <a:lnTo>
                      <a:pt x="47" y="0"/>
                    </a:lnTo>
                    <a:lnTo>
                      <a:pt x="105" y="28"/>
                    </a:lnTo>
                    <a:lnTo>
                      <a:pt x="55" y="5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71" name="Freeform 1502"/>
              <p:cNvSpPr>
                <a:spLocks/>
              </p:cNvSpPr>
              <p:nvPr/>
            </p:nvSpPr>
            <p:spPr bwMode="auto">
              <a:xfrm>
                <a:off x="4291" y="1198"/>
                <a:ext cx="57" cy="62"/>
              </a:xfrm>
              <a:custGeom>
                <a:avLst/>
                <a:gdLst>
                  <a:gd name="T0" fmla="*/ 57 w 57"/>
                  <a:gd name="T1" fmla="*/ 62 h 62"/>
                  <a:gd name="T2" fmla="*/ 0 w 57"/>
                  <a:gd name="T3" fmla="*/ 34 h 62"/>
                  <a:gd name="T4" fmla="*/ 2 w 57"/>
                  <a:gd name="T5" fmla="*/ 0 h 62"/>
                  <a:gd name="T6" fmla="*/ 57 w 57"/>
                  <a:gd name="T7" fmla="*/ 28 h 62"/>
                  <a:gd name="T8" fmla="*/ 57 w 57"/>
                  <a:gd name="T9" fmla="*/ 62 h 62"/>
                  <a:gd name="T10" fmla="*/ 0 60000 65536"/>
                  <a:gd name="T11" fmla="*/ 0 60000 65536"/>
                  <a:gd name="T12" fmla="*/ 0 60000 65536"/>
                  <a:gd name="T13" fmla="*/ 0 60000 65536"/>
                  <a:gd name="T14" fmla="*/ 0 60000 65536"/>
                  <a:gd name="T15" fmla="*/ 0 w 57"/>
                  <a:gd name="T16" fmla="*/ 0 h 62"/>
                  <a:gd name="T17" fmla="*/ 57 w 57"/>
                  <a:gd name="T18" fmla="*/ 62 h 62"/>
                </a:gdLst>
                <a:ahLst/>
                <a:cxnLst>
                  <a:cxn ang="T10">
                    <a:pos x="T0" y="T1"/>
                  </a:cxn>
                  <a:cxn ang="T11">
                    <a:pos x="T2" y="T3"/>
                  </a:cxn>
                  <a:cxn ang="T12">
                    <a:pos x="T4" y="T5"/>
                  </a:cxn>
                  <a:cxn ang="T13">
                    <a:pos x="T6" y="T7"/>
                  </a:cxn>
                  <a:cxn ang="T14">
                    <a:pos x="T8" y="T9"/>
                  </a:cxn>
                </a:cxnLst>
                <a:rect l="T15" t="T16" r="T17" b="T18"/>
                <a:pathLst>
                  <a:path w="57" h="62">
                    <a:moveTo>
                      <a:pt x="57" y="62"/>
                    </a:moveTo>
                    <a:lnTo>
                      <a:pt x="0" y="34"/>
                    </a:lnTo>
                    <a:lnTo>
                      <a:pt x="2" y="0"/>
                    </a:lnTo>
                    <a:lnTo>
                      <a:pt x="57" y="28"/>
                    </a:lnTo>
                    <a:lnTo>
                      <a:pt x="57" y="62"/>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72" name="Freeform 1503"/>
              <p:cNvSpPr>
                <a:spLocks/>
              </p:cNvSpPr>
              <p:nvPr/>
            </p:nvSpPr>
            <p:spPr bwMode="auto">
              <a:xfrm>
                <a:off x="4291" y="1198"/>
                <a:ext cx="57" cy="62"/>
              </a:xfrm>
              <a:custGeom>
                <a:avLst/>
                <a:gdLst>
                  <a:gd name="T0" fmla="*/ 57 w 57"/>
                  <a:gd name="T1" fmla="*/ 62 h 62"/>
                  <a:gd name="T2" fmla="*/ 0 w 57"/>
                  <a:gd name="T3" fmla="*/ 34 h 62"/>
                  <a:gd name="T4" fmla="*/ 2 w 57"/>
                  <a:gd name="T5" fmla="*/ 0 h 62"/>
                  <a:gd name="T6" fmla="*/ 57 w 57"/>
                  <a:gd name="T7" fmla="*/ 28 h 62"/>
                  <a:gd name="T8" fmla="*/ 57 w 57"/>
                  <a:gd name="T9" fmla="*/ 62 h 62"/>
                  <a:gd name="T10" fmla="*/ 0 60000 65536"/>
                  <a:gd name="T11" fmla="*/ 0 60000 65536"/>
                  <a:gd name="T12" fmla="*/ 0 60000 65536"/>
                  <a:gd name="T13" fmla="*/ 0 60000 65536"/>
                  <a:gd name="T14" fmla="*/ 0 60000 65536"/>
                  <a:gd name="T15" fmla="*/ 0 w 57"/>
                  <a:gd name="T16" fmla="*/ 0 h 62"/>
                  <a:gd name="T17" fmla="*/ 57 w 57"/>
                  <a:gd name="T18" fmla="*/ 62 h 62"/>
                </a:gdLst>
                <a:ahLst/>
                <a:cxnLst>
                  <a:cxn ang="T10">
                    <a:pos x="T0" y="T1"/>
                  </a:cxn>
                  <a:cxn ang="T11">
                    <a:pos x="T2" y="T3"/>
                  </a:cxn>
                  <a:cxn ang="T12">
                    <a:pos x="T4" y="T5"/>
                  </a:cxn>
                  <a:cxn ang="T13">
                    <a:pos x="T6" y="T7"/>
                  </a:cxn>
                  <a:cxn ang="T14">
                    <a:pos x="T8" y="T9"/>
                  </a:cxn>
                </a:cxnLst>
                <a:rect l="T15" t="T16" r="T17" b="T18"/>
                <a:pathLst>
                  <a:path w="57" h="62">
                    <a:moveTo>
                      <a:pt x="57" y="62"/>
                    </a:moveTo>
                    <a:lnTo>
                      <a:pt x="0" y="34"/>
                    </a:lnTo>
                    <a:lnTo>
                      <a:pt x="2" y="0"/>
                    </a:lnTo>
                    <a:lnTo>
                      <a:pt x="57" y="28"/>
                    </a:lnTo>
                    <a:lnTo>
                      <a:pt x="57" y="62"/>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73" name="Freeform 1504"/>
              <p:cNvSpPr>
                <a:spLocks/>
              </p:cNvSpPr>
              <p:nvPr/>
            </p:nvSpPr>
            <p:spPr bwMode="auto">
              <a:xfrm>
                <a:off x="4293" y="1172"/>
                <a:ext cx="105" cy="54"/>
              </a:xfrm>
              <a:custGeom>
                <a:avLst/>
                <a:gdLst>
                  <a:gd name="T0" fmla="*/ 55 w 105"/>
                  <a:gd name="T1" fmla="*/ 54 h 54"/>
                  <a:gd name="T2" fmla="*/ 0 w 105"/>
                  <a:gd name="T3" fmla="*/ 26 h 54"/>
                  <a:gd name="T4" fmla="*/ 47 w 105"/>
                  <a:gd name="T5" fmla="*/ 0 h 54"/>
                  <a:gd name="T6" fmla="*/ 105 w 105"/>
                  <a:gd name="T7" fmla="*/ 28 h 54"/>
                  <a:gd name="T8" fmla="*/ 55 w 105"/>
                  <a:gd name="T9" fmla="*/ 54 h 54"/>
                  <a:gd name="T10" fmla="*/ 0 60000 65536"/>
                  <a:gd name="T11" fmla="*/ 0 60000 65536"/>
                  <a:gd name="T12" fmla="*/ 0 60000 65536"/>
                  <a:gd name="T13" fmla="*/ 0 60000 65536"/>
                  <a:gd name="T14" fmla="*/ 0 60000 65536"/>
                  <a:gd name="T15" fmla="*/ 0 w 105"/>
                  <a:gd name="T16" fmla="*/ 0 h 54"/>
                  <a:gd name="T17" fmla="*/ 105 w 105"/>
                  <a:gd name="T18" fmla="*/ 54 h 54"/>
                </a:gdLst>
                <a:ahLst/>
                <a:cxnLst>
                  <a:cxn ang="T10">
                    <a:pos x="T0" y="T1"/>
                  </a:cxn>
                  <a:cxn ang="T11">
                    <a:pos x="T2" y="T3"/>
                  </a:cxn>
                  <a:cxn ang="T12">
                    <a:pos x="T4" y="T5"/>
                  </a:cxn>
                  <a:cxn ang="T13">
                    <a:pos x="T6" y="T7"/>
                  </a:cxn>
                  <a:cxn ang="T14">
                    <a:pos x="T8" y="T9"/>
                  </a:cxn>
                </a:cxnLst>
                <a:rect l="T15" t="T16" r="T17" b="T18"/>
                <a:pathLst>
                  <a:path w="105" h="54">
                    <a:moveTo>
                      <a:pt x="55" y="54"/>
                    </a:moveTo>
                    <a:lnTo>
                      <a:pt x="0" y="26"/>
                    </a:lnTo>
                    <a:lnTo>
                      <a:pt x="47" y="0"/>
                    </a:lnTo>
                    <a:lnTo>
                      <a:pt x="105" y="28"/>
                    </a:lnTo>
                    <a:lnTo>
                      <a:pt x="55" y="5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74" name="Freeform 1505"/>
              <p:cNvSpPr>
                <a:spLocks/>
              </p:cNvSpPr>
              <p:nvPr/>
            </p:nvSpPr>
            <p:spPr bwMode="auto">
              <a:xfrm>
                <a:off x="4293" y="1172"/>
                <a:ext cx="105" cy="54"/>
              </a:xfrm>
              <a:custGeom>
                <a:avLst/>
                <a:gdLst>
                  <a:gd name="T0" fmla="*/ 55 w 105"/>
                  <a:gd name="T1" fmla="*/ 54 h 54"/>
                  <a:gd name="T2" fmla="*/ 0 w 105"/>
                  <a:gd name="T3" fmla="*/ 26 h 54"/>
                  <a:gd name="T4" fmla="*/ 47 w 105"/>
                  <a:gd name="T5" fmla="*/ 0 h 54"/>
                  <a:gd name="T6" fmla="*/ 105 w 105"/>
                  <a:gd name="T7" fmla="*/ 28 h 54"/>
                  <a:gd name="T8" fmla="*/ 55 w 105"/>
                  <a:gd name="T9" fmla="*/ 54 h 54"/>
                  <a:gd name="T10" fmla="*/ 0 60000 65536"/>
                  <a:gd name="T11" fmla="*/ 0 60000 65536"/>
                  <a:gd name="T12" fmla="*/ 0 60000 65536"/>
                  <a:gd name="T13" fmla="*/ 0 60000 65536"/>
                  <a:gd name="T14" fmla="*/ 0 60000 65536"/>
                  <a:gd name="T15" fmla="*/ 0 w 105"/>
                  <a:gd name="T16" fmla="*/ 0 h 54"/>
                  <a:gd name="T17" fmla="*/ 105 w 105"/>
                  <a:gd name="T18" fmla="*/ 54 h 54"/>
                </a:gdLst>
                <a:ahLst/>
                <a:cxnLst>
                  <a:cxn ang="T10">
                    <a:pos x="T0" y="T1"/>
                  </a:cxn>
                  <a:cxn ang="T11">
                    <a:pos x="T2" y="T3"/>
                  </a:cxn>
                  <a:cxn ang="T12">
                    <a:pos x="T4" y="T5"/>
                  </a:cxn>
                  <a:cxn ang="T13">
                    <a:pos x="T6" y="T7"/>
                  </a:cxn>
                  <a:cxn ang="T14">
                    <a:pos x="T8" y="T9"/>
                  </a:cxn>
                </a:cxnLst>
                <a:rect l="T15" t="T16" r="T17" b="T18"/>
                <a:pathLst>
                  <a:path w="105" h="54">
                    <a:moveTo>
                      <a:pt x="55" y="54"/>
                    </a:moveTo>
                    <a:lnTo>
                      <a:pt x="0" y="26"/>
                    </a:lnTo>
                    <a:lnTo>
                      <a:pt x="47" y="0"/>
                    </a:lnTo>
                    <a:lnTo>
                      <a:pt x="105" y="28"/>
                    </a:lnTo>
                    <a:lnTo>
                      <a:pt x="55" y="5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75" name="Freeform 1506"/>
              <p:cNvSpPr>
                <a:spLocks/>
              </p:cNvSpPr>
              <p:nvPr/>
            </p:nvSpPr>
            <p:spPr bwMode="auto">
              <a:xfrm>
                <a:off x="4348" y="1200"/>
                <a:ext cx="50" cy="60"/>
              </a:xfrm>
              <a:custGeom>
                <a:avLst/>
                <a:gdLst>
                  <a:gd name="T0" fmla="*/ 50 w 50"/>
                  <a:gd name="T1" fmla="*/ 0 h 60"/>
                  <a:gd name="T2" fmla="*/ 48 w 50"/>
                  <a:gd name="T3" fmla="*/ 35 h 60"/>
                  <a:gd name="T4" fmla="*/ 0 w 50"/>
                  <a:gd name="T5" fmla="*/ 60 h 60"/>
                  <a:gd name="T6" fmla="*/ 0 w 50"/>
                  <a:gd name="T7" fmla="*/ 26 h 60"/>
                  <a:gd name="T8" fmla="*/ 50 w 50"/>
                  <a:gd name="T9" fmla="*/ 0 h 60"/>
                  <a:gd name="T10" fmla="*/ 0 60000 65536"/>
                  <a:gd name="T11" fmla="*/ 0 60000 65536"/>
                  <a:gd name="T12" fmla="*/ 0 60000 65536"/>
                  <a:gd name="T13" fmla="*/ 0 60000 65536"/>
                  <a:gd name="T14" fmla="*/ 0 60000 65536"/>
                  <a:gd name="T15" fmla="*/ 0 w 50"/>
                  <a:gd name="T16" fmla="*/ 0 h 60"/>
                  <a:gd name="T17" fmla="*/ 50 w 50"/>
                  <a:gd name="T18" fmla="*/ 60 h 60"/>
                </a:gdLst>
                <a:ahLst/>
                <a:cxnLst>
                  <a:cxn ang="T10">
                    <a:pos x="T0" y="T1"/>
                  </a:cxn>
                  <a:cxn ang="T11">
                    <a:pos x="T2" y="T3"/>
                  </a:cxn>
                  <a:cxn ang="T12">
                    <a:pos x="T4" y="T5"/>
                  </a:cxn>
                  <a:cxn ang="T13">
                    <a:pos x="T6" y="T7"/>
                  </a:cxn>
                  <a:cxn ang="T14">
                    <a:pos x="T8" y="T9"/>
                  </a:cxn>
                </a:cxnLst>
                <a:rect l="T15" t="T16" r="T17" b="T18"/>
                <a:pathLst>
                  <a:path w="50" h="60">
                    <a:moveTo>
                      <a:pt x="50" y="0"/>
                    </a:moveTo>
                    <a:lnTo>
                      <a:pt x="48" y="35"/>
                    </a:lnTo>
                    <a:lnTo>
                      <a:pt x="0" y="60"/>
                    </a:lnTo>
                    <a:lnTo>
                      <a:pt x="0" y="26"/>
                    </a:lnTo>
                    <a:lnTo>
                      <a:pt x="5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76" name="Freeform 1507"/>
              <p:cNvSpPr>
                <a:spLocks/>
              </p:cNvSpPr>
              <p:nvPr/>
            </p:nvSpPr>
            <p:spPr bwMode="auto">
              <a:xfrm>
                <a:off x="4348" y="1200"/>
                <a:ext cx="50" cy="60"/>
              </a:xfrm>
              <a:custGeom>
                <a:avLst/>
                <a:gdLst>
                  <a:gd name="T0" fmla="*/ 50 w 50"/>
                  <a:gd name="T1" fmla="*/ 0 h 60"/>
                  <a:gd name="T2" fmla="*/ 48 w 50"/>
                  <a:gd name="T3" fmla="*/ 35 h 60"/>
                  <a:gd name="T4" fmla="*/ 0 w 50"/>
                  <a:gd name="T5" fmla="*/ 60 h 60"/>
                  <a:gd name="T6" fmla="*/ 0 w 50"/>
                  <a:gd name="T7" fmla="*/ 26 h 60"/>
                  <a:gd name="T8" fmla="*/ 50 w 50"/>
                  <a:gd name="T9" fmla="*/ 0 h 60"/>
                  <a:gd name="T10" fmla="*/ 0 60000 65536"/>
                  <a:gd name="T11" fmla="*/ 0 60000 65536"/>
                  <a:gd name="T12" fmla="*/ 0 60000 65536"/>
                  <a:gd name="T13" fmla="*/ 0 60000 65536"/>
                  <a:gd name="T14" fmla="*/ 0 60000 65536"/>
                  <a:gd name="T15" fmla="*/ 0 w 50"/>
                  <a:gd name="T16" fmla="*/ 0 h 60"/>
                  <a:gd name="T17" fmla="*/ 50 w 50"/>
                  <a:gd name="T18" fmla="*/ 60 h 60"/>
                </a:gdLst>
                <a:ahLst/>
                <a:cxnLst>
                  <a:cxn ang="T10">
                    <a:pos x="T0" y="T1"/>
                  </a:cxn>
                  <a:cxn ang="T11">
                    <a:pos x="T2" y="T3"/>
                  </a:cxn>
                  <a:cxn ang="T12">
                    <a:pos x="T4" y="T5"/>
                  </a:cxn>
                  <a:cxn ang="T13">
                    <a:pos x="T6" y="T7"/>
                  </a:cxn>
                  <a:cxn ang="T14">
                    <a:pos x="T8" y="T9"/>
                  </a:cxn>
                </a:cxnLst>
                <a:rect l="T15" t="T16" r="T17" b="T18"/>
                <a:pathLst>
                  <a:path w="50" h="60">
                    <a:moveTo>
                      <a:pt x="50" y="0"/>
                    </a:moveTo>
                    <a:lnTo>
                      <a:pt x="48" y="35"/>
                    </a:lnTo>
                    <a:lnTo>
                      <a:pt x="0" y="60"/>
                    </a:lnTo>
                    <a:lnTo>
                      <a:pt x="0" y="26"/>
                    </a:lnTo>
                    <a:lnTo>
                      <a:pt x="5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77" name="Freeform 1508"/>
              <p:cNvSpPr>
                <a:spLocks/>
              </p:cNvSpPr>
              <p:nvPr/>
            </p:nvSpPr>
            <p:spPr bwMode="auto">
              <a:xfrm>
                <a:off x="4710" y="1704"/>
                <a:ext cx="290" cy="114"/>
              </a:xfrm>
              <a:custGeom>
                <a:avLst/>
                <a:gdLst>
                  <a:gd name="T0" fmla="*/ 0 w 290"/>
                  <a:gd name="T1" fmla="*/ 75 h 114"/>
                  <a:gd name="T2" fmla="*/ 145 w 290"/>
                  <a:gd name="T3" fmla="*/ 0 h 114"/>
                  <a:gd name="T4" fmla="*/ 290 w 290"/>
                  <a:gd name="T5" fmla="*/ 75 h 114"/>
                  <a:gd name="T6" fmla="*/ 216 w 290"/>
                  <a:gd name="T7" fmla="*/ 111 h 114"/>
                  <a:gd name="T8" fmla="*/ 145 w 290"/>
                  <a:gd name="T9" fmla="*/ 75 h 114"/>
                  <a:gd name="T10" fmla="*/ 73 w 290"/>
                  <a:gd name="T11" fmla="*/ 114 h 114"/>
                  <a:gd name="T12" fmla="*/ 0 w 290"/>
                  <a:gd name="T13" fmla="*/ 75 h 114"/>
                  <a:gd name="T14" fmla="*/ 0 60000 65536"/>
                  <a:gd name="T15" fmla="*/ 0 60000 65536"/>
                  <a:gd name="T16" fmla="*/ 0 60000 65536"/>
                  <a:gd name="T17" fmla="*/ 0 60000 65536"/>
                  <a:gd name="T18" fmla="*/ 0 60000 65536"/>
                  <a:gd name="T19" fmla="*/ 0 60000 65536"/>
                  <a:gd name="T20" fmla="*/ 0 60000 65536"/>
                  <a:gd name="T21" fmla="*/ 0 w 290"/>
                  <a:gd name="T22" fmla="*/ 0 h 114"/>
                  <a:gd name="T23" fmla="*/ 290 w 290"/>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0" h="114">
                    <a:moveTo>
                      <a:pt x="0" y="75"/>
                    </a:moveTo>
                    <a:lnTo>
                      <a:pt x="145" y="0"/>
                    </a:lnTo>
                    <a:lnTo>
                      <a:pt x="290" y="75"/>
                    </a:lnTo>
                    <a:lnTo>
                      <a:pt x="216" y="111"/>
                    </a:lnTo>
                    <a:lnTo>
                      <a:pt x="145" y="75"/>
                    </a:lnTo>
                    <a:lnTo>
                      <a:pt x="73" y="114"/>
                    </a:lnTo>
                    <a:lnTo>
                      <a:pt x="0" y="7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78" name="Freeform 1509"/>
              <p:cNvSpPr>
                <a:spLocks/>
              </p:cNvSpPr>
              <p:nvPr/>
            </p:nvSpPr>
            <p:spPr bwMode="auto">
              <a:xfrm>
                <a:off x="4710" y="1704"/>
                <a:ext cx="290" cy="114"/>
              </a:xfrm>
              <a:custGeom>
                <a:avLst/>
                <a:gdLst>
                  <a:gd name="T0" fmla="*/ 0 w 290"/>
                  <a:gd name="T1" fmla="*/ 75 h 114"/>
                  <a:gd name="T2" fmla="*/ 145 w 290"/>
                  <a:gd name="T3" fmla="*/ 0 h 114"/>
                  <a:gd name="T4" fmla="*/ 290 w 290"/>
                  <a:gd name="T5" fmla="*/ 75 h 114"/>
                  <a:gd name="T6" fmla="*/ 216 w 290"/>
                  <a:gd name="T7" fmla="*/ 111 h 114"/>
                  <a:gd name="T8" fmla="*/ 145 w 290"/>
                  <a:gd name="T9" fmla="*/ 75 h 114"/>
                  <a:gd name="T10" fmla="*/ 73 w 290"/>
                  <a:gd name="T11" fmla="*/ 114 h 114"/>
                  <a:gd name="T12" fmla="*/ 0 w 290"/>
                  <a:gd name="T13" fmla="*/ 75 h 114"/>
                  <a:gd name="T14" fmla="*/ 0 60000 65536"/>
                  <a:gd name="T15" fmla="*/ 0 60000 65536"/>
                  <a:gd name="T16" fmla="*/ 0 60000 65536"/>
                  <a:gd name="T17" fmla="*/ 0 60000 65536"/>
                  <a:gd name="T18" fmla="*/ 0 60000 65536"/>
                  <a:gd name="T19" fmla="*/ 0 60000 65536"/>
                  <a:gd name="T20" fmla="*/ 0 60000 65536"/>
                  <a:gd name="T21" fmla="*/ 0 w 290"/>
                  <a:gd name="T22" fmla="*/ 0 h 114"/>
                  <a:gd name="T23" fmla="*/ 290 w 290"/>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0" h="114">
                    <a:moveTo>
                      <a:pt x="0" y="75"/>
                    </a:moveTo>
                    <a:lnTo>
                      <a:pt x="145" y="0"/>
                    </a:lnTo>
                    <a:lnTo>
                      <a:pt x="290" y="75"/>
                    </a:lnTo>
                    <a:lnTo>
                      <a:pt x="216" y="111"/>
                    </a:lnTo>
                    <a:lnTo>
                      <a:pt x="145" y="75"/>
                    </a:lnTo>
                    <a:lnTo>
                      <a:pt x="73" y="114"/>
                    </a:lnTo>
                    <a:lnTo>
                      <a:pt x="0" y="7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79" name="Freeform 1510"/>
              <p:cNvSpPr>
                <a:spLocks/>
              </p:cNvSpPr>
              <p:nvPr/>
            </p:nvSpPr>
            <p:spPr bwMode="auto">
              <a:xfrm>
                <a:off x="4851" y="1626"/>
                <a:ext cx="289" cy="114"/>
              </a:xfrm>
              <a:custGeom>
                <a:avLst/>
                <a:gdLst>
                  <a:gd name="T0" fmla="*/ 0 w 289"/>
                  <a:gd name="T1" fmla="*/ 75 h 114"/>
                  <a:gd name="T2" fmla="*/ 147 w 289"/>
                  <a:gd name="T3" fmla="*/ 0 h 114"/>
                  <a:gd name="T4" fmla="*/ 289 w 289"/>
                  <a:gd name="T5" fmla="*/ 75 h 114"/>
                  <a:gd name="T6" fmla="*/ 216 w 289"/>
                  <a:gd name="T7" fmla="*/ 114 h 114"/>
                  <a:gd name="T8" fmla="*/ 147 w 289"/>
                  <a:gd name="T9" fmla="*/ 78 h 114"/>
                  <a:gd name="T10" fmla="*/ 75 w 289"/>
                  <a:gd name="T11" fmla="*/ 114 h 114"/>
                  <a:gd name="T12" fmla="*/ 0 w 289"/>
                  <a:gd name="T13" fmla="*/ 75 h 114"/>
                  <a:gd name="T14" fmla="*/ 0 60000 65536"/>
                  <a:gd name="T15" fmla="*/ 0 60000 65536"/>
                  <a:gd name="T16" fmla="*/ 0 60000 65536"/>
                  <a:gd name="T17" fmla="*/ 0 60000 65536"/>
                  <a:gd name="T18" fmla="*/ 0 60000 65536"/>
                  <a:gd name="T19" fmla="*/ 0 60000 65536"/>
                  <a:gd name="T20" fmla="*/ 0 60000 65536"/>
                  <a:gd name="T21" fmla="*/ 0 w 289"/>
                  <a:gd name="T22" fmla="*/ 0 h 114"/>
                  <a:gd name="T23" fmla="*/ 289 w 289"/>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9" h="114">
                    <a:moveTo>
                      <a:pt x="0" y="75"/>
                    </a:moveTo>
                    <a:lnTo>
                      <a:pt x="147" y="0"/>
                    </a:lnTo>
                    <a:lnTo>
                      <a:pt x="289" y="75"/>
                    </a:lnTo>
                    <a:lnTo>
                      <a:pt x="216" y="114"/>
                    </a:lnTo>
                    <a:lnTo>
                      <a:pt x="147" y="78"/>
                    </a:lnTo>
                    <a:lnTo>
                      <a:pt x="75" y="114"/>
                    </a:lnTo>
                    <a:lnTo>
                      <a:pt x="0" y="7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80" name="Freeform 1511"/>
              <p:cNvSpPr>
                <a:spLocks/>
              </p:cNvSpPr>
              <p:nvPr/>
            </p:nvSpPr>
            <p:spPr bwMode="auto">
              <a:xfrm>
                <a:off x="4851" y="1626"/>
                <a:ext cx="289" cy="114"/>
              </a:xfrm>
              <a:custGeom>
                <a:avLst/>
                <a:gdLst>
                  <a:gd name="T0" fmla="*/ 0 w 289"/>
                  <a:gd name="T1" fmla="*/ 75 h 114"/>
                  <a:gd name="T2" fmla="*/ 147 w 289"/>
                  <a:gd name="T3" fmla="*/ 0 h 114"/>
                  <a:gd name="T4" fmla="*/ 289 w 289"/>
                  <a:gd name="T5" fmla="*/ 75 h 114"/>
                  <a:gd name="T6" fmla="*/ 216 w 289"/>
                  <a:gd name="T7" fmla="*/ 114 h 114"/>
                  <a:gd name="T8" fmla="*/ 147 w 289"/>
                  <a:gd name="T9" fmla="*/ 78 h 114"/>
                  <a:gd name="T10" fmla="*/ 75 w 289"/>
                  <a:gd name="T11" fmla="*/ 114 h 114"/>
                  <a:gd name="T12" fmla="*/ 0 w 289"/>
                  <a:gd name="T13" fmla="*/ 75 h 114"/>
                  <a:gd name="T14" fmla="*/ 0 60000 65536"/>
                  <a:gd name="T15" fmla="*/ 0 60000 65536"/>
                  <a:gd name="T16" fmla="*/ 0 60000 65536"/>
                  <a:gd name="T17" fmla="*/ 0 60000 65536"/>
                  <a:gd name="T18" fmla="*/ 0 60000 65536"/>
                  <a:gd name="T19" fmla="*/ 0 60000 65536"/>
                  <a:gd name="T20" fmla="*/ 0 60000 65536"/>
                  <a:gd name="T21" fmla="*/ 0 w 289"/>
                  <a:gd name="T22" fmla="*/ 0 h 114"/>
                  <a:gd name="T23" fmla="*/ 289 w 289"/>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9" h="114">
                    <a:moveTo>
                      <a:pt x="0" y="75"/>
                    </a:moveTo>
                    <a:lnTo>
                      <a:pt x="147" y="0"/>
                    </a:lnTo>
                    <a:lnTo>
                      <a:pt x="289" y="75"/>
                    </a:lnTo>
                    <a:lnTo>
                      <a:pt x="216" y="114"/>
                    </a:lnTo>
                    <a:lnTo>
                      <a:pt x="147" y="78"/>
                    </a:lnTo>
                    <a:lnTo>
                      <a:pt x="75" y="114"/>
                    </a:lnTo>
                    <a:lnTo>
                      <a:pt x="0" y="7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81" name="Freeform 1512"/>
              <p:cNvSpPr>
                <a:spLocks/>
              </p:cNvSpPr>
              <p:nvPr/>
            </p:nvSpPr>
            <p:spPr bwMode="auto">
              <a:xfrm>
                <a:off x="4247" y="1258"/>
                <a:ext cx="292" cy="114"/>
              </a:xfrm>
              <a:custGeom>
                <a:avLst/>
                <a:gdLst>
                  <a:gd name="T0" fmla="*/ 0 w 292"/>
                  <a:gd name="T1" fmla="*/ 76 h 114"/>
                  <a:gd name="T2" fmla="*/ 147 w 292"/>
                  <a:gd name="T3" fmla="*/ 0 h 114"/>
                  <a:gd name="T4" fmla="*/ 292 w 292"/>
                  <a:gd name="T5" fmla="*/ 76 h 114"/>
                  <a:gd name="T6" fmla="*/ 216 w 292"/>
                  <a:gd name="T7" fmla="*/ 114 h 114"/>
                  <a:gd name="T8" fmla="*/ 147 w 292"/>
                  <a:gd name="T9" fmla="*/ 78 h 114"/>
                  <a:gd name="T10" fmla="*/ 76 w 292"/>
                  <a:gd name="T11" fmla="*/ 114 h 114"/>
                  <a:gd name="T12" fmla="*/ 0 w 292"/>
                  <a:gd name="T13" fmla="*/ 76 h 114"/>
                  <a:gd name="T14" fmla="*/ 0 60000 65536"/>
                  <a:gd name="T15" fmla="*/ 0 60000 65536"/>
                  <a:gd name="T16" fmla="*/ 0 60000 65536"/>
                  <a:gd name="T17" fmla="*/ 0 60000 65536"/>
                  <a:gd name="T18" fmla="*/ 0 60000 65536"/>
                  <a:gd name="T19" fmla="*/ 0 60000 65536"/>
                  <a:gd name="T20" fmla="*/ 0 60000 65536"/>
                  <a:gd name="T21" fmla="*/ 0 w 292"/>
                  <a:gd name="T22" fmla="*/ 0 h 114"/>
                  <a:gd name="T23" fmla="*/ 292 w 292"/>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114">
                    <a:moveTo>
                      <a:pt x="0" y="76"/>
                    </a:moveTo>
                    <a:lnTo>
                      <a:pt x="147" y="0"/>
                    </a:lnTo>
                    <a:lnTo>
                      <a:pt x="292" y="76"/>
                    </a:lnTo>
                    <a:lnTo>
                      <a:pt x="216" y="114"/>
                    </a:lnTo>
                    <a:lnTo>
                      <a:pt x="147" y="78"/>
                    </a:lnTo>
                    <a:lnTo>
                      <a:pt x="76" y="114"/>
                    </a:lnTo>
                    <a:lnTo>
                      <a:pt x="0" y="7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82" name="Freeform 1513"/>
              <p:cNvSpPr>
                <a:spLocks/>
              </p:cNvSpPr>
              <p:nvPr/>
            </p:nvSpPr>
            <p:spPr bwMode="auto">
              <a:xfrm>
                <a:off x="4247" y="1258"/>
                <a:ext cx="292" cy="114"/>
              </a:xfrm>
              <a:custGeom>
                <a:avLst/>
                <a:gdLst>
                  <a:gd name="T0" fmla="*/ 0 w 292"/>
                  <a:gd name="T1" fmla="*/ 76 h 114"/>
                  <a:gd name="T2" fmla="*/ 147 w 292"/>
                  <a:gd name="T3" fmla="*/ 0 h 114"/>
                  <a:gd name="T4" fmla="*/ 292 w 292"/>
                  <a:gd name="T5" fmla="*/ 76 h 114"/>
                  <a:gd name="T6" fmla="*/ 216 w 292"/>
                  <a:gd name="T7" fmla="*/ 114 h 114"/>
                  <a:gd name="T8" fmla="*/ 147 w 292"/>
                  <a:gd name="T9" fmla="*/ 78 h 114"/>
                  <a:gd name="T10" fmla="*/ 76 w 292"/>
                  <a:gd name="T11" fmla="*/ 114 h 114"/>
                  <a:gd name="T12" fmla="*/ 0 w 292"/>
                  <a:gd name="T13" fmla="*/ 76 h 114"/>
                  <a:gd name="T14" fmla="*/ 0 60000 65536"/>
                  <a:gd name="T15" fmla="*/ 0 60000 65536"/>
                  <a:gd name="T16" fmla="*/ 0 60000 65536"/>
                  <a:gd name="T17" fmla="*/ 0 60000 65536"/>
                  <a:gd name="T18" fmla="*/ 0 60000 65536"/>
                  <a:gd name="T19" fmla="*/ 0 60000 65536"/>
                  <a:gd name="T20" fmla="*/ 0 60000 65536"/>
                  <a:gd name="T21" fmla="*/ 0 w 292"/>
                  <a:gd name="T22" fmla="*/ 0 h 114"/>
                  <a:gd name="T23" fmla="*/ 292 w 292"/>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114">
                    <a:moveTo>
                      <a:pt x="0" y="76"/>
                    </a:moveTo>
                    <a:lnTo>
                      <a:pt x="147" y="0"/>
                    </a:lnTo>
                    <a:lnTo>
                      <a:pt x="292" y="76"/>
                    </a:lnTo>
                    <a:lnTo>
                      <a:pt x="216" y="114"/>
                    </a:lnTo>
                    <a:lnTo>
                      <a:pt x="147" y="78"/>
                    </a:lnTo>
                    <a:lnTo>
                      <a:pt x="76" y="114"/>
                    </a:lnTo>
                    <a:lnTo>
                      <a:pt x="0" y="7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83" name="Freeform 1514"/>
              <p:cNvSpPr>
                <a:spLocks/>
              </p:cNvSpPr>
              <p:nvPr/>
            </p:nvSpPr>
            <p:spPr bwMode="auto">
              <a:xfrm>
                <a:off x="4563" y="1624"/>
                <a:ext cx="290" cy="116"/>
              </a:xfrm>
              <a:custGeom>
                <a:avLst/>
                <a:gdLst>
                  <a:gd name="T0" fmla="*/ 0 w 290"/>
                  <a:gd name="T1" fmla="*/ 75 h 116"/>
                  <a:gd name="T2" fmla="*/ 145 w 290"/>
                  <a:gd name="T3" fmla="*/ 0 h 116"/>
                  <a:gd name="T4" fmla="*/ 290 w 290"/>
                  <a:gd name="T5" fmla="*/ 77 h 116"/>
                  <a:gd name="T6" fmla="*/ 216 w 290"/>
                  <a:gd name="T7" fmla="*/ 114 h 116"/>
                  <a:gd name="T8" fmla="*/ 145 w 290"/>
                  <a:gd name="T9" fmla="*/ 77 h 116"/>
                  <a:gd name="T10" fmla="*/ 73 w 290"/>
                  <a:gd name="T11" fmla="*/ 116 h 116"/>
                  <a:gd name="T12" fmla="*/ 0 w 290"/>
                  <a:gd name="T13" fmla="*/ 75 h 116"/>
                  <a:gd name="T14" fmla="*/ 0 60000 65536"/>
                  <a:gd name="T15" fmla="*/ 0 60000 65536"/>
                  <a:gd name="T16" fmla="*/ 0 60000 65536"/>
                  <a:gd name="T17" fmla="*/ 0 60000 65536"/>
                  <a:gd name="T18" fmla="*/ 0 60000 65536"/>
                  <a:gd name="T19" fmla="*/ 0 60000 65536"/>
                  <a:gd name="T20" fmla="*/ 0 60000 65536"/>
                  <a:gd name="T21" fmla="*/ 0 w 290"/>
                  <a:gd name="T22" fmla="*/ 0 h 116"/>
                  <a:gd name="T23" fmla="*/ 290 w 290"/>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0" h="116">
                    <a:moveTo>
                      <a:pt x="0" y="75"/>
                    </a:moveTo>
                    <a:lnTo>
                      <a:pt x="145" y="0"/>
                    </a:lnTo>
                    <a:lnTo>
                      <a:pt x="290" y="77"/>
                    </a:lnTo>
                    <a:lnTo>
                      <a:pt x="216" y="114"/>
                    </a:lnTo>
                    <a:lnTo>
                      <a:pt x="145" y="77"/>
                    </a:lnTo>
                    <a:lnTo>
                      <a:pt x="73" y="116"/>
                    </a:lnTo>
                    <a:lnTo>
                      <a:pt x="0" y="7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84" name="Freeform 1515"/>
              <p:cNvSpPr>
                <a:spLocks/>
              </p:cNvSpPr>
              <p:nvPr/>
            </p:nvSpPr>
            <p:spPr bwMode="auto">
              <a:xfrm>
                <a:off x="4563" y="1624"/>
                <a:ext cx="290" cy="116"/>
              </a:xfrm>
              <a:custGeom>
                <a:avLst/>
                <a:gdLst>
                  <a:gd name="T0" fmla="*/ 0 w 290"/>
                  <a:gd name="T1" fmla="*/ 75 h 116"/>
                  <a:gd name="T2" fmla="*/ 145 w 290"/>
                  <a:gd name="T3" fmla="*/ 0 h 116"/>
                  <a:gd name="T4" fmla="*/ 290 w 290"/>
                  <a:gd name="T5" fmla="*/ 77 h 116"/>
                  <a:gd name="T6" fmla="*/ 216 w 290"/>
                  <a:gd name="T7" fmla="*/ 114 h 116"/>
                  <a:gd name="T8" fmla="*/ 145 w 290"/>
                  <a:gd name="T9" fmla="*/ 77 h 116"/>
                  <a:gd name="T10" fmla="*/ 73 w 290"/>
                  <a:gd name="T11" fmla="*/ 116 h 116"/>
                  <a:gd name="T12" fmla="*/ 0 w 290"/>
                  <a:gd name="T13" fmla="*/ 75 h 116"/>
                  <a:gd name="T14" fmla="*/ 0 60000 65536"/>
                  <a:gd name="T15" fmla="*/ 0 60000 65536"/>
                  <a:gd name="T16" fmla="*/ 0 60000 65536"/>
                  <a:gd name="T17" fmla="*/ 0 60000 65536"/>
                  <a:gd name="T18" fmla="*/ 0 60000 65536"/>
                  <a:gd name="T19" fmla="*/ 0 60000 65536"/>
                  <a:gd name="T20" fmla="*/ 0 60000 65536"/>
                  <a:gd name="T21" fmla="*/ 0 w 290"/>
                  <a:gd name="T22" fmla="*/ 0 h 116"/>
                  <a:gd name="T23" fmla="*/ 290 w 290"/>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0" h="116">
                    <a:moveTo>
                      <a:pt x="0" y="75"/>
                    </a:moveTo>
                    <a:lnTo>
                      <a:pt x="145" y="0"/>
                    </a:lnTo>
                    <a:lnTo>
                      <a:pt x="290" y="77"/>
                    </a:lnTo>
                    <a:lnTo>
                      <a:pt x="216" y="114"/>
                    </a:lnTo>
                    <a:lnTo>
                      <a:pt x="145" y="77"/>
                    </a:lnTo>
                    <a:lnTo>
                      <a:pt x="73" y="116"/>
                    </a:lnTo>
                    <a:lnTo>
                      <a:pt x="0" y="7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85" name="Freeform 1516"/>
              <p:cNvSpPr>
                <a:spLocks/>
              </p:cNvSpPr>
              <p:nvPr/>
            </p:nvSpPr>
            <p:spPr bwMode="auto">
              <a:xfrm>
                <a:off x="4704" y="1549"/>
                <a:ext cx="292" cy="114"/>
              </a:xfrm>
              <a:custGeom>
                <a:avLst/>
                <a:gdLst>
                  <a:gd name="T0" fmla="*/ 0 w 292"/>
                  <a:gd name="T1" fmla="*/ 75 h 114"/>
                  <a:gd name="T2" fmla="*/ 147 w 292"/>
                  <a:gd name="T3" fmla="*/ 0 h 114"/>
                  <a:gd name="T4" fmla="*/ 292 w 292"/>
                  <a:gd name="T5" fmla="*/ 75 h 114"/>
                  <a:gd name="T6" fmla="*/ 216 w 292"/>
                  <a:gd name="T7" fmla="*/ 114 h 114"/>
                  <a:gd name="T8" fmla="*/ 147 w 292"/>
                  <a:gd name="T9" fmla="*/ 77 h 114"/>
                  <a:gd name="T10" fmla="*/ 75 w 292"/>
                  <a:gd name="T11" fmla="*/ 114 h 114"/>
                  <a:gd name="T12" fmla="*/ 0 w 292"/>
                  <a:gd name="T13" fmla="*/ 75 h 114"/>
                  <a:gd name="T14" fmla="*/ 0 60000 65536"/>
                  <a:gd name="T15" fmla="*/ 0 60000 65536"/>
                  <a:gd name="T16" fmla="*/ 0 60000 65536"/>
                  <a:gd name="T17" fmla="*/ 0 60000 65536"/>
                  <a:gd name="T18" fmla="*/ 0 60000 65536"/>
                  <a:gd name="T19" fmla="*/ 0 60000 65536"/>
                  <a:gd name="T20" fmla="*/ 0 60000 65536"/>
                  <a:gd name="T21" fmla="*/ 0 w 292"/>
                  <a:gd name="T22" fmla="*/ 0 h 114"/>
                  <a:gd name="T23" fmla="*/ 292 w 292"/>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114">
                    <a:moveTo>
                      <a:pt x="0" y="75"/>
                    </a:moveTo>
                    <a:lnTo>
                      <a:pt x="147" y="0"/>
                    </a:lnTo>
                    <a:lnTo>
                      <a:pt x="292" y="75"/>
                    </a:lnTo>
                    <a:lnTo>
                      <a:pt x="216" y="114"/>
                    </a:lnTo>
                    <a:lnTo>
                      <a:pt x="147" y="77"/>
                    </a:lnTo>
                    <a:lnTo>
                      <a:pt x="75" y="114"/>
                    </a:lnTo>
                    <a:lnTo>
                      <a:pt x="0" y="7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86" name="Freeform 1517"/>
              <p:cNvSpPr>
                <a:spLocks/>
              </p:cNvSpPr>
              <p:nvPr/>
            </p:nvSpPr>
            <p:spPr bwMode="auto">
              <a:xfrm>
                <a:off x="4704" y="1549"/>
                <a:ext cx="292" cy="114"/>
              </a:xfrm>
              <a:custGeom>
                <a:avLst/>
                <a:gdLst>
                  <a:gd name="T0" fmla="*/ 0 w 292"/>
                  <a:gd name="T1" fmla="*/ 75 h 114"/>
                  <a:gd name="T2" fmla="*/ 147 w 292"/>
                  <a:gd name="T3" fmla="*/ 0 h 114"/>
                  <a:gd name="T4" fmla="*/ 292 w 292"/>
                  <a:gd name="T5" fmla="*/ 75 h 114"/>
                  <a:gd name="T6" fmla="*/ 216 w 292"/>
                  <a:gd name="T7" fmla="*/ 114 h 114"/>
                  <a:gd name="T8" fmla="*/ 147 w 292"/>
                  <a:gd name="T9" fmla="*/ 77 h 114"/>
                  <a:gd name="T10" fmla="*/ 75 w 292"/>
                  <a:gd name="T11" fmla="*/ 114 h 114"/>
                  <a:gd name="T12" fmla="*/ 0 w 292"/>
                  <a:gd name="T13" fmla="*/ 75 h 114"/>
                  <a:gd name="T14" fmla="*/ 0 60000 65536"/>
                  <a:gd name="T15" fmla="*/ 0 60000 65536"/>
                  <a:gd name="T16" fmla="*/ 0 60000 65536"/>
                  <a:gd name="T17" fmla="*/ 0 60000 65536"/>
                  <a:gd name="T18" fmla="*/ 0 60000 65536"/>
                  <a:gd name="T19" fmla="*/ 0 60000 65536"/>
                  <a:gd name="T20" fmla="*/ 0 60000 65536"/>
                  <a:gd name="T21" fmla="*/ 0 w 292"/>
                  <a:gd name="T22" fmla="*/ 0 h 114"/>
                  <a:gd name="T23" fmla="*/ 292 w 292"/>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2" h="114">
                    <a:moveTo>
                      <a:pt x="0" y="75"/>
                    </a:moveTo>
                    <a:lnTo>
                      <a:pt x="147" y="0"/>
                    </a:lnTo>
                    <a:lnTo>
                      <a:pt x="292" y="75"/>
                    </a:lnTo>
                    <a:lnTo>
                      <a:pt x="216" y="114"/>
                    </a:lnTo>
                    <a:lnTo>
                      <a:pt x="147" y="77"/>
                    </a:lnTo>
                    <a:lnTo>
                      <a:pt x="75" y="114"/>
                    </a:lnTo>
                    <a:lnTo>
                      <a:pt x="0" y="7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87" name="Freeform 1518"/>
              <p:cNvSpPr>
                <a:spLocks/>
              </p:cNvSpPr>
              <p:nvPr/>
            </p:nvSpPr>
            <p:spPr bwMode="auto">
              <a:xfrm>
                <a:off x="4186" y="1116"/>
                <a:ext cx="212" cy="110"/>
              </a:xfrm>
              <a:custGeom>
                <a:avLst/>
                <a:gdLst>
                  <a:gd name="T0" fmla="*/ 0 w 212"/>
                  <a:gd name="T1" fmla="*/ 24 h 110"/>
                  <a:gd name="T2" fmla="*/ 49 w 212"/>
                  <a:gd name="T3" fmla="*/ 0 h 110"/>
                  <a:gd name="T4" fmla="*/ 105 w 212"/>
                  <a:gd name="T5" fmla="*/ 28 h 110"/>
                  <a:gd name="T6" fmla="*/ 152 w 212"/>
                  <a:gd name="T7" fmla="*/ 2 h 110"/>
                  <a:gd name="T8" fmla="*/ 208 w 212"/>
                  <a:gd name="T9" fmla="*/ 30 h 110"/>
                  <a:gd name="T10" fmla="*/ 158 w 212"/>
                  <a:gd name="T11" fmla="*/ 58 h 110"/>
                  <a:gd name="T12" fmla="*/ 212 w 212"/>
                  <a:gd name="T13" fmla="*/ 84 h 110"/>
                  <a:gd name="T14" fmla="*/ 162 w 212"/>
                  <a:gd name="T15" fmla="*/ 110 h 110"/>
                  <a:gd name="T16" fmla="*/ 105 w 212"/>
                  <a:gd name="T17" fmla="*/ 82 h 110"/>
                  <a:gd name="T18" fmla="*/ 49 w 212"/>
                  <a:gd name="T19" fmla="*/ 110 h 110"/>
                  <a:gd name="T20" fmla="*/ 2 w 212"/>
                  <a:gd name="T21" fmla="*/ 84 h 110"/>
                  <a:gd name="T22" fmla="*/ 57 w 212"/>
                  <a:gd name="T23" fmla="*/ 56 h 110"/>
                  <a:gd name="T24" fmla="*/ 0 w 212"/>
                  <a:gd name="T25" fmla="*/ 24 h 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110"/>
                  <a:gd name="T41" fmla="*/ 212 w 212"/>
                  <a:gd name="T42" fmla="*/ 110 h 1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110">
                    <a:moveTo>
                      <a:pt x="0" y="24"/>
                    </a:moveTo>
                    <a:lnTo>
                      <a:pt x="49" y="0"/>
                    </a:lnTo>
                    <a:lnTo>
                      <a:pt x="105" y="28"/>
                    </a:lnTo>
                    <a:lnTo>
                      <a:pt x="152" y="2"/>
                    </a:lnTo>
                    <a:lnTo>
                      <a:pt x="208" y="30"/>
                    </a:lnTo>
                    <a:lnTo>
                      <a:pt x="158" y="58"/>
                    </a:lnTo>
                    <a:lnTo>
                      <a:pt x="212" y="84"/>
                    </a:lnTo>
                    <a:lnTo>
                      <a:pt x="162" y="110"/>
                    </a:lnTo>
                    <a:lnTo>
                      <a:pt x="105" y="82"/>
                    </a:lnTo>
                    <a:lnTo>
                      <a:pt x="49" y="110"/>
                    </a:lnTo>
                    <a:lnTo>
                      <a:pt x="2" y="84"/>
                    </a:lnTo>
                    <a:lnTo>
                      <a:pt x="57" y="56"/>
                    </a:lnTo>
                    <a:lnTo>
                      <a:pt x="0" y="2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88" name="Freeform 1519"/>
              <p:cNvSpPr>
                <a:spLocks/>
              </p:cNvSpPr>
              <p:nvPr/>
            </p:nvSpPr>
            <p:spPr bwMode="auto">
              <a:xfrm>
                <a:off x="4186" y="1116"/>
                <a:ext cx="212" cy="110"/>
              </a:xfrm>
              <a:custGeom>
                <a:avLst/>
                <a:gdLst>
                  <a:gd name="T0" fmla="*/ 0 w 212"/>
                  <a:gd name="T1" fmla="*/ 24 h 110"/>
                  <a:gd name="T2" fmla="*/ 49 w 212"/>
                  <a:gd name="T3" fmla="*/ 0 h 110"/>
                  <a:gd name="T4" fmla="*/ 105 w 212"/>
                  <a:gd name="T5" fmla="*/ 28 h 110"/>
                  <a:gd name="T6" fmla="*/ 152 w 212"/>
                  <a:gd name="T7" fmla="*/ 2 h 110"/>
                  <a:gd name="T8" fmla="*/ 208 w 212"/>
                  <a:gd name="T9" fmla="*/ 30 h 110"/>
                  <a:gd name="T10" fmla="*/ 158 w 212"/>
                  <a:gd name="T11" fmla="*/ 58 h 110"/>
                  <a:gd name="T12" fmla="*/ 212 w 212"/>
                  <a:gd name="T13" fmla="*/ 84 h 110"/>
                  <a:gd name="T14" fmla="*/ 162 w 212"/>
                  <a:gd name="T15" fmla="*/ 110 h 110"/>
                  <a:gd name="T16" fmla="*/ 105 w 212"/>
                  <a:gd name="T17" fmla="*/ 82 h 110"/>
                  <a:gd name="T18" fmla="*/ 49 w 212"/>
                  <a:gd name="T19" fmla="*/ 110 h 110"/>
                  <a:gd name="T20" fmla="*/ 2 w 212"/>
                  <a:gd name="T21" fmla="*/ 84 h 110"/>
                  <a:gd name="T22" fmla="*/ 57 w 212"/>
                  <a:gd name="T23" fmla="*/ 56 h 110"/>
                  <a:gd name="T24" fmla="*/ 0 w 212"/>
                  <a:gd name="T25" fmla="*/ 24 h 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110"/>
                  <a:gd name="T41" fmla="*/ 212 w 212"/>
                  <a:gd name="T42" fmla="*/ 110 h 1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110">
                    <a:moveTo>
                      <a:pt x="0" y="24"/>
                    </a:moveTo>
                    <a:lnTo>
                      <a:pt x="49" y="0"/>
                    </a:lnTo>
                    <a:lnTo>
                      <a:pt x="105" y="28"/>
                    </a:lnTo>
                    <a:lnTo>
                      <a:pt x="152" y="2"/>
                    </a:lnTo>
                    <a:lnTo>
                      <a:pt x="208" y="30"/>
                    </a:lnTo>
                    <a:lnTo>
                      <a:pt x="158" y="58"/>
                    </a:lnTo>
                    <a:lnTo>
                      <a:pt x="212" y="84"/>
                    </a:lnTo>
                    <a:lnTo>
                      <a:pt x="162" y="110"/>
                    </a:lnTo>
                    <a:lnTo>
                      <a:pt x="105" y="82"/>
                    </a:lnTo>
                    <a:lnTo>
                      <a:pt x="49" y="110"/>
                    </a:lnTo>
                    <a:lnTo>
                      <a:pt x="2" y="84"/>
                    </a:lnTo>
                    <a:lnTo>
                      <a:pt x="57" y="56"/>
                    </a:lnTo>
                    <a:lnTo>
                      <a:pt x="0" y="2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89" name="Freeform 1520"/>
              <p:cNvSpPr>
                <a:spLocks/>
              </p:cNvSpPr>
              <p:nvPr/>
            </p:nvSpPr>
            <p:spPr bwMode="auto">
              <a:xfrm>
                <a:off x="2121" y="3239"/>
                <a:ext cx="99" cy="52"/>
              </a:xfrm>
              <a:custGeom>
                <a:avLst/>
                <a:gdLst>
                  <a:gd name="T0" fmla="*/ 0 w 99"/>
                  <a:gd name="T1" fmla="*/ 26 h 52"/>
                  <a:gd name="T2" fmla="*/ 51 w 99"/>
                  <a:gd name="T3" fmla="*/ 0 h 52"/>
                  <a:gd name="T4" fmla="*/ 99 w 99"/>
                  <a:gd name="T5" fmla="*/ 26 h 52"/>
                  <a:gd name="T6" fmla="*/ 47 w 99"/>
                  <a:gd name="T7" fmla="*/ 52 h 52"/>
                  <a:gd name="T8" fmla="*/ 0 w 99"/>
                  <a:gd name="T9" fmla="*/ 26 h 52"/>
                  <a:gd name="T10" fmla="*/ 0 60000 65536"/>
                  <a:gd name="T11" fmla="*/ 0 60000 65536"/>
                  <a:gd name="T12" fmla="*/ 0 60000 65536"/>
                  <a:gd name="T13" fmla="*/ 0 60000 65536"/>
                  <a:gd name="T14" fmla="*/ 0 60000 65536"/>
                  <a:gd name="T15" fmla="*/ 0 w 99"/>
                  <a:gd name="T16" fmla="*/ 0 h 52"/>
                  <a:gd name="T17" fmla="*/ 99 w 99"/>
                  <a:gd name="T18" fmla="*/ 52 h 52"/>
                </a:gdLst>
                <a:ahLst/>
                <a:cxnLst>
                  <a:cxn ang="T10">
                    <a:pos x="T0" y="T1"/>
                  </a:cxn>
                  <a:cxn ang="T11">
                    <a:pos x="T2" y="T3"/>
                  </a:cxn>
                  <a:cxn ang="T12">
                    <a:pos x="T4" y="T5"/>
                  </a:cxn>
                  <a:cxn ang="T13">
                    <a:pos x="T6" y="T7"/>
                  </a:cxn>
                  <a:cxn ang="T14">
                    <a:pos x="T8" y="T9"/>
                  </a:cxn>
                </a:cxnLst>
                <a:rect l="T15" t="T16" r="T17" b="T18"/>
                <a:pathLst>
                  <a:path w="99" h="52">
                    <a:moveTo>
                      <a:pt x="0" y="26"/>
                    </a:moveTo>
                    <a:lnTo>
                      <a:pt x="51" y="0"/>
                    </a:lnTo>
                    <a:lnTo>
                      <a:pt x="99" y="26"/>
                    </a:lnTo>
                    <a:lnTo>
                      <a:pt x="47" y="52"/>
                    </a:lnTo>
                    <a:lnTo>
                      <a:pt x="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90" name="Freeform 1521"/>
              <p:cNvSpPr>
                <a:spLocks/>
              </p:cNvSpPr>
              <p:nvPr/>
            </p:nvSpPr>
            <p:spPr bwMode="auto">
              <a:xfrm>
                <a:off x="2121" y="3239"/>
                <a:ext cx="99" cy="52"/>
              </a:xfrm>
              <a:custGeom>
                <a:avLst/>
                <a:gdLst>
                  <a:gd name="T0" fmla="*/ 0 w 99"/>
                  <a:gd name="T1" fmla="*/ 26 h 52"/>
                  <a:gd name="T2" fmla="*/ 51 w 99"/>
                  <a:gd name="T3" fmla="*/ 0 h 52"/>
                  <a:gd name="T4" fmla="*/ 99 w 99"/>
                  <a:gd name="T5" fmla="*/ 26 h 52"/>
                  <a:gd name="T6" fmla="*/ 47 w 99"/>
                  <a:gd name="T7" fmla="*/ 52 h 52"/>
                  <a:gd name="T8" fmla="*/ 0 w 99"/>
                  <a:gd name="T9" fmla="*/ 26 h 52"/>
                  <a:gd name="T10" fmla="*/ 0 60000 65536"/>
                  <a:gd name="T11" fmla="*/ 0 60000 65536"/>
                  <a:gd name="T12" fmla="*/ 0 60000 65536"/>
                  <a:gd name="T13" fmla="*/ 0 60000 65536"/>
                  <a:gd name="T14" fmla="*/ 0 60000 65536"/>
                  <a:gd name="T15" fmla="*/ 0 w 99"/>
                  <a:gd name="T16" fmla="*/ 0 h 52"/>
                  <a:gd name="T17" fmla="*/ 99 w 99"/>
                  <a:gd name="T18" fmla="*/ 52 h 52"/>
                </a:gdLst>
                <a:ahLst/>
                <a:cxnLst>
                  <a:cxn ang="T10">
                    <a:pos x="T0" y="T1"/>
                  </a:cxn>
                  <a:cxn ang="T11">
                    <a:pos x="T2" y="T3"/>
                  </a:cxn>
                  <a:cxn ang="T12">
                    <a:pos x="T4" y="T5"/>
                  </a:cxn>
                  <a:cxn ang="T13">
                    <a:pos x="T6" y="T7"/>
                  </a:cxn>
                  <a:cxn ang="T14">
                    <a:pos x="T8" y="T9"/>
                  </a:cxn>
                </a:cxnLst>
                <a:rect l="T15" t="T16" r="T17" b="T18"/>
                <a:pathLst>
                  <a:path w="99" h="52">
                    <a:moveTo>
                      <a:pt x="0" y="26"/>
                    </a:moveTo>
                    <a:lnTo>
                      <a:pt x="51" y="0"/>
                    </a:lnTo>
                    <a:lnTo>
                      <a:pt x="99" y="26"/>
                    </a:lnTo>
                    <a:lnTo>
                      <a:pt x="47" y="52"/>
                    </a:lnTo>
                    <a:lnTo>
                      <a:pt x="0" y="2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91" name="Freeform 1522"/>
              <p:cNvSpPr>
                <a:spLocks/>
              </p:cNvSpPr>
              <p:nvPr/>
            </p:nvSpPr>
            <p:spPr bwMode="auto">
              <a:xfrm>
                <a:off x="2677" y="2895"/>
                <a:ext cx="99" cy="52"/>
              </a:xfrm>
              <a:custGeom>
                <a:avLst/>
                <a:gdLst>
                  <a:gd name="T0" fmla="*/ 0 w 99"/>
                  <a:gd name="T1" fmla="*/ 26 h 52"/>
                  <a:gd name="T2" fmla="*/ 51 w 99"/>
                  <a:gd name="T3" fmla="*/ 0 h 52"/>
                  <a:gd name="T4" fmla="*/ 99 w 99"/>
                  <a:gd name="T5" fmla="*/ 28 h 52"/>
                  <a:gd name="T6" fmla="*/ 47 w 99"/>
                  <a:gd name="T7" fmla="*/ 52 h 52"/>
                  <a:gd name="T8" fmla="*/ 0 w 99"/>
                  <a:gd name="T9" fmla="*/ 26 h 52"/>
                  <a:gd name="T10" fmla="*/ 0 60000 65536"/>
                  <a:gd name="T11" fmla="*/ 0 60000 65536"/>
                  <a:gd name="T12" fmla="*/ 0 60000 65536"/>
                  <a:gd name="T13" fmla="*/ 0 60000 65536"/>
                  <a:gd name="T14" fmla="*/ 0 60000 65536"/>
                  <a:gd name="T15" fmla="*/ 0 w 99"/>
                  <a:gd name="T16" fmla="*/ 0 h 52"/>
                  <a:gd name="T17" fmla="*/ 99 w 99"/>
                  <a:gd name="T18" fmla="*/ 52 h 52"/>
                </a:gdLst>
                <a:ahLst/>
                <a:cxnLst>
                  <a:cxn ang="T10">
                    <a:pos x="T0" y="T1"/>
                  </a:cxn>
                  <a:cxn ang="T11">
                    <a:pos x="T2" y="T3"/>
                  </a:cxn>
                  <a:cxn ang="T12">
                    <a:pos x="T4" y="T5"/>
                  </a:cxn>
                  <a:cxn ang="T13">
                    <a:pos x="T6" y="T7"/>
                  </a:cxn>
                  <a:cxn ang="T14">
                    <a:pos x="T8" y="T9"/>
                  </a:cxn>
                </a:cxnLst>
                <a:rect l="T15" t="T16" r="T17" b="T18"/>
                <a:pathLst>
                  <a:path w="99" h="52">
                    <a:moveTo>
                      <a:pt x="0" y="26"/>
                    </a:moveTo>
                    <a:lnTo>
                      <a:pt x="51" y="0"/>
                    </a:lnTo>
                    <a:lnTo>
                      <a:pt x="99" y="28"/>
                    </a:lnTo>
                    <a:lnTo>
                      <a:pt x="47" y="52"/>
                    </a:lnTo>
                    <a:lnTo>
                      <a:pt x="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92" name="Freeform 1523"/>
              <p:cNvSpPr>
                <a:spLocks/>
              </p:cNvSpPr>
              <p:nvPr/>
            </p:nvSpPr>
            <p:spPr bwMode="auto">
              <a:xfrm>
                <a:off x="2677" y="2895"/>
                <a:ext cx="99" cy="52"/>
              </a:xfrm>
              <a:custGeom>
                <a:avLst/>
                <a:gdLst>
                  <a:gd name="T0" fmla="*/ 0 w 99"/>
                  <a:gd name="T1" fmla="*/ 26 h 52"/>
                  <a:gd name="T2" fmla="*/ 51 w 99"/>
                  <a:gd name="T3" fmla="*/ 0 h 52"/>
                  <a:gd name="T4" fmla="*/ 99 w 99"/>
                  <a:gd name="T5" fmla="*/ 28 h 52"/>
                  <a:gd name="T6" fmla="*/ 47 w 99"/>
                  <a:gd name="T7" fmla="*/ 52 h 52"/>
                  <a:gd name="T8" fmla="*/ 0 w 99"/>
                  <a:gd name="T9" fmla="*/ 26 h 52"/>
                  <a:gd name="T10" fmla="*/ 0 60000 65536"/>
                  <a:gd name="T11" fmla="*/ 0 60000 65536"/>
                  <a:gd name="T12" fmla="*/ 0 60000 65536"/>
                  <a:gd name="T13" fmla="*/ 0 60000 65536"/>
                  <a:gd name="T14" fmla="*/ 0 60000 65536"/>
                  <a:gd name="T15" fmla="*/ 0 w 99"/>
                  <a:gd name="T16" fmla="*/ 0 h 52"/>
                  <a:gd name="T17" fmla="*/ 99 w 99"/>
                  <a:gd name="T18" fmla="*/ 52 h 52"/>
                </a:gdLst>
                <a:ahLst/>
                <a:cxnLst>
                  <a:cxn ang="T10">
                    <a:pos x="T0" y="T1"/>
                  </a:cxn>
                  <a:cxn ang="T11">
                    <a:pos x="T2" y="T3"/>
                  </a:cxn>
                  <a:cxn ang="T12">
                    <a:pos x="T4" y="T5"/>
                  </a:cxn>
                  <a:cxn ang="T13">
                    <a:pos x="T6" y="T7"/>
                  </a:cxn>
                  <a:cxn ang="T14">
                    <a:pos x="T8" y="T9"/>
                  </a:cxn>
                </a:cxnLst>
                <a:rect l="T15" t="T16" r="T17" b="T18"/>
                <a:pathLst>
                  <a:path w="99" h="52">
                    <a:moveTo>
                      <a:pt x="0" y="26"/>
                    </a:moveTo>
                    <a:lnTo>
                      <a:pt x="51" y="0"/>
                    </a:lnTo>
                    <a:lnTo>
                      <a:pt x="99" y="28"/>
                    </a:lnTo>
                    <a:lnTo>
                      <a:pt x="47" y="52"/>
                    </a:lnTo>
                    <a:lnTo>
                      <a:pt x="0" y="2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93" name="Freeform 1524"/>
              <p:cNvSpPr>
                <a:spLocks/>
              </p:cNvSpPr>
              <p:nvPr/>
            </p:nvSpPr>
            <p:spPr bwMode="auto">
              <a:xfrm>
                <a:off x="2343" y="3254"/>
                <a:ext cx="91" cy="106"/>
              </a:xfrm>
              <a:custGeom>
                <a:avLst/>
                <a:gdLst>
                  <a:gd name="T0" fmla="*/ 0 w 91"/>
                  <a:gd name="T1" fmla="*/ 106 h 106"/>
                  <a:gd name="T2" fmla="*/ 91 w 91"/>
                  <a:gd name="T3" fmla="*/ 52 h 106"/>
                  <a:gd name="T4" fmla="*/ 91 w 91"/>
                  <a:gd name="T5" fmla="*/ 0 h 106"/>
                  <a:gd name="T6" fmla="*/ 0 w 91"/>
                  <a:gd name="T7" fmla="*/ 54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4"/>
                    </a:lnTo>
                    <a:lnTo>
                      <a:pt x="0" y="10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94" name="Freeform 1525"/>
              <p:cNvSpPr>
                <a:spLocks/>
              </p:cNvSpPr>
              <p:nvPr/>
            </p:nvSpPr>
            <p:spPr bwMode="auto">
              <a:xfrm>
                <a:off x="2343" y="3254"/>
                <a:ext cx="91" cy="106"/>
              </a:xfrm>
              <a:custGeom>
                <a:avLst/>
                <a:gdLst>
                  <a:gd name="T0" fmla="*/ 0 w 91"/>
                  <a:gd name="T1" fmla="*/ 106 h 106"/>
                  <a:gd name="T2" fmla="*/ 91 w 91"/>
                  <a:gd name="T3" fmla="*/ 52 h 106"/>
                  <a:gd name="T4" fmla="*/ 91 w 91"/>
                  <a:gd name="T5" fmla="*/ 0 h 106"/>
                  <a:gd name="T6" fmla="*/ 0 w 91"/>
                  <a:gd name="T7" fmla="*/ 54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4"/>
                    </a:lnTo>
                    <a:lnTo>
                      <a:pt x="0" y="10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95" name="Freeform 1526"/>
              <p:cNvSpPr>
                <a:spLocks/>
              </p:cNvSpPr>
              <p:nvPr/>
            </p:nvSpPr>
            <p:spPr bwMode="auto">
              <a:xfrm>
                <a:off x="2194" y="3175"/>
                <a:ext cx="240" cy="133"/>
              </a:xfrm>
              <a:custGeom>
                <a:avLst/>
                <a:gdLst>
                  <a:gd name="T0" fmla="*/ 149 w 240"/>
                  <a:gd name="T1" fmla="*/ 133 h 133"/>
                  <a:gd name="T2" fmla="*/ 240 w 240"/>
                  <a:gd name="T3" fmla="*/ 79 h 133"/>
                  <a:gd name="T4" fmla="*/ 90 w 240"/>
                  <a:gd name="T5" fmla="*/ 0 h 133"/>
                  <a:gd name="T6" fmla="*/ 0 w 240"/>
                  <a:gd name="T7" fmla="*/ 53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79"/>
                    </a:lnTo>
                    <a:lnTo>
                      <a:pt x="90" y="0"/>
                    </a:lnTo>
                    <a:lnTo>
                      <a:pt x="0" y="53"/>
                    </a:lnTo>
                    <a:lnTo>
                      <a:pt x="149"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96" name="Freeform 1527"/>
              <p:cNvSpPr>
                <a:spLocks/>
              </p:cNvSpPr>
              <p:nvPr/>
            </p:nvSpPr>
            <p:spPr bwMode="auto">
              <a:xfrm>
                <a:off x="2194" y="3175"/>
                <a:ext cx="240" cy="133"/>
              </a:xfrm>
              <a:custGeom>
                <a:avLst/>
                <a:gdLst>
                  <a:gd name="T0" fmla="*/ 149 w 240"/>
                  <a:gd name="T1" fmla="*/ 133 h 133"/>
                  <a:gd name="T2" fmla="*/ 240 w 240"/>
                  <a:gd name="T3" fmla="*/ 79 h 133"/>
                  <a:gd name="T4" fmla="*/ 90 w 240"/>
                  <a:gd name="T5" fmla="*/ 0 h 133"/>
                  <a:gd name="T6" fmla="*/ 0 w 240"/>
                  <a:gd name="T7" fmla="*/ 53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79"/>
                    </a:lnTo>
                    <a:lnTo>
                      <a:pt x="90" y="0"/>
                    </a:lnTo>
                    <a:lnTo>
                      <a:pt x="0" y="53"/>
                    </a:lnTo>
                    <a:lnTo>
                      <a:pt x="149"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97" name="Freeform 1528"/>
              <p:cNvSpPr>
                <a:spLocks/>
              </p:cNvSpPr>
              <p:nvPr/>
            </p:nvSpPr>
            <p:spPr bwMode="auto">
              <a:xfrm>
                <a:off x="2343" y="3254"/>
                <a:ext cx="91" cy="106"/>
              </a:xfrm>
              <a:custGeom>
                <a:avLst/>
                <a:gdLst>
                  <a:gd name="T0" fmla="*/ 0 w 91"/>
                  <a:gd name="T1" fmla="*/ 106 h 106"/>
                  <a:gd name="T2" fmla="*/ 91 w 91"/>
                  <a:gd name="T3" fmla="*/ 52 h 106"/>
                  <a:gd name="T4" fmla="*/ 91 w 91"/>
                  <a:gd name="T5" fmla="*/ 0 h 106"/>
                  <a:gd name="T6" fmla="*/ 0 w 91"/>
                  <a:gd name="T7" fmla="*/ 54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4"/>
                    </a:lnTo>
                    <a:lnTo>
                      <a:pt x="0" y="10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798" name="Freeform 1529"/>
              <p:cNvSpPr>
                <a:spLocks/>
              </p:cNvSpPr>
              <p:nvPr/>
            </p:nvSpPr>
            <p:spPr bwMode="auto">
              <a:xfrm>
                <a:off x="2343" y="3254"/>
                <a:ext cx="91" cy="106"/>
              </a:xfrm>
              <a:custGeom>
                <a:avLst/>
                <a:gdLst>
                  <a:gd name="T0" fmla="*/ 0 w 91"/>
                  <a:gd name="T1" fmla="*/ 106 h 106"/>
                  <a:gd name="T2" fmla="*/ 91 w 91"/>
                  <a:gd name="T3" fmla="*/ 52 h 106"/>
                  <a:gd name="T4" fmla="*/ 91 w 91"/>
                  <a:gd name="T5" fmla="*/ 0 h 106"/>
                  <a:gd name="T6" fmla="*/ 0 w 91"/>
                  <a:gd name="T7" fmla="*/ 54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4"/>
                    </a:lnTo>
                    <a:lnTo>
                      <a:pt x="0" y="10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799" name="Freeform 1530"/>
              <p:cNvSpPr>
                <a:spLocks/>
              </p:cNvSpPr>
              <p:nvPr/>
            </p:nvSpPr>
            <p:spPr bwMode="auto">
              <a:xfrm>
                <a:off x="2194" y="3175"/>
                <a:ext cx="240" cy="133"/>
              </a:xfrm>
              <a:custGeom>
                <a:avLst/>
                <a:gdLst>
                  <a:gd name="T0" fmla="*/ 149 w 240"/>
                  <a:gd name="T1" fmla="*/ 133 h 133"/>
                  <a:gd name="T2" fmla="*/ 240 w 240"/>
                  <a:gd name="T3" fmla="*/ 79 h 133"/>
                  <a:gd name="T4" fmla="*/ 90 w 240"/>
                  <a:gd name="T5" fmla="*/ 0 h 133"/>
                  <a:gd name="T6" fmla="*/ 0 w 240"/>
                  <a:gd name="T7" fmla="*/ 53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79"/>
                    </a:lnTo>
                    <a:lnTo>
                      <a:pt x="90" y="0"/>
                    </a:lnTo>
                    <a:lnTo>
                      <a:pt x="0" y="53"/>
                    </a:lnTo>
                    <a:lnTo>
                      <a:pt x="149"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00" name="Freeform 1531"/>
              <p:cNvSpPr>
                <a:spLocks/>
              </p:cNvSpPr>
              <p:nvPr/>
            </p:nvSpPr>
            <p:spPr bwMode="auto">
              <a:xfrm>
                <a:off x="2194" y="3175"/>
                <a:ext cx="240" cy="133"/>
              </a:xfrm>
              <a:custGeom>
                <a:avLst/>
                <a:gdLst>
                  <a:gd name="T0" fmla="*/ 149 w 240"/>
                  <a:gd name="T1" fmla="*/ 133 h 133"/>
                  <a:gd name="T2" fmla="*/ 240 w 240"/>
                  <a:gd name="T3" fmla="*/ 79 h 133"/>
                  <a:gd name="T4" fmla="*/ 90 w 240"/>
                  <a:gd name="T5" fmla="*/ 0 h 133"/>
                  <a:gd name="T6" fmla="*/ 0 w 240"/>
                  <a:gd name="T7" fmla="*/ 53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79"/>
                    </a:lnTo>
                    <a:lnTo>
                      <a:pt x="90" y="0"/>
                    </a:lnTo>
                    <a:lnTo>
                      <a:pt x="0" y="53"/>
                    </a:lnTo>
                    <a:lnTo>
                      <a:pt x="149"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01" name="Freeform 1532"/>
              <p:cNvSpPr>
                <a:spLocks/>
              </p:cNvSpPr>
              <p:nvPr/>
            </p:nvSpPr>
            <p:spPr bwMode="auto">
              <a:xfrm>
                <a:off x="2194" y="3228"/>
                <a:ext cx="149" cy="132"/>
              </a:xfrm>
              <a:custGeom>
                <a:avLst/>
                <a:gdLst>
                  <a:gd name="T0" fmla="*/ 0 w 149"/>
                  <a:gd name="T1" fmla="*/ 0 h 132"/>
                  <a:gd name="T2" fmla="*/ 0 w 149"/>
                  <a:gd name="T3" fmla="*/ 52 h 132"/>
                  <a:gd name="T4" fmla="*/ 149 w 149"/>
                  <a:gd name="T5" fmla="*/ 132 h 132"/>
                  <a:gd name="T6" fmla="*/ 149 w 149"/>
                  <a:gd name="T7" fmla="*/ 80 h 132"/>
                  <a:gd name="T8" fmla="*/ 0 w 149"/>
                  <a:gd name="T9" fmla="*/ 0 h 132"/>
                  <a:gd name="T10" fmla="*/ 0 60000 65536"/>
                  <a:gd name="T11" fmla="*/ 0 60000 65536"/>
                  <a:gd name="T12" fmla="*/ 0 60000 65536"/>
                  <a:gd name="T13" fmla="*/ 0 60000 65536"/>
                  <a:gd name="T14" fmla="*/ 0 60000 65536"/>
                  <a:gd name="T15" fmla="*/ 0 w 149"/>
                  <a:gd name="T16" fmla="*/ 0 h 132"/>
                  <a:gd name="T17" fmla="*/ 149 w 149"/>
                  <a:gd name="T18" fmla="*/ 132 h 132"/>
                </a:gdLst>
                <a:ahLst/>
                <a:cxnLst>
                  <a:cxn ang="T10">
                    <a:pos x="T0" y="T1"/>
                  </a:cxn>
                  <a:cxn ang="T11">
                    <a:pos x="T2" y="T3"/>
                  </a:cxn>
                  <a:cxn ang="T12">
                    <a:pos x="T4" y="T5"/>
                  </a:cxn>
                  <a:cxn ang="T13">
                    <a:pos x="T6" y="T7"/>
                  </a:cxn>
                  <a:cxn ang="T14">
                    <a:pos x="T8" y="T9"/>
                  </a:cxn>
                </a:cxnLst>
                <a:rect l="T15" t="T16" r="T17" b="T18"/>
                <a:pathLst>
                  <a:path w="149" h="132">
                    <a:moveTo>
                      <a:pt x="0" y="0"/>
                    </a:moveTo>
                    <a:lnTo>
                      <a:pt x="0" y="52"/>
                    </a:lnTo>
                    <a:lnTo>
                      <a:pt x="149" y="132"/>
                    </a:lnTo>
                    <a:lnTo>
                      <a:pt x="149" y="80"/>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02" name="Freeform 1533"/>
              <p:cNvSpPr>
                <a:spLocks/>
              </p:cNvSpPr>
              <p:nvPr/>
            </p:nvSpPr>
            <p:spPr bwMode="auto">
              <a:xfrm>
                <a:off x="2194" y="3228"/>
                <a:ext cx="149" cy="132"/>
              </a:xfrm>
              <a:custGeom>
                <a:avLst/>
                <a:gdLst>
                  <a:gd name="T0" fmla="*/ 0 w 149"/>
                  <a:gd name="T1" fmla="*/ 0 h 132"/>
                  <a:gd name="T2" fmla="*/ 0 w 149"/>
                  <a:gd name="T3" fmla="*/ 52 h 132"/>
                  <a:gd name="T4" fmla="*/ 149 w 149"/>
                  <a:gd name="T5" fmla="*/ 132 h 132"/>
                  <a:gd name="T6" fmla="*/ 149 w 149"/>
                  <a:gd name="T7" fmla="*/ 80 h 132"/>
                  <a:gd name="T8" fmla="*/ 0 w 149"/>
                  <a:gd name="T9" fmla="*/ 0 h 132"/>
                  <a:gd name="T10" fmla="*/ 0 60000 65536"/>
                  <a:gd name="T11" fmla="*/ 0 60000 65536"/>
                  <a:gd name="T12" fmla="*/ 0 60000 65536"/>
                  <a:gd name="T13" fmla="*/ 0 60000 65536"/>
                  <a:gd name="T14" fmla="*/ 0 60000 65536"/>
                  <a:gd name="T15" fmla="*/ 0 w 149"/>
                  <a:gd name="T16" fmla="*/ 0 h 132"/>
                  <a:gd name="T17" fmla="*/ 149 w 149"/>
                  <a:gd name="T18" fmla="*/ 132 h 132"/>
                </a:gdLst>
                <a:ahLst/>
                <a:cxnLst>
                  <a:cxn ang="T10">
                    <a:pos x="T0" y="T1"/>
                  </a:cxn>
                  <a:cxn ang="T11">
                    <a:pos x="T2" y="T3"/>
                  </a:cxn>
                  <a:cxn ang="T12">
                    <a:pos x="T4" y="T5"/>
                  </a:cxn>
                  <a:cxn ang="T13">
                    <a:pos x="T6" y="T7"/>
                  </a:cxn>
                  <a:cxn ang="T14">
                    <a:pos x="T8" y="T9"/>
                  </a:cxn>
                </a:cxnLst>
                <a:rect l="T15" t="T16" r="T17" b="T18"/>
                <a:pathLst>
                  <a:path w="149" h="132">
                    <a:moveTo>
                      <a:pt x="0" y="0"/>
                    </a:moveTo>
                    <a:lnTo>
                      <a:pt x="0" y="52"/>
                    </a:lnTo>
                    <a:lnTo>
                      <a:pt x="149" y="132"/>
                    </a:lnTo>
                    <a:lnTo>
                      <a:pt x="149" y="80"/>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03" name="Freeform 1534"/>
              <p:cNvSpPr>
                <a:spLocks/>
              </p:cNvSpPr>
              <p:nvPr/>
            </p:nvSpPr>
            <p:spPr bwMode="auto">
              <a:xfrm>
                <a:off x="2343" y="3200"/>
                <a:ext cx="91" cy="106"/>
              </a:xfrm>
              <a:custGeom>
                <a:avLst/>
                <a:gdLst>
                  <a:gd name="T0" fmla="*/ 0 w 91"/>
                  <a:gd name="T1" fmla="*/ 106 h 106"/>
                  <a:gd name="T2" fmla="*/ 91 w 91"/>
                  <a:gd name="T3" fmla="*/ 52 h 106"/>
                  <a:gd name="T4" fmla="*/ 91 w 91"/>
                  <a:gd name="T5" fmla="*/ 0 h 106"/>
                  <a:gd name="T6" fmla="*/ 0 w 91"/>
                  <a:gd name="T7" fmla="*/ 54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4"/>
                    </a:lnTo>
                    <a:lnTo>
                      <a:pt x="0" y="10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04" name="Freeform 1535"/>
              <p:cNvSpPr>
                <a:spLocks/>
              </p:cNvSpPr>
              <p:nvPr/>
            </p:nvSpPr>
            <p:spPr bwMode="auto">
              <a:xfrm>
                <a:off x="2343" y="3200"/>
                <a:ext cx="91" cy="106"/>
              </a:xfrm>
              <a:custGeom>
                <a:avLst/>
                <a:gdLst>
                  <a:gd name="T0" fmla="*/ 0 w 91"/>
                  <a:gd name="T1" fmla="*/ 106 h 106"/>
                  <a:gd name="T2" fmla="*/ 91 w 91"/>
                  <a:gd name="T3" fmla="*/ 52 h 106"/>
                  <a:gd name="T4" fmla="*/ 91 w 91"/>
                  <a:gd name="T5" fmla="*/ 0 h 106"/>
                  <a:gd name="T6" fmla="*/ 0 w 91"/>
                  <a:gd name="T7" fmla="*/ 54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4"/>
                    </a:lnTo>
                    <a:lnTo>
                      <a:pt x="0" y="10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05" name="Freeform 1536"/>
              <p:cNvSpPr>
                <a:spLocks/>
              </p:cNvSpPr>
              <p:nvPr/>
            </p:nvSpPr>
            <p:spPr bwMode="auto">
              <a:xfrm>
                <a:off x="2194" y="3121"/>
                <a:ext cx="240" cy="133"/>
              </a:xfrm>
              <a:custGeom>
                <a:avLst/>
                <a:gdLst>
                  <a:gd name="T0" fmla="*/ 149 w 240"/>
                  <a:gd name="T1" fmla="*/ 133 h 133"/>
                  <a:gd name="T2" fmla="*/ 240 w 240"/>
                  <a:gd name="T3" fmla="*/ 79 h 133"/>
                  <a:gd name="T4" fmla="*/ 90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79"/>
                    </a:lnTo>
                    <a:lnTo>
                      <a:pt x="90" y="0"/>
                    </a:lnTo>
                    <a:lnTo>
                      <a:pt x="0" y="54"/>
                    </a:lnTo>
                    <a:lnTo>
                      <a:pt x="149"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06" name="Freeform 1537"/>
              <p:cNvSpPr>
                <a:spLocks/>
              </p:cNvSpPr>
              <p:nvPr/>
            </p:nvSpPr>
            <p:spPr bwMode="auto">
              <a:xfrm>
                <a:off x="2194" y="3121"/>
                <a:ext cx="240" cy="133"/>
              </a:xfrm>
              <a:custGeom>
                <a:avLst/>
                <a:gdLst>
                  <a:gd name="T0" fmla="*/ 149 w 240"/>
                  <a:gd name="T1" fmla="*/ 133 h 133"/>
                  <a:gd name="T2" fmla="*/ 240 w 240"/>
                  <a:gd name="T3" fmla="*/ 79 h 133"/>
                  <a:gd name="T4" fmla="*/ 90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79"/>
                    </a:lnTo>
                    <a:lnTo>
                      <a:pt x="90" y="0"/>
                    </a:lnTo>
                    <a:lnTo>
                      <a:pt x="0" y="54"/>
                    </a:lnTo>
                    <a:lnTo>
                      <a:pt x="149"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07" name="Freeform 1538"/>
              <p:cNvSpPr>
                <a:spLocks/>
              </p:cNvSpPr>
              <p:nvPr/>
            </p:nvSpPr>
            <p:spPr bwMode="auto">
              <a:xfrm>
                <a:off x="2343" y="3200"/>
                <a:ext cx="91" cy="106"/>
              </a:xfrm>
              <a:custGeom>
                <a:avLst/>
                <a:gdLst>
                  <a:gd name="T0" fmla="*/ 0 w 91"/>
                  <a:gd name="T1" fmla="*/ 106 h 106"/>
                  <a:gd name="T2" fmla="*/ 91 w 91"/>
                  <a:gd name="T3" fmla="*/ 52 h 106"/>
                  <a:gd name="T4" fmla="*/ 91 w 91"/>
                  <a:gd name="T5" fmla="*/ 0 h 106"/>
                  <a:gd name="T6" fmla="*/ 0 w 91"/>
                  <a:gd name="T7" fmla="*/ 54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4"/>
                    </a:lnTo>
                    <a:lnTo>
                      <a:pt x="0" y="10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08" name="Freeform 1539"/>
              <p:cNvSpPr>
                <a:spLocks/>
              </p:cNvSpPr>
              <p:nvPr/>
            </p:nvSpPr>
            <p:spPr bwMode="auto">
              <a:xfrm>
                <a:off x="2343" y="3200"/>
                <a:ext cx="91" cy="106"/>
              </a:xfrm>
              <a:custGeom>
                <a:avLst/>
                <a:gdLst>
                  <a:gd name="T0" fmla="*/ 0 w 91"/>
                  <a:gd name="T1" fmla="*/ 106 h 106"/>
                  <a:gd name="T2" fmla="*/ 91 w 91"/>
                  <a:gd name="T3" fmla="*/ 52 h 106"/>
                  <a:gd name="T4" fmla="*/ 91 w 91"/>
                  <a:gd name="T5" fmla="*/ 0 h 106"/>
                  <a:gd name="T6" fmla="*/ 0 w 91"/>
                  <a:gd name="T7" fmla="*/ 54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4"/>
                    </a:lnTo>
                    <a:lnTo>
                      <a:pt x="0" y="10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09" name="Freeform 1540"/>
              <p:cNvSpPr>
                <a:spLocks/>
              </p:cNvSpPr>
              <p:nvPr/>
            </p:nvSpPr>
            <p:spPr bwMode="auto">
              <a:xfrm>
                <a:off x="2194" y="3121"/>
                <a:ext cx="240" cy="133"/>
              </a:xfrm>
              <a:custGeom>
                <a:avLst/>
                <a:gdLst>
                  <a:gd name="T0" fmla="*/ 149 w 240"/>
                  <a:gd name="T1" fmla="*/ 133 h 133"/>
                  <a:gd name="T2" fmla="*/ 240 w 240"/>
                  <a:gd name="T3" fmla="*/ 79 h 133"/>
                  <a:gd name="T4" fmla="*/ 90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79"/>
                    </a:lnTo>
                    <a:lnTo>
                      <a:pt x="90" y="0"/>
                    </a:lnTo>
                    <a:lnTo>
                      <a:pt x="0" y="54"/>
                    </a:lnTo>
                    <a:lnTo>
                      <a:pt x="149"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10" name="Freeform 1541"/>
              <p:cNvSpPr>
                <a:spLocks/>
              </p:cNvSpPr>
              <p:nvPr/>
            </p:nvSpPr>
            <p:spPr bwMode="auto">
              <a:xfrm>
                <a:off x="2194" y="3121"/>
                <a:ext cx="240" cy="133"/>
              </a:xfrm>
              <a:custGeom>
                <a:avLst/>
                <a:gdLst>
                  <a:gd name="T0" fmla="*/ 149 w 240"/>
                  <a:gd name="T1" fmla="*/ 133 h 133"/>
                  <a:gd name="T2" fmla="*/ 240 w 240"/>
                  <a:gd name="T3" fmla="*/ 79 h 133"/>
                  <a:gd name="T4" fmla="*/ 90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79"/>
                    </a:lnTo>
                    <a:lnTo>
                      <a:pt x="90" y="0"/>
                    </a:lnTo>
                    <a:lnTo>
                      <a:pt x="0" y="54"/>
                    </a:lnTo>
                    <a:lnTo>
                      <a:pt x="149"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11" name="Freeform 1542"/>
              <p:cNvSpPr>
                <a:spLocks/>
              </p:cNvSpPr>
              <p:nvPr/>
            </p:nvSpPr>
            <p:spPr bwMode="auto">
              <a:xfrm>
                <a:off x="2194" y="3175"/>
                <a:ext cx="149" cy="131"/>
              </a:xfrm>
              <a:custGeom>
                <a:avLst/>
                <a:gdLst>
                  <a:gd name="T0" fmla="*/ 0 w 149"/>
                  <a:gd name="T1" fmla="*/ 0 h 131"/>
                  <a:gd name="T2" fmla="*/ 0 w 149"/>
                  <a:gd name="T3" fmla="*/ 51 h 131"/>
                  <a:gd name="T4" fmla="*/ 149 w 149"/>
                  <a:gd name="T5" fmla="*/ 131 h 131"/>
                  <a:gd name="T6" fmla="*/ 149 w 149"/>
                  <a:gd name="T7" fmla="*/ 79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1"/>
                    </a:lnTo>
                    <a:lnTo>
                      <a:pt x="149" y="131"/>
                    </a:lnTo>
                    <a:lnTo>
                      <a:pt x="149" y="7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12" name="Freeform 1543"/>
              <p:cNvSpPr>
                <a:spLocks/>
              </p:cNvSpPr>
              <p:nvPr/>
            </p:nvSpPr>
            <p:spPr bwMode="auto">
              <a:xfrm>
                <a:off x="2194" y="3175"/>
                <a:ext cx="149" cy="131"/>
              </a:xfrm>
              <a:custGeom>
                <a:avLst/>
                <a:gdLst>
                  <a:gd name="T0" fmla="*/ 0 w 149"/>
                  <a:gd name="T1" fmla="*/ 0 h 131"/>
                  <a:gd name="T2" fmla="*/ 0 w 149"/>
                  <a:gd name="T3" fmla="*/ 51 h 131"/>
                  <a:gd name="T4" fmla="*/ 149 w 149"/>
                  <a:gd name="T5" fmla="*/ 131 h 131"/>
                  <a:gd name="T6" fmla="*/ 149 w 149"/>
                  <a:gd name="T7" fmla="*/ 79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1"/>
                    </a:lnTo>
                    <a:lnTo>
                      <a:pt x="149" y="131"/>
                    </a:lnTo>
                    <a:lnTo>
                      <a:pt x="149" y="7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13" name="Freeform 1544"/>
              <p:cNvSpPr>
                <a:spLocks/>
              </p:cNvSpPr>
              <p:nvPr/>
            </p:nvSpPr>
            <p:spPr bwMode="auto">
              <a:xfrm>
                <a:off x="2343" y="3147"/>
                <a:ext cx="91" cy="105"/>
              </a:xfrm>
              <a:custGeom>
                <a:avLst/>
                <a:gdLst>
                  <a:gd name="T0" fmla="*/ 0 w 91"/>
                  <a:gd name="T1" fmla="*/ 105 h 105"/>
                  <a:gd name="T2" fmla="*/ 91 w 91"/>
                  <a:gd name="T3" fmla="*/ 53 h 105"/>
                  <a:gd name="T4" fmla="*/ 91 w 91"/>
                  <a:gd name="T5" fmla="*/ 0 h 105"/>
                  <a:gd name="T6" fmla="*/ 0 w 91"/>
                  <a:gd name="T7" fmla="*/ 53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3"/>
                    </a:lnTo>
                    <a:lnTo>
                      <a:pt x="91" y="0"/>
                    </a:lnTo>
                    <a:lnTo>
                      <a:pt x="0" y="53"/>
                    </a:lnTo>
                    <a:lnTo>
                      <a:pt x="0"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14" name="Freeform 1545"/>
              <p:cNvSpPr>
                <a:spLocks/>
              </p:cNvSpPr>
              <p:nvPr/>
            </p:nvSpPr>
            <p:spPr bwMode="auto">
              <a:xfrm>
                <a:off x="2343" y="3147"/>
                <a:ext cx="91" cy="105"/>
              </a:xfrm>
              <a:custGeom>
                <a:avLst/>
                <a:gdLst>
                  <a:gd name="T0" fmla="*/ 0 w 91"/>
                  <a:gd name="T1" fmla="*/ 105 h 105"/>
                  <a:gd name="T2" fmla="*/ 91 w 91"/>
                  <a:gd name="T3" fmla="*/ 53 h 105"/>
                  <a:gd name="T4" fmla="*/ 91 w 91"/>
                  <a:gd name="T5" fmla="*/ 0 h 105"/>
                  <a:gd name="T6" fmla="*/ 0 w 91"/>
                  <a:gd name="T7" fmla="*/ 53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3"/>
                    </a:lnTo>
                    <a:lnTo>
                      <a:pt x="91" y="0"/>
                    </a:lnTo>
                    <a:lnTo>
                      <a:pt x="0" y="53"/>
                    </a:lnTo>
                    <a:lnTo>
                      <a:pt x="0"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15" name="Freeform 1546"/>
              <p:cNvSpPr>
                <a:spLocks/>
              </p:cNvSpPr>
              <p:nvPr/>
            </p:nvSpPr>
            <p:spPr bwMode="auto">
              <a:xfrm>
                <a:off x="2194" y="3067"/>
                <a:ext cx="240" cy="133"/>
              </a:xfrm>
              <a:custGeom>
                <a:avLst/>
                <a:gdLst>
                  <a:gd name="T0" fmla="*/ 149 w 240"/>
                  <a:gd name="T1" fmla="*/ 133 h 133"/>
                  <a:gd name="T2" fmla="*/ 240 w 240"/>
                  <a:gd name="T3" fmla="*/ 80 h 133"/>
                  <a:gd name="T4" fmla="*/ 90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80"/>
                    </a:lnTo>
                    <a:lnTo>
                      <a:pt x="90" y="0"/>
                    </a:lnTo>
                    <a:lnTo>
                      <a:pt x="0" y="54"/>
                    </a:lnTo>
                    <a:lnTo>
                      <a:pt x="149"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16" name="Freeform 1547"/>
              <p:cNvSpPr>
                <a:spLocks/>
              </p:cNvSpPr>
              <p:nvPr/>
            </p:nvSpPr>
            <p:spPr bwMode="auto">
              <a:xfrm>
                <a:off x="2194" y="3067"/>
                <a:ext cx="240" cy="133"/>
              </a:xfrm>
              <a:custGeom>
                <a:avLst/>
                <a:gdLst>
                  <a:gd name="T0" fmla="*/ 149 w 240"/>
                  <a:gd name="T1" fmla="*/ 133 h 133"/>
                  <a:gd name="T2" fmla="*/ 240 w 240"/>
                  <a:gd name="T3" fmla="*/ 80 h 133"/>
                  <a:gd name="T4" fmla="*/ 90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80"/>
                    </a:lnTo>
                    <a:lnTo>
                      <a:pt x="90" y="0"/>
                    </a:lnTo>
                    <a:lnTo>
                      <a:pt x="0" y="54"/>
                    </a:lnTo>
                    <a:lnTo>
                      <a:pt x="149"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17" name="Freeform 1548"/>
              <p:cNvSpPr>
                <a:spLocks/>
              </p:cNvSpPr>
              <p:nvPr/>
            </p:nvSpPr>
            <p:spPr bwMode="auto">
              <a:xfrm>
                <a:off x="2343" y="3147"/>
                <a:ext cx="91" cy="105"/>
              </a:xfrm>
              <a:custGeom>
                <a:avLst/>
                <a:gdLst>
                  <a:gd name="T0" fmla="*/ 0 w 91"/>
                  <a:gd name="T1" fmla="*/ 105 h 105"/>
                  <a:gd name="T2" fmla="*/ 91 w 91"/>
                  <a:gd name="T3" fmla="*/ 53 h 105"/>
                  <a:gd name="T4" fmla="*/ 91 w 91"/>
                  <a:gd name="T5" fmla="*/ 0 h 105"/>
                  <a:gd name="T6" fmla="*/ 0 w 91"/>
                  <a:gd name="T7" fmla="*/ 53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3"/>
                    </a:lnTo>
                    <a:lnTo>
                      <a:pt x="91" y="0"/>
                    </a:lnTo>
                    <a:lnTo>
                      <a:pt x="0" y="53"/>
                    </a:lnTo>
                    <a:lnTo>
                      <a:pt x="0"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18" name="Freeform 1549"/>
              <p:cNvSpPr>
                <a:spLocks/>
              </p:cNvSpPr>
              <p:nvPr/>
            </p:nvSpPr>
            <p:spPr bwMode="auto">
              <a:xfrm>
                <a:off x="2343" y="3147"/>
                <a:ext cx="91" cy="105"/>
              </a:xfrm>
              <a:custGeom>
                <a:avLst/>
                <a:gdLst>
                  <a:gd name="T0" fmla="*/ 0 w 91"/>
                  <a:gd name="T1" fmla="*/ 105 h 105"/>
                  <a:gd name="T2" fmla="*/ 91 w 91"/>
                  <a:gd name="T3" fmla="*/ 53 h 105"/>
                  <a:gd name="T4" fmla="*/ 91 w 91"/>
                  <a:gd name="T5" fmla="*/ 0 h 105"/>
                  <a:gd name="T6" fmla="*/ 0 w 91"/>
                  <a:gd name="T7" fmla="*/ 53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3"/>
                    </a:lnTo>
                    <a:lnTo>
                      <a:pt x="91" y="0"/>
                    </a:lnTo>
                    <a:lnTo>
                      <a:pt x="0" y="53"/>
                    </a:lnTo>
                    <a:lnTo>
                      <a:pt x="0"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19" name="Freeform 1550"/>
              <p:cNvSpPr>
                <a:spLocks/>
              </p:cNvSpPr>
              <p:nvPr/>
            </p:nvSpPr>
            <p:spPr bwMode="auto">
              <a:xfrm>
                <a:off x="2194" y="3067"/>
                <a:ext cx="240" cy="133"/>
              </a:xfrm>
              <a:custGeom>
                <a:avLst/>
                <a:gdLst>
                  <a:gd name="T0" fmla="*/ 149 w 240"/>
                  <a:gd name="T1" fmla="*/ 133 h 133"/>
                  <a:gd name="T2" fmla="*/ 240 w 240"/>
                  <a:gd name="T3" fmla="*/ 80 h 133"/>
                  <a:gd name="T4" fmla="*/ 90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80"/>
                    </a:lnTo>
                    <a:lnTo>
                      <a:pt x="90" y="0"/>
                    </a:lnTo>
                    <a:lnTo>
                      <a:pt x="0" y="54"/>
                    </a:lnTo>
                    <a:lnTo>
                      <a:pt x="149"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20" name="Freeform 1551"/>
              <p:cNvSpPr>
                <a:spLocks/>
              </p:cNvSpPr>
              <p:nvPr/>
            </p:nvSpPr>
            <p:spPr bwMode="auto">
              <a:xfrm>
                <a:off x="2194" y="3067"/>
                <a:ext cx="240" cy="133"/>
              </a:xfrm>
              <a:custGeom>
                <a:avLst/>
                <a:gdLst>
                  <a:gd name="T0" fmla="*/ 149 w 240"/>
                  <a:gd name="T1" fmla="*/ 133 h 133"/>
                  <a:gd name="T2" fmla="*/ 240 w 240"/>
                  <a:gd name="T3" fmla="*/ 80 h 133"/>
                  <a:gd name="T4" fmla="*/ 90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80"/>
                    </a:lnTo>
                    <a:lnTo>
                      <a:pt x="90" y="0"/>
                    </a:lnTo>
                    <a:lnTo>
                      <a:pt x="0" y="54"/>
                    </a:lnTo>
                    <a:lnTo>
                      <a:pt x="149"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21" name="Freeform 1552"/>
              <p:cNvSpPr>
                <a:spLocks/>
              </p:cNvSpPr>
              <p:nvPr/>
            </p:nvSpPr>
            <p:spPr bwMode="auto">
              <a:xfrm>
                <a:off x="2194" y="3121"/>
                <a:ext cx="149" cy="131"/>
              </a:xfrm>
              <a:custGeom>
                <a:avLst/>
                <a:gdLst>
                  <a:gd name="T0" fmla="*/ 0 w 149"/>
                  <a:gd name="T1" fmla="*/ 0 h 131"/>
                  <a:gd name="T2" fmla="*/ 0 w 149"/>
                  <a:gd name="T3" fmla="*/ 52 h 131"/>
                  <a:gd name="T4" fmla="*/ 149 w 149"/>
                  <a:gd name="T5" fmla="*/ 131 h 131"/>
                  <a:gd name="T6" fmla="*/ 149 w 149"/>
                  <a:gd name="T7" fmla="*/ 79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2"/>
                    </a:lnTo>
                    <a:lnTo>
                      <a:pt x="149" y="131"/>
                    </a:lnTo>
                    <a:lnTo>
                      <a:pt x="149" y="7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22" name="Freeform 1553"/>
              <p:cNvSpPr>
                <a:spLocks/>
              </p:cNvSpPr>
              <p:nvPr/>
            </p:nvSpPr>
            <p:spPr bwMode="auto">
              <a:xfrm>
                <a:off x="2194" y="3121"/>
                <a:ext cx="149" cy="131"/>
              </a:xfrm>
              <a:custGeom>
                <a:avLst/>
                <a:gdLst>
                  <a:gd name="T0" fmla="*/ 0 w 149"/>
                  <a:gd name="T1" fmla="*/ 0 h 131"/>
                  <a:gd name="T2" fmla="*/ 0 w 149"/>
                  <a:gd name="T3" fmla="*/ 52 h 131"/>
                  <a:gd name="T4" fmla="*/ 149 w 149"/>
                  <a:gd name="T5" fmla="*/ 131 h 131"/>
                  <a:gd name="T6" fmla="*/ 149 w 149"/>
                  <a:gd name="T7" fmla="*/ 79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2"/>
                    </a:lnTo>
                    <a:lnTo>
                      <a:pt x="149" y="131"/>
                    </a:lnTo>
                    <a:lnTo>
                      <a:pt x="149" y="7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23" name="Freeform 1554"/>
              <p:cNvSpPr>
                <a:spLocks/>
              </p:cNvSpPr>
              <p:nvPr/>
            </p:nvSpPr>
            <p:spPr bwMode="auto">
              <a:xfrm>
                <a:off x="2343" y="3095"/>
                <a:ext cx="91" cy="105"/>
              </a:xfrm>
              <a:custGeom>
                <a:avLst/>
                <a:gdLst>
                  <a:gd name="T0" fmla="*/ 0 w 91"/>
                  <a:gd name="T1" fmla="*/ 105 h 105"/>
                  <a:gd name="T2" fmla="*/ 91 w 91"/>
                  <a:gd name="T3" fmla="*/ 52 h 105"/>
                  <a:gd name="T4" fmla="*/ 91 w 91"/>
                  <a:gd name="T5" fmla="*/ 0 h 105"/>
                  <a:gd name="T6" fmla="*/ 0 w 91"/>
                  <a:gd name="T7" fmla="*/ 52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2"/>
                    </a:lnTo>
                    <a:lnTo>
                      <a:pt x="91" y="0"/>
                    </a:lnTo>
                    <a:lnTo>
                      <a:pt x="0" y="52"/>
                    </a:lnTo>
                    <a:lnTo>
                      <a:pt x="0"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24" name="Freeform 1555"/>
              <p:cNvSpPr>
                <a:spLocks/>
              </p:cNvSpPr>
              <p:nvPr/>
            </p:nvSpPr>
            <p:spPr bwMode="auto">
              <a:xfrm>
                <a:off x="2343" y="3095"/>
                <a:ext cx="91" cy="105"/>
              </a:xfrm>
              <a:custGeom>
                <a:avLst/>
                <a:gdLst>
                  <a:gd name="T0" fmla="*/ 0 w 91"/>
                  <a:gd name="T1" fmla="*/ 105 h 105"/>
                  <a:gd name="T2" fmla="*/ 91 w 91"/>
                  <a:gd name="T3" fmla="*/ 52 h 105"/>
                  <a:gd name="T4" fmla="*/ 91 w 91"/>
                  <a:gd name="T5" fmla="*/ 0 h 105"/>
                  <a:gd name="T6" fmla="*/ 0 w 91"/>
                  <a:gd name="T7" fmla="*/ 52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2"/>
                    </a:lnTo>
                    <a:lnTo>
                      <a:pt x="91" y="0"/>
                    </a:lnTo>
                    <a:lnTo>
                      <a:pt x="0" y="52"/>
                    </a:lnTo>
                    <a:lnTo>
                      <a:pt x="0"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25" name="Freeform 1556"/>
              <p:cNvSpPr>
                <a:spLocks/>
              </p:cNvSpPr>
              <p:nvPr/>
            </p:nvSpPr>
            <p:spPr bwMode="auto">
              <a:xfrm>
                <a:off x="2194" y="3016"/>
                <a:ext cx="240" cy="131"/>
              </a:xfrm>
              <a:custGeom>
                <a:avLst/>
                <a:gdLst>
                  <a:gd name="T0" fmla="*/ 149 w 240"/>
                  <a:gd name="T1" fmla="*/ 131 h 131"/>
                  <a:gd name="T2" fmla="*/ 240 w 240"/>
                  <a:gd name="T3" fmla="*/ 79 h 131"/>
                  <a:gd name="T4" fmla="*/ 90 w 240"/>
                  <a:gd name="T5" fmla="*/ 0 h 131"/>
                  <a:gd name="T6" fmla="*/ 0 w 240"/>
                  <a:gd name="T7" fmla="*/ 51 h 131"/>
                  <a:gd name="T8" fmla="*/ 149 w 240"/>
                  <a:gd name="T9" fmla="*/ 131 h 131"/>
                  <a:gd name="T10" fmla="*/ 0 60000 65536"/>
                  <a:gd name="T11" fmla="*/ 0 60000 65536"/>
                  <a:gd name="T12" fmla="*/ 0 60000 65536"/>
                  <a:gd name="T13" fmla="*/ 0 60000 65536"/>
                  <a:gd name="T14" fmla="*/ 0 60000 65536"/>
                  <a:gd name="T15" fmla="*/ 0 w 240"/>
                  <a:gd name="T16" fmla="*/ 0 h 131"/>
                  <a:gd name="T17" fmla="*/ 240 w 240"/>
                  <a:gd name="T18" fmla="*/ 131 h 131"/>
                </a:gdLst>
                <a:ahLst/>
                <a:cxnLst>
                  <a:cxn ang="T10">
                    <a:pos x="T0" y="T1"/>
                  </a:cxn>
                  <a:cxn ang="T11">
                    <a:pos x="T2" y="T3"/>
                  </a:cxn>
                  <a:cxn ang="T12">
                    <a:pos x="T4" y="T5"/>
                  </a:cxn>
                  <a:cxn ang="T13">
                    <a:pos x="T6" y="T7"/>
                  </a:cxn>
                  <a:cxn ang="T14">
                    <a:pos x="T8" y="T9"/>
                  </a:cxn>
                </a:cxnLst>
                <a:rect l="T15" t="T16" r="T17" b="T18"/>
                <a:pathLst>
                  <a:path w="240" h="131">
                    <a:moveTo>
                      <a:pt x="149" y="131"/>
                    </a:moveTo>
                    <a:lnTo>
                      <a:pt x="240" y="79"/>
                    </a:lnTo>
                    <a:lnTo>
                      <a:pt x="90" y="0"/>
                    </a:lnTo>
                    <a:lnTo>
                      <a:pt x="0" y="51"/>
                    </a:lnTo>
                    <a:lnTo>
                      <a:pt x="149"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26" name="Freeform 1557"/>
              <p:cNvSpPr>
                <a:spLocks/>
              </p:cNvSpPr>
              <p:nvPr/>
            </p:nvSpPr>
            <p:spPr bwMode="auto">
              <a:xfrm>
                <a:off x="2194" y="3016"/>
                <a:ext cx="240" cy="131"/>
              </a:xfrm>
              <a:custGeom>
                <a:avLst/>
                <a:gdLst>
                  <a:gd name="T0" fmla="*/ 149 w 240"/>
                  <a:gd name="T1" fmla="*/ 131 h 131"/>
                  <a:gd name="T2" fmla="*/ 240 w 240"/>
                  <a:gd name="T3" fmla="*/ 79 h 131"/>
                  <a:gd name="T4" fmla="*/ 90 w 240"/>
                  <a:gd name="T5" fmla="*/ 0 h 131"/>
                  <a:gd name="T6" fmla="*/ 0 w 240"/>
                  <a:gd name="T7" fmla="*/ 51 h 131"/>
                  <a:gd name="T8" fmla="*/ 149 w 240"/>
                  <a:gd name="T9" fmla="*/ 131 h 131"/>
                  <a:gd name="T10" fmla="*/ 0 60000 65536"/>
                  <a:gd name="T11" fmla="*/ 0 60000 65536"/>
                  <a:gd name="T12" fmla="*/ 0 60000 65536"/>
                  <a:gd name="T13" fmla="*/ 0 60000 65536"/>
                  <a:gd name="T14" fmla="*/ 0 60000 65536"/>
                  <a:gd name="T15" fmla="*/ 0 w 240"/>
                  <a:gd name="T16" fmla="*/ 0 h 131"/>
                  <a:gd name="T17" fmla="*/ 240 w 240"/>
                  <a:gd name="T18" fmla="*/ 131 h 131"/>
                </a:gdLst>
                <a:ahLst/>
                <a:cxnLst>
                  <a:cxn ang="T10">
                    <a:pos x="T0" y="T1"/>
                  </a:cxn>
                  <a:cxn ang="T11">
                    <a:pos x="T2" y="T3"/>
                  </a:cxn>
                  <a:cxn ang="T12">
                    <a:pos x="T4" y="T5"/>
                  </a:cxn>
                  <a:cxn ang="T13">
                    <a:pos x="T6" y="T7"/>
                  </a:cxn>
                  <a:cxn ang="T14">
                    <a:pos x="T8" y="T9"/>
                  </a:cxn>
                </a:cxnLst>
                <a:rect l="T15" t="T16" r="T17" b="T18"/>
                <a:pathLst>
                  <a:path w="240" h="131">
                    <a:moveTo>
                      <a:pt x="149" y="131"/>
                    </a:moveTo>
                    <a:lnTo>
                      <a:pt x="240" y="79"/>
                    </a:lnTo>
                    <a:lnTo>
                      <a:pt x="90" y="0"/>
                    </a:lnTo>
                    <a:lnTo>
                      <a:pt x="0" y="51"/>
                    </a:lnTo>
                    <a:lnTo>
                      <a:pt x="149"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27" name="Freeform 1558"/>
              <p:cNvSpPr>
                <a:spLocks/>
              </p:cNvSpPr>
              <p:nvPr/>
            </p:nvSpPr>
            <p:spPr bwMode="auto">
              <a:xfrm>
                <a:off x="2343" y="3095"/>
                <a:ext cx="91" cy="105"/>
              </a:xfrm>
              <a:custGeom>
                <a:avLst/>
                <a:gdLst>
                  <a:gd name="T0" fmla="*/ 0 w 91"/>
                  <a:gd name="T1" fmla="*/ 105 h 105"/>
                  <a:gd name="T2" fmla="*/ 91 w 91"/>
                  <a:gd name="T3" fmla="*/ 52 h 105"/>
                  <a:gd name="T4" fmla="*/ 91 w 91"/>
                  <a:gd name="T5" fmla="*/ 0 h 105"/>
                  <a:gd name="T6" fmla="*/ 0 w 91"/>
                  <a:gd name="T7" fmla="*/ 52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2"/>
                    </a:lnTo>
                    <a:lnTo>
                      <a:pt x="91" y="0"/>
                    </a:lnTo>
                    <a:lnTo>
                      <a:pt x="0" y="52"/>
                    </a:lnTo>
                    <a:lnTo>
                      <a:pt x="0"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28" name="Freeform 1559"/>
              <p:cNvSpPr>
                <a:spLocks/>
              </p:cNvSpPr>
              <p:nvPr/>
            </p:nvSpPr>
            <p:spPr bwMode="auto">
              <a:xfrm>
                <a:off x="2343" y="3095"/>
                <a:ext cx="91" cy="105"/>
              </a:xfrm>
              <a:custGeom>
                <a:avLst/>
                <a:gdLst>
                  <a:gd name="T0" fmla="*/ 0 w 91"/>
                  <a:gd name="T1" fmla="*/ 105 h 105"/>
                  <a:gd name="T2" fmla="*/ 91 w 91"/>
                  <a:gd name="T3" fmla="*/ 52 h 105"/>
                  <a:gd name="T4" fmla="*/ 91 w 91"/>
                  <a:gd name="T5" fmla="*/ 0 h 105"/>
                  <a:gd name="T6" fmla="*/ 0 w 91"/>
                  <a:gd name="T7" fmla="*/ 52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2"/>
                    </a:lnTo>
                    <a:lnTo>
                      <a:pt x="91" y="0"/>
                    </a:lnTo>
                    <a:lnTo>
                      <a:pt x="0" y="52"/>
                    </a:lnTo>
                    <a:lnTo>
                      <a:pt x="0"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29" name="Freeform 1560"/>
              <p:cNvSpPr>
                <a:spLocks/>
              </p:cNvSpPr>
              <p:nvPr/>
            </p:nvSpPr>
            <p:spPr bwMode="auto">
              <a:xfrm>
                <a:off x="2194" y="3016"/>
                <a:ext cx="240" cy="131"/>
              </a:xfrm>
              <a:custGeom>
                <a:avLst/>
                <a:gdLst>
                  <a:gd name="T0" fmla="*/ 149 w 240"/>
                  <a:gd name="T1" fmla="*/ 131 h 131"/>
                  <a:gd name="T2" fmla="*/ 240 w 240"/>
                  <a:gd name="T3" fmla="*/ 79 h 131"/>
                  <a:gd name="T4" fmla="*/ 90 w 240"/>
                  <a:gd name="T5" fmla="*/ 0 h 131"/>
                  <a:gd name="T6" fmla="*/ 0 w 240"/>
                  <a:gd name="T7" fmla="*/ 51 h 131"/>
                  <a:gd name="T8" fmla="*/ 149 w 240"/>
                  <a:gd name="T9" fmla="*/ 131 h 131"/>
                  <a:gd name="T10" fmla="*/ 0 60000 65536"/>
                  <a:gd name="T11" fmla="*/ 0 60000 65536"/>
                  <a:gd name="T12" fmla="*/ 0 60000 65536"/>
                  <a:gd name="T13" fmla="*/ 0 60000 65536"/>
                  <a:gd name="T14" fmla="*/ 0 60000 65536"/>
                  <a:gd name="T15" fmla="*/ 0 w 240"/>
                  <a:gd name="T16" fmla="*/ 0 h 131"/>
                  <a:gd name="T17" fmla="*/ 240 w 240"/>
                  <a:gd name="T18" fmla="*/ 131 h 131"/>
                </a:gdLst>
                <a:ahLst/>
                <a:cxnLst>
                  <a:cxn ang="T10">
                    <a:pos x="T0" y="T1"/>
                  </a:cxn>
                  <a:cxn ang="T11">
                    <a:pos x="T2" y="T3"/>
                  </a:cxn>
                  <a:cxn ang="T12">
                    <a:pos x="T4" y="T5"/>
                  </a:cxn>
                  <a:cxn ang="T13">
                    <a:pos x="T6" y="T7"/>
                  </a:cxn>
                  <a:cxn ang="T14">
                    <a:pos x="T8" y="T9"/>
                  </a:cxn>
                </a:cxnLst>
                <a:rect l="T15" t="T16" r="T17" b="T18"/>
                <a:pathLst>
                  <a:path w="240" h="131">
                    <a:moveTo>
                      <a:pt x="149" y="131"/>
                    </a:moveTo>
                    <a:lnTo>
                      <a:pt x="240" y="79"/>
                    </a:lnTo>
                    <a:lnTo>
                      <a:pt x="90" y="0"/>
                    </a:lnTo>
                    <a:lnTo>
                      <a:pt x="0" y="51"/>
                    </a:lnTo>
                    <a:lnTo>
                      <a:pt x="149"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30" name="Freeform 1561"/>
              <p:cNvSpPr>
                <a:spLocks/>
              </p:cNvSpPr>
              <p:nvPr/>
            </p:nvSpPr>
            <p:spPr bwMode="auto">
              <a:xfrm>
                <a:off x="2194" y="3016"/>
                <a:ext cx="240" cy="131"/>
              </a:xfrm>
              <a:custGeom>
                <a:avLst/>
                <a:gdLst>
                  <a:gd name="T0" fmla="*/ 149 w 240"/>
                  <a:gd name="T1" fmla="*/ 131 h 131"/>
                  <a:gd name="T2" fmla="*/ 240 w 240"/>
                  <a:gd name="T3" fmla="*/ 79 h 131"/>
                  <a:gd name="T4" fmla="*/ 90 w 240"/>
                  <a:gd name="T5" fmla="*/ 0 h 131"/>
                  <a:gd name="T6" fmla="*/ 0 w 240"/>
                  <a:gd name="T7" fmla="*/ 51 h 131"/>
                  <a:gd name="T8" fmla="*/ 149 w 240"/>
                  <a:gd name="T9" fmla="*/ 131 h 131"/>
                  <a:gd name="T10" fmla="*/ 0 60000 65536"/>
                  <a:gd name="T11" fmla="*/ 0 60000 65536"/>
                  <a:gd name="T12" fmla="*/ 0 60000 65536"/>
                  <a:gd name="T13" fmla="*/ 0 60000 65536"/>
                  <a:gd name="T14" fmla="*/ 0 60000 65536"/>
                  <a:gd name="T15" fmla="*/ 0 w 240"/>
                  <a:gd name="T16" fmla="*/ 0 h 131"/>
                  <a:gd name="T17" fmla="*/ 240 w 240"/>
                  <a:gd name="T18" fmla="*/ 131 h 131"/>
                </a:gdLst>
                <a:ahLst/>
                <a:cxnLst>
                  <a:cxn ang="T10">
                    <a:pos x="T0" y="T1"/>
                  </a:cxn>
                  <a:cxn ang="T11">
                    <a:pos x="T2" y="T3"/>
                  </a:cxn>
                  <a:cxn ang="T12">
                    <a:pos x="T4" y="T5"/>
                  </a:cxn>
                  <a:cxn ang="T13">
                    <a:pos x="T6" y="T7"/>
                  </a:cxn>
                  <a:cxn ang="T14">
                    <a:pos x="T8" y="T9"/>
                  </a:cxn>
                </a:cxnLst>
                <a:rect l="T15" t="T16" r="T17" b="T18"/>
                <a:pathLst>
                  <a:path w="240" h="131">
                    <a:moveTo>
                      <a:pt x="149" y="131"/>
                    </a:moveTo>
                    <a:lnTo>
                      <a:pt x="240" y="79"/>
                    </a:lnTo>
                    <a:lnTo>
                      <a:pt x="90" y="0"/>
                    </a:lnTo>
                    <a:lnTo>
                      <a:pt x="0" y="51"/>
                    </a:lnTo>
                    <a:lnTo>
                      <a:pt x="149"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31" name="Freeform 1562"/>
              <p:cNvSpPr>
                <a:spLocks/>
              </p:cNvSpPr>
              <p:nvPr/>
            </p:nvSpPr>
            <p:spPr bwMode="auto">
              <a:xfrm>
                <a:off x="2194" y="3067"/>
                <a:ext cx="149" cy="133"/>
              </a:xfrm>
              <a:custGeom>
                <a:avLst/>
                <a:gdLst>
                  <a:gd name="T0" fmla="*/ 0 w 149"/>
                  <a:gd name="T1" fmla="*/ 0 h 133"/>
                  <a:gd name="T2" fmla="*/ 0 w 149"/>
                  <a:gd name="T3" fmla="*/ 54 h 133"/>
                  <a:gd name="T4" fmla="*/ 149 w 149"/>
                  <a:gd name="T5" fmla="*/ 133 h 133"/>
                  <a:gd name="T6" fmla="*/ 149 w 149"/>
                  <a:gd name="T7" fmla="*/ 80 h 133"/>
                  <a:gd name="T8" fmla="*/ 0 w 149"/>
                  <a:gd name="T9" fmla="*/ 0 h 133"/>
                  <a:gd name="T10" fmla="*/ 0 60000 65536"/>
                  <a:gd name="T11" fmla="*/ 0 60000 65536"/>
                  <a:gd name="T12" fmla="*/ 0 60000 65536"/>
                  <a:gd name="T13" fmla="*/ 0 60000 65536"/>
                  <a:gd name="T14" fmla="*/ 0 60000 65536"/>
                  <a:gd name="T15" fmla="*/ 0 w 149"/>
                  <a:gd name="T16" fmla="*/ 0 h 133"/>
                  <a:gd name="T17" fmla="*/ 149 w 149"/>
                  <a:gd name="T18" fmla="*/ 133 h 133"/>
                </a:gdLst>
                <a:ahLst/>
                <a:cxnLst>
                  <a:cxn ang="T10">
                    <a:pos x="T0" y="T1"/>
                  </a:cxn>
                  <a:cxn ang="T11">
                    <a:pos x="T2" y="T3"/>
                  </a:cxn>
                  <a:cxn ang="T12">
                    <a:pos x="T4" y="T5"/>
                  </a:cxn>
                  <a:cxn ang="T13">
                    <a:pos x="T6" y="T7"/>
                  </a:cxn>
                  <a:cxn ang="T14">
                    <a:pos x="T8" y="T9"/>
                  </a:cxn>
                </a:cxnLst>
                <a:rect l="T15" t="T16" r="T17" b="T18"/>
                <a:pathLst>
                  <a:path w="149" h="133">
                    <a:moveTo>
                      <a:pt x="0" y="0"/>
                    </a:moveTo>
                    <a:lnTo>
                      <a:pt x="0" y="54"/>
                    </a:lnTo>
                    <a:lnTo>
                      <a:pt x="149" y="133"/>
                    </a:lnTo>
                    <a:lnTo>
                      <a:pt x="149" y="80"/>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32" name="Freeform 1563"/>
              <p:cNvSpPr>
                <a:spLocks/>
              </p:cNvSpPr>
              <p:nvPr/>
            </p:nvSpPr>
            <p:spPr bwMode="auto">
              <a:xfrm>
                <a:off x="2194" y="3067"/>
                <a:ext cx="149" cy="133"/>
              </a:xfrm>
              <a:custGeom>
                <a:avLst/>
                <a:gdLst>
                  <a:gd name="T0" fmla="*/ 0 w 149"/>
                  <a:gd name="T1" fmla="*/ 0 h 133"/>
                  <a:gd name="T2" fmla="*/ 0 w 149"/>
                  <a:gd name="T3" fmla="*/ 54 h 133"/>
                  <a:gd name="T4" fmla="*/ 149 w 149"/>
                  <a:gd name="T5" fmla="*/ 133 h 133"/>
                  <a:gd name="T6" fmla="*/ 149 w 149"/>
                  <a:gd name="T7" fmla="*/ 80 h 133"/>
                  <a:gd name="T8" fmla="*/ 0 w 149"/>
                  <a:gd name="T9" fmla="*/ 0 h 133"/>
                  <a:gd name="T10" fmla="*/ 0 60000 65536"/>
                  <a:gd name="T11" fmla="*/ 0 60000 65536"/>
                  <a:gd name="T12" fmla="*/ 0 60000 65536"/>
                  <a:gd name="T13" fmla="*/ 0 60000 65536"/>
                  <a:gd name="T14" fmla="*/ 0 60000 65536"/>
                  <a:gd name="T15" fmla="*/ 0 w 149"/>
                  <a:gd name="T16" fmla="*/ 0 h 133"/>
                  <a:gd name="T17" fmla="*/ 149 w 149"/>
                  <a:gd name="T18" fmla="*/ 133 h 133"/>
                </a:gdLst>
                <a:ahLst/>
                <a:cxnLst>
                  <a:cxn ang="T10">
                    <a:pos x="T0" y="T1"/>
                  </a:cxn>
                  <a:cxn ang="T11">
                    <a:pos x="T2" y="T3"/>
                  </a:cxn>
                  <a:cxn ang="T12">
                    <a:pos x="T4" y="T5"/>
                  </a:cxn>
                  <a:cxn ang="T13">
                    <a:pos x="T6" y="T7"/>
                  </a:cxn>
                  <a:cxn ang="T14">
                    <a:pos x="T8" y="T9"/>
                  </a:cxn>
                </a:cxnLst>
                <a:rect l="T15" t="T16" r="T17" b="T18"/>
                <a:pathLst>
                  <a:path w="149" h="133">
                    <a:moveTo>
                      <a:pt x="0" y="0"/>
                    </a:moveTo>
                    <a:lnTo>
                      <a:pt x="0" y="54"/>
                    </a:lnTo>
                    <a:lnTo>
                      <a:pt x="149" y="133"/>
                    </a:lnTo>
                    <a:lnTo>
                      <a:pt x="149" y="80"/>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33" name="Freeform 1564"/>
              <p:cNvSpPr>
                <a:spLocks/>
              </p:cNvSpPr>
              <p:nvPr/>
            </p:nvSpPr>
            <p:spPr bwMode="auto">
              <a:xfrm>
                <a:off x="2343" y="3041"/>
                <a:ext cx="91" cy="106"/>
              </a:xfrm>
              <a:custGeom>
                <a:avLst/>
                <a:gdLst>
                  <a:gd name="T0" fmla="*/ 0 w 91"/>
                  <a:gd name="T1" fmla="*/ 106 h 106"/>
                  <a:gd name="T2" fmla="*/ 91 w 91"/>
                  <a:gd name="T3" fmla="*/ 52 h 106"/>
                  <a:gd name="T4" fmla="*/ 91 w 91"/>
                  <a:gd name="T5" fmla="*/ 0 h 106"/>
                  <a:gd name="T6" fmla="*/ 0 w 91"/>
                  <a:gd name="T7" fmla="*/ 54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4"/>
                    </a:lnTo>
                    <a:lnTo>
                      <a:pt x="0" y="10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34" name="Freeform 1565"/>
              <p:cNvSpPr>
                <a:spLocks/>
              </p:cNvSpPr>
              <p:nvPr/>
            </p:nvSpPr>
            <p:spPr bwMode="auto">
              <a:xfrm>
                <a:off x="2343" y="3041"/>
                <a:ext cx="91" cy="106"/>
              </a:xfrm>
              <a:custGeom>
                <a:avLst/>
                <a:gdLst>
                  <a:gd name="T0" fmla="*/ 0 w 91"/>
                  <a:gd name="T1" fmla="*/ 106 h 106"/>
                  <a:gd name="T2" fmla="*/ 91 w 91"/>
                  <a:gd name="T3" fmla="*/ 52 h 106"/>
                  <a:gd name="T4" fmla="*/ 91 w 91"/>
                  <a:gd name="T5" fmla="*/ 0 h 106"/>
                  <a:gd name="T6" fmla="*/ 0 w 91"/>
                  <a:gd name="T7" fmla="*/ 54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4"/>
                    </a:lnTo>
                    <a:lnTo>
                      <a:pt x="0" y="10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35" name="Freeform 1566"/>
              <p:cNvSpPr>
                <a:spLocks/>
              </p:cNvSpPr>
              <p:nvPr/>
            </p:nvSpPr>
            <p:spPr bwMode="auto">
              <a:xfrm>
                <a:off x="2194" y="2962"/>
                <a:ext cx="240" cy="133"/>
              </a:xfrm>
              <a:custGeom>
                <a:avLst/>
                <a:gdLst>
                  <a:gd name="T0" fmla="*/ 149 w 240"/>
                  <a:gd name="T1" fmla="*/ 133 h 133"/>
                  <a:gd name="T2" fmla="*/ 240 w 240"/>
                  <a:gd name="T3" fmla="*/ 79 h 133"/>
                  <a:gd name="T4" fmla="*/ 90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79"/>
                    </a:lnTo>
                    <a:lnTo>
                      <a:pt x="90" y="0"/>
                    </a:lnTo>
                    <a:lnTo>
                      <a:pt x="0" y="54"/>
                    </a:lnTo>
                    <a:lnTo>
                      <a:pt x="149"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36" name="Freeform 1567"/>
              <p:cNvSpPr>
                <a:spLocks/>
              </p:cNvSpPr>
              <p:nvPr/>
            </p:nvSpPr>
            <p:spPr bwMode="auto">
              <a:xfrm>
                <a:off x="2194" y="2962"/>
                <a:ext cx="240" cy="133"/>
              </a:xfrm>
              <a:custGeom>
                <a:avLst/>
                <a:gdLst>
                  <a:gd name="T0" fmla="*/ 149 w 240"/>
                  <a:gd name="T1" fmla="*/ 133 h 133"/>
                  <a:gd name="T2" fmla="*/ 240 w 240"/>
                  <a:gd name="T3" fmla="*/ 79 h 133"/>
                  <a:gd name="T4" fmla="*/ 90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79"/>
                    </a:lnTo>
                    <a:lnTo>
                      <a:pt x="90" y="0"/>
                    </a:lnTo>
                    <a:lnTo>
                      <a:pt x="0" y="54"/>
                    </a:lnTo>
                    <a:lnTo>
                      <a:pt x="149"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37" name="Freeform 1568"/>
              <p:cNvSpPr>
                <a:spLocks/>
              </p:cNvSpPr>
              <p:nvPr/>
            </p:nvSpPr>
            <p:spPr bwMode="auto">
              <a:xfrm>
                <a:off x="2343" y="3041"/>
                <a:ext cx="91" cy="106"/>
              </a:xfrm>
              <a:custGeom>
                <a:avLst/>
                <a:gdLst>
                  <a:gd name="T0" fmla="*/ 0 w 91"/>
                  <a:gd name="T1" fmla="*/ 106 h 106"/>
                  <a:gd name="T2" fmla="*/ 91 w 91"/>
                  <a:gd name="T3" fmla="*/ 52 h 106"/>
                  <a:gd name="T4" fmla="*/ 91 w 91"/>
                  <a:gd name="T5" fmla="*/ 0 h 106"/>
                  <a:gd name="T6" fmla="*/ 0 w 91"/>
                  <a:gd name="T7" fmla="*/ 54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4"/>
                    </a:lnTo>
                    <a:lnTo>
                      <a:pt x="0" y="10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38" name="Freeform 1569"/>
              <p:cNvSpPr>
                <a:spLocks/>
              </p:cNvSpPr>
              <p:nvPr/>
            </p:nvSpPr>
            <p:spPr bwMode="auto">
              <a:xfrm>
                <a:off x="2343" y="3041"/>
                <a:ext cx="91" cy="106"/>
              </a:xfrm>
              <a:custGeom>
                <a:avLst/>
                <a:gdLst>
                  <a:gd name="T0" fmla="*/ 0 w 91"/>
                  <a:gd name="T1" fmla="*/ 106 h 106"/>
                  <a:gd name="T2" fmla="*/ 91 w 91"/>
                  <a:gd name="T3" fmla="*/ 52 h 106"/>
                  <a:gd name="T4" fmla="*/ 91 w 91"/>
                  <a:gd name="T5" fmla="*/ 0 h 106"/>
                  <a:gd name="T6" fmla="*/ 0 w 91"/>
                  <a:gd name="T7" fmla="*/ 54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4"/>
                    </a:lnTo>
                    <a:lnTo>
                      <a:pt x="0" y="10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39" name="Freeform 1570"/>
              <p:cNvSpPr>
                <a:spLocks/>
              </p:cNvSpPr>
              <p:nvPr/>
            </p:nvSpPr>
            <p:spPr bwMode="auto">
              <a:xfrm>
                <a:off x="2194" y="2962"/>
                <a:ext cx="240" cy="133"/>
              </a:xfrm>
              <a:custGeom>
                <a:avLst/>
                <a:gdLst>
                  <a:gd name="T0" fmla="*/ 149 w 240"/>
                  <a:gd name="T1" fmla="*/ 133 h 133"/>
                  <a:gd name="T2" fmla="*/ 240 w 240"/>
                  <a:gd name="T3" fmla="*/ 79 h 133"/>
                  <a:gd name="T4" fmla="*/ 90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79"/>
                    </a:lnTo>
                    <a:lnTo>
                      <a:pt x="90" y="0"/>
                    </a:lnTo>
                    <a:lnTo>
                      <a:pt x="0" y="54"/>
                    </a:lnTo>
                    <a:lnTo>
                      <a:pt x="149"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40" name="Freeform 1571"/>
              <p:cNvSpPr>
                <a:spLocks/>
              </p:cNvSpPr>
              <p:nvPr/>
            </p:nvSpPr>
            <p:spPr bwMode="auto">
              <a:xfrm>
                <a:off x="2194" y="2962"/>
                <a:ext cx="240" cy="133"/>
              </a:xfrm>
              <a:custGeom>
                <a:avLst/>
                <a:gdLst>
                  <a:gd name="T0" fmla="*/ 149 w 240"/>
                  <a:gd name="T1" fmla="*/ 133 h 133"/>
                  <a:gd name="T2" fmla="*/ 240 w 240"/>
                  <a:gd name="T3" fmla="*/ 79 h 133"/>
                  <a:gd name="T4" fmla="*/ 90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79"/>
                    </a:lnTo>
                    <a:lnTo>
                      <a:pt x="90" y="0"/>
                    </a:lnTo>
                    <a:lnTo>
                      <a:pt x="0" y="54"/>
                    </a:lnTo>
                    <a:lnTo>
                      <a:pt x="149"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41" name="Freeform 1572"/>
              <p:cNvSpPr>
                <a:spLocks/>
              </p:cNvSpPr>
              <p:nvPr/>
            </p:nvSpPr>
            <p:spPr bwMode="auto">
              <a:xfrm>
                <a:off x="2194" y="3016"/>
                <a:ext cx="149" cy="131"/>
              </a:xfrm>
              <a:custGeom>
                <a:avLst/>
                <a:gdLst>
                  <a:gd name="T0" fmla="*/ 0 w 149"/>
                  <a:gd name="T1" fmla="*/ 0 h 131"/>
                  <a:gd name="T2" fmla="*/ 0 w 149"/>
                  <a:gd name="T3" fmla="*/ 51 h 131"/>
                  <a:gd name="T4" fmla="*/ 149 w 149"/>
                  <a:gd name="T5" fmla="*/ 131 h 131"/>
                  <a:gd name="T6" fmla="*/ 149 w 149"/>
                  <a:gd name="T7" fmla="*/ 79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1"/>
                    </a:lnTo>
                    <a:lnTo>
                      <a:pt x="149" y="131"/>
                    </a:lnTo>
                    <a:lnTo>
                      <a:pt x="149" y="7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42" name="Freeform 1573"/>
              <p:cNvSpPr>
                <a:spLocks/>
              </p:cNvSpPr>
              <p:nvPr/>
            </p:nvSpPr>
            <p:spPr bwMode="auto">
              <a:xfrm>
                <a:off x="2194" y="3016"/>
                <a:ext cx="149" cy="131"/>
              </a:xfrm>
              <a:custGeom>
                <a:avLst/>
                <a:gdLst>
                  <a:gd name="T0" fmla="*/ 0 w 149"/>
                  <a:gd name="T1" fmla="*/ 0 h 131"/>
                  <a:gd name="T2" fmla="*/ 0 w 149"/>
                  <a:gd name="T3" fmla="*/ 51 h 131"/>
                  <a:gd name="T4" fmla="*/ 149 w 149"/>
                  <a:gd name="T5" fmla="*/ 131 h 131"/>
                  <a:gd name="T6" fmla="*/ 149 w 149"/>
                  <a:gd name="T7" fmla="*/ 79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1"/>
                    </a:lnTo>
                    <a:lnTo>
                      <a:pt x="149" y="131"/>
                    </a:lnTo>
                    <a:lnTo>
                      <a:pt x="149" y="7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43" name="Freeform 1574"/>
              <p:cNvSpPr>
                <a:spLocks/>
              </p:cNvSpPr>
              <p:nvPr/>
            </p:nvSpPr>
            <p:spPr bwMode="auto">
              <a:xfrm>
                <a:off x="2343" y="2988"/>
                <a:ext cx="91" cy="105"/>
              </a:xfrm>
              <a:custGeom>
                <a:avLst/>
                <a:gdLst>
                  <a:gd name="T0" fmla="*/ 0 w 91"/>
                  <a:gd name="T1" fmla="*/ 105 h 105"/>
                  <a:gd name="T2" fmla="*/ 91 w 91"/>
                  <a:gd name="T3" fmla="*/ 51 h 105"/>
                  <a:gd name="T4" fmla="*/ 91 w 91"/>
                  <a:gd name="T5" fmla="*/ 0 h 105"/>
                  <a:gd name="T6" fmla="*/ 0 w 91"/>
                  <a:gd name="T7" fmla="*/ 53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1"/>
                    </a:lnTo>
                    <a:lnTo>
                      <a:pt x="91" y="0"/>
                    </a:lnTo>
                    <a:lnTo>
                      <a:pt x="0" y="53"/>
                    </a:lnTo>
                    <a:lnTo>
                      <a:pt x="0"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44" name="Freeform 1575"/>
              <p:cNvSpPr>
                <a:spLocks/>
              </p:cNvSpPr>
              <p:nvPr/>
            </p:nvSpPr>
            <p:spPr bwMode="auto">
              <a:xfrm>
                <a:off x="2343" y="2988"/>
                <a:ext cx="91" cy="105"/>
              </a:xfrm>
              <a:custGeom>
                <a:avLst/>
                <a:gdLst>
                  <a:gd name="T0" fmla="*/ 0 w 91"/>
                  <a:gd name="T1" fmla="*/ 105 h 105"/>
                  <a:gd name="T2" fmla="*/ 91 w 91"/>
                  <a:gd name="T3" fmla="*/ 51 h 105"/>
                  <a:gd name="T4" fmla="*/ 91 w 91"/>
                  <a:gd name="T5" fmla="*/ 0 h 105"/>
                  <a:gd name="T6" fmla="*/ 0 w 91"/>
                  <a:gd name="T7" fmla="*/ 53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1"/>
                    </a:lnTo>
                    <a:lnTo>
                      <a:pt x="91" y="0"/>
                    </a:lnTo>
                    <a:lnTo>
                      <a:pt x="0" y="53"/>
                    </a:lnTo>
                    <a:lnTo>
                      <a:pt x="0"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45" name="Freeform 1576"/>
              <p:cNvSpPr>
                <a:spLocks/>
              </p:cNvSpPr>
              <p:nvPr/>
            </p:nvSpPr>
            <p:spPr bwMode="auto">
              <a:xfrm>
                <a:off x="2194" y="2908"/>
                <a:ext cx="240" cy="133"/>
              </a:xfrm>
              <a:custGeom>
                <a:avLst/>
                <a:gdLst>
                  <a:gd name="T0" fmla="*/ 149 w 240"/>
                  <a:gd name="T1" fmla="*/ 133 h 133"/>
                  <a:gd name="T2" fmla="*/ 240 w 240"/>
                  <a:gd name="T3" fmla="*/ 80 h 133"/>
                  <a:gd name="T4" fmla="*/ 90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80"/>
                    </a:lnTo>
                    <a:lnTo>
                      <a:pt x="90" y="0"/>
                    </a:lnTo>
                    <a:lnTo>
                      <a:pt x="0" y="54"/>
                    </a:lnTo>
                    <a:lnTo>
                      <a:pt x="149"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46" name="Freeform 1577"/>
              <p:cNvSpPr>
                <a:spLocks/>
              </p:cNvSpPr>
              <p:nvPr/>
            </p:nvSpPr>
            <p:spPr bwMode="auto">
              <a:xfrm>
                <a:off x="2194" y="2908"/>
                <a:ext cx="240" cy="133"/>
              </a:xfrm>
              <a:custGeom>
                <a:avLst/>
                <a:gdLst>
                  <a:gd name="T0" fmla="*/ 149 w 240"/>
                  <a:gd name="T1" fmla="*/ 133 h 133"/>
                  <a:gd name="T2" fmla="*/ 240 w 240"/>
                  <a:gd name="T3" fmla="*/ 80 h 133"/>
                  <a:gd name="T4" fmla="*/ 90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80"/>
                    </a:lnTo>
                    <a:lnTo>
                      <a:pt x="90" y="0"/>
                    </a:lnTo>
                    <a:lnTo>
                      <a:pt x="0" y="54"/>
                    </a:lnTo>
                    <a:lnTo>
                      <a:pt x="149"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47" name="Freeform 1578"/>
              <p:cNvSpPr>
                <a:spLocks/>
              </p:cNvSpPr>
              <p:nvPr/>
            </p:nvSpPr>
            <p:spPr bwMode="auto">
              <a:xfrm>
                <a:off x="2343" y="2988"/>
                <a:ext cx="91" cy="105"/>
              </a:xfrm>
              <a:custGeom>
                <a:avLst/>
                <a:gdLst>
                  <a:gd name="T0" fmla="*/ 0 w 91"/>
                  <a:gd name="T1" fmla="*/ 105 h 105"/>
                  <a:gd name="T2" fmla="*/ 91 w 91"/>
                  <a:gd name="T3" fmla="*/ 51 h 105"/>
                  <a:gd name="T4" fmla="*/ 91 w 91"/>
                  <a:gd name="T5" fmla="*/ 0 h 105"/>
                  <a:gd name="T6" fmla="*/ 0 w 91"/>
                  <a:gd name="T7" fmla="*/ 53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1"/>
                    </a:lnTo>
                    <a:lnTo>
                      <a:pt x="91" y="0"/>
                    </a:lnTo>
                    <a:lnTo>
                      <a:pt x="0" y="53"/>
                    </a:lnTo>
                    <a:lnTo>
                      <a:pt x="0"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48" name="Freeform 1579"/>
              <p:cNvSpPr>
                <a:spLocks/>
              </p:cNvSpPr>
              <p:nvPr/>
            </p:nvSpPr>
            <p:spPr bwMode="auto">
              <a:xfrm>
                <a:off x="2343" y="2988"/>
                <a:ext cx="91" cy="105"/>
              </a:xfrm>
              <a:custGeom>
                <a:avLst/>
                <a:gdLst>
                  <a:gd name="T0" fmla="*/ 0 w 91"/>
                  <a:gd name="T1" fmla="*/ 105 h 105"/>
                  <a:gd name="T2" fmla="*/ 91 w 91"/>
                  <a:gd name="T3" fmla="*/ 51 h 105"/>
                  <a:gd name="T4" fmla="*/ 91 w 91"/>
                  <a:gd name="T5" fmla="*/ 0 h 105"/>
                  <a:gd name="T6" fmla="*/ 0 w 91"/>
                  <a:gd name="T7" fmla="*/ 53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1"/>
                    </a:lnTo>
                    <a:lnTo>
                      <a:pt x="91" y="0"/>
                    </a:lnTo>
                    <a:lnTo>
                      <a:pt x="0" y="53"/>
                    </a:lnTo>
                    <a:lnTo>
                      <a:pt x="0"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49" name="Freeform 1580"/>
              <p:cNvSpPr>
                <a:spLocks/>
              </p:cNvSpPr>
              <p:nvPr/>
            </p:nvSpPr>
            <p:spPr bwMode="auto">
              <a:xfrm>
                <a:off x="2194" y="2908"/>
                <a:ext cx="240" cy="133"/>
              </a:xfrm>
              <a:custGeom>
                <a:avLst/>
                <a:gdLst>
                  <a:gd name="T0" fmla="*/ 149 w 240"/>
                  <a:gd name="T1" fmla="*/ 133 h 133"/>
                  <a:gd name="T2" fmla="*/ 240 w 240"/>
                  <a:gd name="T3" fmla="*/ 80 h 133"/>
                  <a:gd name="T4" fmla="*/ 90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80"/>
                    </a:lnTo>
                    <a:lnTo>
                      <a:pt x="90" y="0"/>
                    </a:lnTo>
                    <a:lnTo>
                      <a:pt x="0" y="54"/>
                    </a:lnTo>
                    <a:lnTo>
                      <a:pt x="149"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50" name="Freeform 1581"/>
              <p:cNvSpPr>
                <a:spLocks/>
              </p:cNvSpPr>
              <p:nvPr/>
            </p:nvSpPr>
            <p:spPr bwMode="auto">
              <a:xfrm>
                <a:off x="2194" y="2908"/>
                <a:ext cx="240" cy="133"/>
              </a:xfrm>
              <a:custGeom>
                <a:avLst/>
                <a:gdLst>
                  <a:gd name="T0" fmla="*/ 149 w 240"/>
                  <a:gd name="T1" fmla="*/ 133 h 133"/>
                  <a:gd name="T2" fmla="*/ 240 w 240"/>
                  <a:gd name="T3" fmla="*/ 80 h 133"/>
                  <a:gd name="T4" fmla="*/ 90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80"/>
                    </a:lnTo>
                    <a:lnTo>
                      <a:pt x="90" y="0"/>
                    </a:lnTo>
                    <a:lnTo>
                      <a:pt x="0" y="54"/>
                    </a:lnTo>
                    <a:lnTo>
                      <a:pt x="149"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51" name="Freeform 1582"/>
              <p:cNvSpPr>
                <a:spLocks/>
              </p:cNvSpPr>
              <p:nvPr/>
            </p:nvSpPr>
            <p:spPr bwMode="auto">
              <a:xfrm>
                <a:off x="2194" y="2962"/>
                <a:ext cx="149" cy="131"/>
              </a:xfrm>
              <a:custGeom>
                <a:avLst/>
                <a:gdLst>
                  <a:gd name="T0" fmla="*/ 0 w 149"/>
                  <a:gd name="T1" fmla="*/ 0 h 131"/>
                  <a:gd name="T2" fmla="*/ 0 w 149"/>
                  <a:gd name="T3" fmla="*/ 51 h 131"/>
                  <a:gd name="T4" fmla="*/ 149 w 149"/>
                  <a:gd name="T5" fmla="*/ 131 h 131"/>
                  <a:gd name="T6" fmla="*/ 149 w 149"/>
                  <a:gd name="T7" fmla="*/ 79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1"/>
                    </a:lnTo>
                    <a:lnTo>
                      <a:pt x="149" y="131"/>
                    </a:lnTo>
                    <a:lnTo>
                      <a:pt x="149" y="7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52" name="Freeform 1583"/>
              <p:cNvSpPr>
                <a:spLocks/>
              </p:cNvSpPr>
              <p:nvPr/>
            </p:nvSpPr>
            <p:spPr bwMode="auto">
              <a:xfrm>
                <a:off x="2194" y="2962"/>
                <a:ext cx="149" cy="131"/>
              </a:xfrm>
              <a:custGeom>
                <a:avLst/>
                <a:gdLst>
                  <a:gd name="T0" fmla="*/ 0 w 149"/>
                  <a:gd name="T1" fmla="*/ 0 h 131"/>
                  <a:gd name="T2" fmla="*/ 0 w 149"/>
                  <a:gd name="T3" fmla="*/ 51 h 131"/>
                  <a:gd name="T4" fmla="*/ 149 w 149"/>
                  <a:gd name="T5" fmla="*/ 131 h 131"/>
                  <a:gd name="T6" fmla="*/ 149 w 149"/>
                  <a:gd name="T7" fmla="*/ 79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1"/>
                    </a:lnTo>
                    <a:lnTo>
                      <a:pt x="149" y="131"/>
                    </a:lnTo>
                    <a:lnTo>
                      <a:pt x="149" y="7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53" name="Freeform 1584"/>
              <p:cNvSpPr>
                <a:spLocks/>
              </p:cNvSpPr>
              <p:nvPr/>
            </p:nvSpPr>
            <p:spPr bwMode="auto">
              <a:xfrm>
                <a:off x="2343" y="2934"/>
                <a:ext cx="91" cy="105"/>
              </a:xfrm>
              <a:custGeom>
                <a:avLst/>
                <a:gdLst>
                  <a:gd name="T0" fmla="*/ 0 w 91"/>
                  <a:gd name="T1" fmla="*/ 105 h 105"/>
                  <a:gd name="T2" fmla="*/ 91 w 91"/>
                  <a:gd name="T3" fmla="*/ 51 h 105"/>
                  <a:gd name="T4" fmla="*/ 91 w 91"/>
                  <a:gd name="T5" fmla="*/ 0 h 105"/>
                  <a:gd name="T6" fmla="*/ 0 w 91"/>
                  <a:gd name="T7" fmla="*/ 54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1"/>
                    </a:lnTo>
                    <a:lnTo>
                      <a:pt x="91" y="0"/>
                    </a:lnTo>
                    <a:lnTo>
                      <a:pt x="0" y="54"/>
                    </a:lnTo>
                    <a:lnTo>
                      <a:pt x="0"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54" name="Freeform 1585"/>
              <p:cNvSpPr>
                <a:spLocks/>
              </p:cNvSpPr>
              <p:nvPr/>
            </p:nvSpPr>
            <p:spPr bwMode="auto">
              <a:xfrm>
                <a:off x="2343" y="2934"/>
                <a:ext cx="91" cy="105"/>
              </a:xfrm>
              <a:custGeom>
                <a:avLst/>
                <a:gdLst>
                  <a:gd name="T0" fmla="*/ 0 w 91"/>
                  <a:gd name="T1" fmla="*/ 105 h 105"/>
                  <a:gd name="T2" fmla="*/ 91 w 91"/>
                  <a:gd name="T3" fmla="*/ 51 h 105"/>
                  <a:gd name="T4" fmla="*/ 91 w 91"/>
                  <a:gd name="T5" fmla="*/ 0 h 105"/>
                  <a:gd name="T6" fmla="*/ 0 w 91"/>
                  <a:gd name="T7" fmla="*/ 54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1"/>
                    </a:lnTo>
                    <a:lnTo>
                      <a:pt x="91" y="0"/>
                    </a:lnTo>
                    <a:lnTo>
                      <a:pt x="0" y="54"/>
                    </a:lnTo>
                    <a:lnTo>
                      <a:pt x="0"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55" name="Freeform 1586"/>
              <p:cNvSpPr>
                <a:spLocks/>
              </p:cNvSpPr>
              <p:nvPr/>
            </p:nvSpPr>
            <p:spPr bwMode="auto">
              <a:xfrm>
                <a:off x="2194" y="2854"/>
                <a:ext cx="240" cy="134"/>
              </a:xfrm>
              <a:custGeom>
                <a:avLst/>
                <a:gdLst>
                  <a:gd name="T0" fmla="*/ 149 w 240"/>
                  <a:gd name="T1" fmla="*/ 134 h 134"/>
                  <a:gd name="T2" fmla="*/ 240 w 240"/>
                  <a:gd name="T3" fmla="*/ 80 h 134"/>
                  <a:gd name="T4" fmla="*/ 90 w 240"/>
                  <a:gd name="T5" fmla="*/ 0 h 134"/>
                  <a:gd name="T6" fmla="*/ 0 w 240"/>
                  <a:gd name="T7" fmla="*/ 54 h 134"/>
                  <a:gd name="T8" fmla="*/ 149 w 240"/>
                  <a:gd name="T9" fmla="*/ 134 h 134"/>
                  <a:gd name="T10" fmla="*/ 0 60000 65536"/>
                  <a:gd name="T11" fmla="*/ 0 60000 65536"/>
                  <a:gd name="T12" fmla="*/ 0 60000 65536"/>
                  <a:gd name="T13" fmla="*/ 0 60000 65536"/>
                  <a:gd name="T14" fmla="*/ 0 60000 65536"/>
                  <a:gd name="T15" fmla="*/ 0 w 240"/>
                  <a:gd name="T16" fmla="*/ 0 h 134"/>
                  <a:gd name="T17" fmla="*/ 240 w 240"/>
                  <a:gd name="T18" fmla="*/ 134 h 134"/>
                </a:gdLst>
                <a:ahLst/>
                <a:cxnLst>
                  <a:cxn ang="T10">
                    <a:pos x="T0" y="T1"/>
                  </a:cxn>
                  <a:cxn ang="T11">
                    <a:pos x="T2" y="T3"/>
                  </a:cxn>
                  <a:cxn ang="T12">
                    <a:pos x="T4" y="T5"/>
                  </a:cxn>
                  <a:cxn ang="T13">
                    <a:pos x="T6" y="T7"/>
                  </a:cxn>
                  <a:cxn ang="T14">
                    <a:pos x="T8" y="T9"/>
                  </a:cxn>
                </a:cxnLst>
                <a:rect l="T15" t="T16" r="T17" b="T18"/>
                <a:pathLst>
                  <a:path w="240" h="134">
                    <a:moveTo>
                      <a:pt x="149" y="134"/>
                    </a:moveTo>
                    <a:lnTo>
                      <a:pt x="240" y="80"/>
                    </a:lnTo>
                    <a:lnTo>
                      <a:pt x="90" y="0"/>
                    </a:lnTo>
                    <a:lnTo>
                      <a:pt x="0" y="54"/>
                    </a:lnTo>
                    <a:lnTo>
                      <a:pt x="149" y="13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56" name="Freeform 1587"/>
              <p:cNvSpPr>
                <a:spLocks/>
              </p:cNvSpPr>
              <p:nvPr/>
            </p:nvSpPr>
            <p:spPr bwMode="auto">
              <a:xfrm>
                <a:off x="2194" y="2854"/>
                <a:ext cx="240" cy="134"/>
              </a:xfrm>
              <a:custGeom>
                <a:avLst/>
                <a:gdLst>
                  <a:gd name="T0" fmla="*/ 149 w 240"/>
                  <a:gd name="T1" fmla="*/ 134 h 134"/>
                  <a:gd name="T2" fmla="*/ 240 w 240"/>
                  <a:gd name="T3" fmla="*/ 80 h 134"/>
                  <a:gd name="T4" fmla="*/ 90 w 240"/>
                  <a:gd name="T5" fmla="*/ 0 h 134"/>
                  <a:gd name="T6" fmla="*/ 0 w 240"/>
                  <a:gd name="T7" fmla="*/ 54 h 134"/>
                  <a:gd name="T8" fmla="*/ 149 w 240"/>
                  <a:gd name="T9" fmla="*/ 134 h 134"/>
                  <a:gd name="T10" fmla="*/ 0 60000 65536"/>
                  <a:gd name="T11" fmla="*/ 0 60000 65536"/>
                  <a:gd name="T12" fmla="*/ 0 60000 65536"/>
                  <a:gd name="T13" fmla="*/ 0 60000 65536"/>
                  <a:gd name="T14" fmla="*/ 0 60000 65536"/>
                  <a:gd name="T15" fmla="*/ 0 w 240"/>
                  <a:gd name="T16" fmla="*/ 0 h 134"/>
                  <a:gd name="T17" fmla="*/ 240 w 240"/>
                  <a:gd name="T18" fmla="*/ 134 h 134"/>
                </a:gdLst>
                <a:ahLst/>
                <a:cxnLst>
                  <a:cxn ang="T10">
                    <a:pos x="T0" y="T1"/>
                  </a:cxn>
                  <a:cxn ang="T11">
                    <a:pos x="T2" y="T3"/>
                  </a:cxn>
                  <a:cxn ang="T12">
                    <a:pos x="T4" y="T5"/>
                  </a:cxn>
                  <a:cxn ang="T13">
                    <a:pos x="T6" y="T7"/>
                  </a:cxn>
                  <a:cxn ang="T14">
                    <a:pos x="T8" y="T9"/>
                  </a:cxn>
                </a:cxnLst>
                <a:rect l="T15" t="T16" r="T17" b="T18"/>
                <a:pathLst>
                  <a:path w="240" h="134">
                    <a:moveTo>
                      <a:pt x="149" y="134"/>
                    </a:moveTo>
                    <a:lnTo>
                      <a:pt x="240" y="80"/>
                    </a:lnTo>
                    <a:lnTo>
                      <a:pt x="90" y="0"/>
                    </a:lnTo>
                    <a:lnTo>
                      <a:pt x="0" y="54"/>
                    </a:lnTo>
                    <a:lnTo>
                      <a:pt x="149" y="13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57" name="Freeform 1588"/>
              <p:cNvSpPr>
                <a:spLocks/>
              </p:cNvSpPr>
              <p:nvPr/>
            </p:nvSpPr>
            <p:spPr bwMode="auto">
              <a:xfrm>
                <a:off x="2343" y="2934"/>
                <a:ext cx="91" cy="105"/>
              </a:xfrm>
              <a:custGeom>
                <a:avLst/>
                <a:gdLst>
                  <a:gd name="T0" fmla="*/ 0 w 91"/>
                  <a:gd name="T1" fmla="*/ 105 h 105"/>
                  <a:gd name="T2" fmla="*/ 91 w 91"/>
                  <a:gd name="T3" fmla="*/ 51 h 105"/>
                  <a:gd name="T4" fmla="*/ 91 w 91"/>
                  <a:gd name="T5" fmla="*/ 0 h 105"/>
                  <a:gd name="T6" fmla="*/ 0 w 91"/>
                  <a:gd name="T7" fmla="*/ 54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1"/>
                    </a:lnTo>
                    <a:lnTo>
                      <a:pt x="91" y="0"/>
                    </a:lnTo>
                    <a:lnTo>
                      <a:pt x="0" y="54"/>
                    </a:lnTo>
                    <a:lnTo>
                      <a:pt x="0"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58" name="Freeform 1589"/>
              <p:cNvSpPr>
                <a:spLocks/>
              </p:cNvSpPr>
              <p:nvPr/>
            </p:nvSpPr>
            <p:spPr bwMode="auto">
              <a:xfrm>
                <a:off x="2343" y="2934"/>
                <a:ext cx="91" cy="105"/>
              </a:xfrm>
              <a:custGeom>
                <a:avLst/>
                <a:gdLst>
                  <a:gd name="T0" fmla="*/ 0 w 91"/>
                  <a:gd name="T1" fmla="*/ 105 h 105"/>
                  <a:gd name="T2" fmla="*/ 91 w 91"/>
                  <a:gd name="T3" fmla="*/ 51 h 105"/>
                  <a:gd name="T4" fmla="*/ 91 w 91"/>
                  <a:gd name="T5" fmla="*/ 0 h 105"/>
                  <a:gd name="T6" fmla="*/ 0 w 91"/>
                  <a:gd name="T7" fmla="*/ 54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1"/>
                    </a:lnTo>
                    <a:lnTo>
                      <a:pt x="91" y="0"/>
                    </a:lnTo>
                    <a:lnTo>
                      <a:pt x="0" y="54"/>
                    </a:lnTo>
                    <a:lnTo>
                      <a:pt x="0"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59" name="Freeform 1590"/>
              <p:cNvSpPr>
                <a:spLocks/>
              </p:cNvSpPr>
              <p:nvPr/>
            </p:nvSpPr>
            <p:spPr bwMode="auto">
              <a:xfrm>
                <a:off x="2194" y="2854"/>
                <a:ext cx="240" cy="134"/>
              </a:xfrm>
              <a:custGeom>
                <a:avLst/>
                <a:gdLst>
                  <a:gd name="T0" fmla="*/ 149 w 240"/>
                  <a:gd name="T1" fmla="*/ 134 h 134"/>
                  <a:gd name="T2" fmla="*/ 240 w 240"/>
                  <a:gd name="T3" fmla="*/ 80 h 134"/>
                  <a:gd name="T4" fmla="*/ 90 w 240"/>
                  <a:gd name="T5" fmla="*/ 0 h 134"/>
                  <a:gd name="T6" fmla="*/ 0 w 240"/>
                  <a:gd name="T7" fmla="*/ 54 h 134"/>
                  <a:gd name="T8" fmla="*/ 149 w 240"/>
                  <a:gd name="T9" fmla="*/ 134 h 134"/>
                  <a:gd name="T10" fmla="*/ 0 60000 65536"/>
                  <a:gd name="T11" fmla="*/ 0 60000 65536"/>
                  <a:gd name="T12" fmla="*/ 0 60000 65536"/>
                  <a:gd name="T13" fmla="*/ 0 60000 65536"/>
                  <a:gd name="T14" fmla="*/ 0 60000 65536"/>
                  <a:gd name="T15" fmla="*/ 0 w 240"/>
                  <a:gd name="T16" fmla="*/ 0 h 134"/>
                  <a:gd name="T17" fmla="*/ 240 w 240"/>
                  <a:gd name="T18" fmla="*/ 134 h 134"/>
                </a:gdLst>
                <a:ahLst/>
                <a:cxnLst>
                  <a:cxn ang="T10">
                    <a:pos x="T0" y="T1"/>
                  </a:cxn>
                  <a:cxn ang="T11">
                    <a:pos x="T2" y="T3"/>
                  </a:cxn>
                  <a:cxn ang="T12">
                    <a:pos x="T4" y="T5"/>
                  </a:cxn>
                  <a:cxn ang="T13">
                    <a:pos x="T6" y="T7"/>
                  </a:cxn>
                  <a:cxn ang="T14">
                    <a:pos x="T8" y="T9"/>
                  </a:cxn>
                </a:cxnLst>
                <a:rect l="T15" t="T16" r="T17" b="T18"/>
                <a:pathLst>
                  <a:path w="240" h="134">
                    <a:moveTo>
                      <a:pt x="149" y="134"/>
                    </a:moveTo>
                    <a:lnTo>
                      <a:pt x="240" y="80"/>
                    </a:lnTo>
                    <a:lnTo>
                      <a:pt x="90" y="0"/>
                    </a:lnTo>
                    <a:lnTo>
                      <a:pt x="0" y="54"/>
                    </a:lnTo>
                    <a:lnTo>
                      <a:pt x="149" y="13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60" name="Freeform 1591"/>
              <p:cNvSpPr>
                <a:spLocks/>
              </p:cNvSpPr>
              <p:nvPr/>
            </p:nvSpPr>
            <p:spPr bwMode="auto">
              <a:xfrm>
                <a:off x="2194" y="2854"/>
                <a:ext cx="240" cy="134"/>
              </a:xfrm>
              <a:custGeom>
                <a:avLst/>
                <a:gdLst>
                  <a:gd name="T0" fmla="*/ 149 w 240"/>
                  <a:gd name="T1" fmla="*/ 134 h 134"/>
                  <a:gd name="T2" fmla="*/ 240 w 240"/>
                  <a:gd name="T3" fmla="*/ 80 h 134"/>
                  <a:gd name="T4" fmla="*/ 90 w 240"/>
                  <a:gd name="T5" fmla="*/ 0 h 134"/>
                  <a:gd name="T6" fmla="*/ 0 w 240"/>
                  <a:gd name="T7" fmla="*/ 54 h 134"/>
                  <a:gd name="T8" fmla="*/ 149 w 240"/>
                  <a:gd name="T9" fmla="*/ 134 h 134"/>
                  <a:gd name="T10" fmla="*/ 0 60000 65536"/>
                  <a:gd name="T11" fmla="*/ 0 60000 65536"/>
                  <a:gd name="T12" fmla="*/ 0 60000 65536"/>
                  <a:gd name="T13" fmla="*/ 0 60000 65536"/>
                  <a:gd name="T14" fmla="*/ 0 60000 65536"/>
                  <a:gd name="T15" fmla="*/ 0 w 240"/>
                  <a:gd name="T16" fmla="*/ 0 h 134"/>
                  <a:gd name="T17" fmla="*/ 240 w 240"/>
                  <a:gd name="T18" fmla="*/ 134 h 134"/>
                </a:gdLst>
                <a:ahLst/>
                <a:cxnLst>
                  <a:cxn ang="T10">
                    <a:pos x="T0" y="T1"/>
                  </a:cxn>
                  <a:cxn ang="T11">
                    <a:pos x="T2" y="T3"/>
                  </a:cxn>
                  <a:cxn ang="T12">
                    <a:pos x="T4" y="T5"/>
                  </a:cxn>
                  <a:cxn ang="T13">
                    <a:pos x="T6" y="T7"/>
                  </a:cxn>
                  <a:cxn ang="T14">
                    <a:pos x="T8" y="T9"/>
                  </a:cxn>
                </a:cxnLst>
                <a:rect l="T15" t="T16" r="T17" b="T18"/>
                <a:pathLst>
                  <a:path w="240" h="134">
                    <a:moveTo>
                      <a:pt x="149" y="134"/>
                    </a:moveTo>
                    <a:lnTo>
                      <a:pt x="240" y="80"/>
                    </a:lnTo>
                    <a:lnTo>
                      <a:pt x="90" y="0"/>
                    </a:lnTo>
                    <a:lnTo>
                      <a:pt x="0" y="54"/>
                    </a:lnTo>
                    <a:lnTo>
                      <a:pt x="149" y="13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61" name="Freeform 1592"/>
              <p:cNvSpPr>
                <a:spLocks/>
              </p:cNvSpPr>
              <p:nvPr/>
            </p:nvSpPr>
            <p:spPr bwMode="auto">
              <a:xfrm>
                <a:off x="2194" y="2908"/>
                <a:ext cx="149" cy="131"/>
              </a:xfrm>
              <a:custGeom>
                <a:avLst/>
                <a:gdLst>
                  <a:gd name="T0" fmla="*/ 0 w 149"/>
                  <a:gd name="T1" fmla="*/ 0 h 131"/>
                  <a:gd name="T2" fmla="*/ 0 w 149"/>
                  <a:gd name="T3" fmla="*/ 52 h 131"/>
                  <a:gd name="T4" fmla="*/ 149 w 149"/>
                  <a:gd name="T5" fmla="*/ 131 h 131"/>
                  <a:gd name="T6" fmla="*/ 149 w 149"/>
                  <a:gd name="T7" fmla="*/ 80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2"/>
                    </a:lnTo>
                    <a:lnTo>
                      <a:pt x="149" y="131"/>
                    </a:lnTo>
                    <a:lnTo>
                      <a:pt x="149" y="80"/>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62" name="Freeform 1593"/>
              <p:cNvSpPr>
                <a:spLocks/>
              </p:cNvSpPr>
              <p:nvPr/>
            </p:nvSpPr>
            <p:spPr bwMode="auto">
              <a:xfrm>
                <a:off x="2194" y="2908"/>
                <a:ext cx="149" cy="131"/>
              </a:xfrm>
              <a:custGeom>
                <a:avLst/>
                <a:gdLst>
                  <a:gd name="T0" fmla="*/ 0 w 149"/>
                  <a:gd name="T1" fmla="*/ 0 h 131"/>
                  <a:gd name="T2" fmla="*/ 0 w 149"/>
                  <a:gd name="T3" fmla="*/ 52 h 131"/>
                  <a:gd name="T4" fmla="*/ 149 w 149"/>
                  <a:gd name="T5" fmla="*/ 131 h 131"/>
                  <a:gd name="T6" fmla="*/ 149 w 149"/>
                  <a:gd name="T7" fmla="*/ 80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2"/>
                    </a:lnTo>
                    <a:lnTo>
                      <a:pt x="149" y="131"/>
                    </a:lnTo>
                    <a:lnTo>
                      <a:pt x="149" y="80"/>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63" name="Freeform 1594"/>
              <p:cNvSpPr>
                <a:spLocks/>
              </p:cNvSpPr>
              <p:nvPr/>
            </p:nvSpPr>
            <p:spPr bwMode="auto">
              <a:xfrm>
                <a:off x="2343" y="2880"/>
                <a:ext cx="91" cy="105"/>
              </a:xfrm>
              <a:custGeom>
                <a:avLst/>
                <a:gdLst>
                  <a:gd name="T0" fmla="*/ 0 w 91"/>
                  <a:gd name="T1" fmla="*/ 105 h 105"/>
                  <a:gd name="T2" fmla="*/ 91 w 91"/>
                  <a:gd name="T3" fmla="*/ 54 h 105"/>
                  <a:gd name="T4" fmla="*/ 91 w 91"/>
                  <a:gd name="T5" fmla="*/ 0 h 105"/>
                  <a:gd name="T6" fmla="*/ 0 w 91"/>
                  <a:gd name="T7" fmla="*/ 54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4"/>
                    </a:lnTo>
                    <a:lnTo>
                      <a:pt x="91" y="0"/>
                    </a:lnTo>
                    <a:lnTo>
                      <a:pt x="0" y="54"/>
                    </a:lnTo>
                    <a:lnTo>
                      <a:pt x="0"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64" name="Freeform 1595"/>
              <p:cNvSpPr>
                <a:spLocks/>
              </p:cNvSpPr>
              <p:nvPr/>
            </p:nvSpPr>
            <p:spPr bwMode="auto">
              <a:xfrm>
                <a:off x="2343" y="2880"/>
                <a:ext cx="91" cy="105"/>
              </a:xfrm>
              <a:custGeom>
                <a:avLst/>
                <a:gdLst>
                  <a:gd name="T0" fmla="*/ 0 w 91"/>
                  <a:gd name="T1" fmla="*/ 105 h 105"/>
                  <a:gd name="T2" fmla="*/ 91 w 91"/>
                  <a:gd name="T3" fmla="*/ 54 h 105"/>
                  <a:gd name="T4" fmla="*/ 91 w 91"/>
                  <a:gd name="T5" fmla="*/ 0 h 105"/>
                  <a:gd name="T6" fmla="*/ 0 w 91"/>
                  <a:gd name="T7" fmla="*/ 54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4"/>
                    </a:lnTo>
                    <a:lnTo>
                      <a:pt x="91" y="0"/>
                    </a:lnTo>
                    <a:lnTo>
                      <a:pt x="0" y="54"/>
                    </a:lnTo>
                    <a:lnTo>
                      <a:pt x="0"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65" name="Freeform 1596"/>
              <p:cNvSpPr>
                <a:spLocks/>
              </p:cNvSpPr>
              <p:nvPr/>
            </p:nvSpPr>
            <p:spPr bwMode="auto">
              <a:xfrm>
                <a:off x="2194" y="2800"/>
                <a:ext cx="240" cy="134"/>
              </a:xfrm>
              <a:custGeom>
                <a:avLst/>
                <a:gdLst>
                  <a:gd name="T0" fmla="*/ 149 w 240"/>
                  <a:gd name="T1" fmla="*/ 134 h 134"/>
                  <a:gd name="T2" fmla="*/ 240 w 240"/>
                  <a:gd name="T3" fmla="*/ 80 h 134"/>
                  <a:gd name="T4" fmla="*/ 90 w 240"/>
                  <a:gd name="T5" fmla="*/ 0 h 134"/>
                  <a:gd name="T6" fmla="*/ 0 w 240"/>
                  <a:gd name="T7" fmla="*/ 54 h 134"/>
                  <a:gd name="T8" fmla="*/ 149 w 240"/>
                  <a:gd name="T9" fmla="*/ 134 h 134"/>
                  <a:gd name="T10" fmla="*/ 0 60000 65536"/>
                  <a:gd name="T11" fmla="*/ 0 60000 65536"/>
                  <a:gd name="T12" fmla="*/ 0 60000 65536"/>
                  <a:gd name="T13" fmla="*/ 0 60000 65536"/>
                  <a:gd name="T14" fmla="*/ 0 60000 65536"/>
                  <a:gd name="T15" fmla="*/ 0 w 240"/>
                  <a:gd name="T16" fmla="*/ 0 h 134"/>
                  <a:gd name="T17" fmla="*/ 240 w 240"/>
                  <a:gd name="T18" fmla="*/ 134 h 134"/>
                </a:gdLst>
                <a:ahLst/>
                <a:cxnLst>
                  <a:cxn ang="T10">
                    <a:pos x="T0" y="T1"/>
                  </a:cxn>
                  <a:cxn ang="T11">
                    <a:pos x="T2" y="T3"/>
                  </a:cxn>
                  <a:cxn ang="T12">
                    <a:pos x="T4" y="T5"/>
                  </a:cxn>
                  <a:cxn ang="T13">
                    <a:pos x="T6" y="T7"/>
                  </a:cxn>
                  <a:cxn ang="T14">
                    <a:pos x="T8" y="T9"/>
                  </a:cxn>
                </a:cxnLst>
                <a:rect l="T15" t="T16" r="T17" b="T18"/>
                <a:pathLst>
                  <a:path w="240" h="134">
                    <a:moveTo>
                      <a:pt x="149" y="134"/>
                    </a:moveTo>
                    <a:lnTo>
                      <a:pt x="240" y="80"/>
                    </a:lnTo>
                    <a:lnTo>
                      <a:pt x="90" y="0"/>
                    </a:lnTo>
                    <a:lnTo>
                      <a:pt x="0" y="54"/>
                    </a:lnTo>
                    <a:lnTo>
                      <a:pt x="149" y="13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66" name="Freeform 1597"/>
              <p:cNvSpPr>
                <a:spLocks/>
              </p:cNvSpPr>
              <p:nvPr/>
            </p:nvSpPr>
            <p:spPr bwMode="auto">
              <a:xfrm>
                <a:off x="2194" y="2800"/>
                <a:ext cx="240" cy="134"/>
              </a:xfrm>
              <a:custGeom>
                <a:avLst/>
                <a:gdLst>
                  <a:gd name="T0" fmla="*/ 149 w 240"/>
                  <a:gd name="T1" fmla="*/ 134 h 134"/>
                  <a:gd name="T2" fmla="*/ 240 w 240"/>
                  <a:gd name="T3" fmla="*/ 80 h 134"/>
                  <a:gd name="T4" fmla="*/ 90 w 240"/>
                  <a:gd name="T5" fmla="*/ 0 h 134"/>
                  <a:gd name="T6" fmla="*/ 0 w 240"/>
                  <a:gd name="T7" fmla="*/ 54 h 134"/>
                  <a:gd name="T8" fmla="*/ 149 w 240"/>
                  <a:gd name="T9" fmla="*/ 134 h 134"/>
                  <a:gd name="T10" fmla="*/ 0 60000 65536"/>
                  <a:gd name="T11" fmla="*/ 0 60000 65536"/>
                  <a:gd name="T12" fmla="*/ 0 60000 65536"/>
                  <a:gd name="T13" fmla="*/ 0 60000 65536"/>
                  <a:gd name="T14" fmla="*/ 0 60000 65536"/>
                  <a:gd name="T15" fmla="*/ 0 w 240"/>
                  <a:gd name="T16" fmla="*/ 0 h 134"/>
                  <a:gd name="T17" fmla="*/ 240 w 240"/>
                  <a:gd name="T18" fmla="*/ 134 h 134"/>
                </a:gdLst>
                <a:ahLst/>
                <a:cxnLst>
                  <a:cxn ang="T10">
                    <a:pos x="T0" y="T1"/>
                  </a:cxn>
                  <a:cxn ang="T11">
                    <a:pos x="T2" y="T3"/>
                  </a:cxn>
                  <a:cxn ang="T12">
                    <a:pos x="T4" y="T5"/>
                  </a:cxn>
                  <a:cxn ang="T13">
                    <a:pos x="T6" y="T7"/>
                  </a:cxn>
                  <a:cxn ang="T14">
                    <a:pos x="T8" y="T9"/>
                  </a:cxn>
                </a:cxnLst>
                <a:rect l="T15" t="T16" r="T17" b="T18"/>
                <a:pathLst>
                  <a:path w="240" h="134">
                    <a:moveTo>
                      <a:pt x="149" y="134"/>
                    </a:moveTo>
                    <a:lnTo>
                      <a:pt x="240" y="80"/>
                    </a:lnTo>
                    <a:lnTo>
                      <a:pt x="90" y="0"/>
                    </a:lnTo>
                    <a:lnTo>
                      <a:pt x="0" y="54"/>
                    </a:lnTo>
                    <a:lnTo>
                      <a:pt x="149" y="13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67" name="Freeform 1598"/>
              <p:cNvSpPr>
                <a:spLocks/>
              </p:cNvSpPr>
              <p:nvPr/>
            </p:nvSpPr>
            <p:spPr bwMode="auto">
              <a:xfrm>
                <a:off x="2343" y="2880"/>
                <a:ext cx="91" cy="105"/>
              </a:xfrm>
              <a:custGeom>
                <a:avLst/>
                <a:gdLst>
                  <a:gd name="T0" fmla="*/ 0 w 91"/>
                  <a:gd name="T1" fmla="*/ 105 h 105"/>
                  <a:gd name="T2" fmla="*/ 91 w 91"/>
                  <a:gd name="T3" fmla="*/ 54 h 105"/>
                  <a:gd name="T4" fmla="*/ 91 w 91"/>
                  <a:gd name="T5" fmla="*/ 0 h 105"/>
                  <a:gd name="T6" fmla="*/ 0 w 91"/>
                  <a:gd name="T7" fmla="*/ 54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4"/>
                    </a:lnTo>
                    <a:lnTo>
                      <a:pt x="91" y="0"/>
                    </a:lnTo>
                    <a:lnTo>
                      <a:pt x="0" y="54"/>
                    </a:lnTo>
                    <a:lnTo>
                      <a:pt x="0"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68" name="Freeform 1599"/>
              <p:cNvSpPr>
                <a:spLocks/>
              </p:cNvSpPr>
              <p:nvPr/>
            </p:nvSpPr>
            <p:spPr bwMode="auto">
              <a:xfrm>
                <a:off x="2343" y="2880"/>
                <a:ext cx="91" cy="105"/>
              </a:xfrm>
              <a:custGeom>
                <a:avLst/>
                <a:gdLst>
                  <a:gd name="T0" fmla="*/ 0 w 91"/>
                  <a:gd name="T1" fmla="*/ 105 h 105"/>
                  <a:gd name="T2" fmla="*/ 91 w 91"/>
                  <a:gd name="T3" fmla="*/ 54 h 105"/>
                  <a:gd name="T4" fmla="*/ 91 w 91"/>
                  <a:gd name="T5" fmla="*/ 0 h 105"/>
                  <a:gd name="T6" fmla="*/ 0 w 91"/>
                  <a:gd name="T7" fmla="*/ 54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4"/>
                    </a:lnTo>
                    <a:lnTo>
                      <a:pt x="91" y="0"/>
                    </a:lnTo>
                    <a:lnTo>
                      <a:pt x="0" y="54"/>
                    </a:lnTo>
                    <a:lnTo>
                      <a:pt x="0"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69" name="Freeform 1600"/>
              <p:cNvSpPr>
                <a:spLocks/>
              </p:cNvSpPr>
              <p:nvPr/>
            </p:nvSpPr>
            <p:spPr bwMode="auto">
              <a:xfrm>
                <a:off x="2194" y="2800"/>
                <a:ext cx="240" cy="134"/>
              </a:xfrm>
              <a:custGeom>
                <a:avLst/>
                <a:gdLst>
                  <a:gd name="T0" fmla="*/ 149 w 240"/>
                  <a:gd name="T1" fmla="*/ 134 h 134"/>
                  <a:gd name="T2" fmla="*/ 240 w 240"/>
                  <a:gd name="T3" fmla="*/ 80 h 134"/>
                  <a:gd name="T4" fmla="*/ 90 w 240"/>
                  <a:gd name="T5" fmla="*/ 0 h 134"/>
                  <a:gd name="T6" fmla="*/ 0 w 240"/>
                  <a:gd name="T7" fmla="*/ 54 h 134"/>
                  <a:gd name="T8" fmla="*/ 149 w 240"/>
                  <a:gd name="T9" fmla="*/ 134 h 134"/>
                  <a:gd name="T10" fmla="*/ 0 60000 65536"/>
                  <a:gd name="T11" fmla="*/ 0 60000 65536"/>
                  <a:gd name="T12" fmla="*/ 0 60000 65536"/>
                  <a:gd name="T13" fmla="*/ 0 60000 65536"/>
                  <a:gd name="T14" fmla="*/ 0 60000 65536"/>
                  <a:gd name="T15" fmla="*/ 0 w 240"/>
                  <a:gd name="T16" fmla="*/ 0 h 134"/>
                  <a:gd name="T17" fmla="*/ 240 w 240"/>
                  <a:gd name="T18" fmla="*/ 134 h 134"/>
                </a:gdLst>
                <a:ahLst/>
                <a:cxnLst>
                  <a:cxn ang="T10">
                    <a:pos x="T0" y="T1"/>
                  </a:cxn>
                  <a:cxn ang="T11">
                    <a:pos x="T2" y="T3"/>
                  </a:cxn>
                  <a:cxn ang="T12">
                    <a:pos x="T4" y="T5"/>
                  </a:cxn>
                  <a:cxn ang="T13">
                    <a:pos x="T6" y="T7"/>
                  </a:cxn>
                  <a:cxn ang="T14">
                    <a:pos x="T8" y="T9"/>
                  </a:cxn>
                </a:cxnLst>
                <a:rect l="T15" t="T16" r="T17" b="T18"/>
                <a:pathLst>
                  <a:path w="240" h="134">
                    <a:moveTo>
                      <a:pt x="149" y="134"/>
                    </a:moveTo>
                    <a:lnTo>
                      <a:pt x="240" y="80"/>
                    </a:lnTo>
                    <a:lnTo>
                      <a:pt x="90" y="0"/>
                    </a:lnTo>
                    <a:lnTo>
                      <a:pt x="0" y="54"/>
                    </a:lnTo>
                    <a:lnTo>
                      <a:pt x="149" y="13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70" name="Freeform 1601"/>
              <p:cNvSpPr>
                <a:spLocks/>
              </p:cNvSpPr>
              <p:nvPr/>
            </p:nvSpPr>
            <p:spPr bwMode="auto">
              <a:xfrm>
                <a:off x="2194" y="2800"/>
                <a:ext cx="240" cy="134"/>
              </a:xfrm>
              <a:custGeom>
                <a:avLst/>
                <a:gdLst>
                  <a:gd name="T0" fmla="*/ 149 w 240"/>
                  <a:gd name="T1" fmla="*/ 134 h 134"/>
                  <a:gd name="T2" fmla="*/ 240 w 240"/>
                  <a:gd name="T3" fmla="*/ 80 h 134"/>
                  <a:gd name="T4" fmla="*/ 90 w 240"/>
                  <a:gd name="T5" fmla="*/ 0 h 134"/>
                  <a:gd name="T6" fmla="*/ 0 w 240"/>
                  <a:gd name="T7" fmla="*/ 54 h 134"/>
                  <a:gd name="T8" fmla="*/ 149 w 240"/>
                  <a:gd name="T9" fmla="*/ 134 h 134"/>
                  <a:gd name="T10" fmla="*/ 0 60000 65536"/>
                  <a:gd name="T11" fmla="*/ 0 60000 65536"/>
                  <a:gd name="T12" fmla="*/ 0 60000 65536"/>
                  <a:gd name="T13" fmla="*/ 0 60000 65536"/>
                  <a:gd name="T14" fmla="*/ 0 60000 65536"/>
                  <a:gd name="T15" fmla="*/ 0 w 240"/>
                  <a:gd name="T16" fmla="*/ 0 h 134"/>
                  <a:gd name="T17" fmla="*/ 240 w 240"/>
                  <a:gd name="T18" fmla="*/ 134 h 134"/>
                </a:gdLst>
                <a:ahLst/>
                <a:cxnLst>
                  <a:cxn ang="T10">
                    <a:pos x="T0" y="T1"/>
                  </a:cxn>
                  <a:cxn ang="T11">
                    <a:pos x="T2" y="T3"/>
                  </a:cxn>
                  <a:cxn ang="T12">
                    <a:pos x="T4" y="T5"/>
                  </a:cxn>
                  <a:cxn ang="T13">
                    <a:pos x="T6" y="T7"/>
                  </a:cxn>
                  <a:cxn ang="T14">
                    <a:pos x="T8" y="T9"/>
                  </a:cxn>
                </a:cxnLst>
                <a:rect l="T15" t="T16" r="T17" b="T18"/>
                <a:pathLst>
                  <a:path w="240" h="134">
                    <a:moveTo>
                      <a:pt x="149" y="134"/>
                    </a:moveTo>
                    <a:lnTo>
                      <a:pt x="240" y="80"/>
                    </a:lnTo>
                    <a:lnTo>
                      <a:pt x="90" y="0"/>
                    </a:lnTo>
                    <a:lnTo>
                      <a:pt x="0" y="54"/>
                    </a:lnTo>
                    <a:lnTo>
                      <a:pt x="149" y="13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71" name="Freeform 1602"/>
              <p:cNvSpPr>
                <a:spLocks/>
              </p:cNvSpPr>
              <p:nvPr/>
            </p:nvSpPr>
            <p:spPr bwMode="auto">
              <a:xfrm>
                <a:off x="2194" y="2854"/>
                <a:ext cx="149" cy="131"/>
              </a:xfrm>
              <a:custGeom>
                <a:avLst/>
                <a:gdLst>
                  <a:gd name="T0" fmla="*/ 0 w 149"/>
                  <a:gd name="T1" fmla="*/ 0 h 131"/>
                  <a:gd name="T2" fmla="*/ 0 w 149"/>
                  <a:gd name="T3" fmla="*/ 52 h 131"/>
                  <a:gd name="T4" fmla="*/ 149 w 149"/>
                  <a:gd name="T5" fmla="*/ 131 h 131"/>
                  <a:gd name="T6" fmla="*/ 149 w 149"/>
                  <a:gd name="T7" fmla="*/ 80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2"/>
                    </a:lnTo>
                    <a:lnTo>
                      <a:pt x="149" y="131"/>
                    </a:lnTo>
                    <a:lnTo>
                      <a:pt x="149" y="80"/>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72" name="Freeform 1603"/>
              <p:cNvSpPr>
                <a:spLocks/>
              </p:cNvSpPr>
              <p:nvPr/>
            </p:nvSpPr>
            <p:spPr bwMode="auto">
              <a:xfrm>
                <a:off x="2194" y="2854"/>
                <a:ext cx="149" cy="131"/>
              </a:xfrm>
              <a:custGeom>
                <a:avLst/>
                <a:gdLst>
                  <a:gd name="T0" fmla="*/ 0 w 149"/>
                  <a:gd name="T1" fmla="*/ 0 h 131"/>
                  <a:gd name="T2" fmla="*/ 0 w 149"/>
                  <a:gd name="T3" fmla="*/ 52 h 131"/>
                  <a:gd name="T4" fmla="*/ 149 w 149"/>
                  <a:gd name="T5" fmla="*/ 131 h 131"/>
                  <a:gd name="T6" fmla="*/ 149 w 149"/>
                  <a:gd name="T7" fmla="*/ 80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2"/>
                    </a:lnTo>
                    <a:lnTo>
                      <a:pt x="149" y="131"/>
                    </a:lnTo>
                    <a:lnTo>
                      <a:pt x="149" y="80"/>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73" name="Freeform 1604"/>
              <p:cNvSpPr>
                <a:spLocks/>
              </p:cNvSpPr>
              <p:nvPr/>
            </p:nvSpPr>
            <p:spPr bwMode="auto">
              <a:xfrm>
                <a:off x="2899" y="2906"/>
                <a:ext cx="91" cy="105"/>
              </a:xfrm>
              <a:custGeom>
                <a:avLst/>
                <a:gdLst>
                  <a:gd name="T0" fmla="*/ 0 w 91"/>
                  <a:gd name="T1" fmla="*/ 105 h 105"/>
                  <a:gd name="T2" fmla="*/ 91 w 91"/>
                  <a:gd name="T3" fmla="*/ 54 h 105"/>
                  <a:gd name="T4" fmla="*/ 91 w 91"/>
                  <a:gd name="T5" fmla="*/ 0 h 105"/>
                  <a:gd name="T6" fmla="*/ 0 w 91"/>
                  <a:gd name="T7" fmla="*/ 54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4"/>
                    </a:lnTo>
                    <a:lnTo>
                      <a:pt x="91" y="0"/>
                    </a:lnTo>
                    <a:lnTo>
                      <a:pt x="0" y="54"/>
                    </a:lnTo>
                    <a:lnTo>
                      <a:pt x="0"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74" name="Freeform 1605"/>
              <p:cNvSpPr>
                <a:spLocks/>
              </p:cNvSpPr>
              <p:nvPr/>
            </p:nvSpPr>
            <p:spPr bwMode="auto">
              <a:xfrm>
                <a:off x="2899" y="2906"/>
                <a:ext cx="91" cy="105"/>
              </a:xfrm>
              <a:custGeom>
                <a:avLst/>
                <a:gdLst>
                  <a:gd name="T0" fmla="*/ 0 w 91"/>
                  <a:gd name="T1" fmla="*/ 105 h 105"/>
                  <a:gd name="T2" fmla="*/ 91 w 91"/>
                  <a:gd name="T3" fmla="*/ 54 h 105"/>
                  <a:gd name="T4" fmla="*/ 91 w 91"/>
                  <a:gd name="T5" fmla="*/ 0 h 105"/>
                  <a:gd name="T6" fmla="*/ 0 w 91"/>
                  <a:gd name="T7" fmla="*/ 54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4"/>
                    </a:lnTo>
                    <a:lnTo>
                      <a:pt x="91" y="0"/>
                    </a:lnTo>
                    <a:lnTo>
                      <a:pt x="0" y="54"/>
                    </a:lnTo>
                    <a:lnTo>
                      <a:pt x="0"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75" name="Freeform 1606"/>
              <p:cNvSpPr>
                <a:spLocks/>
              </p:cNvSpPr>
              <p:nvPr/>
            </p:nvSpPr>
            <p:spPr bwMode="auto">
              <a:xfrm>
                <a:off x="2750" y="2826"/>
                <a:ext cx="240" cy="134"/>
              </a:xfrm>
              <a:custGeom>
                <a:avLst/>
                <a:gdLst>
                  <a:gd name="T0" fmla="*/ 149 w 240"/>
                  <a:gd name="T1" fmla="*/ 134 h 134"/>
                  <a:gd name="T2" fmla="*/ 240 w 240"/>
                  <a:gd name="T3" fmla="*/ 80 h 134"/>
                  <a:gd name="T4" fmla="*/ 89 w 240"/>
                  <a:gd name="T5" fmla="*/ 0 h 134"/>
                  <a:gd name="T6" fmla="*/ 0 w 240"/>
                  <a:gd name="T7" fmla="*/ 54 h 134"/>
                  <a:gd name="T8" fmla="*/ 149 w 240"/>
                  <a:gd name="T9" fmla="*/ 134 h 134"/>
                  <a:gd name="T10" fmla="*/ 0 60000 65536"/>
                  <a:gd name="T11" fmla="*/ 0 60000 65536"/>
                  <a:gd name="T12" fmla="*/ 0 60000 65536"/>
                  <a:gd name="T13" fmla="*/ 0 60000 65536"/>
                  <a:gd name="T14" fmla="*/ 0 60000 65536"/>
                  <a:gd name="T15" fmla="*/ 0 w 240"/>
                  <a:gd name="T16" fmla="*/ 0 h 134"/>
                  <a:gd name="T17" fmla="*/ 240 w 240"/>
                  <a:gd name="T18" fmla="*/ 134 h 134"/>
                </a:gdLst>
                <a:ahLst/>
                <a:cxnLst>
                  <a:cxn ang="T10">
                    <a:pos x="T0" y="T1"/>
                  </a:cxn>
                  <a:cxn ang="T11">
                    <a:pos x="T2" y="T3"/>
                  </a:cxn>
                  <a:cxn ang="T12">
                    <a:pos x="T4" y="T5"/>
                  </a:cxn>
                  <a:cxn ang="T13">
                    <a:pos x="T6" y="T7"/>
                  </a:cxn>
                  <a:cxn ang="T14">
                    <a:pos x="T8" y="T9"/>
                  </a:cxn>
                </a:cxnLst>
                <a:rect l="T15" t="T16" r="T17" b="T18"/>
                <a:pathLst>
                  <a:path w="240" h="134">
                    <a:moveTo>
                      <a:pt x="149" y="134"/>
                    </a:moveTo>
                    <a:lnTo>
                      <a:pt x="240" y="80"/>
                    </a:lnTo>
                    <a:lnTo>
                      <a:pt x="89" y="0"/>
                    </a:lnTo>
                    <a:lnTo>
                      <a:pt x="0" y="54"/>
                    </a:lnTo>
                    <a:lnTo>
                      <a:pt x="149" y="13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76" name="Freeform 1607"/>
              <p:cNvSpPr>
                <a:spLocks/>
              </p:cNvSpPr>
              <p:nvPr/>
            </p:nvSpPr>
            <p:spPr bwMode="auto">
              <a:xfrm>
                <a:off x="2750" y="2826"/>
                <a:ext cx="240" cy="134"/>
              </a:xfrm>
              <a:custGeom>
                <a:avLst/>
                <a:gdLst>
                  <a:gd name="T0" fmla="*/ 149 w 240"/>
                  <a:gd name="T1" fmla="*/ 134 h 134"/>
                  <a:gd name="T2" fmla="*/ 240 w 240"/>
                  <a:gd name="T3" fmla="*/ 80 h 134"/>
                  <a:gd name="T4" fmla="*/ 89 w 240"/>
                  <a:gd name="T5" fmla="*/ 0 h 134"/>
                  <a:gd name="T6" fmla="*/ 0 w 240"/>
                  <a:gd name="T7" fmla="*/ 54 h 134"/>
                  <a:gd name="T8" fmla="*/ 149 w 240"/>
                  <a:gd name="T9" fmla="*/ 134 h 134"/>
                  <a:gd name="T10" fmla="*/ 0 60000 65536"/>
                  <a:gd name="T11" fmla="*/ 0 60000 65536"/>
                  <a:gd name="T12" fmla="*/ 0 60000 65536"/>
                  <a:gd name="T13" fmla="*/ 0 60000 65536"/>
                  <a:gd name="T14" fmla="*/ 0 60000 65536"/>
                  <a:gd name="T15" fmla="*/ 0 w 240"/>
                  <a:gd name="T16" fmla="*/ 0 h 134"/>
                  <a:gd name="T17" fmla="*/ 240 w 240"/>
                  <a:gd name="T18" fmla="*/ 134 h 134"/>
                </a:gdLst>
                <a:ahLst/>
                <a:cxnLst>
                  <a:cxn ang="T10">
                    <a:pos x="T0" y="T1"/>
                  </a:cxn>
                  <a:cxn ang="T11">
                    <a:pos x="T2" y="T3"/>
                  </a:cxn>
                  <a:cxn ang="T12">
                    <a:pos x="T4" y="T5"/>
                  </a:cxn>
                  <a:cxn ang="T13">
                    <a:pos x="T6" y="T7"/>
                  </a:cxn>
                  <a:cxn ang="T14">
                    <a:pos x="T8" y="T9"/>
                  </a:cxn>
                </a:cxnLst>
                <a:rect l="T15" t="T16" r="T17" b="T18"/>
                <a:pathLst>
                  <a:path w="240" h="134">
                    <a:moveTo>
                      <a:pt x="149" y="134"/>
                    </a:moveTo>
                    <a:lnTo>
                      <a:pt x="240" y="80"/>
                    </a:lnTo>
                    <a:lnTo>
                      <a:pt x="89" y="0"/>
                    </a:lnTo>
                    <a:lnTo>
                      <a:pt x="0" y="54"/>
                    </a:lnTo>
                    <a:lnTo>
                      <a:pt x="149" y="13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77" name="Freeform 1608"/>
              <p:cNvSpPr>
                <a:spLocks/>
              </p:cNvSpPr>
              <p:nvPr/>
            </p:nvSpPr>
            <p:spPr bwMode="auto">
              <a:xfrm>
                <a:off x="2899" y="2906"/>
                <a:ext cx="91" cy="105"/>
              </a:xfrm>
              <a:custGeom>
                <a:avLst/>
                <a:gdLst>
                  <a:gd name="T0" fmla="*/ 0 w 91"/>
                  <a:gd name="T1" fmla="*/ 105 h 105"/>
                  <a:gd name="T2" fmla="*/ 91 w 91"/>
                  <a:gd name="T3" fmla="*/ 54 h 105"/>
                  <a:gd name="T4" fmla="*/ 91 w 91"/>
                  <a:gd name="T5" fmla="*/ 0 h 105"/>
                  <a:gd name="T6" fmla="*/ 0 w 91"/>
                  <a:gd name="T7" fmla="*/ 54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4"/>
                    </a:lnTo>
                    <a:lnTo>
                      <a:pt x="91" y="0"/>
                    </a:lnTo>
                    <a:lnTo>
                      <a:pt x="0" y="54"/>
                    </a:lnTo>
                    <a:lnTo>
                      <a:pt x="0"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78" name="Freeform 1609"/>
              <p:cNvSpPr>
                <a:spLocks/>
              </p:cNvSpPr>
              <p:nvPr/>
            </p:nvSpPr>
            <p:spPr bwMode="auto">
              <a:xfrm>
                <a:off x="2899" y="2906"/>
                <a:ext cx="91" cy="105"/>
              </a:xfrm>
              <a:custGeom>
                <a:avLst/>
                <a:gdLst>
                  <a:gd name="T0" fmla="*/ 0 w 91"/>
                  <a:gd name="T1" fmla="*/ 105 h 105"/>
                  <a:gd name="T2" fmla="*/ 91 w 91"/>
                  <a:gd name="T3" fmla="*/ 54 h 105"/>
                  <a:gd name="T4" fmla="*/ 91 w 91"/>
                  <a:gd name="T5" fmla="*/ 0 h 105"/>
                  <a:gd name="T6" fmla="*/ 0 w 91"/>
                  <a:gd name="T7" fmla="*/ 54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4"/>
                    </a:lnTo>
                    <a:lnTo>
                      <a:pt x="91" y="0"/>
                    </a:lnTo>
                    <a:lnTo>
                      <a:pt x="0" y="54"/>
                    </a:lnTo>
                    <a:lnTo>
                      <a:pt x="0"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879" name="Freeform 1610"/>
              <p:cNvSpPr>
                <a:spLocks/>
              </p:cNvSpPr>
              <p:nvPr/>
            </p:nvSpPr>
            <p:spPr bwMode="auto">
              <a:xfrm>
                <a:off x="2750" y="2826"/>
                <a:ext cx="240" cy="134"/>
              </a:xfrm>
              <a:custGeom>
                <a:avLst/>
                <a:gdLst>
                  <a:gd name="T0" fmla="*/ 149 w 240"/>
                  <a:gd name="T1" fmla="*/ 134 h 134"/>
                  <a:gd name="T2" fmla="*/ 240 w 240"/>
                  <a:gd name="T3" fmla="*/ 80 h 134"/>
                  <a:gd name="T4" fmla="*/ 89 w 240"/>
                  <a:gd name="T5" fmla="*/ 0 h 134"/>
                  <a:gd name="T6" fmla="*/ 0 w 240"/>
                  <a:gd name="T7" fmla="*/ 54 h 134"/>
                  <a:gd name="T8" fmla="*/ 149 w 240"/>
                  <a:gd name="T9" fmla="*/ 134 h 134"/>
                  <a:gd name="T10" fmla="*/ 0 60000 65536"/>
                  <a:gd name="T11" fmla="*/ 0 60000 65536"/>
                  <a:gd name="T12" fmla="*/ 0 60000 65536"/>
                  <a:gd name="T13" fmla="*/ 0 60000 65536"/>
                  <a:gd name="T14" fmla="*/ 0 60000 65536"/>
                  <a:gd name="T15" fmla="*/ 0 w 240"/>
                  <a:gd name="T16" fmla="*/ 0 h 134"/>
                  <a:gd name="T17" fmla="*/ 240 w 240"/>
                  <a:gd name="T18" fmla="*/ 134 h 134"/>
                </a:gdLst>
                <a:ahLst/>
                <a:cxnLst>
                  <a:cxn ang="T10">
                    <a:pos x="T0" y="T1"/>
                  </a:cxn>
                  <a:cxn ang="T11">
                    <a:pos x="T2" y="T3"/>
                  </a:cxn>
                  <a:cxn ang="T12">
                    <a:pos x="T4" y="T5"/>
                  </a:cxn>
                  <a:cxn ang="T13">
                    <a:pos x="T6" y="T7"/>
                  </a:cxn>
                  <a:cxn ang="T14">
                    <a:pos x="T8" y="T9"/>
                  </a:cxn>
                </a:cxnLst>
                <a:rect l="T15" t="T16" r="T17" b="T18"/>
                <a:pathLst>
                  <a:path w="240" h="134">
                    <a:moveTo>
                      <a:pt x="149" y="134"/>
                    </a:moveTo>
                    <a:lnTo>
                      <a:pt x="240" y="80"/>
                    </a:lnTo>
                    <a:lnTo>
                      <a:pt x="89" y="0"/>
                    </a:lnTo>
                    <a:lnTo>
                      <a:pt x="0" y="54"/>
                    </a:lnTo>
                    <a:lnTo>
                      <a:pt x="149" y="134"/>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880" name="Freeform 1611"/>
              <p:cNvSpPr>
                <a:spLocks/>
              </p:cNvSpPr>
              <p:nvPr/>
            </p:nvSpPr>
            <p:spPr bwMode="auto">
              <a:xfrm>
                <a:off x="2750" y="2826"/>
                <a:ext cx="240" cy="134"/>
              </a:xfrm>
              <a:custGeom>
                <a:avLst/>
                <a:gdLst>
                  <a:gd name="T0" fmla="*/ 149 w 240"/>
                  <a:gd name="T1" fmla="*/ 134 h 134"/>
                  <a:gd name="T2" fmla="*/ 240 w 240"/>
                  <a:gd name="T3" fmla="*/ 80 h 134"/>
                  <a:gd name="T4" fmla="*/ 89 w 240"/>
                  <a:gd name="T5" fmla="*/ 0 h 134"/>
                  <a:gd name="T6" fmla="*/ 0 w 240"/>
                  <a:gd name="T7" fmla="*/ 54 h 134"/>
                  <a:gd name="T8" fmla="*/ 149 w 240"/>
                  <a:gd name="T9" fmla="*/ 134 h 134"/>
                  <a:gd name="T10" fmla="*/ 0 60000 65536"/>
                  <a:gd name="T11" fmla="*/ 0 60000 65536"/>
                  <a:gd name="T12" fmla="*/ 0 60000 65536"/>
                  <a:gd name="T13" fmla="*/ 0 60000 65536"/>
                  <a:gd name="T14" fmla="*/ 0 60000 65536"/>
                  <a:gd name="T15" fmla="*/ 0 w 240"/>
                  <a:gd name="T16" fmla="*/ 0 h 134"/>
                  <a:gd name="T17" fmla="*/ 240 w 240"/>
                  <a:gd name="T18" fmla="*/ 134 h 134"/>
                </a:gdLst>
                <a:ahLst/>
                <a:cxnLst>
                  <a:cxn ang="T10">
                    <a:pos x="T0" y="T1"/>
                  </a:cxn>
                  <a:cxn ang="T11">
                    <a:pos x="T2" y="T3"/>
                  </a:cxn>
                  <a:cxn ang="T12">
                    <a:pos x="T4" y="T5"/>
                  </a:cxn>
                  <a:cxn ang="T13">
                    <a:pos x="T6" y="T7"/>
                  </a:cxn>
                  <a:cxn ang="T14">
                    <a:pos x="T8" y="T9"/>
                  </a:cxn>
                </a:cxnLst>
                <a:rect l="T15" t="T16" r="T17" b="T18"/>
                <a:pathLst>
                  <a:path w="240" h="134">
                    <a:moveTo>
                      <a:pt x="149" y="134"/>
                    </a:moveTo>
                    <a:lnTo>
                      <a:pt x="240" y="80"/>
                    </a:lnTo>
                    <a:lnTo>
                      <a:pt x="89" y="0"/>
                    </a:lnTo>
                    <a:lnTo>
                      <a:pt x="0" y="54"/>
                    </a:lnTo>
                    <a:lnTo>
                      <a:pt x="149" y="134"/>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grpSp>
        <p:sp>
          <p:nvSpPr>
            <p:cNvPr id="68649" name="Freeform 1613"/>
            <p:cNvSpPr>
              <a:spLocks/>
            </p:cNvSpPr>
            <p:nvPr/>
          </p:nvSpPr>
          <p:spPr bwMode="auto">
            <a:xfrm>
              <a:off x="2750" y="2880"/>
              <a:ext cx="149" cy="131"/>
            </a:xfrm>
            <a:custGeom>
              <a:avLst/>
              <a:gdLst>
                <a:gd name="T0" fmla="*/ 0 w 149"/>
                <a:gd name="T1" fmla="*/ 0 h 131"/>
                <a:gd name="T2" fmla="*/ 0 w 149"/>
                <a:gd name="T3" fmla="*/ 52 h 131"/>
                <a:gd name="T4" fmla="*/ 149 w 149"/>
                <a:gd name="T5" fmla="*/ 131 h 131"/>
                <a:gd name="T6" fmla="*/ 149 w 149"/>
                <a:gd name="T7" fmla="*/ 80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2"/>
                  </a:lnTo>
                  <a:lnTo>
                    <a:pt x="149" y="131"/>
                  </a:lnTo>
                  <a:lnTo>
                    <a:pt x="149" y="80"/>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50" name="Freeform 1614"/>
            <p:cNvSpPr>
              <a:spLocks/>
            </p:cNvSpPr>
            <p:nvPr/>
          </p:nvSpPr>
          <p:spPr bwMode="auto">
            <a:xfrm>
              <a:off x="2750" y="2880"/>
              <a:ext cx="149" cy="131"/>
            </a:xfrm>
            <a:custGeom>
              <a:avLst/>
              <a:gdLst>
                <a:gd name="T0" fmla="*/ 0 w 149"/>
                <a:gd name="T1" fmla="*/ 0 h 131"/>
                <a:gd name="T2" fmla="*/ 0 w 149"/>
                <a:gd name="T3" fmla="*/ 52 h 131"/>
                <a:gd name="T4" fmla="*/ 149 w 149"/>
                <a:gd name="T5" fmla="*/ 131 h 131"/>
                <a:gd name="T6" fmla="*/ 149 w 149"/>
                <a:gd name="T7" fmla="*/ 80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2"/>
                  </a:lnTo>
                  <a:lnTo>
                    <a:pt x="149" y="131"/>
                  </a:lnTo>
                  <a:lnTo>
                    <a:pt x="149" y="80"/>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51" name="Freeform 1615"/>
            <p:cNvSpPr>
              <a:spLocks/>
            </p:cNvSpPr>
            <p:nvPr/>
          </p:nvSpPr>
          <p:spPr bwMode="auto">
            <a:xfrm>
              <a:off x="2899" y="2854"/>
              <a:ext cx="91" cy="106"/>
            </a:xfrm>
            <a:custGeom>
              <a:avLst/>
              <a:gdLst>
                <a:gd name="T0" fmla="*/ 0 w 91"/>
                <a:gd name="T1" fmla="*/ 106 h 106"/>
                <a:gd name="T2" fmla="*/ 91 w 91"/>
                <a:gd name="T3" fmla="*/ 52 h 106"/>
                <a:gd name="T4" fmla="*/ 91 w 91"/>
                <a:gd name="T5" fmla="*/ 0 h 106"/>
                <a:gd name="T6" fmla="*/ 0 w 91"/>
                <a:gd name="T7" fmla="*/ 52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2"/>
                  </a:lnTo>
                  <a:lnTo>
                    <a:pt x="0" y="10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52" name="Freeform 1616"/>
            <p:cNvSpPr>
              <a:spLocks/>
            </p:cNvSpPr>
            <p:nvPr/>
          </p:nvSpPr>
          <p:spPr bwMode="auto">
            <a:xfrm>
              <a:off x="2899" y="2854"/>
              <a:ext cx="91" cy="106"/>
            </a:xfrm>
            <a:custGeom>
              <a:avLst/>
              <a:gdLst>
                <a:gd name="T0" fmla="*/ 0 w 91"/>
                <a:gd name="T1" fmla="*/ 106 h 106"/>
                <a:gd name="T2" fmla="*/ 91 w 91"/>
                <a:gd name="T3" fmla="*/ 52 h 106"/>
                <a:gd name="T4" fmla="*/ 91 w 91"/>
                <a:gd name="T5" fmla="*/ 0 h 106"/>
                <a:gd name="T6" fmla="*/ 0 w 91"/>
                <a:gd name="T7" fmla="*/ 52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2"/>
                  </a:lnTo>
                  <a:lnTo>
                    <a:pt x="0" y="10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53" name="Freeform 1617"/>
            <p:cNvSpPr>
              <a:spLocks/>
            </p:cNvSpPr>
            <p:nvPr/>
          </p:nvSpPr>
          <p:spPr bwMode="auto">
            <a:xfrm>
              <a:off x="2750" y="2775"/>
              <a:ext cx="240" cy="131"/>
            </a:xfrm>
            <a:custGeom>
              <a:avLst/>
              <a:gdLst>
                <a:gd name="T0" fmla="*/ 149 w 240"/>
                <a:gd name="T1" fmla="*/ 131 h 131"/>
                <a:gd name="T2" fmla="*/ 240 w 240"/>
                <a:gd name="T3" fmla="*/ 79 h 131"/>
                <a:gd name="T4" fmla="*/ 89 w 240"/>
                <a:gd name="T5" fmla="*/ 0 h 131"/>
                <a:gd name="T6" fmla="*/ 0 w 240"/>
                <a:gd name="T7" fmla="*/ 51 h 131"/>
                <a:gd name="T8" fmla="*/ 149 w 240"/>
                <a:gd name="T9" fmla="*/ 131 h 131"/>
                <a:gd name="T10" fmla="*/ 0 60000 65536"/>
                <a:gd name="T11" fmla="*/ 0 60000 65536"/>
                <a:gd name="T12" fmla="*/ 0 60000 65536"/>
                <a:gd name="T13" fmla="*/ 0 60000 65536"/>
                <a:gd name="T14" fmla="*/ 0 60000 65536"/>
                <a:gd name="T15" fmla="*/ 0 w 240"/>
                <a:gd name="T16" fmla="*/ 0 h 131"/>
                <a:gd name="T17" fmla="*/ 240 w 240"/>
                <a:gd name="T18" fmla="*/ 131 h 131"/>
              </a:gdLst>
              <a:ahLst/>
              <a:cxnLst>
                <a:cxn ang="T10">
                  <a:pos x="T0" y="T1"/>
                </a:cxn>
                <a:cxn ang="T11">
                  <a:pos x="T2" y="T3"/>
                </a:cxn>
                <a:cxn ang="T12">
                  <a:pos x="T4" y="T5"/>
                </a:cxn>
                <a:cxn ang="T13">
                  <a:pos x="T6" y="T7"/>
                </a:cxn>
                <a:cxn ang="T14">
                  <a:pos x="T8" y="T9"/>
                </a:cxn>
              </a:cxnLst>
              <a:rect l="T15" t="T16" r="T17" b="T18"/>
              <a:pathLst>
                <a:path w="240" h="131">
                  <a:moveTo>
                    <a:pt x="149" y="131"/>
                  </a:moveTo>
                  <a:lnTo>
                    <a:pt x="240" y="79"/>
                  </a:lnTo>
                  <a:lnTo>
                    <a:pt x="89" y="0"/>
                  </a:lnTo>
                  <a:lnTo>
                    <a:pt x="0" y="51"/>
                  </a:lnTo>
                  <a:lnTo>
                    <a:pt x="149"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54" name="Freeform 1618"/>
            <p:cNvSpPr>
              <a:spLocks/>
            </p:cNvSpPr>
            <p:nvPr/>
          </p:nvSpPr>
          <p:spPr bwMode="auto">
            <a:xfrm>
              <a:off x="2750" y="2775"/>
              <a:ext cx="240" cy="131"/>
            </a:xfrm>
            <a:custGeom>
              <a:avLst/>
              <a:gdLst>
                <a:gd name="T0" fmla="*/ 149 w 240"/>
                <a:gd name="T1" fmla="*/ 131 h 131"/>
                <a:gd name="T2" fmla="*/ 240 w 240"/>
                <a:gd name="T3" fmla="*/ 79 h 131"/>
                <a:gd name="T4" fmla="*/ 89 w 240"/>
                <a:gd name="T5" fmla="*/ 0 h 131"/>
                <a:gd name="T6" fmla="*/ 0 w 240"/>
                <a:gd name="T7" fmla="*/ 51 h 131"/>
                <a:gd name="T8" fmla="*/ 149 w 240"/>
                <a:gd name="T9" fmla="*/ 131 h 131"/>
                <a:gd name="T10" fmla="*/ 0 60000 65536"/>
                <a:gd name="T11" fmla="*/ 0 60000 65536"/>
                <a:gd name="T12" fmla="*/ 0 60000 65536"/>
                <a:gd name="T13" fmla="*/ 0 60000 65536"/>
                <a:gd name="T14" fmla="*/ 0 60000 65536"/>
                <a:gd name="T15" fmla="*/ 0 w 240"/>
                <a:gd name="T16" fmla="*/ 0 h 131"/>
                <a:gd name="T17" fmla="*/ 240 w 240"/>
                <a:gd name="T18" fmla="*/ 131 h 131"/>
              </a:gdLst>
              <a:ahLst/>
              <a:cxnLst>
                <a:cxn ang="T10">
                  <a:pos x="T0" y="T1"/>
                </a:cxn>
                <a:cxn ang="T11">
                  <a:pos x="T2" y="T3"/>
                </a:cxn>
                <a:cxn ang="T12">
                  <a:pos x="T4" y="T5"/>
                </a:cxn>
                <a:cxn ang="T13">
                  <a:pos x="T6" y="T7"/>
                </a:cxn>
                <a:cxn ang="T14">
                  <a:pos x="T8" y="T9"/>
                </a:cxn>
              </a:cxnLst>
              <a:rect l="T15" t="T16" r="T17" b="T18"/>
              <a:pathLst>
                <a:path w="240" h="131">
                  <a:moveTo>
                    <a:pt x="149" y="131"/>
                  </a:moveTo>
                  <a:lnTo>
                    <a:pt x="240" y="79"/>
                  </a:lnTo>
                  <a:lnTo>
                    <a:pt x="89" y="0"/>
                  </a:lnTo>
                  <a:lnTo>
                    <a:pt x="0" y="51"/>
                  </a:lnTo>
                  <a:lnTo>
                    <a:pt x="149"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55" name="Freeform 1619"/>
            <p:cNvSpPr>
              <a:spLocks/>
            </p:cNvSpPr>
            <p:nvPr/>
          </p:nvSpPr>
          <p:spPr bwMode="auto">
            <a:xfrm>
              <a:off x="2899" y="2854"/>
              <a:ext cx="91" cy="106"/>
            </a:xfrm>
            <a:custGeom>
              <a:avLst/>
              <a:gdLst>
                <a:gd name="T0" fmla="*/ 0 w 91"/>
                <a:gd name="T1" fmla="*/ 106 h 106"/>
                <a:gd name="T2" fmla="*/ 91 w 91"/>
                <a:gd name="T3" fmla="*/ 52 h 106"/>
                <a:gd name="T4" fmla="*/ 91 w 91"/>
                <a:gd name="T5" fmla="*/ 0 h 106"/>
                <a:gd name="T6" fmla="*/ 0 w 91"/>
                <a:gd name="T7" fmla="*/ 52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2"/>
                  </a:lnTo>
                  <a:lnTo>
                    <a:pt x="0" y="10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56" name="Freeform 1620"/>
            <p:cNvSpPr>
              <a:spLocks/>
            </p:cNvSpPr>
            <p:nvPr/>
          </p:nvSpPr>
          <p:spPr bwMode="auto">
            <a:xfrm>
              <a:off x="2899" y="2854"/>
              <a:ext cx="91" cy="106"/>
            </a:xfrm>
            <a:custGeom>
              <a:avLst/>
              <a:gdLst>
                <a:gd name="T0" fmla="*/ 0 w 91"/>
                <a:gd name="T1" fmla="*/ 106 h 106"/>
                <a:gd name="T2" fmla="*/ 91 w 91"/>
                <a:gd name="T3" fmla="*/ 52 h 106"/>
                <a:gd name="T4" fmla="*/ 91 w 91"/>
                <a:gd name="T5" fmla="*/ 0 h 106"/>
                <a:gd name="T6" fmla="*/ 0 w 91"/>
                <a:gd name="T7" fmla="*/ 52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2"/>
                  </a:lnTo>
                  <a:lnTo>
                    <a:pt x="0" y="10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57" name="Freeform 1621"/>
            <p:cNvSpPr>
              <a:spLocks/>
            </p:cNvSpPr>
            <p:nvPr/>
          </p:nvSpPr>
          <p:spPr bwMode="auto">
            <a:xfrm>
              <a:off x="2750" y="2775"/>
              <a:ext cx="240" cy="131"/>
            </a:xfrm>
            <a:custGeom>
              <a:avLst/>
              <a:gdLst>
                <a:gd name="T0" fmla="*/ 149 w 240"/>
                <a:gd name="T1" fmla="*/ 131 h 131"/>
                <a:gd name="T2" fmla="*/ 240 w 240"/>
                <a:gd name="T3" fmla="*/ 79 h 131"/>
                <a:gd name="T4" fmla="*/ 89 w 240"/>
                <a:gd name="T5" fmla="*/ 0 h 131"/>
                <a:gd name="T6" fmla="*/ 0 w 240"/>
                <a:gd name="T7" fmla="*/ 51 h 131"/>
                <a:gd name="T8" fmla="*/ 149 w 240"/>
                <a:gd name="T9" fmla="*/ 131 h 131"/>
                <a:gd name="T10" fmla="*/ 0 60000 65536"/>
                <a:gd name="T11" fmla="*/ 0 60000 65536"/>
                <a:gd name="T12" fmla="*/ 0 60000 65536"/>
                <a:gd name="T13" fmla="*/ 0 60000 65536"/>
                <a:gd name="T14" fmla="*/ 0 60000 65536"/>
                <a:gd name="T15" fmla="*/ 0 w 240"/>
                <a:gd name="T16" fmla="*/ 0 h 131"/>
                <a:gd name="T17" fmla="*/ 240 w 240"/>
                <a:gd name="T18" fmla="*/ 131 h 131"/>
              </a:gdLst>
              <a:ahLst/>
              <a:cxnLst>
                <a:cxn ang="T10">
                  <a:pos x="T0" y="T1"/>
                </a:cxn>
                <a:cxn ang="T11">
                  <a:pos x="T2" y="T3"/>
                </a:cxn>
                <a:cxn ang="T12">
                  <a:pos x="T4" y="T5"/>
                </a:cxn>
                <a:cxn ang="T13">
                  <a:pos x="T6" y="T7"/>
                </a:cxn>
                <a:cxn ang="T14">
                  <a:pos x="T8" y="T9"/>
                </a:cxn>
              </a:cxnLst>
              <a:rect l="T15" t="T16" r="T17" b="T18"/>
              <a:pathLst>
                <a:path w="240" h="131">
                  <a:moveTo>
                    <a:pt x="149" y="131"/>
                  </a:moveTo>
                  <a:lnTo>
                    <a:pt x="240" y="79"/>
                  </a:lnTo>
                  <a:lnTo>
                    <a:pt x="89" y="0"/>
                  </a:lnTo>
                  <a:lnTo>
                    <a:pt x="0" y="51"/>
                  </a:lnTo>
                  <a:lnTo>
                    <a:pt x="149" y="131"/>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58" name="Freeform 1622"/>
            <p:cNvSpPr>
              <a:spLocks/>
            </p:cNvSpPr>
            <p:nvPr/>
          </p:nvSpPr>
          <p:spPr bwMode="auto">
            <a:xfrm>
              <a:off x="2750" y="2775"/>
              <a:ext cx="240" cy="131"/>
            </a:xfrm>
            <a:custGeom>
              <a:avLst/>
              <a:gdLst>
                <a:gd name="T0" fmla="*/ 149 w 240"/>
                <a:gd name="T1" fmla="*/ 131 h 131"/>
                <a:gd name="T2" fmla="*/ 240 w 240"/>
                <a:gd name="T3" fmla="*/ 79 h 131"/>
                <a:gd name="T4" fmla="*/ 89 w 240"/>
                <a:gd name="T5" fmla="*/ 0 h 131"/>
                <a:gd name="T6" fmla="*/ 0 w 240"/>
                <a:gd name="T7" fmla="*/ 51 h 131"/>
                <a:gd name="T8" fmla="*/ 149 w 240"/>
                <a:gd name="T9" fmla="*/ 131 h 131"/>
                <a:gd name="T10" fmla="*/ 0 60000 65536"/>
                <a:gd name="T11" fmla="*/ 0 60000 65536"/>
                <a:gd name="T12" fmla="*/ 0 60000 65536"/>
                <a:gd name="T13" fmla="*/ 0 60000 65536"/>
                <a:gd name="T14" fmla="*/ 0 60000 65536"/>
                <a:gd name="T15" fmla="*/ 0 w 240"/>
                <a:gd name="T16" fmla="*/ 0 h 131"/>
                <a:gd name="T17" fmla="*/ 240 w 240"/>
                <a:gd name="T18" fmla="*/ 131 h 131"/>
              </a:gdLst>
              <a:ahLst/>
              <a:cxnLst>
                <a:cxn ang="T10">
                  <a:pos x="T0" y="T1"/>
                </a:cxn>
                <a:cxn ang="T11">
                  <a:pos x="T2" y="T3"/>
                </a:cxn>
                <a:cxn ang="T12">
                  <a:pos x="T4" y="T5"/>
                </a:cxn>
                <a:cxn ang="T13">
                  <a:pos x="T6" y="T7"/>
                </a:cxn>
                <a:cxn ang="T14">
                  <a:pos x="T8" y="T9"/>
                </a:cxn>
              </a:cxnLst>
              <a:rect l="T15" t="T16" r="T17" b="T18"/>
              <a:pathLst>
                <a:path w="240" h="131">
                  <a:moveTo>
                    <a:pt x="149" y="131"/>
                  </a:moveTo>
                  <a:lnTo>
                    <a:pt x="240" y="79"/>
                  </a:lnTo>
                  <a:lnTo>
                    <a:pt x="89" y="0"/>
                  </a:lnTo>
                  <a:lnTo>
                    <a:pt x="0" y="51"/>
                  </a:lnTo>
                  <a:lnTo>
                    <a:pt x="149" y="131"/>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59" name="Freeform 1623"/>
            <p:cNvSpPr>
              <a:spLocks/>
            </p:cNvSpPr>
            <p:nvPr/>
          </p:nvSpPr>
          <p:spPr bwMode="auto">
            <a:xfrm>
              <a:off x="2750" y="2826"/>
              <a:ext cx="149" cy="134"/>
            </a:xfrm>
            <a:custGeom>
              <a:avLst/>
              <a:gdLst>
                <a:gd name="T0" fmla="*/ 0 w 149"/>
                <a:gd name="T1" fmla="*/ 0 h 134"/>
                <a:gd name="T2" fmla="*/ 0 w 149"/>
                <a:gd name="T3" fmla="*/ 54 h 134"/>
                <a:gd name="T4" fmla="*/ 149 w 149"/>
                <a:gd name="T5" fmla="*/ 134 h 134"/>
                <a:gd name="T6" fmla="*/ 149 w 149"/>
                <a:gd name="T7" fmla="*/ 80 h 134"/>
                <a:gd name="T8" fmla="*/ 0 w 149"/>
                <a:gd name="T9" fmla="*/ 0 h 134"/>
                <a:gd name="T10" fmla="*/ 0 60000 65536"/>
                <a:gd name="T11" fmla="*/ 0 60000 65536"/>
                <a:gd name="T12" fmla="*/ 0 60000 65536"/>
                <a:gd name="T13" fmla="*/ 0 60000 65536"/>
                <a:gd name="T14" fmla="*/ 0 60000 65536"/>
                <a:gd name="T15" fmla="*/ 0 w 149"/>
                <a:gd name="T16" fmla="*/ 0 h 134"/>
                <a:gd name="T17" fmla="*/ 149 w 149"/>
                <a:gd name="T18" fmla="*/ 134 h 134"/>
              </a:gdLst>
              <a:ahLst/>
              <a:cxnLst>
                <a:cxn ang="T10">
                  <a:pos x="T0" y="T1"/>
                </a:cxn>
                <a:cxn ang="T11">
                  <a:pos x="T2" y="T3"/>
                </a:cxn>
                <a:cxn ang="T12">
                  <a:pos x="T4" y="T5"/>
                </a:cxn>
                <a:cxn ang="T13">
                  <a:pos x="T6" y="T7"/>
                </a:cxn>
                <a:cxn ang="T14">
                  <a:pos x="T8" y="T9"/>
                </a:cxn>
              </a:cxnLst>
              <a:rect l="T15" t="T16" r="T17" b="T18"/>
              <a:pathLst>
                <a:path w="149" h="134">
                  <a:moveTo>
                    <a:pt x="0" y="0"/>
                  </a:moveTo>
                  <a:lnTo>
                    <a:pt x="0" y="54"/>
                  </a:lnTo>
                  <a:lnTo>
                    <a:pt x="149" y="134"/>
                  </a:lnTo>
                  <a:lnTo>
                    <a:pt x="149" y="80"/>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60" name="Freeform 1624"/>
            <p:cNvSpPr>
              <a:spLocks/>
            </p:cNvSpPr>
            <p:nvPr/>
          </p:nvSpPr>
          <p:spPr bwMode="auto">
            <a:xfrm>
              <a:off x="2750" y="2826"/>
              <a:ext cx="149" cy="134"/>
            </a:xfrm>
            <a:custGeom>
              <a:avLst/>
              <a:gdLst>
                <a:gd name="T0" fmla="*/ 0 w 149"/>
                <a:gd name="T1" fmla="*/ 0 h 134"/>
                <a:gd name="T2" fmla="*/ 0 w 149"/>
                <a:gd name="T3" fmla="*/ 54 h 134"/>
                <a:gd name="T4" fmla="*/ 149 w 149"/>
                <a:gd name="T5" fmla="*/ 134 h 134"/>
                <a:gd name="T6" fmla="*/ 149 w 149"/>
                <a:gd name="T7" fmla="*/ 80 h 134"/>
                <a:gd name="T8" fmla="*/ 0 w 149"/>
                <a:gd name="T9" fmla="*/ 0 h 134"/>
                <a:gd name="T10" fmla="*/ 0 60000 65536"/>
                <a:gd name="T11" fmla="*/ 0 60000 65536"/>
                <a:gd name="T12" fmla="*/ 0 60000 65536"/>
                <a:gd name="T13" fmla="*/ 0 60000 65536"/>
                <a:gd name="T14" fmla="*/ 0 60000 65536"/>
                <a:gd name="T15" fmla="*/ 0 w 149"/>
                <a:gd name="T16" fmla="*/ 0 h 134"/>
                <a:gd name="T17" fmla="*/ 149 w 149"/>
                <a:gd name="T18" fmla="*/ 134 h 134"/>
              </a:gdLst>
              <a:ahLst/>
              <a:cxnLst>
                <a:cxn ang="T10">
                  <a:pos x="T0" y="T1"/>
                </a:cxn>
                <a:cxn ang="T11">
                  <a:pos x="T2" y="T3"/>
                </a:cxn>
                <a:cxn ang="T12">
                  <a:pos x="T4" y="T5"/>
                </a:cxn>
                <a:cxn ang="T13">
                  <a:pos x="T6" y="T7"/>
                </a:cxn>
                <a:cxn ang="T14">
                  <a:pos x="T8" y="T9"/>
                </a:cxn>
              </a:cxnLst>
              <a:rect l="T15" t="T16" r="T17" b="T18"/>
              <a:pathLst>
                <a:path w="149" h="134">
                  <a:moveTo>
                    <a:pt x="0" y="0"/>
                  </a:moveTo>
                  <a:lnTo>
                    <a:pt x="0" y="54"/>
                  </a:lnTo>
                  <a:lnTo>
                    <a:pt x="149" y="134"/>
                  </a:lnTo>
                  <a:lnTo>
                    <a:pt x="149" y="80"/>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61" name="Freeform 1625"/>
            <p:cNvSpPr>
              <a:spLocks/>
            </p:cNvSpPr>
            <p:nvPr/>
          </p:nvSpPr>
          <p:spPr bwMode="auto">
            <a:xfrm>
              <a:off x="2899" y="2800"/>
              <a:ext cx="91" cy="106"/>
            </a:xfrm>
            <a:custGeom>
              <a:avLst/>
              <a:gdLst>
                <a:gd name="T0" fmla="*/ 0 w 91"/>
                <a:gd name="T1" fmla="*/ 106 h 106"/>
                <a:gd name="T2" fmla="*/ 91 w 91"/>
                <a:gd name="T3" fmla="*/ 52 h 106"/>
                <a:gd name="T4" fmla="*/ 91 w 91"/>
                <a:gd name="T5" fmla="*/ 0 h 106"/>
                <a:gd name="T6" fmla="*/ 0 w 91"/>
                <a:gd name="T7" fmla="*/ 54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4"/>
                  </a:lnTo>
                  <a:lnTo>
                    <a:pt x="0" y="10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62" name="Freeform 1626"/>
            <p:cNvSpPr>
              <a:spLocks/>
            </p:cNvSpPr>
            <p:nvPr/>
          </p:nvSpPr>
          <p:spPr bwMode="auto">
            <a:xfrm>
              <a:off x="2899" y="2800"/>
              <a:ext cx="91" cy="106"/>
            </a:xfrm>
            <a:custGeom>
              <a:avLst/>
              <a:gdLst>
                <a:gd name="T0" fmla="*/ 0 w 91"/>
                <a:gd name="T1" fmla="*/ 106 h 106"/>
                <a:gd name="T2" fmla="*/ 91 w 91"/>
                <a:gd name="T3" fmla="*/ 52 h 106"/>
                <a:gd name="T4" fmla="*/ 91 w 91"/>
                <a:gd name="T5" fmla="*/ 0 h 106"/>
                <a:gd name="T6" fmla="*/ 0 w 91"/>
                <a:gd name="T7" fmla="*/ 54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4"/>
                  </a:lnTo>
                  <a:lnTo>
                    <a:pt x="0" y="10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63" name="Freeform 1627"/>
            <p:cNvSpPr>
              <a:spLocks/>
            </p:cNvSpPr>
            <p:nvPr/>
          </p:nvSpPr>
          <p:spPr bwMode="auto">
            <a:xfrm>
              <a:off x="2750" y="2721"/>
              <a:ext cx="240" cy="133"/>
            </a:xfrm>
            <a:custGeom>
              <a:avLst/>
              <a:gdLst>
                <a:gd name="T0" fmla="*/ 149 w 240"/>
                <a:gd name="T1" fmla="*/ 133 h 133"/>
                <a:gd name="T2" fmla="*/ 240 w 240"/>
                <a:gd name="T3" fmla="*/ 79 h 133"/>
                <a:gd name="T4" fmla="*/ 89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79"/>
                  </a:lnTo>
                  <a:lnTo>
                    <a:pt x="89" y="0"/>
                  </a:lnTo>
                  <a:lnTo>
                    <a:pt x="0" y="54"/>
                  </a:lnTo>
                  <a:lnTo>
                    <a:pt x="149"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64" name="Freeform 1628"/>
            <p:cNvSpPr>
              <a:spLocks/>
            </p:cNvSpPr>
            <p:nvPr/>
          </p:nvSpPr>
          <p:spPr bwMode="auto">
            <a:xfrm>
              <a:off x="2750" y="2721"/>
              <a:ext cx="240" cy="133"/>
            </a:xfrm>
            <a:custGeom>
              <a:avLst/>
              <a:gdLst>
                <a:gd name="T0" fmla="*/ 149 w 240"/>
                <a:gd name="T1" fmla="*/ 133 h 133"/>
                <a:gd name="T2" fmla="*/ 240 w 240"/>
                <a:gd name="T3" fmla="*/ 79 h 133"/>
                <a:gd name="T4" fmla="*/ 89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79"/>
                  </a:lnTo>
                  <a:lnTo>
                    <a:pt x="89" y="0"/>
                  </a:lnTo>
                  <a:lnTo>
                    <a:pt x="0" y="54"/>
                  </a:lnTo>
                  <a:lnTo>
                    <a:pt x="149"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65" name="Freeform 1629"/>
            <p:cNvSpPr>
              <a:spLocks/>
            </p:cNvSpPr>
            <p:nvPr/>
          </p:nvSpPr>
          <p:spPr bwMode="auto">
            <a:xfrm>
              <a:off x="2899" y="2800"/>
              <a:ext cx="91" cy="106"/>
            </a:xfrm>
            <a:custGeom>
              <a:avLst/>
              <a:gdLst>
                <a:gd name="T0" fmla="*/ 0 w 91"/>
                <a:gd name="T1" fmla="*/ 106 h 106"/>
                <a:gd name="T2" fmla="*/ 91 w 91"/>
                <a:gd name="T3" fmla="*/ 52 h 106"/>
                <a:gd name="T4" fmla="*/ 91 w 91"/>
                <a:gd name="T5" fmla="*/ 0 h 106"/>
                <a:gd name="T6" fmla="*/ 0 w 91"/>
                <a:gd name="T7" fmla="*/ 54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4"/>
                  </a:lnTo>
                  <a:lnTo>
                    <a:pt x="0" y="106"/>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66" name="Freeform 1630"/>
            <p:cNvSpPr>
              <a:spLocks/>
            </p:cNvSpPr>
            <p:nvPr/>
          </p:nvSpPr>
          <p:spPr bwMode="auto">
            <a:xfrm>
              <a:off x="2899" y="2800"/>
              <a:ext cx="91" cy="106"/>
            </a:xfrm>
            <a:custGeom>
              <a:avLst/>
              <a:gdLst>
                <a:gd name="T0" fmla="*/ 0 w 91"/>
                <a:gd name="T1" fmla="*/ 106 h 106"/>
                <a:gd name="T2" fmla="*/ 91 w 91"/>
                <a:gd name="T3" fmla="*/ 52 h 106"/>
                <a:gd name="T4" fmla="*/ 91 w 91"/>
                <a:gd name="T5" fmla="*/ 0 h 106"/>
                <a:gd name="T6" fmla="*/ 0 w 91"/>
                <a:gd name="T7" fmla="*/ 54 h 106"/>
                <a:gd name="T8" fmla="*/ 0 w 91"/>
                <a:gd name="T9" fmla="*/ 106 h 106"/>
                <a:gd name="T10" fmla="*/ 0 60000 65536"/>
                <a:gd name="T11" fmla="*/ 0 60000 65536"/>
                <a:gd name="T12" fmla="*/ 0 60000 65536"/>
                <a:gd name="T13" fmla="*/ 0 60000 65536"/>
                <a:gd name="T14" fmla="*/ 0 60000 65536"/>
                <a:gd name="T15" fmla="*/ 0 w 91"/>
                <a:gd name="T16" fmla="*/ 0 h 106"/>
                <a:gd name="T17" fmla="*/ 91 w 91"/>
                <a:gd name="T18" fmla="*/ 106 h 106"/>
              </a:gdLst>
              <a:ahLst/>
              <a:cxnLst>
                <a:cxn ang="T10">
                  <a:pos x="T0" y="T1"/>
                </a:cxn>
                <a:cxn ang="T11">
                  <a:pos x="T2" y="T3"/>
                </a:cxn>
                <a:cxn ang="T12">
                  <a:pos x="T4" y="T5"/>
                </a:cxn>
                <a:cxn ang="T13">
                  <a:pos x="T6" y="T7"/>
                </a:cxn>
                <a:cxn ang="T14">
                  <a:pos x="T8" y="T9"/>
                </a:cxn>
              </a:cxnLst>
              <a:rect l="T15" t="T16" r="T17" b="T18"/>
              <a:pathLst>
                <a:path w="91" h="106">
                  <a:moveTo>
                    <a:pt x="0" y="106"/>
                  </a:moveTo>
                  <a:lnTo>
                    <a:pt x="91" y="52"/>
                  </a:lnTo>
                  <a:lnTo>
                    <a:pt x="91" y="0"/>
                  </a:lnTo>
                  <a:lnTo>
                    <a:pt x="0" y="54"/>
                  </a:lnTo>
                  <a:lnTo>
                    <a:pt x="0" y="106"/>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67" name="Freeform 1631"/>
            <p:cNvSpPr>
              <a:spLocks/>
            </p:cNvSpPr>
            <p:nvPr/>
          </p:nvSpPr>
          <p:spPr bwMode="auto">
            <a:xfrm>
              <a:off x="2750" y="2721"/>
              <a:ext cx="240" cy="133"/>
            </a:xfrm>
            <a:custGeom>
              <a:avLst/>
              <a:gdLst>
                <a:gd name="T0" fmla="*/ 149 w 240"/>
                <a:gd name="T1" fmla="*/ 133 h 133"/>
                <a:gd name="T2" fmla="*/ 240 w 240"/>
                <a:gd name="T3" fmla="*/ 79 h 133"/>
                <a:gd name="T4" fmla="*/ 89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79"/>
                  </a:lnTo>
                  <a:lnTo>
                    <a:pt x="89" y="0"/>
                  </a:lnTo>
                  <a:lnTo>
                    <a:pt x="0" y="54"/>
                  </a:lnTo>
                  <a:lnTo>
                    <a:pt x="149"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68" name="Freeform 1632"/>
            <p:cNvSpPr>
              <a:spLocks/>
            </p:cNvSpPr>
            <p:nvPr/>
          </p:nvSpPr>
          <p:spPr bwMode="auto">
            <a:xfrm>
              <a:off x="2750" y="2721"/>
              <a:ext cx="240" cy="133"/>
            </a:xfrm>
            <a:custGeom>
              <a:avLst/>
              <a:gdLst>
                <a:gd name="T0" fmla="*/ 149 w 240"/>
                <a:gd name="T1" fmla="*/ 133 h 133"/>
                <a:gd name="T2" fmla="*/ 240 w 240"/>
                <a:gd name="T3" fmla="*/ 79 h 133"/>
                <a:gd name="T4" fmla="*/ 89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79"/>
                  </a:lnTo>
                  <a:lnTo>
                    <a:pt x="89" y="0"/>
                  </a:lnTo>
                  <a:lnTo>
                    <a:pt x="0" y="54"/>
                  </a:lnTo>
                  <a:lnTo>
                    <a:pt x="149"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69" name="Freeform 1633"/>
            <p:cNvSpPr>
              <a:spLocks/>
            </p:cNvSpPr>
            <p:nvPr/>
          </p:nvSpPr>
          <p:spPr bwMode="auto">
            <a:xfrm>
              <a:off x="2750" y="2775"/>
              <a:ext cx="149" cy="131"/>
            </a:xfrm>
            <a:custGeom>
              <a:avLst/>
              <a:gdLst>
                <a:gd name="T0" fmla="*/ 0 w 149"/>
                <a:gd name="T1" fmla="*/ 0 h 131"/>
                <a:gd name="T2" fmla="*/ 0 w 149"/>
                <a:gd name="T3" fmla="*/ 51 h 131"/>
                <a:gd name="T4" fmla="*/ 149 w 149"/>
                <a:gd name="T5" fmla="*/ 131 h 131"/>
                <a:gd name="T6" fmla="*/ 149 w 149"/>
                <a:gd name="T7" fmla="*/ 79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1"/>
                  </a:lnTo>
                  <a:lnTo>
                    <a:pt x="149" y="131"/>
                  </a:lnTo>
                  <a:lnTo>
                    <a:pt x="149" y="7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70" name="Freeform 1634"/>
            <p:cNvSpPr>
              <a:spLocks/>
            </p:cNvSpPr>
            <p:nvPr/>
          </p:nvSpPr>
          <p:spPr bwMode="auto">
            <a:xfrm>
              <a:off x="2750" y="2775"/>
              <a:ext cx="149" cy="131"/>
            </a:xfrm>
            <a:custGeom>
              <a:avLst/>
              <a:gdLst>
                <a:gd name="T0" fmla="*/ 0 w 149"/>
                <a:gd name="T1" fmla="*/ 0 h 131"/>
                <a:gd name="T2" fmla="*/ 0 w 149"/>
                <a:gd name="T3" fmla="*/ 51 h 131"/>
                <a:gd name="T4" fmla="*/ 149 w 149"/>
                <a:gd name="T5" fmla="*/ 131 h 131"/>
                <a:gd name="T6" fmla="*/ 149 w 149"/>
                <a:gd name="T7" fmla="*/ 79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1"/>
                  </a:lnTo>
                  <a:lnTo>
                    <a:pt x="149" y="131"/>
                  </a:lnTo>
                  <a:lnTo>
                    <a:pt x="149" y="7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71" name="Freeform 1635"/>
            <p:cNvSpPr>
              <a:spLocks/>
            </p:cNvSpPr>
            <p:nvPr/>
          </p:nvSpPr>
          <p:spPr bwMode="auto">
            <a:xfrm>
              <a:off x="2899" y="2747"/>
              <a:ext cx="91" cy="105"/>
            </a:xfrm>
            <a:custGeom>
              <a:avLst/>
              <a:gdLst>
                <a:gd name="T0" fmla="*/ 0 w 91"/>
                <a:gd name="T1" fmla="*/ 105 h 105"/>
                <a:gd name="T2" fmla="*/ 91 w 91"/>
                <a:gd name="T3" fmla="*/ 51 h 105"/>
                <a:gd name="T4" fmla="*/ 91 w 91"/>
                <a:gd name="T5" fmla="*/ 0 h 105"/>
                <a:gd name="T6" fmla="*/ 0 w 91"/>
                <a:gd name="T7" fmla="*/ 53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1"/>
                  </a:lnTo>
                  <a:lnTo>
                    <a:pt x="91" y="0"/>
                  </a:lnTo>
                  <a:lnTo>
                    <a:pt x="0" y="53"/>
                  </a:lnTo>
                  <a:lnTo>
                    <a:pt x="0"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72" name="Freeform 1636"/>
            <p:cNvSpPr>
              <a:spLocks/>
            </p:cNvSpPr>
            <p:nvPr/>
          </p:nvSpPr>
          <p:spPr bwMode="auto">
            <a:xfrm>
              <a:off x="2899" y="2747"/>
              <a:ext cx="91" cy="105"/>
            </a:xfrm>
            <a:custGeom>
              <a:avLst/>
              <a:gdLst>
                <a:gd name="T0" fmla="*/ 0 w 91"/>
                <a:gd name="T1" fmla="*/ 105 h 105"/>
                <a:gd name="T2" fmla="*/ 91 w 91"/>
                <a:gd name="T3" fmla="*/ 51 h 105"/>
                <a:gd name="T4" fmla="*/ 91 w 91"/>
                <a:gd name="T5" fmla="*/ 0 h 105"/>
                <a:gd name="T6" fmla="*/ 0 w 91"/>
                <a:gd name="T7" fmla="*/ 53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1"/>
                  </a:lnTo>
                  <a:lnTo>
                    <a:pt x="91" y="0"/>
                  </a:lnTo>
                  <a:lnTo>
                    <a:pt x="0" y="53"/>
                  </a:lnTo>
                  <a:lnTo>
                    <a:pt x="0"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73" name="Freeform 1637"/>
            <p:cNvSpPr>
              <a:spLocks/>
            </p:cNvSpPr>
            <p:nvPr/>
          </p:nvSpPr>
          <p:spPr bwMode="auto">
            <a:xfrm>
              <a:off x="2750" y="2667"/>
              <a:ext cx="240" cy="133"/>
            </a:xfrm>
            <a:custGeom>
              <a:avLst/>
              <a:gdLst>
                <a:gd name="T0" fmla="*/ 149 w 240"/>
                <a:gd name="T1" fmla="*/ 133 h 133"/>
                <a:gd name="T2" fmla="*/ 240 w 240"/>
                <a:gd name="T3" fmla="*/ 80 h 133"/>
                <a:gd name="T4" fmla="*/ 89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80"/>
                  </a:lnTo>
                  <a:lnTo>
                    <a:pt x="89" y="0"/>
                  </a:lnTo>
                  <a:lnTo>
                    <a:pt x="0" y="54"/>
                  </a:lnTo>
                  <a:lnTo>
                    <a:pt x="149"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74" name="Freeform 1638"/>
            <p:cNvSpPr>
              <a:spLocks/>
            </p:cNvSpPr>
            <p:nvPr/>
          </p:nvSpPr>
          <p:spPr bwMode="auto">
            <a:xfrm>
              <a:off x="2750" y="2667"/>
              <a:ext cx="240" cy="133"/>
            </a:xfrm>
            <a:custGeom>
              <a:avLst/>
              <a:gdLst>
                <a:gd name="T0" fmla="*/ 149 w 240"/>
                <a:gd name="T1" fmla="*/ 133 h 133"/>
                <a:gd name="T2" fmla="*/ 240 w 240"/>
                <a:gd name="T3" fmla="*/ 80 h 133"/>
                <a:gd name="T4" fmla="*/ 89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80"/>
                  </a:lnTo>
                  <a:lnTo>
                    <a:pt x="89" y="0"/>
                  </a:lnTo>
                  <a:lnTo>
                    <a:pt x="0" y="54"/>
                  </a:lnTo>
                  <a:lnTo>
                    <a:pt x="149"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75" name="Freeform 1639"/>
            <p:cNvSpPr>
              <a:spLocks/>
            </p:cNvSpPr>
            <p:nvPr/>
          </p:nvSpPr>
          <p:spPr bwMode="auto">
            <a:xfrm>
              <a:off x="2899" y="2747"/>
              <a:ext cx="91" cy="105"/>
            </a:xfrm>
            <a:custGeom>
              <a:avLst/>
              <a:gdLst>
                <a:gd name="T0" fmla="*/ 0 w 91"/>
                <a:gd name="T1" fmla="*/ 105 h 105"/>
                <a:gd name="T2" fmla="*/ 91 w 91"/>
                <a:gd name="T3" fmla="*/ 51 h 105"/>
                <a:gd name="T4" fmla="*/ 91 w 91"/>
                <a:gd name="T5" fmla="*/ 0 h 105"/>
                <a:gd name="T6" fmla="*/ 0 w 91"/>
                <a:gd name="T7" fmla="*/ 53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1"/>
                  </a:lnTo>
                  <a:lnTo>
                    <a:pt x="91" y="0"/>
                  </a:lnTo>
                  <a:lnTo>
                    <a:pt x="0" y="53"/>
                  </a:lnTo>
                  <a:lnTo>
                    <a:pt x="0" y="105"/>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76" name="Freeform 1640"/>
            <p:cNvSpPr>
              <a:spLocks/>
            </p:cNvSpPr>
            <p:nvPr/>
          </p:nvSpPr>
          <p:spPr bwMode="auto">
            <a:xfrm>
              <a:off x="2899" y="2747"/>
              <a:ext cx="91" cy="105"/>
            </a:xfrm>
            <a:custGeom>
              <a:avLst/>
              <a:gdLst>
                <a:gd name="T0" fmla="*/ 0 w 91"/>
                <a:gd name="T1" fmla="*/ 105 h 105"/>
                <a:gd name="T2" fmla="*/ 91 w 91"/>
                <a:gd name="T3" fmla="*/ 51 h 105"/>
                <a:gd name="T4" fmla="*/ 91 w 91"/>
                <a:gd name="T5" fmla="*/ 0 h 105"/>
                <a:gd name="T6" fmla="*/ 0 w 91"/>
                <a:gd name="T7" fmla="*/ 53 h 105"/>
                <a:gd name="T8" fmla="*/ 0 w 91"/>
                <a:gd name="T9" fmla="*/ 105 h 105"/>
                <a:gd name="T10" fmla="*/ 0 60000 65536"/>
                <a:gd name="T11" fmla="*/ 0 60000 65536"/>
                <a:gd name="T12" fmla="*/ 0 60000 65536"/>
                <a:gd name="T13" fmla="*/ 0 60000 65536"/>
                <a:gd name="T14" fmla="*/ 0 60000 65536"/>
                <a:gd name="T15" fmla="*/ 0 w 91"/>
                <a:gd name="T16" fmla="*/ 0 h 105"/>
                <a:gd name="T17" fmla="*/ 91 w 91"/>
                <a:gd name="T18" fmla="*/ 105 h 105"/>
              </a:gdLst>
              <a:ahLst/>
              <a:cxnLst>
                <a:cxn ang="T10">
                  <a:pos x="T0" y="T1"/>
                </a:cxn>
                <a:cxn ang="T11">
                  <a:pos x="T2" y="T3"/>
                </a:cxn>
                <a:cxn ang="T12">
                  <a:pos x="T4" y="T5"/>
                </a:cxn>
                <a:cxn ang="T13">
                  <a:pos x="T6" y="T7"/>
                </a:cxn>
                <a:cxn ang="T14">
                  <a:pos x="T8" y="T9"/>
                </a:cxn>
              </a:cxnLst>
              <a:rect l="T15" t="T16" r="T17" b="T18"/>
              <a:pathLst>
                <a:path w="91" h="105">
                  <a:moveTo>
                    <a:pt x="0" y="105"/>
                  </a:moveTo>
                  <a:lnTo>
                    <a:pt x="91" y="51"/>
                  </a:lnTo>
                  <a:lnTo>
                    <a:pt x="91" y="0"/>
                  </a:lnTo>
                  <a:lnTo>
                    <a:pt x="0" y="53"/>
                  </a:lnTo>
                  <a:lnTo>
                    <a:pt x="0" y="105"/>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77" name="Freeform 1641"/>
            <p:cNvSpPr>
              <a:spLocks/>
            </p:cNvSpPr>
            <p:nvPr/>
          </p:nvSpPr>
          <p:spPr bwMode="auto">
            <a:xfrm>
              <a:off x="2750" y="2667"/>
              <a:ext cx="240" cy="133"/>
            </a:xfrm>
            <a:custGeom>
              <a:avLst/>
              <a:gdLst>
                <a:gd name="T0" fmla="*/ 149 w 240"/>
                <a:gd name="T1" fmla="*/ 133 h 133"/>
                <a:gd name="T2" fmla="*/ 240 w 240"/>
                <a:gd name="T3" fmla="*/ 80 h 133"/>
                <a:gd name="T4" fmla="*/ 89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80"/>
                  </a:lnTo>
                  <a:lnTo>
                    <a:pt x="89" y="0"/>
                  </a:lnTo>
                  <a:lnTo>
                    <a:pt x="0" y="54"/>
                  </a:lnTo>
                  <a:lnTo>
                    <a:pt x="149" y="133"/>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78" name="Freeform 1642"/>
            <p:cNvSpPr>
              <a:spLocks/>
            </p:cNvSpPr>
            <p:nvPr/>
          </p:nvSpPr>
          <p:spPr bwMode="auto">
            <a:xfrm>
              <a:off x="2750" y="2667"/>
              <a:ext cx="240" cy="133"/>
            </a:xfrm>
            <a:custGeom>
              <a:avLst/>
              <a:gdLst>
                <a:gd name="T0" fmla="*/ 149 w 240"/>
                <a:gd name="T1" fmla="*/ 133 h 133"/>
                <a:gd name="T2" fmla="*/ 240 w 240"/>
                <a:gd name="T3" fmla="*/ 80 h 133"/>
                <a:gd name="T4" fmla="*/ 89 w 240"/>
                <a:gd name="T5" fmla="*/ 0 h 133"/>
                <a:gd name="T6" fmla="*/ 0 w 240"/>
                <a:gd name="T7" fmla="*/ 54 h 133"/>
                <a:gd name="T8" fmla="*/ 149 w 240"/>
                <a:gd name="T9" fmla="*/ 133 h 133"/>
                <a:gd name="T10" fmla="*/ 0 60000 65536"/>
                <a:gd name="T11" fmla="*/ 0 60000 65536"/>
                <a:gd name="T12" fmla="*/ 0 60000 65536"/>
                <a:gd name="T13" fmla="*/ 0 60000 65536"/>
                <a:gd name="T14" fmla="*/ 0 60000 65536"/>
                <a:gd name="T15" fmla="*/ 0 w 240"/>
                <a:gd name="T16" fmla="*/ 0 h 133"/>
                <a:gd name="T17" fmla="*/ 240 w 240"/>
                <a:gd name="T18" fmla="*/ 133 h 133"/>
              </a:gdLst>
              <a:ahLst/>
              <a:cxnLst>
                <a:cxn ang="T10">
                  <a:pos x="T0" y="T1"/>
                </a:cxn>
                <a:cxn ang="T11">
                  <a:pos x="T2" y="T3"/>
                </a:cxn>
                <a:cxn ang="T12">
                  <a:pos x="T4" y="T5"/>
                </a:cxn>
                <a:cxn ang="T13">
                  <a:pos x="T6" y="T7"/>
                </a:cxn>
                <a:cxn ang="T14">
                  <a:pos x="T8" y="T9"/>
                </a:cxn>
              </a:cxnLst>
              <a:rect l="T15" t="T16" r="T17" b="T18"/>
              <a:pathLst>
                <a:path w="240" h="133">
                  <a:moveTo>
                    <a:pt x="149" y="133"/>
                  </a:moveTo>
                  <a:lnTo>
                    <a:pt x="240" y="80"/>
                  </a:lnTo>
                  <a:lnTo>
                    <a:pt x="89" y="0"/>
                  </a:lnTo>
                  <a:lnTo>
                    <a:pt x="0" y="54"/>
                  </a:lnTo>
                  <a:lnTo>
                    <a:pt x="149" y="133"/>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68679" name="Freeform 1643"/>
            <p:cNvSpPr>
              <a:spLocks/>
            </p:cNvSpPr>
            <p:nvPr/>
          </p:nvSpPr>
          <p:spPr bwMode="auto">
            <a:xfrm>
              <a:off x="2750" y="2721"/>
              <a:ext cx="149" cy="131"/>
            </a:xfrm>
            <a:custGeom>
              <a:avLst/>
              <a:gdLst>
                <a:gd name="T0" fmla="*/ 0 w 149"/>
                <a:gd name="T1" fmla="*/ 0 h 131"/>
                <a:gd name="T2" fmla="*/ 0 w 149"/>
                <a:gd name="T3" fmla="*/ 51 h 131"/>
                <a:gd name="T4" fmla="*/ 149 w 149"/>
                <a:gd name="T5" fmla="*/ 131 h 131"/>
                <a:gd name="T6" fmla="*/ 149 w 149"/>
                <a:gd name="T7" fmla="*/ 79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1"/>
                  </a:lnTo>
                  <a:lnTo>
                    <a:pt x="149" y="131"/>
                  </a:lnTo>
                  <a:lnTo>
                    <a:pt x="149" y="79"/>
                  </a:lnTo>
                  <a:lnTo>
                    <a:pt x="0" y="0"/>
                  </a:lnTo>
                  <a:close/>
                </a:path>
              </a:pathLst>
            </a:custGeom>
            <a:solidFill>
              <a:srgbClr val="5E82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68680" name="Freeform 1644"/>
            <p:cNvSpPr>
              <a:spLocks/>
            </p:cNvSpPr>
            <p:nvPr/>
          </p:nvSpPr>
          <p:spPr bwMode="auto">
            <a:xfrm>
              <a:off x="2750" y="2721"/>
              <a:ext cx="149" cy="131"/>
            </a:xfrm>
            <a:custGeom>
              <a:avLst/>
              <a:gdLst>
                <a:gd name="T0" fmla="*/ 0 w 149"/>
                <a:gd name="T1" fmla="*/ 0 h 131"/>
                <a:gd name="T2" fmla="*/ 0 w 149"/>
                <a:gd name="T3" fmla="*/ 51 h 131"/>
                <a:gd name="T4" fmla="*/ 149 w 149"/>
                <a:gd name="T5" fmla="*/ 131 h 131"/>
                <a:gd name="T6" fmla="*/ 149 w 149"/>
                <a:gd name="T7" fmla="*/ 79 h 131"/>
                <a:gd name="T8" fmla="*/ 0 w 149"/>
                <a:gd name="T9" fmla="*/ 0 h 131"/>
                <a:gd name="T10" fmla="*/ 0 60000 65536"/>
                <a:gd name="T11" fmla="*/ 0 60000 65536"/>
                <a:gd name="T12" fmla="*/ 0 60000 65536"/>
                <a:gd name="T13" fmla="*/ 0 60000 65536"/>
                <a:gd name="T14" fmla="*/ 0 60000 65536"/>
                <a:gd name="T15" fmla="*/ 0 w 149"/>
                <a:gd name="T16" fmla="*/ 0 h 131"/>
                <a:gd name="T17" fmla="*/ 149 w 149"/>
                <a:gd name="T18" fmla="*/ 131 h 131"/>
              </a:gdLst>
              <a:ahLst/>
              <a:cxnLst>
                <a:cxn ang="T10">
                  <a:pos x="T0" y="T1"/>
                </a:cxn>
                <a:cxn ang="T11">
                  <a:pos x="T2" y="T3"/>
                </a:cxn>
                <a:cxn ang="T12">
                  <a:pos x="T4" y="T5"/>
                </a:cxn>
                <a:cxn ang="T13">
                  <a:pos x="T6" y="T7"/>
                </a:cxn>
                <a:cxn ang="T14">
                  <a:pos x="T8" y="T9"/>
                </a:cxn>
              </a:cxnLst>
              <a:rect l="T15" t="T16" r="T17" b="T18"/>
              <a:pathLst>
                <a:path w="149" h="131">
                  <a:moveTo>
                    <a:pt x="0" y="0"/>
                  </a:moveTo>
                  <a:lnTo>
                    <a:pt x="0" y="51"/>
                  </a:lnTo>
                  <a:lnTo>
                    <a:pt x="149" y="131"/>
                  </a:lnTo>
                  <a:lnTo>
                    <a:pt x="149" y="79"/>
                  </a:lnTo>
                  <a:lnTo>
                    <a:pt x="0" y="0"/>
                  </a:lnTo>
                  <a:close/>
                </a:path>
              </a:pathLst>
            </a:custGeom>
            <a:noFill/>
            <a:ln w="4">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grpSp>
      <p:sp>
        <p:nvSpPr>
          <p:cNvPr id="2" name="Left Brace 1"/>
          <p:cNvSpPr/>
          <p:nvPr/>
        </p:nvSpPr>
        <p:spPr>
          <a:xfrm rot="3831215">
            <a:off x="2875754" y="2818608"/>
            <a:ext cx="352425" cy="143033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673" name="Left Brace 1672"/>
          <p:cNvSpPr/>
          <p:nvPr/>
        </p:nvSpPr>
        <p:spPr>
          <a:xfrm rot="3831215">
            <a:off x="4738685" y="1487489"/>
            <a:ext cx="327025" cy="2333625"/>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 name="TextBox 2"/>
          <p:cNvSpPr txBox="1">
            <a:spLocks noChangeArrowheads="1"/>
          </p:cNvSpPr>
          <p:nvPr/>
        </p:nvSpPr>
        <p:spPr bwMode="auto">
          <a:xfrm>
            <a:off x="1195385" y="2635251"/>
            <a:ext cx="2919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US" altLang="en-US">
                <a:solidFill>
                  <a:schemeClr val="tx1"/>
                </a:solidFill>
              </a:rPr>
              <a:t>be careful with natural daylight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6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7" grpId="0" animBg="1"/>
      <p:bldP spid="2" grpId="0" animBg="1"/>
      <p:bldP spid="1673" grpId="0" animBg="1"/>
      <p:bldP spid="3"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193606" y="0"/>
            <a:ext cx="9017194" cy="1143000"/>
          </a:xfrm>
        </p:spPr>
        <p:txBody>
          <a:bodyPr>
            <a:normAutofit/>
          </a:bodyPr>
          <a:lstStyle/>
          <a:p>
            <a:pPr algn="l"/>
            <a:r>
              <a:rPr lang="en-US" altLang="en-US" dirty="0"/>
              <a:t>Passive House Key Requirements</a:t>
            </a:r>
            <a:endParaRPr lang="en-CA" altLang="en-US" dirty="0"/>
          </a:p>
        </p:txBody>
      </p:sp>
      <p:sp>
        <p:nvSpPr>
          <p:cNvPr id="25603" name="Content Placeholder 2"/>
          <p:cNvSpPr>
            <a:spLocks noGrp="1"/>
          </p:cNvSpPr>
          <p:nvPr>
            <p:ph idx="1"/>
          </p:nvPr>
        </p:nvSpPr>
        <p:spPr>
          <a:xfrm>
            <a:off x="670095" y="1262824"/>
            <a:ext cx="9519765" cy="5135563"/>
          </a:xfrm>
        </p:spPr>
        <p:txBody>
          <a:bodyPr/>
          <a:lstStyle/>
          <a:p>
            <a:pPr eaLnBrk="1" hangingPunct="1"/>
            <a:r>
              <a:rPr lang="en-CA" altLang="en-US" sz="2200" dirty="0"/>
              <a:t>Heating/Cooling energy demand 	</a:t>
            </a:r>
            <a:r>
              <a:rPr lang="en-US" altLang="en-US" sz="2200" b="1" dirty="0">
                <a:ea typeface="Calibri" pitchFamily="34" charset="0"/>
                <a:cs typeface="Calibri" pitchFamily="34" charset="0"/>
              </a:rPr>
              <a:t>15 kWh/(m²a)</a:t>
            </a:r>
            <a:endParaRPr lang="en-CA" altLang="en-US" sz="2200" b="1" dirty="0"/>
          </a:p>
          <a:p>
            <a:pPr eaLnBrk="1" hangingPunct="1"/>
            <a:r>
              <a:rPr lang="en-CA" altLang="en-US" sz="2200" dirty="0"/>
              <a:t>Heating/Cooling load 		</a:t>
            </a:r>
            <a:r>
              <a:rPr lang="en-US" altLang="en-US" sz="2200" b="1" dirty="0"/>
              <a:t>10 W/m²</a:t>
            </a:r>
            <a:endParaRPr lang="en-CA" altLang="en-US" sz="2200" b="1" dirty="0"/>
          </a:p>
          <a:p>
            <a:pPr eaLnBrk="1" hangingPunct="1"/>
            <a:r>
              <a:rPr lang="en-CA" altLang="en-US" sz="2200" dirty="0"/>
              <a:t>Thermal performance of envelope 	</a:t>
            </a:r>
            <a:r>
              <a:rPr lang="de-DE" altLang="en-US" sz="2200" b="1" dirty="0"/>
              <a:t>U </a:t>
            </a:r>
            <a:r>
              <a:rPr lang="de-DE" altLang="en-US" sz="2200" b="1" dirty="0">
                <a:sym typeface="Symbol" pitchFamily="18" charset="2"/>
              </a:rPr>
              <a:t> 0.15 W/(m²K)</a:t>
            </a:r>
          </a:p>
          <a:p>
            <a:pPr eaLnBrk="1" hangingPunct="1"/>
            <a:r>
              <a:rPr lang="de-DE" altLang="en-US" sz="2200" dirty="0">
                <a:sym typeface="Symbol" pitchFamily="18" charset="2"/>
              </a:rPr>
              <a:t>Thermal bridge free design 		</a:t>
            </a:r>
            <a:r>
              <a:rPr lang="el-GR" altLang="en-US" sz="2200" b="1" dirty="0"/>
              <a:t>Ψ</a:t>
            </a:r>
            <a:r>
              <a:rPr lang="en-CA" altLang="en-US" sz="2200" b="1" dirty="0"/>
              <a:t> </a:t>
            </a:r>
            <a:r>
              <a:rPr lang="de-DE" altLang="en-US" sz="2200" b="1" dirty="0">
                <a:sym typeface="Symbol" pitchFamily="18" charset="2"/>
              </a:rPr>
              <a:t>(</a:t>
            </a:r>
            <a:r>
              <a:rPr lang="en-US" altLang="en-US" sz="2200" b="1" dirty="0">
                <a:sym typeface="Symbol" pitchFamily="18" charset="2"/>
              </a:rPr>
              <a:t>P</a:t>
            </a:r>
            <a:r>
              <a:rPr lang="en-US" altLang="en-US" sz="2200" b="1" dirty="0"/>
              <a:t>si)</a:t>
            </a:r>
            <a:r>
              <a:rPr lang="de-DE" altLang="en-US" sz="2200" b="1" dirty="0"/>
              <a:t> </a:t>
            </a:r>
            <a:r>
              <a:rPr lang="de-DE" altLang="en-US" sz="2200" b="1" dirty="0">
                <a:sym typeface="Symbol" pitchFamily="18" charset="2"/>
              </a:rPr>
              <a:t> 0.01 W/(mK)</a:t>
            </a:r>
          </a:p>
          <a:p>
            <a:pPr eaLnBrk="1" hangingPunct="1"/>
            <a:r>
              <a:rPr lang="de-DE" altLang="en-US" sz="2200" dirty="0">
                <a:sym typeface="Symbol" pitchFamily="18" charset="2"/>
              </a:rPr>
              <a:t>Thermal performance of Windows 	</a:t>
            </a:r>
            <a:r>
              <a:rPr lang="en-CA" altLang="en-US" sz="2200" b="1" dirty="0"/>
              <a:t>U </a:t>
            </a:r>
            <a:r>
              <a:rPr lang="de-DE" altLang="en-US" sz="2200" b="1" dirty="0">
                <a:sym typeface="Symbol" pitchFamily="18" charset="2"/>
              </a:rPr>
              <a:t> 0.8 W/(m</a:t>
            </a:r>
            <a:r>
              <a:rPr lang="de-DE" altLang="en-US" sz="2200" b="1" baseline="30000" dirty="0">
                <a:sym typeface="Symbol" pitchFamily="18" charset="2"/>
              </a:rPr>
              <a:t>2</a:t>
            </a:r>
            <a:r>
              <a:rPr lang="de-DE" altLang="en-US" sz="2200" b="1" dirty="0">
                <a:sym typeface="Symbol" pitchFamily="18" charset="2"/>
              </a:rPr>
              <a:t>K)</a:t>
            </a:r>
          </a:p>
          <a:p>
            <a:pPr eaLnBrk="1" hangingPunct="1"/>
            <a:r>
              <a:rPr lang="de-DE" altLang="en-US" sz="2200" dirty="0">
                <a:sym typeface="Symbol" pitchFamily="18" charset="2"/>
              </a:rPr>
              <a:t>Themal Comfort in Winter and Summer</a:t>
            </a:r>
          </a:p>
          <a:p>
            <a:r>
              <a:rPr lang="de-DE" altLang="en-US" sz="2200" dirty="0">
                <a:sym typeface="Symbol" pitchFamily="18" charset="2"/>
              </a:rPr>
              <a:t>Airtightness 			</a:t>
            </a:r>
            <a:r>
              <a:rPr lang="de-DE" altLang="en-US" sz="2200" b="1" dirty="0">
                <a:sym typeface="Symbol" pitchFamily="18" charset="2"/>
              </a:rPr>
              <a:t> 0.6 ach@50Pa</a:t>
            </a:r>
          </a:p>
          <a:p>
            <a:pPr eaLnBrk="1" hangingPunct="1"/>
            <a:endParaRPr lang="en-CA" altLang="en-US" sz="2200" dirty="0">
              <a:sym typeface="Symbol" pitchFamily="18" charset="2"/>
            </a:endParaRPr>
          </a:p>
          <a:p>
            <a:pPr eaLnBrk="1" hangingPunct="1"/>
            <a:endParaRPr lang="en-CA" altLang="en-US" sz="2200" dirty="0">
              <a:sym typeface="Symbol" pitchFamily="18" charset="2"/>
            </a:endParaRPr>
          </a:p>
          <a:p>
            <a:pPr eaLnBrk="1" hangingPunct="1"/>
            <a:endParaRPr lang="en-CA" altLang="en-US" sz="2200" dirty="0">
              <a:sym typeface="Symbol" pitchFamily="18" charset="2"/>
            </a:endParaRPr>
          </a:p>
          <a:p>
            <a:pPr eaLnBrk="1" hangingPunct="1"/>
            <a:endParaRPr lang="en-CA" altLang="en-US" sz="2200" dirty="0"/>
          </a:p>
        </p:txBody>
      </p:sp>
      <p:sp>
        <p:nvSpPr>
          <p:cNvPr id="4" name="TextBox 4"/>
          <p:cNvSpPr txBox="1">
            <a:spLocks noChangeArrowheads="1"/>
          </p:cNvSpPr>
          <p:nvPr/>
        </p:nvSpPr>
        <p:spPr bwMode="auto">
          <a:xfrm>
            <a:off x="1212223" y="4876801"/>
            <a:ext cx="818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CA" altLang="en-US" sz="2400" dirty="0">
                <a:solidFill>
                  <a:srgbClr val="FF0000"/>
                </a:solidFill>
              </a:rPr>
              <a:t>10 W/m² = 3.171 BTU/hft²</a:t>
            </a:r>
          </a:p>
        </p:txBody>
      </p:sp>
      <p:sp>
        <p:nvSpPr>
          <p:cNvPr id="5" name="TextBox 4"/>
          <p:cNvSpPr txBox="1">
            <a:spLocks noChangeArrowheads="1"/>
          </p:cNvSpPr>
          <p:nvPr/>
        </p:nvSpPr>
        <p:spPr bwMode="auto">
          <a:xfrm>
            <a:off x="1212223" y="5276851"/>
            <a:ext cx="8186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CA" altLang="en-US" sz="2400" dirty="0">
                <a:solidFill>
                  <a:srgbClr val="FF0000"/>
                </a:solidFill>
              </a:rPr>
              <a:t>ASHRAE 90.1 defines “semi heated space” as &gt; 3.4 BTU/hft² </a:t>
            </a:r>
          </a:p>
        </p:txBody>
      </p:sp>
      <p:sp>
        <p:nvSpPr>
          <p:cNvPr id="6" name="Text Box 7"/>
          <p:cNvSpPr txBox="1">
            <a:spLocks noChangeArrowheads="1"/>
          </p:cNvSpPr>
          <p:nvPr/>
        </p:nvSpPr>
        <p:spPr bwMode="auto">
          <a:xfrm>
            <a:off x="1228505" y="6528768"/>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PHI, Wimmers</a:t>
            </a:r>
          </a:p>
        </p:txBody>
      </p:sp>
    </p:spTree>
    <p:extLst>
      <p:ext uri="{BB962C8B-B14F-4D97-AF65-F5344CB8AC3E}">
        <p14:creationId xmlns:p14="http://schemas.microsoft.com/office/powerpoint/2010/main" val="207181978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08101" y="1382069"/>
            <a:ext cx="6167644" cy="4453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p:cNvSpPr txBox="1">
            <a:spLocks/>
          </p:cNvSpPr>
          <p:nvPr/>
        </p:nvSpPr>
        <p:spPr>
          <a:xfrm>
            <a:off x="7738820" y="1278641"/>
            <a:ext cx="5524995" cy="245555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dirty="0">
                <a:latin typeface="Calibri" panose="020F0502020204030204" pitchFamily="34" charset="0"/>
                <a:cs typeface="Calibri" panose="020F0502020204030204" pitchFamily="34" charset="0"/>
              </a:rPr>
              <a:t>Compact</a:t>
            </a:r>
          </a:p>
          <a:p>
            <a:r>
              <a:rPr lang="en-US" altLang="en-US" sz="1800" dirty="0">
                <a:latin typeface="Calibri" panose="020F0502020204030204" pitchFamily="34" charset="0"/>
                <a:cs typeface="Calibri" panose="020F0502020204030204" pitchFamily="34" charset="0"/>
              </a:rPr>
              <a:t>Super insulated</a:t>
            </a:r>
          </a:p>
          <a:p>
            <a:r>
              <a:rPr lang="en-US" altLang="en-US" sz="1800" dirty="0">
                <a:latin typeface="Calibri" panose="020F0502020204030204" pitchFamily="34" charset="0"/>
                <a:cs typeface="Calibri" panose="020F0502020204030204" pitchFamily="34" charset="0"/>
              </a:rPr>
              <a:t>Minimize thermal bridging</a:t>
            </a:r>
          </a:p>
          <a:p>
            <a:r>
              <a:rPr lang="en-US" altLang="en-US" sz="1800" dirty="0">
                <a:latin typeface="Calibri" panose="020F0502020204030204" pitchFamily="34" charset="0"/>
                <a:cs typeface="Calibri" panose="020F0502020204030204" pitchFamily="34" charset="0"/>
              </a:rPr>
              <a:t>No air leakage</a:t>
            </a:r>
          </a:p>
          <a:p>
            <a:r>
              <a:rPr lang="en-US" altLang="en-US" sz="1800" dirty="0">
                <a:latin typeface="Calibri" panose="020F0502020204030204" pitchFamily="34" charset="0"/>
                <a:cs typeface="Calibri" panose="020F0502020204030204" pitchFamily="34" charset="0"/>
              </a:rPr>
              <a:t>Proper glazing</a:t>
            </a:r>
          </a:p>
          <a:p>
            <a:r>
              <a:rPr lang="en-US" altLang="en-US" sz="1800" dirty="0">
                <a:latin typeface="Calibri" panose="020F0502020204030204" pitchFamily="34" charset="0"/>
                <a:cs typeface="Calibri" panose="020F0502020204030204" pitchFamily="34" charset="0"/>
              </a:rPr>
              <a:t>Efficient ventilation</a:t>
            </a:r>
          </a:p>
        </p:txBody>
      </p:sp>
      <p:grpSp>
        <p:nvGrpSpPr>
          <p:cNvPr id="21" name="Group 20"/>
          <p:cNvGrpSpPr/>
          <p:nvPr/>
        </p:nvGrpSpPr>
        <p:grpSpPr>
          <a:xfrm>
            <a:off x="1689927" y="3119184"/>
            <a:ext cx="5133617" cy="1997623"/>
            <a:chOff x="582966" y="2743200"/>
            <a:chExt cx="7646634" cy="2975502"/>
          </a:xfrm>
        </p:grpSpPr>
        <p:cxnSp>
          <p:nvCxnSpPr>
            <p:cNvPr id="7" name="Straight Connector 6"/>
            <p:cNvCxnSpPr/>
            <p:nvPr/>
          </p:nvCxnSpPr>
          <p:spPr>
            <a:xfrm flipV="1">
              <a:off x="582966" y="2743200"/>
              <a:ext cx="4953000" cy="1066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20696" y="5548546"/>
              <a:ext cx="4915270" cy="1664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514512" y="2743200"/>
              <a:ext cx="2715088" cy="12140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514512" y="5566302"/>
              <a:ext cx="2715088" cy="1520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514512" y="2743200"/>
              <a:ext cx="0" cy="29755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220722" y="3957224"/>
              <a:ext cx="0" cy="16268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11818" y="3810000"/>
              <a:ext cx="0" cy="17651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1685910" y="4379943"/>
            <a:ext cx="3931667" cy="255787"/>
            <a:chOff x="620696" y="4584580"/>
            <a:chExt cx="5856304" cy="381000"/>
          </a:xfrm>
        </p:grpSpPr>
        <p:cxnSp>
          <p:nvCxnSpPr>
            <p:cNvPr id="23" name="Straight Connector 22"/>
            <p:cNvCxnSpPr/>
            <p:nvPr/>
          </p:nvCxnSpPr>
          <p:spPr>
            <a:xfrm flipH="1">
              <a:off x="620696" y="4584580"/>
              <a:ext cx="4893816" cy="38100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5535966" y="4584580"/>
              <a:ext cx="941034" cy="10801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1728668" y="3815444"/>
            <a:ext cx="5098851" cy="826963"/>
            <a:chOff x="634751" y="3733800"/>
            <a:chExt cx="7594849" cy="1231780"/>
          </a:xfrm>
        </p:grpSpPr>
        <p:cxnSp>
          <p:nvCxnSpPr>
            <p:cNvPr id="37" name="Straight Connector 36"/>
            <p:cNvCxnSpPr/>
            <p:nvPr/>
          </p:nvCxnSpPr>
          <p:spPr>
            <a:xfrm>
              <a:off x="6477000" y="4692590"/>
              <a:ext cx="1752600" cy="27299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514512" y="3733800"/>
              <a:ext cx="2706210" cy="725751"/>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634751" y="3733800"/>
              <a:ext cx="4879761" cy="60960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1728668" y="5058447"/>
            <a:ext cx="5102334" cy="111750"/>
            <a:chOff x="620696" y="5548546"/>
            <a:chExt cx="7600026" cy="166454"/>
          </a:xfrm>
        </p:grpSpPr>
        <p:cxnSp>
          <p:nvCxnSpPr>
            <p:cNvPr id="49" name="Straight Connector 48"/>
            <p:cNvCxnSpPr/>
            <p:nvPr/>
          </p:nvCxnSpPr>
          <p:spPr>
            <a:xfrm>
              <a:off x="620696" y="5548546"/>
              <a:ext cx="4893816" cy="16645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514512" y="5575180"/>
              <a:ext cx="2706210" cy="13982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24" name="Title 1"/>
          <p:cNvSpPr txBox="1">
            <a:spLocks/>
          </p:cNvSpPr>
          <p:nvPr/>
        </p:nvSpPr>
        <p:spPr>
          <a:xfrm>
            <a:off x="1193606" y="278713"/>
            <a:ext cx="9017194" cy="500772"/>
          </a:xfrm>
          <a:prstGeom prst="rect">
            <a:avLst/>
          </a:prstGeom>
        </p:spPr>
        <p:txBody>
          <a:bodyPr>
            <a:no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altLang="en-US" kern="0" dirty="0"/>
              <a:t>Challenge of Passive House</a:t>
            </a:r>
            <a:endParaRPr lang="en-CA" altLang="en-US" kern="0" dirty="0"/>
          </a:p>
        </p:txBody>
      </p:sp>
      <p:sp>
        <p:nvSpPr>
          <p:cNvPr id="26" name="Text Box 7"/>
          <p:cNvSpPr txBox="1">
            <a:spLocks noChangeArrowheads="1"/>
          </p:cNvSpPr>
          <p:nvPr/>
        </p:nvSpPr>
        <p:spPr bwMode="auto">
          <a:xfrm>
            <a:off x="1228505" y="6520884"/>
            <a:ext cx="35738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STANTEC, G. Wimmers</a:t>
            </a:r>
          </a:p>
        </p:txBody>
      </p:sp>
    </p:spTree>
    <p:extLst>
      <p:ext uri="{BB962C8B-B14F-4D97-AF65-F5344CB8AC3E}">
        <p14:creationId xmlns:p14="http://schemas.microsoft.com/office/powerpoint/2010/main" val="1172351192"/>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08099" y="1361130"/>
            <a:ext cx="6472431" cy="4524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258131122"/>
              </p:ext>
            </p:extLst>
          </p:nvPr>
        </p:nvGraphicFramePr>
        <p:xfrm>
          <a:off x="8113264" y="1361130"/>
          <a:ext cx="3048000" cy="2699004"/>
        </p:xfrm>
        <a:graphic>
          <a:graphicData uri="http://schemas.openxmlformats.org/drawingml/2006/table">
            <a:tbl>
              <a:tblPr firstRow="1" firstCol="1" bandRow="1">
                <a:tableStyleId>{5C22544A-7EE6-4342-B048-85BDC9FD1C3A}</a:tableStyleId>
              </a:tblPr>
              <a:tblGrid>
                <a:gridCol w="1582420">
                  <a:extLst>
                    <a:ext uri="{9D8B030D-6E8A-4147-A177-3AD203B41FA5}">
                      <a16:colId xmlns:a16="http://schemas.microsoft.com/office/drawing/2014/main" val="20000"/>
                    </a:ext>
                  </a:extLst>
                </a:gridCol>
                <a:gridCol w="537220">
                  <a:extLst>
                    <a:ext uri="{9D8B030D-6E8A-4147-A177-3AD203B41FA5}">
                      <a16:colId xmlns:a16="http://schemas.microsoft.com/office/drawing/2014/main" val="20001"/>
                    </a:ext>
                  </a:extLst>
                </a:gridCol>
                <a:gridCol w="928360">
                  <a:extLst>
                    <a:ext uri="{9D8B030D-6E8A-4147-A177-3AD203B41FA5}">
                      <a16:colId xmlns:a16="http://schemas.microsoft.com/office/drawing/2014/main" val="20002"/>
                    </a:ext>
                  </a:extLst>
                </a:gridCol>
              </a:tblGrid>
              <a:tr h="0">
                <a:tc>
                  <a:txBody>
                    <a:bodyPr/>
                    <a:lstStyle/>
                    <a:p>
                      <a:pPr marL="0" marR="0" indent="0" algn="just">
                        <a:lnSpc>
                          <a:spcPct val="115000"/>
                        </a:lnSpc>
                        <a:spcBef>
                          <a:spcPts val="0"/>
                        </a:spcBef>
                        <a:spcAft>
                          <a:spcPts val="0"/>
                        </a:spcAft>
                        <a:tabLst>
                          <a:tab pos="180340" algn="l"/>
                          <a:tab pos="457200" algn="l"/>
                        </a:tabLst>
                      </a:pPr>
                      <a:r>
                        <a:rPr lang="en-US" sz="1100" dirty="0">
                          <a:effectLst/>
                        </a:rPr>
                        <a:t>Parameter</a:t>
                      </a:r>
                      <a:endParaRPr lang="en-US" sz="900" b="1" dirty="0">
                        <a:solidFill>
                          <a:srgbClr val="365F91"/>
                        </a:solidFill>
                        <a:effectLst/>
                        <a:latin typeface="Arial"/>
                        <a:ea typeface="SimSun"/>
                      </a:endParaRPr>
                    </a:p>
                  </a:txBody>
                  <a:tcPr marL="68580" marR="68580" marT="0" marB="0">
                    <a:solidFill>
                      <a:schemeClr val="bg1">
                        <a:lumMod val="6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dirty="0">
                          <a:effectLst/>
                        </a:rPr>
                        <a:t>Value</a:t>
                      </a:r>
                      <a:endParaRPr lang="en-US" sz="900" b="1" dirty="0">
                        <a:solidFill>
                          <a:srgbClr val="365F91"/>
                        </a:solidFill>
                        <a:effectLst/>
                        <a:latin typeface="Arial"/>
                        <a:ea typeface="SimSun"/>
                      </a:endParaRPr>
                    </a:p>
                  </a:txBody>
                  <a:tcPr marL="68580" marR="68580" marT="0" marB="0">
                    <a:solidFill>
                      <a:schemeClr val="bg1">
                        <a:lumMod val="6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dirty="0">
                          <a:effectLst/>
                        </a:rPr>
                        <a:t>Units</a:t>
                      </a:r>
                      <a:endParaRPr lang="en-US" sz="900" b="1" dirty="0">
                        <a:solidFill>
                          <a:srgbClr val="365F91"/>
                        </a:solidFill>
                        <a:effectLst/>
                        <a:latin typeface="Arial"/>
                        <a:ea typeface="SimSun"/>
                      </a:endParaRPr>
                    </a:p>
                  </a:txBody>
                  <a:tcPr marL="68580" marR="68580" marT="0" marB="0">
                    <a:solidFill>
                      <a:schemeClr val="bg1">
                        <a:lumMod val="65000"/>
                      </a:schemeClr>
                    </a:solidFill>
                  </a:tcPr>
                </a:tc>
                <a:extLst>
                  <a:ext uri="{0D108BD9-81ED-4DB2-BD59-A6C34878D82A}">
                    <a16:rowId xmlns:a16="http://schemas.microsoft.com/office/drawing/2014/main" val="10000"/>
                  </a:ext>
                </a:extLst>
              </a:tr>
              <a:tr h="0">
                <a:tc>
                  <a:txBody>
                    <a:bodyPr/>
                    <a:lstStyle/>
                    <a:p>
                      <a:pPr marL="0" marR="0" indent="0" algn="just">
                        <a:lnSpc>
                          <a:spcPct val="115000"/>
                        </a:lnSpc>
                        <a:spcBef>
                          <a:spcPts val="0"/>
                        </a:spcBef>
                        <a:spcAft>
                          <a:spcPts val="0"/>
                        </a:spcAft>
                        <a:tabLst>
                          <a:tab pos="180340" algn="l"/>
                          <a:tab pos="457200" algn="l"/>
                        </a:tabLst>
                      </a:pPr>
                      <a:r>
                        <a:rPr lang="en-US" sz="1100" dirty="0">
                          <a:effectLst/>
                        </a:rPr>
                        <a:t>Treated Floor area</a:t>
                      </a:r>
                      <a:endParaRPr lang="en-US" sz="900" b="1" dirty="0">
                        <a:solidFill>
                          <a:srgbClr val="365F91"/>
                        </a:solidFill>
                        <a:effectLst/>
                        <a:latin typeface="Arial"/>
                        <a:ea typeface="SimSun"/>
                      </a:endParaRPr>
                    </a:p>
                  </a:txBody>
                  <a:tcPr marL="68580" marR="68580" marT="0" marB="0">
                    <a:solidFill>
                      <a:schemeClr val="bg1">
                        <a:lumMod val="6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a:effectLst/>
                        </a:rPr>
                        <a:t>1042</a:t>
                      </a:r>
                      <a:endParaRPr lang="en-US" sz="900" b="1">
                        <a:solidFill>
                          <a:srgbClr val="365F91"/>
                        </a:solidFill>
                        <a:effectLst/>
                        <a:latin typeface="Arial"/>
                        <a:ea typeface="SimSun"/>
                      </a:endParaRPr>
                    </a:p>
                  </a:txBody>
                  <a:tcPr marL="68580" marR="68580" marT="0" marB="0">
                    <a:solidFill>
                      <a:schemeClr val="bg1">
                        <a:lumMod val="9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dirty="0">
                          <a:effectLst/>
                        </a:rPr>
                        <a:t>m</a:t>
                      </a:r>
                      <a:r>
                        <a:rPr lang="en-US" sz="1100" baseline="30000" dirty="0">
                          <a:effectLst/>
                        </a:rPr>
                        <a:t>2</a:t>
                      </a:r>
                      <a:endParaRPr lang="en-US" sz="900" b="1" dirty="0">
                        <a:solidFill>
                          <a:srgbClr val="365F91"/>
                        </a:solidFill>
                        <a:effectLst/>
                        <a:latin typeface="Arial"/>
                        <a:ea typeface="SimSun"/>
                      </a:endParaRPr>
                    </a:p>
                  </a:txBody>
                  <a:tcPr marL="68580" marR="68580" marT="0" marB="0">
                    <a:solidFill>
                      <a:schemeClr val="bg1">
                        <a:lumMod val="95000"/>
                      </a:schemeClr>
                    </a:solidFill>
                  </a:tcPr>
                </a:tc>
                <a:extLst>
                  <a:ext uri="{0D108BD9-81ED-4DB2-BD59-A6C34878D82A}">
                    <a16:rowId xmlns:a16="http://schemas.microsoft.com/office/drawing/2014/main" val="10001"/>
                  </a:ext>
                </a:extLst>
              </a:tr>
              <a:tr h="0">
                <a:tc>
                  <a:txBody>
                    <a:bodyPr/>
                    <a:lstStyle/>
                    <a:p>
                      <a:pPr marL="0" marR="0" indent="0" algn="just">
                        <a:lnSpc>
                          <a:spcPct val="115000"/>
                        </a:lnSpc>
                        <a:spcBef>
                          <a:spcPts val="0"/>
                        </a:spcBef>
                        <a:spcAft>
                          <a:spcPts val="0"/>
                        </a:spcAft>
                        <a:tabLst>
                          <a:tab pos="180340" algn="l"/>
                          <a:tab pos="457200" algn="l"/>
                        </a:tabLst>
                      </a:pPr>
                      <a:r>
                        <a:rPr lang="en-US" sz="1100" dirty="0">
                          <a:effectLst/>
                        </a:rPr>
                        <a:t>Volume of ventilated space</a:t>
                      </a:r>
                      <a:endParaRPr lang="en-US" sz="900" b="1" dirty="0">
                        <a:solidFill>
                          <a:srgbClr val="365F91"/>
                        </a:solidFill>
                        <a:effectLst/>
                        <a:latin typeface="Arial"/>
                        <a:ea typeface="SimSun"/>
                      </a:endParaRPr>
                    </a:p>
                  </a:txBody>
                  <a:tcPr marL="68580" marR="68580" marT="0" marB="0">
                    <a:solidFill>
                      <a:schemeClr val="bg1">
                        <a:lumMod val="6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a:effectLst/>
                        </a:rPr>
                        <a:t>9686</a:t>
                      </a:r>
                      <a:endParaRPr lang="en-US" sz="900" b="1">
                        <a:solidFill>
                          <a:srgbClr val="365F91"/>
                        </a:solidFill>
                        <a:effectLst/>
                        <a:latin typeface="Arial"/>
                        <a:ea typeface="SimSun"/>
                      </a:endParaRPr>
                    </a:p>
                  </a:txBody>
                  <a:tcPr marL="68580" marR="68580" marT="0" marB="0">
                    <a:solidFill>
                      <a:schemeClr val="bg1">
                        <a:lumMod val="8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dirty="0">
                          <a:effectLst/>
                        </a:rPr>
                        <a:t>m</a:t>
                      </a:r>
                      <a:r>
                        <a:rPr lang="en-US" sz="1100" baseline="30000" dirty="0">
                          <a:effectLst/>
                        </a:rPr>
                        <a:t>3</a:t>
                      </a:r>
                      <a:endParaRPr lang="en-US" sz="900" b="1" dirty="0">
                        <a:solidFill>
                          <a:srgbClr val="365F91"/>
                        </a:solidFill>
                        <a:effectLst/>
                        <a:latin typeface="Arial"/>
                        <a:ea typeface="SimSun"/>
                      </a:endParaRPr>
                    </a:p>
                  </a:txBody>
                  <a:tcPr marL="68580" marR="68580" marT="0" marB="0">
                    <a:solidFill>
                      <a:schemeClr val="bg1">
                        <a:lumMod val="85000"/>
                      </a:schemeClr>
                    </a:solidFill>
                  </a:tcPr>
                </a:tc>
                <a:extLst>
                  <a:ext uri="{0D108BD9-81ED-4DB2-BD59-A6C34878D82A}">
                    <a16:rowId xmlns:a16="http://schemas.microsoft.com/office/drawing/2014/main" val="10002"/>
                  </a:ext>
                </a:extLst>
              </a:tr>
              <a:tr h="0">
                <a:tc>
                  <a:txBody>
                    <a:bodyPr/>
                    <a:lstStyle/>
                    <a:p>
                      <a:pPr marL="0" marR="0" indent="0" algn="just">
                        <a:lnSpc>
                          <a:spcPct val="115000"/>
                        </a:lnSpc>
                        <a:spcBef>
                          <a:spcPts val="0"/>
                        </a:spcBef>
                        <a:spcAft>
                          <a:spcPts val="0"/>
                        </a:spcAft>
                        <a:tabLst>
                          <a:tab pos="180340" algn="l"/>
                          <a:tab pos="457200" algn="l"/>
                        </a:tabLst>
                      </a:pPr>
                      <a:r>
                        <a:rPr lang="en-US" sz="1100" dirty="0">
                          <a:effectLst/>
                        </a:rPr>
                        <a:t>Heating Demand</a:t>
                      </a:r>
                      <a:endParaRPr lang="en-US" sz="900" b="1" dirty="0">
                        <a:solidFill>
                          <a:srgbClr val="365F91"/>
                        </a:solidFill>
                        <a:effectLst/>
                        <a:latin typeface="Arial"/>
                        <a:ea typeface="SimSun"/>
                      </a:endParaRPr>
                    </a:p>
                  </a:txBody>
                  <a:tcPr marL="68580" marR="68580" marT="0" marB="0">
                    <a:solidFill>
                      <a:schemeClr val="bg1">
                        <a:lumMod val="6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a:effectLst/>
                        </a:rPr>
                        <a:t>14</a:t>
                      </a:r>
                      <a:endParaRPr lang="en-US" sz="900" b="1">
                        <a:solidFill>
                          <a:srgbClr val="365F91"/>
                        </a:solidFill>
                        <a:effectLst/>
                        <a:latin typeface="Arial"/>
                        <a:ea typeface="SimSun"/>
                      </a:endParaRPr>
                    </a:p>
                  </a:txBody>
                  <a:tcPr marL="68580" marR="68580" marT="0" marB="0">
                    <a:solidFill>
                      <a:schemeClr val="bg1">
                        <a:lumMod val="9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dirty="0">
                          <a:effectLst/>
                        </a:rPr>
                        <a:t>kWh/m</a:t>
                      </a:r>
                      <a:r>
                        <a:rPr lang="en-US" sz="1100" baseline="30000" dirty="0">
                          <a:effectLst/>
                        </a:rPr>
                        <a:t>2</a:t>
                      </a:r>
                      <a:r>
                        <a:rPr lang="en-US" sz="1100" dirty="0">
                          <a:effectLst/>
                        </a:rPr>
                        <a:t>a</a:t>
                      </a:r>
                      <a:endParaRPr lang="en-US" sz="900" b="1" dirty="0">
                        <a:solidFill>
                          <a:srgbClr val="365F91"/>
                        </a:solidFill>
                        <a:effectLst/>
                        <a:latin typeface="Arial"/>
                        <a:ea typeface="SimSun"/>
                      </a:endParaRPr>
                    </a:p>
                  </a:txBody>
                  <a:tcPr marL="68580" marR="68580" marT="0" marB="0">
                    <a:solidFill>
                      <a:schemeClr val="bg1">
                        <a:lumMod val="95000"/>
                      </a:schemeClr>
                    </a:solidFill>
                  </a:tcPr>
                </a:tc>
                <a:extLst>
                  <a:ext uri="{0D108BD9-81ED-4DB2-BD59-A6C34878D82A}">
                    <a16:rowId xmlns:a16="http://schemas.microsoft.com/office/drawing/2014/main" val="10003"/>
                  </a:ext>
                </a:extLst>
              </a:tr>
              <a:tr h="0">
                <a:tc>
                  <a:txBody>
                    <a:bodyPr/>
                    <a:lstStyle/>
                    <a:p>
                      <a:pPr marL="0" marR="0" indent="0" algn="just">
                        <a:lnSpc>
                          <a:spcPct val="115000"/>
                        </a:lnSpc>
                        <a:spcBef>
                          <a:spcPts val="0"/>
                        </a:spcBef>
                        <a:spcAft>
                          <a:spcPts val="0"/>
                        </a:spcAft>
                        <a:tabLst>
                          <a:tab pos="180340" algn="l"/>
                          <a:tab pos="457200" algn="l"/>
                        </a:tabLst>
                      </a:pPr>
                      <a:r>
                        <a:rPr lang="en-US" sz="1100" dirty="0">
                          <a:effectLst/>
                        </a:rPr>
                        <a:t>Heating load</a:t>
                      </a:r>
                      <a:endParaRPr lang="en-US" sz="900" b="1" dirty="0">
                        <a:solidFill>
                          <a:srgbClr val="365F91"/>
                        </a:solidFill>
                        <a:effectLst/>
                        <a:latin typeface="Arial"/>
                        <a:ea typeface="SimSun"/>
                      </a:endParaRPr>
                    </a:p>
                  </a:txBody>
                  <a:tcPr marL="68580" marR="68580" marT="0" marB="0">
                    <a:solidFill>
                      <a:schemeClr val="bg1">
                        <a:lumMod val="6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a:effectLst/>
                        </a:rPr>
                        <a:t>15</a:t>
                      </a:r>
                      <a:endParaRPr lang="en-US" sz="900" b="1">
                        <a:solidFill>
                          <a:srgbClr val="365F91"/>
                        </a:solidFill>
                        <a:effectLst/>
                        <a:latin typeface="Arial"/>
                        <a:ea typeface="SimSun"/>
                      </a:endParaRPr>
                    </a:p>
                  </a:txBody>
                  <a:tcPr marL="68580" marR="68580" marT="0" marB="0">
                    <a:solidFill>
                      <a:schemeClr val="bg1">
                        <a:lumMod val="8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dirty="0">
                          <a:effectLst/>
                        </a:rPr>
                        <a:t>W/ m</a:t>
                      </a:r>
                      <a:r>
                        <a:rPr lang="en-US" sz="1100" baseline="30000" dirty="0">
                          <a:effectLst/>
                        </a:rPr>
                        <a:t>2</a:t>
                      </a:r>
                      <a:endParaRPr lang="en-US" sz="900" b="1" dirty="0">
                        <a:solidFill>
                          <a:srgbClr val="365F91"/>
                        </a:solidFill>
                        <a:effectLst/>
                        <a:latin typeface="Arial"/>
                        <a:ea typeface="SimSun"/>
                      </a:endParaRPr>
                    </a:p>
                  </a:txBody>
                  <a:tcPr marL="68580" marR="68580" marT="0" marB="0">
                    <a:solidFill>
                      <a:schemeClr val="bg1">
                        <a:lumMod val="85000"/>
                      </a:schemeClr>
                    </a:solidFill>
                  </a:tcPr>
                </a:tc>
                <a:extLst>
                  <a:ext uri="{0D108BD9-81ED-4DB2-BD59-A6C34878D82A}">
                    <a16:rowId xmlns:a16="http://schemas.microsoft.com/office/drawing/2014/main" val="10004"/>
                  </a:ext>
                </a:extLst>
              </a:tr>
              <a:tr h="0">
                <a:tc>
                  <a:txBody>
                    <a:bodyPr/>
                    <a:lstStyle/>
                    <a:p>
                      <a:pPr marL="0" marR="0" indent="0" algn="just">
                        <a:lnSpc>
                          <a:spcPct val="115000"/>
                        </a:lnSpc>
                        <a:spcBef>
                          <a:spcPts val="0"/>
                        </a:spcBef>
                        <a:spcAft>
                          <a:spcPts val="0"/>
                        </a:spcAft>
                        <a:tabLst>
                          <a:tab pos="180340" algn="l"/>
                          <a:tab pos="457200" algn="l"/>
                        </a:tabLst>
                      </a:pPr>
                      <a:r>
                        <a:rPr lang="en-US" sz="1100" dirty="0">
                          <a:effectLst/>
                        </a:rPr>
                        <a:t>Primary Energy Demand</a:t>
                      </a:r>
                      <a:endParaRPr lang="en-US" sz="900" b="1" dirty="0">
                        <a:solidFill>
                          <a:srgbClr val="365F91"/>
                        </a:solidFill>
                        <a:effectLst/>
                        <a:latin typeface="Arial"/>
                        <a:ea typeface="SimSun"/>
                      </a:endParaRPr>
                    </a:p>
                  </a:txBody>
                  <a:tcPr marL="68580" marR="68580" marT="0" marB="0">
                    <a:solidFill>
                      <a:schemeClr val="bg1">
                        <a:lumMod val="6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a:effectLst/>
                        </a:rPr>
                        <a:t>120</a:t>
                      </a:r>
                      <a:endParaRPr lang="en-US" sz="900" b="1">
                        <a:solidFill>
                          <a:srgbClr val="365F91"/>
                        </a:solidFill>
                        <a:effectLst/>
                        <a:latin typeface="Arial"/>
                        <a:ea typeface="SimSun"/>
                      </a:endParaRPr>
                    </a:p>
                  </a:txBody>
                  <a:tcPr marL="68580" marR="68580" marT="0" marB="0">
                    <a:solidFill>
                      <a:schemeClr val="bg1">
                        <a:lumMod val="9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dirty="0">
                          <a:effectLst/>
                        </a:rPr>
                        <a:t>kWh/m</a:t>
                      </a:r>
                      <a:r>
                        <a:rPr lang="en-US" sz="1100" baseline="30000" dirty="0">
                          <a:effectLst/>
                        </a:rPr>
                        <a:t>2</a:t>
                      </a:r>
                      <a:r>
                        <a:rPr lang="en-US" sz="1100" dirty="0">
                          <a:effectLst/>
                        </a:rPr>
                        <a:t>a</a:t>
                      </a:r>
                      <a:endParaRPr lang="en-US" sz="900" b="1" dirty="0">
                        <a:solidFill>
                          <a:srgbClr val="365F91"/>
                        </a:solidFill>
                        <a:effectLst/>
                        <a:latin typeface="Arial"/>
                        <a:ea typeface="SimSun"/>
                      </a:endParaRPr>
                    </a:p>
                  </a:txBody>
                  <a:tcPr marL="68580" marR="68580" marT="0" marB="0">
                    <a:solidFill>
                      <a:schemeClr val="bg1">
                        <a:lumMod val="95000"/>
                      </a:schemeClr>
                    </a:solidFill>
                  </a:tcPr>
                </a:tc>
                <a:extLst>
                  <a:ext uri="{0D108BD9-81ED-4DB2-BD59-A6C34878D82A}">
                    <a16:rowId xmlns:a16="http://schemas.microsoft.com/office/drawing/2014/main" val="10005"/>
                  </a:ext>
                </a:extLst>
              </a:tr>
              <a:tr h="0">
                <a:tc>
                  <a:txBody>
                    <a:bodyPr/>
                    <a:lstStyle/>
                    <a:p>
                      <a:pPr marL="0" marR="0" indent="0" algn="just">
                        <a:lnSpc>
                          <a:spcPct val="115000"/>
                        </a:lnSpc>
                        <a:spcBef>
                          <a:spcPts val="0"/>
                        </a:spcBef>
                        <a:spcAft>
                          <a:spcPts val="0"/>
                        </a:spcAft>
                        <a:tabLst>
                          <a:tab pos="180340" algn="l"/>
                          <a:tab pos="457200" algn="l"/>
                        </a:tabLst>
                      </a:pPr>
                      <a:r>
                        <a:rPr lang="en-US" sz="1100" dirty="0">
                          <a:effectLst/>
                        </a:rPr>
                        <a:t>Primary Energy Renewable Demand</a:t>
                      </a:r>
                      <a:endParaRPr lang="en-US" sz="900" b="1" dirty="0">
                        <a:solidFill>
                          <a:srgbClr val="365F91"/>
                        </a:solidFill>
                        <a:effectLst/>
                        <a:latin typeface="Arial"/>
                        <a:ea typeface="SimSun"/>
                      </a:endParaRPr>
                    </a:p>
                  </a:txBody>
                  <a:tcPr marL="68580" marR="68580" marT="0" marB="0">
                    <a:solidFill>
                      <a:schemeClr val="bg1">
                        <a:lumMod val="6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a:effectLst/>
                        </a:rPr>
                        <a:t>65</a:t>
                      </a:r>
                      <a:endParaRPr lang="en-US" sz="900" b="1">
                        <a:solidFill>
                          <a:srgbClr val="365F91"/>
                        </a:solidFill>
                        <a:effectLst/>
                        <a:latin typeface="Arial"/>
                        <a:ea typeface="SimSun"/>
                      </a:endParaRPr>
                    </a:p>
                  </a:txBody>
                  <a:tcPr marL="68580" marR="68580" marT="0" marB="0">
                    <a:solidFill>
                      <a:schemeClr val="bg1">
                        <a:lumMod val="8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dirty="0">
                          <a:effectLst/>
                        </a:rPr>
                        <a:t>kWh/m</a:t>
                      </a:r>
                      <a:r>
                        <a:rPr lang="en-US" sz="1100" baseline="30000" dirty="0">
                          <a:effectLst/>
                        </a:rPr>
                        <a:t>2</a:t>
                      </a:r>
                      <a:r>
                        <a:rPr lang="en-US" sz="1100" dirty="0">
                          <a:effectLst/>
                        </a:rPr>
                        <a:t>a</a:t>
                      </a:r>
                      <a:endParaRPr lang="en-US" sz="900" b="1" dirty="0">
                        <a:solidFill>
                          <a:srgbClr val="365F91"/>
                        </a:solidFill>
                        <a:effectLst/>
                        <a:latin typeface="Arial"/>
                        <a:ea typeface="SimSun"/>
                      </a:endParaRPr>
                    </a:p>
                  </a:txBody>
                  <a:tcPr marL="68580" marR="68580" marT="0" marB="0">
                    <a:solidFill>
                      <a:schemeClr val="bg1">
                        <a:lumMod val="85000"/>
                      </a:schemeClr>
                    </a:solidFill>
                  </a:tcPr>
                </a:tc>
                <a:extLst>
                  <a:ext uri="{0D108BD9-81ED-4DB2-BD59-A6C34878D82A}">
                    <a16:rowId xmlns:a16="http://schemas.microsoft.com/office/drawing/2014/main" val="10006"/>
                  </a:ext>
                </a:extLst>
              </a:tr>
              <a:tr h="0">
                <a:tc>
                  <a:txBody>
                    <a:bodyPr/>
                    <a:lstStyle/>
                    <a:p>
                      <a:pPr marL="0" marR="0" indent="0" algn="just">
                        <a:lnSpc>
                          <a:spcPct val="115000"/>
                        </a:lnSpc>
                        <a:spcBef>
                          <a:spcPts val="0"/>
                        </a:spcBef>
                        <a:spcAft>
                          <a:spcPts val="0"/>
                        </a:spcAft>
                        <a:tabLst>
                          <a:tab pos="180340" algn="l"/>
                          <a:tab pos="457200" algn="l"/>
                        </a:tabLst>
                      </a:pPr>
                      <a:r>
                        <a:rPr lang="en-US" sz="1100" dirty="0">
                          <a:effectLst/>
                        </a:rPr>
                        <a:t>Airtightness (assumed value until blower door tests can be conducted)</a:t>
                      </a:r>
                      <a:endParaRPr lang="en-US" sz="900" b="1" dirty="0">
                        <a:solidFill>
                          <a:srgbClr val="365F91"/>
                        </a:solidFill>
                        <a:effectLst/>
                        <a:latin typeface="Arial"/>
                        <a:ea typeface="SimSun"/>
                      </a:endParaRPr>
                    </a:p>
                  </a:txBody>
                  <a:tcPr marL="68580" marR="68580" marT="0" marB="0">
                    <a:solidFill>
                      <a:schemeClr val="bg1">
                        <a:lumMod val="6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a:effectLst/>
                        </a:rPr>
                        <a:t>0.6</a:t>
                      </a:r>
                      <a:endParaRPr lang="en-US" sz="900" b="1">
                        <a:solidFill>
                          <a:srgbClr val="365F91"/>
                        </a:solidFill>
                        <a:effectLst/>
                        <a:latin typeface="Arial"/>
                        <a:ea typeface="SimSun"/>
                      </a:endParaRPr>
                    </a:p>
                  </a:txBody>
                  <a:tcPr marL="68580" marR="68580" marT="0" marB="0">
                    <a:solidFill>
                      <a:schemeClr val="bg1">
                        <a:lumMod val="9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dirty="0">
                          <a:effectLst/>
                        </a:rPr>
                        <a:t>ach @50 Pa</a:t>
                      </a:r>
                      <a:endParaRPr lang="en-US" sz="900" b="1" dirty="0">
                        <a:solidFill>
                          <a:srgbClr val="365F91"/>
                        </a:solidFill>
                        <a:effectLst/>
                        <a:latin typeface="Arial"/>
                        <a:ea typeface="SimSun"/>
                      </a:endParaRPr>
                    </a:p>
                  </a:txBody>
                  <a:tcPr marL="68580" marR="68580" marT="0" marB="0">
                    <a:solidFill>
                      <a:schemeClr val="bg1">
                        <a:lumMod val="95000"/>
                      </a:schemeClr>
                    </a:solidFill>
                  </a:tcPr>
                </a:tc>
                <a:extLst>
                  <a:ext uri="{0D108BD9-81ED-4DB2-BD59-A6C34878D82A}">
                    <a16:rowId xmlns:a16="http://schemas.microsoft.com/office/drawing/2014/main" val="10007"/>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45500568"/>
              </p:ext>
            </p:extLst>
          </p:nvPr>
        </p:nvGraphicFramePr>
        <p:xfrm>
          <a:off x="8113264" y="4219067"/>
          <a:ext cx="3041020" cy="1156716"/>
        </p:xfrm>
        <a:graphic>
          <a:graphicData uri="http://schemas.openxmlformats.org/drawingml/2006/table">
            <a:tbl>
              <a:tblPr firstRow="1" firstCol="1" bandRow="1">
                <a:tableStyleId>{5C22544A-7EE6-4342-B048-85BDC9FD1C3A}</a:tableStyleId>
              </a:tblPr>
              <a:tblGrid>
                <a:gridCol w="1575188">
                  <a:extLst>
                    <a:ext uri="{9D8B030D-6E8A-4147-A177-3AD203B41FA5}">
                      <a16:colId xmlns:a16="http://schemas.microsoft.com/office/drawing/2014/main" val="20000"/>
                    </a:ext>
                  </a:extLst>
                </a:gridCol>
                <a:gridCol w="1465832">
                  <a:extLst>
                    <a:ext uri="{9D8B030D-6E8A-4147-A177-3AD203B41FA5}">
                      <a16:colId xmlns:a16="http://schemas.microsoft.com/office/drawing/2014/main" val="20001"/>
                    </a:ext>
                  </a:extLst>
                </a:gridCol>
              </a:tblGrid>
              <a:tr h="0">
                <a:tc>
                  <a:txBody>
                    <a:bodyPr/>
                    <a:lstStyle/>
                    <a:p>
                      <a:pPr marL="0" marR="0" indent="0" algn="just">
                        <a:lnSpc>
                          <a:spcPct val="115000"/>
                        </a:lnSpc>
                        <a:spcBef>
                          <a:spcPts val="0"/>
                        </a:spcBef>
                        <a:spcAft>
                          <a:spcPts val="0"/>
                        </a:spcAft>
                        <a:tabLst>
                          <a:tab pos="180340" algn="l"/>
                          <a:tab pos="457200" algn="l"/>
                        </a:tabLst>
                      </a:pPr>
                      <a:r>
                        <a:rPr lang="en-US" sz="1100" dirty="0">
                          <a:effectLst/>
                        </a:rPr>
                        <a:t>Component</a:t>
                      </a:r>
                      <a:endParaRPr lang="en-US" sz="900" b="1" dirty="0">
                        <a:solidFill>
                          <a:srgbClr val="365F91"/>
                        </a:solidFill>
                        <a:effectLst/>
                        <a:latin typeface="Arial"/>
                        <a:ea typeface="SimSun"/>
                      </a:endParaRPr>
                    </a:p>
                  </a:txBody>
                  <a:tcPr marL="68580" marR="68580" marT="0" marB="0">
                    <a:solidFill>
                      <a:schemeClr val="bg1">
                        <a:lumMod val="6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dirty="0">
                          <a:effectLst/>
                        </a:rPr>
                        <a:t>U-Value (W/m</a:t>
                      </a:r>
                      <a:r>
                        <a:rPr lang="en-US" sz="1100" baseline="30000" dirty="0">
                          <a:effectLst/>
                        </a:rPr>
                        <a:t>2</a:t>
                      </a:r>
                      <a:r>
                        <a:rPr lang="en-US" sz="1100" dirty="0">
                          <a:effectLst/>
                        </a:rPr>
                        <a:t>K)</a:t>
                      </a:r>
                      <a:endParaRPr lang="en-US" sz="900" b="1" dirty="0">
                        <a:solidFill>
                          <a:srgbClr val="365F91"/>
                        </a:solidFill>
                        <a:effectLst/>
                        <a:latin typeface="Arial"/>
                        <a:ea typeface="SimSun"/>
                      </a:endParaRPr>
                    </a:p>
                  </a:txBody>
                  <a:tcPr marL="68580" marR="68580" marT="0" marB="0">
                    <a:solidFill>
                      <a:schemeClr val="bg1">
                        <a:lumMod val="65000"/>
                      </a:schemeClr>
                    </a:solidFill>
                  </a:tcPr>
                </a:tc>
                <a:extLst>
                  <a:ext uri="{0D108BD9-81ED-4DB2-BD59-A6C34878D82A}">
                    <a16:rowId xmlns:a16="http://schemas.microsoft.com/office/drawing/2014/main" val="10000"/>
                  </a:ext>
                </a:extLst>
              </a:tr>
              <a:tr h="0">
                <a:tc>
                  <a:txBody>
                    <a:bodyPr/>
                    <a:lstStyle/>
                    <a:p>
                      <a:pPr marL="0" marR="0" indent="0" algn="just">
                        <a:lnSpc>
                          <a:spcPct val="115000"/>
                        </a:lnSpc>
                        <a:spcBef>
                          <a:spcPts val="0"/>
                        </a:spcBef>
                        <a:spcAft>
                          <a:spcPts val="0"/>
                        </a:spcAft>
                        <a:tabLst>
                          <a:tab pos="180340" algn="l"/>
                          <a:tab pos="457200" algn="l"/>
                        </a:tabLst>
                      </a:pPr>
                      <a:r>
                        <a:rPr lang="en-US" sz="1100" dirty="0">
                          <a:effectLst/>
                        </a:rPr>
                        <a:t>Walls</a:t>
                      </a:r>
                      <a:endParaRPr lang="en-US" sz="900" b="1" dirty="0">
                        <a:solidFill>
                          <a:srgbClr val="365F91"/>
                        </a:solidFill>
                        <a:effectLst/>
                        <a:latin typeface="Arial"/>
                        <a:ea typeface="SimSun"/>
                      </a:endParaRPr>
                    </a:p>
                  </a:txBody>
                  <a:tcPr marL="68580" marR="68580" marT="0" marB="0">
                    <a:solidFill>
                      <a:schemeClr val="bg1">
                        <a:lumMod val="6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dirty="0">
                          <a:effectLst/>
                        </a:rPr>
                        <a:t>0.079</a:t>
                      </a:r>
                      <a:endParaRPr lang="en-US" sz="900" b="1" dirty="0">
                        <a:solidFill>
                          <a:srgbClr val="365F91"/>
                        </a:solidFill>
                        <a:effectLst/>
                        <a:latin typeface="Arial"/>
                        <a:ea typeface="SimSun"/>
                      </a:endParaRPr>
                    </a:p>
                  </a:txBody>
                  <a:tcPr marL="68580" marR="68580" marT="0" marB="0">
                    <a:solidFill>
                      <a:schemeClr val="bg1">
                        <a:lumMod val="95000"/>
                      </a:schemeClr>
                    </a:solidFill>
                  </a:tcPr>
                </a:tc>
                <a:extLst>
                  <a:ext uri="{0D108BD9-81ED-4DB2-BD59-A6C34878D82A}">
                    <a16:rowId xmlns:a16="http://schemas.microsoft.com/office/drawing/2014/main" val="10001"/>
                  </a:ext>
                </a:extLst>
              </a:tr>
              <a:tr h="0">
                <a:tc>
                  <a:txBody>
                    <a:bodyPr/>
                    <a:lstStyle/>
                    <a:p>
                      <a:pPr marL="0" marR="0" indent="0" algn="just">
                        <a:lnSpc>
                          <a:spcPct val="115000"/>
                        </a:lnSpc>
                        <a:spcBef>
                          <a:spcPts val="0"/>
                        </a:spcBef>
                        <a:spcAft>
                          <a:spcPts val="0"/>
                        </a:spcAft>
                        <a:tabLst>
                          <a:tab pos="180340" algn="l"/>
                          <a:tab pos="457200" algn="l"/>
                        </a:tabLst>
                      </a:pPr>
                      <a:r>
                        <a:rPr lang="en-US" sz="1100" dirty="0">
                          <a:effectLst/>
                        </a:rPr>
                        <a:t>Roof</a:t>
                      </a:r>
                      <a:endParaRPr lang="en-US" sz="900" b="1" dirty="0">
                        <a:solidFill>
                          <a:srgbClr val="365F91"/>
                        </a:solidFill>
                        <a:effectLst/>
                        <a:latin typeface="Arial"/>
                        <a:ea typeface="SimSun"/>
                      </a:endParaRPr>
                    </a:p>
                  </a:txBody>
                  <a:tcPr marL="68580" marR="68580" marT="0" marB="0">
                    <a:solidFill>
                      <a:schemeClr val="bg1">
                        <a:lumMod val="6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dirty="0">
                          <a:effectLst/>
                        </a:rPr>
                        <a:t>0.056</a:t>
                      </a:r>
                      <a:endParaRPr lang="en-US" sz="900" b="1" dirty="0">
                        <a:solidFill>
                          <a:srgbClr val="365F91"/>
                        </a:solidFill>
                        <a:effectLst/>
                        <a:latin typeface="Arial"/>
                        <a:ea typeface="SimSun"/>
                      </a:endParaRPr>
                    </a:p>
                  </a:txBody>
                  <a:tcPr marL="68580" marR="68580" marT="0" marB="0">
                    <a:solidFill>
                      <a:schemeClr val="bg1">
                        <a:lumMod val="85000"/>
                      </a:schemeClr>
                    </a:solidFill>
                  </a:tcPr>
                </a:tc>
                <a:extLst>
                  <a:ext uri="{0D108BD9-81ED-4DB2-BD59-A6C34878D82A}">
                    <a16:rowId xmlns:a16="http://schemas.microsoft.com/office/drawing/2014/main" val="10002"/>
                  </a:ext>
                </a:extLst>
              </a:tr>
              <a:tr h="0">
                <a:tc>
                  <a:txBody>
                    <a:bodyPr/>
                    <a:lstStyle/>
                    <a:p>
                      <a:pPr marL="0" marR="0" indent="0" algn="just">
                        <a:lnSpc>
                          <a:spcPct val="115000"/>
                        </a:lnSpc>
                        <a:spcBef>
                          <a:spcPts val="0"/>
                        </a:spcBef>
                        <a:spcAft>
                          <a:spcPts val="0"/>
                        </a:spcAft>
                        <a:tabLst>
                          <a:tab pos="180340" algn="l"/>
                          <a:tab pos="457200" algn="l"/>
                        </a:tabLst>
                      </a:pPr>
                      <a:r>
                        <a:rPr lang="en-US" sz="1100" dirty="0">
                          <a:effectLst/>
                        </a:rPr>
                        <a:t>Floor</a:t>
                      </a:r>
                      <a:endParaRPr lang="en-US" sz="900" b="1" dirty="0">
                        <a:solidFill>
                          <a:srgbClr val="365F91"/>
                        </a:solidFill>
                        <a:effectLst/>
                        <a:latin typeface="Arial"/>
                        <a:ea typeface="SimSun"/>
                      </a:endParaRPr>
                    </a:p>
                  </a:txBody>
                  <a:tcPr marL="68580" marR="68580" marT="0" marB="0">
                    <a:solidFill>
                      <a:schemeClr val="bg1">
                        <a:lumMod val="6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dirty="0">
                          <a:effectLst/>
                        </a:rPr>
                        <a:t>0.166</a:t>
                      </a:r>
                      <a:endParaRPr lang="en-US" sz="900" b="1" dirty="0">
                        <a:solidFill>
                          <a:srgbClr val="365F91"/>
                        </a:solidFill>
                        <a:effectLst/>
                        <a:latin typeface="Arial"/>
                        <a:ea typeface="SimSun"/>
                      </a:endParaRPr>
                    </a:p>
                  </a:txBody>
                  <a:tcPr marL="68580" marR="68580" marT="0" marB="0">
                    <a:solidFill>
                      <a:schemeClr val="bg1">
                        <a:lumMod val="95000"/>
                      </a:schemeClr>
                    </a:solidFill>
                  </a:tcPr>
                </a:tc>
                <a:extLst>
                  <a:ext uri="{0D108BD9-81ED-4DB2-BD59-A6C34878D82A}">
                    <a16:rowId xmlns:a16="http://schemas.microsoft.com/office/drawing/2014/main" val="10003"/>
                  </a:ext>
                </a:extLst>
              </a:tr>
              <a:tr h="0">
                <a:tc>
                  <a:txBody>
                    <a:bodyPr/>
                    <a:lstStyle/>
                    <a:p>
                      <a:pPr marL="0" marR="0" indent="0" algn="just">
                        <a:lnSpc>
                          <a:spcPct val="115000"/>
                        </a:lnSpc>
                        <a:spcBef>
                          <a:spcPts val="0"/>
                        </a:spcBef>
                        <a:spcAft>
                          <a:spcPts val="0"/>
                        </a:spcAft>
                        <a:tabLst>
                          <a:tab pos="180340" algn="l"/>
                          <a:tab pos="457200" algn="l"/>
                        </a:tabLst>
                      </a:pPr>
                      <a:r>
                        <a:rPr lang="en-US" sz="1100" dirty="0">
                          <a:effectLst/>
                        </a:rPr>
                        <a:t>Windows (38.6 m</a:t>
                      </a:r>
                      <a:r>
                        <a:rPr lang="en-US" sz="1100" baseline="30000" dirty="0">
                          <a:effectLst/>
                        </a:rPr>
                        <a:t>2</a:t>
                      </a:r>
                      <a:r>
                        <a:rPr lang="en-US" sz="1100" dirty="0">
                          <a:effectLst/>
                        </a:rPr>
                        <a:t>)</a:t>
                      </a:r>
                      <a:endParaRPr lang="en-US" sz="900" b="1" dirty="0">
                        <a:solidFill>
                          <a:srgbClr val="365F91"/>
                        </a:solidFill>
                        <a:effectLst/>
                        <a:latin typeface="Arial"/>
                        <a:ea typeface="SimSun"/>
                      </a:endParaRPr>
                    </a:p>
                  </a:txBody>
                  <a:tcPr marL="68580" marR="68580" marT="0" marB="0">
                    <a:solidFill>
                      <a:schemeClr val="bg1">
                        <a:lumMod val="6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dirty="0">
                          <a:effectLst/>
                        </a:rPr>
                        <a:t>0.67</a:t>
                      </a:r>
                      <a:endParaRPr lang="en-US" sz="900" b="1" dirty="0">
                        <a:solidFill>
                          <a:srgbClr val="365F91"/>
                        </a:solidFill>
                        <a:effectLst/>
                        <a:latin typeface="Arial"/>
                        <a:ea typeface="SimSun"/>
                      </a:endParaRPr>
                    </a:p>
                  </a:txBody>
                  <a:tcPr marL="68580" marR="68580" marT="0" marB="0">
                    <a:solidFill>
                      <a:schemeClr val="bg1">
                        <a:lumMod val="85000"/>
                      </a:schemeClr>
                    </a:solidFill>
                  </a:tcPr>
                </a:tc>
                <a:extLst>
                  <a:ext uri="{0D108BD9-81ED-4DB2-BD59-A6C34878D82A}">
                    <a16:rowId xmlns:a16="http://schemas.microsoft.com/office/drawing/2014/main" val="10004"/>
                  </a:ext>
                </a:extLst>
              </a:tr>
              <a:tr h="0">
                <a:tc>
                  <a:txBody>
                    <a:bodyPr/>
                    <a:lstStyle/>
                    <a:p>
                      <a:pPr marL="0" marR="0" indent="0" algn="just">
                        <a:lnSpc>
                          <a:spcPct val="115000"/>
                        </a:lnSpc>
                        <a:spcBef>
                          <a:spcPts val="0"/>
                        </a:spcBef>
                        <a:spcAft>
                          <a:spcPts val="0"/>
                        </a:spcAft>
                        <a:tabLst>
                          <a:tab pos="180340" algn="l"/>
                          <a:tab pos="457200" algn="l"/>
                        </a:tabLst>
                      </a:pPr>
                      <a:r>
                        <a:rPr lang="en-US" sz="1100" dirty="0">
                          <a:effectLst/>
                        </a:rPr>
                        <a:t>Doors (11 m</a:t>
                      </a:r>
                      <a:r>
                        <a:rPr lang="en-US" sz="1100" baseline="30000" dirty="0">
                          <a:effectLst/>
                        </a:rPr>
                        <a:t>2</a:t>
                      </a:r>
                      <a:r>
                        <a:rPr lang="en-US" sz="1100" dirty="0">
                          <a:effectLst/>
                        </a:rPr>
                        <a:t>)</a:t>
                      </a:r>
                      <a:endParaRPr lang="en-US" sz="900" b="1" dirty="0">
                        <a:solidFill>
                          <a:srgbClr val="365F91"/>
                        </a:solidFill>
                        <a:effectLst/>
                        <a:latin typeface="Arial"/>
                        <a:ea typeface="SimSun"/>
                      </a:endParaRPr>
                    </a:p>
                  </a:txBody>
                  <a:tcPr marL="68580" marR="68580" marT="0" marB="0">
                    <a:solidFill>
                      <a:schemeClr val="bg1">
                        <a:lumMod val="65000"/>
                      </a:schemeClr>
                    </a:solidFill>
                  </a:tcPr>
                </a:tc>
                <a:tc>
                  <a:txBody>
                    <a:bodyPr/>
                    <a:lstStyle/>
                    <a:p>
                      <a:pPr marL="0" marR="0" indent="0" algn="just">
                        <a:lnSpc>
                          <a:spcPct val="115000"/>
                        </a:lnSpc>
                        <a:spcBef>
                          <a:spcPts val="0"/>
                        </a:spcBef>
                        <a:spcAft>
                          <a:spcPts val="0"/>
                        </a:spcAft>
                        <a:tabLst>
                          <a:tab pos="180340" algn="l"/>
                          <a:tab pos="457200" algn="l"/>
                        </a:tabLst>
                      </a:pPr>
                      <a:r>
                        <a:rPr lang="en-US" sz="1100" dirty="0">
                          <a:effectLst/>
                        </a:rPr>
                        <a:t>0.91-0.97</a:t>
                      </a:r>
                      <a:endParaRPr lang="en-US" sz="900" b="1" dirty="0">
                        <a:solidFill>
                          <a:srgbClr val="365F91"/>
                        </a:solidFill>
                        <a:effectLst/>
                        <a:latin typeface="Arial"/>
                        <a:ea typeface="SimSun"/>
                      </a:endParaRPr>
                    </a:p>
                  </a:txBody>
                  <a:tcPr marL="68580" marR="68580" marT="0" marB="0">
                    <a:solidFill>
                      <a:schemeClr val="bg1">
                        <a:lumMod val="95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1193606" y="278713"/>
            <a:ext cx="9017194" cy="500772"/>
          </a:xfrm>
          <a:prstGeom prst="rect">
            <a:avLst/>
          </a:prstGeom>
        </p:spPr>
        <p:txBody>
          <a:bodyPr>
            <a:no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altLang="en-US" kern="0" dirty="0"/>
              <a:t>Calculated Performance </a:t>
            </a:r>
            <a:endParaRPr lang="en-CA" altLang="en-US" kern="0" dirty="0"/>
          </a:p>
        </p:txBody>
      </p:sp>
      <p:sp>
        <p:nvSpPr>
          <p:cNvPr id="8" name="Text Box 7"/>
          <p:cNvSpPr txBox="1">
            <a:spLocks noChangeArrowheads="1"/>
          </p:cNvSpPr>
          <p:nvPr/>
        </p:nvSpPr>
        <p:spPr bwMode="auto">
          <a:xfrm>
            <a:off x="1228505" y="6520885"/>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STANTEC </a:t>
            </a:r>
          </a:p>
        </p:txBody>
      </p:sp>
    </p:spTree>
    <p:extLst>
      <p:ext uri="{BB962C8B-B14F-4D97-AF65-F5344CB8AC3E}">
        <p14:creationId xmlns:p14="http://schemas.microsoft.com/office/powerpoint/2010/main" val="3929510957"/>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WIRL\WIRL Photos\ENG_825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8099" y="1376363"/>
            <a:ext cx="6479163" cy="431944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193606" y="278713"/>
            <a:ext cx="9017194" cy="500772"/>
          </a:xfrm>
          <a:prstGeom prst="rect">
            <a:avLst/>
          </a:prstGeom>
        </p:spPr>
        <p:txBody>
          <a:bodyPr>
            <a:no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US" altLang="en-US" kern="0" dirty="0"/>
              <a:t>Start of Construction</a:t>
            </a:r>
            <a:endParaRPr lang="en-CA" altLang="en-US" kern="0" dirty="0"/>
          </a:p>
        </p:txBody>
      </p:sp>
      <p:sp>
        <p:nvSpPr>
          <p:cNvPr id="5" name="Text Box 7"/>
          <p:cNvSpPr txBox="1">
            <a:spLocks noChangeArrowheads="1"/>
          </p:cNvSpPr>
          <p:nvPr/>
        </p:nvSpPr>
        <p:spPr bwMode="auto">
          <a:xfrm>
            <a:off x="1228505" y="6520883"/>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Wimmers</a:t>
            </a:r>
          </a:p>
        </p:txBody>
      </p:sp>
    </p:spTree>
    <p:extLst>
      <p:ext uri="{BB962C8B-B14F-4D97-AF65-F5344CB8AC3E}">
        <p14:creationId xmlns:p14="http://schemas.microsoft.com/office/powerpoint/2010/main" val="3551893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52524535-8F29-4C44-913E-B00F2E6CE0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3832" y="1376363"/>
            <a:ext cx="4869395" cy="4560582"/>
          </a:xfrm>
          <a:prstGeom prst="rect">
            <a:avLst/>
          </a:prstGeom>
        </p:spPr>
      </p:pic>
      <p:sp>
        <p:nvSpPr>
          <p:cNvPr id="2" name="Rectangle 1">
            <a:extLst>
              <a:ext uri="{FF2B5EF4-FFF2-40B4-BE49-F238E27FC236}">
                <a16:creationId xmlns:a16="http://schemas.microsoft.com/office/drawing/2014/main" id="{F1855293-96CD-47D9-8D25-87E387221807}"/>
              </a:ext>
            </a:extLst>
          </p:cNvPr>
          <p:cNvSpPr/>
          <p:nvPr/>
        </p:nvSpPr>
        <p:spPr>
          <a:xfrm>
            <a:off x="7821047" y="1498689"/>
            <a:ext cx="381000" cy="5364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2C1A56E-78A5-4356-BB88-D9B38AAF6A71}"/>
              </a:ext>
            </a:extLst>
          </p:cNvPr>
          <p:cNvSpPr txBox="1"/>
          <p:nvPr/>
        </p:nvSpPr>
        <p:spPr>
          <a:xfrm>
            <a:off x="8339207" y="1263839"/>
            <a:ext cx="1524000" cy="523220"/>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Peel and Stick Membrane</a:t>
            </a:r>
          </a:p>
        </p:txBody>
      </p:sp>
      <p:sp>
        <p:nvSpPr>
          <p:cNvPr id="7" name="Rectangle 6">
            <a:extLst>
              <a:ext uri="{FF2B5EF4-FFF2-40B4-BE49-F238E27FC236}">
                <a16:creationId xmlns:a16="http://schemas.microsoft.com/office/drawing/2014/main" id="{4FB708A1-9F69-4DE3-8550-D7E3391588DC}"/>
              </a:ext>
            </a:extLst>
          </p:cNvPr>
          <p:cNvSpPr/>
          <p:nvPr/>
        </p:nvSpPr>
        <p:spPr>
          <a:xfrm>
            <a:off x="7821047" y="1925409"/>
            <a:ext cx="381000" cy="536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D4E7900-4AFE-4FDB-B0DE-365D9755199B}"/>
              </a:ext>
            </a:extLst>
          </p:cNvPr>
          <p:cNvSpPr txBox="1"/>
          <p:nvPr/>
        </p:nvSpPr>
        <p:spPr>
          <a:xfrm>
            <a:off x="8339207" y="1738214"/>
            <a:ext cx="1524000" cy="523220"/>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Intello</a:t>
            </a:r>
            <a:r>
              <a:rPr lang="en-US" sz="1400" dirty="0">
                <a:latin typeface="Calibri" panose="020F0502020204030204" pitchFamily="34" charset="0"/>
                <a:cs typeface="Calibri" panose="020F0502020204030204" pitchFamily="34" charset="0"/>
              </a:rPr>
              <a:t> Vapor Barrier </a:t>
            </a:r>
          </a:p>
        </p:txBody>
      </p:sp>
      <p:sp>
        <p:nvSpPr>
          <p:cNvPr id="9" name="Rectangle 8">
            <a:extLst>
              <a:ext uri="{FF2B5EF4-FFF2-40B4-BE49-F238E27FC236}">
                <a16:creationId xmlns:a16="http://schemas.microsoft.com/office/drawing/2014/main" id="{79087125-4277-4EF1-92AA-96F494A4ED23}"/>
              </a:ext>
            </a:extLst>
          </p:cNvPr>
          <p:cNvSpPr/>
          <p:nvPr/>
        </p:nvSpPr>
        <p:spPr>
          <a:xfrm>
            <a:off x="7821047" y="2390051"/>
            <a:ext cx="381000" cy="5364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019F75A-6C42-4B68-9B48-69910E386BAF}"/>
              </a:ext>
            </a:extLst>
          </p:cNvPr>
          <p:cNvSpPr txBox="1"/>
          <p:nvPr/>
        </p:nvSpPr>
        <p:spPr>
          <a:xfrm>
            <a:off x="8339207" y="2261279"/>
            <a:ext cx="1524000" cy="523220"/>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Tyvek Weather Barrier </a:t>
            </a:r>
          </a:p>
        </p:txBody>
      </p:sp>
      <p:sp>
        <p:nvSpPr>
          <p:cNvPr id="39" name="TextBox 38">
            <a:extLst>
              <a:ext uri="{FF2B5EF4-FFF2-40B4-BE49-F238E27FC236}">
                <a16:creationId xmlns:a16="http://schemas.microsoft.com/office/drawing/2014/main" id="{EC0D1D46-B0FD-4753-8EFE-73D0AAE560C8}"/>
              </a:ext>
            </a:extLst>
          </p:cNvPr>
          <p:cNvSpPr txBox="1"/>
          <p:nvPr/>
        </p:nvSpPr>
        <p:spPr>
          <a:xfrm>
            <a:off x="8339207" y="2820748"/>
            <a:ext cx="152400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Underside Poly</a:t>
            </a:r>
          </a:p>
        </p:txBody>
      </p:sp>
      <p:sp>
        <p:nvSpPr>
          <p:cNvPr id="40" name="Rectangle 39">
            <a:extLst>
              <a:ext uri="{FF2B5EF4-FFF2-40B4-BE49-F238E27FC236}">
                <a16:creationId xmlns:a16="http://schemas.microsoft.com/office/drawing/2014/main" id="{53940902-0F3D-4295-BB05-8F99CA413881}"/>
              </a:ext>
            </a:extLst>
          </p:cNvPr>
          <p:cNvSpPr/>
          <p:nvPr/>
        </p:nvSpPr>
        <p:spPr>
          <a:xfrm>
            <a:off x="7812731" y="2892746"/>
            <a:ext cx="381000" cy="5364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cs typeface="Calibri" panose="020F0502020204030204" pitchFamily="34" charset="0"/>
            </a:endParaRPr>
          </a:p>
        </p:txBody>
      </p:sp>
      <p:sp>
        <p:nvSpPr>
          <p:cNvPr id="12" name="Rectangle 2053"/>
          <p:cNvSpPr>
            <a:spLocks noChangeArrowheads="1"/>
          </p:cNvSpPr>
          <p:nvPr/>
        </p:nvSpPr>
        <p:spPr bwMode="auto">
          <a:xfrm>
            <a:off x="1225611" y="134939"/>
            <a:ext cx="746760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dirty="0">
                <a:solidFill>
                  <a:srgbClr val="404040"/>
                </a:solidFill>
              </a:rPr>
              <a:t>Foundation Detail</a:t>
            </a:r>
          </a:p>
        </p:txBody>
      </p:sp>
      <p:sp>
        <p:nvSpPr>
          <p:cNvPr id="13" name="Text Box 7"/>
          <p:cNvSpPr txBox="1">
            <a:spLocks noChangeArrowheads="1"/>
          </p:cNvSpPr>
          <p:nvPr/>
        </p:nvSpPr>
        <p:spPr bwMode="auto">
          <a:xfrm>
            <a:off x="1228505" y="6528768"/>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STANTEC </a:t>
            </a:r>
          </a:p>
        </p:txBody>
      </p:sp>
    </p:spTree>
    <p:extLst>
      <p:ext uri="{BB962C8B-B14F-4D97-AF65-F5344CB8AC3E}">
        <p14:creationId xmlns:p14="http://schemas.microsoft.com/office/powerpoint/2010/main" val="107079440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546" y="188914"/>
            <a:ext cx="9762423" cy="719137"/>
          </a:xfrm>
        </p:spPr>
        <p:txBody>
          <a:bodyPr>
            <a:normAutofit/>
          </a:bodyPr>
          <a:lstStyle/>
          <a:p>
            <a:r>
              <a:rPr lang="en-CA" dirty="0"/>
              <a:t>Insulation under thickened Edge Slab</a:t>
            </a:r>
          </a:p>
        </p:txBody>
      </p:sp>
      <p:pic>
        <p:nvPicPr>
          <p:cNvPr id="1229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08100" y="1376364"/>
            <a:ext cx="6460810" cy="4528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7"/>
          <p:cNvSpPr txBox="1">
            <a:spLocks noChangeArrowheads="1"/>
          </p:cNvSpPr>
          <p:nvPr/>
        </p:nvSpPr>
        <p:spPr bwMode="auto">
          <a:xfrm>
            <a:off x="1220622" y="6528765"/>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Wimmers</a:t>
            </a:r>
          </a:p>
        </p:txBody>
      </p:sp>
    </p:spTree>
    <p:extLst>
      <p:ext uri="{BB962C8B-B14F-4D97-AF65-F5344CB8AC3E}">
        <p14:creationId xmlns:p14="http://schemas.microsoft.com/office/powerpoint/2010/main" val="11694797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WIRL\WIRL Photos\S Case Study\Foundation Insulatio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8100" y="1376364"/>
            <a:ext cx="6392122" cy="47940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1. Admin Documents\Official-UNBC-Logo\Official-UNBC-Logo\White UNBC Logo\logo_white.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4800" y="6405466"/>
            <a:ext cx="2625278" cy="452534"/>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1220622" y="6520883"/>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Wimmers</a:t>
            </a:r>
          </a:p>
        </p:txBody>
      </p:sp>
      <p:sp>
        <p:nvSpPr>
          <p:cNvPr id="5" name="Title 1"/>
          <p:cNvSpPr txBox="1">
            <a:spLocks/>
          </p:cNvSpPr>
          <p:nvPr/>
        </p:nvSpPr>
        <p:spPr>
          <a:xfrm>
            <a:off x="120058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Insulation forms thickened edge concrete slab</a:t>
            </a:r>
          </a:p>
        </p:txBody>
      </p:sp>
    </p:spTree>
    <p:extLst>
      <p:ext uri="{BB962C8B-B14F-4D97-AF65-F5344CB8AC3E}">
        <p14:creationId xmlns:p14="http://schemas.microsoft.com/office/powerpoint/2010/main" val="3981229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WIRL\WIRL Photos\S Case Study\WIRL-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8100" y="1376363"/>
            <a:ext cx="6400548" cy="4801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1220622" y="6528768"/>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Wimmers</a:t>
            </a:r>
          </a:p>
        </p:txBody>
      </p:sp>
      <p:sp>
        <p:nvSpPr>
          <p:cNvPr id="5" name="Title 1"/>
          <p:cNvSpPr txBox="1">
            <a:spLocks/>
          </p:cNvSpPr>
          <p:nvPr/>
        </p:nvSpPr>
        <p:spPr>
          <a:xfrm>
            <a:off x="1193607" y="25871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Concrete Pour Preparation</a:t>
            </a:r>
          </a:p>
        </p:txBody>
      </p:sp>
    </p:spTree>
    <p:extLst>
      <p:ext uri="{BB962C8B-B14F-4D97-AF65-F5344CB8AC3E}">
        <p14:creationId xmlns:p14="http://schemas.microsoft.com/office/powerpoint/2010/main" val="204942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WIRL\WIRL Photos\ENG_830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8100" y="1376363"/>
            <a:ext cx="6447752" cy="42985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1. Admin Documents\Official-UNBC-Logo\Official-UNBC-Logo\White UNBC Logo\logo_white.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4800" y="6405466"/>
            <a:ext cx="2625278" cy="452534"/>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1220622" y="6520883"/>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Wimmers</a:t>
            </a:r>
          </a:p>
        </p:txBody>
      </p:sp>
      <p:sp>
        <p:nvSpPr>
          <p:cNvPr id="5"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Rebar and Floor Heating installed</a:t>
            </a:r>
          </a:p>
        </p:txBody>
      </p:sp>
    </p:spTree>
    <p:extLst>
      <p:ext uri="{BB962C8B-B14F-4D97-AF65-F5344CB8AC3E}">
        <p14:creationId xmlns:p14="http://schemas.microsoft.com/office/powerpoint/2010/main" val="1171325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WIRL\WIRL Photos\S Case Study\Strong Wall (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8100" y="1376363"/>
            <a:ext cx="6153683" cy="4615263"/>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1220622" y="6520883"/>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Wimmers</a:t>
            </a:r>
          </a:p>
        </p:txBody>
      </p:sp>
      <p:sp>
        <p:nvSpPr>
          <p:cNvPr id="5"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Rebar for Strong Wall installed</a:t>
            </a:r>
          </a:p>
        </p:txBody>
      </p:sp>
    </p:spTree>
    <p:extLst>
      <p:ext uri="{BB962C8B-B14F-4D97-AF65-F5344CB8AC3E}">
        <p14:creationId xmlns:p14="http://schemas.microsoft.com/office/powerpoint/2010/main" val="1921513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1196340" y="180975"/>
            <a:ext cx="8589010" cy="719138"/>
          </a:xfrm>
        </p:spPr>
        <p:txBody>
          <a:bodyPr/>
          <a:lstStyle/>
          <a:p>
            <a:r>
              <a:rPr lang="en-US" altLang="en-US" dirty="0"/>
              <a:t>Example</a:t>
            </a:r>
          </a:p>
        </p:txBody>
      </p:sp>
      <p:pic>
        <p:nvPicPr>
          <p:cNvPr id="71684" name="Picture 2" descr="Image result for vancouver floorplan residenti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63117" y="1030288"/>
            <a:ext cx="465137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4" descr="Image result for jameson house vancou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02379" y="1385889"/>
            <a:ext cx="3154362"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7374250" y="5189538"/>
            <a:ext cx="242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en-CA" altLang="en-US" sz="2000" b="1">
                <a:solidFill>
                  <a:srgbClr val="FF0000"/>
                </a:solidFill>
                <a:cs typeface="Calibri" panose="020F0502020204030204" pitchFamily="34" charset="0"/>
              </a:rPr>
              <a:t>100% wall area</a:t>
            </a:r>
          </a:p>
        </p:txBody>
      </p:sp>
      <p:sp>
        <p:nvSpPr>
          <p:cNvPr id="71687" name="Text Box 7"/>
          <p:cNvSpPr txBox="1">
            <a:spLocks noChangeArrowheads="1"/>
          </p:cNvSpPr>
          <p:nvPr/>
        </p:nvSpPr>
        <p:spPr bwMode="auto">
          <a:xfrm>
            <a:off x="188875" y="619601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r" eaLnBrk="1" hangingPunct="1">
              <a:spcBef>
                <a:spcPct val="50000"/>
              </a:spcBef>
              <a:buClrTx/>
              <a:buFontTx/>
              <a:buNone/>
            </a:pPr>
            <a:r>
              <a:rPr lang="de-DE" altLang="en-US" sz="1200">
                <a:solidFill>
                  <a:schemeClr val="tx1"/>
                </a:solidFill>
              </a:rPr>
              <a:t>838 W Hastings St. Vancouver, Author: Wim</a:t>
            </a:r>
          </a:p>
        </p:txBody>
      </p:sp>
      <p:grpSp>
        <p:nvGrpSpPr>
          <p:cNvPr id="23" name="Group 22"/>
          <p:cNvGrpSpPr>
            <a:grpSpLocks/>
          </p:cNvGrpSpPr>
          <p:nvPr/>
        </p:nvGrpSpPr>
        <p:grpSpPr bwMode="auto">
          <a:xfrm>
            <a:off x="5186991" y="1385888"/>
            <a:ext cx="3773488" cy="4367212"/>
            <a:chOff x="4339883" y="1386425"/>
            <a:chExt cx="3773830" cy="4367261"/>
          </a:xfrm>
        </p:grpSpPr>
        <p:sp>
          <p:nvSpPr>
            <p:cNvPr id="5" name="Freeform 4"/>
            <p:cNvSpPr/>
            <p:nvPr/>
          </p:nvSpPr>
          <p:spPr>
            <a:xfrm>
              <a:off x="6926155" y="3634350"/>
              <a:ext cx="528685" cy="992198"/>
            </a:xfrm>
            <a:custGeom>
              <a:avLst/>
              <a:gdLst>
                <a:gd name="connsiteX0" fmla="*/ 17930 w 527500"/>
                <a:gd name="connsiteY0" fmla="*/ 992094 h 992094"/>
                <a:gd name="connsiteX1" fmla="*/ 203200 w 527500"/>
                <a:gd name="connsiteY1" fmla="*/ 968188 h 992094"/>
                <a:gd name="connsiteX2" fmla="*/ 382495 w 527500"/>
                <a:gd name="connsiteY2" fmla="*/ 866588 h 992094"/>
                <a:gd name="connsiteX3" fmla="*/ 496047 w 527500"/>
                <a:gd name="connsiteY3" fmla="*/ 675341 h 992094"/>
                <a:gd name="connsiteX4" fmla="*/ 519953 w 527500"/>
                <a:gd name="connsiteY4" fmla="*/ 430306 h 992094"/>
                <a:gd name="connsiteX5" fmla="*/ 382495 w 527500"/>
                <a:gd name="connsiteY5" fmla="*/ 155388 h 992094"/>
                <a:gd name="connsiteX6" fmla="*/ 203200 w 527500"/>
                <a:gd name="connsiteY6" fmla="*/ 41835 h 992094"/>
                <a:gd name="connsiteX7" fmla="*/ 0 w 527500"/>
                <a:gd name="connsiteY7" fmla="*/ 0 h 992094"/>
                <a:gd name="connsiteX8" fmla="*/ 0 w 527500"/>
                <a:gd name="connsiteY8" fmla="*/ 0 h 992094"/>
                <a:gd name="connsiteX9" fmla="*/ 5977 w 527500"/>
                <a:gd name="connsiteY9" fmla="*/ 0 h 99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500" h="992094">
                  <a:moveTo>
                    <a:pt x="17930" y="992094"/>
                  </a:moveTo>
                  <a:cubicBezTo>
                    <a:pt x="80184" y="990600"/>
                    <a:pt x="142439" y="989106"/>
                    <a:pt x="203200" y="968188"/>
                  </a:cubicBezTo>
                  <a:cubicBezTo>
                    <a:pt x="263961" y="947270"/>
                    <a:pt x="333687" y="915396"/>
                    <a:pt x="382495" y="866588"/>
                  </a:cubicBezTo>
                  <a:cubicBezTo>
                    <a:pt x="431303" y="817780"/>
                    <a:pt x="473137" y="748055"/>
                    <a:pt x="496047" y="675341"/>
                  </a:cubicBezTo>
                  <a:cubicBezTo>
                    <a:pt x="518957" y="602627"/>
                    <a:pt x="538878" y="516965"/>
                    <a:pt x="519953" y="430306"/>
                  </a:cubicBezTo>
                  <a:cubicBezTo>
                    <a:pt x="501028" y="343647"/>
                    <a:pt x="435287" y="220133"/>
                    <a:pt x="382495" y="155388"/>
                  </a:cubicBezTo>
                  <a:cubicBezTo>
                    <a:pt x="329703" y="90643"/>
                    <a:pt x="266949" y="67733"/>
                    <a:pt x="203200" y="41835"/>
                  </a:cubicBezTo>
                  <a:cubicBezTo>
                    <a:pt x="139451" y="15937"/>
                    <a:pt x="0" y="0"/>
                    <a:pt x="0" y="0"/>
                  </a:cubicBezTo>
                  <a:lnTo>
                    <a:pt x="0" y="0"/>
                  </a:lnTo>
                  <a:lnTo>
                    <a:pt x="5977"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Freeform 10"/>
            <p:cNvSpPr/>
            <p:nvPr/>
          </p:nvSpPr>
          <p:spPr>
            <a:xfrm>
              <a:off x="6573698" y="4756725"/>
              <a:ext cx="528685" cy="992199"/>
            </a:xfrm>
            <a:custGeom>
              <a:avLst/>
              <a:gdLst>
                <a:gd name="connsiteX0" fmla="*/ 17930 w 527500"/>
                <a:gd name="connsiteY0" fmla="*/ 992094 h 992094"/>
                <a:gd name="connsiteX1" fmla="*/ 203200 w 527500"/>
                <a:gd name="connsiteY1" fmla="*/ 968188 h 992094"/>
                <a:gd name="connsiteX2" fmla="*/ 382495 w 527500"/>
                <a:gd name="connsiteY2" fmla="*/ 866588 h 992094"/>
                <a:gd name="connsiteX3" fmla="*/ 496047 w 527500"/>
                <a:gd name="connsiteY3" fmla="*/ 675341 h 992094"/>
                <a:gd name="connsiteX4" fmla="*/ 519953 w 527500"/>
                <a:gd name="connsiteY4" fmla="*/ 430306 h 992094"/>
                <a:gd name="connsiteX5" fmla="*/ 382495 w 527500"/>
                <a:gd name="connsiteY5" fmla="*/ 155388 h 992094"/>
                <a:gd name="connsiteX6" fmla="*/ 203200 w 527500"/>
                <a:gd name="connsiteY6" fmla="*/ 41835 h 992094"/>
                <a:gd name="connsiteX7" fmla="*/ 0 w 527500"/>
                <a:gd name="connsiteY7" fmla="*/ 0 h 992094"/>
                <a:gd name="connsiteX8" fmla="*/ 0 w 527500"/>
                <a:gd name="connsiteY8" fmla="*/ 0 h 992094"/>
                <a:gd name="connsiteX9" fmla="*/ 5977 w 527500"/>
                <a:gd name="connsiteY9" fmla="*/ 0 h 99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500" h="992094">
                  <a:moveTo>
                    <a:pt x="17930" y="992094"/>
                  </a:moveTo>
                  <a:cubicBezTo>
                    <a:pt x="80184" y="990600"/>
                    <a:pt x="142439" y="989106"/>
                    <a:pt x="203200" y="968188"/>
                  </a:cubicBezTo>
                  <a:cubicBezTo>
                    <a:pt x="263961" y="947270"/>
                    <a:pt x="333687" y="915396"/>
                    <a:pt x="382495" y="866588"/>
                  </a:cubicBezTo>
                  <a:cubicBezTo>
                    <a:pt x="431303" y="817780"/>
                    <a:pt x="473137" y="748055"/>
                    <a:pt x="496047" y="675341"/>
                  </a:cubicBezTo>
                  <a:cubicBezTo>
                    <a:pt x="518957" y="602627"/>
                    <a:pt x="538878" y="516965"/>
                    <a:pt x="519953" y="430306"/>
                  </a:cubicBezTo>
                  <a:cubicBezTo>
                    <a:pt x="501028" y="343647"/>
                    <a:pt x="435287" y="220133"/>
                    <a:pt x="382495" y="155388"/>
                  </a:cubicBezTo>
                  <a:cubicBezTo>
                    <a:pt x="329703" y="90643"/>
                    <a:pt x="266949" y="67733"/>
                    <a:pt x="203200" y="41835"/>
                  </a:cubicBezTo>
                  <a:cubicBezTo>
                    <a:pt x="139451" y="15937"/>
                    <a:pt x="0" y="0"/>
                    <a:pt x="0" y="0"/>
                  </a:cubicBezTo>
                  <a:lnTo>
                    <a:pt x="0" y="0"/>
                  </a:lnTo>
                  <a:lnTo>
                    <a:pt x="5977"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 name="Freeform 11"/>
            <p:cNvSpPr/>
            <p:nvPr/>
          </p:nvSpPr>
          <p:spPr>
            <a:xfrm>
              <a:off x="7273849" y="2532613"/>
              <a:ext cx="527098" cy="992198"/>
            </a:xfrm>
            <a:custGeom>
              <a:avLst/>
              <a:gdLst>
                <a:gd name="connsiteX0" fmla="*/ 17930 w 527500"/>
                <a:gd name="connsiteY0" fmla="*/ 992094 h 992094"/>
                <a:gd name="connsiteX1" fmla="*/ 203200 w 527500"/>
                <a:gd name="connsiteY1" fmla="*/ 968188 h 992094"/>
                <a:gd name="connsiteX2" fmla="*/ 382495 w 527500"/>
                <a:gd name="connsiteY2" fmla="*/ 866588 h 992094"/>
                <a:gd name="connsiteX3" fmla="*/ 496047 w 527500"/>
                <a:gd name="connsiteY3" fmla="*/ 675341 h 992094"/>
                <a:gd name="connsiteX4" fmla="*/ 519953 w 527500"/>
                <a:gd name="connsiteY4" fmla="*/ 430306 h 992094"/>
                <a:gd name="connsiteX5" fmla="*/ 382495 w 527500"/>
                <a:gd name="connsiteY5" fmla="*/ 155388 h 992094"/>
                <a:gd name="connsiteX6" fmla="*/ 203200 w 527500"/>
                <a:gd name="connsiteY6" fmla="*/ 41835 h 992094"/>
                <a:gd name="connsiteX7" fmla="*/ 0 w 527500"/>
                <a:gd name="connsiteY7" fmla="*/ 0 h 992094"/>
                <a:gd name="connsiteX8" fmla="*/ 0 w 527500"/>
                <a:gd name="connsiteY8" fmla="*/ 0 h 992094"/>
                <a:gd name="connsiteX9" fmla="*/ 5977 w 527500"/>
                <a:gd name="connsiteY9" fmla="*/ 0 h 99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500" h="992094">
                  <a:moveTo>
                    <a:pt x="17930" y="992094"/>
                  </a:moveTo>
                  <a:cubicBezTo>
                    <a:pt x="80184" y="990600"/>
                    <a:pt x="142439" y="989106"/>
                    <a:pt x="203200" y="968188"/>
                  </a:cubicBezTo>
                  <a:cubicBezTo>
                    <a:pt x="263961" y="947270"/>
                    <a:pt x="333687" y="915396"/>
                    <a:pt x="382495" y="866588"/>
                  </a:cubicBezTo>
                  <a:cubicBezTo>
                    <a:pt x="431303" y="817780"/>
                    <a:pt x="473137" y="748055"/>
                    <a:pt x="496047" y="675341"/>
                  </a:cubicBezTo>
                  <a:cubicBezTo>
                    <a:pt x="518957" y="602627"/>
                    <a:pt x="538878" y="516965"/>
                    <a:pt x="519953" y="430306"/>
                  </a:cubicBezTo>
                  <a:cubicBezTo>
                    <a:pt x="501028" y="343647"/>
                    <a:pt x="435287" y="220133"/>
                    <a:pt x="382495" y="155388"/>
                  </a:cubicBezTo>
                  <a:cubicBezTo>
                    <a:pt x="329703" y="90643"/>
                    <a:pt x="266949" y="67733"/>
                    <a:pt x="203200" y="41835"/>
                  </a:cubicBezTo>
                  <a:cubicBezTo>
                    <a:pt x="139451" y="15937"/>
                    <a:pt x="0" y="0"/>
                    <a:pt x="0" y="0"/>
                  </a:cubicBezTo>
                  <a:lnTo>
                    <a:pt x="0" y="0"/>
                  </a:lnTo>
                  <a:lnTo>
                    <a:pt x="5977"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 name="Freeform 12"/>
            <p:cNvSpPr/>
            <p:nvPr/>
          </p:nvSpPr>
          <p:spPr>
            <a:xfrm>
              <a:off x="7586615" y="1386425"/>
              <a:ext cx="527098" cy="992198"/>
            </a:xfrm>
            <a:custGeom>
              <a:avLst/>
              <a:gdLst>
                <a:gd name="connsiteX0" fmla="*/ 17930 w 527500"/>
                <a:gd name="connsiteY0" fmla="*/ 992094 h 992094"/>
                <a:gd name="connsiteX1" fmla="*/ 203200 w 527500"/>
                <a:gd name="connsiteY1" fmla="*/ 968188 h 992094"/>
                <a:gd name="connsiteX2" fmla="*/ 382495 w 527500"/>
                <a:gd name="connsiteY2" fmla="*/ 866588 h 992094"/>
                <a:gd name="connsiteX3" fmla="*/ 496047 w 527500"/>
                <a:gd name="connsiteY3" fmla="*/ 675341 h 992094"/>
                <a:gd name="connsiteX4" fmla="*/ 519953 w 527500"/>
                <a:gd name="connsiteY4" fmla="*/ 430306 h 992094"/>
                <a:gd name="connsiteX5" fmla="*/ 382495 w 527500"/>
                <a:gd name="connsiteY5" fmla="*/ 155388 h 992094"/>
                <a:gd name="connsiteX6" fmla="*/ 203200 w 527500"/>
                <a:gd name="connsiteY6" fmla="*/ 41835 h 992094"/>
                <a:gd name="connsiteX7" fmla="*/ 0 w 527500"/>
                <a:gd name="connsiteY7" fmla="*/ 0 h 992094"/>
                <a:gd name="connsiteX8" fmla="*/ 0 w 527500"/>
                <a:gd name="connsiteY8" fmla="*/ 0 h 992094"/>
                <a:gd name="connsiteX9" fmla="*/ 5977 w 527500"/>
                <a:gd name="connsiteY9" fmla="*/ 0 h 99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500" h="992094">
                  <a:moveTo>
                    <a:pt x="17930" y="992094"/>
                  </a:moveTo>
                  <a:cubicBezTo>
                    <a:pt x="80184" y="990600"/>
                    <a:pt x="142439" y="989106"/>
                    <a:pt x="203200" y="968188"/>
                  </a:cubicBezTo>
                  <a:cubicBezTo>
                    <a:pt x="263961" y="947270"/>
                    <a:pt x="333687" y="915396"/>
                    <a:pt x="382495" y="866588"/>
                  </a:cubicBezTo>
                  <a:cubicBezTo>
                    <a:pt x="431303" y="817780"/>
                    <a:pt x="473137" y="748055"/>
                    <a:pt x="496047" y="675341"/>
                  </a:cubicBezTo>
                  <a:cubicBezTo>
                    <a:pt x="518957" y="602627"/>
                    <a:pt x="538878" y="516965"/>
                    <a:pt x="519953" y="430306"/>
                  </a:cubicBezTo>
                  <a:cubicBezTo>
                    <a:pt x="501028" y="343647"/>
                    <a:pt x="435287" y="220133"/>
                    <a:pt x="382495" y="155388"/>
                  </a:cubicBezTo>
                  <a:cubicBezTo>
                    <a:pt x="329703" y="90643"/>
                    <a:pt x="266949" y="67733"/>
                    <a:pt x="203200" y="41835"/>
                  </a:cubicBezTo>
                  <a:cubicBezTo>
                    <a:pt x="139451" y="15937"/>
                    <a:pt x="0" y="0"/>
                    <a:pt x="0" y="0"/>
                  </a:cubicBezTo>
                  <a:lnTo>
                    <a:pt x="0" y="0"/>
                  </a:lnTo>
                  <a:lnTo>
                    <a:pt x="5977"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8" name="Straight Connector 7"/>
            <p:cNvCxnSpPr>
              <a:endCxn id="13" idx="7"/>
            </p:cNvCxnSpPr>
            <p:nvPr/>
          </p:nvCxnSpPr>
          <p:spPr>
            <a:xfrm>
              <a:off x="4565328" y="1386425"/>
              <a:ext cx="302128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7273849" y="2372273"/>
              <a:ext cx="333405" cy="161927"/>
            </a:xfrm>
            <a:custGeom>
              <a:avLst/>
              <a:gdLst>
                <a:gd name="connsiteX0" fmla="*/ 334682 w 334682"/>
                <a:gd name="connsiteY0" fmla="*/ 0 h 161365"/>
                <a:gd name="connsiteX1" fmla="*/ 0 w 334682"/>
                <a:gd name="connsiteY1" fmla="*/ 5976 h 161365"/>
                <a:gd name="connsiteX2" fmla="*/ 5976 w 334682"/>
                <a:gd name="connsiteY2" fmla="*/ 161365 h 161365"/>
              </a:gdLst>
              <a:ahLst/>
              <a:cxnLst>
                <a:cxn ang="0">
                  <a:pos x="connsiteX0" y="connsiteY0"/>
                </a:cxn>
                <a:cxn ang="0">
                  <a:pos x="connsiteX1" y="connsiteY1"/>
                </a:cxn>
                <a:cxn ang="0">
                  <a:pos x="connsiteX2" y="connsiteY2"/>
                </a:cxn>
              </a:cxnLst>
              <a:rect l="l" t="t" r="r" b="b"/>
              <a:pathLst>
                <a:path w="334682" h="161365">
                  <a:moveTo>
                    <a:pt x="334682" y="0"/>
                  </a:moveTo>
                  <a:lnTo>
                    <a:pt x="0" y="5976"/>
                  </a:lnTo>
                  <a:lnTo>
                    <a:pt x="5976" y="161365"/>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 name="Freeform 17"/>
            <p:cNvSpPr/>
            <p:nvPr/>
          </p:nvSpPr>
          <p:spPr>
            <a:xfrm>
              <a:off x="6926155" y="3497824"/>
              <a:ext cx="334992" cy="161927"/>
            </a:xfrm>
            <a:custGeom>
              <a:avLst/>
              <a:gdLst>
                <a:gd name="connsiteX0" fmla="*/ 334682 w 334682"/>
                <a:gd name="connsiteY0" fmla="*/ 0 h 161365"/>
                <a:gd name="connsiteX1" fmla="*/ 0 w 334682"/>
                <a:gd name="connsiteY1" fmla="*/ 5976 h 161365"/>
                <a:gd name="connsiteX2" fmla="*/ 5976 w 334682"/>
                <a:gd name="connsiteY2" fmla="*/ 161365 h 161365"/>
              </a:gdLst>
              <a:ahLst/>
              <a:cxnLst>
                <a:cxn ang="0">
                  <a:pos x="connsiteX0" y="connsiteY0"/>
                </a:cxn>
                <a:cxn ang="0">
                  <a:pos x="connsiteX1" y="connsiteY1"/>
                </a:cxn>
                <a:cxn ang="0">
                  <a:pos x="connsiteX2" y="connsiteY2"/>
                </a:cxn>
              </a:cxnLst>
              <a:rect l="l" t="t" r="r" b="b"/>
              <a:pathLst>
                <a:path w="334682" h="161365">
                  <a:moveTo>
                    <a:pt x="334682" y="0"/>
                  </a:moveTo>
                  <a:lnTo>
                    <a:pt x="0" y="5976"/>
                  </a:lnTo>
                  <a:lnTo>
                    <a:pt x="5976" y="161365"/>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 name="Freeform 18"/>
            <p:cNvSpPr/>
            <p:nvPr/>
          </p:nvSpPr>
          <p:spPr>
            <a:xfrm>
              <a:off x="6592750" y="4601148"/>
              <a:ext cx="334992" cy="161927"/>
            </a:xfrm>
            <a:custGeom>
              <a:avLst/>
              <a:gdLst>
                <a:gd name="connsiteX0" fmla="*/ 334682 w 334682"/>
                <a:gd name="connsiteY0" fmla="*/ 0 h 161365"/>
                <a:gd name="connsiteX1" fmla="*/ 0 w 334682"/>
                <a:gd name="connsiteY1" fmla="*/ 5976 h 161365"/>
                <a:gd name="connsiteX2" fmla="*/ 5976 w 334682"/>
                <a:gd name="connsiteY2" fmla="*/ 161365 h 161365"/>
              </a:gdLst>
              <a:ahLst/>
              <a:cxnLst>
                <a:cxn ang="0">
                  <a:pos x="connsiteX0" y="connsiteY0"/>
                </a:cxn>
                <a:cxn ang="0">
                  <a:pos x="connsiteX1" y="connsiteY1"/>
                </a:cxn>
                <a:cxn ang="0">
                  <a:pos x="connsiteX2" y="connsiteY2"/>
                </a:cxn>
              </a:cxnLst>
              <a:rect l="l" t="t" r="r" b="b"/>
              <a:pathLst>
                <a:path w="334682" h="161365">
                  <a:moveTo>
                    <a:pt x="334682" y="0"/>
                  </a:moveTo>
                  <a:lnTo>
                    <a:pt x="0" y="5976"/>
                  </a:lnTo>
                  <a:lnTo>
                    <a:pt x="5976" y="161365"/>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1" name="Freeform 20"/>
            <p:cNvSpPr/>
            <p:nvPr/>
          </p:nvSpPr>
          <p:spPr>
            <a:xfrm>
              <a:off x="4339883" y="1392775"/>
              <a:ext cx="2251279" cy="4360911"/>
            </a:xfrm>
            <a:custGeom>
              <a:avLst/>
              <a:gdLst>
                <a:gd name="connsiteX0" fmla="*/ 2250831 w 2250831"/>
                <a:gd name="connsiteY0" fmla="*/ 4353950 h 4360984"/>
                <a:gd name="connsiteX1" fmla="*/ 1758462 w 2250831"/>
                <a:gd name="connsiteY1" fmla="*/ 4346916 h 4360984"/>
                <a:gd name="connsiteX2" fmla="*/ 1765495 w 2250831"/>
                <a:gd name="connsiteY2" fmla="*/ 4164036 h 4360984"/>
                <a:gd name="connsiteX3" fmla="*/ 991772 w 2250831"/>
                <a:gd name="connsiteY3" fmla="*/ 4178104 h 4360984"/>
                <a:gd name="connsiteX4" fmla="*/ 1005840 w 2250831"/>
                <a:gd name="connsiteY4" fmla="*/ 4360984 h 4360984"/>
                <a:gd name="connsiteX5" fmla="*/ 21102 w 2250831"/>
                <a:gd name="connsiteY5" fmla="*/ 4339883 h 4360984"/>
                <a:gd name="connsiteX6" fmla="*/ 14068 w 2250831"/>
                <a:gd name="connsiteY6" fmla="*/ 3348110 h 4360984"/>
                <a:gd name="connsiteX7" fmla="*/ 112542 w 2250831"/>
                <a:gd name="connsiteY7" fmla="*/ 3355144 h 4360984"/>
                <a:gd name="connsiteX8" fmla="*/ 119575 w 2250831"/>
                <a:gd name="connsiteY8" fmla="*/ 3214467 h 4360984"/>
                <a:gd name="connsiteX9" fmla="*/ 7034 w 2250831"/>
                <a:gd name="connsiteY9" fmla="*/ 3228535 h 4360984"/>
                <a:gd name="connsiteX10" fmla="*/ 14068 w 2250831"/>
                <a:gd name="connsiteY10" fmla="*/ 2236763 h 4360984"/>
                <a:gd name="connsiteX11" fmla="*/ 119575 w 2250831"/>
                <a:gd name="connsiteY11" fmla="*/ 2229729 h 4360984"/>
                <a:gd name="connsiteX12" fmla="*/ 126609 w 2250831"/>
                <a:gd name="connsiteY12" fmla="*/ 2103120 h 4360984"/>
                <a:gd name="connsiteX13" fmla="*/ 0 w 2250831"/>
                <a:gd name="connsiteY13" fmla="*/ 2103120 h 4360984"/>
                <a:gd name="connsiteX14" fmla="*/ 0 w 2250831"/>
                <a:gd name="connsiteY14" fmla="*/ 1118381 h 4360984"/>
                <a:gd name="connsiteX15" fmla="*/ 133643 w 2250831"/>
                <a:gd name="connsiteY15" fmla="*/ 1125415 h 4360984"/>
                <a:gd name="connsiteX16" fmla="*/ 119575 w 2250831"/>
                <a:gd name="connsiteY16" fmla="*/ 991772 h 4360984"/>
                <a:gd name="connsiteX17" fmla="*/ 7034 w 2250831"/>
                <a:gd name="connsiteY17" fmla="*/ 998806 h 4360984"/>
                <a:gd name="connsiteX18" fmla="*/ 28135 w 2250831"/>
                <a:gd name="connsiteY18" fmla="*/ 583809 h 4360984"/>
                <a:gd name="connsiteX19" fmla="*/ 218049 w 2250831"/>
                <a:gd name="connsiteY19" fmla="*/ 569741 h 4360984"/>
                <a:gd name="connsiteX20" fmla="*/ 225083 w 2250831"/>
                <a:gd name="connsiteY20" fmla="*/ 0 h 43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50831" h="4360984">
                  <a:moveTo>
                    <a:pt x="2250831" y="4353950"/>
                  </a:moveTo>
                  <a:lnTo>
                    <a:pt x="1758462" y="4346916"/>
                  </a:lnTo>
                  <a:lnTo>
                    <a:pt x="1765495" y="4164036"/>
                  </a:lnTo>
                  <a:lnTo>
                    <a:pt x="991772" y="4178104"/>
                  </a:lnTo>
                  <a:lnTo>
                    <a:pt x="1005840" y="4360984"/>
                  </a:lnTo>
                  <a:lnTo>
                    <a:pt x="21102" y="4339883"/>
                  </a:lnTo>
                  <a:cubicBezTo>
                    <a:pt x="18757" y="4009292"/>
                    <a:pt x="16413" y="3678701"/>
                    <a:pt x="14068" y="3348110"/>
                  </a:cubicBezTo>
                  <a:lnTo>
                    <a:pt x="112542" y="3355144"/>
                  </a:lnTo>
                  <a:lnTo>
                    <a:pt x="119575" y="3214467"/>
                  </a:lnTo>
                  <a:lnTo>
                    <a:pt x="7034" y="3228535"/>
                  </a:lnTo>
                  <a:cubicBezTo>
                    <a:pt x="9379" y="2897944"/>
                    <a:pt x="11723" y="2567354"/>
                    <a:pt x="14068" y="2236763"/>
                  </a:cubicBezTo>
                  <a:lnTo>
                    <a:pt x="119575" y="2229729"/>
                  </a:lnTo>
                  <a:lnTo>
                    <a:pt x="126609" y="2103120"/>
                  </a:lnTo>
                  <a:lnTo>
                    <a:pt x="0" y="2103120"/>
                  </a:lnTo>
                  <a:lnTo>
                    <a:pt x="0" y="1118381"/>
                  </a:lnTo>
                  <a:lnTo>
                    <a:pt x="133643" y="1125415"/>
                  </a:lnTo>
                  <a:lnTo>
                    <a:pt x="119575" y="991772"/>
                  </a:lnTo>
                  <a:lnTo>
                    <a:pt x="7034" y="998806"/>
                  </a:lnTo>
                  <a:lnTo>
                    <a:pt x="28135" y="583809"/>
                  </a:lnTo>
                  <a:lnTo>
                    <a:pt x="218049" y="569741"/>
                  </a:lnTo>
                  <a:cubicBezTo>
                    <a:pt x="220394" y="379827"/>
                    <a:pt x="222738" y="189914"/>
                    <a:pt x="225083"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sp>
        <p:nvSpPr>
          <p:cNvPr id="17" name="Text Box 7"/>
          <p:cNvSpPr txBox="1">
            <a:spLocks noChangeArrowheads="1"/>
          </p:cNvSpPr>
          <p:nvPr/>
        </p:nvSpPr>
        <p:spPr bwMode="auto">
          <a:xfrm>
            <a:off x="1220471" y="6516689"/>
            <a:ext cx="2659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8100" y="1372770"/>
            <a:ext cx="6463611" cy="4309074"/>
          </a:xfrm>
          <a:prstGeom prst="rect">
            <a:avLst/>
          </a:prstGeom>
        </p:spPr>
      </p:pic>
      <p:pic>
        <p:nvPicPr>
          <p:cNvPr id="3" name="Picture 2" descr="G:\1. Admin Documents\Official-UNBC-Logo\Official-UNBC-Logo\White UNBC Logo\logo_white.g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4800" y="6405466"/>
            <a:ext cx="2625278" cy="452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Wimmers</a:t>
            </a:r>
          </a:p>
        </p:txBody>
      </p:sp>
      <p:sp>
        <p:nvSpPr>
          <p:cNvPr id="6"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Pouring concrete of Strong Wall</a:t>
            </a:r>
          </a:p>
        </p:txBody>
      </p:sp>
    </p:spTree>
    <p:extLst>
      <p:ext uri="{BB962C8B-B14F-4D97-AF65-F5344CB8AC3E}">
        <p14:creationId xmlns:p14="http://schemas.microsoft.com/office/powerpoint/2010/main" val="3298468975"/>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WIRL\WIRL Photos\S Case Study\Foundation Insulation (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8100" y="1376363"/>
            <a:ext cx="6401429" cy="4801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Wimmers</a:t>
            </a:r>
          </a:p>
        </p:txBody>
      </p:sp>
      <p:sp>
        <p:nvSpPr>
          <p:cNvPr id="5"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Gluing Insulation against sealed Concrete Foundation</a:t>
            </a:r>
          </a:p>
        </p:txBody>
      </p:sp>
    </p:spTree>
    <p:extLst>
      <p:ext uri="{BB962C8B-B14F-4D97-AF65-F5344CB8AC3E}">
        <p14:creationId xmlns:p14="http://schemas.microsoft.com/office/powerpoint/2010/main" val="1694155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Glulam Connector</a:t>
            </a:r>
          </a:p>
        </p:txBody>
      </p:sp>
      <p:pic>
        <p:nvPicPr>
          <p:cNvPr id="4" name="Picture 3">
            <a:extLst>
              <a:ext uri="{FF2B5EF4-FFF2-40B4-BE49-F238E27FC236}">
                <a16:creationId xmlns:a16="http://schemas.microsoft.com/office/drawing/2014/main" id="{8EB11898-C6D9-423E-A191-DB6A1C1C59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43" t="9462" r="34616" b="10916"/>
          <a:stretch/>
        </p:blipFill>
        <p:spPr>
          <a:xfrm>
            <a:off x="4857977" y="1376362"/>
            <a:ext cx="4524017" cy="4476807"/>
          </a:xfrm>
          <a:prstGeom prst="rect">
            <a:avLst/>
          </a:prstGeom>
        </p:spPr>
      </p:pic>
      <p:pic>
        <p:nvPicPr>
          <p:cNvPr id="5" name="Picture 4">
            <a:extLst>
              <a:ext uri="{FF2B5EF4-FFF2-40B4-BE49-F238E27FC236}">
                <a16:creationId xmlns:a16="http://schemas.microsoft.com/office/drawing/2014/main" id="{728CC33A-2D71-445E-9220-9E12322D22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85"/>
          <a:stretch/>
        </p:blipFill>
        <p:spPr>
          <a:xfrm>
            <a:off x="1308100" y="1376363"/>
            <a:ext cx="2724799" cy="5014035"/>
          </a:xfrm>
          <a:prstGeom prst="rect">
            <a:avLst/>
          </a:prstGeom>
        </p:spPr>
      </p:pic>
      <p:sp>
        <p:nvSpPr>
          <p:cNvPr id="6"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Wimmers</a:t>
            </a:r>
          </a:p>
        </p:txBody>
      </p:sp>
    </p:spTree>
    <p:extLst>
      <p:ext uri="{BB962C8B-B14F-4D97-AF65-F5344CB8AC3E}">
        <p14:creationId xmlns:p14="http://schemas.microsoft.com/office/powerpoint/2010/main" val="117513922"/>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8100" y="1376363"/>
            <a:ext cx="6400059" cy="4266706"/>
          </a:xfrm>
          <a:prstGeom prst="rect">
            <a:avLst/>
          </a:prstGeom>
        </p:spPr>
      </p:pic>
      <p:sp>
        <p:nvSpPr>
          <p:cNvPr id="6"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Prefabricated Post and Beam Glulam Structure</a:t>
            </a:r>
          </a:p>
        </p:txBody>
      </p:sp>
      <p:sp>
        <p:nvSpPr>
          <p:cNvPr id="7"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Wimmers</a:t>
            </a:r>
          </a:p>
        </p:txBody>
      </p:sp>
    </p:spTree>
    <p:extLst>
      <p:ext uri="{BB962C8B-B14F-4D97-AF65-F5344CB8AC3E}">
        <p14:creationId xmlns:p14="http://schemas.microsoft.com/office/powerpoint/2010/main" val="2704555826"/>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1220622" y="6520885"/>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Photos: STANTEC</a:t>
            </a:r>
          </a:p>
        </p:txBody>
      </p:sp>
      <p:sp>
        <p:nvSpPr>
          <p:cNvPr id="7"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Prefabrication of Wall Panels</a:t>
            </a:r>
          </a:p>
        </p:txBody>
      </p:sp>
      <p:pic>
        <p:nvPicPr>
          <p:cNvPr id="8" name="Picture 7">
            <a:extLst>
              <a:ext uri="{FF2B5EF4-FFF2-40B4-BE49-F238E27FC236}">
                <a16:creationId xmlns:a16="http://schemas.microsoft.com/office/drawing/2014/main" id="{5C104F21-FF63-4257-943D-7029142BA8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8100" y="1376363"/>
            <a:ext cx="5293912" cy="3970434"/>
          </a:xfrm>
          <a:prstGeom prst="rect">
            <a:avLst/>
          </a:prstGeom>
        </p:spPr>
      </p:pic>
      <p:pic>
        <p:nvPicPr>
          <p:cNvPr id="9" name="Picture 8">
            <a:extLst>
              <a:ext uri="{FF2B5EF4-FFF2-40B4-BE49-F238E27FC236}">
                <a16:creationId xmlns:a16="http://schemas.microsoft.com/office/drawing/2014/main" id="{FF7939B8-61AC-4786-B1CF-D1DE187D34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89117" y="1376363"/>
            <a:ext cx="3970434" cy="3970434"/>
          </a:xfrm>
          <a:prstGeom prst="rect">
            <a:avLst/>
          </a:prstGeom>
        </p:spPr>
      </p:pic>
    </p:spTree>
    <p:extLst>
      <p:ext uri="{BB962C8B-B14F-4D97-AF65-F5344CB8AC3E}">
        <p14:creationId xmlns:p14="http://schemas.microsoft.com/office/powerpoint/2010/main" val="300532320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8099" y="1376363"/>
            <a:ext cx="6178063" cy="4633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186627" y="265694"/>
            <a:ext cx="12208286"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Upright Trusses as Wall Panels to fit 500mm Insulation</a:t>
            </a:r>
          </a:p>
        </p:txBody>
      </p:sp>
      <p:sp>
        <p:nvSpPr>
          <p:cNvPr id="5"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Wimmers</a:t>
            </a:r>
          </a:p>
        </p:txBody>
      </p:sp>
    </p:spTree>
    <p:extLst>
      <p:ext uri="{BB962C8B-B14F-4D97-AF65-F5344CB8AC3E}">
        <p14:creationId xmlns:p14="http://schemas.microsoft.com/office/powerpoint/2010/main" val="234505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C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4959" y="1309500"/>
            <a:ext cx="1534708" cy="4665511"/>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3" descr="Captu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10598" y="1309500"/>
            <a:ext cx="1446512" cy="46655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1524001" y="82406"/>
            <a:ext cx="18473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Rectangle 6"/>
          <p:cNvSpPr>
            <a:spLocks noChangeArrowheads="1"/>
          </p:cNvSpPr>
          <p:nvPr/>
        </p:nvSpPr>
        <p:spPr bwMode="auto">
          <a:xfrm>
            <a:off x="5923517" y="4189884"/>
            <a:ext cx="34496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eaLnBrk="1" hangingPunct="1"/>
            <a:r>
              <a:rPr lang="en-US" altLang="en-US" sz="900">
                <a:latin typeface="Arial" pitchFamily="34" charset="0"/>
                <a:ea typeface="Calibri" pitchFamily="34" charset="0"/>
                <a:cs typeface="Arial" pitchFamily="34" charset="0"/>
              </a:rPr>
              <a:t>     </a:t>
            </a:r>
            <a:endParaRPr lang="en-US" altLang="en-US" sz="1800">
              <a:latin typeface="Arial" pitchFamily="34" charset="0"/>
              <a:cs typeface="Arial" pitchFamily="34" charset="0"/>
            </a:endParaRPr>
          </a:p>
        </p:txBody>
      </p:sp>
      <p:sp>
        <p:nvSpPr>
          <p:cNvPr id="8"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Sensors in Wall Panels</a:t>
            </a:r>
          </a:p>
        </p:txBody>
      </p:sp>
      <p:sp>
        <p:nvSpPr>
          <p:cNvPr id="11" name="Text Box 7"/>
          <p:cNvSpPr txBox="1">
            <a:spLocks noChangeArrowheads="1"/>
          </p:cNvSpPr>
          <p:nvPr/>
        </p:nvSpPr>
        <p:spPr bwMode="auto">
          <a:xfrm>
            <a:off x="1220622" y="652088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&amp; Photo: Wimmers</a:t>
            </a:r>
          </a:p>
        </p:txBody>
      </p:sp>
      <p:pic>
        <p:nvPicPr>
          <p:cNvPr id="12" name="Picture 2" descr="G:\WIRL\WIRL Photos\ENG_860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12430" y="1376363"/>
            <a:ext cx="5804675" cy="3869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006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9AA16-8852-499D-8AB0-092F6200A3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2804" y="1290625"/>
            <a:ext cx="5288540" cy="5051148"/>
          </a:xfrm>
          <a:prstGeom prst="rect">
            <a:avLst/>
          </a:prstGeom>
        </p:spPr>
      </p:pic>
      <p:sp>
        <p:nvSpPr>
          <p:cNvPr id="5" name="Rectangle 4">
            <a:extLst>
              <a:ext uri="{FF2B5EF4-FFF2-40B4-BE49-F238E27FC236}">
                <a16:creationId xmlns:a16="http://schemas.microsoft.com/office/drawing/2014/main" id="{E07885E5-025B-413C-9686-2567E0753CAB}"/>
              </a:ext>
            </a:extLst>
          </p:cNvPr>
          <p:cNvSpPr/>
          <p:nvPr/>
        </p:nvSpPr>
        <p:spPr>
          <a:xfrm>
            <a:off x="7794753" y="1508416"/>
            <a:ext cx="381000" cy="45719"/>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CED7193-F2BA-4D62-8A6D-5AA92285FD1D}"/>
              </a:ext>
            </a:extLst>
          </p:cNvPr>
          <p:cNvSpPr txBox="1"/>
          <p:nvPr/>
        </p:nvSpPr>
        <p:spPr>
          <a:xfrm>
            <a:off x="8294166" y="1290625"/>
            <a:ext cx="1524000" cy="523220"/>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Sopravapr</a:t>
            </a:r>
            <a:r>
              <a:rPr lang="en-US" sz="1400" dirty="0">
                <a:latin typeface="Calibri" panose="020F0502020204030204" pitchFamily="34" charset="0"/>
                <a:cs typeface="Calibri" panose="020F0502020204030204" pitchFamily="34" charset="0"/>
              </a:rPr>
              <a:t> Roof Membrane</a:t>
            </a:r>
          </a:p>
        </p:txBody>
      </p:sp>
      <p:sp>
        <p:nvSpPr>
          <p:cNvPr id="7" name="Rectangle 6">
            <a:extLst>
              <a:ext uri="{FF2B5EF4-FFF2-40B4-BE49-F238E27FC236}">
                <a16:creationId xmlns:a16="http://schemas.microsoft.com/office/drawing/2014/main" id="{6AAA9890-028E-4E81-A896-F7361A21545E}"/>
              </a:ext>
            </a:extLst>
          </p:cNvPr>
          <p:cNvSpPr/>
          <p:nvPr/>
        </p:nvSpPr>
        <p:spPr>
          <a:xfrm>
            <a:off x="7801292" y="1982461"/>
            <a:ext cx="381000" cy="4571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671B7B01-B7BC-4B65-A5A8-9E57725450A0}"/>
              </a:ext>
            </a:extLst>
          </p:cNvPr>
          <p:cNvSpPr txBox="1"/>
          <p:nvPr/>
        </p:nvSpPr>
        <p:spPr>
          <a:xfrm>
            <a:off x="8319452" y="1753385"/>
            <a:ext cx="1524000" cy="523220"/>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Intello</a:t>
            </a:r>
            <a:r>
              <a:rPr lang="en-US" sz="1400" dirty="0">
                <a:latin typeface="Calibri" panose="020F0502020204030204" pitchFamily="34" charset="0"/>
                <a:cs typeface="Calibri" panose="020F0502020204030204" pitchFamily="34" charset="0"/>
              </a:rPr>
              <a:t> Vapor Barrier </a:t>
            </a:r>
          </a:p>
        </p:txBody>
      </p:sp>
      <p:sp>
        <p:nvSpPr>
          <p:cNvPr id="9" name="Rectangle 8">
            <a:extLst>
              <a:ext uri="{FF2B5EF4-FFF2-40B4-BE49-F238E27FC236}">
                <a16:creationId xmlns:a16="http://schemas.microsoft.com/office/drawing/2014/main" id="{09B02649-56B5-45A7-A285-9B735E8B5DEB}"/>
              </a:ext>
            </a:extLst>
          </p:cNvPr>
          <p:cNvSpPr/>
          <p:nvPr/>
        </p:nvSpPr>
        <p:spPr>
          <a:xfrm>
            <a:off x="7801292" y="2447103"/>
            <a:ext cx="381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C4A7FD8-2AA2-4F3A-879B-B341C921C077}"/>
              </a:ext>
            </a:extLst>
          </p:cNvPr>
          <p:cNvSpPr txBox="1"/>
          <p:nvPr/>
        </p:nvSpPr>
        <p:spPr>
          <a:xfrm>
            <a:off x="8319452" y="2276450"/>
            <a:ext cx="1524000" cy="523220"/>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Tyvek Weather Barrier </a:t>
            </a:r>
          </a:p>
        </p:txBody>
      </p:sp>
      <p:sp>
        <p:nvSpPr>
          <p:cNvPr id="11" name="Rectangle 10">
            <a:extLst>
              <a:ext uri="{FF2B5EF4-FFF2-40B4-BE49-F238E27FC236}">
                <a16:creationId xmlns:a16="http://schemas.microsoft.com/office/drawing/2014/main" id="{C391F4BD-404A-490F-8FDF-48A4C85E9513}"/>
              </a:ext>
            </a:extLst>
          </p:cNvPr>
          <p:cNvSpPr/>
          <p:nvPr/>
        </p:nvSpPr>
        <p:spPr>
          <a:xfrm>
            <a:off x="7792327" y="2925192"/>
            <a:ext cx="381000" cy="45719"/>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95EACA7-CD08-40B4-A8A1-8F7056EB2A2F}"/>
              </a:ext>
            </a:extLst>
          </p:cNvPr>
          <p:cNvSpPr txBox="1"/>
          <p:nvPr/>
        </p:nvSpPr>
        <p:spPr>
          <a:xfrm>
            <a:off x="8310487" y="2757671"/>
            <a:ext cx="1524000" cy="523220"/>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Vapour</a:t>
            </a:r>
            <a:r>
              <a:rPr lang="en-US" sz="1400" dirty="0">
                <a:latin typeface="Calibri" panose="020F0502020204030204" pitchFamily="34" charset="0"/>
                <a:cs typeface="Calibri" panose="020F0502020204030204" pitchFamily="34" charset="0"/>
              </a:rPr>
              <a:t> Barrier (Sopra R VB)</a:t>
            </a:r>
          </a:p>
        </p:txBody>
      </p:sp>
      <p:sp>
        <p:nvSpPr>
          <p:cNvPr id="2" name="Rectangle 1">
            <a:extLst>
              <a:ext uri="{FF2B5EF4-FFF2-40B4-BE49-F238E27FC236}">
                <a16:creationId xmlns:a16="http://schemas.microsoft.com/office/drawing/2014/main" id="{CB98DF07-6139-4B26-821D-34F4EE5BBC95}"/>
              </a:ext>
            </a:extLst>
          </p:cNvPr>
          <p:cNvSpPr/>
          <p:nvPr/>
        </p:nvSpPr>
        <p:spPr>
          <a:xfrm>
            <a:off x="4352831" y="3971707"/>
            <a:ext cx="2077641" cy="62959"/>
          </a:xfrm>
          <a:prstGeom prst="rect">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Parapet Detail</a:t>
            </a:r>
          </a:p>
        </p:txBody>
      </p:sp>
      <p:sp>
        <p:nvSpPr>
          <p:cNvPr id="15" name="Text Box 7"/>
          <p:cNvSpPr txBox="1">
            <a:spLocks noChangeArrowheads="1"/>
          </p:cNvSpPr>
          <p:nvPr/>
        </p:nvSpPr>
        <p:spPr bwMode="auto">
          <a:xfrm>
            <a:off x="1220622" y="6513001"/>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STANTEC</a:t>
            </a:r>
          </a:p>
        </p:txBody>
      </p:sp>
    </p:spTree>
    <p:extLst>
      <p:ext uri="{BB962C8B-B14F-4D97-AF65-F5344CB8AC3E}">
        <p14:creationId xmlns:p14="http://schemas.microsoft.com/office/powerpoint/2010/main" val="130771287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308100" y="1376364"/>
            <a:ext cx="6460810" cy="4307206"/>
          </a:xfrm>
          <a:prstGeom prst="rect">
            <a:avLst/>
          </a:prstGeom>
        </p:spPr>
      </p:pic>
      <p:sp>
        <p:nvSpPr>
          <p:cNvPr id="5"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Partially prefabricated Wall Panels at installation</a:t>
            </a:r>
          </a:p>
        </p:txBody>
      </p:sp>
      <p:sp>
        <p:nvSpPr>
          <p:cNvPr id="6"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Wimmers</a:t>
            </a:r>
          </a:p>
        </p:txBody>
      </p:sp>
    </p:spTree>
    <p:extLst>
      <p:ext uri="{BB962C8B-B14F-4D97-AF65-F5344CB8AC3E}">
        <p14:creationId xmlns:p14="http://schemas.microsoft.com/office/powerpoint/2010/main" val="2757314871"/>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WIRL\WIRL Photos\ENG_870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8100" y="1376363"/>
            <a:ext cx="6500102" cy="433340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Filling of Cavity with Blown in Mineral Fiber</a:t>
            </a:r>
          </a:p>
        </p:txBody>
      </p:sp>
      <p:sp>
        <p:nvSpPr>
          <p:cNvPr id="5"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Wimmers</a:t>
            </a:r>
          </a:p>
        </p:txBody>
      </p:sp>
    </p:spTree>
    <p:extLst>
      <p:ext uri="{BB962C8B-B14F-4D97-AF65-F5344CB8AC3E}">
        <p14:creationId xmlns:p14="http://schemas.microsoft.com/office/powerpoint/2010/main" val="378291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mage result for vancouver floorplan residenti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1778" y="1276350"/>
            <a:ext cx="68961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itle 1"/>
          <p:cNvSpPr>
            <a:spLocks noGrp="1"/>
          </p:cNvSpPr>
          <p:nvPr>
            <p:ph type="title"/>
          </p:nvPr>
        </p:nvSpPr>
        <p:spPr>
          <a:xfrm>
            <a:off x="1211779" y="180975"/>
            <a:ext cx="8425936" cy="719138"/>
          </a:xfrm>
        </p:spPr>
        <p:txBody>
          <a:bodyPr/>
          <a:lstStyle/>
          <a:p>
            <a:r>
              <a:rPr lang="en-US" altLang="en-US" dirty="0"/>
              <a:t>56 Corners</a:t>
            </a:r>
          </a:p>
        </p:txBody>
      </p:sp>
      <p:sp>
        <p:nvSpPr>
          <p:cNvPr id="9" name="Flowchart: Connector 8"/>
          <p:cNvSpPr/>
          <p:nvPr/>
        </p:nvSpPr>
        <p:spPr>
          <a:xfrm>
            <a:off x="2678629" y="1479550"/>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 name="Flowchart: Connector 7"/>
          <p:cNvSpPr/>
          <p:nvPr/>
        </p:nvSpPr>
        <p:spPr>
          <a:xfrm>
            <a:off x="2678629" y="1319213"/>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 name="Flowchart: Connector 1"/>
          <p:cNvSpPr/>
          <p:nvPr/>
        </p:nvSpPr>
        <p:spPr>
          <a:xfrm>
            <a:off x="1602304" y="1319213"/>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Flowchart: Connector 9"/>
          <p:cNvSpPr/>
          <p:nvPr/>
        </p:nvSpPr>
        <p:spPr>
          <a:xfrm>
            <a:off x="7793554" y="1924050"/>
            <a:ext cx="161925" cy="153988"/>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Flowchart: Connector 10"/>
          <p:cNvSpPr/>
          <p:nvPr/>
        </p:nvSpPr>
        <p:spPr>
          <a:xfrm>
            <a:off x="1249879" y="2322513"/>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 name="Flowchart: Connector 11"/>
          <p:cNvSpPr/>
          <p:nvPr/>
        </p:nvSpPr>
        <p:spPr>
          <a:xfrm>
            <a:off x="1626116" y="2312988"/>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 name="Flowchart: Connector 12"/>
          <p:cNvSpPr/>
          <p:nvPr/>
        </p:nvSpPr>
        <p:spPr>
          <a:xfrm>
            <a:off x="6369566" y="3273425"/>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 name="Flowchart: Connector 13"/>
          <p:cNvSpPr/>
          <p:nvPr/>
        </p:nvSpPr>
        <p:spPr>
          <a:xfrm>
            <a:off x="6404491" y="3033713"/>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 name="Flowchart: Connector 14"/>
          <p:cNvSpPr/>
          <p:nvPr/>
        </p:nvSpPr>
        <p:spPr>
          <a:xfrm>
            <a:off x="6988691" y="3044825"/>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6" name="Flowchart: Connector 15"/>
          <p:cNvSpPr/>
          <p:nvPr/>
        </p:nvSpPr>
        <p:spPr>
          <a:xfrm>
            <a:off x="5812354" y="4954589"/>
            <a:ext cx="161925" cy="153987"/>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7" name="Flowchart: Connector 16"/>
          <p:cNvSpPr/>
          <p:nvPr/>
        </p:nvSpPr>
        <p:spPr>
          <a:xfrm>
            <a:off x="5812354" y="5238750"/>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 name="Flowchart: Connector 17"/>
          <p:cNvSpPr/>
          <p:nvPr/>
        </p:nvSpPr>
        <p:spPr>
          <a:xfrm>
            <a:off x="7155379" y="3843338"/>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 name="Flowchart: Connector 18"/>
          <p:cNvSpPr/>
          <p:nvPr/>
        </p:nvSpPr>
        <p:spPr>
          <a:xfrm>
            <a:off x="6399729" y="4954589"/>
            <a:ext cx="161925" cy="153987"/>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2" name="Flowchart: Connector 21"/>
          <p:cNvSpPr/>
          <p:nvPr/>
        </p:nvSpPr>
        <p:spPr>
          <a:xfrm>
            <a:off x="6561654" y="5818188"/>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8" name="Flowchart: Connector 27"/>
          <p:cNvSpPr/>
          <p:nvPr/>
        </p:nvSpPr>
        <p:spPr>
          <a:xfrm>
            <a:off x="2907229" y="1479550"/>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9" name="Flowchart: Connector 28"/>
          <p:cNvSpPr/>
          <p:nvPr/>
        </p:nvSpPr>
        <p:spPr>
          <a:xfrm>
            <a:off x="2907229" y="1319213"/>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0" name="Flowchart: Connector 29"/>
          <p:cNvSpPr/>
          <p:nvPr/>
        </p:nvSpPr>
        <p:spPr>
          <a:xfrm>
            <a:off x="4421704" y="1479550"/>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1" name="Flowchart: Connector 30"/>
          <p:cNvSpPr/>
          <p:nvPr/>
        </p:nvSpPr>
        <p:spPr>
          <a:xfrm>
            <a:off x="4421704" y="1319213"/>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2" name="Flowchart: Connector 31"/>
          <p:cNvSpPr/>
          <p:nvPr/>
        </p:nvSpPr>
        <p:spPr>
          <a:xfrm>
            <a:off x="4650304" y="1479550"/>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3" name="Flowchart: Connector 32"/>
          <p:cNvSpPr/>
          <p:nvPr/>
        </p:nvSpPr>
        <p:spPr>
          <a:xfrm>
            <a:off x="4650304" y="1319213"/>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4" name="Flowchart: Connector 33"/>
          <p:cNvSpPr/>
          <p:nvPr/>
        </p:nvSpPr>
        <p:spPr>
          <a:xfrm>
            <a:off x="6136204" y="1479550"/>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5" name="Flowchart: Connector 34"/>
          <p:cNvSpPr/>
          <p:nvPr/>
        </p:nvSpPr>
        <p:spPr>
          <a:xfrm>
            <a:off x="6136204" y="1319213"/>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6" name="Flowchart: Connector 35"/>
          <p:cNvSpPr/>
          <p:nvPr/>
        </p:nvSpPr>
        <p:spPr>
          <a:xfrm>
            <a:off x="6364804" y="1479550"/>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7" name="Flowchart: Connector 36"/>
          <p:cNvSpPr/>
          <p:nvPr/>
        </p:nvSpPr>
        <p:spPr>
          <a:xfrm>
            <a:off x="6364804" y="1319213"/>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8" name="Flowchart: Connector 37"/>
          <p:cNvSpPr/>
          <p:nvPr/>
        </p:nvSpPr>
        <p:spPr>
          <a:xfrm>
            <a:off x="1230829" y="3222625"/>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9" name="Flowchart: Connector 38"/>
          <p:cNvSpPr/>
          <p:nvPr/>
        </p:nvSpPr>
        <p:spPr>
          <a:xfrm>
            <a:off x="1230829" y="3062288"/>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0" name="Flowchart: Connector 39"/>
          <p:cNvSpPr/>
          <p:nvPr/>
        </p:nvSpPr>
        <p:spPr>
          <a:xfrm>
            <a:off x="1459429" y="3222625"/>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1" name="Flowchart: Connector 40"/>
          <p:cNvSpPr/>
          <p:nvPr/>
        </p:nvSpPr>
        <p:spPr>
          <a:xfrm>
            <a:off x="1459429" y="3062288"/>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2" name="Flowchart: Connector 41"/>
          <p:cNvSpPr/>
          <p:nvPr/>
        </p:nvSpPr>
        <p:spPr>
          <a:xfrm>
            <a:off x="1230829" y="5184775"/>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3" name="Flowchart: Connector 42"/>
          <p:cNvSpPr/>
          <p:nvPr/>
        </p:nvSpPr>
        <p:spPr>
          <a:xfrm>
            <a:off x="1230829" y="5024438"/>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4" name="Flowchart: Connector 43"/>
          <p:cNvSpPr/>
          <p:nvPr/>
        </p:nvSpPr>
        <p:spPr>
          <a:xfrm>
            <a:off x="1459429" y="5184775"/>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5" name="Flowchart: Connector 44"/>
          <p:cNvSpPr/>
          <p:nvPr/>
        </p:nvSpPr>
        <p:spPr>
          <a:xfrm>
            <a:off x="1459429" y="5024438"/>
            <a:ext cx="161925" cy="152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3765" name="TextBox 4"/>
          <p:cNvSpPr txBox="1">
            <a:spLocks noChangeArrowheads="1"/>
          </p:cNvSpPr>
          <p:nvPr/>
        </p:nvSpPr>
        <p:spPr bwMode="auto">
          <a:xfrm>
            <a:off x="8498913" y="3518694"/>
            <a:ext cx="29275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en-CA" altLang="en-US" sz="2800" b="1" dirty="0">
                <a:solidFill>
                  <a:srgbClr val="FF0000"/>
                </a:solidFill>
                <a:cs typeface="Calibri" panose="020F0502020204030204" pitchFamily="34" charset="0"/>
              </a:rPr>
              <a:t>56 corners in total</a:t>
            </a:r>
          </a:p>
        </p:txBody>
      </p:sp>
      <p:grpSp>
        <p:nvGrpSpPr>
          <p:cNvPr id="47" name="Group 46">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48" name="Group 47">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53" name="TextBox 52">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54" name="TextBox 53">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55" name="Diagonal Stripe 54">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56" name="Diagonal Stripe 55">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49" name="Group 48">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51" name="Rectangle 50">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52" name="Rectangle 51">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50" name="Picture 49"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57" name="Text Box 7"/>
          <p:cNvSpPr txBox="1">
            <a:spLocks noChangeArrowheads="1"/>
          </p:cNvSpPr>
          <p:nvPr/>
        </p:nvSpPr>
        <p:spPr bwMode="auto">
          <a:xfrm>
            <a:off x="6578321" y="6516689"/>
            <a:ext cx="2659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WIRL\WIRL Photos\WIRL-9.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6200000">
            <a:off x="564945" y="2133041"/>
            <a:ext cx="4795567" cy="32822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WIRL\WIRL Photos\WIRL-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6200000">
            <a:off x="4662676" y="1722142"/>
            <a:ext cx="4156334" cy="349341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186626" y="265694"/>
            <a:ext cx="12075663"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dirty="0"/>
              <a:t>Sealing of Wall Panels</a:t>
            </a:r>
          </a:p>
        </p:txBody>
      </p:sp>
      <p:pic>
        <p:nvPicPr>
          <p:cNvPr id="6" name="Picture 5">
            <a:extLst>
              <a:ext uri="{FF2B5EF4-FFF2-40B4-BE49-F238E27FC236}">
                <a16:creationId xmlns:a16="http://schemas.microsoft.com/office/drawing/2014/main" id="{3AF4C27F-B184-4CCC-B637-06852335A17D}"/>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a:ext>
            </a:extLst>
          </a:blip>
          <a:srcRect t="19240" b="14753"/>
          <a:stretch/>
        </p:blipFill>
        <p:spPr>
          <a:xfrm rot="5400000">
            <a:off x="8848887" y="1385170"/>
            <a:ext cx="2744702" cy="2755726"/>
          </a:xfrm>
          <a:prstGeom prst="rect">
            <a:avLst/>
          </a:prstGeom>
        </p:spPr>
      </p:pic>
      <p:sp>
        <p:nvSpPr>
          <p:cNvPr id="7"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Wimmers</a:t>
            </a:r>
          </a:p>
        </p:txBody>
      </p:sp>
    </p:spTree>
    <p:extLst>
      <p:ext uri="{BB962C8B-B14F-4D97-AF65-F5344CB8AC3E}">
        <p14:creationId xmlns:p14="http://schemas.microsoft.com/office/powerpoint/2010/main" val="628007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5EDC25-94A2-4B19-BD04-C1444AA4DB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8100" y="1376363"/>
            <a:ext cx="6159450" cy="4619588"/>
          </a:xfrm>
          <a:prstGeom prst="rect">
            <a:avLst/>
          </a:prstGeom>
        </p:spPr>
      </p:pic>
      <p:sp>
        <p:nvSpPr>
          <p:cNvPr id="6" name="Rectangle 5">
            <a:extLst>
              <a:ext uri="{FF2B5EF4-FFF2-40B4-BE49-F238E27FC236}">
                <a16:creationId xmlns:a16="http://schemas.microsoft.com/office/drawing/2014/main" id="{CC9BE3E6-B699-424A-A4ED-F3A739CA9407}"/>
              </a:ext>
            </a:extLst>
          </p:cNvPr>
          <p:cNvSpPr/>
          <p:nvPr/>
        </p:nvSpPr>
        <p:spPr>
          <a:xfrm>
            <a:off x="1524001" y="0"/>
            <a:ext cx="9144001" cy="69720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Closing of Envelope </a:t>
            </a:r>
          </a:p>
        </p:txBody>
      </p:sp>
      <p:sp>
        <p:nvSpPr>
          <p:cNvPr id="8" name="Text Box 7"/>
          <p:cNvSpPr txBox="1">
            <a:spLocks noChangeArrowheads="1"/>
          </p:cNvSpPr>
          <p:nvPr/>
        </p:nvSpPr>
        <p:spPr bwMode="auto">
          <a:xfrm>
            <a:off x="1220622" y="6528765"/>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Photos: STANTEC</a:t>
            </a:r>
          </a:p>
        </p:txBody>
      </p:sp>
    </p:spTree>
    <p:extLst>
      <p:ext uri="{BB962C8B-B14F-4D97-AF65-F5344CB8AC3E}">
        <p14:creationId xmlns:p14="http://schemas.microsoft.com/office/powerpoint/2010/main" val="358015775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C7F8C8-C8AF-4360-854D-77B3F909C2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5585770" y="938831"/>
            <a:ext cx="2308783" cy="5154842"/>
          </a:xfrm>
          <a:prstGeom prst="rect">
            <a:avLst/>
          </a:prstGeom>
        </p:spPr>
      </p:pic>
      <p:pic>
        <p:nvPicPr>
          <p:cNvPr id="3" name="Picture 2">
            <a:extLst>
              <a:ext uri="{FF2B5EF4-FFF2-40B4-BE49-F238E27FC236}">
                <a16:creationId xmlns:a16="http://schemas.microsoft.com/office/drawing/2014/main" id="{8C31E14C-5792-4F55-9201-BA4583635B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8100" y="1752600"/>
            <a:ext cx="3810000" cy="3076990"/>
          </a:xfrm>
          <a:prstGeom prst="rect">
            <a:avLst/>
          </a:prstGeom>
        </p:spPr>
      </p:pic>
      <p:sp>
        <p:nvSpPr>
          <p:cNvPr id="4" name="Rectangle 3"/>
          <p:cNvSpPr/>
          <p:nvPr/>
        </p:nvSpPr>
        <p:spPr>
          <a:xfrm>
            <a:off x="1215623" y="1262861"/>
            <a:ext cx="4790799" cy="400110"/>
          </a:xfrm>
          <a:prstGeom prst="rect">
            <a:avLst/>
          </a:prstGeom>
        </p:spPr>
        <p:txBody>
          <a:bodyPr wrap="none">
            <a:spAutoFit/>
          </a:bodyPr>
          <a:lstStyle/>
          <a:p>
            <a:r>
              <a:rPr lang="en-US" sz="2000" dirty="0">
                <a:solidFill>
                  <a:schemeClr val="tx1"/>
                </a:solidFill>
                <a:latin typeface="Calibri" panose="020F0502020204030204" pitchFamily="34" charset="0"/>
                <a:cs typeface="Calibri" panose="020F0502020204030204" pitchFamily="34" charset="0"/>
              </a:rPr>
              <a:t>Sill:  0.053 W/</a:t>
            </a:r>
            <a:r>
              <a:rPr lang="en-US" sz="2000" dirty="0" err="1">
                <a:solidFill>
                  <a:schemeClr val="tx1"/>
                </a:solidFill>
                <a:latin typeface="Calibri" panose="020F0502020204030204" pitchFamily="34" charset="0"/>
                <a:cs typeface="Calibri" panose="020F0502020204030204" pitchFamily="34" charset="0"/>
              </a:rPr>
              <a:t>mK</a:t>
            </a:r>
            <a:r>
              <a:rPr lang="en-US" sz="2000" dirty="0">
                <a:solidFill>
                  <a:schemeClr val="tx1"/>
                </a:solidFill>
                <a:latin typeface="Calibri" panose="020F0502020204030204" pitchFamily="34" charset="0"/>
                <a:cs typeface="Calibri" panose="020F0502020204030204" pitchFamily="34" charset="0"/>
              </a:rPr>
              <a:t> installation thermal bridge</a:t>
            </a:r>
            <a:endParaRPr lang="en-CA" sz="2000" dirty="0">
              <a:latin typeface="Calibri" panose="020F0502020204030204" pitchFamily="34" charset="0"/>
              <a:cs typeface="Calibri" panose="020F0502020204030204" pitchFamily="34" charset="0"/>
            </a:endParaRPr>
          </a:p>
        </p:txBody>
      </p:sp>
      <p:sp>
        <p:nvSpPr>
          <p:cNvPr id="6"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Window Sill</a:t>
            </a:r>
          </a:p>
        </p:txBody>
      </p:sp>
      <p:sp>
        <p:nvSpPr>
          <p:cNvPr id="8" name="Text Box 7"/>
          <p:cNvSpPr txBox="1">
            <a:spLocks noChangeArrowheads="1"/>
          </p:cNvSpPr>
          <p:nvPr/>
        </p:nvSpPr>
        <p:spPr bwMode="auto">
          <a:xfrm>
            <a:off x="1220622" y="6528765"/>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STANTEC</a:t>
            </a:r>
          </a:p>
        </p:txBody>
      </p:sp>
    </p:spTree>
    <p:extLst>
      <p:ext uri="{BB962C8B-B14F-4D97-AF65-F5344CB8AC3E}">
        <p14:creationId xmlns:p14="http://schemas.microsoft.com/office/powerpoint/2010/main" val="158529939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33D347-0852-4B54-8657-9115CA2A65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8100" y="1961195"/>
            <a:ext cx="3586388" cy="3810000"/>
          </a:xfrm>
          <a:prstGeom prst="rect">
            <a:avLst/>
          </a:prstGeom>
        </p:spPr>
      </p:pic>
      <p:pic>
        <p:nvPicPr>
          <p:cNvPr id="6" name="Picture 5">
            <a:extLst>
              <a:ext uri="{FF2B5EF4-FFF2-40B4-BE49-F238E27FC236}">
                <a16:creationId xmlns:a16="http://schemas.microsoft.com/office/drawing/2014/main" id="{5D2B694A-361E-476F-86AE-051A780A63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11918" y="1085450"/>
            <a:ext cx="2382634" cy="4973323"/>
          </a:xfrm>
          <a:prstGeom prst="rect">
            <a:avLst/>
          </a:prstGeom>
        </p:spPr>
      </p:pic>
      <p:sp>
        <p:nvSpPr>
          <p:cNvPr id="7"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Window Jamb</a:t>
            </a:r>
          </a:p>
        </p:txBody>
      </p:sp>
      <p:sp>
        <p:nvSpPr>
          <p:cNvPr id="2" name="Rectangle 1"/>
          <p:cNvSpPr/>
          <p:nvPr/>
        </p:nvSpPr>
        <p:spPr>
          <a:xfrm>
            <a:off x="1214547" y="1272958"/>
            <a:ext cx="5039265" cy="400110"/>
          </a:xfrm>
          <a:prstGeom prst="rect">
            <a:avLst/>
          </a:prstGeom>
        </p:spPr>
        <p:txBody>
          <a:bodyPr wrap="none">
            <a:spAutoFit/>
          </a:bodyPr>
          <a:lstStyle/>
          <a:p>
            <a:pPr lvl="0">
              <a:defRPr/>
            </a:pPr>
            <a:r>
              <a:rPr lang="en-US" sz="2000" dirty="0">
                <a:latin typeface="Calibri" panose="020F0502020204030204" pitchFamily="34" charset="0"/>
                <a:cs typeface="Calibri" panose="020F0502020204030204" pitchFamily="34" charset="0"/>
              </a:rPr>
              <a:t>Jamb:  0.026 W/</a:t>
            </a:r>
            <a:r>
              <a:rPr lang="en-US" sz="2000" dirty="0" err="1">
                <a:latin typeface="Calibri" panose="020F0502020204030204" pitchFamily="34" charset="0"/>
                <a:cs typeface="Calibri" panose="020F0502020204030204" pitchFamily="34" charset="0"/>
              </a:rPr>
              <a:t>mK</a:t>
            </a:r>
            <a:r>
              <a:rPr lang="en-US" sz="2000" dirty="0">
                <a:latin typeface="Calibri" panose="020F0502020204030204" pitchFamily="34" charset="0"/>
                <a:cs typeface="Calibri" panose="020F0502020204030204" pitchFamily="34" charset="0"/>
              </a:rPr>
              <a:t> installation thermal bridge</a:t>
            </a:r>
          </a:p>
        </p:txBody>
      </p:sp>
      <p:sp>
        <p:nvSpPr>
          <p:cNvPr id="8" name="Text Box 7"/>
          <p:cNvSpPr txBox="1">
            <a:spLocks noChangeArrowheads="1"/>
          </p:cNvSpPr>
          <p:nvPr/>
        </p:nvSpPr>
        <p:spPr bwMode="auto">
          <a:xfrm>
            <a:off x="1220622" y="6513000"/>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STANTEC</a:t>
            </a:r>
          </a:p>
        </p:txBody>
      </p:sp>
    </p:spTree>
    <p:extLst>
      <p:ext uri="{BB962C8B-B14F-4D97-AF65-F5344CB8AC3E}">
        <p14:creationId xmlns:p14="http://schemas.microsoft.com/office/powerpoint/2010/main" val="381690935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WIRL\WIRL Photos\ENG_868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8100" y="1376363"/>
            <a:ext cx="6175526" cy="41170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Insulation of Roof</a:t>
            </a:r>
          </a:p>
        </p:txBody>
      </p:sp>
      <p:sp>
        <p:nvSpPr>
          <p:cNvPr id="6"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Wimmers</a:t>
            </a:r>
          </a:p>
        </p:txBody>
      </p:sp>
    </p:spTree>
    <p:extLst>
      <p:ext uri="{BB962C8B-B14F-4D97-AF65-F5344CB8AC3E}">
        <p14:creationId xmlns:p14="http://schemas.microsoft.com/office/powerpoint/2010/main" val="1848515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6B269D-3B6A-40D2-BCE7-C51EAB821359}"/>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554743" y="1376140"/>
            <a:ext cx="3428286" cy="4571047"/>
          </a:xfrm>
          <a:prstGeom prst="rect">
            <a:avLst/>
          </a:prstGeom>
        </p:spPr>
      </p:pic>
      <p:pic>
        <p:nvPicPr>
          <p:cNvPr id="5" name="Picture 4">
            <a:extLst>
              <a:ext uri="{FF2B5EF4-FFF2-40B4-BE49-F238E27FC236}">
                <a16:creationId xmlns:a16="http://schemas.microsoft.com/office/drawing/2014/main" id="{2EC23178-F0E7-4DAC-9D59-4F2867C99810}"/>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308100" y="1376363"/>
            <a:ext cx="3047515" cy="4570824"/>
          </a:xfrm>
          <a:prstGeom prst="rect">
            <a:avLst/>
          </a:prstGeom>
        </p:spPr>
      </p:pic>
      <p:sp>
        <p:nvSpPr>
          <p:cNvPr id="8"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Blower Door Test</a:t>
            </a:r>
          </a:p>
        </p:txBody>
      </p:sp>
      <p:sp>
        <p:nvSpPr>
          <p:cNvPr id="7"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 Wimmers</a:t>
            </a:r>
          </a:p>
        </p:txBody>
      </p:sp>
    </p:spTree>
    <p:extLst>
      <p:ext uri="{BB962C8B-B14F-4D97-AF65-F5344CB8AC3E}">
        <p14:creationId xmlns:p14="http://schemas.microsoft.com/office/powerpoint/2010/main" val="309936988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8100" y="1378423"/>
            <a:ext cx="6167644" cy="4633491"/>
          </a:xfrm>
          <a:prstGeom prst="rect">
            <a:avLst/>
          </a:prstGeom>
        </p:spPr>
      </p:pic>
      <p:sp>
        <p:nvSpPr>
          <p:cNvPr id="5"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Most Airtight Building in North America  </a:t>
            </a:r>
          </a:p>
        </p:txBody>
      </p:sp>
      <p:sp>
        <p:nvSpPr>
          <p:cNvPr id="7" name="Rectangle 6"/>
          <p:cNvSpPr/>
          <p:nvPr/>
        </p:nvSpPr>
        <p:spPr>
          <a:xfrm>
            <a:off x="7831731" y="1861225"/>
            <a:ext cx="3953869" cy="1323439"/>
          </a:xfrm>
          <a:prstGeom prst="rect">
            <a:avLst/>
          </a:prstGeom>
        </p:spPr>
        <p:txBody>
          <a:bodyPr wrap="square">
            <a:spAutoFit/>
          </a:bodyPr>
          <a:lstStyle/>
          <a:p>
            <a:pPr>
              <a:buClr>
                <a:srgbClr val="FFC000"/>
              </a:buClr>
            </a:pPr>
            <a:r>
              <a:rPr lang="en-US" altLang="en-US" sz="2000" dirty="0">
                <a:latin typeface="Calibri" panose="020F0502020204030204" pitchFamily="34" charset="0"/>
                <a:cs typeface="Calibri" panose="020F0502020204030204" pitchFamily="34" charset="0"/>
                <a:sym typeface="Calibri" panose="020F0502020204030204" pitchFamily="34" charset="0"/>
              </a:rPr>
              <a:t>Photo taken during depressurization Test at 49.7 Pa (the goal was to take a picture at exactly 50Pa), showing an air change of 0.07195</a:t>
            </a:r>
            <a:endParaRPr lang="en-CA" sz="2000" dirty="0">
              <a:latin typeface="Calibri" panose="020F0502020204030204" pitchFamily="34" charset="0"/>
              <a:cs typeface="Calibri" panose="020F0502020204030204" pitchFamily="34" charset="0"/>
            </a:endParaRPr>
          </a:p>
        </p:txBody>
      </p:sp>
      <p:sp>
        <p:nvSpPr>
          <p:cNvPr id="9"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Photos: Wimmers</a:t>
            </a:r>
          </a:p>
        </p:txBody>
      </p:sp>
    </p:spTree>
    <p:extLst>
      <p:ext uri="{BB962C8B-B14F-4D97-AF65-F5344CB8AC3E}">
        <p14:creationId xmlns:p14="http://schemas.microsoft.com/office/powerpoint/2010/main" val="151854792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descr="UNBC WIRL Building Envelope Airtightness Report.pdf - Adobe Acrobat Pro DC"/>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214545" y="1316672"/>
            <a:ext cx="4311297" cy="4724400"/>
          </a:xfrm>
          <a:prstGeom prst="rect">
            <a:avLst/>
          </a:prstGeom>
        </p:spPr>
      </p:pic>
      <p:sp>
        <p:nvSpPr>
          <p:cNvPr id="6" name="Oval 5"/>
          <p:cNvSpPr/>
          <p:nvPr/>
        </p:nvSpPr>
        <p:spPr>
          <a:xfrm>
            <a:off x="3372455" y="3357453"/>
            <a:ext cx="511353" cy="2931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Source: Morrison Hershfield</a:t>
            </a:r>
          </a:p>
        </p:txBody>
      </p:sp>
      <p:sp>
        <p:nvSpPr>
          <p:cNvPr id="8"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BDT Result </a:t>
            </a:r>
          </a:p>
        </p:txBody>
      </p:sp>
      <p:sp>
        <p:nvSpPr>
          <p:cNvPr id="2" name="Rectangle 1"/>
          <p:cNvSpPr/>
          <p:nvPr/>
        </p:nvSpPr>
        <p:spPr>
          <a:xfrm>
            <a:off x="6775401" y="1861225"/>
            <a:ext cx="4406803" cy="1938992"/>
          </a:xfrm>
          <a:prstGeom prst="rect">
            <a:avLst/>
          </a:prstGeom>
        </p:spPr>
        <p:txBody>
          <a:bodyPr wrap="square">
            <a:spAutoFit/>
          </a:bodyPr>
          <a:lstStyle/>
          <a:p>
            <a:pPr marL="355600" indent="-355600">
              <a:buClr>
                <a:srgbClr val="FFC000"/>
              </a:buClr>
            </a:pPr>
            <a:r>
              <a:rPr lang="en-US" altLang="en-US" sz="2000" dirty="0">
                <a:solidFill>
                  <a:srgbClr val="FF0000"/>
                </a:solidFill>
                <a:latin typeface="Calibri" panose="020F0502020204030204" pitchFamily="34" charset="0"/>
                <a:cs typeface="Calibri" panose="020F0502020204030204" pitchFamily="34" charset="0"/>
                <a:sym typeface="Calibri" panose="020F0502020204030204" pitchFamily="34" charset="0"/>
              </a:rPr>
              <a:t>Test was performed according to:</a:t>
            </a:r>
          </a:p>
          <a:p>
            <a:pPr>
              <a:buClr>
                <a:srgbClr val="FFC000"/>
              </a:buClr>
            </a:pPr>
            <a:r>
              <a:rPr lang="en-US" altLang="en-US" sz="2000" dirty="0">
                <a:solidFill>
                  <a:srgbClr val="FF0000"/>
                </a:solidFill>
                <a:latin typeface="Calibri" panose="020F0502020204030204" pitchFamily="34" charset="0"/>
                <a:cs typeface="Calibri" panose="020F0502020204030204" pitchFamily="34" charset="0"/>
                <a:sym typeface="Calibri" panose="020F0502020204030204" pitchFamily="34" charset="0"/>
              </a:rPr>
              <a:t>ISO 9972, EN 13829 - 2001 and </a:t>
            </a:r>
          </a:p>
          <a:p>
            <a:pPr>
              <a:buClr>
                <a:srgbClr val="FFC000"/>
              </a:buClr>
            </a:pPr>
            <a:r>
              <a:rPr lang="en-US" altLang="en-US" sz="2000" dirty="0">
                <a:solidFill>
                  <a:srgbClr val="FF0000"/>
                </a:solidFill>
                <a:latin typeface="Calibri" panose="020F0502020204030204" pitchFamily="34" charset="0"/>
                <a:cs typeface="Calibri" panose="020F0502020204030204" pitchFamily="34" charset="0"/>
                <a:sym typeface="Calibri" panose="020F0502020204030204" pitchFamily="34" charset="0"/>
              </a:rPr>
              <a:t>Passive House Standard Guidelines</a:t>
            </a:r>
          </a:p>
          <a:p>
            <a:pPr>
              <a:buClr>
                <a:srgbClr val="FFC000"/>
              </a:buClr>
            </a:pPr>
            <a:endParaRPr lang="en-US" sz="2000" dirty="0">
              <a:solidFill>
                <a:srgbClr val="FF0000"/>
              </a:solidFill>
              <a:latin typeface="Calibri" panose="020F0502020204030204" pitchFamily="34" charset="0"/>
              <a:cs typeface="Calibri" panose="020F0502020204030204" pitchFamily="34" charset="0"/>
              <a:sym typeface="Calibri" panose="020F0502020204030204" pitchFamily="34" charset="0"/>
            </a:endParaRPr>
          </a:p>
          <a:p>
            <a:pPr>
              <a:buClr>
                <a:srgbClr val="FFC000"/>
              </a:buClr>
            </a:pPr>
            <a:r>
              <a:rPr lang="en-US" sz="2000" dirty="0">
                <a:solidFill>
                  <a:srgbClr val="FF0000"/>
                </a:solidFill>
                <a:latin typeface="Calibri" panose="020F0502020204030204" pitchFamily="34" charset="0"/>
                <a:cs typeface="Calibri" panose="020F0502020204030204" pitchFamily="34" charset="0"/>
                <a:sym typeface="Calibri" panose="020F0502020204030204" pitchFamily="34" charset="0"/>
              </a:rPr>
              <a:t>Combined Average rounded 0.07 ACH50</a:t>
            </a:r>
          </a:p>
          <a:p>
            <a:pPr>
              <a:buClr>
                <a:srgbClr val="FFC000"/>
              </a:buClr>
            </a:pPr>
            <a:r>
              <a:rPr lang="en-US" sz="2000" dirty="0">
                <a:solidFill>
                  <a:srgbClr val="FF0000"/>
                </a:solidFill>
                <a:latin typeface="Calibri" panose="020F0502020204030204" pitchFamily="34" charset="0"/>
                <a:cs typeface="Calibri" panose="020F0502020204030204" pitchFamily="34" charset="0"/>
                <a:sym typeface="Calibri" panose="020F0502020204030204" pitchFamily="34" charset="0"/>
              </a:rPr>
              <a:t>0.07 &lt; 0.6 = pass</a:t>
            </a:r>
            <a:endParaRPr lang="en-CA" sz="20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9465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WIRL\WIRL Photos\BOP_389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08100" y="1376363"/>
            <a:ext cx="4459037" cy="479536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Special Bay Door</a:t>
            </a:r>
          </a:p>
        </p:txBody>
      </p:sp>
      <p:pic>
        <p:nvPicPr>
          <p:cNvPr id="4" name="Picture 3" descr="G:\WIRL\WIRL Photos\WIRLdetails-6.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872034" y="1376363"/>
            <a:ext cx="2728197" cy="22911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WIRL\WIRL Photos\WIRLdetails-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2819" y="1376363"/>
            <a:ext cx="2593708" cy="38854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91248" y="5261812"/>
            <a:ext cx="3953869" cy="307777"/>
          </a:xfrm>
          <a:prstGeom prst="rect">
            <a:avLst/>
          </a:prstGeom>
        </p:spPr>
        <p:txBody>
          <a:bodyPr wrap="square">
            <a:spAutoFit/>
          </a:bodyPr>
          <a:lstStyle/>
          <a:p>
            <a:pPr>
              <a:buClr>
                <a:srgbClr val="FFC000"/>
              </a:buClr>
            </a:pPr>
            <a:r>
              <a:rPr lang="en-US" altLang="en-US" sz="1400" dirty="0">
                <a:latin typeface="Calibri" panose="020F0502020204030204" pitchFamily="34" charset="0"/>
                <a:cs typeface="Calibri" panose="020F0502020204030204" pitchFamily="34" charset="0"/>
                <a:sym typeface="Calibri" panose="020F0502020204030204" pitchFamily="34" charset="0"/>
              </a:rPr>
              <a:t>Pressure in sealing gasket adjustable</a:t>
            </a:r>
            <a:endParaRPr lang="en-CA" sz="1400" dirty="0">
              <a:latin typeface="Calibri" panose="020F0502020204030204" pitchFamily="34" charset="0"/>
              <a:cs typeface="Calibri" panose="020F0502020204030204" pitchFamily="34" charset="0"/>
            </a:endParaRPr>
          </a:p>
        </p:txBody>
      </p:sp>
      <p:sp>
        <p:nvSpPr>
          <p:cNvPr id="7" name="Rectangle 6"/>
          <p:cNvSpPr/>
          <p:nvPr/>
        </p:nvSpPr>
        <p:spPr>
          <a:xfrm>
            <a:off x="8852210" y="3667472"/>
            <a:ext cx="2881428" cy="523220"/>
          </a:xfrm>
          <a:prstGeom prst="rect">
            <a:avLst/>
          </a:prstGeom>
        </p:spPr>
        <p:txBody>
          <a:bodyPr wrap="square">
            <a:spAutoFit/>
          </a:bodyPr>
          <a:lstStyle/>
          <a:p>
            <a:pPr>
              <a:buClr>
                <a:srgbClr val="FFC000"/>
              </a:buClr>
            </a:pPr>
            <a:r>
              <a:rPr lang="en-US" altLang="en-US" sz="1400" dirty="0">
                <a:latin typeface="Calibri" panose="020F0502020204030204" pitchFamily="34" charset="0"/>
                <a:cs typeface="Calibri" panose="020F0502020204030204" pitchFamily="34" charset="0"/>
                <a:sym typeface="Calibri" panose="020F0502020204030204" pitchFamily="34" charset="0"/>
              </a:rPr>
              <a:t>EPDM layer reduces friction of seal against door</a:t>
            </a:r>
            <a:endParaRPr lang="en-CA" sz="1400" dirty="0">
              <a:latin typeface="Calibri" panose="020F0502020204030204" pitchFamily="34" charset="0"/>
              <a:cs typeface="Calibri" panose="020F0502020204030204" pitchFamily="34" charset="0"/>
            </a:endParaRPr>
          </a:p>
        </p:txBody>
      </p:sp>
      <p:sp>
        <p:nvSpPr>
          <p:cNvPr id="9"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Photos: Wimmers</a:t>
            </a:r>
          </a:p>
        </p:txBody>
      </p:sp>
    </p:spTree>
    <p:extLst>
      <p:ext uri="{BB962C8B-B14F-4D97-AF65-F5344CB8AC3E}">
        <p14:creationId xmlns:p14="http://schemas.microsoft.com/office/powerpoint/2010/main" val="3487271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307D49-1702-4007-98DA-5EC9AD1282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604" t="12434" r="6225" b="25510"/>
          <a:stretch/>
        </p:blipFill>
        <p:spPr>
          <a:xfrm>
            <a:off x="1303636" y="1396383"/>
            <a:ext cx="6172108" cy="4620509"/>
          </a:xfrm>
          <a:prstGeom prst="rect">
            <a:avLst/>
          </a:prstGeom>
        </p:spPr>
      </p:pic>
      <p:sp>
        <p:nvSpPr>
          <p:cNvPr id="13" name="Rectangle 12">
            <a:extLst>
              <a:ext uri="{FF2B5EF4-FFF2-40B4-BE49-F238E27FC236}">
                <a16:creationId xmlns:a16="http://schemas.microsoft.com/office/drawing/2014/main" id="{FA2F1128-1E65-4ACB-B219-085314D81781}"/>
              </a:ext>
            </a:extLst>
          </p:cNvPr>
          <p:cNvSpPr/>
          <p:nvPr/>
        </p:nvSpPr>
        <p:spPr>
          <a:xfrm>
            <a:off x="1524001" y="0"/>
            <a:ext cx="9144001" cy="69720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Box 9"/>
          <p:cNvSpPr txBox="1">
            <a:spLocks noChangeArrowheads="1"/>
          </p:cNvSpPr>
          <p:nvPr/>
        </p:nvSpPr>
        <p:spPr bwMode="auto">
          <a:xfrm>
            <a:off x="1218834" y="6016892"/>
            <a:ext cx="67433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US" altLang="en-US" sz="1200" dirty="0">
                <a:solidFill>
                  <a:schemeClr val="tx1"/>
                </a:solidFill>
              </a:rPr>
              <a:t>Half Letter Size sheet of paper is the equivalent of the entire air leakage area of the building</a:t>
            </a:r>
            <a:endParaRPr lang="de-DE" altLang="en-US" sz="1200" dirty="0">
              <a:solidFill>
                <a:schemeClr val="tx1"/>
              </a:solidFill>
            </a:endParaRPr>
          </a:p>
        </p:txBody>
      </p:sp>
      <p:sp>
        <p:nvSpPr>
          <p:cNvPr id="7"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Total Equivalent Leakage Area of Building</a:t>
            </a:r>
          </a:p>
        </p:txBody>
      </p:sp>
      <p:sp>
        <p:nvSpPr>
          <p:cNvPr id="8"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Photos: Wimmers</a:t>
            </a:r>
          </a:p>
        </p:txBody>
      </p:sp>
    </p:spTree>
    <p:extLst>
      <p:ext uri="{BB962C8B-B14F-4D97-AF65-F5344CB8AC3E}">
        <p14:creationId xmlns:p14="http://schemas.microsoft.com/office/powerpoint/2010/main" val="275612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1203834" y="180975"/>
            <a:ext cx="8583105" cy="719138"/>
          </a:xfrm>
        </p:spPr>
        <p:txBody>
          <a:bodyPr/>
          <a:lstStyle/>
          <a:p>
            <a:r>
              <a:rPr lang="en-US" altLang="en-US" dirty="0"/>
              <a:t>4 Corners</a:t>
            </a:r>
          </a:p>
        </p:txBody>
      </p:sp>
      <p:pic>
        <p:nvPicPr>
          <p:cNvPr id="74755" name="Picture 2" descr="Image result for vancouver floorplan residenti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03834" y="1276350"/>
            <a:ext cx="68961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5"/>
          <p:cNvSpPr txBox="1">
            <a:spLocks noChangeArrowheads="1"/>
          </p:cNvSpPr>
          <p:nvPr/>
        </p:nvSpPr>
        <p:spPr bwMode="auto">
          <a:xfrm>
            <a:off x="7406307" y="3337386"/>
            <a:ext cx="2559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en-CA" altLang="en-US" sz="2000" b="1" dirty="0">
                <a:solidFill>
                  <a:srgbClr val="00B050"/>
                </a:solidFill>
                <a:cs typeface="Calibri" panose="020F0502020204030204" pitchFamily="34" charset="0"/>
              </a:rPr>
              <a:t>In Total 4 corners possible </a:t>
            </a:r>
          </a:p>
          <a:p>
            <a:pPr>
              <a:spcBef>
                <a:spcPct val="0"/>
              </a:spcBef>
              <a:buClrTx/>
              <a:buFontTx/>
              <a:buNone/>
            </a:pPr>
            <a:r>
              <a:rPr lang="en-CA" altLang="en-US" sz="2000" b="1" dirty="0">
                <a:solidFill>
                  <a:srgbClr val="00B050"/>
                </a:solidFill>
                <a:cs typeface="Calibri" panose="020F0502020204030204" pitchFamily="34" charset="0"/>
              </a:rPr>
              <a:t>28% less wall area</a:t>
            </a:r>
          </a:p>
        </p:txBody>
      </p:sp>
      <p:cxnSp>
        <p:nvCxnSpPr>
          <p:cNvPr id="8" name="Straight Connector 7"/>
          <p:cNvCxnSpPr/>
          <p:nvPr/>
        </p:nvCxnSpPr>
        <p:spPr>
          <a:xfrm flipH="1">
            <a:off x="6131435" y="1428750"/>
            <a:ext cx="1725613" cy="5429250"/>
          </a:xfrm>
          <a:prstGeom prst="line">
            <a:avLst/>
          </a:prstGeom>
          <a:ln w="571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346709" y="1428750"/>
            <a:ext cx="0" cy="5448300"/>
          </a:xfrm>
          <a:prstGeom prst="line">
            <a:avLst/>
          </a:prstGeom>
          <a:ln w="5715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346709" y="1428750"/>
            <a:ext cx="6510338" cy="0"/>
          </a:xfrm>
          <a:prstGeom prst="line">
            <a:avLst/>
          </a:prstGeom>
          <a:ln w="57150">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0" name="Group 9">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7" name="TextBox 16">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8" name="TextBox 17">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9" name="Diagonal Stripe 18">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0" name="Diagonal Stripe 19">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5" name="Rectangle 14">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6" name="Rectangle 15">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4" name="Picture 13"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21" name="Text Box 7"/>
          <p:cNvSpPr txBox="1">
            <a:spLocks noChangeArrowheads="1"/>
          </p:cNvSpPr>
          <p:nvPr/>
        </p:nvSpPr>
        <p:spPr bwMode="auto">
          <a:xfrm>
            <a:off x="6549745" y="6516689"/>
            <a:ext cx="2659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WIRL\WIRL Photos\BOP_389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8100" y="1372226"/>
            <a:ext cx="3201079" cy="47956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6172200" y="1600201"/>
            <a:ext cx="4419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en-US" sz="2000" dirty="0">
                <a:latin typeface="Calibri" panose="020F0502020204030204" pitchFamily="34" charset="0"/>
                <a:cs typeface="Calibri" panose="020F0502020204030204" pitchFamily="34" charset="0"/>
              </a:rPr>
              <a:t>power installed: 35 kW</a:t>
            </a:r>
          </a:p>
          <a:p>
            <a:pPr marL="0" indent="0">
              <a:buNone/>
            </a:pPr>
            <a:r>
              <a:rPr lang="en-US" altLang="en-US" sz="2000" dirty="0">
                <a:latin typeface="Calibri" panose="020F0502020204030204" pitchFamily="34" charset="0"/>
                <a:cs typeface="Calibri" panose="020F0502020204030204" pitchFamily="34" charset="0"/>
              </a:rPr>
              <a:t>Only 15 kW (10W/m² * 1042m² plus warm water) was necessary but Contractor could not source a smaller unit.</a:t>
            </a:r>
          </a:p>
        </p:txBody>
      </p:sp>
      <p:sp>
        <p:nvSpPr>
          <p:cNvPr id="5" name="Title 1"/>
          <p:cNvSpPr txBox="1">
            <a:spLocks/>
          </p:cNvSpPr>
          <p:nvPr/>
        </p:nvSpPr>
        <p:spPr>
          <a:xfrm>
            <a:off x="1186627" y="265694"/>
            <a:ext cx="9755442" cy="719137"/>
          </a:xfrm>
          <a:prstGeom prst="rect">
            <a:avLst/>
          </a:prstGeom>
        </p:spPr>
        <p:txBody>
          <a:bodyPr>
            <a:normAutofit/>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r>
              <a:rPr lang="en-CA" kern="0" dirty="0"/>
              <a:t>Gas Heater</a:t>
            </a:r>
          </a:p>
        </p:txBody>
      </p:sp>
      <p:sp>
        <p:nvSpPr>
          <p:cNvPr id="6"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Photos: Wimmers</a:t>
            </a:r>
          </a:p>
        </p:txBody>
      </p:sp>
    </p:spTree>
    <p:extLst>
      <p:ext uri="{BB962C8B-B14F-4D97-AF65-F5344CB8AC3E}">
        <p14:creationId xmlns:p14="http://schemas.microsoft.com/office/powerpoint/2010/main" val="1052184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D3AEE2A-ACC1-411C-984C-A6719E1B2844}"/>
              </a:ext>
            </a:extLst>
          </p:cNvPr>
          <p:cNvGraphicFramePr>
            <a:graphicFrameLocks noGrp="1"/>
          </p:cNvGraphicFramePr>
          <p:nvPr>
            <p:extLst>
              <p:ext uri="{D42A27DB-BD31-4B8C-83A1-F6EECF244321}">
                <p14:modId xmlns:p14="http://schemas.microsoft.com/office/powerpoint/2010/main" val="1046216829"/>
              </p:ext>
            </p:extLst>
          </p:nvPr>
        </p:nvGraphicFramePr>
        <p:xfrm>
          <a:off x="1308100" y="1376363"/>
          <a:ext cx="9161426" cy="3667760"/>
        </p:xfrm>
        <a:graphic>
          <a:graphicData uri="http://schemas.openxmlformats.org/drawingml/2006/table">
            <a:tbl>
              <a:tblPr firstRow="1" bandRow="1">
                <a:tableStyleId>{C4B1156A-380E-4F78-BDF5-A606A8083BF9}</a:tableStyleId>
              </a:tblPr>
              <a:tblGrid>
                <a:gridCol w="1435100">
                  <a:extLst>
                    <a:ext uri="{9D8B030D-6E8A-4147-A177-3AD203B41FA5}">
                      <a16:colId xmlns:a16="http://schemas.microsoft.com/office/drawing/2014/main" val="2727101302"/>
                    </a:ext>
                  </a:extLst>
                </a:gridCol>
                <a:gridCol w="1895039">
                  <a:extLst>
                    <a:ext uri="{9D8B030D-6E8A-4147-A177-3AD203B41FA5}">
                      <a16:colId xmlns:a16="http://schemas.microsoft.com/office/drawing/2014/main" val="4159981773"/>
                    </a:ext>
                  </a:extLst>
                </a:gridCol>
                <a:gridCol w="1117601">
                  <a:extLst>
                    <a:ext uri="{9D8B030D-6E8A-4147-A177-3AD203B41FA5}">
                      <a16:colId xmlns:a16="http://schemas.microsoft.com/office/drawing/2014/main" val="1319815014"/>
                    </a:ext>
                  </a:extLst>
                </a:gridCol>
                <a:gridCol w="1360886">
                  <a:extLst>
                    <a:ext uri="{9D8B030D-6E8A-4147-A177-3AD203B41FA5}">
                      <a16:colId xmlns:a16="http://schemas.microsoft.com/office/drawing/2014/main" val="1146435353"/>
                    </a:ext>
                  </a:extLst>
                </a:gridCol>
                <a:gridCol w="1474381">
                  <a:extLst>
                    <a:ext uri="{9D8B030D-6E8A-4147-A177-3AD203B41FA5}">
                      <a16:colId xmlns:a16="http://schemas.microsoft.com/office/drawing/2014/main" val="625267545"/>
                    </a:ext>
                  </a:extLst>
                </a:gridCol>
                <a:gridCol w="1878419">
                  <a:extLst>
                    <a:ext uri="{9D8B030D-6E8A-4147-A177-3AD203B41FA5}">
                      <a16:colId xmlns:a16="http://schemas.microsoft.com/office/drawing/2014/main" val="69295714"/>
                    </a:ext>
                  </a:extLst>
                </a:gridCol>
              </a:tblGrid>
              <a:tr h="370840">
                <a:tc>
                  <a:txBody>
                    <a:bodyPr/>
                    <a:lstStyle/>
                    <a:p>
                      <a:r>
                        <a:rPr lang="en-US" dirty="0"/>
                        <a:t>Date</a:t>
                      </a:r>
                    </a:p>
                  </a:txBody>
                  <a:tcPr/>
                </a:tc>
                <a:tc>
                  <a:txBody>
                    <a:bodyPr/>
                    <a:lstStyle/>
                    <a:p>
                      <a:r>
                        <a:rPr lang="en-US" dirty="0"/>
                        <a:t>Phase</a:t>
                      </a:r>
                    </a:p>
                  </a:txBody>
                  <a:tcPr/>
                </a:tc>
                <a:tc>
                  <a:txBody>
                    <a:bodyPr/>
                    <a:lstStyle/>
                    <a:p>
                      <a:pPr algn="ctr"/>
                      <a:r>
                        <a:rPr lang="en-US" dirty="0"/>
                        <a:t>Heat Demand</a:t>
                      </a:r>
                      <a:br>
                        <a:rPr lang="en-US" dirty="0"/>
                      </a:br>
                      <a:r>
                        <a:rPr lang="en-US" dirty="0"/>
                        <a:t>kWh/m</a:t>
                      </a:r>
                      <a:r>
                        <a:rPr lang="en-US" baseline="30000" dirty="0"/>
                        <a:t>2</a:t>
                      </a:r>
                      <a:r>
                        <a:rPr lang="en-US" dirty="0"/>
                        <a:t>a</a:t>
                      </a:r>
                    </a:p>
                  </a:txBody>
                  <a:tcPr/>
                </a:tc>
                <a:tc>
                  <a:txBody>
                    <a:bodyPr/>
                    <a:lstStyle/>
                    <a:p>
                      <a:pPr algn="ctr"/>
                      <a:r>
                        <a:rPr lang="en-US" dirty="0"/>
                        <a:t>Infiltration</a:t>
                      </a:r>
                      <a:br>
                        <a:rPr lang="en-US" dirty="0"/>
                      </a:br>
                      <a:r>
                        <a:rPr lang="en-US" dirty="0"/>
                        <a:t>n</a:t>
                      </a:r>
                      <a:r>
                        <a:rPr lang="en-US" baseline="-25000" dirty="0"/>
                        <a:t>50</a:t>
                      </a:r>
                      <a:r>
                        <a:rPr lang="en-US" dirty="0"/>
                        <a:t>/h</a:t>
                      </a:r>
                    </a:p>
                  </a:txBody>
                  <a:tcPr/>
                </a:tc>
                <a:tc>
                  <a:txBody>
                    <a:bodyPr/>
                    <a:lstStyle/>
                    <a:p>
                      <a:pPr algn="ctr"/>
                      <a:r>
                        <a:rPr lang="en-US" dirty="0"/>
                        <a:t>Primary Energy</a:t>
                      </a:r>
                      <a:br>
                        <a:rPr lang="en-US" dirty="0"/>
                      </a:br>
                      <a:r>
                        <a:rPr lang="en-US" dirty="0"/>
                        <a:t>kWh/m</a:t>
                      </a:r>
                      <a:r>
                        <a:rPr lang="en-US" baseline="30000" dirty="0"/>
                        <a:t>2</a:t>
                      </a:r>
                      <a:r>
                        <a:rPr lang="en-US" dirty="0"/>
                        <a:t>a</a:t>
                      </a:r>
                    </a:p>
                  </a:txBody>
                  <a:tcPr/>
                </a:tc>
                <a:tc>
                  <a:txBody>
                    <a:bodyPr/>
                    <a:lstStyle/>
                    <a:p>
                      <a:pPr algn="ctr"/>
                      <a:r>
                        <a:rPr lang="en-US" dirty="0"/>
                        <a:t>Comment</a:t>
                      </a:r>
                    </a:p>
                  </a:txBody>
                  <a:tcPr/>
                </a:tc>
                <a:extLst>
                  <a:ext uri="{0D108BD9-81ED-4DB2-BD59-A6C34878D82A}">
                    <a16:rowId xmlns:a16="http://schemas.microsoft.com/office/drawing/2014/main" val="1898387570"/>
                  </a:ext>
                </a:extLst>
              </a:tr>
              <a:tr h="370840">
                <a:tc gridSpan="2">
                  <a:txBody>
                    <a:bodyPr/>
                    <a:lstStyle/>
                    <a:p>
                      <a:r>
                        <a:rPr lang="en-US" dirty="0"/>
                        <a:t>Passive House Requirement</a:t>
                      </a:r>
                      <a:endParaRPr lang="en-US" i="1" dirty="0">
                        <a:solidFill>
                          <a:schemeClr val="tx2"/>
                        </a:solidFill>
                      </a:endParaRPr>
                    </a:p>
                  </a:txBody>
                  <a:tcPr/>
                </a:tc>
                <a:tc hMerge="1">
                  <a:txBody>
                    <a:bodyPr/>
                    <a:lstStyle/>
                    <a:p>
                      <a:endParaRPr lang="en-CA"/>
                    </a:p>
                  </a:txBody>
                  <a:tcPr/>
                </a:tc>
                <a:tc>
                  <a:txBody>
                    <a:bodyPr/>
                    <a:lstStyle/>
                    <a:p>
                      <a:pPr algn="ctr"/>
                      <a:r>
                        <a:rPr lang="en-US" dirty="0"/>
                        <a:t>15.0</a:t>
                      </a:r>
                      <a:endParaRPr lang="en-US" i="1" dirty="0">
                        <a:solidFill>
                          <a:schemeClr val="tx2"/>
                        </a:solidFill>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0.60</a:t>
                      </a:r>
                      <a:endParaRPr lang="en-US" i="1" dirty="0">
                        <a:solidFill>
                          <a:schemeClr val="tx2"/>
                        </a:solidFill>
                      </a:endParaRPr>
                    </a:p>
                  </a:txBody>
                  <a:tcPr/>
                </a:tc>
                <a:tc>
                  <a:txBody>
                    <a:bodyPr/>
                    <a:lstStyle/>
                    <a:p>
                      <a:pPr algn="ctr"/>
                      <a:r>
                        <a:rPr lang="en-US" dirty="0"/>
                        <a:t>120</a:t>
                      </a:r>
                      <a:endParaRPr lang="en-US" i="1" dirty="0">
                        <a:solidFill>
                          <a:schemeClr val="tx2"/>
                        </a:solidFill>
                      </a:endParaRPr>
                    </a:p>
                  </a:txBody>
                  <a:tcPr/>
                </a:tc>
                <a:tc>
                  <a:txBody>
                    <a:bodyPr/>
                    <a:lstStyle/>
                    <a:p>
                      <a:pPr algn="ctr"/>
                      <a:endParaRPr lang="en-US" i="1" dirty="0"/>
                    </a:p>
                  </a:txBody>
                  <a:tcPr/>
                </a:tc>
                <a:extLst>
                  <a:ext uri="{0D108BD9-81ED-4DB2-BD59-A6C34878D82A}">
                    <a16:rowId xmlns:a16="http://schemas.microsoft.com/office/drawing/2014/main" val="1816756649"/>
                  </a:ext>
                </a:extLst>
              </a:tr>
              <a:tr h="370840">
                <a:tc>
                  <a:txBody>
                    <a:bodyPr/>
                    <a:lstStyle/>
                    <a:p>
                      <a:r>
                        <a:rPr lang="en-US" dirty="0"/>
                        <a:t>2017.03.14</a:t>
                      </a:r>
                    </a:p>
                  </a:txBody>
                  <a:tcPr/>
                </a:tc>
                <a:tc>
                  <a:txBody>
                    <a:bodyPr/>
                    <a:lstStyle/>
                    <a:p>
                      <a:r>
                        <a:rPr lang="en-US" dirty="0"/>
                        <a:t>Bid Submission</a:t>
                      </a:r>
                    </a:p>
                  </a:txBody>
                  <a:tcPr/>
                </a:tc>
                <a:tc>
                  <a:txBody>
                    <a:bodyPr/>
                    <a:lstStyle/>
                    <a:p>
                      <a:pPr algn="ctr"/>
                      <a:r>
                        <a:rPr lang="en-US" dirty="0"/>
                        <a:t>14.3</a:t>
                      </a:r>
                    </a:p>
                  </a:txBody>
                  <a:tcPr/>
                </a:tc>
                <a:tc>
                  <a:txBody>
                    <a:bodyPr/>
                    <a:lstStyle/>
                    <a:p>
                      <a:pPr algn="ctr"/>
                      <a:r>
                        <a:rPr lang="en-US" dirty="0"/>
                        <a:t>0.50</a:t>
                      </a:r>
                    </a:p>
                  </a:txBody>
                  <a:tcPr/>
                </a:tc>
                <a:tc>
                  <a:txBody>
                    <a:bodyPr/>
                    <a:lstStyle/>
                    <a:p>
                      <a:pPr algn="ctr"/>
                      <a:r>
                        <a:rPr lang="en-US" dirty="0"/>
                        <a:t>144</a:t>
                      </a:r>
                    </a:p>
                  </a:txBody>
                  <a:tcPr/>
                </a:tc>
                <a:tc>
                  <a:txBody>
                    <a:bodyPr/>
                    <a:lstStyle/>
                    <a:p>
                      <a:pPr algn="ctr"/>
                      <a:endParaRPr lang="en-US" dirty="0"/>
                    </a:p>
                  </a:txBody>
                  <a:tcPr/>
                </a:tc>
                <a:extLst>
                  <a:ext uri="{0D108BD9-81ED-4DB2-BD59-A6C34878D82A}">
                    <a16:rowId xmlns:a16="http://schemas.microsoft.com/office/drawing/2014/main" val="3785952768"/>
                  </a:ext>
                </a:extLst>
              </a:tr>
              <a:tr h="370840">
                <a:tc>
                  <a:txBody>
                    <a:bodyPr/>
                    <a:lstStyle/>
                    <a:p>
                      <a:r>
                        <a:rPr lang="en-US" dirty="0"/>
                        <a:t>2017.07.13</a:t>
                      </a:r>
                    </a:p>
                  </a:txBody>
                  <a:tcPr/>
                </a:tc>
                <a:tc>
                  <a:txBody>
                    <a:bodyPr/>
                    <a:lstStyle/>
                    <a:p>
                      <a:r>
                        <a:rPr lang="en-US" dirty="0"/>
                        <a:t>Precertification Submission</a:t>
                      </a:r>
                    </a:p>
                  </a:txBody>
                  <a:tcPr/>
                </a:tc>
                <a:tc>
                  <a:txBody>
                    <a:bodyPr/>
                    <a:lstStyle/>
                    <a:p>
                      <a:pPr algn="ctr"/>
                      <a:r>
                        <a:rPr lang="en-US" dirty="0"/>
                        <a:t>14.2</a:t>
                      </a:r>
                    </a:p>
                  </a:txBody>
                  <a:tcPr/>
                </a:tc>
                <a:tc>
                  <a:txBody>
                    <a:bodyPr/>
                    <a:lstStyle/>
                    <a:p>
                      <a:pPr algn="ctr"/>
                      <a:r>
                        <a:rPr lang="en-US" dirty="0"/>
                        <a:t>0.60</a:t>
                      </a:r>
                    </a:p>
                  </a:txBody>
                  <a:tcPr/>
                </a:tc>
                <a:tc>
                  <a:txBody>
                    <a:bodyPr/>
                    <a:lstStyle/>
                    <a:p>
                      <a:pPr algn="ctr"/>
                      <a:r>
                        <a:rPr lang="en-US" dirty="0"/>
                        <a:t>148</a:t>
                      </a:r>
                    </a:p>
                  </a:txBody>
                  <a:tcPr/>
                </a:tc>
                <a:tc>
                  <a:txBody>
                    <a:bodyPr/>
                    <a:lstStyle/>
                    <a:p>
                      <a:pPr algn="ctr"/>
                      <a:endParaRPr lang="en-US" dirty="0"/>
                    </a:p>
                  </a:txBody>
                  <a:tcPr/>
                </a:tc>
                <a:extLst>
                  <a:ext uri="{0D108BD9-81ED-4DB2-BD59-A6C34878D82A}">
                    <a16:rowId xmlns:a16="http://schemas.microsoft.com/office/drawing/2014/main" val="3218449202"/>
                  </a:ext>
                </a:extLst>
              </a:tr>
              <a:tr h="370840">
                <a:tc>
                  <a:txBody>
                    <a:bodyPr/>
                    <a:lstStyle/>
                    <a:p>
                      <a:r>
                        <a:rPr lang="en-US" dirty="0"/>
                        <a:t>2017.12.05</a:t>
                      </a:r>
                    </a:p>
                  </a:txBody>
                  <a:tcPr/>
                </a:tc>
                <a:tc>
                  <a:txBody>
                    <a:bodyPr/>
                    <a:lstStyle/>
                    <a:p>
                      <a:r>
                        <a:rPr lang="en-US" dirty="0"/>
                        <a:t>Certifier Review</a:t>
                      </a:r>
                    </a:p>
                  </a:txBody>
                  <a:tcPr/>
                </a:tc>
                <a:tc>
                  <a:txBody>
                    <a:bodyPr/>
                    <a:lstStyle/>
                    <a:p>
                      <a:pPr algn="ctr"/>
                      <a:r>
                        <a:rPr lang="en-US" dirty="0"/>
                        <a:t>14.9</a:t>
                      </a:r>
                    </a:p>
                  </a:txBody>
                  <a:tcPr/>
                </a:tc>
                <a:tc>
                  <a:txBody>
                    <a:bodyPr/>
                    <a:lstStyle/>
                    <a:p>
                      <a:pPr algn="ctr"/>
                      <a:r>
                        <a:rPr lang="en-US" dirty="0"/>
                        <a:t>0.60</a:t>
                      </a:r>
                    </a:p>
                  </a:txBody>
                  <a:tcPr/>
                </a:tc>
                <a:tc>
                  <a:txBody>
                    <a:bodyPr/>
                    <a:lstStyle/>
                    <a:p>
                      <a:pPr algn="ctr"/>
                      <a:r>
                        <a:rPr lang="en-US" dirty="0"/>
                        <a:t>115</a:t>
                      </a:r>
                    </a:p>
                  </a:txBody>
                  <a:tcPr/>
                </a:tc>
                <a:tc>
                  <a:txBody>
                    <a:bodyPr/>
                    <a:lstStyle/>
                    <a:p>
                      <a:pPr algn="l"/>
                      <a:r>
                        <a:rPr lang="en-US" sz="1200" kern="1200" dirty="0"/>
                        <a:t>Gas fired boiler instead of electric</a:t>
                      </a:r>
                      <a:endParaRPr lang="en-US" sz="1200" kern="1200" dirty="0">
                        <a:solidFill>
                          <a:schemeClr val="dk1"/>
                        </a:solidFill>
                        <a:latin typeface="+mn-lt"/>
                        <a:ea typeface="+mn-ea"/>
                        <a:cs typeface="+mn-cs"/>
                      </a:endParaRPr>
                    </a:p>
                  </a:txBody>
                  <a:tcPr/>
                </a:tc>
                <a:extLst>
                  <a:ext uri="{0D108BD9-81ED-4DB2-BD59-A6C34878D82A}">
                    <a16:rowId xmlns:a16="http://schemas.microsoft.com/office/drawing/2014/main" val="2167227338"/>
                  </a:ext>
                </a:extLst>
              </a:tr>
              <a:tr h="370840">
                <a:tc>
                  <a:txBody>
                    <a:bodyPr/>
                    <a:lstStyle/>
                    <a:p>
                      <a:r>
                        <a:rPr lang="en-US" dirty="0"/>
                        <a:t>2018.04.24</a:t>
                      </a:r>
                    </a:p>
                  </a:txBody>
                  <a:tcPr/>
                </a:tc>
                <a:tc>
                  <a:txBody>
                    <a:bodyPr/>
                    <a:lstStyle/>
                    <a:p>
                      <a:r>
                        <a:rPr lang="en-US" dirty="0"/>
                        <a:t>Certification Submission</a:t>
                      </a:r>
                    </a:p>
                  </a:txBody>
                  <a:tcPr/>
                </a:tc>
                <a:tc>
                  <a:txBody>
                    <a:bodyPr/>
                    <a:lstStyle/>
                    <a:p>
                      <a:pPr algn="ctr"/>
                      <a:r>
                        <a:rPr lang="en-US" dirty="0"/>
                        <a:t>11.1</a:t>
                      </a:r>
                    </a:p>
                  </a:txBody>
                  <a:tcPr/>
                </a:tc>
                <a:tc>
                  <a:txBody>
                    <a:bodyPr/>
                    <a:lstStyle/>
                    <a:p>
                      <a:pPr algn="ctr"/>
                      <a:r>
                        <a:rPr lang="en-US" dirty="0"/>
                        <a:t>0.07</a:t>
                      </a:r>
                    </a:p>
                  </a:txBody>
                  <a:tcPr/>
                </a:tc>
                <a:tc>
                  <a:txBody>
                    <a:bodyPr/>
                    <a:lstStyle/>
                    <a:p>
                      <a:pPr algn="ctr"/>
                      <a:r>
                        <a:rPr lang="en-US" dirty="0"/>
                        <a:t>113</a:t>
                      </a:r>
                    </a:p>
                  </a:txBody>
                  <a:tcPr/>
                </a:tc>
                <a:tc>
                  <a:txBody>
                    <a:bodyPr/>
                    <a:lstStyle/>
                    <a:p>
                      <a:pPr algn="l"/>
                      <a:r>
                        <a:rPr lang="en-US" sz="1200" dirty="0"/>
                        <a:t>Significant benefit from final air tightness test</a:t>
                      </a:r>
                    </a:p>
                  </a:txBody>
                  <a:tcPr/>
                </a:tc>
                <a:extLst>
                  <a:ext uri="{0D108BD9-81ED-4DB2-BD59-A6C34878D82A}">
                    <a16:rowId xmlns:a16="http://schemas.microsoft.com/office/drawing/2014/main" val="2221449829"/>
                  </a:ext>
                </a:extLst>
              </a:tr>
            </a:tbl>
          </a:graphicData>
        </a:graphic>
      </p:graphicFrame>
      <p:sp>
        <p:nvSpPr>
          <p:cNvPr id="5" name="Title 1"/>
          <p:cNvSpPr txBox="1">
            <a:spLocks/>
          </p:cNvSpPr>
          <p:nvPr/>
        </p:nvSpPr>
        <p:spPr>
          <a:xfrm>
            <a:off x="1220359" y="269445"/>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200" dirty="0">
                <a:latin typeface="Calibri" panose="020F0502020204030204" pitchFamily="34" charset="0"/>
                <a:cs typeface="Calibri" panose="020F0502020204030204" pitchFamily="34" charset="0"/>
              </a:rPr>
              <a:t>Iterative Passive House Consultations</a:t>
            </a:r>
          </a:p>
        </p:txBody>
      </p:sp>
      <p:sp>
        <p:nvSpPr>
          <p:cNvPr id="4"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STANTEC</a:t>
            </a:r>
          </a:p>
        </p:txBody>
      </p:sp>
    </p:spTree>
    <p:extLst>
      <p:ext uri="{BB962C8B-B14F-4D97-AF65-F5344CB8AC3E}">
        <p14:creationId xmlns:p14="http://schemas.microsoft.com/office/powerpoint/2010/main" val="1069966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 Certification, final values</a:t>
            </a:r>
          </a:p>
        </p:txBody>
      </p:sp>
      <p:pic>
        <p:nvPicPr>
          <p:cNvPr id="4" name="Picture Placeholder 4" descr="180706_UNBC Wood Lab_PH-Certification Booklet.pdf - Adobe Acrobat Pro DC"/>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1269121" y="1004771"/>
            <a:ext cx="5422446" cy="5717546"/>
          </a:xfrm>
        </p:spPr>
      </p:pic>
    </p:spTree>
    <p:extLst>
      <p:ext uri="{BB962C8B-B14F-4D97-AF65-F5344CB8AC3E}">
        <p14:creationId xmlns:p14="http://schemas.microsoft.com/office/powerpoint/2010/main" val="2591322673"/>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500-000004000000}"/>
              </a:ext>
            </a:extLst>
          </p:cNvPr>
          <p:cNvGraphicFramePr/>
          <p:nvPr>
            <p:extLst>
              <p:ext uri="{D42A27DB-BD31-4B8C-83A1-F6EECF244321}">
                <p14:modId xmlns:p14="http://schemas.microsoft.com/office/powerpoint/2010/main" val="4270742203"/>
              </p:ext>
            </p:extLst>
          </p:nvPr>
        </p:nvGraphicFramePr>
        <p:xfrm>
          <a:off x="612508" y="1219200"/>
          <a:ext cx="7389190" cy="5037667"/>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p:cNvSpPr txBox="1">
            <a:spLocks/>
          </p:cNvSpPr>
          <p:nvPr/>
        </p:nvSpPr>
        <p:spPr>
          <a:xfrm>
            <a:off x="1220359" y="269445"/>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200" dirty="0">
                <a:latin typeface="Calibri" panose="020F0502020204030204" pitchFamily="34" charset="0"/>
                <a:cs typeface="Calibri" panose="020F0502020204030204" pitchFamily="34" charset="0"/>
              </a:rPr>
              <a:t>WIRL in comparison to UNBC campus</a:t>
            </a:r>
          </a:p>
        </p:txBody>
      </p:sp>
      <p:sp>
        <p:nvSpPr>
          <p:cNvPr id="4" name="Oval 3"/>
          <p:cNvSpPr/>
          <p:nvPr/>
        </p:nvSpPr>
        <p:spPr>
          <a:xfrm>
            <a:off x="1390861" y="5480969"/>
            <a:ext cx="1066800" cy="3640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 Box 7"/>
          <p:cNvSpPr txBox="1">
            <a:spLocks noChangeArrowheads="1"/>
          </p:cNvSpPr>
          <p:nvPr/>
        </p:nvSpPr>
        <p:spPr bwMode="auto">
          <a:xfrm>
            <a:off x="1220622" y="6513002"/>
            <a:ext cx="2771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 Graphic: UNBC</a:t>
            </a:r>
          </a:p>
        </p:txBody>
      </p:sp>
    </p:spTree>
    <p:extLst>
      <p:ext uri="{BB962C8B-B14F-4D97-AF65-F5344CB8AC3E}">
        <p14:creationId xmlns:p14="http://schemas.microsoft.com/office/powerpoint/2010/main" val="118789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4281624525"/>
              </p:ext>
            </p:extLst>
          </p:nvPr>
        </p:nvGraphicFramePr>
        <p:xfrm>
          <a:off x="256520" y="1219200"/>
          <a:ext cx="768096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1206402" y="265383"/>
            <a:ext cx="10513273" cy="762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200" dirty="0">
                <a:latin typeface="Calibri" panose="020F0502020204030204" pitchFamily="34" charset="0"/>
                <a:cs typeface="Calibri" panose="020F0502020204030204" pitchFamily="34" charset="0"/>
              </a:rPr>
              <a:t>Comparative LCA for Materials, Construction and End of Life</a:t>
            </a:r>
          </a:p>
        </p:txBody>
      </p:sp>
      <p:sp>
        <p:nvSpPr>
          <p:cNvPr id="6" name="TextBox 5"/>
          <p:cNvSpPr txBox="1"/>
          <p:nvPr/>
        </p:nvSpPr>
        <p:spPr>
          <a:xfrm>
            <a:off x="1221889" y="6512256"/>
            <a:ext cx="3042082" cy="276999"/>
          </a:xfrm>
          <a:prstGeom prst="rect">
            <a:avLst/>
          </a:prstGeom>
          <a:noFill/>
        </p:spPr>
        <p:txBody>
          <a:bodyPr wrap="square" rtlCol="0">
            <a:spAutoFit/>
          </a:bodyPr>
          <a:lstStyle/>
          <a:p>
            <a:r>
              <a:rPr lang="en-CA" sz="1200" dirty="0">
                <a:latin typeface="Calibri" panose="020F0502020204030204" pitchFamily="34" charset="0"/>
                <a:cs typeface="Calibri" panose="020F0502020204030204" pitchFamily="34" charset="0"/>
              </a:rPr>
              <a:t>Authors: S. Wall, G. Wimmers</a:t>
            </a:r>
          </a:p>
        </p:txBody>
      </p:sp>
      <p:sp>
        <p:nvSpPr>
          <p:cNvPr id="7" name="Content Placeholder 2"/>
          <p:cNvSpPr txBox="1">
            <a:spLocks/>
          </p:cNvSpPr>
          <p:nvPr/>
        </p:nvSpPr>
        <p:spPr>
          <a:xfrm>
            <a:off x="7937479" y="1600201"/>
            <a:ext cx="3628633"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en-US" sz="2000" dirty="0">
                <a:latin typeface="Calibri" panose="020F0502020204030204" pitchFamily="34" charset="0"/>
                <a:cs typeface="Calibri" panose="020F0502020204030204" pitchFamily="34" charset="0"/>
              </a:rPr>
              <a:t>Passive House Version has a higher GWP than Code conforming Building. </a:t>
            </a:r>
          </a:p>
          <a:p>
            <a:pPr marL="0" indent="0">
              <a:buNone/>
            </a:pPr>
            <a:r>
              <a:rPr lang="en-US" altLang="en-US" sz="2000" dirty="0">
                <a:latin typeface="Calibri" panose="020F0502020204030204" pitchFamily="34" charset="0"/>
                <a:cs typeface="Calibri" panose="020F0502020204030204" pitchFamily="34" charset="0"/>
              </a:rPr>
              <a:t>Wood construction emits 50,000 kg of CO2 or 22% less GWP.</a:t>
            </a:r>
          </a:p>
        </p:txBody>
      </p:sp>
    </p:spTree>
    <p:extLst>
      <p:ext uri="{BB962C8B-B14F-4D97-AF65-F5344CB8AC3E}">
        <p14:creationId xmlns:p14="http://schemas.microsoft.com/office/powerpoint/2010/main" val="1167012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257326197"/>
              </p:ext>
            </p:extLst>
          </p:nvPr>
        </p:nvGraphicFramePr>
        <p:xfrm>
          <a:off x="130877" y="1193481"/>
          <a:ext cx="7566781"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221889" y="6520138"/>
            <a:ext cx="3042082" cy="276999"/>
          </a:xfrm>
          <a:prstGeom prst="rect">
            <a:avLst/>
          </a:prstGeom>
          <a:noFill/>
        </p:spPr>
        <p:txBody>
          <a:bodyPr wrap="square" rtlCol="0">
            <a:spAutoFit/>
          </a:bodyPr>
          <a:lstStyle/>
          <a:p>
            <a:r>
              <a:rPr lang="en-CA" sz="1200" dirty="0">
                <a:latin typeface="Calibri" panose="020F0502020204030204" pitchFamily="34" charset="0"/>
                <a:cs typeface="Calibri" panose="020F0502020204030204" pitchFamily="34" charset="0"/>
              </a:rPr>
              <a:t>Authors: S. Wall, G. Wimmers</a:t>
            </a:r>
          </a:p>
        </p:txBody>
      </p:sp>
      <p:sp>
        <p:nvSpPr>
          <p:cNvPr id="7" name="Title 1"/>
          <p:cNvSpPr txBox="1">
            <a:spLocks/>
          </p:cNvSpPr>
          <p:nvPr/>
        </p:nvSpPr>
        <p:spPr>
          <a:xfrm>
            <a:off x="1206403" y="293303"/>
            <a:ext cx="11448614" cy="762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800" dirty="0">
                <a:latin typeface="Calibri" panose="020F0502020204030204" pitchFamily="34" charset="0"/>
                <a:cs typeface="Calibri" panose="020F0502020204030204" pitchFamily="34" charset="0"/>
              </a:rPr>
              <a:t>Materials, Construction and End of Life compared to Operational Energy</a:t>
            </a:r>
          </a:p>
        </p:txBody>
      </p:sp>
      <p:sp>
        <p:nvSpPr>
          <p:cNvPr id="8" name="Content Placeholder 2"/>
          <p:cNvSpPr txBox="1">
            <a:spLocks/>
          </p:cNvSpPr>
          <p:nvPr/>
        </p:nvSpPr>
        <p:spPr>
          <a:xfrm>
            <a:off x="7594406" y="1600201"/>
            <a:ext cx="4191194"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en-US" sz="1800" dirty="0">
                <a:latin typeface="Calibri" panose="020F0502020204030204" pitchFamily="34" charset="0"/>
                <a:cs typeface="Calibri" panose="020F0502020204030204" pitchFamily="34" charset="0"/>
              </a:rPr>
              <a:t>Operational energy, even in the most energy efficient building standard, is still by far the largest impact on the environment. A Passive House steel building would outperform an ordinary wood building by far over its lifetime.</a:t>
            </a:r>
          </a:p>
          <a:p>
            <a:pPr marL="0" indent="0">
              <a:buNone/>
            </a:pPr>
            <a:r>
              <a:rPr lang="en-US" altLang="en-US" sz="1800" b="1" dirty="0">
                <a:latin typeface="Calibri" panose="020F0502020204030204" pitchFamily="34" charset="0"/>
                <a:cs typeface="Calibri" panose="020F0502020204030204" pitchFamily="34" charset="0"/>
              </a:rPr>
              <a:t>Conclusion:</a:t>
            </a:r>
          </a:p>
          <a:p>
            <a:pPr marL="0" indent="0">
              <a:buNone/>
            </a:pPr>
            <a:r>
              <a:rPr lang="en-US" altLang="en-US" sz="1800" b="1" dirty="0">
                <a:latin typeface="Calibri" panose="020F0502020204030204" pitchFamily="34" charset="0"/>
                <a:cs typeface="Calibri" panose="020F0502020204030204" pitchFamily="34" charset="0"/>
              </a:rPr>
              <a:t>Embodied Energy matters</a:t>
            </a:r>
            <a:r>
              <a:rPr lang="en-US" altLang="en-US" sz="1800" dirty="0">
                <a:latin typeface="Calibri" panose="020F0502020204030204" pitchFamily="34" charset="0"/>
                <a:cs typeface="Calibri" panose="020F0502020204030204" pitchFamily="34" charset="0"/>
              </a:rPr>
              <a:t>, as the related GWP is emitted shortly before and during construction.</a:t>
            </a:r>
          </a:p>
          <a:p>
            <a:pPr marL="0" indent="0">
              <a:buNone/>
            </a:pPr>
            <a:r>
              <a:rPr lang="en-US" altLang="en-US" sz="1800" b="1" dirty="0">
                <a:latin typeface="Calibri" panose="020F0502020204030204" pitchFamily="34" charset="0"/>
                <a:cs typeface="Calibri" panose="020F0502020204030204" pitchFamily="34" charset="0"/>
              </a:rPr>
              <a:t>Operational Energy matters more</a:t>
            </a:r>
            <a:r>
              <a:rPr lang="en-US" altLang="en-US" sz="1800" dirty="0">
                <a:latin typeface="Calibri" panose="020F0502020204030204" pitchFamily="34" charset="0"/>
                <a:cs typeface="Calibri" panose="020F0502020204030204" pitchFamily="34" charset="0"/>
              </a:rPr>
              <a:t>, as the total impact over the next 80 years is far larger than the embodied energy</a:t>
            </a:r>
          </a:p>
        </p:txBody>
      </p:sp>
    </p:spTree>
    <p:extLst>
      <p:ext uri="{BB962C8B-B14F-4D97-AF65-F5344CB8AC3E}">
        <p14:creationId xmlns:p14="http://schemas.microsoft.com/office/powerpoint/2010/main" val="3661414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1981200" y="1219201"/>
            <a:ext cx="8229600" cy="4983163"/>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200" b="1" i="0" kern="1200">
                <a:solidFill>
                  <a:schemeClr val="tx1"/>
                </a:solidFill>
                <a:latin typeface="Helvetica Neue"/>
                <a:ea typeface="+mn-ea"/>
                <a:cs typeface="Helvetica Neue"/>
              </a:defRPr>
            </a:lvl1pPr>
            <a:lvl2pPr marL="457200" indent="0" algn="l" defTabSz="914400" rtl="0" eaLnBrk="1" latinLnBrk="0" hangingPunct="1">
              <a:spcBef>
                <a:spcPct val="20000"/>
              </a:spcBef>
              <a:buFont typeface="Arial" pitchFamily="34" charset="0"/>
              <a:buNone/>
              <a:defRPr sz="2400" b="1" i="0" kern="1200">
                <a:solidFill>
                  <a:schemeClr val="tx1"/>
                </a:solidFill>
                <a:latin typeface="Helvetica Neue Light"/>
                <a:ea typeface="+mn-ea"/>
                <a:cs typeface="Helvetica Neue Light"/>
              </a:defRPr>
            </a:lvl2pPr>
            <a:lvl3pPr marL="914400" indent="0" algn="l" defTabSz="914400" rtl="0" eaLnBrk="1" latinLnBrk="0" hangingPunct="1">
              <a:spcBef>
                <a:spcPct val="20000"/>
              </a:spcBef>
              <a:buFont typeface="Arial" pitchFamily="34" charset="0"/>
              <a:buNone/>
              <a:defRPr sz="2000" b="0" i="0" kern="1200">
                <a:solidFill>
                  <a:schemeClr val="tx1"/>
                </a:solidFill>
                <a:latin typeface="Helvetica Neue Light"/>
                <a:ea typeface="+mn-ea"/>
                <a:cs typeface="Helvetica Neue Light"/>
              </a:defRPr>
            </a:lvl3pPr>
            <a:lvl4pPr marL="1371600" indent="0" algn="l" defTabSz="914400" rtl="0" eaLnBrk="1" latinLnBrk="0" hangingPunct="1">
              <a:spcBef>
                <a:spcPct val="20000"/>
              </a:spcBef>
              <a:buFont typeface="Arial" pitchFamily="34" charset="0"/>
              <a:buNone/>
              <a:defRPr sz="1600" b="0" i="0" kern="1200">
                <a:solidFill>
                  <a:schemeClr val="tx1"/>
                </a:solidFill>
                <a:latin typeface="Helvetica Neue Light"/>
                <a:ea typeface="+mn-ea"/>
                <a:cs typeface="Helvetica Neue Light"/>
              </a:defRPr>
            </a:lvl4pPr>
            <a:lvl5pPr marL="1828800" indent="0" algn="l" defTabSz="914400" rtl="0" eaLnBrk="1" latinLnBrk="0" hangingPunct="1">
              <a:spcBef>
                <a:spcPct val="20000"/>
              </a:spcBef>
              <a:buFont typeface="Arial" pitchFamily="34" charset="0"/>
              <a:buNone/>
              <a:defRPr sz="1400" b="0" i="0" kern="1200">
                <a:solidFill>
                  <a:schemeClr val="tx1"/>
                </a:solidFill>
                <a:latin typeface="Helvetica Neue Light"/>
                <a:ea typeface="+mn-ea"/>
                <a:cs typeface="Helvetica Neue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en-US" dirty="0">
              <a:latin typeface="Arial"/>
              <a:cs typeface="Arial"/>
            </a:endParaRPr>
          </a:p>
        </p:txBody>
      </p:sp>
      <p:grpSp>
        <p:nvGrpSpPr>
          <p:cNvPr id="107" name="Group 106"/>
          <p:cNvGrpSpPr/>
          <p:nvPr/>
        </p:nvGrpSpPr>
        <p:grpSpPr>
          <a:xfrm>
            <a:off x="954743" y="1254920"/>
            <a:ext cx="6172200" cy="4622800"/>
            <a:chOff x="152400" y="923925"/>
            <a:chExt cx="7467600" cy="5680075"/>
          </a:xfrm>
        </p:grpSpPr>
        <p:pic>
          <p:nvPicPr>
            <p:cNvPr id="108" name="Picture 2" descr="C:\Users\claus\AppData\Local\Microsoft\Windows\Temporary Internet Files\Content.Outlook\HU5E28VB\wirl logos.jpe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057400"/>
              <a:ext cx="5449888"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2" descr="C:\Users\claus\AppData\Local\Microsoft\Windows\Temporary Internet Files\Content.Outlook\HU5E28VB\wirl logos.jpe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923925"/>
              <a:ext cx="51816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2" descr="C:\Users\claus\AppData\Local\Microsoft\Windows\Temporary Internet Files\Content.Outlook\HU5E28VB\wirl logos.jpe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3657600"/>
              <a:ext cx="37830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TextBox 5"/>
            <p:cNvSpPr txBox="1">
              <a:spLocks noChangeArrowheads="1"/>
            </p:cNvSpPr>
            <p:nvPr/>
          </p:nvSpPr>
          <p:spPr bwMode="auto">
            <a:xfrm>
              <a:off x="515938" y="6124575"/>
              <a:ext cx="223502" cy="45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n-US" altLang="en-US" sz="1800"/>
            </a:p>
          </p:txBody>
        </p:sp>
        <p:sp>
          <p:nvSpPr>
            <p:cNvPr id="112" name="TextBox 111"/>
            <p:cNvSpPr txBox="1"/>
            <p:nvPr/>
          </p:nvSpPr>
          <p:spPr>
            <a:xfrm>
              <a:off x="533400" y="5181600"/>
              <a:ext cx="7086600" cy="1247954"/>
            </a:xfrm>
            <a:prstGeom prst="rect">
              <a:avLst/>
            </a:prstGeom>
            <a:noFill/>
          </p:spPr>
          <p:txBody>
            <a:bodyPr>
              <a:spAutoFit/>
            </a:bodyPr>
            <a:lstStyle/>
            <a:p>
              <a:pPr>
                <a:defRPr/>
              </a:pPr>
              <a:r>
                <a:rPr lang="en-US" sz="2000" dirty="0">
                  <a:solidFill>
                    <a:schemeClr val="tx1">
                      <a:lumMod val="65000"/>
                      <a:lumOff val="35000"/>
                    </a:schemeClr>
                  </a:solidFill>
                  <a:latin typeface="Calibri" charset="0"/>
                  <a:ea typeface="ＭＳ Ｐゴシック" charset="0"/>
                  <a:cs typeface="Arial" charset="0"/>
                </a:rPr>
                <a:t>Research Funded by</a:t>
              </a:r>
            </a:p>
            <a:p>
              <a:pPr>
                <a:defRPr/>
              </a:pPr>
              <a:endParaRPr lang="en-US" sz="2000" dirty="0">
                <a:solidFill>
                  <a:schemeClr val="tx1">
                    <a:lumMod val="65000"/>
                    <a:lumOff val="35000"/>
                  </a:schemeClr>
                </a:solidFill>
                <a:latin typeface="Calibri" charset="0"/>
                <a:ea typeface="ＭＳ Ｐゴシック" charset="0"/>
                <a:cs typeface="Arial" charset="0"/>
              </a:endParaRPr>
            </a:p>
            <a:p>
              <a:pPr>
                <a:defRPr/>
              </a:pPr>
              <a:endParaRPr lang="en-US" sz="2000" dirty="0">
                <a:solidFill>
                  <a:schemeClr val="tx1">
                    <a:lumMod val="65000"/>
                    <a:lumOff val="35000"/>
                  </a:schemeClr>
                </a:solidFill>
                <a:latin typeface="Calibri" charset="0"/>
                <a:ea typeface="ＭＳ Ｐゴシック" charset="0"/>
                <a:cs typeface="Arial" charset="0"/>
              </a:endParaRPr>
            </a:p>
          </p:txBody>
        </p:sp>
        <p:pic>
          <p:nvPicPr>
            <p:cNvPr id="113"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9600" y="5638800"/>
              <a:ext cx="3149600" cy="96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 name="Picture 1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43400" y="5791200"/>
              <a:ext cx="2790825" cy="80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Title 1"/>
          <p:cNvSpPr txBox="1">
            <a:spLocks/>
          </p:cNvSpPr>
          <p:nvPr/>
        </p:nvSpPr>
        <p:spPr>
          <a:xfrm>
            <a:off x="6485699" y="1892824"/>
            <a:ext cx="5320431" cy="23606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3200" dirty="0">
                <a:latin typeface="Calibri" panose="020F0502020204030204" pitchFamily="34" charset="0"/>
                <a:cs typeface="Calibri" panose="020F0502020204030204" pitchFamily="34" charset="0"/>
              </a:rPr>
              <a:t>Thank you to the Project Partners of this case study</a:t>
            </a:r>
          </a:p>
        </p:txBody>
      </p:sp>
      <p:pic>
        <p:nvPicPr>
          <p:cNvPr id="17" name="Picture 2" descr="G:\MEng\Administrative Documents\Advertising and Promotion\Official-UNBC-Logo\Official-UNBC-Logo\Black UNBC Logo\1logo_black smal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5035" y="6157764"/>
            <a:ext cx="2636484" cy="45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923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71044"/>
            <a:ext cx="11901160"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75779" name="Content Placeholder 2"/>
          <p:cNvSpPr>
            <a:spLocks noGrp="1"/>
          </p:cNvSpPr>
          <p:nvPr>
            <p:ph idx="1"/>
          </p:nvPr>
        </p:nvSpPr>
        <p:spPr>
          <a:xfrm>
            <a:off x="1733551" y="1295400"/>
            <a:ext cx="8751569" cy="4114800"/>
          </a:xfrm>
        </p:spPr>
        <p:txBody>
          <a:bodyPr/>
          <a:lstStyle/>
          <a:p>
            <a:r>
              <a:rPr lang="en-CA" altLang="en-US" dirty="0"/>
              <a:t>Similar approach can be applied for every section of a building</a:t>
            </a:r>
          </a:p>
          <a:p>
            <a:r>
              <a:rPr lang="en-CA" altLang="en-US" dirty="0"/>
              <a:t>Analyze the surface area of this building</a:t>
            </a:r>
          </a:p>
          <a:p>
            <a:r>
              <a:rPr lang="en-CA" altLang="en-US" dirty="0"/>
              <a:t>Define the boundary layer</a:t>
            </a:r>
          </a:p>
        </p:txBody>
      </p:sp>
      <p:pic>
        <p:nvPicPr>
          <p:cNvPr id="75780" name="Picture 3" descr="Schnitt_Beispiel_Ri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9426" y="2943642"/>
            <a:ext cx="2895374" cy="350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p:cNvSpPr>
            <a:spLocks/>
          </p:cNvSpPr>
          <p:nvPr/>
        </p:nvSpPr>
        <p:spPr bwMode="auto">
          <a:xfrm>
            <a:off x="2026184" y="3107864"/>
            <a:ext cx="1600467" cy="2475056"/>
          </a:xfrm>
          <a:custGeom>
            <a:avLst/>
            <a:gdLst>
              <a:gd name="T0" fmla="*/ 0 w 1824"/>
              <a:gd name="T1" fmla="*/ 2147483646 h 2914"/>
              <a:gd name="T2" fmla="*/ 0 w 1824"/>
              <a:gd name="T3" fmla="*/ 2147483646 h 2914"/>
              <a:gd name="T4" fmla="*/ 2147483646 w 1824"/>
              <a:gd name="T5" fmla="*/ 2147483646 h 2914"/>
              <a:gd name="T6" fmla="*/ 2147483646 w 1824"/>
              <a:gd name="T7" fmla="*/ 0 h 2914"/>
              <a:gd name="T8" fmla="*/ 0 w 1824"/>
              <a:gd name="T9" fmla="*/ 2147483646 h 2914"/>
              <a:gd name="T10" fmla="*/ 0 60000 65536"/>
              <a:gd name="T11" fmla="*/ 0 60000 65536"/>
              <a:gd name="T12" fmla="*/ 0 60000 65536"/>
              <a:gd name="T13" fmla="*/ 0 60000 65536"/>
              <a:gd name="T14" fmla="*/ 0 60000 65536"/>
              <a:gd name="T15" fmla="*/ 0 w 1824"/>
              <a:gd name="T16" fmla="*/ 0 h 2914"/>
              <a:gd name="T17" fmla="*/ 1824 w 1824"/>
              <a:gd name="T18" fmla="*/ 2914 h 2914"/>
            </a:gdLst>
            <a:ahLst/>
            <a:cxnLst>
              <a:cxn ang="T10">
                <a:pos x="T0" y="T1"/>
              </a:cxn>
              <a:cxn ang="T11">
                <a:pos x="T2" y="T3"/>
              </a:cxn>
              <a:cxn ang="T12">
                <a:pos x="T4" y="T5"/>
              </a:cxn>
              <a:cxn ang="T13">
                <a:pos x="T6" y="T7"/>
              </a:cxn>
              <a:cxn ang="T14">
                <a:pos x="T8" y="T9"/>
              </a:cxn>
            </a:cxnLst>
            <a:rect l="T15" t="T16" r="T17" b="T18"/>
            <a:pathLst>
              <a:path w="1824" h="2914">
                <a:moveTo>
                  <a:pt x="0" y="178"/>
                </a:moveTo>
                <a:lnTo>
                  <a:pt x="0" y="2914"/>
                </a:lnTo>
                <a:lnTo>
                  <a:pt x="1824" y="2914"/>
                </a:lnTo>
                <a:lnTo>
                  <a:pt x="1781" y="0"/>
                </a:lnTo>
                <a:lnTo>
                  <a:pt x="0" y="178"/>
                </a:lnTo>
                <a:close/>
              </a:path>
            </a:pathLst>
          </a:cu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CA"/>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sp>
        <p:nvSpPr>
          <p:cNvPr id="10" name="Title 1"/>
          <p:cNvSpPr>
            <a:spLocks noGrp="1"/>
          </p:cNvSpPr>
          <p:nvPr>
            <p:ph type="title"/>
          </p:nvPr>
        </p:nvSpPr>
        <p:spPr/>
        <p:txBody>
          <a:bodyPr/>
          <a:lstStyle/>
          <a:p>
            <a:r>
              <a:rPr lang="en-US" altLang="en-US" dirty="0"/>
              <a:t>Exercise</a:t>
            </a:r>
          </a:p>
        </p:txBody>
      </p:sp>
      <p:grpSp>
        <p:nvGrpSpPr>
          <p:cNvPr id="12" name="Group 11">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3" name="Group 12">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8" name="TextBox 17">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9" name="TextBox 18">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20" name="Diagonal Stripe 19">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1" name="Diagonal Stripe 20">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4" name="Group 13">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6" name="Rectangle 15">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7" name="Rectangle 16">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5" name="Picture 14"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78851" name="Title 1"/>
          <p:cNvSpPr>
            <a:spLocks noGrp="1"/>
          </p:cNvSpPr>
          <p:nvPr>
            <p:ph type="title"/>
          </p:nvPr>
        </p:nvSpPr>
        <p:spPr>
          <a:xfrm>
            <a:off x="1873995" y="188914"/>
            <a:ext cx="7904163" cy="719137"/>
          </a:xfrm>
        </p:spPr>
        <p:txBody>
          <a:bodyPr/>
          <a:lstStyle/>
          <a:p>
            <a:r>
              <a:rPr lang="en-US" altLang="en-US" dirty="0"/>
              <a:t>Step 2 for Energy Efficient Construction</a:t>
            </a:r>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33345" y="728567"/>
            <a:ext cx="8751888"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Orientation </a:t>
            </a:r>
            <a:r>
              <a:rPr lang="en-CA" sz="1800" b="1" kern="0" dirty="0">
                <a:solidFill>
                  <a:schemeClr val="tx1">
                    <a:lumMod val="65000"/>
                    <a:lumOff val="35000"/>
                  </a:schemeClr>
                </a:solidFill>
                <a:ea typeface="ＭＳ Ｐゴシック" pitchFamily="34" charset="-128"/>
              </a:rPr>
              <a:t>(Architectural Decision)</a:t>
            </a:r>
            <a:endParaRPr lang="en-CA" sz="6600" b="1" kern="0" dirty="0">
              <a:solidFill>
                <a:schemeClr val="tx1">
                  <a:lumMod val="65000"/>
                  <a:lumOff val="35000"/>
                </a:schemeClr>
              </a:solidFill>
              <a:ea typeface="ＭＳ Ｐゴシック" pitchFamily="34" charset="-128"/>
            </a:endParaRPr>
          </a:p>
          <a:p>
            <a:pPr lvl="1">
              <a:buClr>
                <a:srgbClr val="FEF202"/>
              </a:buClr>
              <a:defRPr/>
            </a:pPr>
            <a:r>
              <a:rPr lang="en-CA" sz="2400" b="1" kern="0" dirty="0">
                <a:solidFill>
                  <a:schemeClr val="tx1">
                    <a:lumMod val="65000"/>
                    <a:lumOff val="35000"/>
                  </a:schemeClr>
                </a:solidFill>
                <a:ea typeface="ＭＳ Ｐゴシック" pitchFamily="34" charset="-128"/>
              </a:rPr>
              <a:t>Energy Efficiency strongly influenced by Orientation</a:t>
            </a:r>
          </a:p>
          <a:p>
            <a:pPr lvl="1">
              <a:buClr>
                <a:srgbClr val="FEF202"/>
              </a:buClr>
              <a:defRPr/>
            </a:pPr>
            <a:r>
              <a:rPr lang="en-CA" sz="2400" b="1" kern="0" dirty="0">
                <a:solidFill>
                  <a:schemeClr val="tx1">
                    <a:lumMod val="65000"/>
                    <a:lumOff val="35000"/>
                  </a:schemeClr>
                </a:solidFill>
                <a:ea typeface="ＭＳ Ｐゴシック" pitchFamily="34" charset="-128"/>
              </a:rPr>
              <a:t>Hydrodynamics in Envelope may vary strongly by Orientation</a:t>
            </a:r>
          </a:p>
        </p:txBody>
      </p:sp>
      <p:sp>
        <p:nvSpPr>
          <p:cNvPr id="16"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80899" name="Title 1"/>
          <p:cNvSpPr>
            <a:spLocks noGrp="1"/>
          </p:cNvSpPr>
          <p:nvPr>
            <p:ph type="title"/>
          </p:nvPr>
        </p:nvSpPr>
        <p:spPr>
          <a:xfrm>
            <a:off x="1873995" y="188914"/>
            <a:ext cx="7904163" cy="719137"/>
          </a:xfrm>
        </p:spPr>
        <p:txBody>
          <a:bodyPr/>
          <a:lstStyle/>
          <a:p>
            <a:r>
              <a:rPr lang="en-US" altLang="en-US" dirty="0"/>
              <a:t>Step 3 for Energy Efficient Construction</a:t>
            </a:r>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05424" y="721753"/>
            <a:ext cx="9478911"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Excellent Insulation </a:t>
            </a:r>
            <a:r>
              <a:rPr lang="en-CA" sz="1800" b="1" kern="0" dirty="0">
                <a:solidFill>
                  <a:schemeClr val="tx1">
                    <a:lumMod val="65000"/>
                    <a:lumOff val="35000"/>
                  </a:schemeClr>
                </a:solidFill>
                <a:ea typeface="ＭＳ Ｐゴシック" pitchFamily="34" charset="-128"/>
              </a:rPr>
              <a:t>(Building Science)</a:t>
            </a:r>
            <a:endParaRPr lang="en-CA" sz="6600" b="1" kern="0" dirty="0">
              <a:solidFill>
                <a:schemeClr val="tx1">
                  <a:lumMod val="65000"/>
                  <a:lumOff val="35000"/>
                </a:schemeClr>
              </a:solidFill>
              <a:ea typeface="ＭＳ Ｐゴシック" pitchFamily="34" charset="-128"/>
            </a:endParaRPr>
          </a:p>
          <a:p>
            <a:pPr lvl="1">
              <a:buClr>
                <a:srgbClr val="FEF202"/>
              </a:buClr>
              <a:defRPr/>
            </a:pPr>
            <a:r>
              <a:rPr lang="en-CA" sz="2400" b="1" kern="0" dirty="0">
                <a:solidFill>
                  <a:schemeClr val="tx1">
                    <a:lumMod val="65000"/>
                    <a:lumOff val="35000"/>
                  </a:schemeClr>
                </a:solidFill>
                <a:ea typeface="ＭＳ Ｐゴシック" pitchFamily="34" charset="-128"/>
              </a:rPr>
              <a:t>Reduce </a:t>
            </a:r>
            <a:r>
              <a:rPr lang="en-GB" sz="2400" b="1" dirty="0">
                <a:solidFill>
                  <a:schemeClr val="tx1">
                    <a:lumMod val="65000"/>
                    <a:lumOff val="35000"/>
                  </a:schemeClr>
                </a:solidFill>
                <a:ea typeface="ＭＳ Ｐゴシック" charset="-128"/>
                <a:cs typeface="Calibri" pitchFamily="34" charset="0"/>
              </a:rPr>
              <a:t>the Environmental Impact of the Building</a:t>
            </a:r>
            <a:endParaRPr lang="en-CA" sz="2400" b="1" kern="0" dirty="0">
              <a:solidFill>
                <a:schemeClr val="tx1">
                  <a:lumMod val="65000"/>
                  <a:lumOff val="35000"/>
                </a:schemeClr>
              </a:solidFill>
              <a:ea typeface="ＭＳ Ｐゴシック" pitchFamily="34" charset="-128"/>
            </a:endParaRPr>
          </a:p>
          <a:p>
            <a:pPr lvl="1">
              <a:buClr>
                <a:srgbClr val="FEF202"/>
              </a:buClr>
              <a:defRPr/>
            </a:pPr>
            <a:r>
              <a:rPr lang="en-CA" sz="2400" b="1" kern="0" dirty="0">
                <a:solidFill>
                  <a:schemeClr val="tx1">
                    <a:lumMod val="65000"/>
                    <a:lumOff val="35000"/>
                  </a:schemeClr>
                </a:solidFill>
                <a:ea typeface="ＭＳ Ｐゴシック" pitchFamily="34" charset="-128"/>
              </a:rPr>
              <a:t>Reduction </a:t>
            </a:r>
            <a:r>
              <a:rPr lang="en-GB" sz="2400" b="1" dirty="0">
                <a:solidFill>
                  <a:schemeClr val="tx1">
                    <a:lumMod val="65000"/>
                    <a:lumOff val="35000"/>
                  </a:schemeClr>
                </a:solidFill>
                <a:ea typeface="ＭＳ Ｐゴシック" charset="-128"/>
                <a:cs typeface="Calibri" pitchFamily="34" charset="0"/>
              </a:rPr>
              <a:t>of heat losses from the building envelope </a:t>
            </a:r>
            <a:endParaRPr lang="en-CA" sz="2400" b="1" kern="0" dirty="0">
              <a:solidFill>
                <a:schemeClr val="tx1">
                  <a:lumMod val="65000"/>
                  <a:lumOff val="35000"/>
                </a:schemeClr>
              </a:solidFill>
              <a:ea typeface="ＭＳ Ｐゴシック" pitchFamily="34" charset="-128"/>
            </a:endParaRPr>
          </a:p>
          <a:p>
            <a:pPr lvl="1">
              <a:buClr>
                <a:srgbClr val="FEF202"/>
              </a:buClr>
              <a:defRPr/>
            </a:pPr>
            <a:r>
              <a:rPr lang="en-CA" sz="2400" b="1" kern="0" dirty="0">
                <a:solidFill>
                  <a:schemeClr val="tx1">
                    <a:lumMod val="65000"/>
                    <a:lumOff val="35000"/>
                  </a:schemeClr>
                </a:solidFill>
                <a:ea typeface="ＭＳ Ｐゴシック" pitchFamily="34" charset="-128"/>
              </a:rPr>
              <a:t>Optimize </a:t>
            </a:r>
            <a:r>
              <a:rPr lang="en-CA" sz="2400" b="1" dirty="0">
                <a:solidFill>
                  <a:schemeClr val="tx1">
                    <a:lumMod val="65000"/>
                    <a:lumOff val="35000"/>
                  </a:schemeClr>
                </a:solidFill>
                <a:ea typeface="ＭＳ Ｐゴシック" pitchFamily="34" charset="-128"/>
              </a:rPr>
              <a:t>thermal bridges</a:t>
            </a:r>
            <a:endParaRPr lang="en-CA" sz="2400" b="1" kern="0" dirty="0">
              <a:solidFill>
                <a:schemeClr val="tx1">
                  <a:lumMod val="65000"/>
                  <a:lumOff val="35000"/>
                </a:schemeClr>
              </a:solidFill>
              <a:ea typeface="ＭＳ Ｐゴシック" pitchFamily="34" charset="-128"/>
            </a:endParaRPr>
          </a:p>
          <a:p>
            <a:pPr lvl="1">
              <a:buClr>
                <a:srgbClr val="FEF202"/>
              </a:buClr>
              <a:defRPr/>
            </a:pPr>
            <a:r>
              <a:rPr lang="en-CA" sz="2400" b="1" kern="0" dirty="0">
                <a:solidFill>
                  <a:schemeClr val="tx1">
                    <a:lumMod val="65000"/>
                    <a:lumOff val="35000"/>
                  </a:schemeClr>
                </a:solidFill>
                <a:ea typeface="ＭＳ Ｐゴシック" pitchFamily="34" charset="-128"/>
              </a:rPr>
              <a:t>Prevention </a:t>
            </a:r>
            <a:r>
              <a:rPr lang="en-GB" sz="2400" b="1" dirty="0">
                <a:solidFill>
                  <a:schemeClr val="tx1">
                    <a:lumMod val="65000"/>
                    <a:lumOff val="35000"/>
                  </a:schemeClr>
                </a:solidFill>
                <a:ea typeface="ＭＳ Ｐゴシック" charset="-128"/>
                <a:cs typeface="Calibri" pitchFamily="34" charset="0"/>
              </a:rPr>
              <a:t>of condensation and mould/rot on the inside</a:t>
            </a:r>
            <a:endParaRPr lang="en-CA" sz="2400" b="1" kern="0" dirty="0">
              <a:solidFill>
                <a:schemeClr val="tx1">
                  <a:lumMod val="65000"/>
                  <a:lumOff val="35000"/>
                </a:schemeClr>
              </a:solidFill>
              <a:ea typeface="ＭＳ Ｐゴシック" pitchFamily="34" charset="-128"/>
            </a:endParaRPr>
          </a:p>
          <a:p>
            <a:pPr lvl="1">
              <a:buClr>
                <a:srgbClr val="FEF202"/>
              </a:buClr>
              <a:defRPr/>
            </a:pPr>
            <a:r>
              <a:rPr lang="en-CA" sz="2400" b="1" kern="0" dirty="0">
                <a:solidFill>
                  <a:schemeClr val="tx1">
                    <a:lumMod val="65000"/>
                    <a:lumOff val="35000"/>
                  </a:schemeClr>
                </a:solidFill>
                <a:ea typeface="ＭＳ Ｐゴシック" pitchFamily="34" charset="-128"/>
              </a:rPr>
              <a:t>Safeguarding </a:t>
            </a:r>
            <a:r>
              <a:rPr lang="en-GB" sz="2400" b="1" dirty="0">
                <a:solidFill>
                  <a:schemeClr val="tx1">
                    <a:lumMod val="65000"/>
                    <a:lumOff val="35000"/>
                  </a:schemeClr>
                </a:solidFill>
                <a:ea typeface="ＭＳ Ｐゴシック" charset="-128"/>
                <a:cs typeface="Calibri" pitchFamily="34" charset="0"/>
              </a:rPr>
              <a:t>the performance of the insulation layer</a:t>
            </a:r>
            <a:endParaRPr lang="en-CA" sz="2400" b="1" kern="0" dirty="0">
              <a:solidFill>
                <a:schemeClr val="tx1">
                  <a:lumMod val="65000"/>
                  <a:lumOff val="35000"/>
                </a:schemeClr>
              </a:solidFill>
              <a:ea typeface="ＭＳ Ｐゴシック" pitchFamily="34" charset="-128"/>
            </a:endParaRPr>
          </a:p>
          <a:p>
            <a:pPr lvl="1">
              <a:buClr>
                <a:srgbClr val="FEF202"/>
              </a:buClr>
              <a:defRPr/>
            </a:pPr>
            <a:r>
              <a:rPr lang="en-CA" sz="2400" b="1" kern="0" dirty="0">
                <a:solidFill>
                  <a:schemeClr val="tx1">
                    <a:lumMod val="65000"/>
                    <a:lumOff val="35000"/>
                  </a:schemeClr>
                </a:solidFill>
                <a:ea typeface="ＭＳ Ｐゴシック" pitchFamily="34" charset="-128"/>
              </a:rPr>
              <a:t>Insure </a:t>
            </a:r>
            <a:r>
              <a:rPr lang="en-CA" sz="2400" b="1" dirty="0">
                <a:solidFill>
                  <a:schemeClr val="tx1">
                    <a:lumMod val="65000"/>
                    <a:lumOff val="35000"/>
                  </a:schemeClr>
                </a:solidFill>
                <a:ea typeface="ＭＳ Ｐゴシック" charset="-128"/>
                <a:cs typeface="Calibri" pitchFamily="34" charset="0"/>
              </a:rPr>
              <a:t>Thermal Comfort</a:t>
            </a:r>
            <a:endParaRPr lang="en-CA" sz="2800" b="1" kern="0" dirty="0">
              <a:solidFill>
                <a:schemeClr val="tx1">
                  <a:lumMod val="65000"/>
                  <a:lumOff val="35000"/>
                </a:schemeClr>
              </a:solidFill>
              <a:ea typeface="ＭＳ Ｐゴシック" pitchFamily="34" charset="-128"/>
            </a:endParaRPr>
          </a:p>
          <a:p>
            <a:pPr lvl="1">
              <a:buClr>
                <a:srgbClr val="FEF202"/>
              </a:buClr>
              <a:defRPr/>
            </a:pPr>
            <a:r>
              <a:rPr lang="en-CA" sz="2400" b="1" kern="0" dirty="0">
                <a:solidFill>
                  <a:schemeClr val="tx1">
                    <a:lumMod val="65000"/>
                    <a:lumOff val="35000"/>
                  </a:schemeClr>
                </a:solidFill>
                <a:ea typeface="ＭＳ Ｐゴシック" pitchFamily="34" charset="-128"/>
              </a:rPr>
              <a:t>Improving </a:t>
            </a:r>
            <a:r>
              <a:rPr lang="en-GB" sz="2400" b="1" dirty="0">
                <a:solidFill>
                  <a:schemeClr val="tx1">
                    <a:lumMod val="65000"/>
                    <a:lumOff val="35000"/>
                  </a:schemeClr>
                </a:solidFill>
                <a:ea typeface="ＭＳ Ｐゴシック" charset="-128"/>
                <a:cs typeface="Calibri" pitchFamily="34" charset="0"/>
              </a:rPr>
              <a:t>the sound insulation of building components</a:t>
            </a:r>
            <a:endParaRPr lang="en-CA" sz="2400" b="1" kern="0" dirty="0">
              <a:solidFill>
                <a:schemeClr val="tx1">
                  <a:lumMod val="65000"/>
                  <a:lumOff val="35000"/>
                </a:schemeClr>
              </a:solidFill>
              <a:ea typeface="ＭＳ Ｐゴシック" pitchFamily="34" charset="-128"/>
            </a:endParaRPr>
          </a:p>
          <a:p>
            <a:pPr lvl="1">
              <a:buClr>
                <a:srgbClr val="FEF202"/>
              </a:buClr>
              <a:defRPr/>
            </a:pPr>
            <a:r>
              <a:rPr lang="en-CA" sz="2400" b="1" kern="0" dirty="0">
                <a:solidFill>
                  <a:schemeClr val="tx1">
                    <a:lumMod val="65000"/>
                    <a:lumOff val="35000"/>
                  </a:schemeClr>
                </a:solidFill>
                <a:ea typeface="ＭＳ Ｐゴシック" pitchFamily="34" charset="-128"/>
              </a:rPr>
              <a:t>Improving </a:t>
            </a:r>
            <a:r>
              <a:rPr lang="en-GB" sz="2400" b="1" dirty="0">
                <a:solidFill>
                  <a:schemeClr val="tx1">
                    <a:lumMod val="65000"/>
                    <a:lumOff val="35000"/>
                  </a:schemeClr>
                </a:solidFill>
                <a:ea typeface="ＭＳ Ｐゴシック" charset="-128"/>
                <a:cs typeface="Calibri" pitchFamily="34" charset="0"/>
              </a:rPr>
              <a:t>the fire resistance of the buildings</a:t>
            </a:r>
          </a:p>
          <a:p>
            <a:pPr lvl="1">
              <a:buClr>
                <a:srgbClr val="FEF202"/>
              </a:buClr>
              <a:defRPr/>
            </a:pPr>
            <a:endParaRPr lang="en-CA" sz="2400" b="1" kern="0" dirty="0">
              <a:solidFill>
                <a:schemeClr val="tx1">
                  <a:lumMod val="65000"/>
                  <a:lumOff val="35000"/>
                </a:schemeClr>
              </a:solidFill>
              <a:ea typeface="ＭＳ Ｐゴシック" pitchFamily="34" charset="-128"/>
            </a:endParaRPr>
          </a:p>
        </p:txBody>
      </p:sp>
      <p:sp>
        <p:nvSpPr>
          <p:cNvPr id="16"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ctrTitle"/>
          </p:nvPr>
        </p:nvSpPr>
        <p:spPr/>
        <p:txBody>
          <a:bodyPr/>
          <a:lstStyle/>
          <a:p>
            <a:pPr eaLnBrk="1" hangingPunct="1"/>
            <a:endParaRPr lang="en-US" altLang="en-US"/>
          </a:p>
        </p:txBody>
      </p:sp>
      <p:sp>
        <p:nvSpPr>
          <p:cNvPr id="83971" name="Subtitle 2"/>
          <p:cNvSpPr>
            <a:spLocks noGrp="1"/>
          </p:cNvSpPr>
          <p:nvPr>
            <p:ph type="subTitle" idx="1"/>
          </p:nvPr>
        </p:nvSpPr>
        <p:spPr/>
        <p:txBody>
          <a:bodyPr/>
          <a:lstStyle/>
          <a:p>
            <a:pPr eaLnBrk="1" hangingPunct="1"/>
            <a:endParaRPr lang="en-US" altLang="en-US">
              <a:solidFill>
                <a:srgbClr val="898989"/>
              </a:solidFill>
            </a:endParaRPr>
          </a:p>
        </p:txBody>
      </p:sp>
      <p:pic>
        <p:nvPicPr>
          <p:cNvPr id="83972" name="Picture 3" descr="why_build_green-jf1-11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7175" y="935039"/>
            <a:ext cx="789305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563688" y="935038"/>
            <a:ext cx="1860550" cy="5922962"/>
            <a:chOff x="2825083" y="0"/>
            <a:chExt cx="2183645" cy="6858000"/>
          </a:xfrm>
        </p:grpSpPr>
        <p:sp>
          <p:nvSpPr>
            <p:cNvPr id="5" name="Down Arrow 4"/>
            <p:cNvSpPr/>
            <p:nvPr/>
          </p:nvSpPr>
          <p:spPr>
            <a:xfrm>
              <a:off x="2825083" y="0"/>
              <a:ext cx="2183645" cy="6858000"/>
            </a:xfrm>
            <a:prstGeom prst="downArrow">
              <a:avLst>
                <a:gd name="adj1" fmla="val 79268"/>
                <a:gd name="adj2" fmla="val 40244"/>
              </a:avLst>
            </a:prstGeom>
            <a:gradFill flip="none" rotWithShape="1">
              <a:gsLst>
                <a:gs pos="0">
                  <a:srgbClr val="EF0303">
                    <a:shade val="30000"/>
                    <a:satMod val="115000"/>
                  </a:srgbClr>
                </a:gs>
                <a:gs pos="50000">
                  <a:srgbClr val="EF0303">
                    <a:shade val="67500"/>
                    <a:satMod val="115000"/>
                  </a:srgbClr>
                </a:gs>
                <a:gs pos="100000">
                  <a:srgbClr val="EF030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83979" name="TextBox 5"/>
            <p:cNvSpPr txBox="1">
              <a:spLocks noChangeArrowheads="1"/>
            </p:cNvSpPr>
            <p:nvPr/>
          </p:nvSpPr>
          <p:spPr bwMode="auto">
            <a:xfrm>
              <a:off x="2920618" y="368475"/>
              <a:ext cx="1992573" cy="595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0"/>
                </a:spcBef>
                <a:buClrTx/>
                <a:buFontTx/>
                <a:buNone/>
              </a:pPr>
              <a:r>
                <a:rPr lang="en-CA" altLang="en-US" sz="3000" b="1">
                  <a:solidFill>
                    <a:schemeClr val="bg1"/>
                  </a:solidFill>
                  <a:latin typeface="Arial Narrow" panose="020B0606020202030204" pitchFamily="34" charset="0"/>
                </a:rPr>
                <a:t>ENERGY</a:t>
              </a:r>
            </a:p>
            <a:p>
              <a:pPr algn="ctr" eaLnBrk="1" hangingPunct="1">
                <a:spcBef>
                  <a:spcPct val="0"/>
                </a:spcBef>
                <a:buClrTx/>
                <a:buFontTx/>
                <a:buNone/>
              </a:pPr>
              <a:r>
                <a:rPr lang="en-CA" altLang="en-US" sz="3000" b="1">
                  <a:solidFill>
                    <a:schemeClr val="bg1"/>
                  </a:solidFill>
                  <a:latin typeface="Arial Narrow" panose="020B0606020202030204" pitchFamily="34" charset="0"/>
                </a:rPr>
                <a:t>USE</a:t>
              </a:r>
            </a:p>
            <a:p>
              <a:pPr algn="ctr" eaLnBrk="1" hangingPunct="1">
                <a:spcBef>
                  <a:spcPct val="0"/>
                </a:spcBef>
                <a:buClrTx/>
                <a:buFontTx/>
                <a:buNone/>
              </a:pPr>
              <a:endParaRPr lang="en-CA" altLang="en-US" sz="3600" b="1">
                <a:solidFill>
                  <a:schemeClr val="bg1"/>
                </a:solidFill>
                <a:latin typeface="Arial Narrow" panose="020B0606020202030204" pitchFamily="34" charset="0"/>
              </a:endParaRPr>
            </a:p>
            <a:p>
              <a:pPr algn="ctr" eaLnBrk="1" hangingPunct="1">
                <a:spcBef>
                  <a:spcPct val="0"/>
                </a:spcBef>
                <a:buClrTx/>
                <a:buFontTx/>
                <a:buNone/>
              </a:pPr>
              <a:endParaRPr lang="en-CA" altLang="en-US" sz="3200" b="1">
                <a:solidFill>
                  <a:schemeClr val="bg1"/>
                </a:solidFill>
                <a:latin typeface="Arial Narrow" panose="020B0606020202030204" pitchFamily="34" charset="0"/>
              </a:endParaRPr>
            </a:p>
            <a:p>
              <a:pPr algn="ctr" eaLnBrk="1" hangingPunct="1">
                <a:spcBef>
                  <a:spcPct val="0"/>
                </a:spcBef>
                <a:buClrTx/>
                <a:buFontTx/>
                <a:buNone/>
              </a:pPr>
              <a:endParaRPr lang="en-CA" altLang="en-US" sz="3200" b="1">
                <a:solidFill>
                  <a:schemeClr val="bg1"/>
                </a:solidFill>
                <a:latin typeface="Arial Narrow" panose="020B0606020202030204" pitchFamily="34" charset="0"/>
              </a:endParaRPr>
            </a:p>
            <a:p>
              <a:pPr algn="ctr" eaLnBrk="1" hangingPunct="1">
                <a:spcBef>
                  <a:spcPct val="0"/>
                </a:spcBef>
                <a:buClrTx/>
                <a:buFontTx/>
                <a:buNone/>
              </a:pPr>
              <a:endParaRPr lang="en-CA" altLang="en-US" sz="3600" b="1">
                <a:solidFill>
                  <a:schemeClr val="bg1"/>
                </a:solidFill>
                <a:latin typeface="Arial Narrow" panose="020B0606020202030204" pitchFamily="34" charset="0"/>
              </a:endParaRPr>
            </a:p>
            <a:p>
              <a:pPr algn="ctr" eaLnBrk="1" hangingPunct="1">
                <a:spcBef>
                  <a:spcPct val="0"/>
                </a:spcBef>
                <a:buClrTx/>
                <a:buFontTx/>
                <a:buNone/>
              </a:pPr>
              <a:endParaRPr lang="en-CA" altLang="en-US" sz="3600" b="1">
                <a:solidFill>
                  <a:schemeClr val="bg1"/>
                </a:solidFill>
                <a:latin typeface="Arial Narrow" panose="020B0606020202030204" pitchFamily="34" charset="0"/>
              </a:endParaRPr>
            </a:p>
            <a:p>
              <a:pPr algn="ctr" eaLnBrk="1" hangingPunct="1">
                <a:spcBef>
                  <a:spcPct val="0"/>
                </a:spcBef>
                <a:buClrTx/>
                <a:buFontTx/>
                <a:buNone/>
              </a:pPr>
              <a:endParaRPr lang="en-CA" altLang="en-US" sz="3200" b="1">
                <a:solidFill>
                  <a:schemeClr val="bg1"/>
                </a:solidFill>
                <a:latin typeface="Arial Narrow" panose="020B0606020202030204" pitchFamily="34" charset="0"/>
              </a:endParaRPr>
            </a:p>
            <a:p>
              <a:pPr algn="ctr" eaLnBrk="1" hangingPunct="1">
                <a:spcBef>
                  <a:spcPct val="0"/>
                </a:spcBef>
                <a:buClrTx/>
                <a:buFontTx/>
                <a:buNone/>
              </a:pPr>
              <a:r>
                <a:rPr lang="en-CA" altLang="en-US" sz="3200" b="1">
                  <a:solidFill>
                    <a:schemeClr val="bg1"/>
                  </a:solidFill>
                  <a:latin typeface="Arial Narrow" panose="020B0606020202030204" pitchFamily="34" charset="0"/>
                </a:rPr>
                <a:t>70% - 90%</a:t>
              </a:r>
            </a:p>
          </p:txBody>
        </p:sp>
      </p:grpSp>
      <p:grpSp>
        <p:nvGrpSpPr>
          <p:cNvPr id="3" name="Group 6"/>
          <p:cNvGrpSpPr>
            <a:grpSpLocks/>
          </p:cNvGrpSpPr>
          <p:nvPr/>
        </p:nvGrpSpPr>
        <p:grpSpPr bwMode="auto">
          <a:xfrm>
            <a:off x="3560764" y="946151"/>
            <a:ext cx="1838325" cy="4976813"/>
            <a:chOff x="2825083" y="0"/>
            <a:chExt cx="2183645" cy="6858000"/>
          </a:xfrm>
        </p:grpSpPr>
        <p:sp>
          <p:nvSpPr>
            <p:cNvPr id="9" name="Down Arrow 8"/>
            <p:cNvSpPr/>
            <p:nvPr/>
          </p:nvSpPr>
          <p:spPr>
            <a:xfrm>
              <a:off x="2825083" y="0"/>
              <a:ext cx="2183645" cy="6858000"/>
            </a:xfrm>
            <a:prstGeom prst="downArrow">
              <a:avLst>
                <a:gd name="adj1" fmla="val 79268"/>
                <a:gd name="adj2" fmla="val 40244"/>
              </a:avLst>
            </a:prstGeom>
            <a:gradFill>
              <a:gsLst>
                <a:gs pos="0">
                  <a:srgbClr val="0070C0"/>
                </a:gs>
                <a:gs pos="39999">
                  <a:srgbClr val="85C2FF"/>
                </a:gs>
                <a:gs pos="70000">
                  <a:srgbClr val="C4D6EB"/>
                </a:gs>
                <a:gs pos="100000">
                  <a:srgbClr val="FFEBF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10" name="TextBox 5"/>
            <p:cNvSpPr txBox="1">
              <a:spLocks noChangeArrowheads="1"/>
            </p:cNvSpPr>
            <p:nvPr/>
          </p:nvSpPr>
          <p:spPr bwMode="auto">
            <a:xfrm>
              <a:off x="2919368" y="367510"/>
              <a:ext cx="1995075" cy="5685468"/>
            </a:xfrm>
            <a:prstGeom prst="rect">
              <a:avLst/>
            </a:prstGeom>
            <a:noFill/>
            <a:ln w="9525">
              <a:noFill/>
              <a:miter lim="800000"/>
              <a:headEnd/>
              <a:tailEnd/>
            </a:ln>
          </p:spPr>
          <p:txBody>
            <a:bodyPr>
              <a:spAutoFit/>
            </a:bodyPr>
            <a:lstStyle/>
            <a:p>
              <a:pPr algn="ctr" eaLnBrk="1" hangingPunct="1">
                <a:defRPr/>
              </a:pPr>
              <a:r>
                <a:rPr lang="en-CA" sz="3000" b="1" dirty="0">
                  <a:solidFill>
                    <a:schemeClr val="bg1"/>
                  </a:solidFill>
                  <a:latin typeface="Arial Narrow" pitchFamily="34" charset="0"/>
                  <a:ea typeface="ＭＳ Ｐゴシック" pitchFamily="34" charset="-128"/>
                </a:rPr>
                <a:t>CO2 </a:t>
              </a:r>
              <a:r>
                <a:rPr lang="en-CA" sz="2400" b="1" dirty="0">
                  <a:solidFill>
                    <a:schemeClr val="bg1"/>
                  </a:solidFill>
                  <a:latin typeface="Arial Narrow" pitchFamily="34" charset="0"/>
                  <a:ea typeface="ＭＳ Ｐゴシック" pitchFamily="34" charset="-128"/>
                </a:rPr>
                <a:t>EMISSIONS</a:t>
              </a:r>
            </a:p>
            <a:p>
              <a:pPr algn="ctr" eaLnBrk="1" hangingPunct="1">
                <a:defRPr/>
              </a:pPr>
              <a:endParaRPr lang="en-CA" sz="4000" b="1" dirty="0">
                <a:solidFill>
                  <a:schemeClr val="bg1"/>
                </a:solidFill>
                <a:latin typeface="Arial Narrow" pitchFamily="34" charset="0"/>
                <a:ea typeface="ＭＳ Ｐゴシック" pitchFamily="34" charset="-128"/>
              </a:endParaRPr>
            </a:p>
            <a:p>
              <a:pPr algn="ctr" eaLnBrk="1" hangingPunct="1">
                <a:defRPr/>
              </a:pPr>
              <a:endParaRPr lang="en-CA" sz="3200" b="1" dirty="0">
                <a:solidFill>
                  <a:schemeClr val="bg1"/>
                </a:solidFill>
                <a:latin typeface="Arial Narrow" pitchFamily="34" charset="0"/>
                <a:ea typeface="ＭＳ Ｐゴシック" pitchFamily="34" charset="-128"/>
              </a:endParaRPr>
            </a:p>
            <a:p>
              <a:pPr algn="ctr" eaLnBrk="1" hangingPunct="1">
                <a:defRPr/>
              </a:pPr>
              <a:endParaRPr lang="en-CA" sz="3600" b="1" dirty="0">
                <a:solidFill>
                  <a:schemeClr val="bg1"/>
                </a:solidFill>
                <a:latin typeface="Arial Narrow" pitchFamily="34" charset="0"/>
                <a:ea typeface="ＭＳ Ｐゴシック" pitchFamily="34" charset="-128"/>
              </a:endParaRPr>
            </a:p>
            <a:p>
              <a:pPr algn="ctr" eaLnBrk="1" hangingPunct="1">
                <a:defRPr/>
              </a:pPr>
              <a:r>
                <a:rPr lang="en-CA" sz="3600" b="1" dirty="0">
                  <a:solidFill>
                    <a:schemeClr val="bg1"/>
                  </a:solidFill>
                  <a:latin typeface="Arial Narrow" pitchFamily="34" charset="0"/>
                  <a:ea typeface="ＭＳ Ｐゴシック" pitchFamily="34" charset="-128"/>
                </a:rPr>
                <a:t> </a:t>
              </a:r>
            </a:p>
            <a:p>
              <a:pPr algn="ctr" eaLnBrk="1" hangingPunct="1">
                <a:defRPr/>
              </a:pPr>
              <a:r>
                <a:rPr lang="en-CA" sz="3200" b="1" dirty="0">
                  <a:solidFill>
                    <a:schemeClr val="accent6">
                      <a:lumMod val="40000"/>
                      <a:lumOff val="60000"/>
                    </a:schemeClr>
                  </a:solidFill>
                  <a:latin typeface="Arial Narrow" pitchFamily="34" charset="0"/>
                  <a:ea typeface="ＭＳ Ｐゴシック" pitchFamily="34" charset="-128"/>
                </a:rPr>
                <a:t>50% - 70%</a:t>
              </a:r>
            </a:p>
          </p:txBody>
        </p:sp>
      </p:grpSp>
      <p:sp>
        <p:nvSpPr>
          <p:cNvPr id="11" name="Title 1"/>
          <p:cNvSpPr txBox="1">
            <a:spLocks/>
          </p:cNvSpPr>
          <p:nvPr/>
        </p:nvSpPr>
        <p:spPr bwMode="auto">
          <a:xfrm>
            <a:off x="1733551" y="180975"/>
            <a:ext cx="790416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pPr>
              <a:defRPr/>
            </a:pPr>
            <a:r>
              <a:rPr lang="en-CA" kern="0" dirty="0"/>
              <a:t>Past, Present and Future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ppt_x"/>
                                          </p:val>
                                        </p:tav>
                                        <p:tav tm="100000">
                                          <p:val>
                                            <p:strVal val="#ppt_x"/>
                                          </p:val>
                                        </p:tav>
                                      </p:tavLst>
                                    </p:anim>
                                    <p:anim calcmode="lin" valueType="num">
                                      <p:cBhvr additive="base">
                                        <p:cTn id="14"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1212216" y="201295"/>
            <a:ext cx="7904163" cy="719138"/>
          </a:xfrm>
        </p:spPr>
        <p:txBody>
          <a:bodyPr/>
          <a:lstStyle/>
          <a:p>
            <a:r>
              <a:rPr lang="en-CA" altLang="en-US"/>
              <a:t>Energy Efficient = Thicker Walls</a:t>
            </a:r>
          </a:p>
        </p:txBody>
      </p:sp>
      <p:sp>
        <p:nvSpPr>
          <p:cNvPr id="86019" name="Content Placeholder 2"/>
          <p:cNvSpPr>
            <a:spLocks noGrp="1"/>
          </p:cNvSpPr>
          <p:nvPr>
            <p:ph idx="1"/>
          </p:nvPr>
        </p:nvSpPr>
        <p:spPr>
          <a:xfrm>
            <a:off x="1992314" y="4855374"/>
            <a:ext cx="7127875" cy="997190"/>
          </a:xfrm>
        </p:spPr>
        <p:txBody>
          <a:bodyPr/>
          <a:lstStyle/>
          <a:p>
            <a:r>
              <a:rPr lang="en-CA" altLang="en-US"/>
              <a:t>Energy efficient does not equal sustainable but without energy efficiency no sustainability!</a:t>
            </a:r>
          </a:p>
        </p:txBody>
      </p:sp>
      <p:grpSp>
        <p:nvGrpSpPr>
          <p:cNvPr id="6" name="Group 5"/>
          <p:cNvGrpSpPr/>
          <p:nvPr/>
        </p:nvGrpSpPr>
        <p:grpSpPr>
          <a:xfrm>
            <a:off x="6042038" y="1677989"/>
            <a:ext cx="4918074" cy="1766887"/>
            <a:chOff x="6042038" y="1677989"/>
            <a:chExt cx="4918074" cy="1766887"/>
          </a:xfrm>
        </p:grpSpPr>
        <p:sp>
          <p:nvSpPr>
            <p:cNvPr id="13" name="Rectangle 12"/>
            <p:cNvSpPr/>
            <p:nvPr/>
          </p:nvSpPr>
          <p:spPr bwMode="auto">
            <a:xfrm>
              <a:off x="8574098" y="1863726"/>
              <a:ext cx="2303463" cy="982663"/>
            </a:xfrm>
            <a:prstGeom prst="rect">
              <a:avLst/>
            </a:prstGeom>
            <a:solidFill>
              <a:srgbClr val="BABA5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 name="Rectangle 13"/>
            <p:cNvSpPr/>
            <p:nvPr/>
          </p:nvSpPr>
          <p:spPr bwMode="auto">
            <a:xfrm>
              <a:off x="6124586" y="2216151"/>
              <a:ext cx="144462" cy="827088"/>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 name="Rectangle 14"/>
            <p:cNvSpPr/>
            <p:nvPr/>
          </p:nvSpPr>
          <p:spPr bwMode="auto">
            <a:xfrm>
              <a:off x="8285173" y="2216151"/>
              <a:ext cx="144463" cy="827088"/>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6" name="Rectangle 15"/>
            <p:cNvSpPr/>
            <p:nvPr/>
          </p:nvSpPr>
          <p:spPr bwMode="auto">
            <a:xfrm>
              <a:off x="6269048" y="2216151"/>
              <a:ext cx="2016125" cy="827088"/>
            </a:xfrm>
            <a:prstGeom prst="rect">
              <a:avLst/>
            </a:prstGeom>
            <a:solidFill>
              <a:srgbClr val="F6E6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7" name="Rectangle 16"/>
            <p:cNvSpPr/>
            <p:nvPr/>
          </p:nvSpPr>
          <p:spPr bwMode="auto">
            <a:xfrm>
              <a:off x="8572511" y="2897189"/>
              <a:ext cx="144462" cy="496887"/>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 name="Rectangle 18"/>
            <p:cNvSpPr/>
            <p:nvPr/>
          </p:nvSpPr>
          <p:spPr bwMode="auto">
            <a:xfrm>
              <a:off x="6124586" y="3398839"/>
              <a:ext cx="2305050" cy="4603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 name="Rectangle 19"/>
            <p:cNvSpPr/>
            <p:nvPr/>
          </p:nvSpPr>
          <p:spPr bwMode="auto">
            <a:xfrm>
              <a:off x="6124586" y="3038476"/>
              <a:ext cx="2305050" cy="46038"/>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1" name="Rectangle 20"/>
            <p:cNvSpPr/>
            <p:nvPr/>
          </p:nvSpPr>
          <p:spPr bwMode="auto">
            <a:xfrm>
              <a:off x="8721736" y="2897189"/>
              <a:ext cx="2006600" cy="501650"/>
            </a:xfrm>
            <a:prstGeom prst="rect">
              <a:avLst/>
            </a:prstGeom>
            <a:solidFill>
              <a:srgbClr val="F6E6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2" name="Rectangle 21"/>
            <p:cNvSpPr/>
            <p:nvPr/>
          </p:nvSpPr>
          <p:spPr bwMode="auto">
            <a:xfrm>
              <a:off x="6124586" y="2170114"/>
              <a:ext cx="2305050" cy="46037"/>
            </a:xfrm>
            <a:prstGeom prst="rect">
              <a:avLst/>
            </a:prstGeom>
            <a:solidFill>
              <a:srgbClr val="C0982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3" name="Rectangle 22"/>
            <p:cNvSpPr/>
            <p:nvPr/>
          </p:nvSpPr>
          <p:spPr bwMode="auto">
            <a:xfrm>
              <a:off x="8572511" y="3398839"/>
              <a:ext cx="2305050" cy="4603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4" name="Rectangle 23"/>
            <p:cNvSpPr/>
            <p:nvPr/>
          </p:nvSpPr>
          <p:spPr bwMode="auto">
            <a:xfrm>
              <a:off x="6127761" y="3076576"/>
              <a:ext cx="144462" cy="315913"/>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5" name="Rectangle 24"/>
            <p:cNvSpPr/>
            <p:nvPr/>
          </p:nvSpPr>
          <p:spPr bwMode="auto">
            <a:xfrm>
              <a:off x="8285173" y="3076576"/>
              <a:ext cx="144463" cy="315913"/>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6" name="Rectangle 25"/>
            <p:cNvSpPr/>
            <p:nvPr/>
          </p:nvSpPr>
          <p:spPr bwMode="auto">
            <a:xfrm>
              <a:off x="6278573" y="3076576"/>
              <a:ext cx="2006600" cy="312738"/>
            </a:xfrm>
            <a:prstGeom prst="rect">
              <a:avLst/>
            </a:prstGeom>
            <a:solidFill>
              <a:srgbClr val="F6E6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 name="Rectangle 26"/>
            <p:cNvSpPr/>
            <p:nvPr/>
          </p:nvSpPr>
          <p:spPr bwMode="auto">
            <a:xfrm>
              <a:off x="8572511" y="2846389"/>
              <a:ext cx="2305050" cy="4445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8" name="Rectangle 27"/>
            <p:cNvSpPr/>
            <p:nvPr/>
          </p:nvSpPr>
          <p:spPr bwMode="auto">
            <a:xfrm>
              <a:off x="10733098" y="2897189"/>
              <a:ext cx="144463" cy="496887"/>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9" name="Rectangle 28"/>
            <p:cNvSpPr/>
            <p:nvPr/>
          </p:nvSpPr>
          <p:spPr bwMode="auto">
            <a:xfrm rot="16200000">
              <a:off x="8285969" y="1932782"/>
              <a:ext cx="142875" cy="315913"/>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0" name="Rectangle 29"/>
            <p:cNvSpPr/>
            <p:nvPr/>
          </p:nvSpPr>
          <p:spPr bwMode="auto">
            <a:xfrm rot="16200000">
              <a:off x="6127763" y="1931989"/>
              <a:ext cx="144462" cy="315912"/>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1" name="Rectangle 30"/>
            <p:cNvSpPr/>
            <p:nvPr/>
          </p:nvSpPr>
          <p:spPr bwMode="auto">
            <a:xfrm rot="16200000">
              <a:off x="10729925" y="1639888"/>
              <a:ext cx="144462" cy="315913"/>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2" name="Rectangle 31"/>
            <p:cNvSpPr/>
            <p:nvPr/>
          </p:nvSpPr>
          <p:spPr bwMode="auto">
            <a:xfrm rot="16200000">
              <a:off x="8572512" y="1638302"/>
              <a:ext cx="144463" cy="315912"/>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3" name="Rectangle 32"/>
            <p:cNvSpPr/>
            <p:nvPr/>
          </p:nvSpPr>
          <p:spPr bwMode="auto">
            <a:xfrm>
              <a:off x="6196025" y="1971676"/>
              <a:ext cx="2160588" cy="46038"/>
            </a:xfrm>
            <a:prstGeom prst="rect">
              <a:avLst/>
            </a:prstGeom>
            <a:solidFill>
              <a:srgbClr val="7777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4" name="Rectangle 33"/>
            <p:cNvSpPr/>
            <p:nvPr/>
          </p:nvSpPr>
          <p:spPr bwMode="auto">
            <a:xfrm>
              <a:off x="8645537" y="1677989"/>
              <a:ext cx="2160587" cy="46037"/>
            </a:xfrm>
            <a:prstGeom prst="rect">
              <a:avLst/>
            </a:prstGeom>
            <a:solidFill>
              <a:srgbClr val="7777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sp>
        <p:nvSpPr>
          <p:cNvPr id="86024"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&amp; Author: Wimmers</a:t>
            </a:r>
          </a:p>
        </p:txBody>
      </p:sp>
      <p:grpSp>
        <p:nvGrpSpPr>
          <p:cNvPr id="5" name="Group 4"/>
          <p:cNvGrpSpPr/>
          <p:nvPr/>
        </p:nvGrpSpPr>
        <p:grpSpPr>
          <a:xfrm>
            <a:off x="155688" y="2432245"/>
            <a:ext cx="6323385" cy="1399781"/>
            <a:chOff x="155688" y="2432245"/>
            <a:chExt cx="6323385" cy="1399781"/>
          </a:xfrm>
        </p:grpSpPr>
        <p:grpSp>
          <p:nvGrpSpPr>
            <p:cNvPr id="3" name="Group 2"/>
            <p:cNvGrpSpPr/>
            <p:nvPr/>
          </p:nvGrpSpPr>
          <p:grpSpPr>
            <a:xfrm>
              <a:off x="640532" y="2885282"/>
              <a:ext cx="4752975" cy="547687"/>
              <a:chOff x="511940" y="3463930"/>
              <a:chExt cx="4752975" cy="547687"/>
            </a:xfrm>
          </p:grpSpPr>
          <p:sp>
            <p:nvSpPr>
              <p:cNvPr id="37" name="Rectangle 36"/>
              <p:cNvSpPr/>
              <p:nvPr/>
            </p:nvSpPr>
            <p:spPr bwMode="auto">
              <a:xfrm>
                <a:off x="2959865" y="3463930"/>
                <a:ext cx="144462" cy="496887"/>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8" name="Rectangle 37"/>
              <p:cNvSpPr/>
              <p:nvPr/>
            </p:nvSpPr>
            <p:spPr bwMode="auto">
              <a:xfrm>
                <a:off x="511940" y="3965580"/>
                <a:ext cx="2305050" cy="4603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9" name="Rectangle 38"/>
              <p:cNvSpPr/>
              <p:nvPr/>
            </p:nvSpPr>
            <p:spPr bwMode="auto">
              <a:xfrm>
                <a:off x="3109090" y="3463930"/>
                <a:ext cx="2006600" cy="501650"/>
              </a:xfrm>
              <a:prstGeom prst="rect">
                <a:avLst/>
              </a:prstGeom>
              <a:solidFill>
                <a:srgbClr val="F6E6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0" name="Rectangle 39"/>
              <p:cNvSpPr/>
              <p:nvPr/>
            </p:nvSpPr>
            <p:spPr bwMode="auto">
              <a:xfrm>
                <a:off x="2959865" y="3965580"/>
                <a:ext cx="2305050" cy="46037"/>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1" name="Rectangle 40"/>
              <p:cNvSpPr/>
              <p:nvPr/>
            </p:nvSpPr>
            <p:spPr bwMode="auto">
              <a:xfrm>
                <a:off x="515115" y="3643317"/>
                <a:ext cx="144462" cy="315913"/>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2" name="Rectangle 41"/>
              <p:cNvSpPr/>
              <p:nvPr/>
            </p:nvSpPr>
            <p:spPr bwMode="auto">
              <a:xfrm>
                <a:off x="2672527" y="3643317"/>
                <a:ext cx="144463" cy="315913"/>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3" name="Rectangle 42"/>
              <p:cNvSpPr/>
              <p:nvPr/>
            </p:nvSpPr>
            <p:spPr bwMode="auto">
              <a:xfrm>
                <a:off x="665927" y="3643317"/>
                <a:ext cx="2006600" cy="312738"/>
              </a:xfrm>
              <a:prstGeom prst="rect">
                <a:avLst/>
              </a:prstGeom>
              <a:solidFill>
                <a:srgbClr val="F6E6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4" name="Rectangle 43"/>
              <p:cNvSpPr/>
              <p:nvPr/>
            </p:nvSpPr>
            <p:spPr bwMode="auto">
              <a:xfrm>
                <a:off x="5120452" y="3463930"/>
                <a:ext cx="144463" cy="496887"/>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sp>
          <p:nvSpPr>
            <p:cNvPr id="4" name="TextBox 3"/>
            <p:cNvSpPr txBox="1"/>
            <p:nvPr/>
          </p:nvSpPr>
          <p:spPr>
            <a:xfrm>
              <a:off x="1212216" y="3521869"/>
              <a:ext cx="1073784"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16” – 24”</a:t>
              </a:r>
            </a:p>
          </p:txBody>
        </p:sp>
        <p:sp>
          <p:nvSpPr>
            <p:cNvPr id="45" name="TextBox 44"/>
            <p:cNvSpPr txBox="1"/>
            <p:nvPr/>
          </p:nvSpPr>
          <p:spPr>
            <a:xfrm>
              <a:off x="155688" y="3105376"/>
              <a:ext cx="1073784"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3 ½ ”</a:t>
              </a:r>
            </a:p>
          </p:txBody>
        </p:sp>
        <p:sp>
          <p:nvSpPr>
            <p:cNvPr id="46" name="TextBox 45"/>
            <p:cNvSpPr txBox="1"/>
            <p:nvPr/>
          </p:nvSpPr>
          <p:spPr>
            <a:xfrm>
              <a:off x="5405289" y="3022105"/>
              <a:ext cx="1073784"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5 ½ ”</a:t>
              </a:r>
            </a:p>
          </p:txBody>
        </p:sp>
        <p:sp>
          <p:nvSpPr>
            <p:cNvPr id="47" name="TextBox 46"/>
            <p:cNvSpPr txBox="1"/>
            <p:nvPr/>
          </p:nvSpPr>
          <p:spPr>
            <a:xfrm>
              <a:off x="2945582" y="2432245"/>
              <a:ext cx="1073784"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 ½ ”</a:t>
              </a:r>
            </a:p>
          </p:txBody>
        </p:sp>
        <p:sp>
          <p:nvSpPr>
            <p:cNvPr id="48" name="Rectangle 47"/>
            <p:cNvSpPr/>
            <p:nvPr/>
          </p:nvSpPr>
          <p:spPr bwMode="auto">
            <a:xfrm>
              <a:off x="640532" y="3026566"/>
              <a:ext cx="2305050" cy="46038"/>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9" name="Rectangle 48"/>
            <p:cNvSpPr/>
            <p:nvPr/>
          </p:nvSpPr>
          <p:spPr bwMode="auto">
            <a:xfrm>
              <a:off x="3088457" y="2834479"/>
              <a:ext cx="2305050" cy="44450"/>
            </a:xfrm>
            <a:prstGeom prst="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0" name="Rectangle 49"/>
            <p:cNvSpPr/>
            <p:nvPr/>
          </p:nvSpPr>
          <p:spPr bwMode="auto">
            <a:xfrm rot="16200000">
              <a:off x="2838257" y="2825427"/>
              <a:ext cx="64596" cy="315913"/>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1" name="Rectangle 50"/>
            <p:cNvSpPr/>
            <p:nvPr/>
          </p:nvSpPr>
          <p:spPr bwMode="auto">
            <a:xfrm rot="16200000">
              <a:off x="680485" y="2825070"/>
              <a:ext cx="65314" cy="315912"/>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2" name="Rectangle 51"/>
            <p:cNvSpPr/>
            <p:nvPr/>
          </p:nvSpPr>
          <p:spPr bwMode="auto">
            <a:xfrm rot="16200000">
              <a:off x="5283814" y="2642065"/>
              <a:ext cx="64596" cy="315913"/>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3" name="Rectangle 52"/>
            <p:cNvSpPr/>
            <p:nvPr/>
          </p:nvSpPr>
          <p:spPr bwMode="auto">
            <a:xfrm rot="16200000">
              <a:off x="3126042" y="2641708"/>
              <a:ext cx="65314" cy="315912"/>
            </a:xfrm>
            <a:prstGeom prst="rect">
              <a:avLst/>
            </a:prstGeom>
            <a:solidFill>
              <a:srgbClr val="AF88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4" name="Rectangle 53"/>
            <p:cNvSpPr/>
            <p:nvPr/>
          </p:nvSpPr>
          <p:spPr bwMode="auto">
            <a:xfrm>
              <a:off x="711972" y="2888459"/>
              <a:ext cx="2160588" cy="46038"/>
            </a:xfrm>
            <a:prstGeom prst="rect">
              <a:avLst/>
            </a:prstGeom>
            <a:solidFill>
              <a:srgbClr val="7777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5" name="Rectangle 54"/>
            <p:cNvSpPr/>
            <p:nvPr/>
          </p:nvSpPr>
          <p:spPr bwMode="auto">
            <a:xfrm>
              <a:off x="3161484" y="2709076"/>
              <a:ext cx="2160587" cy="46037"/>
            </a:xfrm>
            <a:prstGeom prst="rect">
              <a:avLst/>
            </a:prstGeom>
            <a:solidFill>
              <a:srgbClr val="77777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6" name="TextBox 55"/>
            <p:cNvSpPr txBox="1"/>
            <p:nvPr/>
          </p:nvSpPr>
          <p:spPr>
            <a:xfrm>
              <a:off x="3907808" y="3524249"/>
              <a:ext cx="1073784"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16” – 24”</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1202056" y="201295"/>
            <a:ext cx="7904163" cy="719138"/>
          </a:xfrm>
        </p:spPr>
        <p:txBody>
          <a:bodyPr/>
          <a:lstStyle/>
          <a:p>
            <a:r>
              <a:rPr lang="en-CA" altLang="en-US" dirty="0"/>
              <a:t>BC Energy Step Code 2017 and new NBC</a:t>
            </a:r>
          </a:p>
        </p:txBody>
      </p:sp>
      <p:sp>
        <p:nvSpPr>
          <p:cNvPr id="87043" name="Content Placeholder 2"/>
          <p:cNvSpPr>
            <a:spLocks noGrp="1"/>
          </p:cNvSpPr>
          <p:nvPr>
            <p:ph idx="1"/>
          </p:nvPr>
        </p:nvSpPr>
        <p:spPr>
          <a:xfrm>
            <a:off x="1733551" y="1295400"/>
            <a:ext cx="6653213" cy="4114800"/>
          </a:xfrm>
        </p:spPr>
        <p:txBody>
          <a:bodyPr/>
          <a:lstStyle/>
          <a:p>
            <a:endParaRPr lang="en-US" altLang="en-US"/>
          </a:p>
        </p:txBody>
      </p:sp>
      <p:pic>
        <p:nvPicPr>
          <p:cNvPr id="87044" name="Picture 4" descr="Related image"/>
          <p:cNvPicPr>
            <a:picLocks noChangeAspect="1" noChangeArrowheads="1"/>
          </p:cNvPicPr>
          <p:nvPr/>
        </p:nvPicPr>
        <p:blipFill>
          <a:blip r:embed="rId3" cstate="screen">
            <a:extLst>
              <a:ext uri="{28A0092B-C50C-407E-A947-70E740481C1C}">
                <a14:useLocalDpi xmlns:a14="http://schemas.microsoft.com/office/drawing/2010/main"/>
              </a:ext>
            </a:extLst>
          </a:blip>
          <a:srcRect l="2133" b="3365"/>
          <a:stretch>
            <a:fillRect/>
          </a:stretch>
        </p:blipFill>
        <p:spPr bwMode="auto">
          <a:xfrm>
            <a:off x="1280160" y="1085851"/>
            <a:ext cx="9144000"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2" descr="Image result for bc step cod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1963" y="6307456"/>
            <a:ext cx="11604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Text Box 7"/>
          <p:cNvSpPr txBox="1">
            <a:spLocks noChangeArrowheads="1"/>
          </p:cNvSpPr>
          <p:nvPr/>
        </p:nvSpPr>
        <p:spPr bwMode="auto">
          <a:xfrm>
            <a:off x="-928687" y="6529389"/>
            <a:ext cx="28067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r" eaLnBrk="1" hangingPunct="1">
              <a:spcBef>
                <a:spcPct val="50000"/>
              </a:spcBef>
              <a:buClrTx/>
              <a:buFontTx/>
              <a:buNone/>
            </a:pPr>
            <a:r>
              <a:rPr lang="de-DE" altLang="en-US" sz="1200" dirty="0">
                <a:solidFill>
                  <a:schemeClr val="tx1"/>
                </a:solidFill>
              </a:rPr>
              <a:t>Author:</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882776" y="180975"/>
            <a:ext cx="7904163" cy="719138"/>
          </a:xfrm>
        </p:spPr>
        <p:txBody>
          <a:bodyPr/>
          <a:lstStyle/>
          <a:p>
            <a:r>
              <a:rPr lang="en-CA" altLang="en-US"/>
              <a:t>Building Science for Wood Buildings</a:t>
            </a:r>
          </a:p>
        </p:txBody>
      </p:sp>
      <p:sp>
        <p:nvSpPr>
          <p:cNvPr id="19459" name="Content Placeholder 2"/>
          <p:cNvSpPr>
            <a:spLocks noGrp="1"/>
          </p:cNvSpPr>
          <p:nvPr>
            <p:ph idx="1"/>
          </p:nvPr>
        </p:nvSpPr>
        <p:spPr>
          <a:xfrm>
            <a:off x="1308100" y="1281439"/>
            <a:ext cx="7011674" cy="4114800"/>
          </a:xfrm>
        </p:spPr>
        <p:txBody>
          <a:bodyPr/>
          <a:lstStyle/>
          <a:p>
            <a:pPr>
              <a:buClr>
                <a:schemeClr val="bg1">
                  <a:lumMod val="50000"/>
                </a:schemeClr>
              </a:buClr>
              <a:buFont typeface="+mj-lt"/>
              <a:buAutoNum type="arabicPeriod"/>
            </a:pPr>
            <a:r>
              <a:rPr lang="en-CA" altLang="en-US" dirty="0"/>
              <a:t>Introduction</a:t>
            </a:r>
          </a:p>
          <a:p>
            <a:pPr>
              <a:buClr>
                <a:schemeClr val="bg1">
                  <a:lumMod val="50000"/>
                </a:schemeClr>
              </a:buClr>
              <a:buFont typeface="+mj-lt"/>
              <a:buAutoNum type="arabicPeriod"/>
            </a:pPr>
            <a:r>
              <a:rPr lang="en-CA" altLang="en-US" dirty="0"/>
              <a:t>Thermal Performance</a:t>
            </a:r>
          </a:p>
          <a:p>
            <a:pPr>
              <a:buClr>
                <a:schemeClr val="bg1">
                  <a:lumMod val="50000"/>
                </a:schemeClr>
              </a:buClr>
              <a:buFont typeface="+mj-lt"/>
              <a:buAutoNum type="arabicPeriod"/>
            </a:pPr>
            <a:r>
              <a:rPr lang="en-CA" altLang="en-US" dirty="0"/>
              <a:t>Thermal Bridging</a:t>
            </a:r>
          </a:p>
          <a:p>
            <a:pPr>
              <a:buClr>
                <a:schemeClr val="bg1">
                  <a:lumMod val="50000"/>
                </a:schemeClr>
              </a:buClr>
              <a:buFont typeface="+mj-lt"/>
              <a:buAutoNum type="arabicPeriod"/>
            </a:pPr>
            <a:r>
              <a:rPr lang="en-CA" altLang="en-US" dirty="0"/>
              <a:t>Airtightness Basics and Material</a:t>
            </a:r>
          </a:p>
          <a:p>
            <a:pPr>
              <a:buClr>
                <a:schemeClr val="bg1">
                  <a:lumMod val="50000"/>
                </a:schemeClr>
              </a:buClr>
              <a:buFont typeface="+mj-lt"/>
              <a:buAutoNum type="arabicPeriod"/>
            </a:pPr>
            <a:r>
              <a:rPr lang="en-CA" altLang="en-US" dirty="0"/>
              <a:t>Airtightness Details and Test</a:t>
            </a:r>
          </a:p>
          <a:p>
            <a:pPr>
              <a:buClr>
                <a:schemeClr val="bg1">
                  <a:lumMod val="50000"/>
                </a:schemeClr>
              </a:buClr>
              <a:buFont typeface="+mj-lt"/>
              <a:buAutoNum type="arabicPeriod"/>
            </a:pPr>
            <a:r>
              <a:rPr lang="en-CA" altLang="en-US" dirty="0"/>
              <a:t>Vapour Diffusion and Moisture Management</a:t>
            </a:r>
          </a:p>
          <a:p>
            <a:pPr>
              <a:buClr>
                <a:schemeClr val="bg1">
                  <a:lumMod val="50000"/>
                </a:schemeClr>
              </a:buClr>
              <a:buFont typeface="+mj-lt"/>
              <a:buAutoNum type="arabicPeriod"/>
            </a:pPr>
            <a:r>
              <a:rPr lang="en-CA" altLang="en-US" dirty="0"/>
              <a:t>Developing Durable and High Performing Envelope Assemblies and Details</a:t>
            </a:r>
          </a:p>
          <a:p>
            <a:pPr>
              <a:buClr>
                <a:schemeClr val="bg1">
                  <a:lumMod val="50000"/>
                </a:schemeClr>
              </a:buClr>
              <a:buFont typeface="+mj-lt"/>
              <a:buAutoNum type="arabicPeriod"/>
            </a:pPr>
            <a:r>
              <a:rPr lang="en-CA" altLang="en-US" dirty="0">
                <a:solidFill>
                  <a:schemeClr val="tx1">
                    <a:lumMod val="65000"/>
                    <a:lumOff val="35000"/>
                  </a:schemeClr>
                </a:solidFill>
              </a:rPr>
              <a:t>Case Study: Wood Innovation Research Laboratory</a:t>
            </a:r>
          </a:p>
          <a:p>
            <a:pPr>
              <a:buClr>
                <a:schemeClr val="bg1">
                  <a:lumMod val="50000"/>
                </a:schemeClr>
              </a:buClr>
              <a:buFont typeface="+mj-lt"/>
              <a:buAutoNum type="arabicPeriod"/>
            </a:pPr>
            <a:endParaRPr lang="en-CA" altLang="en-US" dirty="0"/>
          </a:p>
          <a:p>
            <a:pPr>
              <a:buClr>
                <a:schemeClr val="bg1">
                  <a:lumMod val="50000"/>
                </a:schemeClr>
              </a:buClr>
              <a:buFont typeface="+mj-lt"/>
              <a:buAutoNum type="arabicPeriod"/>
            </a:pPr>
            <a:endParaRPr lang="en-CA" altLang="en-US"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1219200" y="-25400"/>
            <a:ext cx="8991600" cy="1143000"/>
          </a:xfrm>
        </p:spPr>
        <p:txBody>
          <a:bodyPr/>
          <a:lstStyle/>
          <a:p>
            <a:r>
              <a:rPr lang="en-CA" altLang="en-US" dirty="0"/>
              <a:t>What does this change?</a:t>
            </a:r>
            <a:endParaRPr lang="en-CA" altLang="en-US" b="1" dirty="0"/>
          </a:p>
        </p:txBody>
      </p:sp>
      <p:sp>
        <p:nvSpPr>
          <p:cNvPr id="89091" name="Content Placeholder 2"/>
          <p:cNvSpPr>
            <a:spLocks noGrp="1"/>
          </p:cNvSpPr>
          <p:nvPr>
            <p:ph idx="1"/>
          </p:nvPr>
        </p:nvSpPr>
        <p:spPr>
          <a:xfrm>
            <a:off x="1212848" y="1600201"/>
            <a:ext cx="8077200" cy="4525963"/>
          </a:xfrm>
        </p:spPr>
        <p:txBody>
          <a:bodyPr/>
          <a:lstStyle/>
          <a:p>
            <a:pPr marL="0" indent="0">
              <a:buNone/>
            </a:pPr>
            <a:r>
              <a:rPr lang="en-CA" altLang="en-US"/>
              <a:t>Envelope will get 42 – 77% heavier and will have 87 – 100% more volume! (all numbers are based on the 2017 BCESC)</a:t>
            </a:r>
          </a:p>
        </p:txBody>
      </p:sp>
      <p:pic>
        <p:nvPicPr>
          <p:cNvPr id="8909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1" y="3436938"/>
            <a:ext cx="167481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70200" y="3373438"/>
            <a:ext cx="20066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86400" y="3427413"/>
            <a:ext cx="15494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38976" y="3309938"/>
            <a:ext cx="1851025"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Rectangle 7"/>
          <p:cNvSpPr>
            <a:spLocks noChangeArrowheads="1"/>
          </p:cNvSpPr>
          <p:nvPr/>
        </p:nvSpPr>
        <p:spPr bwMode="auto">
          <a:xfrm>
            <a:off x="1206500" y="6502718"/>
            <a:ext cx="727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en-CA" altLang="en-US" sz="1200" dirty="0">
                <a:solidFill>
                  <a:schemeClr val="tx1"/>
                </a:solidFill>
              </a:rPr>
              <a:t>Source: MOC 2019 Conference Paper: Consequences of the BC Energy Step Code on Offsite Construction</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91139" name="Title 1"/>
          <p:cNvSpPr>
            <a:spLocks noGrp="1"/>
          </p:cNvSpPr>
          <p:nvPr>
            <p:ph type="title"/>
          </p:nvPr>
        </p:nvSpPr>
        <p:spPr>
          <a:xfrm>
            <a:off x="1873995" y="188914"/>
            <a:ext cx="7904163" cy="719137"/>
          </a:xfrm>
        </p:spPr>
        <p:txBody>
          <a:bodyPr/>
          <a:lstStyle/>
          <a:p>
            <a:r>
              <a:rPr lang="en-US" altLang="en-US" dirty="0"/>
              <a:t>Step 4 for Energy Efficient Construction</a:t>
            </a:r>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33344" y="728733"/>
            <a:ext cx="9478911"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Airtightness </a:t>
            </a:r>
            <a:r>
              <a:rPr lang="en-CA" sz="1800" b="1" kern="0" dirty="0">
                <a:solidFill>
                  <a:schemeClr val="tx1">
                    <a:lumMod val="65000"/>
                    <a:lumOff val="35000"/>
                  </a:schemeClr>
                </a:solidFill>
                <a:ea typeface="ＭＳ Ｐゴシック" pitchFamily="34" charset="-128"/>
              </a:rPr>
              <a:t>(Building Science)</a:t>
            </a:r>
            <a:endParaRPr lang="en-CA" sz="6600" b="1" kern="0" dirty="0">
              <a:solidFill>
                <a:schemeClr val="tx1">
                  <a:lumMod val="65000"/>
                  <a:lumOff val="35000"/>
                </a:schemeClr>
              </a:solidFill>
              <a:ea typeface="ＭＳ Ｐゴシック" pitchFamily="34" charset="-128"/>
            </a:endParaRPr>
          </a:p>
          <a:p>
            <a:pPr lvl="1">
              <a:buClr>
                <a:srgbClr val="FEF202"/>
              </a:buClr>
              <a:defRPr/>
            </a:pPr>
            <a:r>
              <a:rPr lang="en-CA" sz="2400" b="1" kern="0" dirty="0">
                <a:solidFill>
                  <a:schemeClr val="tx1">
                    <a:lumMod val="65000"/>
                    <a:lumOff val="35000"/>
                  </a:schemeClr>
                </a:solidFill>
                <a:ea typeface="ＭＳ Ｐゴシック" pitchFamily="34" charset="-128"/>
              </a:rPr>
              <a:t>Reduce </a:t>
            </a:r>
            <a:r>
              <a:rPr lang="en-CA" sz="2400" b="1" dirty="0">
                <a:solidFill>
                  <a:schemeClr val="tx1">
                    <a:lumMod val="65000"/>
                    <a:lumOff val="35000"/>
                  </a:schemeClr>
                </a:solidFill>
                <a:ea typeface="ＭＳ Ｐゴシック" charset="-128"/>
                <a:cs typeface="Calibri" pitchFamily="34" charset="0"/>
              </a:rPr>
              <a:t>Energy Losses</a:t>
            </a:r>
            <a:endParaRPr lang="en-CA" sz="2400" b="1" kern="0" dirty="0">
              <a:solidFill>
                <a:schemeClr val="tx1">
                  <a:lumMod val="65000"/>
                  <a:lumOff val="35000"/>
                </a:schemeClr>
              </a:solidFill>
              <a:ea typeface="ＭＳ Ｐゴシック" pitchFamily="34" charset="-128"/>
            </a:endParaRPr>
          </a:p>
          <a:p>
            <a:pPr lvl="1">
              <a:buClr>
                <a:srgbClr val="FEF202"/>
              </a:buClr>
              <a:defRPr/>
            </a:pPr>
            <a:r>
              <a:rPr lang="en-CA" sz="2400" b="1" kern="0" dirty="0">
                <a:solidFill>
                  <a:schemeClr val="tx1">
                    <a:lumMod val="65000"/>
                    <a:lumOff val="35000"/>
                  </a:schemeClr>
                </a:solidFill>
                <a:ea typeface="ＭＳ Ｐゴシック" pitchFamily="34" charset="-128"/>
              </a:rPr>
              <a:t>Prevention of Condensation (Rot &amp; Mold)</a:t>
            </a:r>
          </a:p>
          <a:p>
            <a:pPr lvl="1">
              <a:buClr>
                <a:srgbClr val="FEF202"/>
              </a:buClr>
              <a:defRPr/>
            </a:pPr>
            <a:r>
              <a:rPr lang="en-CA" sz="2400" b="1" kern="0" dirty="0">
                <a:solidFill>
                  <a:schemeClr val="tx1">
                    <a:lumMod val="65000"/>
                    <a:lumOff val="35000"/>
                  </a:schemeClr>
                </a:solidFill>
                <a:ea typeface="ＭＳ Ｐゴシック" pitchFamily="34" charset="-128"/>
              </a:rPr>
              <a:t>Assuring Healthy Living</a:t>
            </a:r>
          </a:p>
          <a:p>
            <a:pPr lvl="1">
              <a:buClr>
                <a:srgbClr val="FEF202"/>
              </a:buClr>
              <a:defRPr/>
            </a:pPr>
            <a:r>
              <a:rPr lang="en-CA" sz="2400" b="1" kern="0" dirty="0">
                <a:solidFill>
                  <a:schemeClr val="tx1">
                    <a:lumMod val="65000"/>
                    <a:lumOff val="35000"/>
                  </a:schemeClr>
                </a:solidFill>
                <a:ea typeface="ＭＳ Ｐゴシック" pitchFamily="34" charset="-128"/>
              </a:rPr>
              <a:t>Safeguarding the Performance of Insulation Layers</a:t>
            </a:r>
          </a:p>
          <a:p>
            <a:pPr lvl="1">
              <a:buClr>
                <a:srgbClr val="FEF202"/>
              </a:buClr>
              <a:defRPr/>
            </a:pPr>
            <a:r>
              <a:rPr lang="en-CA" sz="2400" b="1" kern="0" dirty="0">
                <a:solidFill>
                  <a:schemeClr val="tx1">
                    <a:lumMod val="65000"/>
                    <a:lumOff val="35000"/>
                  </a:schemeClr>
                </a:solidFill>
                <a:ea typeface="ＭＳ Ｐゴシック" pitchFamily="34" charset="-128"/>
              </a:rPr>
              <a:t>Prevention of Draft</a:t>
            </a:r>
          </a:p>
          <a:p>
            <a:pPr lvl="1">
              <a:buClr>
                <a:srgbClr val="FEF202"/>
              </a:buClr>
              <a:defRPr/>
            </a:pPr>
            <a:r>
              <a:rPr lang="en-CA" sz="2400" b="1" kern="0" dirty="0">
                <a:solidFill>
                  <a:schemeClr val="tx1">
                    <a:lumMod val="65000"/>
                    <a:lumOff val="35000"/>
                  </a:schemeClr>
                </a:solidFill>
                <a:ea typeface="ＭＳ Ｐゴシック" pitchFamily="34" charset="-128"/>
              </a:rPr>
              <a:t>Prevention of Cold Floors</a:t>
            </a:r>
            <a:endParaRPr lang="en-CA" sz="2800" b="1" kern="0" dirty="0">
              <a:solidFill>
                <a:schemeClr val="tx1">
                  <a:lumMod val="65000"/>
                  <a:lumOff val="35000"/>
                </a:schemeClr>
              </a:solidFill>
              <a:ea typeface="ＭＳ Ｐゴシック" pitchFamily="34" charset="-128"/>
            </a:endParaRPr>
          </a:p>
          <a:p>
            <a:pPr lvl="1">
              <a:buClr>
                <a:srgbClr val="FEF202"/>
              </a:buClr>
              <a:defRPr/>
            </a:pPr>
            <a:r>
              <a:rPr lang="en-GB" sz="2400" b="1" dirty="0">
                <a:solidFill>
                  <a:schemeClr val="tx1">
                    <a:lumMod val="65000"/>
                    <a:lumOff val="35000"/>
                  </a:schemeClr>
                </a:solidFill>
                <a:ea typeface="ＭＳ Ｐゴシック" charset="-128"/>
                <a:cs typeface="Calibri" pitchFamily="34" charset="0"/>
              </a:rPr>
              <a:t>Preventing Contamination of the Indoor Air </a:t>
            </a:r>
          </a:p>
          <a:p>
            <a:pPr lvl="1">
              <a:buClr>
                <a:srgbClr val="FEF202"/>
              </a:buClr>
              <a:defRPr/>
            </a:pPr>
            <a:r>
              <a:rPr lang="en-GB" sz="2400" b="1" dirty="0">
                <a:solidFill>
                  <a:schemeClr val="tx1">
                    <a:lumMod val="65000"/>
                    <a:lumOff val="35000"/>
                  </a:schemeClr>
                </a:solidFill>
                <a:ea typeface="ＭＳ Ｐゴシック" charset="-128"/>
                <a:cs typeface="Calibri" pitchFamily="34" charset="0"/>
              </a:rPr>
              <a:t>Insuring Effectiveness of the Ventilation System</a:t>
            </a:r>
          </a:p>
          <a:p>
            <a:pPr lvl="1">
              <a:buClr>
                <a:srgbClr val="FEF202"/>
              </a:buClr>
              <a:defRPr/>
            </a:pPr>
            <a:r>
              <a:rPr lang="en-GB" sz="2400" b="1" dirty="0">
                <a:solidFill>
                  <a:schemeClr val="tx1">
                    <a:lumMod val="65000"/>
                    <a:lumOff val="35000"/>
                  </a:schemeClr>
                </a:solidFill>
                <a:ea typeface="ＭＳ Ｐゴシック" charset="-128"/>
                <a:cs typeface="Calibri" pitchFamily="34" charset="0"/>
              </a:rPr>
              <a:t>Insuring Effectiveness Sound Insulation </a:t>
            </a:r>
            <a:endParaRPr lang="en-CA" sz="2400" b="1" kern="0" dirty="0">
              <a:solidFill>
                <a:schemeClr val="tx1">
                  <a:lumMod val="65000"/>
                  <a:lumOff val="35000"/>
                </a:schemeClr>
              </a:solidFill>
              <a:ea typeface="ＭＳ Ｐゴシック" pitchFamily="34" charset="-128"/>
            </a:endParaRPr>
          </a:p>
        </p:txBody>
      </p:sp>
      <p:sp>
        <p:nvSpPr>
          <p:cNvPr id="17"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93187" name="Title 1"/>
          <p:cNvSpPr>
            <a:spLocks noGrp="1"/>
          </p:cNvSpPr>
          <p:nvPr>
            <p:ph type="title"/>
          </p:nvPr>
        </p:nvSpPr>
        <p:spPr>
          <a:xfrm>
            <a:off x="1873995" y="188914"/>
            <a:ext cx="7904163" cy="719137"/>
          </a:xfrm>
        </p:spPr>
        <p:txBody>
          <a:bodyPr/>
          <a:lstStyle/>
          <a:p>
            <a:r>
              <a:rPr lang="en-US" altLang="en-US" dirty="0"/>
              <a:t>Step 5 for Energy Efficient Construction</a:t>
            </a:r>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05424" y="742864"/>
            <a:ext cx="10858656"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Humidity Management</a:t>
            </a:r>
            <a:r>
              <a:rPr lang="en-CA" sz="1800" b="1" kern="0" dirty="0">
                <a:solidFill>
                  <a:schemeClr val="tx1">
                    <a:lumMod val="65000"/>
                    <a:lumOff val="35000"/>
                  </a:schemeClr>
                </a:solidFill>
                <a:ea typeface="ＭＳ Ｐゴシック" pitchFamily="34" charset="-128"/>
              </a:rPr>
              <a:t> (Building Science)</a:t>
            </a:r>
            <a:endParaRPr lang="en-CA" sz="6600" b="1" kern="0" dirty="0">
              <a:solidFill>
                <a:schemeClr val="tx1">
                  <a:lumMod val="65000"/>
                  <a:lumOff val="35000"/>
                </a:schemeClr>
              </a:solidFill>
              <a:ea typeface="ＭＳ Ｐゴシック" pitchFamily="34" charset="-128"/>
            </a:endParaRPr>
          </a:p>
          <a:p>
            <a:pPr lvl="1">
              <a:buClr>
                <a:srgbClr val="FEF202"/>
              </a:buClr>
              <a:defRPr/>
            </a:pPr>
            <a:r>
              <a:rPr lang="en-CA" sz="2400" b="1" kern="0" dirty="0">
                <a:solidFill>
                  <a:schemeClr val="tx1">
                    <a:lumMod val="65000"/>
                    <a:lumOff val="35000"/>
                  </a:schemeClr>
                </a:solidFill>
                <a:ea typeface="ＭＳ Ｐゴシック" pitchFamily="34" charset="-128"/>
              </a:rPr>
              <a:t>Increase Durability of Envelope </a:t>
            </a:r>
            <a:endParaRPr lang="en-CA" sz="2400" b="1" dirty="0">
              <a:solidFill>
                <a:schemeClr val="tx1">
                  <a:lumMod val="65000"/>
                  <a:lumOff val="35000"/>
                </a:schemeClr>
              </a:solidFill>
              <a:ea typeface="ＭＳ Ｐゴシック" charset="-128"/>
              <a:cs typeface="Calibri" pitchFamily="34" charset="0"/>
            </a:endParaRPr>
          </a:p>
          <a:p>
            <a:pPr lvl="1">
              <a:buClr>
                <a:srgbClr val="FEF202"/>
              </a:buClr>
              <a:defRPr/>
            </a:pPr>
            <a:r>
              <a:rPr lang="en-CA" sz="2400" b="1" kern="0" dirty="0">
                <a:solidFill>
                  <a:schemeClr val="tx1">
                    <a:lumMod val="65000"/>
                    <a:lumOff val="35000"/>
                  </a:schemeClr>
                </a:solidFill>
                <a:ea typeface="ＭＳ Ｐゴシック" pitchFamily="34" charset="-128"/>
              </a:rPr>
              <a:t>Prevention of Condensation (Rot &amp; Mold)</a:t>
            </a:r>
          </a:p>
          <a:p>
            <a:pPr lvl="1">
              <a:buClr>
                <a:srgbClr val="FEF202"/>
              </a:buClr>
              <a:defRPr/>
            </a:pPr>
            <a:r>
              <a:rPr lang="en-CA" sz="2400" b="1" kern="0" dirty="0">
                <a:solidFill>
                  <a:schemeClr val="tx1">
                    <a:lumMod val="65000"/>
                    <a:lumOff val="35000"/>
                  </a:schemeClr>
                </a:solidFill>
                <a:ea typeface="ＭＳ Ｐゴシック" pitchFamily="34" charset="-128"/>
              </a:rPr>
              <a:t>Safeguarding the Performance of Insulation Layers</a:t>
            </a:r>
          </a:p>
          <a:p>
            <a:pPr lvl="1">
              <a:buClr>
                <a:srgbClr val="FEF202"/>
              </a:buClr>
              <a:defRPr/>
            </a:pPr>
            <a:r>
              <a:rPr lang="en-CA" sz="2400" b="1" kern="0" dirty="0">
                <a:solidFill>
                  <a:schemeClr val="tx1">
                    <a:lumMod val="65000"/>
                    <a:lumOff val="35000"/>
                  </a:schemeClr>
                </a:solidFill>
                <a:ea typeface="ＭＳ Ｐゴシック" pitchFamily="34" charset="-128"/>
              </a:rPr>
              <a:t>Insure Healthy Living Conditions</a:t>
            </a:r>
          </a:p>
          <a:p>
            <a:pPr lvl="1">
              <a:buClr>
                <a:srgbClr val="FEF202"/>
              </a:buClr>
              <a:defRPr/>
            </a:pPr>
            <a:r>
              <a:rPr lang="en-CA" sz="2400" b="1" kern="0" dirty="0">
                <a:solidFill>
                  <a:schemeClr val="tx1">
                    <a:lumMod val="65000"/>
                    <a:lumOff val="35000"/>
                  </a:schemeClr>
                </a:solidFill>
                <a:ea typeface="ＭＳ Ｐゴシック" pitchFamily="34" charset="-128"/>
              </a:rPr>
              <a:t>Safeguarding the Structural Performance </a:t>
            </a:r>
          </a:p>
        </p:txBody>
      </p:sp>
      <p:sp>
        <p:nvSpPr>
          <p:cNvPr id="16"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96259" name="Title 1"/>
          <p:cNvSpPr>
            <a:spLocks noGrp="1"/>
          </p:cNvSpPr>
          <p:nvPr>
            <p:ph type="title"/>
          </p:nvPr>
        </p:nvSpPr>
        <p:spPr>
          <a:xfrm>
            <a:off x="1873995" y="188914"/>
            <a:ext cx="7904163" cy="719137"/>
          </a:xfrm>
        </p:spPr>
        <p:txBody>
          <a:bodyPr/>
          <a:lstStyle/>
          <a:p>
            <a:r>
              <a:rPr lang="en-US" altLang="en-US" dirty="0"/>
              <a:t>Benefit of Energy Efficient Construction</a:t>
            </a:r>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54284" y="728410"/>
            <a:ext cx="10858656"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Thermal Comfort </a:t>
            </a:r>
            <a:r>
              <a:rPr lang="en-CA" sz="1800" b="1" kern="0" dirty="0">
                <a:solidFill>
                  <a:schemeClr val="tx1">
                    <a:lumMod val="65000"/>
                    <a:lumOff val="35000"/>
                  </a:schemeClr>
                </a:solidFill>
                <a:ea typeface="ＭＳ Ｐゴシック" pitchFamily="34" charset="-128"/>
              </a:rPr>
              <a:t>(Building Science)</a:t>
            </a:r>
            <a:endParaRPr lang="en-CA" sz="6600" b="1" kern="0" dirty="0">
              <a:solidFill>
                <a:schemeClr val="tx1">
                  <a:lumMod val="65000"/>
                  <a:lumOff val="35000"/>
                </a:schemeClr>
              </a:solidFill>
              <a:ea typeface="ＭＳ Ｐゴシック" pitchFamily="34" charset="-128"/>
            </a:endParaRPr>
          </a:p>
          <a:p>
            <a:pPr lvl="1">
              <a:buClr>
                <a:srgbClr val="FEF202"/>
              </a:buClr>
              <a:defRPr/>
            </a:pPr>
            <a:r>
              <a:rPr lang="en-CA" sz="2400" b="1" kern="0" dirty="0">
                <a:solidFill>
                  <a:schemeClr val="tx1">
                    <a:lumMod val="65000"/>
                    <a:lumOff val="35000"/>
                  </a:schemeClr>
                </a:solidFill>
                <a:ea typeface="ＭＳ Ｐゴシック" pitchFamily="34" charset="-128"/>
              </a:rPr>
              <a:t>Optimize Well Being</a:t>
            </a:r>
            <a:endParaRPr lang="en-CA" sz="2400" b="1" dirty="0">
              <a:solidFill>
                <a:schemeClr val="tx1">
                  <a:lumMod val="65000"/>
                  <a:lumOff val="35000"/>
                </a:schemeClr>
              </a:solidFill>
              <a:ea typeface="ＭＳ Ｐゴシック" charset="-128"/>
              <a:cs typeface="Calibri" pitchFamily="34" charset="0"/>
            </a:endParaRPr>
          </a:p>
          <a:p>
            <a:pPr lvl="1">
              <a:buClr>
                <a:srgbClr val="FEF202"/>
              </a:buClr>
              <a:defRPr/>
            </a:pPr>
            <a:r>
              <a:rPr lang="en-CA" sz="2400" b="1" kern="0" dirty="0">
                <a:solidFill>
                  <a:schemeClr val="tx1">
                    <a:lumMod val="65000"/>
                    <a:lumOff val="35000"/>
                  </a:schemeClr>
                </a:solidFill>
                <a:ea typeface="ＭＳ Ｐゴシック" pitchFamily="34" charset="-128"/>
              </a:rPr>
              <a:t>Insure Healthy Living Conditions</a:t>
            </a:r>
          </a:p>
          <a:p>
            <a:pPr lvl="1">
              <a:buClr>
                <a:srgbClr val="FEF202"/>
              </a:buClr>
              <a:defRPr/>
            </a:pPr>
            <a:r>
              <a:rPr lang="en-CA" sz="2400" b="1" kern="0" dirty="0">
                <a:solidFill>
                  <a:schemeClr val="tx1">
                    <a:lumMod val="65000"/>
                    <a:lumOff val="35000"/>
                  </a:schemeClr>
                </a:solidFill>
                <a:ea typeface="ＭＳ Ｐゴシック" pitchFamily="34" charset="-128"/>
              </a:rPr>
              <a:t>Reduce Energy Consumption</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1219200" y="188914"/>
            <a:ext cx="9358313" cy="719137"/>
          </a:xfrm>
        </p:spPr>
        <p:txBody>
          <a:bodyPr/>
          <a:lstStyle/>
          <a:p>
            <a:r>
              <a:rPr lang="en-CA" altLang="en-US" dirty="0"/>
              <a:t>Thermal Comfort</a:t>
            </a:r>
          </a:p>
        </p:txBody>
      </p:sp>
      <p:sp>
        <p:nvSpPr>
          <p:cNvPr id="98307" name="Content Placeholder 2"/>
          <p:cNvSpPr>
            <a:spLocks noGrp="1"/>
          </p:cNvSpPr>
          <p:nvPr>
            <p:ph idx="1"/>
          </p:nvPr>
        </p:nvSpPr>
        <p:spPr>
          <a:xfrm>
            <a:off x="5117789" y="1295400"/>
            <a:ext cx="6405080" cy="4114800"/>
          </a:xfrm>
        </p:spPr>
        <p:txBody>
          <a:bodyPr/>
          <a:lstStyle/>
          <a:p>
            <a:r>
              <a:rPr lang="en-CA" altLang="en-US" dirty="0"/>
              <a:t>Thermal comfort is defined in ASHRAE 55 or ISO 7730 or EN 15251 as:</a:t>
            </a:r>
          </a:p>
          <a:p>
            <a:pPr marL="0" indent="0">
              <a:buNone/>
            </a:pPr>
            <a:r>
              <a:rPr lang="en-CA" altLang="en-US" i="1" dirty="0"/>
              <a:t>	The condition of mind which expresses 	satisfaction with the thermal environment.</a:t>
            </a:r>
          </a:p>
          <a:p>
            <a:r>
              <a:rPr lang="en-CA" altLang="en-US" dirty="0"/>
              <a:t>Thermal comfort is defined by numerous parameters set by the majority, attempting to convert the condition of mind into physical parameters.</a:t>
            </a:r>
          </a:p>
        </p:txBody>
      </p:sp>
      <p:sp>
        <p:nvSpPr>
          <p:cNvPr id="4" name="Content Placeholder 2"/>
          <p:cNvSpPr txBox="1">
            <a:spLocks/>
          </p:cNvSpPr>
          <p:nvPr/>
        </p:nvSpPr>
        <p:spPr bwMode="auto">
          <a:xfrm>
            <a:off x="1278626" y="2252845"/>
            <a:ext cx="297810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US" altLang="en-US" kern="0" dirty="0"/>
              <a:t>Value	Sensation</a:t>
            </a:r>
          </a:p>
          <a:p>
            <a:pPr marL="0" indent="0">
              <a:buFont typeface="Wingdings" panose="05000000000000000000" pitchFamily="2" charset="2"/>
              <a:buNone/>
            </a:pPr>
            <a:r>
              <a:rPr lang="en-US" altLang="en-US" kern="0" dirty="0"/>
              <a:t>+3	Hot</a:t>
            </a:r>
          </a:p>
          <a:p>
            <a:pPr marL="0" indent="0">
              <a:buFont typeface="Wingdings" panose="05000000000000000000" pitchFamily="2" charset="2"/>
              <a:buNone/>
            </a:pPr>
            <a:r>
              <a:rPr lang="en-US" altLang="en-US" kern="0" dirty="0"/>
              <a:t>+2	Warm</a:t>
            </a:r>
          </a:p>
          <a:p>
            <a:pPr marL="0" indent="0">
              <a:buFont typeface="Wingdings" panose="05000000000000000000" pitchFamily="2" charset="2"/>
              <a:buNone/>
            </a:pPr>
            <a:r>
              <a:rPr lang="en-US" altLang="en-US" kern="0" dirty="0"/>
              <a:t>+1	Slightly Warm</a:t>
            </a:r>
          </a:p>
          <a:p>
            <a:pPr marL="0" indent="0">
              <a:buFont typeface="Wingdings" panose="05000000000000000000" pitchFamily="2" charset="2"/>
              <a:buNone/>
            </a:pPr>
            <a:r>
              <a:rPr lang="en-US" altLang="en-US" kern="0" dirty="0"/>
              <a:t>0	Neutral</a:t>
            </a:r>
          </a:p>
          <a:p>
            <a:pPr marL="0" indent="0">
              <a:buFont typeface="Wingdings" panose="05000000000000000000" pitchFamily="2" charset="2"/>
              <a:buNone/>
            </a:pPr>
            <a:r>
              <a:rPr lang="en-US" altLang="en-US" kern="0" dirty="0"/>
              <a:t>-1	Slightly Cold</a:t>
            </a:r>
          </a:p>
          <a:p>
            <a:pPr marL="0" indent="0">
              <a:buFont typeface="Wingdings" panose="05000000000000000000" pitchFamily="2" charset="2"/>
              <a:buNone/>
            </a:pPr>
            <a:r>
              <a:rPr lang="en-US" altLang="en-US" kern="0" dirty="0"/>
              <a:t>-2	Cool</a:t>
            </a:r>
          </a:p>
          <a:p>
            <a:pPr marL="0" indent="0">
              <a:buFont typeface="Wingdings" panose="05000000000000000000" pitchFamily="2" charset="2"/>
              <a:buNone/>
            </a:pPr>
            <a:r>
              <a:rPr lang="en-US" altLang="en-US" kern="0" dirty="0"/>
              <a:t>-3	Cold</a:t>
            </a:r>
          </a:p>
        </p:txBody>
      </p:sp>
      <p:pic>
        <p:nvPicPr>
          <p:cNvPr id="5" name="Picture 2" descr="Image result for ashr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094" y="1185227"/>
            <a:ext cx="1425575"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6802" b="17141"/>
          <a:stretch/>
        </p:blipFill>
        <p:spPr>
          <a:xfrm>
            <a:off x="2633669" y="1295400"/>
            <a:ext cx="2151654" cy="800100"/>
          </a:xfrm>
          <a:prstGeom prst="rect">
            <a:avLst/>
          </a:prstGeom>
        </p:spPr>
      </p:pic>
      <p:cxnSp>
        <p:nvCxnSpPr>
          <p:cNvPr id="7" name="Straight Connector 6"/>
          <p:cNvCxnSpPr/>
          <p:nvPr/>
        </p:nvCxnSpPr>
        <p:spPr>
          <a:xfrm>
            <a:off x="1352557" y="2732497"/>
            <a:ext cx="211169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Box 7"/>
          <p:cNvSpPr txBox="1">
            <a:spLocks noChangeArrowheads="1"/>
          </p:cNvSpPr>
          <p:nvPr/>
        </p:nvSpPr>
        <p:spPr bwMode="auto">
          <a:xfrm>
            <a:off x="1220471" y="6516689"/>
            <a:ext cx="2659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Source: ASHRAE, ISO, Author: Wimmers</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1214756" y="188914"/>
            <a:ext cx="9362757" cy="719137"/>
          </a:xfrm>
        </p:spPr>
        <p:txBody>
          <a:bodyPr/>
          <a:lstStyle/>
          <a:p>
            <a:r>
              <a:rPr lang="en-US" altLang="en-US" dirty="0"/>
              <a:t>Interior Comfort</a:t>
            </a:r>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4729" y="1268414"/>
            <a:ext cx="410845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Box 6"/>
          <p:cNvSpPr txBox="1">
            <a:spLocks noChangeArrowheads="1"/>
          </p:cNvSpPr>
          <p:nvPr/>
        </p:nvSpPr>
        <p:spPr bwMode="auto">
          <a:xfrm>
            <a:off x="1668454" y="5641975"/>
            <a:ext cx="2160588" cy="2936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cs typeface="Arial" panose="020B0604020202020204" pitchFamily="34" charset="0"/>
              </a:rPr>
              <a:t>Air Temperature [C°]</a:t>
            </a:r>
          </a:p>
        </p:txBody>
      </p:sp>
      <p:sp>
        <p:nvSpPr>
          <p:cNvPr id="8" name="Rectangle 7"/>
          <p:cNvSpPr/>
          <p:nvPr/>
        </p:nvSpPr>
        <p:spPr>
          <a:xfrm>
            <a:off x="4170355" y="1709738"/>
            <a:ext cx="684213"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latin typeface="Calibri" panose="020F0502020204030204" pitchFamily="34" charset="0"/>
            </a:endParaRPr>
          </a:p>
        </p:txBody>
      </p:sp>
      <p:sp>
        <p:nvSpPr>
          <p:cNvPr id="99335" name="TextBox 8"/>
          <p:cNvSpPr txBox="1">
            <a:spLocks noChangeArrowheads="1"/>
          </p:cNvSpPr>
          <p:nvPr/>
        </p:nvSpPr>
        <p:spPr bwMode="auto">
          <a:xfrm>
            <a:off x="4029068" y="1660525"/>
            <a:ext cx="1042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000">
                <a:solidFill>
                  <a:schemeClr val="tx1"/>
                </a:solidFill>
                <a:cs typeface="Arial" panose="020B0604020202020204" pitchFamily="34" charset="0"/>
              </a:rPr>
              <a:t>uncomfortable warm</a:t>
            </a:r>
          </a:p>
        </p:txBody>
      </p:sp>
      <p:sp>
        <p:nvSpPr>
          <p:cNvPr id="10" name="Rectangle 9"/>
          <p:cNvSpPr/>
          <p:nvPr/>
        </p:nvSpPr>
        <p:spPr>
          <a:xfrm>
            <a:off x="1866893" y="4446589"/>
            <a:ext cx="1050925"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latin typeface="Calibri" panose="020F0502020204030204" pitchFamily="34" charset="0"/>
            </a:endParaRPr>
          </a:p>
        </p:txBody>
      </p:sp>
      <p:sp>
        <p:nvSpPr>
          <p:cNvPr id="14" name="Rectangle 13"/>
          <p:cNvSpPr/>
          <p:nvPr/>
        </p:nvSpPr>
        <p:spPr>
          <a:xfrm>
            <a:off x="3219442" y="2889251"/>
            <a:ext cx="690562" cy="360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latin typeface="Calibri" panose="020F0502020204030204" pitchFamily="34" charset="0"/>
            </a:endParaRPr>
          </a:p>
        </p:txBody>
      </p:sp>
      <p:sp>
        <p:nvSpPr>
          <p:cNvPr id="99338" name="TextBox 14"/>
          <p:cNvSpPr txBox="1">
            <a:spLocks noChangeArrowheads="1"/>
          </p:cNvSpPr>
          <p:nvPr/>
        </p:nvSpPr>
        <p:spPr bwMode="auto">
          <a:xfrm>
            <a:off x="3162293" y="2894013"/>
            <a:ext cx="10445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000">
                <a:solidFill>
                  <a:schemeClr val="tx1"/>
                </a:solidFill>
                <a:cs typeface="Arial" panose="020B0604020202020204" pitchFamily="34" charset="0"/>
              </a:rPr>
              <a:t>comfortable</a:t>
            </a:r>
          </a:p>
        </p:txBody>
      </p:sp>
      <p:sp>
        <p:nvSpPr>
          <p:cNvPr id="99339" name="TextBox 17"/>
          <p:cNvSpPr txBox="1">
            <a:spLocks noChangeArrowheads="1"/>
          </p:cNvSpPr>
          <p:nvPr/>
        </p:nvSpPr>
        <p:spPr bwMode="auto">
          <a:xfrm>
            <a:off x="1938329" y="4427538"/>
            <a:ext cx="1042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000">
                <a:solidFill>
                  <a:schemeClr val="tx1"/>
                </a:solidFill>
                <a:cs typeface="Arial" panose="020B0604020202020204" pitchFamily="34" charset="0"/>
              </a:rPr>
              <a:t>uncomfortable cold</a:t>
            </a:r>
          </a:p>
        </p:txBody>
      </p:sp>
      <p:sp>
        <p:nvSpPr>
          <p:cNvPr id="99340" name="TextBox 21"/>
          <p:cNvSpPr txBox="1">
            <a:spLocks noChangeArrowheads="1"/>
          </p:cNvSpPr>
          <p:nvPr/>
        </p:nvSpPr>
        <p:spPr bwMode="auto">
          <a:xfrm rot="16200000">
            <a:off x="-603259" y="3175001"/>
            <a:ext cx="395922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cs typeface="Arial" panose="020B0604020202020204" pitchFamily="34" charset="0"/>
              </a:rPr>
              <a:t>Surrounding Surface Temperature [C°]</a:t>
            </a:r>
          </a:p>
        </p:txBody>
      </p:sp>
      <p:sp>
        <p:nvSpPr>
          <p:cNvPr id="23" name="Rectangle 22"/>
          <p:cNvSpPr/>
          <p:nvPr/>
        </p:nvSpPr>
        <p:spPr>
          <a:xfrm>
            <a:off x="2460618" y="1860551"/>
            <a:ext cx="668337" cy="415925"/>
          </a:xfrm>
          <a:prstGeom prst="rect">
            <a:avLst/>
          </a:prstGeom>
          <a:solidFill>
            <a:srgbClr val="9797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latin typeface="Calibri" panose="020F0502020204030204" pitchFamily="34" charset="0"/>
            </a:endParaRPr>
          </a:p>
        </p:txBody>
      </p:sp>
      <p:sp>
        <p:nvSpPr>
          <p:cNvPr id="99342" name="TextBox 24"/>
          <p:cNvSpPr txBox="1">
            <a:spLocks noChangeArrowheads="1"/>
          </p:cNvSpPr>
          <p:nvPr/>
        </p:nvSpPr>
        <p:spPr bwMode="auto">
          <a:xfrm>
            <a:off x="2370130" y="2741613"/>
            <a:ext cx="1044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000">
                <a:solidFill>
                  <a:schemeClr val="tx1"/>
                </a:solidFill>
                <a:cs typeface="Arial" panose="020B0604020202020204" pitchFamily="34" charset="0"/>
              </a:rPr>
              <a:t>satisfactory</a:t>
            </a:r>
          </a:p>
          <a:p>
            <a:pPr eaLnBrk="1" hangingPunct="1">
              <a:spcBef>
                <a:spcPct val="0"/>
              </a:spcBef>
              <a:buClrTx/>
              <a:buFontTx/>
              <a:buNone/>
            </a:pPr>
            <a:r>
              <a:rPr lang="en-CA" altLang="en-US" sz="1000">
                <a:solidFill>
                  <a:schemeClr val="tx1"/>
                </a:solidFill>
                <a:cs typeface="Arial" panose="020B0604020202020204" pitchFamily="34" charset="0"/>
              </a:rPr>
              <a:t>comfort</a:t>
            </a:r>
          </a:p>
        </p:txBody>
      </p:sp>
      <p:sp>
        <p:nvSpPr>
          <p:cNvPr id="99343" name="Text Box 10"/>
          <p:cNvSpPr txBox="1">
            <a:spLocks noChangeArrowheads="1"/>
          </p:cNvSpPr>
          <p:nvPr/>
        </p:nvSpPr>
        <p:spPr bwMode="auto">
          <a:xfrm>
            <a:off x="1214756" y="6390642"/>
            <a:ext cx="5364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cs typeface="Arial" panose="020B0604020202020204" pitchFamily="34" charset="0"/>
              </a:rPr>
              <a:t>Source: O. Fanger, Graphic: Wimmers  </a:t>
            </a:r>
          </a:p>
        </p:txBody>
      </p:sp>
      <p:pic>
        <p:nvPicPr>
          <p:cNvPr id="9934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26080" y="1260475"/>
            <a:ext cx="4175125"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6281730" y="4429126"/>
            <a:ext cx="1052513"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latin typeface="Calibri" panose="020F0502020204030204" pitchFamily="34" charset="0"/>
            </a:endParaRPr>
          </a:p>
        </p:txBody>
      </p:sp>
      <p:sp>
        <p:nvSpPr>
          <p:cNvPr id="18" name="Rectangle 17"/>
          <p:cNvSpPr/>
          <p:nvPr/>
        </p:nvSpPr>
        <p:spPr>
          <a:xfrm>
            <a:off x="8550267" y="1692276"/>
            <a:ext cx="690562"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latin typeface="Calibri" panose="020F0502020204030204" pitchFamily="34" charset="0"/>
            </a:endParaRPr>
          </a:p>
        </p:txBody>
      </p:sp>
      <p:sp>
        <p:nvSpPr>
          <p:cNvPr id="19" name="Rectangle 18"/>
          <p:cNvSpPr/>
          <p:nvPr/>
        </p:nvSpPr>
        <p:spPr>
          <a:xfrm>
            <a:off x="7542205" y="3060701"/>
            <a:ext cx="690563" cy="3603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latin typeface="Calibri" panose="020F0502020204030204" pitchFamily="34" charset="0"/>
            </a:endParaRPr>
          </a:p>
        </p:txBody>
      </p:sp>
      <p:sp>
        <p:nvSpPr>
          <p:cNvPr id="99348" name="TextBox 15"/>
          <p:cNvSpPr txBox="1">
            <a:spLocks noChangeArrowheads="1"/>
          </p:cNvSpPr>
          <p:nvPr/>
        </p:nvSpPr>
        <p:spPr bwMode="auto">
          <a:xfrm>
            <a:off x="7578718" y="3276601"/>
            <a:ext cx="10429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000">
                <a:solidFill>
                  <a:schemeClr val="tx1"/>
                </a:solidFill>
                <a:cs typeface="Arial" panose="020B0604020202020204" pitchFamily="34" charset="0"/>
              </a:rPr>
              <a:t>comfortable</a:t>
            </a:r>
          </a:p>
        </p:txBody>
      </p:sp>
      <p:sp>
        <p:nvSpPr>
          <p:cNvPr id="99349" name="TextBox 16"/>
          <p:cNvSpPr txBox="1">
            <a:spLocks noChangeArrowheads="1"/>
          </p:cNvSpPr>
          <p:nvPr/>
        </p:nvSpPr>
        <p:spPr bwMode="auto">
          <a:xfrm>
            <a:off x="8443904" y="1663700"/>
            <a:ext cx="1042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000">
                <a:solidFill>
                  <a:schemeClr val="tx1"/>
                </a:solidFill>
                <a:cs typeface="Arial" panose="020B0604020202020204" pitchFamily="34" charset="0"/>
              </a:rPr>
              <a:t>uncomfortable humid</a:t>
            </a:r>
          </a:p>
        </p:txBody>
      </p:sp>
      <p:sp>
        <p:nvSpPr>
          <p:cNvPr id="99350" name="TextBox 18"/>
          <p:cNvSpPr txBox="1">
            <a:spLocks noChangeArrowheads="1"/>
          </p:cNvSpPr>
          <p:nvPr/>
        </p:nvSpPr>
        <p:spPr bwMode="auto">
          <a:xfrm>
            <a:off x="6281730" y="4429125"/>
            <a:ext cx="1044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000">
                <a:solidFill>
                  <a:schemeClr val="tx1"/>
                </a:solidFill>
                <a:cs typeface="Arial" panose="020B0604020202020204" pitchFamily="34" charset="0"/>
              </a:rPr>
              <a:t>uncomfortable dry</a:t>
            </a:r>
          </a:p>
        </p:txBody>
      </p:sp>
      <p:sp>
        <p:nvSpPr>
          <p:cNvPr id="99351" name="TextBox 19"/>
          <p:cNvSpPr txBox="1">
            <a:spLocks noChangeArrowheads="1"/>
          </p:cNvSpPr>
          <p:nvPr/>
        </p:nvSpPr>
        <p:spPr bwMode="auto">
          <a:xfrm>
            <a:off x="5572118" y="5626100"/>
            <a:ext cx="2160587"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cs typeface="Arial" panose="020B0604020202020204" pitchFamily="34" charset="0"/>
              </a:rPr>
              <a:t>Air Temperature [C°]</a:t>
            </a:r>
          </a:p>
        </p:txBody>
      </p:sp>
      <p:sp>
        <p:nvSpPr>
          <p:cNvPr id="99352" name="TextBox 20"/>
          <p:cNvSpPr txBox="1">
            <a:spLocks noChangeArrowheads="1"/>
          </p:cNvSpPr>
          <p:nvPr/>
        </p:nvSpPr>
        <p:spPr bwMode="auto">
          <a:xfrm rot="16200000">
            <a:off x="4313230" y="3706813"/>
            <a:ext cx="287972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300">
                <a:solidFill>
                  <a:schemeClr val="tx1"/>
                </a:solidFill>
                <a:cs typeface="Arial" panose="020B0604020202020204" pitchFamily="34" charset="0"/>
              </a:rPr>
              <a:t>Relative Humidity [%]</a:t>
            </a:r>
          </a:p>
        </p:txBody>
      </p:sp>
      <p:sp>
        <p:nvSpPr>
          <p:cNvPr id="26" name="Rectangle 25"/>
          <p:cNvSpPr/>
          <p:nvPr/>
        </p:nvSpPr>
        <p:spPr>
          <a:xfrm>
            <a:off x="7732704" y="3997326"/>
            <a:ext cx="889000" cy="271463"/>
          </a:xfrm>
          <a:prstGeom prst="rect">
            <a:avLst/>
          </a:prstGeom>
          <a:solidFill>
            <a:srgbClr val="9797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latin typeface="Calibri" panose="020F0502020204030204" pitchFamily="34" charset="0"/>
            </a:endParaRPr>
          </a:p>
        </p:txBody>
      </p:sp>
      <p:sp>
        <p:nvSpPr>
          <p:cNvPr id="99354" name="TextBox 25"/>
          <p:cNvSpPr txBox="1">
            <a:spLocks noChangeArrowheads="1"/>
          </p:cNvSpPr>
          <p:nvPr/>
        </p:nvSpPr>
        <p:spPr bwMode="auto">
          <a:xfrm>
            <a:off x="7578718" y="3884613"/>
            <a:ext cx="1042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000">
                <a:solidFill>
                  <a:schemeClr val="tx1"/>
                </a:solidFill>
                <a:cs typeface="Arial" panose="020B0604020202020204" pitchFamily="34" charset="0"/>
              </a:rPr>
              <a:t>satisfactory</a:t>
            </a:r>
          </a:p>
          <a:p>
            <a:pPr eaLnBrk="1" hangingPunct="1">
              <a:spcBef>
                <a:spcPct val="0"/>
              </a:spcBef>
              <a:buClrTx/>
              <a:buFontTx/>
              <a:buNone/>
            </a:pPr>
            <a:r>
              <a:rPr lang="en-CA" altLang="en-US" sz="1000">
                <a:solidFill>
                  <a:schemeClr val="tx1"/>
                </a:solidFill>
                <a:cs typeface="Arial" panose="020B0604020202020204" pitchFamily="34" charset="0"/>
              </a:rPr>
              <a:t>comfort</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Benefits depending on Humidity</a:t>
            </a:r>
          </a:p>
        </p:txBody>
      </p:sp>
      <p:graphicFrame>
        <p:nvGraphicFramePr>
          <p:cNvPr id="5" name="Table 4"/>
          <p:cNvGraphicFramePr>
            <a:graphicFrameLocks noGrp="1"/>
          </p:cNvGraphicFramePr>
          <p:nvPr>
            <p:extLst>
              <p:ext uri="{D42A27DB-BD31-4B8C-83A1-F6EECF244321}">
                <p14:modId xmlns:p14="http://schemas.microsoft.com/office/powerpoint/2010/main" val="2637089130"/>
              </p:ext>
            </p:extLst>
          </p:nvPr>
        </p:nvGraphicFramePr>
        <p:xfrm>
          <a:off x="3270185" y="1788491"/>
          <a:ext cx="5056370" cy="2595880"/>
        </p:xfrm>
        <a:graphic>
          <a:graphicData uri="http://schemas.openxmlformats.org/drawingml/2006/table">
            <a:tbl>
              <a:tblPr firstRow="1" bandRow="1">
                <a:tableStyleId>{5940675A-B579-460E-94D1-54222C63F5DA}</a:tableStyleId>
              </a:tblPr>
              <a:tblGrid>
                <a:gridCol w="505637">
                  <a:extLst>
                    <a:ext uri="{9D8B030D-6E8A-4147-A177-3AD203B41FA5}">
                      <a16:colId xmlns:a16="http://schemas.microsoft.com/office/drawing/2014/main" val="597127354"/>
                    </a:ext>
                  </a:extLst>
                </a:gridCol>
                <a:gridCol w="505637">
                  <a:extLst>
                    <a:ext uri="{9D8B030D-6E8A-4147-A177-3AD203B41FA5}">
                      <a16:colId xmlns:a16="http://schemas.microsoft.com/office/drawing/2014/main" val="329514171"/>
                    </a:ext>
                  </a:extLst>
                </a:gridCol>
                <a:gridCol w="505637">
                  <a:extLst>
                    <a:ext uri="{9D8B030D-6E8A-4147-A177-3AD203B41FA5}">
                      <a16:colId xmlns:a16="http://schemas.microsoft.com/office/drawing/2014/main" val="1972634912"/>
                    </a:ext>
                  </a:extLst>
                </a:gridCol>
                <a:gridCol w="505637">
                  <a:extLst>
                    <a:ext uri="{9D8B030D-6E8A-4147-A177-3AD203B41FA5}">
                      <a16:colId xmlns:a16="http://schemas.microsoft.com/office/drawing/2014/main" val="3671950253"/>
                    </a:ext>
                  </a:extLst>
                </a:gridCol>
                <a:gridCol w="505637">
                  <a:extLst>
                    <a:ext uri="{9D8B030D-6E8A-4147-A177-3AD203B41FA5}">
                      <a16:colId xmlns:a16="http://schemas.microsoft.com/office/drawing/2014/main" val="2862435005"/>
                    </a:ext>
                  </a:extLst>
                </a:gridCol>
                <a:gridCol w="505637">
                  <a:extLst>
                    <a:ext uri="{9D8B030D-6E8A-4147-A177-3AD203B41FA5}">
                      <a16:colId xmlns:a16="http://schemas.microsoft.com/office/drawing/2014/main" val="1456274878"/>
                    </a:ext>
                  </a:extLst>
                </a:gridCol>
                <a:gridCol w="505637">
                  <a:extLst>
                    <a:ext uri="{9D8B030D-6E8A-4147-A177-3AD203B41FA5}">
                      <a16:colId xmlns:a16="http://schemas.microsoft.com/office/drawing/2014/main" val="4105563074"/>
                    </a:ext>
                  </a:extLst>
                </a:gridCol>
                <a:gridCol w="505637">
                  <a:extLst>
                    <a:ext uri="{9D8B030D-6E8A-4147-A177-3AD203B41FA5}">
                      <a16:colId xmlns:a16="http://schemas.microsoft.com/office/drawing/2014/main" val="2888865449"/>
                    </a:ext>
                  </a:extLst>
                </a:gridCol>
                <a:gridCol w="505637">
                  <a:extLst>
                    <a:ext uri="{9D8B030D-6E8A-4147-A177-3AD203B41FA5}">
                      <a16:colId xmlns:a16="http://schemas.microsoft.com/office/drawing/2014/main" val="2353603628"/>
                    </a:ext>
                  </a:extLst>
                </a:gridCol>
                <a:gridCol w="505637">
                  <a:extLst>
                    <a:ext uri="{9D8B030D-6E8A-4147-A177-3AD203B41FA5}">
                      <a16:colId xmlns:a16="http://schemas.microsoft.com/office/drawing/2014/main" val="3213347780"/>
                    </a:ext>
                  </a:extLst>
                </a:gridCol>
              </a:tblGrid>
              <a:tr h="370840">
                <a:tc>
                  <a:txBody>
                    <a:bodyPr/>
                    <a:lstStyle/>
                    <a:p>
                      <a:endParaRPr lang="en-US"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14948493"/>
                  </a:ext>
                </a:extLst>
              </a:tr>
              <a:tr h="370840">
                <a:tc>
                  <a:txBody>
                    <a:bodyPr/>
                    <a:lstStyle/>
                    <a:p>
                      <a:endParaRPr lang="en-US"/>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601702"/>
                  </a:ext>
                </a:extLst>
              </a:tr>
              <a:tr h="370840">
                <a:tc>
                  <a:txBody>
                    <a:bodyPr/>
                    <a:lstStyle/>
                    <a:p>
                      <a:endParaRPr lang="en-US"/>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9031474"/>
                  </a:ext>
                </a:extLst>
              </a:tr>
              <a:tr h="370840">
                <a:tc>
                  <a:txBody>
                    <a:bodyPr/>
                    <a:lstStyle/>
                    <a:p>
                      <a:endParaRPr lang="en-US"/>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6944501"/>
                  </a:ext>
                </a:extLst>
              </a:tr>
              <a:tr h="370840">
                <a:tc>
                  <a:txBody>
                    <a:bodyPr/>
                    <a:lstStyle/>
                    <a:p>
                      <a:endParaRPr lang="en-US"/>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80579986"/>
                  </a:ext>
                </a:extLst>
              </a:tr>
              <a:tr h="370840">
                <a:tc>
                  <a:txBody>
                    <a:bodyPr/>
                    <a:lstStyle/>
                    <a:p>
                      <a:endParaRPr lang="en-US"/>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32845697"/>
                  </a:ext>
                </a:extLst>
              </a:tr>
              <a:tr h="370840">
                <a:tc>
                  <a:txBody>
                    <a:bodyPr/>
                    <a:lstStyle/>
                    <a:p>
                      <a:endParaRPr lang="en-US"/>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8218817"/>
                  </a:ext>
                </a:extLst>
              </a:tr>
            </a:tbl>
          </a:graphicData>
        </a:graphic>
      </p:graphicFrame>
      <p:sp>
        <p:nvSpPr>
          <p:cNvPr id="7" name="Rectangle 6"/>
          <p:cNvSpPr/>
          <p:nvPr/>
        </p:nvSpPr>
        <p:spPr>
          <a:xfrm>
            <a:off x="3277442" y="2171430"/>
            <a:ext cx="2022550" cy="364857"/>
          </a:xfrm>
          <a:prstGeom prst="rect">
            <a:avLst/>
          </a:prstGeom>
          <a:gradFill flip="none" rotWithShape="1">
            <a:gsLst>
              <a:gs pos="0">
                <a:srgbClr val="FF0000"/>
              </a:gs>
              <a:gs pos="47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0800000">
            <a:off x="6570740" y="2529029"/>
            <a:ext cx="1748728" cy="364857"/>
          </a:xfrm>
          <a:prstGeom prst="rect">
            <a:avLst/>
          </a:prstGeom>
          <a:gradFill flip="none" rotWithShape="1">
            <a:gsLst>
              <a:gs pos="0">
                <a:srgbClr val="FFC000"/>
              </a:gs>
              <a:gs pos="19000">
                <a:srgbClr val="FFC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0800000">
            <a:off x="5283277" y="1788490"/>
            <a:ext cx="515091" cy="2595879"/>
          </a:xfrm>
          <a:prstGeom prst="rect">
            <a:avLst/>
          </a:prstGeom>
          <a:gradFill flip="none" rotWithShape="1">
            <a:gsLst>
              <a:gs pos="0">
                <a:srgbClr val="00B050"/>
              </a:gs>
              <a:gs pos="62000">
                <a:srgbClr val="00B05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0800000">
            <a:off x="6104467" y="2904322"/>
            <a:ext cx="2211887" cy="364857"/>
          </a:xfrm>
          <a:prstGeom prst="rect">
            <a:avLst/>
          </a:prstGeom>
          <a:gradFill flip="none" rotWithShape="1">
            <a:gsLst>
              <a:gs pos="0">
                <a:srgbClr val="FFC000"/>
              </a:gs>
              <a:gs pos="19000">
                <a:srgbClr val="FFC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0800000">
            <a:off x="6104466" y="3645050"/>
            <a:ext cx="2208343" cy="364857"/>
          </a:xfrm>
          <a:prstGeom prst="rect">
            <a:avLst/>
          </a:prstGeom>
          <a:gradFill flip="none" rotWithShape="1">
            <a:gsLst>
              <a:gs pos="0">
                <a:srgbClr val="FFC000"/>
              </a:gs>
              <a:gs pos="19000">
                <a:srgbClr val="FFC00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98370" y="1788491"/>
            <a:ext cx="515091" cy="2595879"/>
          </a:xfrm>
          <a:prstGeom prst="rect">
            <a:avLst/>
          </a:prstGeom>
          <a:gradFill flip="none" rotWithShape="1">
            <a:gsLst>
              <a:gs pos="0">
                <a:srgbClr val="00B050"/>
              </a:gs>
              <a:gs pos="15000">
                <a:srgbClr val="00B050"/>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73296" y="1799315"/>
            <a:ext cx="1558526" cy="364857"/>
          </a:xfrm>
          <a:prstGeom prst="rect">
            <a:avLst/>
          </a:prstGeom>
          <a:gradFill flip="none" rotWithShape="1">
            <a:gsLst>
              <a:gs pos="0">
                <a:srgbClr val="FF0000"/>
              </a:gs>
              <a:gs pos="53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274019" y="3269178"/>
            <a:ext cx="2499635" cy="364857"/>
          </a:xfrm>
          <a:prstGeom prst="rect">
            <a:avLst/>
          </a:prstGeom>
          <a:gradFill flip="none" rotWithShape="1">
            <a:gsLst>
              <a:gs pos="0">
                <a:srgbClr val="FF0000"/>
              </a:gs>
              <a:gs pos="53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77733" y="3641315"/>
            <a:ext cx="2499635" cy="364857"/>
          </a:xfrm>
          <a:prstGeom prst="rect">
            <a:avLst/>
          </a:prstGeom>
          <a:gradFill flip="none" rotWithShape="1">
            <a:gsLst>
              <a:gs pos="0">
                <a:srgbClr val="FF0000"/>
              </a:gs>
              <a:gs pos="53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0800000">
            <a:off x="5283544" y="3269180"/>
            <a:ext cx="515091" cy="740730"/>
          </a:xfrm>
          <a:prstGeom prst="rect">
            <a:avLst/>
          </a:prstGeom>
          <a:gradFill flip="none" rotWithShape="1">
            <a:gsLst>
              <a:gs pos="0">
                <a:srgbClr val="00B050"/>
              </a:gs>
              <a:gs pos="48000">
                <a:srgbClr val="00B050"/>
              </a:gs>
              <a:gs pos="100000">
                <a:srgbClr val="FF0000">
                  <a:lumMod val="19000"/>
                  <a:lumOff val="81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77471" y="4009345"/>
            <a:ext cx="2499635" cy="364857"/>
          </a:xfrm>
          <a:prstGeom prst="rect">
            <a:avLst/>
          </a:prstGeom>
          <a:gradFill flip="none" rotWithShape="1">
            <a:gsLst>
              <a:gs pos="0">
                <a:srgbClr val="FF0000"/>
              </a:gs>
              <a:gs pos="53000">
                <a:srgbClr val="FF0000">
                  <a:tint val="44500"/>
                  <a:satMod val="160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0800000">
            <a:off x="5294043" y="4013451"/>
            <a:ext cx="515091" cy="360731"/>
          </a:xfrm>
          <a:prstGeom prst="rect">
            <a:avLst/>
          </a:prstGeom>
          <a:gradFill flip="none" rotWithShape="1">
            <a:gsLst>
              <a:gs pos="0">
                <a:srgbClr val="00B050"/>
              </a:gs>
              <a:gs pos="0">
                <a:srgbClr val="00B050"/>
              </a:gs>
              <a:gs pos="37000">
                <a:srgbClr val="FF0000">
                  <a:lumMod val="19000"/>
                  <a:lumOff val="81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H="1">
            <a:off x="6805182" y="1799312"/>
            <a:ext cx="3713" cy="2762315"/>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a:off x="8319465" y="4374183"/>
            <a:ext cx="1" cy="181869"/>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H="1">
            <a:off x="7819844" y="1824575"/>
            <a:ext cx="11" cy="2738734"/>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H="1">
            <a:off x="7313135" y="1824575"/>
            <a:ext cx="2480" cy="274045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flipH="1">
            <a:off x="4791275" y="1784705"/>
            <a:ext cx="12535" cy="2785321"/>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H="1">
            <a:off x="6305559" y="1824575"/>
            <a:ext cx="11272" cy="2739876"/>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a:stCxn id="52" idx="0"/>
          </p:cNvCxnSpPr>
          <p:nvPr/>
        </p:nvCxnSpPr>
        <p:spPr>
          <a:xfrm>
            <a:off x="5798370" y="1799315"/>
            <a:ext cx="7567" cy="2772393"/>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5299228" y="1824575"/>
            <a:ext cx="18359" cy="2748857"/>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flipH="1">
            <a:off x="4291041" y="1799312"/>
            <a:ext cx="3828" cy="2757502"/>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flipH="1">
            <a:off x="3791419" y="1784705"/>
            <a:ext cx="7047" cy="2779366"/>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H="1">
            <a:off x="3284709" y="4383926"/>
            <a:ext cx="1" cy="181869"/>
          </a:xfrm>
          <a:prstGeom prst="line">
            <a:avLst/>
          </a:prstGeom>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3102428" y="4570026"/>
            <a:ext cx="45720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0%</a:t>
            </a:r>
          </a:p>
        </p:txBody>
      </p:sp>
      <p:sp>
        <p:nvSpPr>
          <p:cNvPr id="41" name="TextBox 40"/>
          <p:cNvSpPr txBox="1"/>
          <p:nvPr/>
        </p:nvSpPr>
        <p:spPr>
          <a:xfrm>
            <a:off x="3617682" y="4570029"/>
            <a:ext cx="54559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10%</a:t>
            </a:r>
          </a:p>
        </p:txBody>
      </p:sp>
      <p:sp>
        <p:nvSpPr>
          <p:cNvPr id="42" name="TextBox 41"/>
          <p:cNvSpPr txBox="1"/>
          <p:nvPr/>
        </p:nvSpPr>
        <p:spPr>
          <a:xfrm>
            <a:off x="4132941" y="4577282"/>
            <a:ext cx="537048"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20%</a:t>
            </a:r>
          </a:p>
        </p:txBody>
      </p:sp>
      <p:sp>
        <p:nvSpPr>
          <p:cNvPr id="43" name="TextBox 42"/>
          <p:cNvSpPr txBox="1"/>
          <p:nvPr/>
        </p:nvSpPr>
        <p:spPr>
          <a:xfrm>
            <a:off x="4648196" y="4577285"/>
            <a:ext cx="567368"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30%</a:t>
            </a:r>
          </a:p>
        </p:txBody>
      </p:sp>
      <p:sp>
        <p:nvSpPr>
          <p:cNvPr id="44" name="TextBox 43"/>
          <p:cNvSpPr txBox="1"/>
          <p:nvPr/>
        </p:nvSpPr>
        <p:spPr>
          <a:xfrm>
            <a:off x="5098137" y="4562771"/>
            <a:ext cx="544283"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40%</a:t>
            </a:r>
          </a:p>
        </p:txBody>
      </p:sp>
      <p:sp>
        <p:nvSpPr>
          <p:cNvPr id="45" name="TextBox 44"/>
          <p:cNvSpPr txBox="1"/>
          <p:nvPr/>
        </p:nvSpPr>
        <p:spPr>
          <a:xfrm>
            <a:off x="5613392" y="4562774"/>
            <a:ext cx="491075"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50%</a:t>
            </a:r>
          </a:p>
        </p:txBody>
      </p:sp>
      <p:sp>
        <p:nvSpPr>
          <p:cNvPr id="46" name="TextBox 45"/>
          <p:cNvSpPr txBox="1"/>
          <p:nvPr/>
        </p:nvSpPr>
        <p:spPr>
          <a:xfrm>
            <a:off x="6128650" y="4570027"/>
            <a:ext cx="493491"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60%</a:t>
            </a:r>
          </a:p>
        </p:txBody>
      </p:sp>
      <p:sp>
        <p:nvSpPr>
          <p:cNvPr id="47" name="TextBox 46"/>
          <p:cNvSpPr txBox="1"/>
          <p:nvPr/>
        </p:nvSpPr>
        <p:spPr>
          <a:xfrm>
            <a:off x="6643905" y="4570030"/>
            <a:ext cx="51340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70%</a:t>
            </a:r>
          </a:p>
        </p:txBody>
      </p:sp>
      <p:sp>
        <p:nvSpPr>
          <p:cNvPr id="48" name="TextBox 47"/>
          <p:cNvSpPr txBox="1"/>
          <p:nvPr/>
        </p:nvSpPr>
        <p:spPr>
          <a:xfrm>
            <a:off x="7122875" y="4562774"/>
            <a:ext cx="492921"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80%</a:t>
            </a:r>
          </a:p>
        </p:txBody>
      </p:sp>
      <p:sp>
        <p:nvSpPr>
          <p:cNvPr id="49" name="TextBox 48"/>
          <p:cNvSpPr txBox="1"/>
          <p:nvPr/>
        </p:nvSpPr>
        <p:spPr>
          <a:xfrm>
            <a:off x="7638130" y="4562777"/>
            <a:ext cx="51283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90%</a:t>
            </a:r>
          </a:p>
        </p:txBody>
      </p:sp>
      <p:sp>
        <p:nvSpPr>
          <p:cNvPr id="50" name="TextBox 49"/>
          <p:cNvSpPr txBox="1"/>
          <p:nvPr/>
        </p:nvSpPr>
        <p:spPr>
          <a:xfrm>
            <a:off x="8153388" y="4570030"/>
            <a:ext cx="59892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100%</a:t>
            </a:r>
          </a:p>
        </p:txBody>
      </p:sp>
      <p:sp>
        <p:nvSpPr>
          <p:cNvPr id="52" name="Rectangle 51"/>
          <p:cNvSpPr/>
          <p:nvPr/>
        </p:nvSpPr>
        <p:spPr>
          <a:xfrm>
            <a:off x="3270185" y="1799315"/>
            <a:ext cx="5056370" cy="257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517956" y="1824575"/>
            <a:ext cx="2612700"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Bacteria</a:t>
            </a:r>
          </a:p>
        </p:txBody>
      </p:sp>
      <p:sp>
        <p:nvSpPr>
          <p:cNvPr id="57" name="TextBox 56"/>
          <p:cNvSpPr txBox="1"/>
          <p:nvPr/>
        </p:nvSpPr>
        <p:spPr>
          <a:xfrm>
            <a:off x="525216" y="2207353"/>
            <a:ext cx="2612700"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Viruses</a:t>
            </a:r>
          </a:p>
        </p:txBody>
      </p:sp>
      <p:sp>
        <p:nvSpPr>
          <p:cNvPr id="58" name="TextBox 57"/>
          <p:cNvSpPr txBox="1"/>
          <p:nvPr/>
        </p:nvSpPr>
        <p:spPr>
          <a:xfrm>
            <a:off x="525216" y="2582292"/>
            <a:ext cx="2612700"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Fungi/Mold</a:t>
            </a:r>
          </a:p>
        </p:txBody>
      </p:sp>
      <p:sp>
        <p:nvSpPr>
          <p:cNvPr id="59" name="TextBox 58"/>
          <p:cNvSpPr txBox="1"/>
          <p:nvPr/>
        </p:nvSpPr>
        <p:spPr>
          <a:xfrm>
            <a:off x="517959" y="2942170"/>
            <a:ext cx="2612700"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Dust Mites</a:t>
            </a:r>
          </a:p>
        </p:txBody>
      </p:sp>
      <p:sp>
        <p:nvSpPr>
          <p:cNvPr id="60" name="TextBox 59"/>
          <p:cNvSpPr txBox="1"/>
          <p:nvPr/>
        </p:nvSpPr>
        <p:spPr>
          <a:xfrm>
            <a:off x="525219" y="3324948"/>
            <a:ext cx="2612700"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Respiratory Infections</a:t>
            </a:r>
          </a:p>
        </p:txBody>
      </p:sp>
      <p:sp>
        <p:nvSpPr>
          <p:cNvPr id="61" name="TextBox 60"/>
          <p:cNvSpPr txBox="1"/>
          <p:nvPr/>
        </p:nvSpPr>
        <p:spPr>
          <a:xfrm>
            <a:off x="525219" y="3699887"/>
            <a:ext cx="2612700"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Allergic Rhinitis, Asthma</a:t>
            </a:r>
          </a:p>
        </p:txBody>
      </p:sp>
      <p:sp>
        <p:nvSpPr>
          <p:cNvPr id="62" name="TextBox 61"/>
          <p:cNvSpPr txBox="1"/>
          <p:nvPr/>
        </p:nvSpPr>
        <p:spPr>
          <a:xfrm>
            <a:off x="525222" y="4048227"/>
            <a:ext cx="2612700"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Ozone Production</a:t>
            </a:r>
          </a:p>
        </p:txBody>
      </p:sp>
      <p:sp>
        <p:nvSpPr>
          <p:cNvPr id="72" name="TextBox 71"/>
          <p:cNvSpPr txBox="1"/>
          <p:nvPr/>
        </p:nvSpPr>
        <p:spPr>
          <a:xfrm>
            <a:off x="4495672" y="4918563"/>
            <a:ext cx="26127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Relative Humidity</a:t>
            </a:r>
          </a:p>
        </p:txBody>
      </p:sp>
      <p:sp>
        <p:nvSpPr>
          <p:cNvPr id="73" name="TextBox 72"/>
          <p:cNvSpPr txBox="1"/>
          <p:nvPr/>
        </p:nvSpPr>
        <p:spPr>
          <a:xfrm>
            <a:off x="4336070" y="1415079"/>
            <a:ext cx="2612700"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Ideal Zone</a:t>
            </a:r>
          </a:p>
        </p:txBody>
      </p:sp>
      <p:sp>
        <p:nvSpPr>
          <p:cNvPr id="76" name="Text Box 7"/>
          <p:cNvSpPr txBox="1">
            <a:spLocks noChangeArrowheads="1"/>
          </p:cNvSpPr>
          <p:nvPr/>
        </p:nvSpPr>
        <p:spPr bwMode="auto">
          <a:xfrm>
            <a:off x="1220471" y="6516689"/>
            <a:ext cx="35038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Source: Building Knowledge, Graphic: Wimmers</a:t>
            </a:r>
          </a:p>
        </p:txBody>
      </p:sp>
    </p:spTree>
    <p:extLst>
      <p:ext uri="{BB962C8B-B14F-4D97-AF65-F5344CB8AC3E}">
        <p14:creationId xmlns:p14="http://schemas.microsoft.com/office/powerpoint/2010/main" val="239501277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80" cy="6858000"/>
          </a:xfrm>
          <a:prstGeom prst="rect">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617732" y="820250"/>
            <a:ext cx="1044581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altLang="en-US" sz="5400" b="1" kern="0" dirty="0">
                <a:solidFill>
                  <a:schemeClr val="tx1">
                    <a:lumMod val="65000"/>
                    <a:lumOff val="35000"/>
                  </a:schemeClr>
                </a:solidFill>
              </a:rPr>
              <a:t>Lesson 2: Thermal Performance </a:t>
            </a:r>
            <a:r>
              <a:rPr lang="en-CA" altLang="en-US" kern="0" dirty="0">
                <a:solidFill>
                  <a:schemeClr val="tx1">
                    <a:lumMod val="65000"/>
                    <a:lumOff val="35000"/>
                  </a:schemeClr>
                </a:solidFill>
              </a:rPr>
              <a:t>(45min + 5min Q&amp;A)</a:t>
            </a:r>
            <a:endParaRPr lang="en-CA" altLang="en-US" sz="2000" kern="0" dirty="0">
              <a:solidFill>
                <a:schemeClr val="tx1">
                  <a:lumMod val="65000"/>
                  <a:lumOff val="35000"/>
                </a:schemeClr>
              </a:solidFill>
            </a:endParaRPr>
          </a:p>
          <a:p>
            <a:r>
              <a:rPr lang="en-CA" altLang="en-US" b="1" i="1" kern="0" dirty="0">
                <a:solidFill>
                  <a:schemeClr val="tx1">
                    <a:lumMod val="65000"/>
                    <a:lumOff val="35000"/>
                  </a:schemeClr>
                </a:solidFill>
              </a:rPr>
              <a:t>Objectives:</a:t>
            </a:r>
            <a:endParaRPr lang="en-CA" altLang="en-US" sz="2000" kern="0" dirty="0">
              <a:solidFill>
                <a:schemeClr val="tx1">
                  <a:lumMod val="65000"/>
                  <a:lumOff val="35000"/>
                </a:schemeClr>
              </a:solidFill>
            </a:endParaRPr>
          </a:p>
          <a:p>
            <a:pPr lvl="1"/>
            <a:r>
              <a:rPr lang="en-CA" altLang="en-US" dirty="0">
                <a:solidFill>
                  <a:schemeClr val="tx1">
                    <a:lumMod val="65000"/>
                    <a:lumOff val="35000"/>
                  </a:schemeClr>
                </a:solidFill>
              </a:rPr>
              <a:t>Summarize the basics of thermodynamics </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Identify all relevant units (thermal conductivity, thermal transmittance, thermal resistance)</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Classify and ranking thermal conductivity of materials </a:t>
            </a:r>
          </a:p>
          <a:p>
            <a:pPr lvl="1"/>
            <a:r>
              <a:rPr lang="en-CA" altLang="en-US" dirty="0">
                <a:solidFill>
                  <a:schemeClr val="tx1">
                    <a:lumMod val="65000"/>
                    <a:lumOff val="35000"/>
                  </a:schemeClr>
                </a:solidFill>
              </a:rPr>
              <a:t>Calculate thermal conductivity of materials.</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Investigate heat transfer through building envelopes and calculation of heat flow values through simple assemblies (including effects of surface air layers). </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Differentiate thermally high performing envelope assemblies from low performing assemblies.</a:t>
            </a:r>
            <a:endParaRPr lang="en-CA" altLang="en-US" sz="1800" dirty="0">
              <a:solidFill>
                <a:schemeClr val="tx1">
                  <a:lumMod val="65000"/>
                  <a:lumOff val="35000"/>
                </a:schemeClr>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05424" y="723556"/>
            <a:ext cx="10495823"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Basics of Thermodynamics in Construction</a:t>
            </a:r>
          </a:p>
          <a:p>
            <a:pPr lvl="1">
              <a:buClr>
                <a:srgbClr val="FEF202"/>
              </a:buClr>
              <a:defRPr/>
            </a:pPr>
            <a:r>
              <a:rPr lang="en-CA" sz="2400" b="1" kern="0" dirty="0">
                <a:solidFill>
                  <a:schemeClr val="tx1">
                    <a:lumMod val="65000"/>
                    <a:lumOff val="35000"/>
                  </a:schemeClr>
                </a:solidFill>
                <a:ea typeface="ＭＳ Ｐゴシック" pitchFamily="34" charset="-128"/>
              </a:rPr>
              <a:t>Units for Temperature</a:t>
            </a:r>
          </a:p>
          <a:p>
            <a:pPr lvl="1">
              <a:buClr>
                <a:srgbClr val="FEF202"/>
              </a:buClr>
              <a:defRPr/>
            </a:pPr>
            <a:r>
              <a:rPr lang="en-CA" sz="2400" b="1" kern="0" dirty="0">
                <a:solidFill>
                  <a:schemeClr val="tx1">
                    <a:lumMod val="65000"/>
                    <a:lumOff val="35000"/>
                  </a:schemeClr>
                </a:solidFill>
                <a:ea typeface="ＭＳ Ｐゴシック" pitchFamily="34" charset="-128"/>
              </a:rPr>
              <a:t>3 Laws of Thermodynamics</a:t>
            </a:r>
          </a:p>
          <a:p>
            <a:pPr lvl="1">
              <a:buClr>
                <a:srgbClr val="FEF202"/>
              </a:buClr>
              <a:defRPr/>
            </a:pPr>
            <a:r>
              <a:rPr lang="en-CA" sz="2400" b="1" kern="0" dirty="0">
                <a:solidFill>
                  <a:schemeClr val="tx1">
                    <a:lumMod val="65000"/>
                    <a:lumOff val="35000"/>
                  </a:schemeClr>
                </a:solidFill>
                <a:ea typeface="ＭＳ Ｐゴシック" pitchFamily="34" charset="-128"/>
              </a:rPr>
              <a:t>Heat Transfer</a:t>
            </a:r>
          </a:p>
          <a:p>
            <a:pPr lvl="1">
              <a:buClr>
                <a:srgbClr val="FEF202"/>
              </a:buClr>
              <a:defRPr/>
            </a:pPr>
            <a:r>
              <a:rPr lang="en-CA" sz="2400" b="1" kern="0" dirty="0">
                <a:solidFill>
                  <a:schemeClr val="tx1">
                    <a:lumMod val="65000"/>
                    <a:lumOff val="35000"/>
                  </a:schemeClr>
                </a:solidFill>
                <a:ea typeface="ＭＳ Ｐゴシック" pitchFamily="34" charset="-128"/>
              </a:rPr>
              <a:t>Thermal Energy and Heat Flow</a:t>
            </a:r>
          </a:p>
          <a:p>
            <a:pPr lvl="1">
              <a:buClr>
                <a:srgbClr val="FEF202"/>
              </a:buClr>
              <a:defRPr/>
            </a:pPr>
            <a:r>
              <a:rPr lang="en-CA" sz="2400" b="1" kern="0" dirty="0">
                <a:solidFill>
                  <a:schemeClr val="tx1">
                    <a:lumMod val="65000"/>
                    <a:lumOff val="35000"/>
                  </a:schemeClr>
                </a:solidFill>
                <a:ea typeface="ＭＳ Ｐゴシック" pitchFamily="34" charset="-128"/>
              </a:rPr>
              <a:t>Thermal Conductivity </a:t>
            </a:r>
            <a:r>
              <a:rPr lang="el-GR" altLang="en-US" sz="2400" dirty="0">
                <a:solidFill>
                  <a:srgbClr val="404040"/>
                </a:solidFill>
                <a:latin typeface="Cambria Math" panose="02040503050406030204" pitchFamily="18" charset="0"/>
              </a:rPr>
              <a:t>λ</a:t>
            </a:r>
            <a:endParaRPr lang="en-CA" sz="2400" b="1" kern="0" dirty="0">
              <a:solidFill>
                <a:schemeClr val="tx1">
                  <a:lumMod val="65000"/>
                  <a:lumOff val="35000"/>
                </a:schemeClr>
              </a:solidFill>
              <a:ea typeface="ＭＳ Ｐゴシック" pitchFamily="34" charset="-128"/>
            </a:endParaRPr>
          </a:p>
          <a:p>
            <a:pPr lvl="1">
              <a:buClr>
                <a:srgbClr val="FEF202"/>
              </a:buClr>
              <a:defRPr/>
            </a:pPr>
            <a:r>
              <a:rPr lang="en-CA" sz="2400" b="1" kern="0" dirty="0">
                <a:solidFill>
                  <a:schemeClr val="tx1">
                    <a:lumMod val="65000"/>
                    <a:lumOff val="35000"/>
                  </a:schemeClr>
                </a:solidFill>
                <a:ea typeface="ＭＳ Ｐゴシック" pitchFamily="34" charset="-128"/>
              </a:rPr>
              <a:t>R value and U value</a:t>
            </a:r>
          </a:p>
          <a:p>
            <a:pPr lvl="1">
              <a:buClr>
                <a:srgbClr val="FEF202"/>
              </a:buClr>
              <a:defRPr/>
            </a:pPr>
            <a:endParaRPr lang="en-CA" sz="2400" b="1" kern="0" dirty="0">
              <a:solidFill>
                <a:schemeClr val="tx1">
                  <a:lumMod val="65000"/>
                  <a:lumOff val="35000"/>
                </a:schemeClr>
              </a:solidFill>
              <a:ea typeface="ＭＳ Ｐゴシック" pitchFamily="34" charset="-128"/>
            </a:endParaRPr>
          </a:p>
        </p:txBody>
      </p:sp>
      <p:sp>
        <p:nvSpPr>
          <p:cNvPr id="16"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1205231" y="201295"/>
            <a:ext cx="7904163" cy="719138"/>
          </a:xfrm>
        </p:spPr>
        <p:txBody>
          <a:bodyPr/>
          <a:lstStyle/>
          <a:p>
            <a:r>
              <a:rPr lang="en-CA" altLang="en-US" dirty="0"/>
              <a:t>Units for Temperature</a:t>
            </a:r>
          </a:p>
        </p:txBody>
      </p:sp>
      <p:sp>
        <p:nvSpPr>
          <p:cNvPr id="3" name="Content Placeholder 2"/>
          <p:cNvSpPr>
            <a:spLocks noGrp="1"/>
          </p:cNvSpPr>
          <p:nvPr>
            <p:ph idx="1"/>
          </p:nvPr>
        </p:nvSpPr>
        <p:spPr>
          <a:xfrm>
            <a:off x="687070" y="1295400"/>
            <a:ext cx="6871814" cy="4114800"/>
          </a:xfrm>
        </p:spPr>
        <p:txBody>
          <a:bodyPr/>
          <a:lstStyle/>
          <a:p>
            <a:pPr>
              <a:defRPr/>
            </a:pPr>
            <a:r>
              <a:rPr lang="en-CA" altLang="en-US" dirty="0"/>
              <a:t>Degree Celsius (˚C) </a:t>
            </a:r>
            <a:r>
              <a:rPr lang="en-CA" altLang="en-US" sz="2000" dirty="0"/>
              <a:t>by Anders Celsius (1701 – 1744)</a:t>
            </a:r>
          </a:p>
          <a:p>
            <a:pPr lvl="1">
              <a:defRPr/>
            </a:pPr>
            <a:r>
              <a:rPr lang="en-CA" altLang="en-US" dirty="0"/>
              <a:t>0 ˚C triple point of water, 100 ˚C boiling point of water</a:t>
            </a:r>
          </a:p>
          <a:p>
            <a:pPr>
              <a:defRPr/>
            </a:pPr>
            <a:r>
              <a:rPr lang="en-CA" altLang="en-US" dirty="0"/>
              <a:t>Kelvin (K) </a:t>
            </a:r>
            <a:r>
              <a:rPr lang="en-CA" altLang="en-US" sz="2000" dirty="0"/>
              <a:t>by Lord Kelvin (1824 – 1907)</a:t>
            </a:r>
          </a:p>
          <a:p>
            <a:pPr lvl="1">
              <a:defRPr/>
            </a:pPr>
            <a:r>
              <a:rPr lang="en-CA" altLang="en-US" dirty="0"/>
              <a:t>0 K is absolute Zero, 273.15 K is the triple point of water</a:t>
            </a:r>
          </a:p>
          <a:p>
            <a:pPr lvl="1">
              <a:defRPr/>
            </a:pPr>
            <a:r>
              <a:rPr lang="en-CA" altLang="en-US" dirty="0"/>
              <a:t>Climate in Prince George, BC ~ 243 – 303 K </a:t>
            </a:r>
          </a:p>
          <a:p>
            <a:pPr marL="457200" lvl="1" indent="0">
              <a:buNone/>
              <a:defRPr/>
            </a:pPr>
            <a:endParaRPr lang="en-CA" altLang="en-US" dirty="0"/>
          </a:p>
          <a:p>
            <a:pPr>
              <a:defRPr/>
            </a:pPr>
            <a:r>
              <a:rPr lang="en-CA" altLang="en-US" dirty="0">
                <a:solidFill>
                  <a:schemeClr val="bg1">
                    <a:lumMod val="65000"/>
                  </a:schemeClr>
                </a:solidFill>
              </a:rPr>
              <a:t>USA uses Fahrenheit (˚F) </a:t>
            </a:r>
            <a:r>
              <a:rPr lang="en-CA" altLang="en-US" sz="2000" dirty="0">
                <a:solidFill>
                  <a:schemeClr val="bg1">
                    <a:lumMod val="65000"/>
                  </a:schemeClr>
                </a:solidFill>
              </a:rPr>
              <a:t>by Daniel Gabriel Fahrenheit (1686 – 1736)</a:t>
            </a:r>
          </a:p>
          <a:p>
            <a:pPr lvl="1">
              <a:defRPr/>
            </a:pPr>
            <a:r>
              <a:rPr lang="en-CA" altLang="en-US" dirty="0">
                <a:solidFill>
                  <a:schemeClr val="bg1">
                    <a:lumMod val="65000"/>
                  </a:schemeClr>
                </a:solidFill>
              </a:rPr>
              <a:t>ratio to Celsius: ˚F  = 32 + 9/5˚C</a:t>
            </a:r>
          </a:p>
          <a:p>
            <a:pPr lvl="1">
              <a:defRPr/>
            </a:pPr>
            <a:r>
              <a:rPr lang="en-CA" altLang="en-US" dirty="0">
                <a:solidFill>
                  <a:schemeClr val="bg1">
                    <a:lumMod val="65000"/>
                  </a:schemeClr>
                </a:solidFill>
              </a:rPr>
              <a:t>0 ˚F was the lowest temperature in Danzig in the winter 1708/09 </a:t>
            </a:r>
            <a:endParaRPr lang="en-CA" altLang="en-US" dirty="0">
              <a:solidFill>
                <a:schemeClr val="bg1">
                  <a:lumMod val="65000"/>
                </a:schemeClr>
              </a:solidFill>
              <a:sym typeface="Wingdings" panose="05000000000000000000" pitchFamily="2" charset="2"/>
            </a:endParaRPr>
          </a:p>
          <a:p>
            <a:pPr lvl="1">
              <a:defRPr/>
            </a:pPr>
            <a:r>
              <a:rPr lang="en-CA" altLang="en-US" dirty="0">
                <a:solidFill>
                  <a:schemeClr val="bg1">
                    <a:lumMod val="65000"/>
                  </a:schemeClr>
                </a:solidFill>
              </a:rPr>
              <a:t>32 ˚F triple point of water, boiling point of water 212 ˚F</a:t>
            </a:r>
          </a:p>
        </p:txBody>
      </p:sp>
      <p:pic>
        <p:nvPicPr>
          <p:cNvPr id="116741" name="Picture 2" descr="Anders Celsiu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6588" y="1192214"/>
            <a:ext cx="747712"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2" descr="https://upload.wikimedia.org/wikipedia/commons/thumb/a/a0/Lord_Kelvin_photograph.jpg/800px-Lord_Kelvin_photograph.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26588" y="2316164"/>
            <a:ext cx="754062"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8500315" y="3835217"/>
            <a:ext cx="3018399" cy="1571985"/>
            <a:chOff x="-3488267" y="411996"/>
            <a:chExt cx="19942041" cy="10385833"/>
          </a:xfrm>
        </p:grpSpPr>
        <p:pic>
          <p:nvPicPr>
            <p:cNvPr id="7" name="Picture 2" descr="https://upload.wikimedia.org/wikipedia/commons/thumb/f/f3/Countries_that_use_Fahrenheit.svg/940px-Countries_that_use_Fahrenheit.svg.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88267" y="411996"/>
              <a:ext cx="19942041" cy="1038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6762043" y="2190751"/>
              <a:ext cx="135467" cy="1254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9"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schemeClr val="tx1">
                  <a:lumMod val="65000"/>
                  <a:lumOff val="35000"/>
                </a:schemeClr>
              </a:solidFill>
            </a:endParaRPr>
          </a:p>
        </p:txBody>
      </p:sp>
      <p:sp>
        <p:nvSpPr>
          <p:cNvPr id="23556" name="Content Placeholder 2"/>
          <p:cNvSpPr>
            <a:spLocks noGrp="1"/>
          </p:cNvSpPr>
          <p:nvPr>
            <p:ph idx="1"/>
          </p:nvPr>
        </p:nvSpPr>
        <p:spPr>
          <a:xfrm>
            <a:off x="617732" y="775419"/>
            <a:ext cx="10445810" cy="1906588"/>
          </a:xfrm>
        </p:spPr>
        <p:txBody>
          <a:bodyPr/>
          <a:lstStyle/>
          <a:p>
            <a:r>
              <a:rPr lang="en-CA" altLang="en-US" sz="6000" b="1" dirty="0">
                <a:solidFill>
                  <a:schemeClr val="tx1">
                    <a:lumMod val="65000"/>
                    <a:lumOff val="35000"/>
                  </a:schemeClr>
                </a:solidFill>
              </a:rPr>
              <a:t>Lesson 1: Introduction</a:t>
            </a:r>
            <a:r>
              <a:rPr lang="en-CA" altLang="en-US" b="1" dirty="0">
                <a:solidFill>
                  <a:schemeClr val="tx1">
                    <a:lumMod val="65000"/>
                    <a:lumOff val="35000"/>
                  </a:schemeClr>
                </a:solidFill>
              </a:rPr>
              <a:t> </a:t>
            </a:r>
            <a:r>
              <a:rPr lang="en-CA" altLang="en-US" dirty="0">
                <a:solidFill>
                  <a:schemeClr val="tx1">
                    <a:lumMod val="65000"/>
                    <a:lumOff val="35000"/>
                  </a:schemeClr>
                </a:solidFill>
              </a:rPr>
              <a:t>(45min + 5min Q&amp;A)</a:t>
            </a:r>
            <a:endParaRPr lang="en-CA" altLang="en-US" sz="2000" dirty="0">
              <a:solidFill>
                <a:schemeClr val="tx1">
                  <a:lumMod val="65000"/>
                  <a:lumOff val="35000"/>
                </a:schemeClr>
              </a:solidFill>
            </a:endParaRPr>
          </a:p>
          <a:p>
            <a:r>
              <a:rPr lang="en-CA" altLang="en-US" b="1" i="1" dirty="0">
                <a:solidFill>
                  <a:schemeClr val="tx1">
                    <a:lumMod val="65000"/>
                    <a:lumOff val="35000"/>
                  </a:schemeClr>
                </a:solidFill>
              </a:rPr>
              <a:t>Objectives:</a:t>
            </a:r>
            <a:endParaRPr lang="en-CA" altLang="en-US" sz="2000" dirty="0">
              <a:solidFill>
                <a:schemeClr val="tx1">
                  <a:lumMod val="65000"/>
                  <a:lumOff val="35000"/>
                </a:schemeClr>
              </a:solidFill>
            </a:endParaRPr>
          </a:p>
          <a:p>
            <a:pPr lvl="1"/>
            <a:r>
              <a:rPr lang="en-CA" altLang="en-US" dirty="0">
                <a:solidFill>
                  <a:schemeClr val="tx1">
                    <a:lumMod val="65000"/>
                    <a:lumOff val="35000"/>
                  </a:schemeClr>
                </a:solidFill>
              </a:rPr>
              <a:t>Identify the general importance and potential impact of thermodynamics and hydrodynamics on wood buildings</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Analyze the behavioral differences of wood buildings compared to other materials</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Differentiate the advantages and disadvantages of wood buildings in terms of building science</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Explain the principles of highly thermally insulated envelopes, including perception of the thermal insulation qualities</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Compare general strategies to increase energy efficiency and reduce the environmental impact.</a:t>
            </a:r>
            <a:endParaRPr lang="en-CA" altLang="en-US" sz="1800" dirty="0">
              <a:solidFill>
                <a:schemeClr val="tx1">
                  <a:lumMod val="65000"/>
                  <a:lumOff val="35000"/>
                </a:schemeClr>
              </a:solidFill>
            </a:endParaRPr>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1218883" y="209234"/>
            <a:ext cx="7905750" cy="719137"/>
          </a:xfrm>
        </p:spPr>
        <p:txBody>
          <a:bodyPr/>
          <a:lstStyle/>
          <a:p>
            <a:r>
              <a:rPr lang="en-US" altLang="en-US"/>
              <a:t>3 Laws of thermodynamics</a:t>
            </a:r>
          </a:p>
        </p:txBody>
      </p:sp>
      <p:sp>
        <p:nvSpPr>
          <p:cNvPr id="3" name="Content Placeholder 2"/>
          <p:cNvSpPr>
            <a:spLocks noGrp="1"/>
          </p:cNvSpPr>
          <p:nvPr>
            <p:ph idx="1"/>
          </p:nvPr>
        </p:nvSpPr>
        <p:spPr>
          <a:xfrm>
            <a:off x="707390" y="1287463"/>
            <a:ext cx="7899400" cy="4114800"/>
          </a:xfrm>
        </p:spPr>
        <p:txBody>
          <a:bodyPr/>
          <a:lstStyle/>
          <a:p>
            <a:pPr>
              <a:defRPr/>
            </a:pPr>
            <a:r>
              <a:rPr lang="en-US" dirty="0">
                <a:ea typeface="ＭＳ Ｐゴシック" charset="-128"/>
              </a:rPr>
              <a:t>1</a:t>
            </a:r>
            <a:r>
              <a:rPr lang="en-US" baseline="30000" dirty="0">
                <a:ea typeface="ＭＳ Ｐゴシック" charset="-128"/>
              </a:rPr>
              <a:t>st</a:t>
            </a:r>
            <a:r>
              <a:rPr lang="en-US" dirty="0">
                <a:ea typeface="ＭＳ Ｐゴシック" charset="-128"/>
              </a:rPr>
              <a:t> law states that energy cannot be created or destroyed in an isolated system</a:t>
            </a:r>
          </a:p>
          <a:p>
            <a:pPr>
              <a:defRPr/>
            </a:pPr>
            <a:r>
              <a:rPr lang="en-US" dirty="0">
                <a:ea typeface="ＭＳ Ｐゴシック" charset="-128"/>
              </a:rPr>
              <a:t>2</a:t>
            </a:r>
            <a:r>
              <a:rPr lang="en-US" baseline="30000" dirty="0">
                <a:ea typeface="ＭＳ Ｐゴシック" charset="-128"/>
              </a:rPr>
              <a:t>nd</a:t>
            </a:r>
            <a:r>
              <a:rPr lang="en-US" dirty="0">
                <a:ea typeface="ＭＳ Ｐゴシック" charset="-128"/>
              </a:rPr>
              <a:t> law states that the entropy of any isolated system not in equilibrium will tend to increase over time, approaching a maximum value at equilibrium</a:t>
            </a:r>
          </a:p>
          <a:p>
            <a:pPr>
              <a:defRPr/>
            </a:pPr>
            <a:r>
              <a:rPr lang="en-US" dirty="0">
                <a:ea typeface="ＭＳ Ｐゴシック" charset="-128"/>
              </a:rPr>
              <a:t>3</a:t>
            </a:r>
            <a:r>
              <a:rPr lang="en-US" baseline="30000" dirty="0">
                <a:ea typeface="ＭＳ Ｐゴシック" charset="-128"/>
              </a:rPr>
              <a:t>rd</a:t>
            </a:r>
            <a:r>
              <a:rPr lang="en-US" dirty="0">
                <a:ea typeface="ＭＳ Ｐゴシック" charset="-128"/>
              </a:rPr>
              <a:t> law states that the entropy of a system approaches a constant value as the temperature approaches absolute zero</a:t>
            </a:r>
          </a:p>
          <a:p>
            <a:pPr>
              <a:defRPr/>
            </a:pPr>
            <a:endParaRPr lang="en-US" dirty="0">
              <a:ea typeface="ＭＳ Ｐゴシック" charset="-128"/>
            </a:endParaRPr>
          </a:p>
          <a:p>
            <a:pPr marL="0" indent="0">
              <a:buNone/>
              <a:defRPr/>
            </a:pPr>
            <a:r>
              <a:rPr lang="en-US" sz="1800" dirty="0">
                <a:ea typeface="ＭＳ Ｐゴシック" charset="-128"/>
              </a:rPr>
              <a:t>         Entropy = thermodynamic property that is the measure of a systems thermal     	energy per unit of temperature that is unavailable for doing useful work</a:t>
            </a:r>
          </a:p>
        </p:txBody>
      </p:sp>
      <p:pic>
        <p:nvPicPr>
          <p:cNvPr id="111620" name="Picture 2" descr="https://upload.wikimedia.org/wikipedia/commons/thumb/a/aa/Fourier2.jpg/375px-Fourier2.jpg"/>
          <p:cNvPicPr>
            <a:picLocks noChangeAspect="1" noChangeArrowheads="1"/>
          </p:cNvPicPr>
          <p:nvPr/>
        </p:nvPicPr>
        <p:blipFill>
          <a:blip r:embed="rId3" cstate="screen">
            <a:extLst>
              <a:ext uri="{28A0092B-C50C-407E-A947-70E740481C1C}">
                <a14:useLocalDpi xmlns:a14="http://schemas.microsoft.com/office/drawing/2010/main"/>
              </a:ext>
            </a:extLst>
          </a:blip>
          <a:srcRect t="-369"/>
          <a:stretch>
            <a:fillRect/>
          </a:stretch>
        </p:blipFill>
        <p:spPr bwMode="auto">
          <a:xfrm>
            <a:off x="9537701" y="1377949"/>
            <a:ext cx="1577339" cy="205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3 ways of heat transfer</a:t>
            </a:r>
            <a:endParaRPr lang="en-CA" dirty="0"/>
          </a:p>
        </p:txBody>
      </p:sp>
      <p:cxnSp>
        <p:nvCxnSpPr>
          <p:cNvPr id="4" name="Straight Connector 3"/>
          <p:cNvCxnSpPr/>
          <p:nvPr/>
        </p:nvCxnSpPr>
        <p:spPr>
          <a:xfrm>
            <a:off x="1351970" y="1303338"/>
            <a:ext cx="4268788" cy="108982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5739188" y="4814762"/>
            <a:ext cx="500843" cy="77913"/>
          </a:xfrm>
          <a:custGeom>
            <a:avLst/>
            <a:gdLst>
              <a:gd name="connsiteX0" fmla="*/ 0 w 1019597"/>
              <a:gd name="connsiteY0" fmla="*/ 16184 h 49263"/>
              <a:gd name="connsiteX1" fmla="*/ 40460 w 1019597"/>
              <a:gd name="connsiteY1" fmla="*/ 24276 h 49263"/>
              <a:gd name="connsiteX2" fmla="*/ 331774 w 1019597"/>
              <a:gd name="connsiteY2" fmla="*/ 40460 h 49263"/>
              <a:gd name="connsiteX3" fmla="*/ 436970 w 1019597"/>
              <a:gd name="connsiteY3" fmla="*/ 32368 h 49263"/>
              <a:gd name="connsiteX4" fmla="*/ 461246 w 1019597"/>
              <a:gd name="connsiteY4" fmla="*/ 24276 h 49263"/>
              <a:gd name="connsiteX5" fmla="*/ 509799 w 1019597"/>
              <a:gd name="connsiteY5" fmla="*/ 32368 h 49263"/>
              <a:gd name="connsiteX6" fmla="*/ 712099 w 1019597"/>
              <a:gd name="connsiteY6" fmla="*/ 24276 h 49263"/>
              <a:gd name="connsiteX7" fmla="*/ 744468 w 1019597"/>
              <a:gd name="connsiteY7" fmla="*/ 8092 h 49263"/>
              <a:gd name="connsiteX8" fmla="*/ 768744 w 1019597"/>
              <a:gd name="connsiteY8" fmla="*/ 0 h 49263"/>
              <a:gd name="connsiteX9" fmla="*/ 833480 w 1019597"/>
              <a:gd name="connsiteY9" fmla="*/ 16184 h 49263"/>
              <a:gd name="connsiteX10" fmla="*/ 857756 w 1019597"/>
              <a:gd name="connsiteY10" fmla="*/ 32368 h 49263"/>
              <a:gd name="connsiteX11" fmla="*/ 954860 w 1019597"/>
              <a:gd name="connsiteY11" fmla="*/ 40460 h 49263"/>
              <a:gd name="connsiteX12" fmla="*/ 1019597 w 1019597"/>
              <a:gd name="connsiteY12" fmla="*/ 48552 h 4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597" h="49263">
                <a:moveTo>
                  <a:pt x="0" y="16184"/>
                </a:moveTo>
                <a:cubicBezTo>
                  <a:pt x="13487" y="18881"/>
                  <a:pt x="26726" y="23534"/>
                  <a:pt x="40460" y="24276"/>
                </a:cubicBezTo>
                <a:cubicBezTo>
                  <a:pt x="341951" y="40573"/>
                  <a:pt x="211579" y="10411"/>
                  <a:pt x="331774" y="40460"/>
                </a:cubicBezTo>
                <a:cubicBezTo>
                  <a:pt x="366839" y="37763"/>
                  <a:pt x="402073" y="36730"/>
                  <a:pt x="436970" y="32368"/>
                </a:cubicBezTo>
                <a:cubicBezTo>
                  <a:pt x="445434" y="31310"/>
                  <a:pt x="452716" y="24276"/>
                  <a:pt x="461246" y="24276"/>
                </a:cubicBezTo>
                <a:cubicBezTo>
                  <a:pt x="477654" y="24276"/>
                  <a:pt x="493615" y="29671"/>
                  <a:pt x="509799" y="32368"/>
                </a:cubicBezTo>
                <a:cubicBezTo>
                  <a:pt x="577232" y="29671"/>
                  <a:pt x="644970" y="31220"/>
                  <a:pt x="712099" y="24276"/>
                </a:cubicBezTo>
                <a:cubicBezTo>
                  <a:pt x="724098" y="23035"/>
                  <a:pt x="733380" y="12844"/>
                  <a:pt x="744468" y="8092"/>
                </a:cubicBezTo>
                <a:cubicBezTo>
                  <a:pt x="752308" y="4732"/>
                  <a:pt x="760652" y="2697"/>
                  <a:pt x="768744" y="0"/>
                </a:cubicBezTo>
                <a:cubicBezTo>
                  <a:pt x="784133" y="3078"/>
                  <a:pt x="816892" y="7890"/>
                  <a:pt x="833480" y="16184"/>
                </a:cubicBezTo>
                <a:cubicBezTo>
                  <a:pt x="842179" y="20533"/>
                  <a:pt x="848219" y="30461"/>
                  <a:pt x="857756" y="32368"/>
                </a:cubicBezTo>
                <a:cubicBezTo>
                  <a:pt x="889605" y="38738"/>
                  <a:pt x="922492" y="37763"/>
                  <a:pt x="954860" y="40460"/>
                </a:cubicBezTo>
                <a:cubicBezTo>
                  <a:pt x="991932" y="52817"/>
                  <a:pt x="970607" y="48552"/>
                  <a:pt x="1019597" y="4855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6" name="Straight Connector 5"/>
          <p:cNvCxnSpPr/>
          <p:nvPr/>
        </p:nvCxnSpPr>
        <p:spPr>
          <a:xfrm>
            <a:off x="5668382" y="4730750"/>
            <a:ext cx="0" cy="1714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37670" y="1193800"/>
            <a:ext cx="4468812" cy="11430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237670" y="4849814"/>
            <a:ext cx="4468812" cy="1428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37670" y="1193800"/>
            <a:ext cx="0" cy="53498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677907" y="2336801"/>
            <a:ext cx="0" cy="15589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94821" y="4765675"/>
            <a:ext cx="4325937" cy="127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577895" y="4756150"/>
            <a:ext cx="11112" cy="123348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334508" y="4879975"/>
            <a:ext cx="11113" cy="107473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94821" y="5937250"/>
            <a:ext cx="4325937" cy="127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598158" y="4881564"/>
            <a:ext cx="11113" cy="107632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10858" y="3679826"/>
            <a:ext cx="9525" cy="107632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94821" y="3692525"/>
            <a:ext cx="4325937" cy="127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94821" y="2617789"/>
            <a:ext cx="2884487" cy="793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620383" y="2627314"/>
            <a:ext cx="11113" cy="107473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499858" y="4892675"/>
            <a:ext cx="11113" cy="107473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512558" y="3690939"/>
            <a:ext cx="9525" cy="107473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522083" y="2636839"/>
            <a:ext cx="11113" cy="107473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37670" y="2546350"/>
            <a:ext cx="0" cy="30003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329745" y="1265238"/>
            <a:ext cx="4762" cy="500062"/>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37670" y="3432175"/>
            <a:ext cx="0" cy="38258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237670" y="4683126"/>
            <a:ext cx="0" cy="20161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324982" y="2546350"/>
            <a:ext cx="0" cy="29368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318632" y="3432175"/>
            <a:ext cx="1588" cy="39528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533196" y="1838326"/>
            <a:ext cx="9525" cy="107632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02394" y="2376488"/>
            <a:ext cx="0" cy="14859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294820" y="2840039"/>
            <a:ext cx="50800" cy="592137"/>
          </a:xfrm>
          <a:prstGeom prst="rect">
            <a:avLst/>
          </a:prstGeom>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2" name="Rectangle 31"/>
          <p:cNvSpPr/>
          <p:nvPr/>
        </p:nvSpPr>
        <p:spPr>
          <a:xfrm>
            <a:off x="1305932" y="1776414"/>
            <a:ext cx="46038" cy="769937"/>
          </a:xfrm>
          <a:prstGeom prst="rect">
            <a:avLst/>
          </a:prstGeom>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3" name="Rectangle 32"/>
          <p:cNvSpPr/>
          <p:nvPr/>
        </p:nvSpPr>
        <p:spPr>
          <a:xfrm>
            <a:off x="1302758" y="3830638"/>
            <a:ext cx="49213" cy="900112"/>
          </a:xfrm>
          <a:prstGeom prst="rect">
            <a:avLst/>
          </a:prstGeom>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4" name="Rectangle 33"/>
          <p:cNvSpPr/>
          <p:nvPr/>
        </p:nvSpPr>
        <p:spPr>
          <a:xfrm>
            <a:off x="5554083" y="3836988"/>
            <a:ext cx="49213" cy="900112"/>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nvGrpSpPr>
          <p:cNvPr id="86" name="Group 85"/>
          <p:cNvGrpSpPr/>
          <p:nvPr/>
        </p:nvGrpSpPr>
        <p:grpSpPr>
          <a:xfrm>
            <a:off x="3900957" y="1819447"/>
            <a:ext cx="1849865" cy="1876282"/>
            <a:chOff x="3900957" y="1819447"/>
            <a:chExt cx="1849865" cy="1876282"/>
          </a:xfrm>
        </p:grpSpPr>
        <p:cxnSp>
          <p:nvCxnSpPr>
            <p:cNvPr id="45" name="Straight Arrow Connector 44"/>
            <p:cNvCxnSpPr/>
            <p:nvPr/>
          </p:nvCxnSpPr>
          <p:spPr>
            <a:xfrm flipV="1">
              <a:off x="4778477" y="2050026"/>
              <a:ext cx="58994" cy="1696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930877" y="2091816"/>
              <a:ext cx="58994" cy="1696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5085731" y="2136060"/>
              <a:ext cx="58994" cy="1696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5238131" y="2177850"/>
              <a:ext cx="58994" cy="1696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5378240" y="2207345"/>
              <a:ext cx="58994" cy="1696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530640" y="2249135"/>
              <a:ext cx="58994" cy="1696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30640" y="2488224"/>
              <a:ext cx="211460" cy="39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5527728" y="2618129"/>
              <a:ext cx="211460" cy="39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5527728" y="2748095"/>
              <a:ext cx="211460" cy="39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5531163" y="2885088"/>
              <a:ext cx="211460" cy="39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527728" y="3022502"/>
              <a:ext cx="211460" cy="39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3900957" y="1819447"/>
              <a:ext cx="58994" cy="1696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4053357" y="1861237"/>
              <a:ext cx="58994" cy="1696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4208211" y="1905481"/>
              <a:ext cx="58994" cy="1696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4360611" y="1947271"/>
              <a:ext cx="58994" cy="1696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4500720" y="1976766"/>
              <a:ext cx="58994" cy="1696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4653120" y="2018556"/>
              <a:ext cx="58994" cy="16960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5538839" y="3157539"/>
              <a:ext cx="211460" cy="39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535927" y="3287444"/>
              <a:ext cx="211460" cy="39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5535927" y="3417410"/>
              <a:ext cx="211460" cy="39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5539362" y="3554403"/>
              <a:ext cx="211460" cy="39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5535927" y="3691817"/>
              <a:ext cx="211460" cy="39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3" name="Straight Arrow Connector 72"/>
          <p:cNvCxnSpPr/>
          <p:nvPr/>
        </p:nvCxnSpPr>
        <p:spPr>
          <a:xfrm flipV="1">
            <a:off x="5662254" y="3988870"/>
            <a:ext cx="424615" cy="68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5652426" y="4141270"/>
            <a:ext cx="424615" cy="68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5657346" y="4293670"/>
            <a:ext cx="424615" cy="68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5662266" y="4438696"/>
            <a:ext cx="424615" cy="68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urved Connector 79"/>
          <p:cNvCxnSpPr/>
          <p:nvPr/>
        </p:nvCxnSpPr>
        <p:spPr>
          <a:xfrm rot="5400000" flipH="1" flipV="1">
            <a:off x="3372859" y="1527685"/>
            <a:ext cx="1019967" cy="363926"/>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urved Connector 81"/>
          <p:cNvCxnSpPr/>
          <p:nvPr/>
        </p:nvCxnSpPr>
        <p:spPr>
          <a:xfrm rot="5400000" flipH="1" flipV="1">
            <a:off x="3119194" y="1488550"/>
            <a:ext cx="1019967" cy="363926"/>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p:cNvCxnSpPr/>
          <p:nvPr/>
        </p:nvCxnSpPr>
        <p:spPr>
          <a:xfrm rot="5400000" flipH="1" flipV="1">
            <a:off x="2880082" y="1411443"/>
            <a:ext cx="1019967" cy="363926"/>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urved Connector 83"/>
          <p:cNvCxnSpPr/>
          <p:nvPr/>
        </p:nvCxnSpPr>
        <p:spPr>
          <a:xfrm rot="5400000" flipH="1" flipV="1">
            <a:off x="2626417" y="1357417"/>
            <a:ext cx="1019967" cy="363926"/>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5" name="Content Placeholder 2"/>
          <p:cNvSpPr txBox="1">
            <a:spLocks/>
          </p:cNvSpPr>
          <p:nvPr/>
        </p:nvSpPr>
        <p:spPr bwMode="auto">
          <a:xfrm>
            <a:off x="5908134" y="1371600"/>
            <a:ext cx="578856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US" altLang="en-US" kern="0"/>
              <a:t>Conduction</a:t>
            </a:r>
          </a:p>
          <a:p>
            <a:pPr lvl="1"/>
            <a:r>
              <a:rPr lang="en-US" altLang="en-US" kern="0"/>
              <a:t>Heat transfer through solids or stationary fluids</a:t>
            </a:r>
          </a:p>
          <a:p>
            <a:r>
              <a:rPr lang="en-US" altLang="en-US" kern="0"/>
              <a:t>Convection</a:t>
            </a:r>
          </a:p>
          <a:p>
            <a:pPr lvl="1"/>
            <a:r>
              <a:rPr lang="en-US" altLang="en-US" kern="0"/>
              <a:t>Heat transfer through motion of fluids</a:t>
            </a:r>
          </a:p>
          <a:p>
            <a:r>
              <a:rPr lang="en-US" altLang="en-US" kern="0"/>
              <a:t>Radiation</a:t>
            </a:r>
          </a:p>
          <a:p>
            <a:pPr lvl="1"/>
            <a:r>
              <a:rPr lang="en-US" altLang="en-US" kern="0"/>
              <a:t>Heat transfer through electromagnetic radiation</a:t>
            </a:r>
            <a:endParaRPr lang="en-US" altLang="en-US" kern="0" dirty="0"/>
          </a:p>
        </p:txBody>
      </p:sp>
      <p:sp>
        <p:nvSpPr>
          <p:cNvPr id="87" name="Freeform 86"/>
          <p:cNvSpPr/>
          <p:nvPr/>
        </p:nvSpPr>
        <p:spPr>
          <a:xfrm>
            <a:off x="-422519" y="4798577"/>
            <a:ext cx="1666959" cy="56644"/>
          </a:xfrm>
          <a:custGeom>
            <a:avLst/>
            <a:gdLst>
              <a:gd name="connsiteX0" fmla="*/ 1666959 w 1666959"/>
              <a:gd name="connsiteY0" fmla="*/ 56644 h 56644"/>
              <a:gd name="connsiteX1" fmla="*/ 1618407 w 1666959"/>
              <a:gd name="connsiteY1" fmla="*/ 48552 h 56644"/>
              <a:gd name="connsiteX2" fmla="*/ 1594131 w 1666959"/>
              <a:gd name="connsiteY2" fmla="*/ 32368 h 56644"/>
              <a:gd name="connsiteX3" fmla="*/ 1529395 w 1666959"/>
              <a:gd name="connsiteY3" fmla="*/ 16184 h 56644"/>
              <a:gd name="connsiteX4" fmla="*/ 1472751 w 1666959"/>
              <a:gd name="connsiteY4" fmla="*/ 0 h 56644"/>
              <a:gd name="connsiteX5" fmla="*/ 1335186 w 1666959"/>
              <a:gd name="connsiteY5" fmla="*/ 8092 h 56644"/>
              <a:gd name="connsiteX6" fmla="*/ 1108609 w 1666959"/>
              <a:gd name="connsiteY6" fmla="*/ 16184 h 56644"/>
              <a:gd name="connsiteX7" fmla="*/ 1084333 w 1666959"/>
              <a:gd name="connsiteY7" fmla="*/ 32368 h 56644"/>
              <a:gd name="connsiteX8" fmla="*/ 1060057 w 1666959"/>
              <a:gd name="connsiteY8" fmla="*/ 40460 h 56644"/>
              <a:gd name="connsiteX9" fmla="*/ 906308 w 1666959"/>
              <a:gd name="connsiteY9" fmla="*/ 32368 h 56644"/>
              <a:gd name="connsiteX10" fmla="*/ 817296 w 1666959"/>
              <a:gd name="connsiteY10" fmla="*/ 8092 h 56644"/>
              <a:gd name="connsiteX11" fmla="*/ 509798 w 1666959"/>
              <a:gd name="connsiteY11" fmla="*/ 16184 h 56644"/>
              <a:gd name="connsiteX12" fmla="*/ 485522 w 1666959"/>
              <a:gd name="connsiteY12" fmla="*/ 32368 h 56644"/>
              <a:gd name="connsiteX13" fmla="*/ 364142 w 1666959"/>
              <a:gd name="connsiteY13" fmla="*/ 16184 h 56644"/>
              <a:gd name="connsiteX14" fmla="*/ 226577 w 1666959"/>
              <a:gd name="connsiteY14" fmla="*/ 24276 h 56644"/>
              <a:gd name="connsiteX15" fmla="*/ 105197 w 1666959"/>
              <a:gd name="connsiteY15" fmla="*/ 40460 h 56644"/>
              <a:gd name="connsiteX16" fmla="*/ 64736 w 1666959"/>
              <a:gd name="connsiteY16" fmla="*/ 32368 h 56644"/>
              <a:gd name="connsiteX17" fmla="*/ 32368 w 1666959"/>
              <a:gd name="connsiteY17" fmla="*/ 24276 h 56644"/>
              <a:gd name="connsiteX18" fmla="*/ 0 w 1666959"/>
              <a:gd name="connsiteY18" fmla="*/ 24276 h 5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6959" h="56644">
                <a:moveTo>
                  <a:pt x="1666959" y="56644"/>
                </a:moveTo>
                <a:cubicBezTo>
                  <a:pt x="1650775" y="53947"/>
                  <a:pt x="1633972" y="53740"/>
                  <a:pt x="1618407" y="48552"/>
                </a:cubicBezTo>
                <a:cubicBezTo>
                  <a:pt x="1609181" y="45477"/>
                  <a:pt x="1603271" y="35692"/>
                  <a:pt x="1594131" y="32368"/>
                </a:cubicBezTo>
                <a:cubicBezTo>
                  <a:pt x="1573227" y="24767"/>
                  <a:pt x="1550974" y="21579"/>
                  <a:pt x="1529395" y="16184"/>
                </a:cubicBezTo>
                <a:cubicBezTo>
                  <a:pt x="1488752" y="6023"/>
                  <a:pt x="1507578" y="11609"/>
                  <a:pt x="1472751" y="0"/>
                </a:cubicBezTo>
                <a:lnTo>
                  <a:pt x="1335186" y="8092"/>
                </a:lnTo>
                <a:cubicBezTo>
                  <a:pt x="1259687" y="11448"/>
                  <a:pt x="1183831" y="8904"/>
                  <a:pt x="1108609" y="16184"/>
                </a:cubicBezTo>
                <a:cubicBezTo>
                  <a:pt x="1098929" y="17121"/>
                  <a:pt x="1093032" y="28019"/>
                  <a:pt x="1084333" y="32368"/>
                </a:cubicBezTo>
                <a:cubicBezTo>
                  <a:pt x="1076704" y="36183"/>
                  <a:pt x="1068149" y="37763"/>
                  <a:pt x="1060057" y="40460"/>
                </a:cubicBezTo>
                <a:cubicBezTo>
                  <a:pt x="1008807" y="37763"/>
                  <a:pt x="957315" y="38035"/>
                  <a:pt x="906308" y="32368"/>
                </a:cubicBezTo>
                <a:cubicBezTo>
                  <a:pt x="878929" y="29326"/>
                  <a:pt x="845174" y="17385"/>
                  <a:pt x="817296" y="8092"/>
                </a:cubicBezTo>
                <a:cubicBezTo>
                  <a:pt x="714797" y="10789"/>
                  <a:pt x="612059" y="8702"/>
                  <a:pt x="509798" y="16184"/>
                </a:cubicBezTo>
                <a:cubicBezTo>
                  <a:pt x="500099" y="16894"/>
                  <a:pt x="495207" y="31488"/>
                  <a:pt x="485522" y="32368"/>
                </a:cubicBezTo>
                <a:cubicBezTo>
                  <a:pt x="479131" y="32949"/>
                  <a:pt x="374543" y="17670"/>
                  <a:pt x="364142" y="16184"/>
                </a:cubicBezTo>
                <a:lnTo>
                  <a:pt x="226577" y="24276"/>
                </a:lnTo>
                <a:cubicBezTo>
                  <a:pt x="137408" y="30645"/>
                  <a:pt x="162393" y="26161"/>
                  <a:pt x="105197" y="40460"/>
                </a:cubicBezTo>
                <a:cubicBezTo>
                  <a:pt x="91710" y="37763"/>
                  <a:pt x="78163" y="35352"/>
                  <a:pt x="64736" y="32368"/>
                </a:cubicBezTo>
                <a:cubicBezTo>
                  <a:pt x="53879" y="29955"/>
                  <a:pt x="43404" y="25655"/>
                  <a:pt x="32368" y="24276"/>
                </a:cubicBezTo>
                <a:cubicBezTo>
                  <a:pt x="21662" y="22938"/>
                  <a:pt x="10789" y="24276"/>
                  <a:pt x="0" y="2427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74" name="Text Box 7"/>
          <p:cNvSpPr txBox="1">
            <a:spLocks noChangeArrowheads="1"/>
          </p:cNvSpPr>
          <p:nvPr/>
        </p:nvSpPr>
        <p:spPr bwMode="auto">
          <a:xfrm>
            <a:off x="1220471" y="6516689"/>
            <a:ext cx="2659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extLst>
      <p:ext uri="{BB962C8B-B14F-4D97-AF65-F5344CB8AC3E}">
        <p14:creationId xmlns:p14="http://schemas.microsoft.com/office/powerpoint/2010/main" val="2632953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225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2250"/>
                                        <p:tgtEl>
                                          <p:spTgt spid="80"/>
                                        </p:tgtEl>
                                      </p:cBhvr>
                                    </p:animEffect>
                                  </p:childTnLst>
                                </p:cTn>
                              </p:par>
                              <p:par>
                                <p:cTn id="13" presetID="10" presetClass="entr" presetSubtype="0"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fade">
                                      <p:cBhvr>
                                        <p:cTn id="15" dur="2250"/>
                                        <p:tgtEl>
                                          <p:spTgt spid="82"/>
                                        </p:tgtEl>
                                      </p:cBhvr>
                                    </p:animEffect>
                                  </p:childTnLst>
                                </p:cTn>
                              </p:par>
                              <p:par>
                                <p:cTn id="16" presetID="10" presetClass="entr" presetSubtype="0" fill="hold"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2250"/>
                                        <p:tgtEl>
                                          <p:spTgt spid="83"/>
                                        </p:tgtEl>
                                      </p:cBhvr>
                                    </p:animEffect>
                                  </p:childTnLst>
                                </p:cTn>
                              </p:par>
                              <p:par>
                                <p:cTn id="19" presetID="10" presetClass="entr" presetSubtype="0"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2250"/>
                                        <p:tgtEl>
                                          <p:spTgt spid="8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fade">
                                      <p:cBhvr>
                                        <p:cTn id="26" dur="1750"/>
                                        <p:tgtEl>
                                          <p:spTgt spid="78"/>
                                        </p:tgtEl>
                                      </p:cBhvr>
                                    </p:animEffect>
                                  </p:childTnLst>
                                </p:cTn>
                              </p:par>
                              <p:par>
                                <p:cTn id="27" presetID="10" presetClass="entr" presetSubtype="0" fill="hold" nodeType="with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fade">
                                      <p:cBhvr>
                                        <p:cTn id="29" dur="1750"/>
                                        <p:tgtEl>
                                          <p:spTgt spid="77"/>
                                        </p:tgtEl>
                                      </p:cBhvr>
                                    </p:animEffect>
                                  </p:childTnLst>
                                </p:cTn>
                              </p:par>
                              <p:par>
                                <p:cTn id="30" presetID="10" presetClass="entr" presetSubtype="0" fill="hold" nodeType="with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1750"/>
                                        <p:tgtEl>
                                          <p:spTgt spid="76"/>
                                        </p:tgtEl>
                                      </p:cBhvr>
                                    </p:animEffect>
                                  </p:childTnLst>
                                </p:cTn>
                              </p:par>
                              <p:par>
                                <p:cTn id="33" presetID="10"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fade">
                                      <p:cBhvr>
                                        <p:cTn id="35" dur="175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1202913" y="188914"/>
            <a:ext cx="7905750" cy="719137"/>
          </a:xfrm>
        </p:spPr>
        <p:txBody>
          <a:bodyPr/>
          <a:lstStyle/>
          <a:p>
            <a:r>
              <a:rPr lang="en-US" altLang="en-US" dirty="0"/>
              <a:t>Units for Heat Transfer</a:t>
            </a:r>
          </a:p>
        </p:txBody>
      </p:sp>
      <p:sp>
        <p:nvSpPr>
          <p:cNvPr id="118787" name="Content Placeholder 2"/>
          <p:cNvSpPr>
            <a:spLocks noGrp="1"/>
          </p:cNvSpPr>
          <p:nvPr>
            <p:ph idx="1"/>
          </p:nvPr>
        </p:nvSpPr>
        <p:spPr>
          <a:xfrm>
            <a:off x="1216873" y="1241305"/>
            <a:ext cx="9144000" cy="4114800"/>
          </a:xfrm>
        </p:spPr>
        <p:txBody>
          <a:bodyPr/>
          <a:lstStyle/>
          <a:p>
            <a:pPr marL="0" indent="0" defTabSz="893763">
              <a:buNone/>
            </a:pPr>
            <a:r>
              <a:rPr lang="en-US" altLang="en-US" b="1" dirty="0"/>
              <a:t>Thermal Energy or Heat Transfer (Q) </a:t>
            </a:r>
            <a:r>
              <a:rPr lang="en-US" altLang="en-US" dirty="0"/>
              <a:t>		</a:t>
            </a:r>
          </a:p>
          <a:p>
            <a:pPr marL="0" indent="0" defTabSz="893763">
              <a:buNone/>
            </a:pPr>
            <a:r>
              <a:rPr lang="en-US" altLang="en-US" dirty="0"/>
              <a:t>1 J 	= 1W/s = 0.0003 </a:t>
            </a:r>
            <a:r>
              <a:rPr lang="en-US" altLang="en-US" dirty="0" err="1"/>
              <a:t>Wh</a:t>
            </a:r>
            <a:r>
              <a:rPr lang="en-US" altLang="en-US" dirty="0"/>
              <a:t> 		</a:t>
            </a:r>
            <a:r>
              <a:rPr lang="en-US" altLang="en-US" dirty="0">
                <a:solidFill>
                  <a:schemeClr val="bg1">
                    <a:lumMod val="75000"/>
                  </a:schemeClr>
                </a:solidFill>
              </a:rPr>
              <a:t>= 9.4787 x 10⁻⁴Btu</a:t>
            </a:r>
          </a:p>
          <a:p>
            <a:pPr marL="0" indent="0" defTabSz="893763">
              <a:buNone/>
            </a:pPr>
            <a:r>
              <a:rPr lang="en-US" altLang="en-US" b="1" dirty="0"/>
              <a:t>Heat Flow Rate (q) </a:t>
            </a:r>
            <a:r>
              <a:rPr lang="en-US" altLang="en-US" dirty="0"/>
              <a:t>	</a:t>
            </a:r>
          </a:p>
          <a:p>
            <a:pPr marL="0" indent="0" defTabSz="893763">
              <a:buNone/>
            </a:pPr>
            <a:r>
              <a:rPr lang="en-US" altLang="en-US" dirty="0"/>
              <a:t>1j/s 	= 1W 				</a:t>
            </a:r>
            <a:r>
              <a:rPr lang="en-US" altLang="en-US" dirty="0">
                <a:solidFill>
                  <a:schemeClr val="bg1">
                    <a:lumMod val="75000"/>
                  </a:schemeClr>
                </a:solidFill>
              </a:rPr>
              <a:t>= 3.4123 Btu/h</a:t>
            </a:r>
          </a:p>
          <a:p>
            <a:pPr marL="0" indent="0" defTabSz="893763">
              <a:buNone/>
            </a:pPr>
            <a:r>
              <a:rPr lang="en-US" altLang="en-US" dirty="0"/>
              <a:t>1 kWh	= 3600 J 			</a:t>
            </a:r>
            <a:r>
              <a:rPr lang="en-US" altLang="en-US" dirty="0">
                <a:solidFill>
                  <a:schemeClr val="bg1">
                    <a:lumMod val="75000"/>
                  </a:schemeClr>
                </a:solidFill>
              </a:rPr>
              <a:t>= 3412 BTU</a:t>
            </a:r>
          </a:p>
          <a:p>
            <a:pPr marL="0" indent="0" defTabSz="893763">
              <a:buNone/>
            </a:pPr>
            <a:r>
              <a:rPr lang="en-US" altLang="en-US" b="1" dirty="0"/>
              <a:t>Heat Flux</a:t>
            </a:r>
            <a:r>
              <a:rPr lang="en-US" altLang="en-US" dirty="0"/>
              <a:t>			</a:t>
            </a:r>
          </a:p>
          <a:p>
            <a:pPr marL="0" indent="0" defTabSz="893763">
              <a:buNone/>
            </a:pPr>
            <a:r>
              <a:rPr lang="en-US" altLang="en-US" dirty="0"/>
              <a:t>1W/m²					</a:t>
            </a:r>
            <a:r>
              <a:rPr lang="en-US" altLang="en-US" dirty="0">
                <a:solidFill>
                  <a:schemeClr val="bg1">
                    <a:lumMod val="75000"/>
                  </a:schemeClr>
                </a:solidFill>
              </a:rPr>
              <a:t>= 0.3171 Btu/h x ft²</a:t>
            </a:r>
          </a:p>
          <a:p>
            <a:pPr marL="0" indent="0" defTabSz="893763">
              <a:buNone/>
            </a:pPr>
            <a:endParaRPr lang="en-US" altLang="en-US" dirty="0"/>
          </a:p>
          <a:p>
            <a:pPr marL="0" indent="0" defTabSz="893763">
              <a:buNone/>
            </a:pPr>
            <a:r>
              <a:rPr lang="en-US" altLang="en-US" dirty="0"/>
              <a:t>1 J = energy to heat 1 g of water by 0.24⁰ Celsius </a:t>
            </a:r>
            <a:r>
              <a:rPr lang="en-US" altLang="en-US" sz="1400" dirty="0"/>
              <a:t>(calorie is 1 g of water by 1⁰ Celsius)</a:t>
            </a:r>
          </a:p>
          <a:p>
            <a:pPr marL="0" indent="0">
              <a:buNone/>
            </a:pPr>
            <a:r>
              <a:rPr lang="en-US" altLang="en-US" dirty="0">
                <a:solidFill>
                  <a:schemeClr val="bg1">
                    <a:lumMod val="75000"/>
                  </a:schemeClr>
                </a:solidFill>
              </a:rPr>
              <a:t>1 Btu = energy to heat 1 pound of water by 1⁰ Fahrenheit</a:t>
            </a:r>
          </a:p>
        </p:txBody>
      </p:sp>
      <p:sp>
        <p:nvSpPr>
          <p:cNvPr id="4"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993276" y="4918370"/>
            <a:ext cx="4525962" cy="59213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7" name="Rounded Rectangle 16"/>
          <p:cNvSpPr/>
          <p:nvPr/>
        </p:nvSpPr>
        <p:spPr>
          <a:xfrm>
            <a:off x="2015500" y="4071939"/>
            <a:ext cx="4000500" cy="59213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 name="Rounded Rectangle 3"/>
          <p:cNvSpPr/>
          <p:nvPr/>
        </p:nvSpPr>
        <p:spPr>
          <a:xfrm>
            <a:off x="2012326" y="1090614"/>
            <a:ext cx="4860924" cy="7343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2800" dirty="0">
              <a:latin typeface="Cambria Math" panose="02040503050406030204" pitchFamily="18" charset="0"/>
              <a:ea typeface="Cambria Math" panose="02040503050406030204" pitchFamily="18" charset="0"/>
            </a:endParaRPr>
          </a:p>
        </p:txBody>
      </p:sp>
      <p:sp>
        <p:nvSpPr>
          <p:cNvPr id="119813" name="Title 1"/>
          <p:cNvSpPr>
            <a:spLocks noGrp="1"/>
          </p:cNvSpPr>
          <p:nvPr>
            <p:ph type="title"/>
          </p:nvPr>
        </p:nvSpPr>
        <p:spPr>
          <a:xfrm>
            <a:off x="1196340" y="180975"/>
            <a:ext cx="8878888" cy="719138"/>
          </a:xfrm>
        </p:spPr>
        <p:txBody>
          <a:bodyPr/>
          <a:lstStyle/>
          <a:p>
            <a:r>
              <a:rPr lang="en-CA" altLang="en-US" dirty="0"/>
              <a:t>Heat Flow Rate q, R and U</a:t>
            </a:r>
          </a:p>
        </p:txBody>
      </p:sp>
      <p:sp>
        <p:nvSpPr>
          <p:cNvPr id="119815" name="TextBox 6"/>
          <p:cNvSpPr txBox="1">
            <a:spLocks noChangeArrowheads="1"/>
          </p:cNvSpPr>
          <p:nvPr/>
        </p:nvSpPr>
        <p:spPr bwMode="auto">
          <a:xfrm>
            <a:off x="1993276" y="1778000"/>
            <a:ext cx="2232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79388">
              <a:defRPr sz="1300">
                <a:solidFill>
                  <a:schemeClr val="tx1"/>
                </a:solidFill>
                <a:latin typeface="Gill Sans MT" panose="020B0502020104020203" pitchFamily="34" charset="0"/>
                <a:ea typeface="MS PGothic" panose="020B0600070205080204" pitchFamily="34" charset="-128"/>
              </a:defRPr>
            </a:lvl1pPr>
            <a:lvl2pPr marL="742950" indent="-285750" defTabSz="179388">
              <a:defRPr sz="1300">
                <a:solidFill>
                  <a:schemeClr val="tx1"/>
                </a:solidFill>
                <a:latin typeface="Gill Sans MT" panose="020B0502020104020203" pitchFamily="34" charset="0"/>
                <a:ea typeface="MS PGothic" panose="020B0600070205080204" pitchFamily="34" charset="-128"/>
              </a:defRPr>
            </a:lvl2pPr>
            <a:lvl3pPr marL="1143000" indent="-228600" defTabSz="179388">
              <a:defRPr sz="1300">
                <a:solidFill>
                  <a:schemeClr val="tx1"/>
                </a:solidFill>
                <a:latin typeface="Gill Sans MT" panose="020B0502020104020203" pitchFamily="34" charset="0"/>
                <a:ea typeface="MS PGothic" panose="020B0600070205080204" pitchFamily="34" charset="-128"/>
              </a:defRPr>
            </a:lvl3pPr>
            <a:lvl4pPr marL="1600200" indent="-228600" defTabSz="179388">
              <a:defRPr sz="1300">
                <a:solidFill>
                  <a:schemeClr val="tx1"/>
                </a:solidFill>
                <a:latin typeface="Gill Sans MT" panose="020B0502020104020203" pitchFamily="34" charset="0"/>
                <a:ea typeface="MS PGothic" panose="020B0600070205080204" pitchFamily="34" charset="-128"/>
              </a:defRPr>
            </a:lvl4pPr>
            <a:lvl5pPr marL="2057400" indent="-228600" defTabSz="179388">
              <a:defRPr sz="1300">
                <a:solidFill>
                  <a:schemeClr val="tx1"/>
                </a:solidFill>
                <a:latin typeface="Gill Sans MT" panose="020B0502020104020203" pitchFamily="34" charset="0"/>
                <a:ea typeface="MS PGothic" panose="020B0600070205080204" pitchFamily="34" charset="-128"/>
              </a:defRPr>
            </a:lvl5pPr>
            <a:lvl6pPr marL="2514600" indent="-228600" defTabSz="179388"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defTabSz="179388"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defTabSz="179388"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defTabSz="179388"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sz="2000" dirty="0">
                <a:latin typeface="Cambria Math" panose="02040503050406030204" pitchFamily="18" charset="0"/>
                <a:ea typeface="Cambria Math" panose="02040503050406030204" pitchFamily="18" charset="0"/>
                <a:cs typeface="Calibri" panose="020F0502020204030204" pitchFamily="34" charset="0"/>
              </a:rPr>
              <a:t>Q = heat transfer</a:t>
            </a:r>
          </a:p>
        </p:txBody>
      </p:sp>
      <p:sp>
        <p:nvSpPr>
          <p:cNvPr id="8" name="TextBox 7"/>
          <p:cNvSpPr txBox="1">
            <a:spLocks noRot="1" noChangeAspect="1" noMove="1" noResize="1" noEditPoints="1" noAdjustHandles="1" noChangeArrowheads="1" noChangeShapeType="1" noTextEdit="1"/>
          </p:cNvSpPr>
          <p:nvPr/>
        </p:nvSpPr>
        <p:spPr>
          <a:xfrm>
            <a:off x="1930242" y="2155539"/>
            <a:ext cx="1395527" cy="400110"/>
          </a:xfrm>
          <a:prstGeom prst="rect">
            <a:avLst/>
          </a:prstGeom>
          <a:blipFill>
            <a:blip r:embed="rId3"/>
            <a:stretch>
              <a:fillRect/>
            </a:stretch>
          </a:blipFill>
        </p:spPr>
        <p:txBody>
          <a:bodyPr/>
          <a:lstStyle/>
          <a:p>
            <a:r>
              <a:rPr lang="en-CA">
                <a:noFill/>
              </a:rPr>
              <a:t> </a:t>
            </a:r>
          </a:p>
        </p:txBody>
      </p:sp>
      <p:sp>
        <p:nvSpPr>
          <p:cNvPr id="119818" name="TextBox 9"/>
          <p:cNvSpPr txBox="1">
            <a:spLocks noChangeArrowheads="1"/>
          </p:cNvSpPr>
          <p:nvPr/>
        </p:nvSpPr>
        <p:spPr bwMode="auto">
          <a:xfrm>
            <a:off x="2002800" y="2840038"/>
            <a:ext cx="2705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79388">
              <a:defRPr sz="1300">
                <a:solidFill>
                  <a:schemeClr val="tx1"/>
                </a:solidFill>
                <a:latin typeface="Gill Sans MT" panose="020B0502020104020203" pitchFamily="34" charset="0"/>
                <a:ea typeface="MS PGothic" panose="020B0600070205080204" pitchFamily="34" charset="-128"/>
              </a:defRPr>
            </a:lvl1pPr>
            <a:lvl2pPr marL="742950" indent="-285750" defTabSz="179388">
              <a:defRPr sz="1300">
                <a:solidFill>
                  <a:schemeClr val="tx1"/>
                </a:solidFill>
                <a:latin typeface="Gill Sans MT" panose="020B0502020104020203" pitchFamily="34" charset="0"/>
                <a:ea typeface="MS PGothic" panose="020B0600070205080204" pitchFamily="34" charset="-128"/>
              </a:defRPr>
            </a:lvl2pPr>
            <a:lvl3pPr marL="1143000" indent="-228600" defTabSz="179388">
              <a:defRPr sz="1300">
                <a:solidFill>
                  <a:schemeClr val="tx1"/>
                </a:solidFill>
                <a:latin typeface="Gill Sans MT" panose="020B0502020104020203" pitchFamily="34" charset="0"/>
                <a:ea typeface="MS PGothic" panose="020B0600070205080204" pitchFamily="34" charset="-128"/>
              </a:defRPr>
            </a:lvl3pPr>
            <a:lvl4pPr marL="1600200" indent="-228600" defTabSz="179388">
              <a:defRPr sz="1300">
                <a:solidFill>
                  <a:schemeClr val="tx1"/>
                </a:solidFill>
                <a:latin typeface="Gill Sans MT" panose="020B0502020104020203" pitchFamily="34" charset="0"/>
                <a:ea typeface="MS PGothic" panose="020B0600070205080204" pitchFamily="34" charset="-128"/>
              </a:defRPr>
            </a:lvl4pPr>
            <a:lvl5pPr marL="2057400" indent="-228600" defTabSz="179388">
              <a:defRPr sz="1300">
                <a:solidFill>
                  <a:schemeClr val="tx1"/>
                </a:solidFill>
                <a:latin typeface="Gill Sans MT" panose="020B0502020104020203" pitchFamily="34" charset="0"/>
                <a:ea typeface="MS PGothic" panose="020B0600070205080204" pitchFamily="34" charset="-128"/>
              </a:defRPr>
            </a:lvl5pPr>
            <a:lvl6pPr marL="2514600" indent="-228600" defTabSz="179388"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defTabSz="179388"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defTabSz="179388"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defTabSz="179388"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sz="2000" dirty="0">
                <a:latin typeface="Cambria Math" panose="02040503050406030204" pitchFamily="18" charset="0"/>
                <a:ea typeface="Cambria Math" panose="02040503050406030204" pitchFamily="18" charset="0"/>
                <a:cs typeface="Calibri" panose="020F0502020204030204" pitchFamily="34" charset="0"/>
              </a:rPr>
              <a:t>A = area</a:t>
            </a:r>
          </a:p>
        </p:txBody>
      </p:sp>
      <p:sp>
        <p:nvSpPr>
          <p:cNvPr id="11" name="TextBox 10"/>
          <p:cNvSpPr txBox="1">
            <a:spLocks noRot="1" noChangeAspect="1" noMove="1" noResize="1" noEditPoints="1" noAdjustHandles="1" noChangeArrowheads="1" noChangeShapeType="1" noTextEdit="1"/>
          </p:cNvSpPr>
          <p:nvPr/>
        </p:nvSpPr>
        <p:spPr>
          <a:xfrm>
            <a:off x="1642244" y="3170533"/>
            <a:ext cx="4303430" cy="400110"/>
          </a:xfrm>
          <a:prstGeom prst="rect">
            <a:avLst/>
          </a:prstGeom>
          <a:blipFill>
            <a:blip r:embed="rId4" cstate="screen">
              <a:extLst>
                <a:ext uri="{28A0092B-C50C-407E-A947-70E740481C1C}">
                  <a14:useLocalDpi xmlns:a14="http://schemas.microsoft.com/office/drawing/2010/main"/>
                </a:ext>
              </a:extLst>
            </a:blip>
            <a:stretch>
              <a:fillRect b="-16667"/>
            </a:stretch>
          </a:blipFill>
        </p:spPr>
        <p:txBody>
          <a:bodyPr/>
          <a:lstStyle/>
          <a:p>
            <a:r>
              <a:rPr lang="en-CA">
                <a:noFill/>
              </a:rPr>
              <a:t> </a:t>
            </a:r>
          </a:p>
        </p:txBody>
      </p:sp>
      <p:sp>
        <p:nvSpPr>
          <p:cNvPr id="119820" name="TextBox 11"/>
          <p:cNvSpPr txBox="1">
            <a:spLocks noChangeArrowheads="1"/>
          </p:cNvSpPr>
          <p:nvPr/>
        </p:nvSpPr>
        <p:spPr bwMode="auto">
          <a:xfrm>
            <a:off x="2020263" y="3522663"/>
            <a:ext cx="4362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79388">
              <a:defRPr sz="1300">
                <a:solidFill>
                  <a:schemeClr val="tx1"/>
                </a:solidFill>
                <a:latin typeface="Gill Sans MT" panose="020B0502020104020203" pitchFamily="34" charset="0"/>
                <a:ea typeface="MS PGothic" panose="020B0600070205080204" pitchFamily="34" charset="-128"/>
              </a:defRPr>
            </a:lvl1pPr>
            <a:lvl2pPr marL="742950" indent="-285750" defTabSz="179388">
              <a:defRPr sz="1300">
                <a:solidFill>
                  <a:schemeClr val="tx1"/>
                </a:solidFill>
                <a:latin typeface="Gill Sans MT" panose="020B0502020104020203" pitchFamily="34" charset="0"/>
                <a:ea typeface="MS PGothic" panose="020B0600070205080204" pitchFamily="34" charset="-128"/>
              </a:defRPr>
            </a:lvl2pPr>
            <a:lvl3pPr marL="1143000" indent="-228600" defTabSz="179388">
              <a:defRPr sz="1300">
                <a:solidFill>
                  <a:schemeClr val="tx1"/>
                </a:solidFill>
                <a:latin typeface="Gill Sans MT" panose="020B0502020104020203" pitchFamily="34" charset="0"/>
                <a:ea typeface="MS PGothic" panose="020B0600070205080204" pitchFamily="34" charset="-128"/>
              </a:defRPr>
            </a:lvl3pPr>
            <a:lvl4pPr marL="1600200" indent="-228600" defTabSz="179388">
              <a:defRPr sz="1300">
                <a:solidFill>
                  <a:schemeClr val="tx1"/>
                </a:solidFill>
                <a:latin typeface="Gill Sans MT" panose="020B0502020104020203" pitchFamily="34" charset="0"/>
                <a:ea typeface="MS PGothic" panose="020B0600070205080204" pitchFamily="34" charset="-128"/>
              </a:defRPr>
            </a:lvl4pPr>
            <a:lvl5pPr marL="2057400" indent="-228600" defTabSz="179388">
              <a:defRPr sz="1300">
                <a:solidFill>
                  <a:schemeClr val="tx1"/>
                </a:solidFill>
                <a:latin typeface="Gill Sans MT" panose="020B0502020104020203" pitchFamily="34" charset="0"/>
                <a:ea typeface="MS PGothic" panose="020B0600070205080204" pitchFamily="34" charset="-128"/>
              </a:defRPr>
            </a:lvl5pPr>
            <a:lvl6pPr marL="2514600" indent="-228600" defTabSz="179388"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defTabSz="179388"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defTabSz="179388"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defTabSz="179388"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sz="2000">
                <a:latin typeface="Cambria Math" panose="02040503050406030204" pitchFamily="18" charset="0"/>
                <a:ea typeface="Cambria Math" panose="02040503050406030204" pitchFamily="18" charset="0"/>
                <a:cs typeface="Calibri" panose="020F0502020204030204" pitchFamily="34" charset="0"/>
              </a:rPr>
              <a:t>d = thickness (dimension)</a:t>
            </a:r>
          </a:p>
        </p:txBody>
      </p:sp>
      <p:sp>
        <p:nvSpPr>
          <p:cNvPr id="3" name="TextBox 2"/>
          <p:cNvSpPr txBox="1">
            <a:spLocks noRot="1" noChangeAspect="1" noMove="1" noResize="1" noEditPoints="1" noAdjustHandles="1" noChangeArrowheads="1" noChangeShapeType="1" noTextEdit="1"/>
          </p:cNvSpPr>
          <p:nvPr/>
        </p:nvSpPr>
        <p:spPr>
          <a:xfrm>
            <a:off x="2062933" y="4112543"/>
            <a:ext cx="4127663" cy="539122"/>
          </a:xfrm>
          <a:prstGeom prst="rect">
            <a:avLst/>
          </a:prstGeom>
          <a:blipFill>
            <a:blip r:embed="rId5" cstate="screen">
              <a:extLst>
                <a:ext uri="{28A0092B-C50C-407E-A947-70E740481C1C}">
                  <a14:useLocalDpi xmlns:a14="http://schemas.microsoft.com/office/drawing/2010/main"/>
                </a:ext>
              </a:extLst>
            </a:blip>
            <a:stretch>
              <a:fillRect l="-4425" t="-4545" b="-15909"/>
            </a:stretch>
          </a:blipFill>
        </p:spPr>
        <p:txBody>
          <a:bodyPr/>
          <a:lstStyle/>
          <a:p>
            <a:r>
              <a:rPr lang="en-CA">
                <a:noFill/>
              </a:rPr>
              <a:t> </a:t>
            </a:r>
          </a:p>
        </p:txBody>
      </p:sp>
      <p:sp>
        <p:nvSpPr>
          <p:cNvPr id="15" name="TextBox 14"/>
          <p:cNvSpPr txBox="1">
            <a:spLocks noRot="1" noChangeAspect="1" noMove="1" noResize="1" noEditPoints="1" noAdjustHandles="1" noChangeArrowheads="1" noChangeShapeType="1" noTextEdit="1"/>
          </p:cNvSpPr>
          <p:nvPr/>
        </p:nvSpPr>
        <p:spPr>
          <a:xfrm>
            <a:off x="2062933" y="4912781"/>
            <a:ext cx="4458739" cy="533479"/>
          </a:xfrm>
          <a:prstGeom prst="rect">
            <a:avLst/>
          </a:prstGeom>
          <a:blipFill>
            <a:blip r:embed="rId6" cstate="screen">
              <a:extLst>
                <a:ext uri="{28A0092B-C50C-407E-A947-70E740481C1C}">
                  <a14:useLocalDpi xmlns:a14="http://schemas.microsoft.com/office/drawing/2010/main"/>
                </a:ext>
              </a:extLst>
            </a:blip>
            <a:stretch>
              <a:fillRect l="-4098" t="-5747" r="-3005" b="-16092"/>
            </a:stretch>
          </a:blipFill>
        </p:spPr>
        <p:txBody>
          <a:bodyPr/>
          <a:lstStyle/>
          <a:p>
            <a:r>
              <a:rPr lang="en-CA">
                <a:noFill/>
              </a:rPr>
              <a:t> </a:t>
            </a:r>
          </a:p>
        </p:txBody>
      </p:sp>
      <p:sp>
        <p:nvSpPr>
          <p:cNvPr id="19" name="TextBox 18"/>
          <p:cNvSpPr txBox="1">
            <a:spLocks noRot="1" noChangeAspect="1" noMove="1" noResize="1" noEditPoints="1" noAdjustHandles="1" noChangeArrowheads="1" noChangeShapeType="1" noTextEdit="1"/>
          </p:cNvSpPr>
          <p:nvPr/>
        </p:nvSpPr>
        <p:spPr>
          <a:xfrm>
            <a:off x="1644869" y="5561647"/>
            <a:ext cx="4303430" cy="40011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a:lstStyle/>
          <a:p>
            <a:r>
              <a:rPr lang="en-CA">
                <a:noFill/>
              </a:rPr>
              <a:t> </a:t>
            </a:r>
          </a:p>
        </p:txBody>
      </p:sp>
      <mc:AlternateContent xmlns:mc="http://schemas.openxmlformats.org/markup-compatibility/2006" xmlns:a14="http://schemas.microsoft.com/office/drawing/2010/main">
        <mc:Choice Requires="a14">
          <p:sp>
            <p:nvSpPr>
              <p:cNvPr id="2" name="TextBox 1"/>
              <p:cNvSpPr txBox="1"/>
              <p:nvPr/>
            </p:nvSpPr>
            <p:spPr>
              <a:xfrm>
                <a:off x="1993276" y="1097537"/>
                <a:ext cx="4792218" cy="6938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𝑞</m:t>
                      </m:r>
                      <m:r>
                        <a:rPr lang="en-CA" sz="2400" b="0" i="1" smtClean="0">
                          <a:latin typeface="Cambria Math" panose="02040503050406030204" pitchFamily="18" charset="0"/>
                        </a:rPr>
                        <m:t>=</m:t>
                      </m:r>
                      <m:f>
                        <m:fPr>
                          <m:ctrlPr>
                            <a:rPr lang="en-CA" sz="2400" i="1" smtClean="0">
                              <a:latin typeface="Cambria Math" panose="02040503050406030204" pitchFamily="18" charset="0"/>
                            </a:rPr>
                          </m:ctrlPr>
                        </m:fPr>
                        <m:num>
                          <m:r>
                            <a:rPr lang="en-CA" sz="240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𝑄</m:t>
                          </m:r>
                        </m:num>
                        <m:den>
                          <m:r>
                            <a:rPr lang="en-CA" sz="240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𝑡</m:t>
                          </m:r>
                        </m:den>
                      </m:f>
                      <m:r>
                        <a:rPr lang="en-CA" sz="2400" b="0" i="1" smtClean="0">
                          <a:latin typeface="Cambria Math" panose="02040503050406030204" pitchFamily="18" charset="0"/>
                        </a:rPr>
                        <m:t>=</m:t>
                      </m:r>
                      <m:r>
                        <m:rPr>
                          <m:sty m:val="p"/>
                        </m:rPr>
                        <a:rPr lang="el-GR" sz="2400" b="0" i="1" smtClean="0">
                          <a:latin typeface="Cambria Math" panose="02040503050406030204" pitchFamily="18" charset="0"/>
                        </a:rPr>
                        <m:t>λ</m:t>
                      </m:r>
                      <m:r>
                        <a:rPr lang="en-CA" sz="2400" b="0" i="1" smtClean="0">
                          <a:latin typeface="Cambria Math" panose="02040503050406030204" pitchFamily="18" charset="0"/>
                        </a:rPr>
                        <m:t>𝐴</m:t>
                      </m:r>
                      <m:f>
                        <m:fPr>
                          <m:ctrlPr>
                            <a:rPr lang="en-CA" sz="2400" b="0" i="1" smtClean="0">
                              <a:latin typeface="Cambria Math" panose="02040503050406030204" pitchFamily="18" charset="0"/>
                            </a:rPr>
                          </m:ctrlPr>
                        </m:fPr>
                        <m:num>
                          <m:r>
                            <a:rPr lang="en-CA" sz="2400" b="0" i="1" smtClean="0">
                              <a:latin typeface="Cambria Math" panose="02040503050406030204" pitchFamily="18" charset="0"/>
                              <a:ea typeface="Cambria Math" panose="02040503050406030204" pitchFamily="18" charset="0"/>
                            </a:rPr>
                            <m:t>∆</m:t>
                          </m:r>
                          <m:r>
                            <a:rPr lang="en-CA" sz="2400" b="0" i="1" smtClean="0">
                              <a:latin typeface="Cambria Math" panose="02040503050406030204" pitchFamily="18" charset="0"/>
                              <a:ea typeface="Cambria Math" panose="02040503050406030204" pitchFamily="18" charset="0"/>
                            </a:rPr>
                            <m:t>𝑇</m:t>
                          </m:r>
                        </m:num>
                        <m:den>
                          <m:r>
                            <a:rPr lang="en-CA" sz="2400" b="0" i="1" smtClean="0">
                              <a:latin typeface="Cambria Math" panose="02040503050406030204" pitchFamily="18" charset="0"/>
                            </a:rPr>
                            <m:t>𝑑</m:t>
                          </m:r>
                        </m:den>
                      </m:f>
                      <m:r>
                        <a:rPr lang="en-CA" sz="2400" b="0" i="1" smtClean="0">
                          <a:latin typeface="Cambria Math" panose="02040503050406030204" pitchFamily="18" charset="0"/>
                        </a:rPr>
                        <m:t>=</m:t>
                      </m:r>
                      <m:r>
                        <a:rPr lang="en-CA" sz="2400" b="0" i="1" smtClean="0">
                          <a:latin typeface="Cambria Math" panose="02040503050406030204" pitchFamily="18" charset="0"/>
                        </a:rPr>
                        <m:t>h𝑒𝑎𝑡</m:t>
                      </m:r>
                      <m:r>
                        <a:rPr lang="en-CA" sz="2400" b="0" i="1" smtClean="0">
                          <a:latin typeface="Cambria Math" panose="02040503050406030204" pitchFamily="18" charset="0"/>
                        </a:rPr>
                        <m:t> </m:t>
                      </m:r>
                      <m:r>
                        <a:rPr lang="en-CA" sz="2400" b="0" i="1" smtClean="0">
                          <a:latin typeface="Cambria Math" panose="02040503050406030204" pitchFamily="18" charset="0"/>
                        </a:rPr>
                        <m:t>𝑓𝑙𝑜𝑤</m:t>
                      </m:r>
                      <m:r>
                        <a:rPr lang="en-CA" sz="2400" b="0" i="1" smtClean="0">
                          <a:latin typeface="Cambria Math" panose="02040503050406030204" pitchFamily="18" charset="0"/>
                        </a:rPr>
                        <m:t> </m:t>
                      </m:r>
                      <m:r>
                        <a:rPr lang="en-CA" sz="2400" b="0" i="1" smtClean="0">
                          <a:latin typeface="Cambria Math" panose="02040503050406030204" pitchFamily="18" charset="0"/>
                        </a:rPr>
                        <m:t>𝑟𝑎𝑡𝑒</m:t>
                      </m:r>
                    </m:oMath>
                  </m:oMathPara>
                </a14:m>
                <a:endParaRPr lang="en-CA" sz="2400" dirty="0"/>
              </a:p>
            </p:txBody>
          </p:sp>
        </mc:Choice>
        <mc:Fallback xmlns="">
          <p:sp>
            <p:nvSpPr>
              <p:cNvPr id="2" name="TextBox 1"/>
              <p:cNvSpPr txBox="1">
                <a:spLocks noRot="1" noChangeAspect="1" noMove="1" noResize="1" noEditPoints="1" noAdjustHandles="1" noChangeArrowheads="1" noChangeShapeType="1" noTextEdit="1"/>
              </p:cNvSpPr>
              <p:nvPr/>
            </p:nvSpPr>
            <p:spPr>
              <a:xfrm>
                <a:off x="1993276" y="1097537"/>
                <a:ext cx="4792218" cy="69384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959668" y="2567223"/>
                <a:ext cx="3764093"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000" i="1" smtClean="0">
                          <a:latin typeface="Cambria Math" panose="02040503050406030204" pitchFamily="18" charset="0"/>
                        </a:rPr>
                        <m:t>λ</m:t>
                      </m:r>
                      <m:r>
                        <a:rPr lang="en-US" sz="2000" b="0" i="1" smtClean="0">
                          <a:latin typeface="Cambria Math" panose="02040503050406030204" pitchFamily="18" charset="0"/>
                        </a:rPr>
                        <m:t> </m:t>
                      </m:r>
                      <m:r>
                        <a:rPr lang="en-US" sz="2000" b="0" i="1" smtClean="0">
                          <a:latin typeface="Cambria Math" panose="02040503050406030204" pitchFamily="18" charset="0"/>
                        </a:rPr>
                        <m:t>𝑜𝑟</m:t>
                      </m:r>
                      <m:r>
                        <a:rPr lang="en-US" sz="2000" b="0" i="1" smtClean="0">
                          <a:latin typeface="Cambria Math" panose="02040503050406030204" pitchFamily="18" charset="0"/>
                        </a:rPr>
                        <m:t> </m:t>
                      </m:r>
                      <m:r>
                        <a:rPr lang="en-US" sz="2000" b="0" i="1" smtClean="0">
                          <a:latin typeface="Cambria Math" panose="02040503050406030204" pitchFamily="18" charset="0"/>
                        </a:rPr>
                        <m:t>𝑘</m:t>
                      </m:r>
                      <m:r>
                        <a:rPr lang="en-US" sz="2000" i="1" smtClean="0">
                          <a:latin typeface="Cambria Math" panose="02040503050406030204" pitchFamily="18" charset="0"/>
                        </a:rPr>
                        <m:t>=</m:t>
                      </m:r>
                      <m:r>
                        <a:rPr lang="en-US" sz="2000" b="0" i="1" smtClean="0">
                          <a:latin typeface="Cambria Math" panose="02040503050406030204" pitchFamily="18" charset="0"/>
                        </a:rPr>
                        <m:t>𝑡h𝑒𝑟𝑚𝑎𝑙</m:t>
                      </m:r>
                      <m:r>
                        <a:rPr lang="en-US" sz="2000" b="0" i="1" smtClean="0">
                          <a:latin typeface="Cambria Math" panose="02040503050406030204" pitchFamily="18" charset="0"/>
                        </a:rPr>
                        <m:t> </m:t>
                      </m:r>
                      <m:r>
                        <a:rPr lang="en-US" sz="2000" b="0" i="1" smtClean="0">
                          <a:latin typeface="Cambria Math" panose="02040503050406030204" pitchFamily="18" charset="0"/>
                        </a:rPr>
                        <m:t>𝑐𝑜𝑛𝑑𝑢𝑐𝑡𝑖𝑣𝑖𝑡𝑦</m:t>
                      </m:r>
                      <m:r>
                        <a:rPr lang="en-US" sz="2000" b="0" i="1" smtClean="0">
                          <a:latin typeface="Cambria Math" panose="02040503050406030204" pitchFamily="18" charset="0"/>
                        </a:rPr>
                        <m:t> </m:t>
                      </m:r>
                    </m:oMath>
                  </m:oMathPara>
                </a14:m>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1959668" y="2567223"/>
                <a:ext cx="3764093" cy="307777"/>
              </a:xfrm>
              <a:prstGeom prst="rect">
                <a:avLst/>
              </a:prstGeom>
              <a:blipFill>
                <a:blip r:embed="rId9"/>
                <a:stretch>
                  <a:fillRect b="-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7910450" y="1898375"/>
                <a:ext cx="3879811" cy="2124236"/>
              </a:xfrm>
              <a:prstGeom prst="rect">
                <a:avLst/>
              </a:prstGeom>
              <a:noFill/>
              <a:ln>
                <a:solidFill>
                  <a:schemeClr val="bg2"/>
                </a:solidFill>
              </a:ln>
            </p:spPr>
            <p:txBody>
              <a:bodyPr wrap="square" rtlCol="0">
                <a:spAutoFit/>
              </a:bodyPr>
              <a:lstStyle/>
              <a:p>
                <a:r>
                  <a:rPr lang="en-US" dirty="0">
                    <a:latin typeface="Calibri" panose="020F0502020204030204" pitchFamily="34" charset="0"/>
                    <a:cs typeface="Calibri" panose="020F0502020204030204" pitchFamily="34" charset="0"/>
                  </a:rPr>
                  <a:t>In Canada the letter k is commonly used for thermal conductivity, internationally </a:t>
                </a:r>
                <a14:m>
                  <m:oMath xmlns:m="http://schemas.openxmlformats.org/officeDocument/2006/math">
                    <m:r>
                      <m:rPr>
                        <m:sty m:val="p"/>
                      </m:rPr>
                      <a:rPr lang="el-GR" sz="1400" i="1">
                        <a:latin typeface="Cambria Math" panose="02040503050406030204" pitchFamily="18" charset="0"/>
                      </a:rPr>
                      <m:t>λ</m:t>
                    </m:r>
                    <m:r>
                      <a:rPr lang="el-GR" sz="1400" i="1">
                        <a:latin typeface="Cambria Math" panose="02040503050406030204" pitchFamily="18" charset="0"/>
                      </a:rPr>
                      <m:t> </m:t>
                    </m:r>
                  </m:oMath>
                </a14:m>
                <a:r>
                  <a:rPr lang="en-US" dirty="0">
                    <a:latin typeface="Calibri" panose="020F0502020204030204" pitchFamily="34" charset="0"/>
                    <a:cs typeface="Calibri" panose="020F0502020204030204" pitchFamily="34" charset="0"/>
                  </a:rPr>
                  <a:t>(lambda) is very common. Using k creates the risk of confusion with K (Kelvin), as both are used in the same equation.</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Therefore we continue in this course to use </a:t>
                </a:r>
                <a14:m>
                  <m:oMath xmlns:m="http://schemas.openxmlformats.org/officeDocument/2006/math">
                    <m:r>
                      <m:rPr>
                        <m:sty m:val="p"/>
                      </m:rPr>
                      <a:rPr lang="el-GR" sz="1400" i="1">
                        <a:latin typeface="Cambria Math" panose="02040503050406030204" pitchFamily="18" charset="0"/>
                      </a:rPr>
                      <m:t>λ</m:t>
                    </m:r>
                    <m:r>
                      <a:rPr lang="el-GR" sz="1400" i="1">
                        <a:latin typeface="Cambria Math" panose="02040503050406030204" pitchFamily="18" charset="0"/>
                      </a:rPr>
                      <m:t> </m:t>
                    </m:r>
                  </m:oMath>
                </a14:m>
                <a:r>
                  <a:rPr lang="en-US" dirty="0">
                    <a:latin typeface="Calibri" panose="020F0502020204030204" pitchFamily="34" charset="0"/>
                    <a:cs typeface="Calibri" panose="020F0502020204030204" pitchFamily="34" charset="0"/>
                  </a:rPr>
                  <a:t>(lambda) to avoid any confusion, but you could replace </a:t>
                </a:r>
                <a14:m>
                  <m:oMath xmlns:m="http://schemas.openxmlformats.org/officeDocument/2006/math">
                    <m:r>
                      <m:rPr>
                        <m:sty m:val="p"/>
                      </m:rPr>
                      <a:rPr lang="el-GR" sz="1400" i="1">
                        <a:latin typeface="Cambria Math" panose="02040503050406030204" pitchFamily="18" charset="0"/>
                      </a:rPr>
                      <m:t>λ</m:t>
                    </m:r>
                  </m:oMath>
                </a14:m>
                <a:r>
                  <a:rPr lang="en-US" dirty="0">
                    <a:latin typeface="Calibri" panose="020F0502020204030204" pitchFamily="34" charset="0"/>
                    <a:cs typeface="Calibri" panose="020F0502020204030204" pitchFamily="34" charset="0"/>
                  </a:rPr>
                  <a:t> with k any time.</a:t>
                </a:r>
              </a:p>
            </p:txBody>
          </p:sp>
        </mc:Choice>
        <mc:Fallback xmlns="">
          <p:sp>
            <p:nvSpPr>
              <p:cNvPr id="6" name="TextBox 5"/>
              <p:cNvSpPr txBox="1">
                <a:spLocks noRot="1" noChangeAspect="1" noMove="1" noResize="1" noEditPoints="1" noAdjustHandles="1" noChangeArrowheads="1" noChangeShapeType="1" noTextEdit="1"/>
              </p:cNvSpPr>
              <p:nvPr/>
            </p:nvSpPr>
            <p:spPr>
              <a:xfrm>
                <a:off x="7910450" y="1898375"/>
                <a:ext cx="3879811" cy="2124236"/>
              </a:xfrm>
              <a:prstGeom prst="rect">
                <a:avLst/>
              </a:prstGeom>
              <a:blipFill>
                <a:blip r:embed="rId10"/>
                <a:stretch>
                  <a:fillRect l="-157" r="-627" b="-1140"/>
                </a:stretch>
              </a:blipFill>
              <a:ln>
                <a:solidFill>
                  <a:schemeClr val="bg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8592963" y="2840038"/>
                <a:ext cx="1432892" cy="375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𝑜𝑟</m:t>
                      </m:r>
                      <m:r>
                        <a:rPr lang="en-US" b="0" i="1" smtClean="0">
                          <a:latin typeface="Cambria Math" panose="02040503050406030204" pitchFamily="18" charset="0"/>
                        </a:rPr>
                        <m:t> </m:t>
                      </m:r>
                      <m:r>
                        <m:rPr>
                          <m:sty m:val="p"/>
                        </m:rPr>
                        <a:rPr lang="el-GR" sz="1200" i="1">
                          <a:latin typeface="Cambria Math" panose="02040503050406030204" pitchFamily="18" charset="0"/>
                        </a:rPr>
                        <m:t>λ</m:t>
                      </m:r>
                      <m:r>
                        <a:rPr lang="en-US" sz="1200" b="0" i="1" smtClean="0">
                          <a:latin typeface="Cambria Math" panose="02040503050406030204" pitchFamily="18" charset="0"/>
                        </a:rPr>
                        <m:t>)</m:t>
                      </m:r>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r>
                            <a:rPr lang="en-US" b="0" i="1" smtClean="0">
                              <a:latin typeface="Cambria Math" panose="02040503050406030204" pitchFamily="18" charset="0"/>
                            </a:rPr>
                            <m:t>𝑊</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1</m:t>
                          </m:r>
                          <m:r>
                            <a:rPr lang="en-US" b="0" i="1" smtClean="0">
                              <a:latin typeface="Cambria Math" panose="02040503050406030204" pitchFamily="18" charset="0"/>
                            </a:rPr>
                            <m:t>𝑚</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𝐾</m:t>
                          </m:r>
                        </m:den>
                      </m:f>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8592963" y="2840038"/>
                <a:ext cx="1432892" cy="375872"/>
              </a:xfrm>
              <a:prstGeom prst="rect">
                <a:avLst/>
              </a:prstGeom>
              <a:blipFill>
                <a:blip r:embed="rId11"/>
                <a:stretch>
                  <a:fillRect l="-2128" r="-1702" b="-12903"/>
                </a:stretch>
              </a:blipFill>
            </p:spPr>
            <p:txBody>
              <a:bodyPr/>
              <a:lstStyle/>
              <a:p>
                <a:r>
                  <a:rPr lang="en-US">
                    <a:noFill/>
                  </a:rPr>
                  <a:t> </a:t>
                </a:r>
              </a:p>
            </p:txBody>
          </p:sp>
        </mc:Fallback>
      </mc:AlternateContent>
      <p:sp>
        <p:nvSpPr>
          <p:cNvPr id="22"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993901" y="1101725"/>
            <a:ext cx="5032375" cy="11366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0835" name="Title 1"/>
          <p:cNvSpPr>
            <a:spLocks noGrp="1"/>
          </p:cNvSpPr>
          <p:nvPr>
            <p:ph type="title"/>
          </p:nvPr>
        </p:nvSpPr>
        <p:spPr>
          <a:xfrm>
            <a:off x="1199987" y="-7938"/>
            <a:ext cx="7399337" cy="1143001"/>
          </a:xfrm>
        </p:spPr>
        <p:txBody>
          <a:bodyPr/>
          <a:lstStyle/>
          <a:p>
            <a:r>
              <a:rPr lang="en-CA" altLang="en-US" dirty="0"/>
              <a:t>Heat Transfer Coefficient </a:t>
            </a:r>
          </a:p>
        </p:txBody>
      </p:sp>
      <p:sp>
        <p:nvSpPr>
          <p:cNvPr id="120836" name="TextBox 6"/>
          <p:cNvSpPr txBox="1">
            <a:spLocks noChangeArrowheads="1"/>
          </p:cNvSpPr>
          <p:nvPr/>
        </p:nvSpPr>
        <p:spPr bwMode="auto">
          <a:xfrm>
            <a:off x="2012950" y="2598738"/>
            <a:ext cx="7278688"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2000" dirty="0">
                <a:solidFill>
                  <a:srgbClr val="404040"/>
                </a:solidFill>
                <a:latin typeface="Cambria Math" panose="02040503050406030204" pitchFamily="18" charset="0"/>
              </a:rPr>
              <a:t>U = 	Heat Transfer Coefficient [W/(m²K)]</a:t>
            </a:r>
          </a:p>
          <a:p>
            <a:pPr eaLnBrk="1" hangingPunct="1">
              <a:spcBef>
                <a:spcPct val="0"/>
              </a:spcBef>
              <a:buClrTx/>
              <a:buFontTx/>
              <a:buNone/>
            </a:pPr>
            <a:r>
              <a:rPr lang="en-CA" altLang="en-US" sz="2000" dirty="0">
                <a:solidFill>
                  <a:srgbClr val="404040"/>
                </a:solidFill>
                <a:latin typeface="Cambria Math" panose="02040503050406030204" pitchFamily="18" charset="0"/>
              </a:rPr>
              <a:t>R = 	Thermal Resistance [(m²K)/W]</a:t>
            </a:r>
          </a:p>
          <a:p>
            <a:pPr eaLnBrk="1" hangingPunct="1">
              <a:spcBef>
                <a:spcPct val="0"/>
              </a:spcBef>
              <a:buClrTx/>
              <a:buFontTx/>
              <a:buNone/>
            </a:pPr>
            <a:r>
              <a:rPr lang="en-CA" altLang="en-US" sz="2000" dirty="0" err="1">
                <a:solidFill>
                  <a:srgbClr val="404040"/>
                </a:solidFill>
                <a:latin typeface="Cambria Math" panose="02040503050406030204" pitchFamily="18" charset="0"/>
              </a:rPr>
              <a:t>Rt</a:t>
            </a:r>
            <a:r>
              <a:rPr lang="en-CA" altLang="en-US" sz="2000" dirty="0">
                <a:solidFill>
                  <a:srgbClr val="404040"/>
                </a:solidFill>
                <a:latin typeface="Cambria Math" panose="02040503050406030204" pitchFamily="18" charset="0"/>
              </a:rPr>
              <a:t> = 	Thermal Resistance Total</a:t>
            </a:r>
          </a:p>
          <a:p>
            <a:pPr eaLnBrk="1" hangingPunct="1">
              <a:spcBef>
                <a:spcPct val="0"/>
              </a:spcBef>
              <a:buClrTx/>
              <a:buFontTx/>
              <a:buNone/>
            </a:pPr>
            <a:r>
              <a:rPr lang="en-CA" altLang="en-US" sz="2000" dirty="0" err="1">
                <a:solidFill>
                  <a:srgbClr val="404040"/>
                </a:solidFill>
                <a:latin typeface="Cambria Math" panose="02040503050406030204" pitchFamily="18" charset="0"/>
              </a:rPr>
              <a:t>Rse</a:t>
            </a:r>
            <a:r>
              <a:rPr lang="en-CA" altLang="en-US" sz="2000" dirty="0">
                <a:solidFill>
                  <a:srgbClr val="404040"/>
                </a:solidFill>
                <a:latin typeface="Cambria Math" panose="02040503050406030204" pitchFamily="18" charset="0"/>
              </a:rPr>
              <a:t> = 	Resistance Surface Exterior (exterior air film)</a:t>
            </a:r>
          </a:p>
          <a:p>
            <a:pPr eaLnBrk="1" hangingPunct="1">
              <a:spcBef>
                <a:spcPct val="0"/>
              </a:spcBef>
              <a:buClrTx/>
              <a:buFontTx/>
              <a:buNone/>
            </a:pPr>
            <a:r>
              <a:rPr lang="en-CA" altLang="en-US" sz="2000" dirty="0" err="1">
                <a:solidFill>
                  <a:srgbClr val="404040"/>
                </a:solidFill>
                <a:latin typeface="Cambria Math" panose="02040503050406030204" pitchFamily="18" charset="0"/>
              </a:rPr>
              <a:t>Rsi</a:t>
            </a:r>
            <a:r>
              <a:rPr lang="en-CA" altLang="en-US" sz="2000" i="1" dirty="0">
                <a:solidFill>
                  <a:srgbClr val="404040"/>
                </a:solidFill>
                <a:latin typeface="Cambria Math" panose="02040503050406030204" pitchFamily="18" charset="0"/>
              </a:rPr>
              <a:t> </a:t>
            </a:r>
            <a:r>
              <a:rPr lang="en-CA" altLang="en-US" sz="2000" dirty="0">
                <a:solidFill>
                  <a:srgbClr val="404040"/>
                </a:solidFill>
                <a:latin typeface="Cambria Math" panose="02040503050406030204" pitchFamily="18" charset="0"/>
              </a:rPr>
              <a:t>= 	Resistance Surface Interior (interior air film)</a:t>
            </a:r>
          </a:p>
          <a:p>
            <a:pPr eaLnBrk="1" hangingPunct="1">
              <a:spcBef>
                <a:spcPct val="0"/>
              </a:spcBef>
              <a:buClrTx/>
              <a:buFontTx/>
              <a:buNone/>
            </a:pPr>
            <a:r>
              <a:rPr lang="en-CA" altLang="en-US" sz="2000" dirty="0">
                <a:solidFill>
                  <a:srgbClr val="404040"/>
                </a:solidFill>
                <a:latin typeface="Cambria Math" panose="02040503050406030204" pitchFamily="18" charset="0"/>
              </a:rPr>
              <a:t>d = 	thickness (dimension) of material [m]</a:t>
            </a:r>
          </a:p>
          <a:p>
            <a:pPr eaLnBrk="1" hangingPunct="1">
              <a:spcBef>
                <a:spcPct val="0"/>
              </a:spcBef>
              <a:buClrTx/>
              <a:buFontTx/>
              <a:buNone/>
            </a:pPr>
            <a:r>
              <a:rPr lang="el-GR" altLang="en-US" sz="2000" dirty="0">
                <a:solidFill>
                  <a:srgbClr val="404040"/>
                </a:solidFill>
                <a:latin typeface="Cambria Math" panose="02040503050406030204" pitchFamily="18" charset="0"/>
              </a:rPr>
              <a:t>λ</a:t>
            </a:r>
            <a:r>
              <a:rPr lang="en-CA" altLang="en-US" sz="2000" dirty="0">
                <a:solidFill>
                  <a:srgbClr val="404040"/>
                </a:solidFill>
                <a:latin typeface="Cambria Math" panose="02040503050406030204" pitchFamily="18" charset="0"/>
              </a:rPr>
              <a:t> = 	thermal conductivity [W/</a:t>
            </a:r>
            <a:r>
              <a:rPr lang="en-CA" altLang="en-US" sz="2000" dirty="0" err="1">
                <a:solidFill>
                  <a:srgbClr val="404040"/>
                </a:solidFill>
                <a:latin typeface="Cambria Math" panose="02040503050406030204" pitchFamily="18" charset="0"/>
              </a:rPr>
              <a:t>mK</a:t>
            </a:r>
            <a:r>
              <a:rPr lang="en-CA" altLang="en-US" sz="2000" dirty="0">
                <a:solidFill>
                  <a:srgbClr val="404040"/>
                </a:solidFill>
                <a:latin typeface="Cambria Math" panose="02040503050406030204" pitchFamily="18" charset="0"/>
              </a:rPr>
              <a:t>]</a:t>
            </a:r>
          </a:p>
          <a:p>
            <a:pPr eaLnBrk="1" hangingPunct="1">
              <a:spcBef>
                <a:spcPct val="0"/>
              </a:spcBef>
              <a:buClrTx/>
              <a:buFont typeface="Wingdings" panose="05000000000000000000" pitchFamily="2" charset="2"/>
              <a:buNone/>
            </a:pPr>
            <a:r>
              <a:rPr lang="en-CA" altLang="en-US" sz="2000" dirty="0">
                <a:solidFill>
                  <a:srgbClr val="404040"/>
                </a:solidFill>
                <a:latin typeface="Cambria Math" panose="02040503050406030204" pitchFamily="18" charset="0"/>
              </a:rPr>
              <a:t>K = 	Kelvin, 0K = -273°C, 273K = 0°C</a:t>
            </a:r>
          </a:p>
          <a:p>
            <a:pPr eaLnBrk="1" hangingPunct="1">
              <a:spcBef>
                <a:spcPct val="0"/>
              </a:spcBef>
              <a:buClrTx/>
              <a:buFontTx/>
              <a:buNone/>
            </a:pPr>
            <a:endParaRPr lang="en-CA" altLang="en-US" sz="2000" dirty="0">
              <a:solidFill>
                <a:srgbClr val="404040"/>
              </a:solidFill>
              <a:latin typeface="Cambria Math" panose="02040503050406030204" pitchFamily="18" charset="0"/>
            </a:endParaRPr>
          </a:p>
          <a:p>
            <a:pPr eaLnBrk="1" hangingPunct="1">
              <a:spcBef>
                <a:spcPct val="0"/>
              </a:spcBef>
              <a:buClrTx/>
              <a:buFontTx/>
              <a:buNone/>
            </a:pPr>
            <a:endParaRPr lang="en-CA" altLang="en-US" sz="2000" dirty="0">
              <a:solidFill>
                <a:srgbClr val="404040"/>
              </a:solidFill>
              <a:latin typeface="Cambria Math" panose="02040503050406030204" pitchFamily="18" charset="0"/>
            </a:endParaRPr>
          </a:p>
        </p:txBody>
      </p:sp>
      <p:sp>
        <p:nvSpPr>
          <p:cNvPr id="2" name="TextBox 1"/>
          <p:cNvSpPr txBox="1">
            <a:spLocks noRot="1" noChangeAspect="1" noMove="1" noResize="1" noEditPoints="1" noAdjustHandles="1" noChangeArrowheads="1" noChangeShapeType="1" noTextEdit="1"/>
          </p:cNvSpPr>
          <p:nvPr/>
        </p:nvSpPr>
        <p:spPr>
          <a:xfrm>
            <a:off x="2012724" y="1172311"/>
            <a:ext cx="5013808" cy="1001556"/>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r>
              <a:rPr lang="en-CA">
                <a:noFill/>
              </a:rPr>
              <a:t> </a:t>
            </a:r>
          </a:p>
        </p:txBody>
      </p:sp>
      <p:sp>
        <p:nvSpPr>
          <p:cNvPr id="8" name="TextBox 7"/>
          <p:cNvSpPr txBox="1"/>
          <p:nvPr/>
        </p:nvSpPr>
        <p:spPr>
          <a:xfrm>
            <a:off x="8194158" y="2634117"/>
            <a:ext cx="3558363" cy="2893100"/>
          </a:xfrm>
          <a:prstGeom prst="rect">
            <a:avLst/>
          </a:prstGeom>
          <a:noFill/>
          <a:ln>
            <a:solidFill>
              <a:schemeClr val="bg2"/>
            </a:solidFill>
          </a:ln>
        </p:spPr>
        <p:txBody>
          <a:bodyPr wrap="square" rtlCol="0">
            <a:spAutoFit/>
          </a:bodyPr>
          <a:lstStyle/>
          <a:p>
            <a:r>
              <a:rPr lang="en-US" dirty="0">
                <a:latin typeface="Calibri" panose="020F0502020204030204" pitchFamily="34" charset="0"/>
                <a:cs typeface="Calibri" panose="020F0502020204030204" pitchFamily="34" charset="0"/>
              </a:rPr>
              <a:t>If you are only interested in the R value, you just use the denominator of this equation.</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Using R or U is both correct as they both describe the same effect, just from the opposite point of view (resistance &amp; conductivity).</a:t>
            </a:r>
          </a:p>
          <a:p>
            <a:r>
              <a:rPr lang="en-US" dirty="0">
                <a:latin typeface="Calibri" panose="020F0502020204030204" pitchFamily="34" charset="0"/>
                <a:cs typeface="Calibri" panose="020F0502020204030204" pitchFamily="34" charset="0"/>
              </a:rPr>
              <a:t>Using U has a slight advantage, which will be explained in the following slides.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 Canada the total R value is commonly referred to as RSI (R Standard International) to emphasize that this is the metric R value. This triggers confusion with </a:t>
            </a:r>
            <a:r>
              <a:rPr lang="en-US" dirty="0" err="1">
                <a:latin typeface="Calibri" panose="020F0502020204030204" pitchFamily="34" charset="0"/>
                <a:cs typeface="Calibri" panose="020F0502020204030204" pitchFamily="34" charset="0"/>
              </a:rPr>
              <a:t>Rsi</a:t>
            </a:r>
            <a:r>
              <a:rPr lang="en-US" dirty="0">
                <a:latin typeface="Calibri" panose="020F0502020204030204" pitchFamily="34" charset="0"/>
                <a:cs typeface="Calibri" panose="020F0502020204030204" pitchFamily="34" charset="0"/>
              </a:rPr>
              <a:t>, the Interior Surface Resistance, called in Canada interior air film.</a:t>
            </a:r>
          </a:p>
        </p:txBody>
      </p:sp>
      <p:sp>
        <p:nvSpPr>
          <p:cNvPr id="10"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9814" y="1331914"/>
            <a:ext cx="4548187"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itle 1"/>
          <p:cNvSpPr>
            <a:spLocks noGrp="1"/>
          </p:cNvSpPr>
          <p:nvPr>
            <p:ph type="title"/>
          </p:nvPr>
        </p:nvSpPr>
        <p:spPr>
          <a:xfrm>
            <a:off x="1876426" y="180975"/>
            <a:ext cx="7904163" cy="719138"/>
          </a:xfrm>
        </p:spPr>
        <p:txBody>
          <a:bodyPr/>
          <a:lstStyle/>
          <a:p>
            <a:r>
              <a:rPr lang="en-CA" altLang="en-US" dirty="0"/>
              <a:t>Practical differences between U and R</a:t>
            </a:r>
          </a:p>
        </p:txBody>
      </p:sp>
      <p:pic>
        <p:nvPicPr>
          <p:cNvPr id="122886" name="Picture 6" descr="Image result for fiberglass insula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0" y="1411289"/>
            <a:ext cx="4713288"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493173" y="4368386"/>
            <a:ext cx="2829910"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Which R value is shown?</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1885951" y="190500"/>
            <a:ext cx="7904163" cy="719138"/>
          </a:xfrm>
        </p:spPr>
        <p:txBody>
          <a:bodyPr/>
          <a:lstStyle/>
          <a:p>
            <a:r>
              <a:rPr lang="en-CA" altLang="en-US" dirty="0"/>
              <a:t>Thermal Resistance R imperial</a:t>
            </a:r>
          </a:p>
        </p:txBody>
      </p:sp>
      <p:graphicFrame>
        <p:nvGraphicFramePr>
          <p:cNvPr id="5" name="Chart 4"/>
          <p:cNvGraphicFramePr>
            <a:graphicFrameLocks/>
          </p:cNvGraphicFramePr>
          <p:nvPr/>
        </p:nvGraphicFramePr>
        <p:xfrm>
          <a:off x="1749778" y="1515534"/>
          <a:ext cx="7535332" cy="452119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&amp; Author: Wimmers</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1857376" y="180975"/>
            <a:ext cx="7904163" cy="719138"/>
          </a:xfrm>
        </p:spPr>
        <p:txBody>
          <a:bodyPr/>
          <a:lstStyle/>
          <a:p>
            <a:r>
              <a:rPr lang="en-CA" altLang="en-US" dirty="0"/>
              <a:t>Heat Transfer Coefficient U metric</a:t>
            </a:r>
          </a:p>
        </p:txBody>
      </p:sp>
      <p:graphicFrame>
        <p:nvGraphicFramePr>
          <p:cNvPr id="4" name="Chart 3"/>
          <p:cNvGraphicFramePr>
            <a:graphicFrameLocks/>
          </p:cNvGraphicFramePr>
          <p:nvPr/>
        </p:nvGraphicFramePr>
        <p:xfrm>
          <a:off x="1803401" y="1568026"/>
          <a:ext cx="7659512" cy="459570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&amp; Author: Wimmers</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1866901" y="180975"/>
            <a:ext cx="7904163" cy="719138"/>
          </a:xfrm>
        </p:spPr>
        <p:txBody>
          <a:bodyPr/>
          <a:lstStyle/>
          <a:p>
            <a:r>
              <a:rPr lang="en-CA" altLang="en-US" dirty="0"/>
              <a:t>U &amp; RSI </a:t>
            </a:r>
          </a:p>
        </p:txBody>
      </p:sp>
      <p:graphicFrame>
        <p:nvGraphicFramePr>
          <p:cNvPr id="4" name="Chart 3"/>
          <p:cNvGraphicFramePr>
            <a:graphicFrameLocks/>
          </p:cNvGraphicFramePr>
          <p:nvPr/>
        </p:nvGraphicFramePr>
        <p:xfrm>
          <a:off x="1693334" y="1295400"/>
          <a:ext cx="7958667" cy="4775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&amp; Author: Wimmers</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1186627" y="194935"/>
            <a:ext cx="8451088" cy="719138"/>
          </a:xfrm>
        </p:spPr>
        <p:txBody>
          <a:bodyPr/>
          <a:lstStyle/>
          <a:p>
            <a:r>
              <a:rPr lang="en-US" altLang="en-US" dirty="0"/>
              <a:t>Economic and Ecological Balance</a:t>
            </a:r>
          </a:p>
        </p:txBody>
      </p:sp>
      <p:sp>
        <p:nvSpPr>
          <p:cNvPr id="130051" name="Content Placeholder 4"/>
          <p:cNvSpPr>
            <a:spLocks noGrp="1"/>
          </p:cNvSpPr>
          <p:nvPr>
            <p:ph idx="1"/>
          </p:nvPr>
        </p:nvSpPr>
        <p:spPr>
          <a:xfrm>
            <a:off x="672567" y="1239560"/>
            <a:ext cx="8782050" cy="4114800"/>
          </a:xfrm>
        </p:spPr>
        <p:txBody>
          <a:bodyPr/>
          <a:lstStyle/>
          <a:p>
            <a:r>
              <a:rPr lang="en-CA" altLang="en-US" dirty="0"/>
              <a:t>Economical sweet spot for the amount of insulation installed </a:t>
            </a:r>
          </a:p>
          <a:p>
            <a:pPr lvl="1"/>
            <a:r>
              <a:rPr lang="en-CA" altLang="en-US" dirty="0"/>
              <a:t>ratio of additional initial investment compared to operational costs = “Monthly Costs of Ownership”</a:t>
            </a:r>
          </a:p>
          <a:p>
            <a:r>
              <a:rPr lang="en-CA" altLang="en-US" dirty="0"/>
              <a:t>Ecological sweet spot for the amount of insulation installed.</a:t>
            </a:r>
          </a:p>
          <a:p>
            <a:pPr lvl="1"/>
            <a:r>
              <a:rPr lang="en-CA" altLang="en-US" dirty="0"/>
              <a:t>Both are depending on several variables such as: location, climate,, insulation material, availability of materials and shipping, type of heating fuel…</a:t>
            </a:r>
          </a:p>
          <a:p>
            <a:pPr marL="0" indent="0">
              <a:buNone/>
            </a:pPr>
            <a:endParaRPr lang="en-CA" altLang="en-US" dirty="0"/>
          </a:p>
        </p:txBody>
      </p:sp>
      <p:sp>
        <p:nvSpPr>
          <p:cNvPr id="130052" name="Text Box 59"/>
          <p:cNvSpPr txBox="1">
            <a:spLocks noChangeArrowheads="1"/>
          </p:cNvSpPr>
          <p:nvPr/>
        </p:nvSpPr>
        <p:spPr bwMode="auto">
          <a:xfrm>
            <a:off x="3660102" y="3898271"/>
            <a:ext cx="1314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t>10 - 30 % roof</a:t>
            </a:r>
          </a:p>
        </p:txBody>
      </p:sp>
      <p:sp>
        <p:nvSpPr>
          <p:cNvPr id="130053" name="Text Box 60"/>
          <p:cNvSpPr txBox="1">
            <a:spLocks noChangeArrowheads="1"/>
          </p:cNvSpPr>
          <p:nvPr/>
        </p:nvSpPr>
        <p:spPr bwMode="auto">
          <a:xfrm>
            <a:off x="4195090" y="4606925"/>
            <a:ext cx="128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t>30 - 60 % windows</a:t>
            </a:r>
          </a:p>
        </p:txBody>
      </p:sp>
      <p:sp>
        <p:nvSpPr>
          <p:cNvPr id="130054" name="Text Box 61"/>
          <p:cNvSpPr txBox="1">
            <a:spLocks noChangeArrowheads="1"/>
          </p:cNvSpPr>
          <p:nvPr/>
        </p:nvSpPr>
        <p:spPr bwMode="auto">
          <a:xfrm>
            <a:off x="4034514" y="5057628"/>
            <a:ext cx="1547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dirty="0"/>
              <a:t>20 - 40 % walls</a:t>
            </a:r>
          </a:p>
        </p:txBody>
      </p:sp>
      <p:grpSp>
        <p:nvGrpSpPr>
          <p:cNvPr id="130055" name="Group 60"/>
          <p:cNvGrpSpPr>
            <a:grpSpLocks/>
          </p:cNvGrpSpPr>
          <p:nvPr/>
        </p:nvGrpSpPr>
        <p:grpSpPr bwMode="auto">
          <a:xfrm>
            <a:off x="1516978" y="3848318"/>
            <a:ext cx="2992437" cy="1978025"/>
            <a:chOff x="838200" y="1916113"/>
            <a:chExt cx="5965825" cy="3944937"/>
          </a:xfrm>
        </p:grpSpPr>
        <p:sp>
          <p:nvSpPr>
            <p:cNvPr id="130059" name="Freeform 6"/>
            <p:cNvSpPr>
              <a:spLocks/>
            </p:cNvSpPr>
            <p:nvPr/>
          </p:nvSpPr>
          <p:spPr bwMode="auto">
            <a:xfrm>
              <a:off x="1774825" y="3167063"/>
              <a:ext cx="3827463" cy="2676525"/>
            </a:xfrm>
            <a:custGeom>
              <a:avLst/>
              <a:gdLst>
                <a:gd name="T0" fmla="*/ 2147483646 w 462"/>
                <a:gd name="T1" fmla="*/ 0 h 308"/>
                <a:gd name="T2" fmla="*/ 2147483646 w 462"/>
                <a:gd name="T3" fmla="*/ 0 h 308"/>
                <a:gd name="T4" fmla="*/ 2147483646 w 462"/>
                <a:gd name="T5" fmla="*/ 2147483646 h 308"/>
                <a:gd name="T6" fmla="*/ 2147483646 w 462"/>
                <a:gd name="T7" fmla="*/ 2147483646 h 308"/>
                <a:gd name="T8" fmla="*/ 2147483646 w 462"/>
                <a:gd name="T9" fmla="*/ 2147483646 h 308"/>
                <a:gd name="T10" fmla="*/ 2147483646 w 462"/>
                <a:gd name="T11" fmla="*/ 2147483646 h 308"/>
                <a:gd name="T12" fmla="*/ 0 w 462"/>
                <a:gd name="T13" fmla="*/ 2147483646 h 308"/>
                <a:gd name="T14" fmla="*/ 0 w 462"/>
                <a:gd name="T15" fmla="*/ 2147483646 h 308"/>
                <a:gd name="T16" fmla="*/ 2147483646 w 462"/>
                <a:gd name="T17" fmla="*/ 0 h 3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2"/>
                <a:gd name="T28" fmla="*/ 0 h 308"/>
                <a:gd name="T29" fmla="*/ 462 w 462"/>
                <a:gd name="T30" fmla="*/ 308 h 3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2" h="308">
                  <a:moveTo>
                    <a:pt x="1" y="0"/>
                  </a:moveTo>
                  <a:lnTo>
                    <a:pt x="462" y="0"/>
                  </a:lnTo>
                  <a:cubicBezTo>
                    <a:pt x="462" y="0"/>
                    <a:pt x="462" y="0"/>
                    <a:pt x="462" y="1"/>
                  </a:cubicBezTo>
                  <a:lnTo>
                    <a:pt x="462" y="308"/>
                  </a:lnTo>
                  <a:cubicBezTo>
                    <a:pt x="462" y="308"/>
                    <a:pt x="462" y="308"/>
                    <a:pt x="462" y="308"/>
                  </a:cubicBezTo>
                  <a:lnTo>
                    <a:pt x="1" y="308"/>
                  </a:lnTo>
                  <a:cubicBezTo>
                    <a:pt x="0" y="308"/>
                    <a:pt x="0" y="308"/>
                    <a:pt x="0" y="308"/>
                  </a:cubicBezTo>
                  <a:lnTo>
                    <a:pt x="0" y="1"/>
                  </a:lnTo>
                  <a:cubicBezTo>
                    <a:pt x="0" y="0"/>
                    <a:pt x="0" y="0"/>
                    <a:pt x="1" y="0"/>
                  </a:cubicBezTo>
                </a:path>
              </a:pathLst>
            </a:custGeom>
            <a:solidFill>
              <a:srgbClr val="DE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60" name="Freeform 7"/>
            <p:cNvSpPr>
              <a:spLocks/>
            </p:cNvSpPr>
            <p:nvPr/>
          </p:nvSpPr>
          <p:spPr bwMode="auto">
            <a:xfrm>
              <a:off x="1782763" y="3159125"/>
              <a:ext cx="3819525" cy="25400"/>
            </a:xfrm>
            <a:custGeom>
              <a:avLst/>
              <a:gdLst>
                <a:gd name="T0" fmla="*/ 2147483646 w 2305"/>
                <a:gd name="T1" fmla="*/ 0 h 15"/>
                <a:gd name="T2" fmla="*/ 2147483646 w 2305"/>
                <a:gd name="T3" fmla="*/ 0 h 15"/>
                <a:gd name="T4" fmla="*/ 0 w 2305"/>
                <a:gd name="T5" fmla="*/ 0 h 15"/>
                <a:gd name="T6" fmla="*/ 0 w 2305"/>
                <a:gd name="T7" fmla="*/ 2147483646 h 15"/>
                <a:gd name="T8" fmla="*/ 2147483646 w 2305"/>
                <a:gd name="T9" fmla="*/ 2147483646 h 15"/>
                <a:gd name="T10" fmla="*/ 2147483646 w 2305"/>
                <a:gd name="T11" fmla="*/ 2147483646 h 15"/>
                <a:gd name="T12" fmla="*/ 2147483646 w 2305"/>
                <a:gd name="T13" fmla="*/ 0 h 15"/>
                <a:gd name="T14" fmla="*/ 0 60000 65536"/>
                <a:gd name="T15" fmla="*/ 0 60000 65536"/>
                <a:gd name="T16" fmla="*/ 0 60000 65536"/>
                <a:gd name="T17" fmla="*/ 0 60000 65536"/>
                <a:gd name="T18" fmla="*/ 0 60000 65536"/>
                <a:gd name="T19" fmla="*/ 0 60000 65536"/>
                <a:gd name="T20" fmla="*/ 0 60000 65536"/>
                <a:gd name="T21" fmla="*/ 0 w 2305"/>
                <a:gd name="T22" fmla="*/ 0 h 15"/>
                <a:gd name="T23" fmla="*/ 2305 w 230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5" h="15">
                  <a:moveTo>
                    <a:pt x="2305" y="0"/>
                  </a:moveTo>
                  <a:lnTo>
                    <a:pt x="2305" y="0"/>
                  </a:lnTo>
                  <a:lnTo>
                    <a:pt x="0" y="0"/>
                  </a:lnTo>
                  <a:lnTo>
                    <a:pt x="0" y="15"/>
                  </a:lnTo>
                  <a:lnTo>
                    <a:pt x="2305" y="15"/>
                  </a:lnTo>
                  <a:lnTo>
                    <a:pt x="230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61" name="Freeform 8"/>
            <p:cNvSpPr>
              <a:spLocks/>
            </p:cNvSpPr>
            <p:nvPr/>
          </p:nvSpPr>
          <p:spPr bwMode="auto">
            <a:xfrm>
              <a:off x="5594350" y="3159125"/>
              <a:ext cx="25400" cy="25400"/>
            </a:xfrm>
            <a:custGeom>
              <a:avLst/>
              <a:gdLst>
                <a:gd name="T0" fmla="*/ 2147483646 w 15"/>
                <a:gd name="T1" fmla="*/ 2147483646 h 15"/>
                <a:gd name="T2" fmla="*/ 2147483646 w 15"/>
                <a:gd name="T3" fmla="*/ 2147483646 h 15"/>
                <a:gd name="T4" fmla="*/ 2147483646 w 15"/>
                <a:gd name="T5" fmla="*/ 2147483646 h 15"/>
                <a:gd name="T6" fmla="*/ 2147483646 w 15"/>
                <a:gd name="T7" fmla="*/ 2147483646 h 15"/>
                <a:gd name="T8" fmla="*/ 2147483646 w 15"/>
                <a:gd name="T9" fmla="*/ 2147483646 h 15"/>
                <a:gd name="T10" fmla="*/ 2147483646 w 15"/>
                <a:gd name="T11" fmla="*/ 0 h 15"/>
                <a:gd name="T12" fmla="*/ 2147483646 w 15"/>
                <a:gd name="T13" fmla="*/ 0 h 15"/>
                <a:gd name="T14" fmla="*/ 2147483646 w 15"/>
                <a:gd name="T15" fmla="*/ 0 h 15"/>
                <a:gd name="T16" fmla="*/ 2147483646 w 15"/>
                <a:gd name="T17" fmla="*/ 0 h 15"/>
                <a:gd name="T18" fmla="*/ 2147483646 w 15"/>
                <a:gd name="T19" fmla="*/ 0 h 15"/>
                <a:gd name="T20" fmla="*/ 2147483646 w 15"/>
                <a:gd name="T21" fmla="*/ 2147483646 h 15"/>
                <a:gd name="T22" fmla="*/ 2147483646 w 15"/>
                <a:gd name="T23" fmla="*/ 2147483646 h 15"/>
                <a:gd name="T24" fmla="*/ 2147483646 w 15"/>
                <a:gd name="T25" fmla="*/ 2147483646 h 15"/>
                <a:gd name="T26" fmla="*/ 0 w 15"/>
                <a:gd name="T27" fmla="*/ 2147483646 h 15"/>
                <a:gd name="T28" fmla="*/ 0 w 15"/>
                <a:gd name="T29" fmla="*/ 2147483646 h 15"/>
                <a:gd name="T30" fmla="*/ 0 w 15"/>
                <a:gd name="T31" fmla="*/ 2147483646 h 15"/>
                <a:gd name="T32" fmla="*/ 0 w 15"/>
                <a:gd name="T33" fmla="*/ 2147483646 h 15"/>
                <a:gd name="T34" fmla="*/ 0 w 15"/>
                <a:gd name="T35" fmla="*/ 2147483646 h 15"/>
                <a:gd name="T36" fmla="*/ 0 w 15"/>
                <a:gd name="T37" fmla="*/ 2147483646 h 15"/>
                <a:gd name="T38" fmla="*/ 0 w 15"/>
                <a:gd name="T39" fmla="*/ 2147483646 h 15"/>
                <a:gd name="T40" fmla="*/ 2147483646 w 15"/>
                <a:gd name="T41" fmla="*/ 2147483646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15"/>
                <a:gd name="T65" fmla="*/ 15 w 1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15">
                  <a:moveTo>
                    <a:pt x="15" y="10"/>
                  </a:moveTo>
                  <a:lnTo>
                    <a:pt x="15" y="10"/>
                  </a:lnTo>
                  <a:lnTo>
                    <a:pt x="15" y="5"/>
                  </a:lnTo>
                  <a:lnTo>
                    <a:pt x="10" y="5"/>
                  </a:lnTo>
                  <a:lnTo>
                    <a:pt x="10" y="0"/>
                  </a:lnTo>
                  <a:lnTo>
                    <a:pt x="5" y="0"/>
                  </a:lnTo>
                  <a:lnTo>
                    <a:pt x="5" y="15"/>
                  </a:lnTo>
                  <a:lnTo>
                    <a:pt x="0" y="10"/>
                  </a:lnTo>
                  <a:lnTo>
                    <a:pt x="15" y="1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62" name="Freeform 9"/>
            <p:cNvSpPr>
              <a:spLocks/>
            </p:cNvSpPr>
            <p:nvPr/>
          </p:nvSpPr>
          <p:spPr bwMode="auto">
            <a:xfrm>
              <a:off x="5594350" y="3176588"/>
              <a:ext cx="25400" cy="2667000"/>
            </a:xfrm>
            <a:custGeom>
              <a:avLst/>
              <a:gdLst>
                <a:gd name="T0" fmla="*/ 2147483646 w 15"/>
                <a:gd name="T1" fmla="*/ 2147483646 h 1535"/>
                <a:gd name="T2" fmla="*/ 2147483646 w 15"/>
                <a:gd name="T3" fmla="*/ 2147483646 h 1535"/>
                <a:gd name="T4" fmla="*/ 2147483646 w 15"/>
                <a:gd name="T5" fmla="*/ 0 h 1535"/>
                <a:gd name="T6" fmla="*/ 0 w 15"/>
                <a:gd name="T7" fmla="*/ 0 h 1535"/>
                <a:gd name="T8" fmla="*/ 0 w 15"/>
                <a:gd name="T9" fmla="*/ 2147483646 h 1535"/>
                <a:gd name="T10" fmla="*/ 0 w 15"/>
                <a:gd name="T11" fmla="*/ 2147483646 h 1535"/>
                <a:gd name="T12" fmla="*/ 2147483646 w 15"/>
                <a:gd name="T13" fmla="*/ 2147483646 h 1535"/>
                <a:gd name="T14" fmla="*/ 0 60000 65536"/>
                <a:gd name="T15" fmla="*/ 0 60000 65536"/>
                <a:gd name="T16" fmla="*/ 0 60000 65536"/>
                <a:gd name="T17" fmla="*/ 0 60000 65536"/>
                <a:gd name="T18" fmla="*/ 0 60000 65536"/>
                <a:gd name="T19" fmla="*/ 0 60000 65536"/>
                <a:gd name="T20" fmla="*/ 0 60000 65536"/>
                <a:gd name="T21" fmla="*/ 0 w 15"/>
                <a:gd name="T22" fmla="*/ 0 h 1535"/>
                <a:gd name="T23" fmla="*/ 15 w 15"/>
                <a:gd name="T24" fmla="*/ 1535 h 15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35">
                  <a:moveTo>
                    <a:pt x="15" y="1535"/>
                  </a:moveTo>
                  <a:lnTo>
                    <a:pt x="15" y="1535"/>
                  </a:lnTo>
                  <a:lnTo>
                    <a:pt x="15" y="0"/>
                  </a:lnTo>
                  <a:lnTo>
                    <a:pt x="0" y="0"/>
                  </a:lnTo>
                  <a:lnTo>
                    <a:pt x="0" y="1535"/>
                  </a:lnTo>
                  <a:lnTo>
                    <a:pt x="15" y="153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63" name="Freeform 10"/>
            <p:cNvSpPr>
              <a:spLocks/>
            </p:cNvSpPr>
            <p:nvPr/>
          </p:nvSpPr>
          <p:spPr bwMode="auto">
            <a:xfrm>
              <a:off x="5594350" y="5835650"/>
              <a:ext cx="25400" cy="25400"/>
            </a:xfrm>
            <a:custGeom>
              <a:avLst/>
              <a:gdLst>
                <a:gd name="T0" fmla="*/ 2147483646 w 15"/>
                <a:gd name="T1" fmla="*/ 2147483646 h 15"/>
                <a:gd name="T2" fmla="*/ 2147483646 w 15"/>
                <a:gd name="T3" fmla="*/ 2147483646 h 15"/>
                <a:gd name="T4" fmla="*/ 2147483646 w 15"/>
                <a:gd name="T5" fmla="*/ 2147483646 h 15"/>
                <a:gd name="T6" fmla="*/ 2147483646 w 15"/>
                <a:gd name="T7" fmla="*/ 2147483646 h 15"/>
                <a:gd name="T8" fmla="*/ 2147483646 w 15"/>
                <a:gd name="T9" fmla="*/ 2147483646 h 15"/>
                <a:gd name="T10" fmla="*/ 2147483646 w 15"/>
                <a:gd name="T11" fmla="*/ 2147483646 h 15"/>
                <a:gd name="T12" fmla="*/ 2147483646 w 15"/>
                <a:gd name="T13" fmla="*/ 2147483646 h 15"/>
                <a:gd name="T14" fmla="*/ 2147483646 w 15"/>
                <a:gd name="T15" fmla="*/ 2147483646 h 15"/>
                <a:gd name="T16" fmla="*/ 2147483646 w 15"/>
                <a:gd name="T17" fmla="*/ 2147483646 h 15"/>
                <a:gd name="T18" fmla="*/ 2147483646 w 15"/>
                <a:gd name="T19" fmla="*/ 2147483646 h 15"/>
                <a:gd name="T20" fmla="*/ 0 w 15"/>
                <a:gd name="T21" fmla="*/ 2147483646 h 15"/>
                <a:gd name="T22" fmla="*/ 0 w 15"/>
                <a:gd name="T23" fmla="*/ 2147483646 h 15"/>
                <a:gd name="T24" fmla="*/ 0 w 15"/>
                <a:gd name="T25" fmla="*/ 0 h 15"/>
                <a:gd name="T26" fmla="*/ 0 w 15"/>
                <a:gd name="T27" fmla="*/ 0 h 15"/>
                <a:gd name="T28" fmla="*/ 0 w 15"/>
                <a:gd name="T29" fmla="*/ 0 h 15"/>
                <a:gd name="T30" fmla="*/ 0 w 15"/>
                <a:gd name="T31" fmla="*/ 0 h 15"/>
                <a:gd name="T32" fmla="*/ 2147483646 w 15"/>
                <a:gd name="T33" fmla="*/ 0 h 15"/>
                <a:gd name="T34" fmla="*/ 2147483646 w 15"/>
                <a:gd name="T35" fmla="*/ 0 h 15"/>
                <a:gd name="T36" fmla="*/ 2147483646 w 15"/>
                <a:gd name="T37" fmla="*/ 0 h 15"/>
                <a:gd name="T38" fmla="*/ 2147483646 w 15"/>
                <a:gd name="T39" fmla="*/ 0 h 15"/>
                <a:gd name="T40" fmla="*/ 2147483646 w 15"/>
                <a:gd name="T41" fmla="*/ 2147483646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15"/>
                <a:gd name="T65" fmla="*/ 15 w 1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15">
                  <a:moveTo>
                    <a:pt x="5" y="15"/>
                  </a:moveTo>
                  <a:lnTo>
                    <a:pt x="5" y="15"/>
                  </a:lnTo>
                  <a:lnTo>
                    <a:pt x="10" y="10"/>
                  </a:lnTo>
                  <a:lnTo>
                    <a:pt x="15" y="5"/>
                  </a:lnTo>
                  <a:lnTo>
                    <a:pt x="0" y="5"/>
                  </a:lnTo>
                  <a:lnTo>
                    <a:pt x="0" y="0"/>
                  </a:lnTo>
                  <a:lnTo>
                    <a:pt x="5" y="0"/>
                  </a:lnTo>
                  <a:lnTo>
                    <a:pt x="5"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64" name="Freeform 11"/>
            <p:cNvSpPr>
              <a:spLocks/>
            </p:cNvSpPr>
            <p:nvPr/>
          </p:nvSpPr>
          <p:spPr bwMode="auto">
            <a:xfrm>
              <a:off x="1782763" y="5835650"/>
              <a:ext cx="3819525" cy="25400"/>
            </a:xfrm>
            <a:custGeom>
              <a:avLst/>
              <a:gdLst>
                <a:gd name="T0" fmla="*/ 0 w 2305"/>
                <a:gd name="T1" fmla="*/ 2147483646 h 15"/>
                <a:gd name="T2" fmla="*/ 0 w 2305"/>
                <a:gd name="T3" fmla="*/ 2147483646 h 15"/>
                <a:gd name="T4" fmla="*/ 2147483646 w 2305"/>
                <a:gd name="T5" fmla="*/ 2147483646 h 15"/>
                <a:gd name="T6" fmla="*/ 2147483646 w 2305"/>
                <a:gd name="T7" fmla="*/ 0 h 15"/>
                <a:gd name="T8" fmla="*/ 0 w 2305"/>
                <a:gd name="T9" fmla="*/ 0 h 15"/>
                <a:gd name="T10" fmla="*/ 0 w 2305"/>
                <a:gd name="T11" fmla="*/ 0 h 15"/>
                <a:gd name="T12" fmla="*/ 0 w 2305"/>
                <a:gd name="T13" fmla="*/ 2147483646 h 15"/>
                <a:gd name="T14" fmla="*/ 0 60000 65536"/>
                <a:gd name="T15" fmla="*/ 0 60000 65536"/>
                <a:gd name="T16" fmla="*/ 0 60000 65536"/>
                <a:gd name="T17" fmla="*/ 0 60000 65536"/>
                <a:gd name="T18" fmla="*/ 0 60000 65536"/>
                <a:gd name="T19" fmla="*/ 0 60000 65536"/>
                <a:gd name="T20" fmla="*/ 0 60000 65536"/>
                <a:gd name="T21" fmla="*/ 0 w 2305"/>
                <a:gd name="T22" fmla="*/ 0 h 15"/>
                <a:gd name="T23" fmla="*/ 2305 w 230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05" h="15">
                  <a:moveTo>
                    <a:pt x="0" y="15"/>
                  </a:moveTo>
                  <a:lnTo>
                    <a:pt x="0" y="15"/>
                  </a:lnTo>
                  <a:lnTo>
                    <a:pt x="2305" y="15"/>
                  </a:lnTo>
                  <a:lnTo>
                    <a:pt x="2305" y="0"/>
                  </a:lnTo>
                  <a:lnTo>
                    <a:pt x="0" y="0"/>
                  </a:lnTo>
                  <a:lnTo>
                    <a:pt x="0"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65" name="Freeform 12"/>
            <p:cNvSpPr>
              <a:spLocks/>
            </p:cNvSpPr>
            <p:nvPr/>
          </p:nvSpPr>
          <p:spPr bwMode="auto">
            <a:xfrm>
              <a:off x="1766888" y="5835650"/>
              <a:ext cx="15875" cy="25400"/>
            </a:xfrm>
            <a:custGeom>
              <a:avLst/>
              <a:gdLst>
                <a:gd name="T0" fmla="*/ 0 w 10"/>
                <a:gd name="T1" fmla="*/ 2147483646 h 15"/>
                <a:gd name="T2" fmla="*/ 0 w 10"/>
                <a:gd name="T3" fmla="*/ 2147483646 h 15"/>
                <a:gd name="T4" fmla="*/ 0 w 10"/>
                <a:gd name="T5" fmla="*/ 2147483646 h 15"/>
                <a:gd name="T6" fmla="*/ 0 w 10"/>
                <a:gd name="T7" fmla="*/ 2147483646 h 15"/>
                <a:gd name="T8" fmla="*/ 0 w 10"/>
                <a:gd name="T9" fmla="*/ 2147483646 h 15"/>
                <a:gd name="T10" fmla="*/ 0 w 10"/>
                <a:gd name="T11" fmla="*/ 2147483646 h 15"/>
                <a:gd name="T12" fmla="*/ 0 w 10"/>
                <a:gd name="T13" fmla="*/ 2147483646 h 15"/>
                <a:gd name="T14" fmla="*/ 2147483646 w 10"/>
                <a:gd name="T15" fmla="*/ 2147483646 h 15"/>
                <a:gd name="T16" fmla="*/ 2147483646 w 10"/>
                <a:gd name="T17" fmla="*/ 2147483646 h 15"/>
                <a:gd name="T18" fmla="*/ 2147483646 w 10"/>
                <a:gd name="T19" fmla="*/ 2147483646 h 15"/>
                <a:gd name="T20" fmla="*/ 2147483646 w 10"/>
                <a:gd name="T21" fmla="*/ 0 h 15"/>
                <a:gd name="T22" fmla="*/ 2147483646 w 10"/>
                <a:gd name="T23" fmla="*/ 0 h 15"/>
                <a:gd name="T24" fmla="*/ 2147483646 w 10"/>
                <a:gd name="T25" fmla="*/ 0 h 15"/>
                <a:gd name="T26" fmla="*/ 2147483646 w 10"/>
                <a:gd name="T27" fmla="*/ 0 h 15"/>
                <a:gd name="T28" fmla="*/ 2147483646 w 10"/>
                <a:gd name="T29" fmla="*/ 0 h 15"/>
                <a:gd name="T30" fmla="*/ 2147483646 w 10"/>
                <a:gd name="T31" fmla="*/ 0 h 15"/>
                <a:gd name="T32" fmla="*/ 2147483646 w 10"/>
                <a:gd name="T33" fmla="*/ 0 h 15"/>
                <a:gd name="T34" fmla="*/ 2147483646 w 10"/>
                <a:gd name="T35" fmla="*/ 2147483646 h 15"/>
                <a:gd name="T36" fmla="*/ 2147483646 w 10"/>
                <a:gd name="T37" fmla="*/ 2147483646 h 15"/>
                <a:gd name="T38" fmla="*/ 2147483646 w 10"/>
                <a:gd name="T39" fmla="*/ 2147483646 h 15"/>
                <a:gd name="T40" fmla="*/ 0 w 10"/>
                <a:gd name="T41" fmla="*/ 2147483646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5"/>
                <a:gd name="T65" fmla="*/ 10 w 10"/>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5">
                  <a:moveTo>
                    <a:pt x="0" y="5"/>
                  </a:moveTo>
                  <a:lnTo>
                    <a:pt x="0" y="5"/>
                  </a:lnTo>
                  <a:lnTo>
                    <a:pt x="0" y="10"/>
                  </a:lnTo>
                  <a:lnTo>
                    <a:pt x="5" y="10"/>
                  </a:lnTo>
                  <a:lnTo>
                    <a:pt x="5" y="15"/>
                  </a:lnTo>
                  <a:lnTo>
                    <a:pt x="10" y="15"/>
                  </a:lnTo>
                  <a:lnTo>
                    <a:pt x="10" y="0"/>
                  </a:lnTo>
                  <a:lnTo>
                    <a:pt x="10" y="5"/>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66" name="Freeform 13"/>
            <p:cNvSpPr>
              <a:spLocks/>
            </p:cNvSpPr>
            <p:nvPr/>
          </p:nvSpPr>
          <p:spPr bwMode="auto">
            <a:xfrm>
              <a:off x="1766888" y="3176588"/>
              <a:ext cx="15875" cy="2667000"/>
            </a:xfrm>
            <a:custGeom>
              <a:avLst/>
              <a:gdLst>
                <a:gd name="T0" fmla="*/ 0 w 10"/>
                <a:gd name="T1" fmla="*/ 0 h 1535"/>
                <a:gd name="T2" fmla="*/ 0 w 10"/>
                <a:gd name="T3" fmla="*/ 0 h 1535"/>
                <a:gd name="T4" fmla="*/ 0 w 10"/>
                <a:gd name="T5" fmla="*/ 2147483646 h 1535"/>
                <a:gd name="T6" fmla="*/ 2147483646 w 10"/>
                <a:gd name="T7" fmla="*/ 2147483646 h 1535"/>
                <a:gd name="T8" fmla="*/ 2147483646 w 10"/>
                <a:gd name="T9" fmla="*/ 0 h 1535"/>
                <a:gd name="T10" fmla="*/ 2147483646 w 10"/>
                <a:gd name="T11" fmla="*/ 0 h 1535"/>
                <a:gd name="T12" fmla="*/ 0 w 10"/>
                <a:gd name="T13" fmla="*/ 0 h 1535"/>
                <a:gd name="T14" fmla="*/ 0 60000 65536"/>
                <a:gd name="T15" fmla="*/ 0 60000 65536"/>
                <a:gd name="T16" fmla="*/ 0 60000 65536"/>
                <a:gd name="T17" fmla="*/ 0 60000 65536"/>
                <a:gd name="T18" fmla="*/ 0 60000 65536"/>
                <a:gd name="T19" fmla="*/ 0 60000 65536"/>
                <a:gd name="T20" fmla="*/ 0 60000 65536"/>
                <a:gd name="T21" fmla="*/ 0 w 10"/>
                <a:gd name="T22" fmla="*/ 0 h 1535"/>
                <a:gd name="T23" fmla="*/ 10 w 10"/>
                <a:gd name="T24" fmla="*/ 1535 h 15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535">
                  <a:moveTo>
                    <a:pt x="0" y="0"/>
                  </a:moveTo>
                  <a:lnTo>
                    <a:pt x="0" y="0"/>
                  </a:lnTo>
                  <a:lnTo>
                    <a:pt x="0" y="1535"/>
                  </a:lnTo>
                  <a:lnTo>
                    <a:pt x="10" y="1535"/>
                  </a:lnTo>
                  <a:lnTo>
                    <a:pt x="1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67" name="Freeform 14"/>
            <p:cNvSpPr>
              <a:spLocks/>
            </p:cNvSpPr>
            <p:nvPr/>
          </p:nvSpPr>
          <p:spPr bwMode="auto">
            <a:xfrm>
              <a:off x="1766888" y="3159125"/>
              <a:ext cx="15875" cy="25400"/>
            </a:xfrm>
            <a:custGeom>
              <a:avLst/>
              <a:gdLst>
                <a:gd name="T0" fmla="*/ 2147483646 w 10"/>
                <a:gd name="T1" fmla="*/ 0 h 15"/>
                <a:gd name="T2" fmla="*/ 2147483646 w 10"/>
                <a:gd name="T3" fmla="*/ 0 h 15"/>
                <a:gd name="T4" fmla="*/ 2147483646 w 10"/>
                <a:gd name="T5" fmla="*/ 0 h 15"/>
                <a:gd name="T6" fmla="*/ 2147483646 w 10"/>
                <a:gd name="T7" fmla="*/ 0 h 15"/>
                <a:gd name="T8" fmla="*/ 0 w 10"/>
                <a:gd name="T9" fmla="*/ 0 h 15"/>
                <a:gd name="T10" fmla="*/ 0 w 10"/>
                <a:gd name="T11" fmla="*/ 0 h 15"/>
                <a:gd name="T12" fmla="*/ 0 w 10"/>
                <a:gd name="T13" fmla="*/ 2147483646 h 15"/>
                <a:gd name="T14" fmla="*/ 0 w 10"/>
                <a:gd name="T15" fmla="*/ 2147483646 h 15"/>
                <a:gd name="T16" fmla="*/ 0 w 10"/>
                <a:gd name="T17" fmla="*/ 2147483646 h 15"/>
                <a:gd name="T18" fmla="*/ 0 w 10"/>
                <a:gd name="T19" fmla="*/ 2147483646 h 15"/>
                <a:gd name="T20" fmla="*/ 2147483646 w 10"/>
                <a:gd name="T21" fmla="*/ 2147483646 h 15"/>
                <a:gd name="T22" fmla="*/ 2147483646 w 10"/>
                <a:gd name="T23" fmla="*/ 2147483646 h 15"/>
                <a:gd name="T24" fmla="*/ 2147483646 w 10"/>
                <a:gd name="T25" fmla="*/ 2147483646 h 15"/>
                <a:gd name="T26" fmla="*/ 2147483646 w 10"/>
                <a:gd name="T27" fmla="*/ 2147483646 h 15"/>
                <a:gd name="T28" fmla="*/ 2147483646 w 10"/>
                <a:gd name="T29" fmla="*/ 2147483646 h 15"/>
                <a:gd name="T30" fmla="*/ 2147483646 w 10"/>
                <a:gd name="T31" fmla="*/ 2147483646 h 15"/>
                <a:gd name="T32" fmla="*/ 2147483646 w 10"/>
                <a:gd name="T33" fmla="*/ 2147483646 h 15"/>
                <a:gd name="T34" fmla="*/ 2147483646 w 10"/>
                <a:gd name="T35" fmla="*/ 2147483646 h 15"/>
                <a:gd name="T36" fmla="*/ 2147483646 w 10"/>
                <a:gd name="T37" fmla="*/ 2147483646 h 15"/>
                <a:gd name="T38" fmla="*/ 2147483646 w 10"/>
                <a:gd name="T39" fmla="*/ 2147483646 h 15"/>
                <a:gd name="T40" fmla="*/ 2147483646 w 10"/>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5"/>
                <a:gd name="T65" fmla="*/ 10 w 10"/>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5">
                  <a:moveTo>
                    <a:pt x="10" y="0"/>
                  </a:moveTo>
                  <a:lnTo>
                    <a:pt x="10" y="0"/>
                  </a:lnTo>
                  <a:lnTo>
                    <a:pt x="5" y="0"/>
                  </a:lnTo>
                  <a:lnTo>
                    <a:pt x="0" y="0"/>
                  </a:lnTo>
                  <a:lnTo>
                    <a:pt x="0" y="5"/>
                  </a:lnTo>
                  <a:lnTo>
                    <a:pt x="0" y="10"/>
                  </a:lnTo>
                  <a:lnTo>
                    <a:pt x="10" y="10"/>
                  </a:lnTo>
                  <a:lnTo>
                    <a:pt x="10" y="15"/>
                  </a:lnTo>
                  <a:lnTo>
                    <a:pt x="1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8" name="Freeform 15"/>
            <p:cNvSpPr>
              <a:spLocks/>
            </p:cNvSpPr>
            <p:nvPr/>
          </p:nvSpPr>
          <p:spPr bwMode="auto">
            <a:xfrm>
              <a:off x="1369902" y="1916113"/>
              <a:ext cx="2383165" cy="1529218"/>
            </a:xfrm>
            <a:custGeom>
              <a:avLst/>
              <a:gdLst/>
              <a:ahLst/>
              <a:cxnLst>
                <a:cxn ang="0">
                  <a:pos x="1440" y="10"/>
                </a:cxn>
                <a:cxn ang="0">
                  <a:pos x="1415" y="10"/>
                </a:cxn>
                <a:cxn ang="0">
                  <a:pos x="0" y="835"/>
                </a:cxn>
                <a:cxn ang="0">
                  <a:pos x="25" y="880"/>
                </a:cxn>
                <a:cxn ang="0">
                  <a:pos x="1440" y="55"/>
                </a:cxn>
                <a:cxn ang="0">
                  <a:pos x="1415" y="55"/>
                </a:cxn>
                <a:cxn ang="0">
                  <a:pos x="1440" y="10"/>
                </a:cxn>
                <a:cxn ang="0">
                  <a:pos x="1430" y="0"/>
                </a:cxn>
                <a:cxn ang="0">
                  <a:pos x="1415" y="10"/>
                </a:cxn>
                <a:cxn ang="0">
                  <a:pos x="1440" y="10"/>
                </a:cxn>
              </a:cxnLst>
              <a:rect l="0" t="0" r="r" b="b"/>
              <a:pathLst>
                <a:path w="1440" h="880">
                  <a:moveTo>
                    <a:pt x="1440" y="10"/>
                  </a:moveTo>
                  <a:lnTo>
                    <a:pt x="1415" y="10"/>
                  </a:lnTo>
                  <a:lnTo>
                    <a:pt x="0" y="835"/>
                  </a:lnTo>
                  <a:lnTo>
                    <a:pt x="25" y="880"/>
                  </a:lnTo>
                  <a:lnTo>
                    <a:pt x="1440" y="55"/>
                  </a:lnTo>
                  <a:lnTo>
                    <a:pt x="1415" y="55"/>
                  </a:lnTo>
                  <a:lnTo>
                    <a:pt x="1440" y="10"/>
                  </a:lnTo>
                  <a:lnTo>
                    <a:pt x="1430" y="0"/>
                  </a:lnTo>
                  <a:lnTo>
                    <a:pt x="1415" y="10"/>
                  </a:lnTo>
                  <a:lnTo>
                    <a:pt x="1440" y="10"/>
                  </a:lnTo>
                  <a:close/>
                </a:path>
              </a:pathLst>
            </a:custGeom>
            <a:solidFill>
              <a:schemeClr val="bg1">
                <a:lumMod val="85000"/>
              </a:schemeClr>
            </a:solidFill>
            <a:ln w="9525">
              <a:noFill/>
              <a:round/>
              <a:headEnd/>
              <a:tailEnd/>
            </a:ln>
          </p:spPr>
          <p:txBody>
            <a:bodyPr/>
            <a:lstStyle/>
            <a:p>
              <a:pPr eaLnBrk="1" hangingPunct="1">
                <a:defRPr/>
              </a:pPr>
              <a:endParaRPr lang="en-US">
                <a:solidFill>
                  <a:srgbClr val="4D4D4D"/>
                </a:solidFill>
                <a:ea typeface="ＭＳ Ｐゴシック" pitchFamily="34" charset="-128"/>
              </a:endParaRPr>
            </a:p>
          </p:txBody>
        </p:sp>
        <p:sp>
          <p:nvSpPr>
            <p:cNvPr id="19" name="Freeform 16"/>
            <p:cNvSpPr>
              <a:spLocks/>
            </p:cNvSpPr>
            <p:nvPr/>
          </p:nvSpPr>
          <p:spPr bwMode="auto">
            <a:xfrm>
              <a:off x="3711924" y="1935109"/>
              <a:ext cx="2288218" cy="1510222"/>
            </a:xfrm>
            <a:custGeom>
              <a:avLst/>
              <a:gdLst/>
              <a:ahLst/>
              <a:cxnLst>
                <a:cxn ang="0">
                  <a:pos x="1365" y="845"/>
                </a:cxn>
                <a:cxn ang="0">
                  <a:pos x="1380" y="825"/>
                </a:cxn>
                <a:cxn ang="0">
                  <a:pos x="25" y="0"/>
                </a:cxn>
                <a:cxn ang="0">
                  <a:pos x="0" y="45"/>
                </a:cxn>
                <a:cxn ang="0">
                  <a:pos x="1355" y="870"/>
                </a:cxn>
                <a:cxn ang="0">
                  <a:pos x="1365" y="845"/>
                </a:cxn>
              </a:cxnLst>
              <a:rect l="0" t="0" r="r" b="b"/>
              <a:pathLst>
                <a:path w="1380" h="870">
                  <a:moveTo>
                    <a:pt x="1365" y="845"/>
                  </a:moveTo>
                  <a:lnTo>
                    <a:pt x="1380" y="825"/>
                  </a:lnTo>
                  <a:lnTo>
                    <a:pt x="25" y="0"/>
                  </a:lnTo>
                  <a:lnTo>
                    <a:pt x="0" y="45"/>
                  </a:lnTo>
                  <a:lnTo>
                    <a:pt x="1355" y="870"/>
                  </a:lnTo>
                  <a:lnTo>
                    <a:pt x="1365" y="845"/>
                  </a:lnTo>
                  <a:close/>
                </a:path>
              </a:pathLst>
            </a:custGeom>
            <a:solidFill>
              <a:schemeClr val="bg1">
                <a:lumMod val="85000"/>
              </a:schemeClr>
            </a:solidFill>
            <a:ln w="9525">
              <a:noFill/>
              <a:round/>
              <a:headEnd/>
              <a:tailEnd/>
            </a:ln>
          </p:spPr>
          <p:txBody>
            <a:bodyPr/>
            <a:lstStyle/>
            <a:p>
              <a:pPr eaLnBrk="1" hangingPunct="1">
                <a:defRPr/>
              </a:pPr>
              <a:endParaRPr lang="en-US">
                <a:solidFill>
                  <a:srgbClr val="4D4D4D"/>
                </a:solidFill>
                <a:ea typeface="ＭＳ Ｐゴシック" pitchFamily="34" charset="-128"/>
              </a:endParaRPr>
            </a:p>
          </p:txBody>
        </p:sp>
        <p:sp>
          <p:nvSpPr>
            <p:cNvPr id="130070" name="Freeform 17"/>
            <p:cNvSpPr>
              <a:spLocks/>
            </p:cNvSpPr>
            <p:nvPr/>
          </p:nvSpPr>
          <p:spPr bwMode="auto">
            <a:xfrm>
              <a:off x="1028700" y="5192713"/>
              <a:ext cx="738188" cy="198437"/>
            </a:xfrm>
            <a:custGeom>
              <a:avLst/>
              <a:gdLst>
                <a:gd name="T0" fmla="*/ 2147483646 w 445"/>
                <a:gd name="T1" fmla="*/ 2147483646 h 115"/>
                <a:gd name="T2" fmla="*/ 2147483646 w 445"/>
                <a:gd name="T3" fmla="*/ 2147483646 h 115"/>
                <a:gd name="T4" fmla="*/ 2147483646 w 445"/>
                <a:gd name="T5" fmla="*/ 2147483646 h 115"/>
                <a:gd name="T6" fmla="*/ 2147483646 w 445"/>
                <a:gd name="T7" fmla="*/ 2147483646 h 115"/>
                <a:gd name="T8" fmla="*/ 2147483646 w 445"/>
                <a:gd name="T9" fmla="*/ 2147483646 h 115"/>
                <a:gd name="T10" fmla="*/ 2147483646 w 445"/>
                <a:gd name="T11" fmla="*/ 2147483646 h 115"/>
                <a:gd name="T12" fmla="*/ 2147483646 w 445"/>
                <a:gd name="T13" fmla="*/ 2147483646 h 115"/>
                <a:gd name="T14" fmla="*/ 2147483646 w 445"/>
                <a:gd name="T15" fmla="*/ 2147483646 h 115"/>
                <a:gd name="T16" fmla="*/ 2147483646 w 445"/>
                <a:gd name="T17" fmla="*/ 2147483646 h 115"/>
                <a:gd name="T18" fmla="*/ 2147483646 w 445"/>
                <a:gd name="T19" fmla="*/ 2147483646 h 115"/>
                <a:gd name="T20" fmla="*/ 2147483646 w 445"/>
                <a:gd name="T21" fmla="*/ 2147483646 h 115"/>
                <a:gd name="T22" fmla="*/ 2147483646 w 445"/>
                <a:gd name="T23" fmla="*/ 2147483646 h 115"/>
                <a:gd name="T24" fmla="*/ 2147483646 w 445"/>
                <a:gd name="T25" fmla="*/ 2147483646 h 115"/>
                <a:gd name="T26" fmla="*/ 2147483646 w 445"/>
                <a:gd name="T27" fmla="*/ 2147483646 h 115"/>
                <a:gd name="T28" fmla="*/ 2147483646 w 445"/>
                <a:gd name="T29" fmla="*/ 2147483646 h 115"/>
                <a:gd name="T30" fmla="*/ 2147483646 w 445"/>
                <a:gd name="T31" fmla="*/ 2147483646 h 115"/>
                <a:gd name="T32" fmla="*/ 2147483646 w 445"/>
                <a:gd name="T33" fmla="*/ 0 h 115"/>
                <a:gd name="T34" fmla="*/ 2147483646 w 445"/>
                <a:gd name="T35" fmla="*/ 0 h 115"/>
                <a:gd name="T36" fmla="*/ 0 w 445"/>
                <a:gd name="T37" fmla="*/ 2147483646 h 115"/>
                <a:gd name="T38" fmla="*/ 2147483646 w 445"/>
                <a:gd name="T39" fmla="*/ 2147483646 h 115"/>
                <a:gd name="T40" fmla="*/ 2147483646 w 445"/>
                <a:gd name="T41" fmla="*/ 2147483646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5"/>
                <a:gd name="T64" fmla="*/ 0 h 115"/>
                <a:gd name="T65" fmla="*/ 445 w 445"/>
                <a:gd name="T66" fmla="*/ 115 h 1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5" h="115">
                  <a:moveTo>
                    <a:pt x="5" y="60"/>
                  </a:moveTo>
                  <a:lnTo>
                    <a:pt x="15" y="60"/>
                  </a:lnTo>
                  <a:lnTo>
                    <a:pt x="55" y="50"/>
                  </a:lnTo>
                  <a:lnTo>
                    <a:pt x="105" y="50"/>
                  </a:lnTo>
                  <a:lnTo>
                    <a:pt x="160" y="55"/>
                  </a:lnTo>
                  <a:lnTo>
                    <a:pt x="220" y="65"/>
                  </a:lnTo>
                  <a:lnTo>
                    <a:pt x="275" y="80"/>
                  </a:lnTo>
                  <a:lnTo>
                    <a:pt x="335" y="90"/>
                  </a:lnTo>
                  <a:lnTo>
                    <a:pt x="385" y="105"/>
                  </a:lnTo>
                  <a:lnTo>
                    <a:pt x="435" y="115"/>
                  </a:lnTo>
                  <a:lnTo>
                    <a:pt x="445" y="60"/>
                  </a:lnTo>
                  <a:lnTo>
                    <a:pt x="400" y="50"/>
                  </a:lnTo>
                  <a:lnTo>
                    <a:pt x="345" y="40"/>
                  </a:lnTo>
                  <a:lnTo>
                    <a:pt x="290" y="25"/>
                  </a:lnTo>
                  <a:lnTo>
                    <a:pt x="230" y="15"/>
                  </a:lnTo>
                  <a:lnTo>
                    <a:pt x="170" y="5"/>
                  </a:lnTo>
                  <a:lnTo>
                    <a:pt x="110" y="0"/>
                  </a:lnTo>
                  <a:lnTo>
                    <a:pt x="55" y="0"/>
                  </a:lnTo>
                  <a:lnTo>
                    <a:pt x="0" y="5"/>
                  </a:lnTo>
                  <a:lnTo>
                    <a:pt x="5" y="5"/>
                  </a:lnTo>
                  <a:lnTo>
                    <a:pt x="5" y="6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71" name="Freeform 18"/>
            <p:cNvSpPr>
              <a:spLocks/>
            </p:cNvSpPr>
            <p:nvPr/>
          </p:nvSpPr>
          <p:spPr bwMode="auto">
            <a:xfrm>
              <a:off x="838200" y="5200650"/>
              <a:ext cx="198438" cy="173038"/>
            </a:xfrm>
            <a:custGeom>
              <a:avLst/>
              <a:gdLst>
                <a:gd name="T0" fmla="*/ 0 w 120"/>
                <a:gd name="T1" fmla="*/ 2147483646 h 100"/>
                <a:gd name="T2" fmla="*/ 2147483646 w 120"/>
                <a:gd name="T3" fmla="*/ 2147483646 h 100"/>
                <a:gd name="T4" fmla="*/ 2147483646 w 120"/>
                <a:gd name="T5" fmla="*/ 2147483646 h 100"/>
                <a:gd name="T6" fmla="*/ 2147483646 w 120"/>
                <a:gd name="T7" fmla="*/ 2147483646 h 100"/>
                <a:gd name="T8" fmla="*/ 2147483646 w 120"/>
                <a:gd name="T9" fmla="*/ 2147483646 h 100"/>
                <a:gd name="T10" fmla="*/ 2147483646 w 120"/>
                <a:gd name="T11" fmla="*/ 2147483646 h 100"/>
                <a:gd name="T12" fmla="*/ 2147483646 w 120"/>
                <a:gd name="T13" fmla="*/ 2147483646 h 100"/>
                <a:gd name="T14" fmla="*/ 2147483646 w 120"/>
                <a:gd name="T15" fmla="*/ 2147483646 h 100"/>
                <a:gd name="T16" fmla="*/ 2147483646 w 120"/>
                <a:gd name="T17" fmla="*/ 2147483646 h 100"/>
                <a:gd name="T18" fmla="*/ 2147483646 w 120"/>
                <a:gd name="T19" fmla="*/ 0 h 100"/>
                <a:gd name="T20" fmla="*/ 2147483646 w 120"/>
                <a:gd name="T21" fmla="*/ 2147483646 h 100"/>
                <a:gd name="T22" fmla="*/ 2147483646 w 120"/>
                <a:gd name="T23" fmla="*/ 2147483646 h 100"/>
                <a:gd name="T24" fmla="*/ 2147483646 w 120"/>
                <a:gd name="T25" fmla="*/ 2147483646 h 100"/>
                <a:gd name="T26" fmla="*/ 2147483646 w 120"/>
                <a:gd name="T27" fmla="*/ 2147483646 h 100"/>
                <a:gd name="T28" fmla="*/ 2147483646 w 120"/>
                <a:gd name="T29" fmla="*/ 2147483646 h 100"/>
                <a:gd name="T30" fmla="*/ 2147483646 w 120"/>
                <a:gd name="T31" fmla="*/ 2147483646 h 100"/>
                <a:gd name="T32" fmla="*/ 2147483646 w 120"/>
                <a:gd name="T33" fmla="*/ 2147483646 h 100"/>
                <a:gd name="T34" fmla="*/ 0 w 120"/>
                <a:gd name="T35" fmla="*/ 2147483646 h 100"/>
                <a:gd name="T36" fmla="*/ 0 w 120"/>
                <a:gd name="T37" fmla="*/ 2147483646 h 1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100"/>
                <a:gd name="T59" fmla="*/ 120 w 120"/>
                <a:gd name="T60" fmla="*/ 100 h 1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100">
                  <a:moveTo>
                    <a:pt x="0" y="100"/>
                  </a:moveTo>
                  <a:lnTo>
                    <a:pt x="20" y="95"/>
                  </a:lnTo>
                  <a:lnTo>
                    <a:pt x="40" y="90"/>
                  </a:lnTo>
                  <a:lnTo>
                    <a:pt x="55" y="80"/>
                  </a:lnTo>
                  <a:lnTo>
                    <a:pt x="75" y="75"/>
                  </a:lnTo>
                  <a:lnTo>
                    <a:pt x="90" y="65"/>
                  </a:lnTo>
                  <a:lnTo>
                    <a:pt x="105" y="60"/>
                  </a:lnTo>
                  <a:lnTo>
                    <a:pt x="115" y="55"/>
                  </a:lnTo>
                  <a:lnTo>
                    <a:pt x="120" y="55"/>
                  </a:lnTo>
                  <a:lnTo>
                    <a:pt x="120" y="0"/>
                  </a:lnTo>
                  <a:lnTo>
                    <a:pt x="100" y="5"/>
                  </a:lnTo>
                  <a:lnTo>
                    <a:pt x="85" y="10"/>
                  </a:lnTo>
                  <a:lnTo>
                    <a:pt x="65" y="20"/>
                  </a:lnTo>
                  <a:lnTo>
                    <a:pt x="50" y="25"/>
                  </a:lnTo>
                  <a:lnTo>
                    <a:pt x="35" y="35"/>
                  </a:lnTo>
                  <a:lnTo>
                    <a:pt x="20" y="40"/>
                  </a:lnTo>
                  <a:lnTo>
                    <a:pt x="10" y="45"/>
                  </a:lnTo>
                  <a:lnTo>
                    <a:pt x="0" y="45"/>
                  </a:lnTo>
                  <a:lnTo>
                    <a:pt x="0" y="10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72" name="Freeform 19"/>
            <p:cNvSpPr>
              <a:spLocks/>
            </p:cNvSpPr>
            <p:nvPr/>
          </p:nvSpPr>
          <p:spPr bwMode="auto">
            <a:xfrm>
              <a:off x="5594350" y="5192713"/>
              <a:ext cx="769938" cy="207962"/>
            </a:xfrm>
            <a:custGeom>
              <a:avLst/>
              <a:gdLst>
                <a:gd name="T0" fmla="*/ 2147483646 w 465"/>
                <a:gd name="T1" fmla="*/ 2147483646 h 120"/>
                <a:gd name="T2" fmla="*/ 2147483646 w 465"/>
                <a:gd name="T3" fmla="*/ 2147483646 h 120"/>
                <a:gd name="T4" fmla="*/ 2147483646 w 465"/>
                <a:gd name="T5" fmla="*/ 0 h 120"/>
                <a:gd name="T6" fmla="*/ 0 w 465"/>
                <a:gd name="T7" fmla="*/ 2147483646 h 120"/>
                <a:gd name="T8" fmla="*/ 2147483646 w 465"/>
                <a:gd name="T9" fmla="*/ 2147483646 h 120"/>
                <a:gd name="T10" fmla="*/ 2147483646 w 465"/>
                <a:gd name="T11" fmla="*/ 2147483646 h 120"/>
                <a:gd name="T12" fmla="*/ 2147483646 w 465"/>
                <a:gd name="T13" fmla="*/ 2147483646 h 120"/>
                <a:gd name="T14" fmla="*/ 0 60000 65536"/>
                <a:gd name="T15" fmla="*/ 0 60000 65536"/>
                <a:gd name="T16" fmla="*/ 0 60000 65536"/>
                <a:gd name="T17" fmla="*/ 0 60000 65536"/>
                <a:gd name="T18" fmla="*/ 0 60000 65536"/>
                <a:gd name="T19" fmla="*/ 0 60000 65536"/>
                <a:gd name="T20" fmla="*/ 0 60000 65536"/>
                <a:gd name="T21" fmla="*/ 0 w 465"/>
                <a:gd name="T22" fmla="*/ 0 h 120"/>
                <a:gd name="T23" fmla="*/ 465 w 465"/>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5" h="120">
                  <a:moveTo>
                    <a:pt x="465" y="65"/>
                  </a:moveTo>
                  <a:lnTo>
                    <a:pt x="460" y="65"/>
                  </a:lnTo>
                  <a:lnTo>
                    <a:pt x="5" y="0"/>
                  </a:lnTo>
                  <a:lnTo>
                    <a:pt x="0" y="55"/>
                  </a:lnTo>
                  <a:lnTo>
                    <a:pt x="455" y="120"/>
                  </a:lnTo>
                  <a:lnTo>
                    <a:pt x="465" y="6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73" name="Freeform 20"/>
            <p:cNvSpPr>
              <a:spLocks/>
            </p:cNvSpPr>
            <p:nvPr/>
          </p:nvSpPr>
          <p:spPr bwMode="auto">
            <a:xfrm>
              <a:off x="6348413" y="5305425"/>
              <a:ext cx="455612" cy="207963"/>
            </a:xfrm>
            <a:custGeom>
              <a:avLst/>
              <a:gdLst>
                <a:gd name="T0" fmla="*/ 2147483646 w 275"/>
                <a:gd name="T1" fmla="*/ 2147483646 h 120"/>
                <a:gd name="T2" fmla="*/ 2147483646 w 275"/>
                <a:gd name="T3" fmla="*/ 2147483646 h 120"/>
                <a:gd name="T4" fmla="*/ 2147483646 w 275"/>
                <a:gd name="T5" fmla="*/ 2147483646 h 120"/>
                <a:gd name="T6" fmla="*/ 2147483646 w 275"/>
                <a:gd name="T7" fmla="*/ 2147483646 h 120"/>
                <a:gd name="T8" fmla="*/ 2147483646 w 275"/>
                <a:gd name="T9" fmla="*/ 2147483646 h 120"/>
                <a:gd name="T10" fmla="*/ 2147483646 w 275"/>
                <a:gd name="T11" fmla="*/ 2147483646 h 120"/>
                <a:gd name="T12" fmla="*/ 2147483646 w 275"/>
                <a:gd name="T13" fmla="*/ 2147483646 h 120"/>
                <a:gd name="T14" fmla="*/ 2147483646 w 275"/>
                <a:gd name="T15" fmla="*/ 2147483646 h 120"/>
                <a:gd name="T16" fmla="*/ 2147483646 w 275"/>
                <a:gd name="T17" fmla="*/ 2147483646 h 120"/>
                <a:gd name="T18" fmla="*/ 2147483646 w 275"/>
                <a:gd name="T19" fmla="*/ 2147483646 h 120"/>
                <a:gd name="T20" fmla="*/ 2147483646 w 275"/>
                <a:gd name="T21" fmla="*/ 0 h 120"/>
                <a:gd name="T22" fmla="*/ 0 w 275"/>
                <a:gd name="T23" fmla="*/ 2147483646 h 120"/>
                <a:gd name="T24" fmla="*/ 2147483646 w 275"/>
                <a:gd name="T25" fmla="*/ 2147483646 h 120"/>
                <a:gd name="T26" fmla="*/ 2147483646 w 275"/>
                <a:gd name="T27" fmla="*/ 2147483646 h 120"/>
                <a:gd name="T28" fmla="*/ 2147483646 w 275"/>
                <a:gd name="T29" fmla="*/ 2147483646 h 120"/>
                <a:gd name="T30" fmla="*/ 2147483646 w 275"/>
                <a:gd name="T31" fmla="*/ 2147483646 h 120"/>
                <a:gd name="T32" fmla="*/ 2147483646 w 275"/>
                <a:gd name="T33" fmla="*/ 2147483646 h 120"/>
                <a:gd name="T34" fmla="*/ 2147483646 w 275"/>
                <a:gd name="T35" fmla="*/ 2147483646 h 120"/>
                <a:gd name="T36" fmla="*/ 2147483646 w 275"/>
                <a:gd name="T37" fmla="*/ 2147483646 h 120"/>
                <a:gd name="T38" fmla="*/ 2147483646 w 275"/>
                <a:gd name="T39" fmla="*/ 2147483646 h 120"/>
                <a:gd name="T40" fmla="*/ 2147483646 w 275"/>
                <a:gd name="T41" fmla="*/ 2147483646 h 120"/>
                <a:gd name="T42" fmla="*/ 2147483646 w 275"/>
                <a:gd name="T43" fmla="*/ 2147483646 h 120"/>
                <a:gd name="T44" fmla="*/ 2147483646 w 275"/>
                <a:gd name="T45" fmla="*/ 2147483646 h 1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5"/>
                <a:gd name="T70" fmla="*/ 0 h 120"/>
                <a:gd name="T71" fmla="*/ 275 w 275"/>
                <a:gd name="T72" fmla="*/ 120 h 1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5" h="120">
                  <a:moveTo>
                    <a:pt x="240" y="120"/>
                  </a:moveTo>
                  <a:lnTo>
                    <a:pt x="255" y="120"/>
                  </a:lnTo>
                  <a:lnTo>
                    <a:pt x="275" y="85"/>
                  </a:lnTo>
                  <a:lnTo>
                    <a:pt x="260" y="65"/>
                  </a:lnTo>
                  <a:lnTo>
                    <a:pt x="250" y="60"/>
                  </a:lnTo>
                  <a:lnTo>
                    <a:pt x="225" y="55"/>
                  </a:lnTo>
                  <a:lnTo>
                    <a:pt x="185" y="45"/>
                  </a:lnTo>
                  <a:lnTo>
                    <a:pt x="140" y="35"/>
                  </a:lnTo>
                  <a:lnTo>
                    <a:pt x="95" y="20"/>
                  </a:lnTo>
                  <a:lnTo>
                    <a:pt x="50" y="10"/>
                  </a:lnTo>
                  <a:lnTo>
                    <a:pt x="10" y="0"/>
                  </a:lnTo>
                  <a:lnTo>
                    <a:pt x="0" y="55"/>
                  </a:lnTo>
                  <a:lnTo>
                    <a:pt x="40" y="65"/>
                  </a:lnTo>
                  <a:lnTo>
                    <a:pt x="85" y="75"/>
                  </a:lnTo>
                  <a:lnTo>
                    <a:pt x="130" y="85"/>
                  </a:lnTo>
                  <a:lnTo>
                    <a:pt x="175" y="95"/>
                  </a:lnTo>
                  <a:lnTo>
                    <a:pt x="210" y="105"/>
                  </a:lnTo>
                  <a:lnTo>
                    <a:pt x="235" y="110"/>
                  </a:lnTo>
                  <a:lnTo>
                    <a:pt x="235" y="115"/>
                  </a:lnTo>
                  <a:lnTo>
                    <a:pt x="225" y="100"/>
                  </a:lnTo>
                  <a:lnTo>
                    <a:pt x="245" y="65"/>
                  </a:lnTo>
                  <a:lnTo>
                    <a:pt x="240" y="65"/>
                  </a:lnTo>
                  <a:lnTo>
                    <a:pt x="240" y="12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74" name="Rectangle 21"/>
            <p:cNvSpPr>
              <a:spLocks noChangeArrowheads="1"/>
            </p:cNvSpPr>
            <p:nvPr/>
          </p:nvSpPr>
          <p:spPr bwMode="auto">
            <a:xfrm>
              <a:off x="1882775" y="3279775"/>
              <a:ext cx="362108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latin typeface="Gill Sans MT" panose="020B0502020104020203" pitchFamily="34" charset="0"/>
              </a:endParaRPr>
            </a:p>
          </p:txBody>
        </p:sp>
        <p:sp>
          <p:nvSpPr>
            <p:cNvPr id="130075" name="Freeform 22"/>
            <p:cNvSpPr>
              <a:spLocks/>
            </p:cNvSpPr>
            <p:nvPr/>
          </p:nvSpPr>
          <p:spPr bwMode="auto">
            <a:xfrm>
              <a:off x="1882775" y="3271838"/>
              <a:ext cx="3629025" cy="25400"/>
            </a:xfrm>
            <a:custGeom>
              <a:avLst/>
              <a:gdLst>
                <a:gd name="T0" fmla="*/ 2147483646 w 2190"/>
                <a:gd name="T1" fmla="*/ 2147483646 h 15"/>
                <a:gd name="T2" fmla="*/ 2147483646 w 2190"/>
                <a:gd name="T3" fmla="*/ 0 h 15"/>
                <a:gd name="T4" fmla="*/ 0 w 2190"/>
                <a:gd name="T5" fmla="*/ 0 h 15"/>
                <a:gd name="T6" fmla="*/ 0 w 2190"/>
                <a:gd name="T7" fmla="*/ 2147483646 h 15"/>
                <a:gd name="T8" fmla="*/ 2147483646 w 2190"/>
                <a:gd name="T9" fmla="*/ 2147483646 h 15"/>
                <a:gd name="T10" fmla="*/ 2147483646 w 2190"/>
                <a:gd name="T11" fmla="*/ 2147483646 h 15"/>
                <a:gd name="T12" fmla="*/ 2147483646 w 2190"/>
                <a:gd name="T13" fmla="*/ 2147483646 h 15"/>
                <a:gd name="T14" fmla="*/ 2147483646 w 2190"/>
                <a:gd name="T15" fmla="*/ 0 h 15"/>
                <a:gd name="T16" fmla="*/ 2147483646 w 2190"/>
                <a:gd name="T17" fmla="*/ 0 h 15"/>
                <a:gd name="T18" fmla="*/ 2147483646 w 2190"/>
                <a:gd name="T19" fmla="*/ 2147483646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90"/>
                <a:gd name="T31" fmla="*/ 0 h 15"/>
                <a:gd name="T32" fmla="*/ 2190 w 219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90" h="15">
                  <a:moveTo>
                    <a:pt x="2190" y="5"/>
                  </a:moveTo>
                  <a:lnTo>
                    <a:pt x="2185" y="0"/>
                  </a:lnTo>
                  <a:lnTo>
                    <a:pt x="0" y="0"/>
                  </a:lnTo>
                  <a:lnTo>
                    <a:pt x="0" y="15"/>
                  </a:lnTo>
                  <a:lnTo>
                    <a:pt x="2185" y="15"/>
                  </a:lnTo>
                  <a:lnTo>
                    <a:pt x="2180" y="5"/>
                  </a:lnTo>
                  <a:lnTo>
                    <a:pt x="2190" y="5"/>
                  </a:lnTo>
                  <a:lnTo>
                    <a:pt x="2190" y="0"/>
                  </a:lnTo>
                  <a:lnTo>
                    <a:pt x="2185" y="0"/>
                  </a:lnTo>
                  <a:lnTo>
                    <a:pt x="219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76" name="Freeform 23"/>
            <p:cNvSpPr>
              <a:spLocks/>
            </p:cNvSpPr>
            <p:nvPr/>
          </p:nvSpPr>
          <p:spPr bwMode="auto">
            <a:xfrm>
              <a:off x="5494338" y="3279775"/>
              <a:ext cx="17462" cy="1495425"/>
            </a:xfrm>
            <a:custGeom>
              <a:avLst/>
              <a:gdLst>
                <a:gd name="T0" fmla="*/ 2147483646 w 10"/>
                <a:gd name="T1" fmla="*/ 2147483646 h 860"/>
                <a:gd name="T2" fmla="*/ 2147483646 w 10"/>
                <a:gd name="T3" fmla="*/ 2147483646 h 860"/>
                <a:gd name="T4" fmla="*/ 2147483646 w 10"/>
                <a:gd name="T5" fmla="*/ 0 h 860"/>
                <a:gd name="T6" fmla="*/ 0 w 10"/>
                <a:gd name="T7" fmla="*/ 0 h 860"/>
                <a:gd name="T8" fmla="*/ 0 w 10"/>
                <a:gd name="T9" fmla="*/ 2147483646 h 860"/>
                <a:gd name="T10" fmla="*/ 2147483646 w 10"/>
                <a:gd name="T11" fmla="*/ 2147483646 h 860"/>
                <a:gd name="T12" fmla="*/ 2147483646 w 10"/>
                <a:gd name="T13" fmla="*/ 2147483646 h 860"/>
                <a:gd name="T14" fmla="*/ 2147483646 w 10"/>
                <a:gd name="T15" fmla="*/ 2147483646 h 860"/>
                <a:gd name="T16" fmla="*/ 2147483646 w 10"/>
                <a:gd name="T17" fmla="*/ 2147483646 h 860"/>
                <a:gd name="T18" fmla="*/ 2147483646 w 10"/>
                <a:gd name="T19" fmla="*/ 2147483646 h 8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60"/>
                <a:gd name="T32" fmla="*/ 10 w 10"/>
                <a:gd name="T33" fmla="*/ 860 h 8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60">
                  <a:moveTo>
                    <a:pt x="5" y="860"/>
                  </a:moveTo>
                  <a:lnTo>
                    <a:pt x="10" y="855"/>
                  </a:lnTo>
                  <a:lnTo>
                    <a:pt x="10" y="0"/>
                  </a:lnTo>
                  <a:lnTo>
                    <a:pt x="0" y="0"/>
                  </a:lnTo>
                  <a:lnTo>
                    <a:pt x="0" y="855"/>
                  </a:lnTo>
                  <a:lnTo>
                    <a:pt x="5" y="850"/>
                  </a:lnTo>
                  <a:lnTo>
                    <a:pt x="5" y="860"/>
                  </a:lnTo>
                  <a:lnTo>
                    <a:pt x="10" y="860"/>
                  </a:lnTo>
                  <a:lnTo>
                    <a:pt x="10" y="855"/>
                  </a:lnTo>
                  <a:lnTo>
                    <a:pt x="5" y="86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77" name="Freeform 24"/>
            <p:cNvSpPr>
              <a:spLocks/>
            </p:cNvSpPr>
            <p:nvPr/>
          </p:nvSpPr>
          <p:spPr bwMode="auto">
            <a:xfrm>
              <a:off x="1873250" y="4757738"/>
              <a:ext cx="3630613" cy="17462"/>
            </a:xfrm>
            <a:custGeom>
              <a:avLst/>
              <a:gdLst>
                <a:gd name="T0" fmla="*/ 0 w 2190"/>
                <a:gd name="T1" fmla="*/ 2147483646 h 10"/>
                <a:gd name="T2" fmla="*/ 2147483646 w 2190"/>
                <a:gd name="T3" fmla="*/ 2147483646 h 10"/>
                <a:gd name="T4" fmla="*/ 2147483646 w 2190"/>
                <a:gd name="T5" fmla="*/ 2147483646 h 10"/>
                <a:gd name="T6" fmla="*/ 2147483646 w 2190"/>
                <a:gd name="T7" fmla="*/ 0 h 10"/>
                <a:gd name="T8" fmla="*/ 2147483646 w 2190"/>
                <a:gd name="T9" fmla="*/ 0 h 10"/>
                <a:gd name="T10" fmla="*/ 2147483646 w 2190"/>
                <a:gd name="T11" fmla="*/ 2147483646 h 10"/>
                <a:gd name="T12" fmla="*/ 0 w 2190"/>
                <a:gd name="T13" fmla="*/ 2147483646 h 10"/>
                <a:gd name="T14" fmla="*/ 0 w 2190"/>
                <a:gd name="T15" fmla="*/ 2147483646 h 10"/>
                <a:gd name="T16" fmla="*/ 2147483646 w 2190"/>
                <a:gd name="T17" fmla="*/ 2147483646 h 10"/>
                <a:gd name="T18" fmla="*/ 0 w 2190"/>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90"/>
                <a:gd name="T31" fmla="*/ 0 h 10"/>
                <a:gd name="T32" fmla="*/ 2190 w 2190"/>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90" h="10">
                  <a:moveTo>
                    <a:pt x="0" y="5"/>
                  </a:moveTo>
                  <a:lnTo>
                    <a:pt x="5" y="10"/>
                  </a:lnTo>
                  <a:lnTo>
                    <a:pt x="2190" y="10"/>
                  </a:lnTo>
                  <a:lnTo>
                    <a:pt x="2190" y="0"/>
                  </a:lnTo>
                  <a:lnTo>
                    <a:pt x="5" y="0"/>
                  </a:lnTo>
                  <a:lnTo>
                    <a:pt x="10" y="5"/>
                  </a:lnTo>
                  <a:lnTo>
                    <a:pt x="0" y="5"/>
                  </a:lnTo>
                  <a:lnTo>
                    <a:pt x="0" y="10"/>
                  </a:lnTo>
                  <a:lnTo>
                    <a:pt x="5" y="1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78" name="Freeform 25"/>
            <p:cNvSpPr>
              <a:spLocks/>
            </p:cNvSpPr>
            <p:nvPr/>
          </p:nvSpPr>
          <p:spPr bwMode="auto">
            <a:xfrm>
              <a:off x="1873250" y="3271838"/>
              <a:ext cx="17463" cy="1493837"/>
            </a:xfrm>
            <a:custGeom>
              <a:avLst/>
              <a:gdLst>
                <a:gd name="T0" fmla="*/ 2147483646 w 10"/>
                <a:gd name="T1" fmla="*/ 0 h 860"/>
                <a:gd name="T2" fmla="*/ 0 w 10"/>
                <a:gd name="T3" fmla="*/ 2147483646 h 860"/>
                <a:gd name="T4" fmla="*/ 0 w 10"/>
                <a:gd name="T5" fmla="*/ 2147483646 h 860"/>
                <a:gd name="T6" fmla="*/ 2147483646 w 10"/>
                <a:gd name="T7" fmla="*/ 2147483646 h 860"/>
                <a:gd name="T8" fmla="*/ 2147483646 w 10"/>
                <a:gd name="T9" fmla="*/ 2147483646 h 860"/>
                <a:gd name="T10" fmla="*/ 2147483646 w 10"/>
                <a:gd name="T11" fmla="*/ 2147483646 h 860"/>
                <a:gd name="T12" fmla="*/ 2147483646 w 10"/>
                <a:gd name="T13" fmla="*/ 0 h 860"/>
                <a:gd name="T14" fmla="*/ 0 w 10"/>
                <a:gd name="T15" fmla="*/ 0 h 860"/>
                <a:gd name="T16" fmla="*/ 0 w 10"/>
                <a:gd name="T17" fmla="*/ 2147483646 h 860"/>
                <a:gd name="T18" fmla="*/ 2147483646 w 10"/>
                <a:gd name="T19" fmla="*/ 0 h 8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60"/>
                <a:gd name="T32" fmla="*/ 10 w 10"/>
                <a:gd name="T33" fmla="*/ 860 h 8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60">
                  <a:moveTo>
                    <a:pt x="5" y="0"/>
                  </a:moveTo>
                  <a:lnTo>
                    <a:pt x="0" y="5"/>
                  </a:lnTo>
                  <a:lnTo>
                    <a:pt x="0" y="860"/>
                  </a:lnTo>
                  <a:lnTo>
                    <a:pt x="10" y="860"/>
                  </a:lnTo>
                  <a:lnTo>
                    <a:pt x="10" y="5"/>
                  </a:lnTo>
                  <a:lnTo>
                    <a:pt x="5" y="15"/>
                  </a:lnTo>
                  <a:lnTo>
                    <a:pt x="5" y="0"/>
                  </a:lnTo>
                  <a:lnTo>
                    <a:pt x="0" y="0"/>
                  </a:lnTo>
                  <a:lnTo>
                    <a:pt x="0" y="5"/>
                  </a:lnTo>
                  <a:lnTo>
                    <a:pt x="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79" name="Rectangle 47"/>
            <p:cNvSpPr>
              <a:spLocks noChangeArrowheads="1"/>
            </p:cNvSpPr>
            <p:nvPr/>
          </p:nvSpPr>
          <p:spPr bwMode="auto">
            <a:xfrm>
              <a:off x="1882775" y="4835525"/>
              <a:ext cx="3621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latin typeface="Gill Sans MT" panose="020B0502020104020203" pitchFamily="34" charset="0"/>
              </a:endParaRPr>
            </a:p>
          </p:txBody>
        </p:sp>
        <p:sp>
          <p:nvSpPr>
            <p:cNvPr id="130080" name="Freeform 49"/>
            <p:cNvSpPr>
              <a:spLocks/>
            </p:cNvSpPr>
            <p:nvPr/>
          </p:nvSpPr>
          <p:spPr bwMode="auto">
            <a:xfrm>
              <a:off x="1882775" y="4827588"/>
              <a:ext cx="3629025" cy="25400"/>
            </a:xfrm>
            <a:custGeom>
              <a:avLst/>
              <a:gdLst>
                <a:gd name="T0" fmla="*/ 2147483646 w 2190"/>
                <a:gd name="T1" fmla="*/ 2147483646 h 15"/>
                <a:gd name="T2" fmla="*/ 2147483646 w 2190"/>
                <a:gd name="T3" fmla="*/ 0 h 15"/>
                <a:gd name="T4" fmla="*/ 0 w 2190"/>
                <a:gd name="T5" fmla="*/ 0 h 15"/>
                <a:gd name="T6" fmla="*/ 0 w 2190"/>
                <a:gd name="T7" fmla="*/ 2147483646 h 15"/>
                <a:gd name="T8" fmla="*/ 2147483646 w 2190"/>
                <a:gd name="T9" fmla="*/ 2147483646 h 15"/>
                <a:gd name="T10" fmla="*/ 2147483646 w 2190"/>
                <a:gd name="T11" fmla="*/ 2147483646 h 15"/>
                <a:gd name="T12" fmla="*/ 2147483646 w 2190"/>
                <a:gd name="T13" fmla="*/ 2147483646 h 15"/>
                <a:gd name="T14" fmla="*/ 2147483646 w 2190"/>
                <a:gd name="T15" fmla="*/ 0 h 15"/>
                <a:gd name="T16" fmla="*/ 2147483646 w 2190"/>
                <a:gd name="T17" fmla="*/ 0 h 15"/>
                <a:gd name="T18" fmla="*/ 2147483646 w 2190"/>
                <a:gd name="T19" fmla="*/ 2147483646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90"/>
                <a:gd name="T31" fmla="*/ 0 h 15"/>
                <a:gd name="T32" fmla="*/ 2190 w 219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90" h="15">
                  <a:moveTo>
                    <a:pt x="2190" y="5"/>
                  </a:moveTo>
                  <a:lnTo>
                    <a:pt x="2185" y="0"/>
                  </a:lnTo>
                  <a:lnTo>
                    <a:pt x="0" y="0"/>
                  </a:lnTo>
                  <a:lnTo>
                    <a:pt x="0" y="15"/>
                  </a:lnTo>
                  <a:lnTo>
                    <a:pt x="2185" y="15"/>
                  </a:lnTo>
                  <a:lnTo>
                    <a:pt x="2175" y="5"/>
                  </a:lnTo>
                  <a:lnTo>
                    <a:pt x="2190" y="5"/>
                  </a:lnTo>
                  <a:lnTo>
                    <a:pt x="2190" y="0"/>
                  </a:lnTo>
                  <a:lnTo>
                    <a:pt x="2185" y="0"/>
                  </a:lnTo>
                  <a:lnTo>
                    <a:pt x="219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81" name="Freeform 50"/>
            <p:cNvSpPr>
              <a:spLocks/>
            </p:cNvSpPr>
            <p:nvPr/>
          </p:nvSpPr>
          <p:spPr bwMode="auto">
            <a:xfrm>
              <a:off x="5486400" y="4835525"/>
              <a:ext cx="25400" cy="930275"/>
            </a:xfrm>
            <a:custGeom>
              <a:avLst/>
              <a:gdLst>
                <a:gd name="T0" fmla="*/ 2147483646 w 15"/>
                <a:gd name="T1" fmla="*/ 2147483646 h 535"/>
                <a:gd name="T2" fmla="*/ 2147483646 w 15"/>
                <a:gd name="T3" fmla="*/ 2147483646 h 535"/>
                <a:gd name="T4" fmla="*/ 2147483646 w 15"/>
                <a:gd name="T5" fmla="*/ 0 h 535"/>
                <a:gd name="T6" fmla="*/ 0 w 15"/>
                <a:gd name="T7" fmla="*/ 0 h 535"/>
                <a:gd name="T8" fmla="*/ 0 w 15"/>
                <a:gd name="T9" fmla="*/ 2147483646 h 535"/>
                <a:gd name="T10" fmla="*/ 2147483646 w 15"/>
                <a:gd name="T11" fmla="*/ 2147483646 h 535"/>
                <a:gd name="T12" fmla="*/ 2147483646 w 15"/>
                <a:gd name="T13" fmla="*/ 2147483646 h 535"/>
                <a:gd name="T14" fmla="*/ 2147483646 w 15"/>
                <a:gd name="T15" fmla="*/ 2147483646 h 535"/>
                <a:gd name="T16" fmla="*/ 2147483646 w 15"/>
                <a:gd name="T17" fmla="*/ 2147483646 h 535"/>
                <a:gd name="T18" fmla="*/ 2147483646 w 15"/>
                <a:gd name="T19" fmla="*/ 2147483646 h 5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535"/>
                <a:gd name="T32" fmla="*/ 15 w 15"/>
                <a:gd name="T33" fmla="*/ 535 h 5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535">
                  <a:moveTo>
                    <a:pt x="10" y="535"/>
                  </a:moveTo>
                  <a:lnTo>
                    <a:pt x="15" y="530"/>
                  </a:lnTo>
                  <a:lnTo>
                    <a:pt x="15" y="0"/>
                  </a:lnTo>
                  <a:lnTo>
                    <a:pt x="0" y="0"/>
                  </a:lnTo>
                  <a:lnTo>
                    <a:pt x="0" y="530"/>
                  </a:lnTo>
                  <a:lnTo>
                    <a:pt x="10" y="525"/>
                  </a:lnTo>
                  <a:lnTo>
                    <a:pt x="10" y="535"/>
                  </a:lnTo>
                  <a:lnTo>
                    <a:pt x="15" y="535"/>
                  </a:lnTo>
                  <a:lnTo>
                    <a:pt x="15" y="530"/>
                  </a:lnTo>
                  <a:lnTo>
                    <a:pt x="10" y="53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82" name="Freeform 51"/>
            <p:cNvSpPr>
              <a:spLocks/>
            </p:cNvSpPr>
            <p:nvPr/>
          </p:nvSpPr>
          <p:spPr bwMode="auto">
            <a:xfrm>
              <a:off x="1865313" y="5748338"/>
              <a:ext cx="3638550" cy="17462"/>
            </a:xfrm>
            <a:custGeom>
              <a:avLst/>
              <a:gdLst>
                <a:gd name="T0" fmla="*/ 0 w 2195"/>
                <a:gd name="T1" fmla="*/ 2147483646 h 10"/>
                <a:gd name="T2" fmla="*/ 2147483646 w 2195"/>
                <a:gd name="T3" fmla="*/ 2147483646 h 10"/>
                <a:gd name="T4" fmla="*/ 2147483646 w 2195"/>
                <a:gd name="T5" fmla="*/ 2147483646 h 10"/>
                <a:gd name="T6" fmla="*/ 2147483646 w 2195"/>
                <a:gd name="T7" fmla="*/ 0 h 10"/>
                <a:gd name="T8" fmla="*/ 2147483646 w 2195"/>
                <a:gd name="T9" fmla="*/ 0 h 10"/>
                <a:gd name="T10" fmla="*/ 2147483646 w 2195"/>
                <a:gd name="T11" fmla="*/ 2147483646 h 10"/>
                <a:gd name="T12" fmla="*/ 0 w 2195"/>
                <a:gd name="T13" fmla="*/ 2147483646 h 10"/>
                <a:gd name="T14" fmla="*/ 0 w 2195"/>
                <a:gd name="T15" fmla="*/ 2147483646 h 10"/>
                <a:gd name="T16" fmla="*/ 2147483646 w 2195"/>
                <a:gd name="T17" fmla="*/ 2147483646 h 10"/>
                <a:gd name="T18" fmla="*/ 0 w 2195"/>
                <a:gd name="T19" fmla="*/ 214748364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95"/>
                <a:gd name="T31" fmla="*/ 0 h 10"/>
                <a:gd name="T32" fmla="*/ 2195 w 2195"/>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95" h="10">
                  <a:moveTo>
                    <a:pt x="0" y="5"/>
                  </a:moveTo>
                  <a:lnTo>
                    <a:pt x="10" y="10"/>
                  </a:lnTo>
                  <a:lnTo>
                    <a:pt x="2195" y="10"/>
                  </a:lnTo>
                  <a:lnTo>
                    <a:pt x="2195" y="0"/>
                  </a:lnTo>
                  <a:lnTo>
                    <a:pt x="10" y="0"/>
                  </a:lnTo>
                  <a:lnTo>
                    <a:pt x="15" y="5"/>
                  </a:lnTo>
                  <a:lnTo>
                    <a:pt x="0" y="5"/>
                  </a:lnTo>
                  <a:lnTo>
                    <a:pt x="0" y="10"/>
                  </a:lnTo>
                  <a:lnTo>
                    <a:pt x="10" y="10"/>
                  </a:lnTo>
                  <a:lnTo>
                    <a:pt x="0"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30083" name="Freeform 52"/>
            <p:cNvSpPr>
              <a:spLocks/>
            </p:cNvSpPr>
            <p:nvPr/>
          </p:nvSpPr>
          <p:spPr bwMode="auto">
            <a:xfrm>
              <a:off x="1865313" y="4827588"/>
              <a:ext cx="25400" cy="928687"/>
            </a:xfrm>
            <a:custGeom>
              <a:avLst/>
              <a:gdLst>
                <a:gd name="T0" fmla="*/ 2147483646 w 15"/>
                <a:gd name="T1" fmla="*/ 0 h 535"/>
                <a:gd name="T2" fmla="*/ 0 w 15"/>
                <a:gd name="T3" fmla="*/ 2147483646 h 535"/>
                <a:gd name="T4" fmla="*/ 0 w 15"/>
                <a:gd name="T5" fmla="*/ 2147483646 h 535"/>
                <a:gd name="T6" fmla="*/ 2147483646 w 15"/>
                <a:gd name="T7" fmla="*/ 2147483646 h 535"/>
                <a:gd name="T8" fmla="*/ 2147483646 w 15"/>
                <a:gd name="T9" fmla="*/ 2147483646 h 535"/>
                <a:gd name="T10" fmla="*/ 2147483646 w 15"/>
                <a:gd name="T11" fmla="*/ 2147483646 h 535"/>
                <a:gd name="T12" fmla="*/ 2147483646 w 15"/>
                <a:gd name="T13" fmla="*/ 0 h 535"/>
                <a:gd name="T14" fmla="*/ 0 w 15"/>
                <a:gd name="T15" fmla="*/ 0 h 535"/>
                <a:gd name="T16" fmla="*/ 0 w 15"/>
                <a:gd name="T17" fmla="*/ 2147483646 h 535"/>
                <a:gd name="T18" fmla="*/ 2147483646 w 15"/>
                <a:gd name="T19" fmla="*/ 0 h 5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
                <a:gd name="T31" fmla="*/ 0 h 535"/>
                <a:gd name="T32" fmla="*/ 15 w 15"/>
                <a:gd name="T33" fmla="*/ 535 h 5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 h="535">
                  <a:moveTo>
                    <a:pt x="10" y="0"/>
                  </a:moveTo>
                  <a:lnTo>
                    <a:pt x="0" y="5"/>
                  </a:lnTo>
                  <a:lnTo>
                    <a:pt x="0" y="535"/>
                  </a:lnTo>
                  <a:lnTo>
                    <a:pt x="15" y="535"/>
                  </a:lnTo>
                  <a:lnTo>
                    <a:pt x="15" y="5"/>
                  </a:lnTo>
                  <a:lnTo>
                    <a:pt x="10" y="15"/>
                  </a:lnTo>
                  <a:lnTo>
                    <a:pt x="10" y="0"/>
                  </a:lnTo>
                  <a:lnTo>
                    <a:pt x="0" y="0"/>
                  </a:lnTo>
                  <a:lnTo>
                    <a:pt x="0" y="5"/>
                  </a:lnTo>
                  <a:lnTo>
                    <a:pt x="1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34" name="Freeform 33"/>
            <p:cNvSpPr/>
            <p:nvPr/>
          </p:nvSpPr>
          <p:spPr>
            <a:xfrm>
              <a:off x="958466" y="4784582"/>
              <a:ext cx="784894" cy="31661"/>
            </a:xfrm>
            <a:custGeom>
              <a:avLst/>
              <a:gdLst>
                <a:gd name="connsiteX0" fmla="*/ 786810 w 786810"/>
                <a:gd name="connsiteY0" fmla="*/ 32214 h 32214"/>
                <a:gd name="connsiteX1" fmla="*/ 63796 w 786810"/>
                <a:gd name="connsiteY1" fmla="*/ 316 h 32214"/>
                <a:gd name="connsiteX2" fmla="*/ 31898 w 786810"/>
                <a:gd name="connsiteY2" fmla="*/ 10949 h 32214"/>
                <a:gd name="connsiteX3" fmla="*/ 0 w 786810"/>
                <a:gd name="connsiteY3" fmla="*/ 10949 h 32214"/>
              </a:gdLst>
              <a:ahLst/>
              <a:cxnLst>
                <a:cxn ang="0">
                  <a:pos x="connsiteX0" y="connsiteY0"/>
                </a:cxn>
                <a:cxn ang="0">
                  <a:pos x="connsiteX1" y="connsiteY1"/>
                </a:cxn>
                <a:cxn ang="0">
                  <a:pos x="connsiteX2" y="connsiteY2"/>
                </a:cxn>
                <a:cxn ang="0">
                  <a:pos x="connsiteX3" y="connsiteY3"/>
                </a:cxn>
              </a:cxnLst>
              <a:rect l="l" t="t" r="r" b="b"/>
              <a:pathLst>
                <a:path w="786810" h="32214">
                  <a:moveTo>
                    <a:pt x="786810" y="32214"/>
                  </a:moveTo>
                  <a:lnTo>
                    <a:pt x="63796" y="316"/>
                  </a:lnTo>
                  <a:cubicBezTo>
                    <a:pt x="52593" y="0"/>
                    <a:pt x="42953" y="9106"/>
                    <a:pt x="31898" y="10949"/>
                  </a:cubicBezTo>
                  <a:cubicBezTo>
                    <a:pt x="21410" y="12697"/>
                    <a:pt x="10633" y="10949"/>
                    <a:pt x="0" y="10949"/>
                  </a:cubicBezTo>
                </a:path>
              </a:pathLst>
            </a:custGeom>
            <a:solidFill>
              <a:schemeClr val="bg1">
                <a:lumMod val="95000"/>
              </a:schemeClr>
            </a:solidFill>
            <a:ln>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solidFill>
                  <a:srgbClr val="4D4D4D"/>
                </a:solidFill>
                <a:ea typeface="ＭＳ Ｐゴシック" pitchFamily="34" charset="-128"/>
              </a:endParaRPr>
            </a:p>
          </p:txBody>
        </p:sp>
        <p:sp>
          <p:nvSpPr>
            <p:cNvPr id="35" name="Freeform 34"/>
            <p:cNvSpPr/>
            <p:nvPr/>
          </p:nvSpPr>
          <p:spPr>
            <a:xfrm>
              <a:off x="5572882" y="4787750"/>
              <a:ext cx="788058" cy="31661"/>
            </a:xfrm>
            <a:custGeom>
              <a:avLst/>
              <a:gdLst>
                <a:gd name="connsiteX0" fmla="*/ 786810 w 786810"/>
                <a:gd name="connsiteY0" fmla="*/ 32214 h 32214"/>
                <a:gd name="connsiteX1" fmla="*/ 63796 w 786810"/>
                <a:gd name="connsiteY1" fmla="*/ 316 h 32214"/>
                <a:gd name="connsiteX2" fmla="*/ 31898 w 786810"/>
                <a:gd name="connsiteY2" fmla="*/ 10949 h 32214"/>
                <a:gd name="connsiteX3" fmla="*/ 0 w 786810"/>
                <a:gd name="connsiteY3" fmla="*/ 10949 h 32214"/>
              </a:gdLst>
              <a:ahLst/>
              <a:cxnLst>
                <a:cxn ang="0">
                  <a:pos x="connsiteX0" y="connsiteY0"/>
                </a:cxn>
                <a:cxn ang="0">
                  <a:pos x="connsiteX1" y="connsiteY1"/>
                </a:cxn>
                <a:cxn ang="0">
                  <a:pos x="connsiteX2" y="connsiteY2"/>
                </a:cxn>
                <a:cxn ang="0">
                  <a:pos x="connsiteX3" y="connsiteY3"/>
                </a:cxn>
              </a:cxnLst>
              <a:rect l="l" t="t" r="r" b="b"/>
              <a:pathLst>
                <a:path w="786810" h="32214">
                  <a:moveTo>
                    <a:pt x="786810" y="32214"/>
                  </a:moveTo>
                  <a:lnTo>
                    <a:pt x="63796" y="316"/>
                  </a:lnTo>
                  <a:cubicBezTo>
                    <a:pt x="52593" y="0"/>
                    <a:pt x="42953" y="9106"/>
                    <a:pt x="31898" y="10949"/>
                  </a:cubicBezTo>
                  <a:cubicBezTo>
                    <a:pt x="21410" y="12697"/>
                    <a:pt x="10633" y="10949"/>
                    <a:pt x="0" y="10949"/>
                  </a:cubicBezTo>
                </a:path>
              </a:pathLst>
            </a:custGeom>
            <a:solidFill>
              <a:schemeClr val="bg1">
                <a:lumMod val="95000"/>
              </a:schemeClr>
            </a:solidFill>
            <a:ln>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solidFill>
                  <a:srgbClr val="4D4D4D"/>
                </a:solidFill>
                <a:ea typeface="ＭＳ Ｐゴシック" pitchFamily="34" charset="-128"/>
              </a:endParaRPr>
            </a:p>
          </p:txBody>
        </p:sp>
        <p:sp>
          <p:nvSpPr>
            <p:cNvPr id="36" name="Freeform 35"/>
            <p:cNvSpPr/>
            <p:nvPr/>
          </p:nvSpPr>
          <p:spPr>
            <a:xfrm>
              <a:off x="2806764" y="2448015"/>
              <a:ext cx="3310480" cy="2830476"/>
            </a:xfrm>
            <a:custGeom>
              <a:avLst/>
              <a:gdLst>
                <a:gd name="connsiteX0" fmla="*/ 0 w 3309257"/>
                <a:gd name="connsiteY0" fmla="*/ 1077686 h 2830286"/>
                <a:gd name="connsiteX1" fmla="*/ 1317171 w 3309257"/>
                <a:gd name="connsiteY1" fmla="*/ 1077686 h 2830286"/>
                <a:gd name="connsiteX2" fmla="*/ 2318657 w 3309257"/>
                <a:gd name="connsiteY2" fmla="*/ 32657 h 2830286"/>
                <a:gd name="connsiteX3" fmla="*/ 2492829 w 3309257"/>
                <a:gd name="connsiteY3" fmla="*/ 0 h 2830286"/>
                <a:gd name="connsiteX4" fmla="*/ 2449286 w 3309257"/>
                <a:gd name="connsiteY4" fmla="*/ 97971 h 2830286"/>
                <a:gd name="connsiteX5" fmla="*/ 1415143 w 3309257"/>
                <a:gd name="connsiteY5" fmla="*/ 1197429 h 2830286"/>
                <a:gd name="connsiteX6" fmla="*/ 3026229 w 3309257"/>
                <a:gd name="connsiteY6" fmla="*/ 1197429 h 2830286"/>
                <a:gd name="connsiteX7" fmla="*/ 3309257 w 3309257"/>
                <a:gd name="connsiteY7" fmla="*/ 1502229 h 2830286"/>
                <a:gd name="connsiteX8" fmla="*/ 3004457 w 3309257"/>
                <a:gd name="connsiteY8" fmla="*/ 1817914 h 2830286"/>
                <a:gd name="connsiteX9" fmla="*/ 1436914 w 3309257"/>
                <a:gd name="connsiteY9" fmla="*/ 1817914 h 2830286"/>
                <a:gd name="connsiteX10" fmla="*/ 1611086 w 3309257"/>
                <a:gd name="connsiteY10" fmla="*/ 1992086 h 2830286"/>
                <a:gd name="connsiteX11" fmla="*/ 2993571 w 3309257"/>
                <a:gd name="connsiteY11" fmla="*/ 1992086 h 2830286"/>
                <a:gd name="connsiteX12" fmla="*/ 3167743 w 3309257"/>
                <a:gd name="connsiteY12" fmla="*/ 2122714 h 2830286"/>
                <a:gd name="connsiteX13" fmla="*/ 2971800 w 3309257"/>
                <a:gd name="connsiteY13" fmla="*/ 2264229 h 2830286"/>
                <a:gd name="connsiteX14" fmla="*/ 1556657 w 3309257"/>
                <a:gd name="connsiteY14" fmla="*/ 2264229 h 2830286"/>
                <a:gd name="connsiteX15" fmla="*/ 1317171 w 3309257"/>
                <a:gd name="connsiteY15" fmla="*/ 2024743 h 2830286"/>
                <a:gd name="connsiteX16" fmla="*/ 1328057 w 3309257"/>
                <a:gd name="connsiteY16" fmla="*/ 2721429 h 2830286"/>
                <a:gd name="connsiteX17" fmla="*/ 1240971 w 3309257"/>
                <a:gd name="connsiteY17" fmla="*/ 2830286 h 2830286"/>
                <a:gd name="connsiteX18" fmla="*/ 1186543 w 3309257"/>
                <a:gd name="connsiteY18" fmla="*/ 2721429 h 2830286"/>
                <a:gd name="connsiteX19" fmla="*/ 1175657 w 3309257"/>
                <a:gd name="connsiteY19" fmla="*/ 2100943 h 2830286"/>
                <a:gd name="connsiteX20" fmla="*/ 0 w 3309257"/>
                <a:gd name="connsiteY20" fmla="*/ 2100943 h 2830286"/>
                <a:gd name="connsiteX21" fmla="*/ 0 w 3309257"/>
                <a:gd name="connsiteY21" fmla="*/ 1077686 h 283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09257" h="2830286">
                  <a:moveTo>
                    <a:pt x="0" y="1077686"/>
                  </a:moveTo>
                  <a:lnTo>
                    <a:pt x="1317171" y="1077686"/>
                  </a:lnTo>
                  <a:lnTo>
                    <a:pt x="2318657" y="32657"/>
                  </a:lnTo>
                  <a:lnTo>
                    <a:pt x="2492829" y="0"/>
                  </a:lnTo>
                  <a:lnTo>
                    <a:pt x="2449286" y="97971"/>
                  </a:lnTo>
                  <a:lnTo>
                    <a:pt x="1415143" y="1197429"/>
                  </a:lnTo>
                  <a:lnTo>
                    <a:pt x="3026229" y="1197429"/>
                  </a:lnTo>
                  <a:lnTo>
                    <a:pt x="3309257" y="1502229"/>
                  </a:lnTo>
                  <a:lnTo>
                    <a:pt x="3004457" y="1817914"/>
                  </a:lnTo>
                  <a:lnTo>
                    <a:pt x="1436914" y="1817914"/>
                  </a:lnTo>
                  <a:lnTo>
                    <a:pt x="1611086" y="1992086"/>
                  </a:lnTo>
                  <a:lnTo>
                    <a:pt x="2993571" y="1992086"/>
                  </a:lnTo>
                  <a:lnTo>
                    <a:pt x="3167743" y="2122714"/>
                  </a:lnTo>
                  <a:lnTo>
                    <a:pt x="2971800" y="2264229"/>
                  </a:lnTo>
                  <a:lnTo>
                    <a:pt x="1556657" y="2264229"/>
                  </a:lnTo>
                  <a:lnTo>
                    <a:pt x="1317171" y="2024743"/>
                  </a:lnTo>
                  <a:lnTo>
                    <a:pt x="1328057" y="2721429"/>
                  </a:lnTo>
                  <a:lnTo>
                    <a:pt x="1240971" y="2830286"/>
                  </a:lnTo>
                  <a:lnTo>
                    <a:pt x="1186543" y="2721429"/>
                  </a:lnTo>
                  <a:lnTo>
                    <a:pt x="1175657" y="2100943"/>
                  </a:lnTo>
                  <a:lnTo>
                    <a:pt x="0" y="2100943"/>
                  </a:lnTo>
                  <a:lnTo>
                    <a:pt x="0" y="1077686"/>
                  </a:lnTo>
                  <a:close/>
                </a:path>
              </a:pathLst>
            </a:custGeom>
            <a:solidFill>
              <a:srgbClr val="C0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pitchFamily="34" charset="-128"/>
              </a:endParaRPr>
            </a:p>
          </p:txBody>
        </p:sp>
      </p:grpSp>
      <p:sp>
        <p:nvSpPr>
          <p:cNvPr id="130056" name="Text Box 57"/>
          <p:cNvSpPr txBox="1">
            <a:spLocks noChangeArrowheads="1"/>
          </p:cNvSpPr>
          <p:nvPr/>
        </p:nvSpPr>
        <p:spPr bwMode="auto">
          <a:xfrm>
            <a:off x="2444078" y="4746106"/>
            <a:ext cx="1862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dirty="0">
                <a:solidFill>
                  <a:schemeClr val="bg1"/>
                </a:solidFill>
              </a:rPr>
              <a:t>Energy losses</a:t>
            </a:r>
          </a:p>
        </p:txBody>
      </p:sp>
      <p:sp>
        <p:nvSpPr>
          <p:cNvPr id="130057" name="Text Box 59"/>
          <p:cNvSpPr txBox="1">
            <a:spLocks noChangeArrowheads="1"/>
          </p:cNvSpPr>
          <p:nvPr/>
        </p:nvSpPr>
        <p:spPr bwMode="auto">
          <a:xfrm>
            <a:off x="2063077" y="5878513"/>
            <a:ext cx="22542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50000"/>
              </a:spcBef>
              <a:buClrTx/>
              <a:buFontTx/>
              <a:buNone/>
            </a:pPr>
            <a:r>
              <a:rPr lang="de-DE" altLang="en-US" sz="1400"/>
              <a:t>10 - 20 % floor/basement</a:t>
            </a:r>
          </a:p>
        </p:txBody>
      </p:sp>
      <p:sp>
        <p:nvSpPr>
          <p:cNvPr id="39"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&amp; Author: Wimmers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solidFill>
                <a:schemeClr val="tx1">
                  <a:lumMod val="50000"/>
                  <a:lumOff val="50000"/>
                </a:schemeClr>
              </a:solidFill>
            </a:endParaRPr>
          </a:p>
        </p:txBody>
      </p:sp>
      <p:sp>
        <p:nvSpPr>
          <p:cNvPr id="10244" name="Content Placeholder 2"/>
          <p:cNvSpPr>
            <a:spLocks noGrp="1"/>
          </p:cNvSpPr>
          <p:nvPr>
            <p:ph idx="1"/>
          </p:nvPr>
        </p:nvSpPr>
        <p:spPr>
          <a:xfrm>
            <a:off x="680174" y="709514"/>
            <a:ext cx="11215054" cy="4999037"/>
          </a:xfrm>
        </p:spPr>
        <p:txBody>
          <a:bodyPr/>
          <a:lstStyle/>
          <a:p>
            <a:pPr>
              <a:buClr>
                <a:srgbClr val="FEF202"/>
              </a:buClr>
              <a:defRPr/>
            </a:pPr>
            <a:r>
              <a:rPr lang="en-CA" sz="6600" b="1" dirty="0">
                <a:solidFill>
                  <a:schemeClr val="tx1">
                    <a:lumMod val="65000"/>
                    <a:lumOff val="35000"/>
                  </a:schemeClr>
                </a:solidFill>
                <a:ea typeface="ＭＳ Ｐゴシック" pitchFamily="34" charset="-128"/>
              </a:rPr>
              <a:t>Why do we built with Wood?</a:t>
            </a:r>
            <a:endParaRPr lang="en-CA" b="1" dirty="0">
              <a:solidFill>
                <a:schemeClr val="tx1">
                  <a:lumMod val="65000"/>
                  <a:lumOff val="35000"/>
                </a:schemeClr>
              </a:solidFill>
              <a:ea typeface="ＭＳ Ｐゴシック" pitchFamily="34" charset="-128"/>
            </a:endParaRPr>
          </a:p>
          <a:p>
            <a:pPr>
              <a:buClr>
                <a:srgbClr val="FEF202"/>
              </a:buClr>
              <a:defRPr/>
            </a:pPr>
            <a:r>
              <a:rPr lang="en-CA" b="1" dirty="0">
                <a:solidFill>
                  <a:schemeClr val="tx1">
                    <a:lumMod val="65000"/>
                    <a:lumOff val="35000"/>
                  </a:schemeClr>
                </a:solidFill>
                <a:ea typeface="ＭＳ Ｐゴシック" pitchFamily="34" charset="-128"/>
              </a:rPr>
              <a:t>Less Resources needed</a:t>
            </a:r>
          </a:p>
          <a:p>
            <a:pPr>
              <a:buClr>
                <a:srgbClr val="FEF202"/>
              </a:buClr>
              <a:defRPr/>
            </a:pPr>
            <a:r>
              <a:rPr lang="en-CA" b="1" dirty="0">
                <a:solidFill>
                  <a:schemeClr val="tx1">
                    <a:lumMod val="65000"/>
                    <a:lumOff val="35000"/>
                  </a:schemeClr>
                </a:solidFill>
                <a:ea typeface="ＭＳ Ｐゴシック" pitchFamily="34" charset="-128"/>
              </a:rPr>
              <a:t>Less Energy Losses</a:t>
            </a:r>
          </a:p>
          <a:p>
            <a:pPr>
              <a:buClr>
                <a:srgbClr val="FEF202"/>
              </a:buClr>
              <a:defRPr/>
            </a:pPr>
            <a:r>
              <a:rPr lang="en-CA" b="1" dirty="0">
                <a:solidFill>
                  <a:schemeClr val="tx1">
                    <a:lumMod val="65000"/>
                    <a:lumOff val="35000"/>
                  </a:schemeClr>
                </a:solidFill>
                <a:ea typeface="ＭＳ Ｐゴシック" pitchFamily="34" charset="-128"/>
              </a:rPr>
              <a:t>Less Risk</a:t>
            </a:r>
          </a:p>
          <a:p>
            <a:pPr>
              <a:buClr>
                <a:srgbClr val="FEF202"/>
              </a:buClr>
              <a:defRPr/>
            </a:pPr>
            <a:r>
              <a:rPr lang="en-CA" b="1" dirty="0">
                <a:solidFill>
                  <a:schemeClr val="tx1">
                    <a:lumMod val="65000"/>
                    <a:lumOff val="35000"/>
                  </a:schemeClr>
                </a:solidFill>
                <a:ea typeface="ＭＳ Ｐゴシック" pitchFamily="34" charset="-128"/>
              </a:rPr>
              <a:t>Less Cost</a:t>
            </a:r>
            <a:r>
              <a:rPr lang="en-CA" sz="1600" b="1" dirty="0">
                <a:solidFill>
                  <a:schemeClr val="tx1">
                    <a:lumMod val="65000"/>
                    <a:lumOff val="35000"/>
                  </a:schemeClr>
                </a:solidFill>
                <a:ea typeface="ＭＳ Ｐゴシック" pitchFamily="34" charset="-128"/>
              </a:rPr>
              <a:t>             </a:t>
            </a:r>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xEl>
                                              <p:pRg st="1" end="1"/>
                                            </p:txEl>
                                          </p:spTgt>
                                        </p:tgtEl>
                                        <p:attrNameLst>
                                          <p:attrName>style.visibility</p:attrName>
                                        </p:attrNameLst>
                                      </p:cBhvr>
                                      <p:to>
                                        <p:strVal val="visible"/>
                                      </p:to>
                                    </p:set>
                                    <p:animEffect transition="in" filter="fade">
                                      <p:cBhvr>
                                        <p:cTn id="7" dur="500"/>
                                        <p:tgtEl>
                                          <p:spTgt spid="1024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4">
                                            <p:txEl>
                                              <p:pRg st="2" end="2"/>
                                            </p:txEl>
                                          </p:spTgt>
                                        </p:tgtEl>
                                        <p:attrNameLst>
                                          <p:attrName>style.visibility</p:attrName>
                                        </p:attrNameLst>
                                      </p:cBhvr>
                                      <p:to>
                                        <p:strVal val="visible"/>
                                      </p:to>
                                    </p:set>
                                    <p:animEffect transition="in" filter="fade">
                                      <p:cBhvr>
                                        <p:cTn id="12" dur="500"/>
                                        <p:tgtEl>
                                          <p:spTgt spid="1024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4">
                                            <p:txEl>
                                              <p:pRg st="3" end="3"/>
                                            </p:txEl>
                                          </p:spTgt>
                                        </p:tgtEl>
                                        <p:attrNameLst>
                                          <p:attrName>style.visibility</p:attrName>
                                        </p:attrNameLst>
                                      </p:cBhvr>
                                      <p:to>
                                        <p:strVal val="visible"/>
                                      </p:to>
                                    </p:set>
                                    <p:animEffect transition="in" filter="fade">
                                      <p:cBhvr>
                                        <p:cTn id="17" dur="500"/>
                                        <p:tgtEl>
                                          <p:spTgt spid="1024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4">
                                            <p:txEl>
                                              <p:pRg st="4" end="4"/>
                                            </p:txEl>
                                          </p:spTgt>
                                        </p:tgtEl>
                                        <p:attrNameLst>
                                          <p:attrName>style.visibility</p:attrName>
                                        </p:attrNameLst>
                                      </p:cBhvr>
                                      <p:to>
                                        <p:strVal val="visible"/>
                                      </p:to>
                                    </p:set>
                                    <p:animEffect transition="in" filter="fade">
                                      <p:cBhvr>
                                        <p:cTn id="22" dur="500"/>
                                        <p:tgtEl>
                                          <p:spTgt spid="102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78730" y="0"/>
            <a:ext cx="56927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aphicFrame>
        <p:nvGraphicFramePr>
          <p:cNvPr id="4" name="Table 3"/>
          <p:cNvGraphicFramePr>
            <a:graphicFrameLocks noGrp="1"/>
          </p:cNvGraphicFramePr>
          <p:nvPr>
            <p:extLst>
              <p:ext uri="{D42A27DB-BD31-4B8C-83A1-F6EECF244321}">
                <p14:modId xmlns:p14="http://schemas.microsoft.com/office/powerpoint/2010/main" val="664094018"/>
              </p:ext>
            </p:extLst>
          </p:nvPr>
        </p:nvGraphicFramePr>
        <p:xfrm>
          <a:off x="10246" y="-1047750"/>
          <a:ext cx="5003799" cy="12626962"/>
        </p:xfrm>
        <a:graphic>
          <a:graphicData uri="http://schemas.openxmlformats.org/drawingml/2006/table">
            <a:tbl>
              <a:tblPr/>
              <a:tblGrid>
                <a:gridCol w="838673">
                  <a:extLst>
                    <a:ext uri="{9D8B030D-6E8A-4147-A177-3AD203B41FA5}">
                      <a16:colId xmlns:a16="http://schemas.microsoft.com/office/drawing/2014/main" val="20000"/>
                    </a:ext>
                  </a:extLst>
                </a:gridCol>
                <a:gridCol w="802916">
                  <a:extLst>
                    <a:ext uri="{9D8B030D-6E8A-4147-A177-3AD203B41FA5}">
                      <a16:colId xmlns:a16="http://schemas.microsoft.com/office/drawing/2014/main" val="20001"/>
                    </a:ext>
                  </a:extLst>
                </a:gridCol>
                <a:gridCol w="802916">
                  <a:extLst>
                    <a:ext uri="{9D8B030D-6E8A-4147-A177-3AD203B41FA5}">
                      <a16:colId xmlns:a16="http://schemas.microsoft.com/office/drawing/2014/main" val="20002"/>
                    </a:ext>
                  </a:extLst>
                </a:gridCol>
                <a:gridCol w="802916">
                  <a:extLst>
                    <a:ext uri="{9D8B030D-6E8A-4147-A177-3AD203B41FA5}">
                      <a16:colId xmlns:a16="http://schemas.microsoft.com/office/drawing/2014/main" val="20003"/>
                    </a:ext>
                  </a:extLst>
                </a:gridCol>
                <a:gridCol w="802916">
                  <a:extLst>
                    <a:ext uri="{9D8B030D-6E8A-4147-A177-3AD203B41FA5}">
                      <a16:colId xmlns:a16="http://schemas.microsoft.com/office/drawing/2014/main" val="20004"/>
                    </a:ext>
                  </a:extLst>
                </a:gridCol>
                <a:gridCol w="953462">
                  <a:extLst>
                    <a:ext uri="{9D8B030D-6E8A-4147-A177-3AD203B41FA5}">
                      <a16:colId xmlns:a16="http://schemas.microsoft.com/office/drawing/2014/main" val="20005"/>
                    </a:ext>
                  </a:extLst>
                </a:gridCol>
              </a:tblGrid>
              <a:tr h="250869">
                <a:tc>
                  <a:txBody>
                    <a:bodyPr/>
                    <a:lstStyle/>
                    <a:p>
                      <a:pPr algn="l" fontAlgn="b"/>
                      <a:r>
                        <a:rPr lang="en-CA" sz="1500" b="0" i="0" u="none" strike="noStrike" dirty="0">
                          <a:solidFill>
                            <a:srgbClr val="000000"/>
                          </a:solidFill>
                          <a:latin typeface="Calibri"/>
                        </a:rPr>
                        <a:t> </a:t>
                      </a: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250869">
                <a:tc>
                  <a:txBody>
                    <a:bodyPr/>
                    <a:lstStyle/>
                    <a:p>
                      <a:pPr algn="l" fontAlgn="b"/>
                      <a:r>
                        <a:rPr lang="en-CA" sz="15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CA" sz="15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CA" sz="15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CA" sz="15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CA" sz="15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250869">
                <a:tc>
                  <a:txBody>
                    <a:bodyPr/>
                    <a:lstStyle/>
                    <a:p>
                      <a:pPr algn="l" fontAlgn="b"/>
                      <a:r>
                        <a:rPr lang="en-CA" sz="15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CA" sz="15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CA" sz="15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CA" sz="15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CA" sz="15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250869">
                <a:tc>
                  <a:txBody>
                    <a:bodyPr/>
                    <a:lstStyle/>
                    <a:p>
                      <a:pPr algn="l" fontAlgn="b"/>
                      <a:r>
                        <a:rPr lang="en-CA" sz="15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CA" sz="15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CA" sz="15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CA" sz="15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CA" sz="15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351218">
                <a:tc>
                  <a:txBody>
                    <a:bodyPr/>
                    <a:lstStyle/>
                    <a:p>
                      <a:pPr algn="l" fontAlgn="b"/>
                      <a:r>
                        <a:rPr lang="en-CA" sz="15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CA" sz="2200" b="1" i="0" u="none" strike="noStrike">
                          <a:solidFill>
                            <a:srgbClr val="000000"/>
                          </a:solidFill>
                          <a:latin typeface="Calibri"/>
                        </a:rPr>
                        <a:t>metric</a:t>
                      </a:r>
                    </a:p>
                  </a:txBody>
                  <a:tcPr marL="0" marR="0" marT="0" marB="0" anchor="b">
                    <a:lnL>
                      <a:noFill/>
                    </a:lnL>
                    <a:lnR>
                      <a:noFill/>
                    </a:lnR>
                    <a:lnT>
                      <a:noFill/>
                    </a:lnT>
                    <a:lnB>
                      <a:noFill/>
                    </a:lnB>
                  </a:tcPr>
                </a:tc>
                <a:tc>
                  <a:txBody>
                    <a:bodyPr/>
                    <a:lstStyle/>
                    <a:p>
                      <a:pPr algn="l" fontAlgn="b"/>
                      <a:endParaRPr lang="en-CA" sz="2200" b="0" i="0" u="none" strike="noStrike">
                        <a:solidFill>
                          <a:srgbClr val="000000"/>
                        </a:solidFill>
                        <a:latin typeface="Calibri"/>
                      </a:endParaRPr>
                    </a:p>
                  </a:txBody>
                  <a:tcPr marL="0" marR="0" marT="0" marB="0" anchor="b">
                    <a:lnL>
                      <a:noFill/>
                    </a:lnL>
                    <a:lnR>
                      <a:noFill/>
                    </a:lnR>
                    <a:lnT>
                      <a:noFill/>
                    </a:lnT>
                    <a:lnB>
                      <a:noFill/>
                    </a:lnB>
                  </a:tcPr>
                </a:tc>
                <a:tc gridSpan="2">
                  <a:txBody>
                    <a:bodyPr/>
                    <a:lstStyle/>
                    <a:p>
                      <a:pPr algn="l" fontAlgn="b"/>
                      <a:r>
                        <a:rPr lang="en-CA" sz="2200" b="0" i="0" u="none" strike="noStrike" dirty="0">
                          <a:solidFill>
                            <a:srgbClr val="000000"/>
                          </a:solidFill>
                          <a:latin typeface="Calibri"/>
                        </a:rPr>
                        <a:t>imperial</a:t>
                      </a:r>
                    </a:p>
                  </a:txBody>
                  <a:tcPr marL="0" marR="0" marT="0" marB="0" anchor="b">
                    <a:lnL>
                      <a:noFill/>
                    </a:lnL>
                    <a:lnR>
                      <a:noFill/>
                    </a:lnR>
                    <a:lnT>
                      <a:noFill/>
                    </a:lnT>
                    <a:lnB>
                      <a:noFill/>
                    </a:lnB>
                  </a:tcPr>
                </a:tc>
                <a:tc hMerge="1">
                  <a:txBody>
                    <a:bodyPr/>
                    <a:lstStyle/>
                    <a:p>
                      <a:endParaRPr lang="en-CA"/>
                    </a:p>
                  </a:txBody>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236178">
                <a:tc>
                  <a:txBody>
                    <a:bodyPr/>
                    <a:lstStyle/>
                    <a:p>
                      <a:pPr algn="l" fontAlgn="b"/>
                      <a:r>
                        <a:rPr lang="en-CA" sz="15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a:noFill/>
                    </a:lnR>
                    <a:lnT>
                      <a:noFill/>
                    </a:lnT>
                    <a:lnB>
                      <a:noFill/>
                    </a:lnB>
                    <a:solidFill>
                      <a:srgbClr val="D8D8D8"/>
                    </a:solidFill>
                  </a:tcPr>
                </a:tc>
                <a:tc>
                  <a:txBody>
                    <a:bodyPr/>
                    <a:lstStyle/>
                    <a:p>
                      <a:pPr algn="l" fontAlgn="b"/>
                      <a:r>
                        <a:rPr lang="en-CA" sz="1500" b="0" i="0" u="none" strike="noStrike">
                          <a:solidFill>
                            <a:srgbClr val="000000"/>
                          </a:solidFill>
                          <a:latin typeface="Calibri"/>
                        </a:rPr>
                        <a:t> </a:t>
                      </a:r>
                    </a:p>
                  </a:txBody>
                  <a:tcPr marL="0" marR="0" marT="0" marB="0" anchor="b">
                    <a:lnL>
                      <a:noFill/>
                    </a:lnL>
                    <a:lnR>
                      <a:noFill/>
                    </a:lnR>
                    <a:lnT>
                      <a:noFill/>
                    </a:lnT>
                    <a:lnB>
                      <a:noFill/>
                    </a:lnB>
                    <a:solidFill>
                      <a:srgbClr val="D8D8D8"/>
                    </a:solidFill>
                  </a:tcPr>
                </a:tc>
                <a:tc>
                  <a:txBody>
                    <a:bodyPr/>
                    <a:lstStyle/>
                    <a:p>
                      <a:pPr algn="l" fontAlgn="b"/>
                      <a:r>
                        <a:rPr lang="en-CA" sz="1500" b="0" i="0" u="none" strike="noStrike">
                          <a:solidFill>
                            <a:srgbClr val="000000"/>
                          </a:solidFill>
                          <a:latin typeface="Calibri"/>
                        </a:rPr>
                        <a:t> </a:t>
                      </a:r>
                    </a:p>
                  </a:txBody>
                  <a:tcPr marL="0" marR="0" marT="0" marB="0" anchor="b">
                    <a:lnL>
                      <a:noFill/>
                    </a:lnL>
                    <a:lnR>
                      <a:noFill/>
                    </a:lnR>
                    <a:lnT>
                      <a:noFill/>
                    </a:lnT>
                    <a:lnB>
                      <a:noFill/>
                    </a:lnB>
                    <a:solidFill>
                      <a:srgbClr val="D8D8D8"/>
                    </a:solidFill>
                  </a:tcPr>
                </a:tc>
                <a:tc>
                  <a:txBody>
                    <a:bodyPr/>
                    <a:lstStyle/>
                    <a:p>
                      <a:pPr algn="l" fontAlgn="b"/>
                      <a:r>
                        <a:rPr lang="en-CA" sz="1500" b="0" i="0" u="none" strike="noStrike">
                          <a:solidFill>
                            <a:srgbClr val="000000"/>
                          </a:solidFill>
                          <a:latin typeface="Calibri"/>
                        </a:rPr>
                        <a:t> </a:t>
                      </a:r>
                    </a:p>
                  </a:txBody>
                  <a:tcPr marL="0" marR="0" marT="0" marB="0" anchor="b">
                    <a:lnL>
                      <a:noFill/>
                    </a:lnL>
                    <a:lnR>
                      <a:noFill/>
                    </a:lnR>
                    <a:lnT>
                      <a:noFill/>
                    </a:lnT>
                    <a:lnB>
                      <a:noFill/>
                    </a:lnB>
                    <a:solidFill>
                      <a:srgbClr val="D8D8D8"/>
                    </a:solidFill>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250869">
                <a:tc>
                  <a:txBody>
                    <a:bodyPr/>
                    <a:lstStyle/>
                    <a:p>
                      <a:pPr algn="l" fontAlgn="b"/>
                      <a:r>
                        <a:rPr lang="en-CA" sz="15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CA" sz="1500" b="1" i="0" u="none" strike="noStrike">
                          <a:solidFill>
                            <a:srgbClr val="000000"/>
                          </a:solidFill>
                          <a:latin typeface="Calibri"/>
                        </a:rPr>
                        <a:t>U-value</a:t>
                      </a:r>
                    </a:p>
                  </a:txBody>
                  <a:tcPr marL="0" marR="0" marT="0" marB="0" anchor="b">
                    <a:lnL>
                      <a:noFill/>
                    </a:lnL>
                    <a:lnR>
                      <a:noFill/>
                    </a:lnR>
                    <a:lnT>
                      <a:noFill/>
                    </a:lnT>
                    <a:lnB>
                      <a:noFill/>
                    </a:lnB>
                  </a:tcPr>
                </a:tc>
                <a:tc>
                  <a:txBody>
                    <a:bodyPr/>
                    <a:lstStyle/>
                    <a:p>
                      <a:pPr algn="l" fontAlgn="b"/>
                      <a:r>
                        <a:rPr lang="en-CA" sz="1500" b="1" i="0" u="none" strike="noStrike">
                          <a:solidFill>
                            <a:srgbClr val="000000"/>
                          </a:solidFill>
                          <a:latin typeface="Calibri"/>
                        </a:rPr>
                        <a:t>RSI</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U-value</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R-value</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250869">
                <a:tc>
                  <a:txBody>
                    <a:bodyPr/>
                    <a:lstStyle/>
                    <a:p>
                      <a:pPr algn="l" fontAlgn="b"/>
                      <a:r>
                        <a:rPr lang="en-CA" sz="15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CA" sz="900" b="0" i="0" u="none" strike="noStrike">
                          <a:solidFill>
                            <a:srgbClr val="000000"/>
                          </a:solidFill>
                          <a:latin typeface="Calibri"/>
                        </a:rPr>
                        <a:t>[W/m²K]</a:t>
                      </a:r>
                    </a:p>
                  </a:txBody>
                  <a:tcPr marL="0" marR="0" marT="0" marB="0" anchor="b">
                    <a:lnL>
                      <a:noFill/>
                    </a:lnL>
                    <a:lnR>
                      <a:noFill/>
                    </a:lnR>
                    <a:lnT>
                      <a:noFill/>
                    </a:lnT>
                    <a:lnB>
                      <a:noFill/>
                    </a:lnB>
                  </a:tcPr>
                </a:tc>
                <a:tc>
                  <a:txBody>
                    <a:bodyPr/>
                    <a:lstStyle/>
                    <a:p>
                      <a:pPr algn="l" fontAlgn="b"/>
                      <a:r>
                        <a:rPr lang="en-CA" sz="900" b="0" i="0" u="none" strike="noStrike" dirty="0">
                          <a:solidFill>
                            <a:srgbClr val="000000"/>
                          </a:solidFill>
                          <a:latin typeface="Calibri"/>
                        </a:rPr>
                        <a:t>[m²K/W]</a:t>
                      </a:r>
                    </a:p>
                  </a:txBody>
                  <a:tcPr marL="0" marR="0" marT="0" marB="0" anchor="b">
                    <a:lnL>
                      <a:noFill/>
                    </a:lnL>
                    <a:lnR>
                      <a:noFill/>
                    </a:lnR>
                    <a:lnT>
                      <a:noFill/>
                    </a:lnT>
                    <a:lnB>
                      <a:noFill/>
                    </a:lnB>
                  </a:tcPr>
                </a:tc>
                <a:tc>
                  <a:txBody>
                    <a:bodyPr/>
                    <a:lstStyle/>
                    <a:p>
                      <a:pPr algn="l" fontAlgn="b"/>
                      <a:r>
                        <a:rPr lang="en-CA" sz="900" b="0" i="0" u="none" strike="noStrike">
                          <a:solidFill>
                            <a:srgbClr val="000000"/>
                          </a:solidFill>
                          <a:latin typeface="Calibri"/>
                        </a:rPr>
                        <a:t>[BTU/ft²Fh]</a:t>
                      </a:r>
                    </a:p>
                  </a:txBody>
                  <a:tcPr marL="0" marR="0" marT="0" marB="0" anchor="b">
                    <a:lnL>
                      <a:noFill/>
                    </a:lnL>
                    <a:lnR>
                      <a:noFill/>
                    </a:lnR>
                    <a:lnT>
                      <a:noFill/>
                    </a:lnT>
                    <a:lnB>
                      <a:noFill/>
                    </a:lnB>
                  </a:tcPr>
                </a:tc>
                <a:tc>
                  <a:txBody>
                    <a:bodyPr/>
                    <a:lstStyle/>
                    <a:p>
                      <a:pPr algn="l" fontAlgn="b"/>
                      <a:r>
                        <a:rPr lang="en-CA" sz="900" b="0" i="0" u="none" strike="noStrike">
                          <a:solidFill>
                            <a:srgbClr val="000000"/>
                          </a:solidFill>
                          <a:latin typeface="Calibri"/>
                        </a:rPr>
                        <a:t>[ft²Fh/BTU]</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250869">
                <a:tc>
                  <a:txBody>
                    <a:bodyPr/>
                    <a:lstStyle/>
                    <a:p>
                      <a:pPr algn="l" fontAlgn="b"/>
                      <a:r>
                        <a:rPr lang="en-CA" sz="15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CA" sz="900" b="0" i="0" u="none" strike="noStrike">
                          <a:solidFill>
                            <a:srgbClr val="000000"/>
                          </a:solidFill>
                          <a:latin typeface="Calibri"/>
                        </a:rPr>
                        <a:t>U=1/R</a:t>
                      </a:r>
                    </a:p>
                  </a:txBody>
                  <a:tcPr marL="0" marR="0" marT="0" marB="0" anchor="b">
                    <a:lnL>
                      <a:noFill/>
                    </a:lnL>
                    <a:lnR>
                      <a:noFill/>
                    </a:lnR>
                    <a:lnT>
                      <a:noFill/>
                    </a:lnT>
                    <a:lnB>
                      <a:noFill/>
                    </a:lnB>
                  </a:tcPr>
                </a:tc>
                <a:tc>
                  <a:txBody>
                    <a:bodyPr/>
                    <a:lstStyle/>
                    <a:p>
                      <a:pPr algn="l" fontAlgn="b"/>
                      <a:endParaRPr lang="en-CA"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r>
                        <a:rPr lang="en-CA" sz="900" b="0" i="0" u="none" strike="noStrike">
                          <a:solidFill>
                            <a:srgbClr val="000000"/>
                          </a:solidFill>
                          <a:latin typeface="Calibri"/>
                        </a:rPr>
                        <a:t>U=1/R</a:t>
                      </a:r>
                    </a:p>
                  </a:txBody>
                  <a:tcPr marL="0" marR="0" marT="0" marB="0" anchor="b">
                    <a:lnL>
                      <a:noFill/>
                    </a:lnL>
                    <a:lnR>
                      <a:noFill/>
                    </a:lnR>
                    <a:lnT>
                      <a:noFill/>
                    </a:lnT>
                    <a:lnB>
                      <a:noFill/>
                    </a:lnB>
                  </a:tcPr>
                </a:tc>
                <a:tc>
                  <a:txBody>
                    <a:bodyPr/>
                    <a:lstStyle/>
                    <a:p>
                      <a:pPr algn="l" fontAlgn="b"/>
                      <a:endParaRPr lang="en-CA" sz="9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236178">
                <a:tc>
                  <a:txBody>
                    <a:bodyPr/>
                    <a:lstStyle/>
                    <a:p>
                      <a:pPr algn="l" fontAlgn="b"/>
                      <a:r>
                        <a:rPr lang="en-CA" sz="15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a:noFill/>
                    </a:lnR>
                    <a:lnT>
                      <a:noFill/>
                    </a:lnT>
                    <a:lnB>
                      <a:noFill/>
                    </a:lnB>
                    <a:solidFill>
                      <a:srgbClr val="D8D8D8"/>
                    </a:solidFill>
                  </a:tcPr>
                </a:tc>
                <a:tc>
                  <a:txBody>
                    <a:bodyPr/>
                    <a:lstStyle/>
                    <a:p>
                      <a:pPr algn="l" fontAlgn="b"/>
                      <a:r>
                        <a:rPr lang="en-CA" sz="1500" b="0" i="0" u="none" strike="noStrike" dirty="0">
                          <a:solidFill>
                            <a:srgbClr val="000000"/>
                          </a:solidFill>
                          <a:latin typeface="Calibri"/>
                        </a:rPr>
                        <a:t> </a:t>
                      </a:r>
                    </a:p>
                  </a:txBody>
                  <a:tcPr marL="0" marR="0" marT="0" marB="0" anchor="b">
                    <a:lnL>
                      <a:noFill/>
                    </a:lnL>
                    <a:lnR>
                      <a:noFill/>
                    </a:lnR>
                    <a:lnT>
                      <a:noFill/>
                    </a:lnT>
                    <a:lnB>
                      <a:noFill/>
                    </a:lnB>
                    <a:solidFill>
                      <a:srgbClr val="D8D8D8"/>
                    </a:solidFill>
                  </a:tcPr>
                </a:tc>
                <a:tc>
                  <a:txBody>
                    <a:bodyPr/>
                    <a:lstStyle/>
                    <a:p>
                      <a:pPr algn="l" fontAlgn="b"/>
                      <a:r>
                        <a:rPr lang="en-CA" sz="1500" b="0" i="0" u="none" strike="noStrike">
                          <a:solidFill>
                            <a:srgbClr val="000000"/>
                          </a:solidFill>
                          <a:latin typeface="Calibri"/>
                        </a:rPr>
                        <a:t> </a:t>
                      </a:r>
                    </a:p>
                  </a:txBody>
                  <a:tcPr marL="0" marR="0" marT="0" marB="0" anchor="b">
                    <a:lnL>
                      <a:noFill/>
                    </a:lnL>
                    <a:lnR>
                      <a:noFill/>
                    </a:lnR>
                    <a:lnT>
                      <a:noFill/>
                    </a:lnT>
                    <a:lnB>
                      <a:noFill/>
                    </a:lnB>
                    <a:solidFill>
                      <a:srgbClr val="D8D8D8"/>
                    </a:solidFill>
                  </a:tcPr>
                </a:tc>
                <a:tc>
                  <a:txBody>
                    <a:bodyPr/>
                    <a:lstStyle/>
                    <a:p>
                      <a:pPr algn="l" fontAlgn="b"/>
                      <a:r>
                        <a:rPr lang="en-CA" sz="1500" b="0" i="0" u="none" strike="noStrike">
                          <a:solidFill>
                            <a:srgbClr val="000000"/>
                          </a:solidFill>
                          <a:latin typeface="Calibri"/>
                        </a:rPr>
                        <a:t> </a:t>
                      </a:r>
                    </a:p>
                  </a:txBody>
                  <a:tcPr marL="0" marR="0" marT="0" marB="0" anchor="b">
                    <a:lnL>
                      <a:noFill/>
                    </a:lnL>
                    <a:lnR>
                      <a:noFill/>
                    </a:lnR>
                    <a:lnT>
                      <a:noFill/>
                    </a:lnT>
                    <a:lnB>
                      <a:noFill/>
                    </a:lnB>
                    <a:solidFill>
                      <a:srgbClr val="D8D8D8"/>
                    </a:solidFill>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0.08</a:t>
                      </a:r>
                    </a:p>
                  </a:txBody>
                  <a:tcPr marL="0" marR="0" marT="0" marB="0" anchor="b">
                    <a:lnL>
                      <a:noFill/>
                    </a:lnL>
                    <a:lnR>
                      <a:noFill/>
                    </a:lnR>
                    <a:lnT>
                      <a:noFill/>
                    </a:lnT>
                    <a:lnB>
                      <a:noFill/>
                    </a:lnB>
                    <a:solidFill>
                      <a:srgbClr val="FFFF00"/>
                    </a:solidFill>
                  </a:tcPr>
                </a:tc>
                <a:tc>
                  <a:txBody>
                    <a:bodyPr/>
                    <a:lstStyle/>
                    <a:p>
                      <a:pPr algn="r" fontAlgn="b"/>
                      <a:r>
                        <a:rPr lang="en-CA" sz="1500" b="1" i="0" u="none" strike="noStrike" dirty="0">
                          <a:solidFill>
                            <a:srgbClr val="000000"/>
                          </a:solidFill>
                          <a:latin typeface="Calibri"/>
                        </a:rPr>
                        <a:t>12.50</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0.014</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70.98</a:t>
                      </a:r>
                    </a:p>
                  </a:txBody>
                  <a:tcPr marL="0" marR="0" marT="0" marB="0" anchor="b">
                    <a:lnL>
                      <a:noFill/>
                    </a:lnL>
                    <a:lnR>
                      <a:noFill/>
                    </a:lnR>
                    <a:lnT>
                      <a:noFill/>
                    </a:lnT>
                    <a:lnB>
                      <a:noFill/>
                    </a:lnB>
                  </a:tcPr>
                </a:tc>
                <a:tc>
                  <a:txBody>
                    <a:bodyPr/>
                    <a:lstStyle/>
                    <a:p>
                      <a:pPr algn="l" fontAlgn="b"/>
                      <a:r>
                        <a:rPr lang="en-CA" sz="9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250869">
                <a:tc>
                  <a:txBody>
                    <a:bodyPr/>
                    <a:lstStyle/>
                    <a:p>
                      <a:pPr algn="l" fontAlgn="b"/>
                      <a:r>
                        <a:rPr lang="en-CA" sz="900" b="0" i="0" u="none" strike="noStrike" dirty="0">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0.09</a:t>
                      </a:r>
                    </a:p>
                  </a:txBody>
                  <a:tcPr marL="0" marR="0" marT="0" marB="0" anchor="b">
                    <a:lnL>
                      <a:noFill/>
                    </a:lnL>
                    <a:lnR>
                      <a:noFill/>
                    </a:lnR>
                    <a:lnT>
                      <a:noFill/>
                    </a:lnT>
                    <a:lnB>
                      <a:noFill/>
                    </a:lnB>
                    <a:solidFill>
                      <a:srgbClr val="FFFF00"/>
                    </a:solidFill>
                  </a:tcPr>
                </a:tc>
                <a:tc>
                  <a:txBody>
                    <a:bodyPr/>
                    <a:lstStyle/>
                    <a:p>
                      <a:pPr algn="r" fontAlgn="b"/>
                      <a:r>
                        <a:rPr lang="en-CA" sz="1500" b="1" i="0" u="none" strike="noStrike" dirty="0">
                          <a:solidFill>
                            <a:srgbClr val="000000"/>
                          </a:solidFill>
                          <a:latin typeface="Calibri"/>
                        </a:rPr>
                        <a:t>11.11</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0.016</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63.09</a:t>
                      </a:r>
                    </a:p>
                  </a:txBody>
                  <a:tcPr marL="0" marR="0" marT="0" marB="0" anchor="b">
                    <a:lnL>
                      <a:noFill/>
                    </a:lnL>
                    <a:lnR>
                      <a:noFill/>
                    </a:lnR>
                    <a:lnT>
                      <a:noFill/>
                    </a:lnT>
                    <a:lnB>
                      <a:noFill/>
                    </a:lnB>
                  </a:tcPr>
                </a:tc>
                <a:tc>
                  <a:txBody>
                    <a:bodyPr/>
                    <a:lstStyle/>
                    <a:p>
                      <a:pPr algn="l" fontAlgn="b"/>
                      <a:r>
                        <a:rPr lang="en-CA" sz="9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0.10</a:t>
                      </a:r>
                    </a:p>
                  </a:txBody>
                  <a:tcPr marL="0" marR="0" marT="0" marB="0" anchor="b">
                    <a:lnL>
                      <a:noFill/>
                    </a:lnL>
                    <a:lnR>
                      <a:noFill/>
                    </a:lnR>
                    <a:lnT>
                      <a:noFill/>
                    </a:lnT>
                    <a:lnB>
                      <a:noFill/>
                    </a:lnB>
                    <a:solidFill>
                      <a:srgbClr val="FFFF00"/>
                    </a:solidFill>
                  </a:tcPr>
                </a:tc>
                <a:tc>
                  <a:txBody>
                    <a:bodyPr/>
                    <a:lstStyle/>
                    <a:p>
                      <a:pPr algn="r" fontAlgn="b"/>
                      <a:r>
                        <a:rPr lang="en-CA" sz="1500" b="1" i="0" u="none" strike="noStrike" dirty="0">
                          <a:solidFill>
                            <a:srgbClr val="000000"/>
                          </a:solidFill>
                          <a:latin typeface="Calibri"/>
                        </a:rPr>
                        <a:t>10.00</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0.018</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56.78</a:t>
                      </a:r>
                    </a:p>
                  </a:txBody>
                  <a:tcPr marL="0" marR="0" marT="0" marB="0" anchor="b">
                    <a:lnL>
                      <a:noFill/>
                    </a:lnL>
                    <a:lnR>
                      <a:noFill/>
                    </a:lnR>
                    <a:lnT>
                      <a:noFill/>
                    </a:lnT>
                    <a:lnB>
                      <a:noFill/>
                    </a:lnB>
                  </a:tcPr>
                </a:tc>
                <a:tc>
                  <a:txBody>
                    <a:bodyPr/>
                    <a:lstStyle/>
                    <a:p>
                      <a:pPr algn="l" fontAlgn="b"/>
                      <a:r>
                        <a:rPr lang="en-CA" sz="9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0.11</a:t>
                      </a:r>
                    </a:p>
                  </a:txBody>
                  <a:tcPr marL="0" marR="0" marT="0" marB="0" anchor="b">
                    <a:lnL>
                      <a:noFill/>
                    </a:lnL>
                    <a:lnR>
                      <a:noFill/>
                    </a:lnR>
                    <a:lnT>
                      <a:noFill/>
                    </a:lnT>
                    <a:lnB>
                      <a:noFill/>
                    </a:lnB>
                    <a:solidFill>
                      <a:srgbClr val="FFFF00"/>
                    </a:solidFill>
                  </a:tcPr>
                </a:tc>
                <a:tc>
                  <a:txBody>
                    <a:bodyPr/>
                    <a:lstStyle/>
                    <a:p>
                      <a:pPr algn="r" fontAlgn="b"/>
                      <a:r>
                        <a:rPr lang="en-CA" sz="1500" b="1" i="0" u="none" strike="noStrike" dirty="0">
                          <a:solidFill>
                            <a:srgbClr val="000000"/>
                          </a:solidFill>
                          <a:latin typeface="Calibri"/>
                        </a:rPr>
                        <a:t>9.09</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0.019</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51.62</a:t>
                      </a:r>
                    </a:p>
                  </a:txBody>
                  <a:tcPr marL="0" marR="0" marT="0" marB="0" anchor="b">
                    <a:lnL>
                      <a:noFill/>
                    </a:lnL>
                    <a:lnR>
                      <a:noFill/>
                    </a:lnR>
                    <a:lnT>
                      <a:noFill/>
                    </a:lnT>
                    <a:lnB>
                      <a:noFill/>
                    </a:lnB>
                  </a:tcPr>
                </a:tc>
                <a:tc>
                  <a:txBody>
                    <a:bodyPr/>
                    <a:lstStyle/>
                    <a:p>
                      <a:pPr algn="l" fontAlgn="b"/>
                      <a:r>
                        <a:rPr lang="en-CA" sz="9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0.12</a:t>
                      </a:r>
                    </a:p>
                  </a:txBody>
                  <a:tcPr marL="0" marR="0" marT="0" marB="0" anchor="b">
                    <a:lnL>
                      <a:noFill/>
                    </a:lnL>
                    <a:lnR>
                      <a:noFill/>
                    </a:lnR>
                    <a:lnT>
                      <a:noFill/>
                    </a:lnT>
                    <a:lnB>
                      <a:noFill/>
                    </a:lnB>
                    <a:solidFill>
                      <a:srgbClr val="FFFF00"/>
                    </a:solidFill>
                  </a:tcPr>
                </a:tc>
                <a:tc>
                  <a:txBody>
                    <a:bodyPr/>
                    <a:lstStyle/>
                    <a:p>
                      <a:pPr algn="r" fontAlgn="b"/>
                      <a:r>
                        <a:rPr lang="en-CA" sz="1500" b="1" i="0" u="none" strike="noStrike">
                          <a:solidFill>
                            <a:srgbClr val="000000"/>
                          </a:solidFill>
                          <a:latin typeface="Calibri"/>
                        </a:rPr>
                        <a:t>8.33</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0.021</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47.32</a:t>
                      </a:r>
                    </a:p>
                  </a:txBody>
                  <a:tcPr marL="0" marR="0" marT="0" marB="0" anchor="b">
                    <a:lnL>
                      <a:noFill/>
                    </a:lnL>
                    <a:lnR>
                      <a:noFill/>
                    </a:lnR>
                    <a:lnT>
                      <a:noFill/>
                    </a:lnT>
                    <a:lnB>
                      <a:noFill/>
                    </a:lnB>
                  </a:tcPr>
                </a:tc>
                <a:tc>
                  <a:txBody>
                    <a:bodyPr/>
                    <a:lstStyle/>
                    <a:p>
                      <a:pPr algn="l" fontAlgn="b"/>
                      <a:r>
                        <a:rPr lang="en-CA" sz="9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0.13</a:t>
                      </a:r>
                    </a:p>
                  </a:txBody>
                  <a:tcPr marL="0" marR="0" marT="0" marB="0" anchor="b">
                    <a:lnL>
                      <a:noFill/>
                    </a:lnL>
                    <a:lnR>
                      <a:noFill/>
                    </a:lnR>
                    <a:lnT>
                      <a:noFill/>
                    </a:lnT>
                    <a:lnB>
                      <a:noFill/>
                    </a:lnB>
                    <a:solidFill>
                      <a:srgbClr val="FFFF00"/>
                    </a:solidFill>
                  </a:tcPr>
                </a:tc>
                <a:tc>
                  <a:txBody>
                    <a:bodyPr/>
                    <a:lstStyle/>
                    <a:p>
                      <a:pPr algn="r" fontAlgn="b"/>
                      <a:r>
                        <a:rPr lang="en-CA" sz="1500" b="1" i="0" u="none" strike="noStrike" dirty="0">
                          <a:solidFill>
                            <a:srgbClr val="000000"/>
                          </a:solidFill>
                          <a:latin typeface="Calibri"/>
                        </a:rPr>
                        <a:t>7.69</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0.023</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43.68</a:t>
                      </a:r>
                    </a:p>
                  </a:txBody>
                  <a:tcPr marL="0" marR="0" marT="0" marB="0" anchor="b">
                    <a:lnL>
                      <a:noFill/>
                    </a:lnL>
                    <a:lnR>
                      <a:noFill/>
                    </a:lnR>
                    <a:lnT>
                      <a:noFill/>
                    </a:lnT>
                    <a:lnB>
                      <a:noFill/>
                    </a:lnB>
                  </a:tcPr>
                </a:tc>
                <a:tc>
                  <a:txBody>
                    <a:bodyPr/>
                    <a:lstStyle/>
                    <a:p>
                      <a:pPr algn="l" fontAlgn="b"/>
                      <a:r>
                        <a:rPr lang="en-CA" sz="9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0.14</a:t>
                      </a:r>
                    </a:p>
                  </a:txBody>
                  <a:tcPr marL="0" marR="0" marT="0" marB="0" anchor="b">
                    <a:lnL>
                      <a:noFill/>
                    </a:lnL>
                    <a:lnR>
                      <a:noFill/>
                    </a:lnR>
                    <a:lnT>
                      <a:noFill/>
                    </a:lnT>
                    <a:lnB>
                      <a:noFill/>
                    </a:lnB>
                    <a:solidFill>
                      <a:srgbClr val="FFFF00"/>
                    </a:solidFill>
                  </a:tcPr>
                </a:tc>
                <a:tc>
                  <a:txBody>
                    <a:bodyPr/>
                    <a:lstStyle/>
                    <a:p>
                      <a:pPr algn="r" fontAlgn="b"/>
                      <a:r>
                        <a:rPr lang="en-CA" sz="1500" b="1" i="0" u="none" strike="noStrike">
                          <a:solidFill>
                            <a:srgbClr val="000000"/>
                          </a:solidFill>
                          <a:latin typeface="Calibri"/>
                        </a:rPr>
                        <a:t>7.14</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0.025</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40.56</a:t>
                      </a:r>
                    </a:p>
                  </a:txBody>
                  <a:tcPr marL="0" marR="0" marT="0" marB="0" anchor="b">
                    <a:lnL>
                      <a:noFill/>
                    </a:lnL>
                    <a:lnR>
                      <a:noFill/>
                    </a:lnR>
                    <a:lnT>
                      <a:noFill/>
                    </a:lnT>
                    <a:lnB>
                      <a:noFill/>
                    </a:lnB>
                  </a:tcPr>
                </a:tc>
                <a:tc>
                  <a:txBody>
                    <a:bodyPr/>
                    <a:lstStyle/>
                    <a:p>
                      <a:pPr algn="l" fontAlgn="b"/>
                      <a:r>
                        <a:rPr lang="en-CA" sz="9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250869">
                <a:tc>
                  <a:txBody>
                    <a:bodyPr/>
                    <a:lstStyle/>
                    <a:p>
                      <a:pPr algn="l" fontAlgn="b"/>
                      <a:r>
                        <a:rPr lang="en-CA" sz="900" b="0" i="0" u="none" strike="noStrike">
                          <a:solidFill>
                            <a:srgbClr val="000000"/>
                          </a:solidFill>
                          <a:latin typeface="Calibri"/>
                        </a:rPr>
                        <a:t> </a:t>
                      </a:r>
                      <a:endParaRPr lang="en-CA" sz="1500" b="0" i="0" u="none" strike="noStrike">
                        <a:solidFill>
                          <a:srgbClr val="000000"/>
                        </a:solidFill>
                        <a:latin typeface="Calibri"/>
                      </a:endParaRPr>
                    </a:p>
                  </a:txBody>
                  <a:tcPr marL="0" marR="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0.15</a:t>
                      </a:r>
                    </a:p>
                  </a:txBody>
                  <a:tcPr marL="0" marR="0" marT="0" marB="0" anchor="b">
                    <a:lnL>
                      <a:noFill/>
                    </a:lnL>
                    <a:lnR>
                      <a:noFill/>
                    </a:lnR>
                    <a:lnT>
                      <a:noFill/>
                    </a:lnT>
                    <a:lnB>
                      <a:noFill/>
                    </a:lnB>
                    <a:solidFill>
                      <a:srgbClr val="FFFF00"/>
                    </a:solidFill>
                  </a:tcPr>
                </a:tc>
                <a:tc>
                  <a:txBody>
                    <a:bodyPr/>
                    <a:lstStyle/>
                    <a:p>
                      <a:pPr algn="r" fontAlgn="b"/>
                      <a:r>
                        <a:rPr lang="en-CA" sz="1500" b="1" i="0" u="none" strike="noStrike">
                          <a:solidFill>
                            <a:srgbClr val="000000"/>
                          </a:solidFill>
                          <a:latin typeface="Calibri"/>
                        </a:rPr>
                        <a:t>6.67</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0.026</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37.86</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0.20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5.00</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0.035</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28.39</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0.25</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4.00</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0.044</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22.71</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0.30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3.33</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0.053</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18.93</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0"/>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dirty="0">
                          <a:solidFill>
                            <a:srgbClr val="000000"/>
                          </a:solidFill>
                          <a:latin typeface="Calibri"/>
                        </a:rPr>
                        <a:t>0.35</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2.86</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0.062</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16.22</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1"/>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0.40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2.50</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0.070</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14.20</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2"/>
                  </a:ext>
                </a:extLst>
              </a:tr>
              <a:tr h="250869">
                <a:tc>
                  <a:txBody>
                    <a:bodyPr/>
                    <a:lstStyle/>
                    <a:p>
                      <a:pPr algn="l" fontAlgn="b"/>
                      <a:r>
                        <a:rPr lang="en-CA" sz="900" b="0" i="0" u="none" strike="noStrike" dirty="0">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0.45</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2.22</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0.079</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12.62</a:t>
                      </a:r>
                    </a:p>
                  </a:txBody>
                  <a:tcPr marL="0" marR="0" marT="0" marB="0" anchor="b">
                    <a:lnL>
                      <a:noFill/>
                    </a:lnL>
                    <a:lnR>
                      <a:noFill/>
                    </a:lnR>
                    <a:lnT>
                      <a:noFill/>
                    </a:lnT>
                    <a:lnB>
                      <a:noFill/>
                    </a:lnB>
                  </a:tcPr>
                </a:tc>
                <a:tc>
                  <a:txBody>
                    <a:bodyPr/>
                    <a:lstStyle/>
                    <a:p>
                      <a:pPr algn="l" fontAlgn="b"/>
                      <a:r>
                        <a:rPr lang="en-CA" sz="1500" b="0" i="0" u="none" strike="noStrike" dirty="0">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3"/>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0.50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2.00</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0.088</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11.36</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4"/>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0.55</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1.82</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0.097</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10.32</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5"/>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0.60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1.67</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0.106</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9.46</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6"/>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0.65</a:t>
                      </a:r>
                    </a:p>
                  </a:txBody>
                  <a:tcPr marL="0" marR="0" marT="0" marB="0" anchor="b">
                    <a:lnL>
                      <a:noFill/>
                    </a:lnL>
                    <a:lnR>
                      <a:noFill/>
                    </a:lnR>
                    <a:lnT>
                      <a:noFill/>
                    </a:lnT>
                    <a:lnB>
                      <a:noFill/>
                    </a:lnB>
                    <a:solidFill>
                      <a:srgbClr val="FFFF00"/>
                    </a:solidFill>
                  </a:tcPr>
                </a:tc>
                <a:tc>
                  <a:txBody>
                    <a:bodyPr/>
                    <a:lstStyle/>
                    <a:p>
                      <a:pPr algn="r" fontAlgn="b"/>
                      <a:r>
                        <a:rPr lang="en-CA" sz="1500" b="1" i="0" u="none" strike="noStrike">
                          <a:solidFill>
                            <a:srgbClr val="000000"/>
                          </a:solidFill>
                          <a:latin typeface="Calibri"/>
                        </a:rPr>
                        <a:t>1.54</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0.114</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8.74</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7"/>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0.70</a:t>
                      </a:r>
                    </a:p>
                  </a:txBody>
                  <a:tcPr marL="0" marR="0" marT="0" marB="0" anchor="b">
                    <a:lnL>
                      <a:noFill/>
                    </a:lnL>
                    <a:lnR>
                      <a:noFill/>
                    </a:lnR>
                    <a:lnT>
                      <a:noFill/>
                    </a:lnT>
                    <a:lnB>
                      <a:noFill/>
                    </a:lnB>
                    <a:solidFill>
                      <a:srgbClr val="FFFF00"/>
                    </a:solidFill>
                  </a:tcPr>
                </a:tc>
                <a:tc>
                  <a:txBody>
                    <a:bodyPr/>
                    <a:lstStyle/>
                    <a:p>
                      <a:pPr algn="r" fontAlgn="b"/>
                      <a:r>
                        <a:rPr lang="en-CA" sz="1500" b="1" i="0" u="none" strike="noStrike">
                          <a:solidFill>
                            <a:srgbClr val="000000"/>
                          </a:solidFill>
                          <a:latin typeface="Calibri"/>
                        </a:rPr>
                        <a:t>1.43</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0.123</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8.11</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8"/>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0.75</a:t>
                      </a:r>
                    </a:p>
                  </a:txBody>
                  <a:tcPr marL="0" marR="0" marT="0" marB="0" anchor="b">
                    <a:lnL>
                      <a:noFill/>
                    </a:lnL>
                    <a:lnR>
                      <a:noFill/>
                    </a:lnR>
                    <a:lnT>
                      <a:noFill/>
                    </a:lnT>
                    <a:lnB>
                      <a:noFill/>
                    </a:lnB>
                    <a:solidFill>
                      <a:srgbClr val="FFFF00"/>
                    </a:solidFill>
                  </a:tcPr>
                </a:tc>
                <a:tc>
                  <a:txBody>
                    <a:bodyPr/>
                    <a:lstStyle/>
                    <a:p>
                      <a:pPr algn="r" fontAlgn="b"/>
                      <a:r>
                        <a:rPr lang="en-CA" sz="1500" b="1" i="0" u="none" strike="noStrike">
                          <a:solidFill>
                            <a:srgbClr val="000000"/>
                          </a:solidFill>
                          <a:latin typeface="Calibri"/>
                        </a:rPr>
                        <a:t>1.33</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0.132</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7.57</a:t>
                      </a:r>
                    </a:p>
                  </a:txBody>
                  <a:tcPr marL="0" marR="0" marT="0" marB="0" anchor="b">
                    <a:lnL>
                      <a:noFill/>
                    </a:lnL>
                    <a:lnR>
                      <a:noFill/>
                    </a:lnR>
                    <a:lnT>
                      <a:noFill/>
                    </a:lnT>
                    <a:lnB>
                      <a:noFill/>
                    </a:lnB>
                  </a:tcPr>
                </a:tc>
                <a:tc>
                  <a:txBody>
                    <a:bodyPr/>
                    <a:lstStyle/>
                    <a:p>
                      <a:pPr algn="l" fontAlgn="b"/>
                      <a:r>
                        <a:rPr lang="en-CA" sz="1500" b="0" i="0" u="none" strike="noStrike" dirty="0">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29"/>
                  </a:ext>
                </a:extLst>
              </a:tr>
              <a:tr h="250869">
                <a:tc>
                  <a:txBody>
                    <a:bodyPr/>
                    <a:lstStyle/>
                    <a:p>
                      <a:pPr algn="l" fontAlgn="b"/>
                      <a:endParaRPr lang="en-CA" sz="1500" b="0" i="0" u="none" strike="noStrike" dirty="0">
                        <a:solidFill>
                          <a:srgbClr val="000000"/>
                        </a:solidFill>
                        <a:latin typeface="Calibri"/>
                      </a:endParaRPr>
                    </a:p>
                  </a:txBody>
                  <a:tcPr marL="0" marR="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0.80</a:t>
                      </a:r>
                    </a:p>
                  </a:txBody>
                  <a:tcPr marL="0" marR="0" marT="0" marB="0" anchor="b">
                    <a:lnL>
                      <a:noFill/>
                    </a:lnL>
                    <a:lnR>
                      <a:noFill/>
                    </a:lnR>
                    <a:lnT>
                      <a:noFill/>
                    </a:lnT>
                    <a:lnB>
                      <a:noFill/>
                    </a:lnB>
                    <a:solidFill>
                      <a:srgbClr val="FFFF00"/>
                    </a:solidFill>
                  </a:tcPr>
                </a:tc>
                <a:tc>
                  <a:txBody>
                    <a:bodyPr/>
                    <a:lstStyle/>
                    <a:p>
                      <a:pPr algn="r" fontAlgn="b"/>
                      <a:r>
                        <a:rPr lang="en-CA" sz="1500" b="1" i="0" u="none" strike="noStrike">
                          <a:solidFill>
                            <a:srgbClr val="000000"/>
                          </a:solidFill>
                          <a:latin typeface="Calibri"/>
                        </a:rPr>
                        <a:t>1.25</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0.141</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7.10</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0"/>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0.85</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1.18</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0.15</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6.68</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1"/>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0.90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1.11</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0.16</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6.31</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2"/>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0.95</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1.05</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0.17</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5.98</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3"/>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1.00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1.00</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0.18</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5.68</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4"/>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1.10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0.91</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0.19</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5.16</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5"/>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1.20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0.83</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0.21</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4.73</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6"/>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1.30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0.77</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0.23</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4.37</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7"/>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1.40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0.71</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0.25</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4.06</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8"/>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1.50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0.67</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0.26</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3.79</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39"/>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1.60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0.63</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0.28</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3.55</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40"/>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1.70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0.59</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0.30</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3.34</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41"/>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1.80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0.56</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0.32</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3.15</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42"/>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1.90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0.53</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0.33</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2.99</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43"/>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2.00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0.50</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0.35</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2.84</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44"/>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2.10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0.48</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0.37</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2.70</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45"/>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2.20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0.45</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0.39</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2.58</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46"/>
                  </a:ext>
                </a:extLst>
              </a:tr>
              <a:tr h="250869">
                <a:tc>
                  <a:txBody>
                    <a:bodyPr/>
                    <a:lstStyle/>
                    <a:p>
                      <a:pPr algn="l" fontAlgn="b"/>
                      <a:r>
                        <a:rPr lang="en-CA" sz="9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2.30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0.43</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0.41</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2.47</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47"/>
                  </a:ext>
                </a:extLst>
              </a:tr>
              <a:tr h="250869">
                <a:tc>
                  <a:txBody>
                    <a:bodyPr/>
                    <a:lstStyle/>
                    <a:p>
                      <a:pPr algn="l" fontAlgn="b"/>
                      <a:r>
                        <a:rPr lang="en-CA" sz="15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CA" sz="1500" b="1" i="0" u="none" strike="noStrike">
                          <a:solidFill>
                            <a:srgbClr val="000000"/>
                          </a:solidFill>
                          <a:latin typeface="Calibri"/>
                        </a:rPr>
                        <a:t>2.40</a:t>
                      </a:r>
                    </a:p>
                  </a:txBody>
                  <a:tcPr marL="0" marR="0" marT="0" marB="0" anchor="b">
                    <a:lnL>
                      <a:noFill/>
                    </a:lnL>
                    <a:lnR>
                      <a:noFill/>
                    </a:lnR>
                    <a:lnT>
                      <a:noFill/>
                    </a:lnT>
                    <a:lnB>
                      <a:noFill/>
                    </a:lnB>
                  </a:tcPr>
                </a:tc>
                <a:tc>
                  <a:txBody>
                    <a:bodyPr/>
                    <a:lstStyle/>
                    <a:p>
                      <a:pPr algn="r" fontAlgn="b"/>
                      <a:r>
                        <a:rPr lang="en-CA" sz="1500" b="1" i="0" u="none" strike="noStrike">
                          <a:solidFill>
                            <a:srgbClr val="000000"/>
                          </a:solidFill>
                          <a:latin typeface="Calibri"/>
                        </a:rPr>
                        <a:t>0.42</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0.42</a:t>
                      </a:r>
                    </a:p>
                  </a:txBody>
                  <a:tcPr marL="0" marR="0" marT="0" marB="0" anchor="b">
                    <a:lnL>
                      <a:noFill/>
                    </a:lnL>
                    <a:lnR>
                      <a:noFill/>
                    </a:lnR>
                    <a:lnT>
                      <a:noFill/>
                    </a:lnT>
                    <a:lnB>
                      <a:noFill/>
                    </a:lnB>
                  </a:tcPr>
                </a:tc>
                <a:tc>
                  <a:txBody>
                    <a:bodyPr/>
                    <a:lstStyle/>
                    <a:p>
                      <a:pPr algn="r" fontAlgn="b"/>
                      <a:r>
                        <a:rPr lang="en-CA" sz="1500" b="0" i="0" u="none" strike="noStrike">
                          <a:solidFill>
                            <a:srgbClr val="000000"/>
                          </a:solidFill>
                          <a:latin typeface="Calibri"/>
                        </a:rPr>
                        <a:t>2.37</a:t>
                      </a:r>
                    </a:p>
                  </a:txBody>
                  <a:tcPr marL="0" marR="0" marT="0" marB="0" anchor="b">
                    <a:lnL>
                      <a:noFill/>
                    </a:lnL>
                    <a:lnR>
                      <a:noFill/>
                    </a:lnR>
                    <a:lnT>
                      <a:noFill/>
                    </a:lnT>
                    <a:lnB>
                      <a:noFill/>
                    </a:lnB>
                  </a:tcPr>
                </a:tc>
                <a:tc>
                  <a:txBody>
                    <a:bodyPr/>
                    <a:lstStyle/>
                    <a:p>
                      <a:pPr algn="l" fontAlgn="b"/>
                      <a:r>
                        <a:rPr lang="en-CA" sz="15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48"/>
                  </a:ext>
                </a:extLst>
              </a:tr>
              <a:tr h="263414">
                <a:tc>
                  <a:txBody>
                    <a:bodyPr/>
                    <a:lstStyle/>
                    <a:p>
                      <a:pPr algn="l" fontAlgn="b"/>
                      <a:r>
                        <a:rPr lang="en-CA" sz="15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CA" sz="1500" b="1" i="0" u="none" strike="noStrike">
                          <a:solidFill>
                            <a:srgbClr val="000000"/>
                          </a:solidFill>
                          <a:latin typeface="Calibri"/>
                        </a:rPr>
                        <a:t>2.50</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CA" sz="1500" b="1" i="0" u="none" strike="noStrike">
                          <a:solidFill>
                            <a:srgbClr val="000000"/>
                          </a:solidFill>
                          <a:latin typeface="Calibri"/>
                        </a:rPr>
                        <a:t>0.40</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CA" sz="1500" b="0" i="0" u="none" strike="noStrike">
                          <a:solidFill>
                            <a:srgbClr val="000000"/>
                          </a:solidFill>
                          <a:latin typeface="Calibri"/>
                        </a:rPr>
                        <a:t>0.44</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CA" sz="1500" b="0" i="0" u="none" strike="noStrike">
                          <a:solidFill>
                            <a:srgbClr val="000000"/>
                          </a:solidFill>
                          <a:latin typeface="Calibri"/>
                        </a:rPr>
                        <a:t>2.27</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CA" sz="1500" b="0" i="0" u="none" strike="noStrike" dirty="0">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9"/>
                  </a:ext>
                </a:extLst>
              </a:tr>
            </a:tbl>
          </a:graphicData>
        </a:graphic>
      </p:graphicFrame>
      <p:sp>
        <p:nvSpPr>
          <p:cNvPr id="14" name="Title 1"/>
          <p:cNvSpPr txBox="1">
            <a:spLocks/>
          </p:cNvSpPr>
          <p:nvPr/>
        </p:nvSpPr>
        <p:spPr>
          <a:xfrm>
            <a:off x="5915026" y="263144"/>
            <a:ext cx="7399337" cy="539750"/>
          </a:xfrm>
          <a:prstGeom prst="rect">
            <a:avLst/>
          </a:prstGeom>
        </p:spPr>
        <p:txBody>
          <a:bodyPr/>
          <a:lstStyle/>
          <a:p>
            <a:pPr>
              <a:defRPr/>
            </a:pPr>
            <a:r>
              <a:rPr lang="en-CA" sz="3200" kern="0" dirty="0">
                <a:solidFill>
                  <a:srgbClr val="4D4D4D"/>
                </a:solidFill>
                <a:latin typeface="Calibri" pitchFamily="34" charset="0"/>
                <a:ea typeface="ＭＳ Ｐゴシック" pitchFamily="34" charset="-128"/>
                <a:cs typeface="+mj-cs"/>
              </a:rPr>
              <a:t>Conversion</a:t>
            </a:r>
          </a:p>
        </p:txBody>
      </p:sp>
      <p:sp>
        <p:nvSpPr>
          <p:cNvPr id="131380" name="Text Box 7"/>
          <p:cNvSpPr txBox="1">
            <a:spLocks noChangeArrowheads="1"/>
          </p:cNvSpPr>
          <p:nvPr/>
        </p:nvSpPr>
        <p:spPr bwMode="auto">
          <a:xfrm>
            <a:off x="4107685" y="6502362"/>
            <a:ext cx="22256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r" eaLnBrk="1" hangingPunct="1">
              <a:spcBef>
                <a:spcPct val="50000"/>
              </a:spcBef>
              <a:buClrTx/>
              <a:buFontTx/>
              <a:buNone/>
            </a:pPr>
            <a:r>
              <a:rPr lang="de-DE" altLang="en-US" sz="1200" dirty="0">
                <a:solidFill>
                  <a:schemeClr val="tx1"/>
                </a:solidFill>
              </a:rPr>
              <a:t>	Author: Wimmers</a:t>
            </a:r>
          </a:p>
        </p:txBody>
      </p:sp>
      <p:sp>
        <p:nvSpPr>
          <p:cNvPr id="3" name="TextBox 2"/>
          <p:cNvSpPr txBox="1"/>
          <p:nvPr/>
        </p:nvSpPr>
        <p:spPr>
          <a:xfrm>
            <a:off x="5929988" y="1257498"/>
            <a:ext cx="3798742" cy="830997"/>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Conversion Factor between RSI and R imp = 5.678</a:t>
            </a:r>
          </a:p>
        </p:txBody>
      </p:sp>
      <p:sp>
        <p:nvSpPr>
          <p:cNvPr id="8" name="Text Box 7"/>
          <p:cNvSpPr txBox="1">
            <a:spLocks noChangeArrowheads="1"/>
          </p:cNvSpPr>
          <p:nvPr/>
        </p:nvSpPr>
        <p:spPr bwMode="auto">
          <a:xfrm>
            <a:off x="57956" y="6143917"/>
            <a:ext cx="8429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r" eaLnBrk="1" hangingPunct="1">
              <a:spcBef>
                <a:spcPct val="50000"/>
              </a:spcBef>
              <a:buClrTx/>
              <a:buFontTx/>
              <a:buNone/>
            </a:pPr>
            <a:r>
              <a:rPr lang="de-DE" altLang="en-US" sz="1200" dirty="0">
                <a:solidFill>
                  <a:schemeClr val="tx1"/>
                </a:solidFill>
              </a:rPr>
              <a:t>Windows</a:t>
            </a:r>
          </a:p>
        </p:txBody>
      </p:sp>
      <p:sp>
        <p:nvSpPr>
          <p:cNvPr id="9" name="Text Box 7"/>
          <p:cNvSpPr txBox="1">
            <a:spLocks noChangeArrowheads="1"/>
          </p:cNvSpPr>
          <p:nvPr/>
        </p:nvSpPr>
        <p:spPr bwMode="auto">
          <a:xfrm>
            <a:off x="57956" y="2252926"/>
            <a:ext cx="842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r" eaLnBrk="1" hangingPunct="1">
              <a:spcBef>
                <a:spcPct val="50000"/>
              </a:spcBef>
              <a:buClrTx/>
              <a:buFontTx/>
              <a:buNone/>
            </a:pPr>
            <a:r>
              <a:rPr lang="de-DE" altLang="en-US" sz="1200" dirty="0">
                <a:solidFill>
                  <a:schemeClr val="tx1"/>
                </a:solidFill>
              </a:rPr>
              <a:t>Opake Envelope</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61"/>
          <p:cNvSpPr>
            <a:spLocks noGrp="1" noChangeArrowheads="1"/>
          </p:cNvSpPr>
          <p:nvPr>
            <p:ph type="title"/>
          </p:nvPr>
        </p:nvSpPr>
        <p:spPr>
          <a:xfrm>
            <a:off x="1220726" y="85725"/>
            <a:ext cx="9584689" cy="914400"/>
          </a:xfrm>
        </p:spPr>
        <p:txBody>
          <a:bodyPr/>
          <a:lstStyle/>
          <a:p>
            <a:r>
              <a:rPr lang="de-DE" altLang="en-US" dirty="0">
                <a:solidFill>
                  <a:srgbClr val="404040"/>
                </a:solidFill>
                <a:cs typeface="Calibri" panose="020F0502020204030204" pitchFamily="34" charset="0"/>
              </a:rPr>
              <a:t>Thermal conductivity: </a:t>
            </a:r>
            <a:r>
              <a:rPr lang="de-DE" altLang="en-US" dirty="0">
                <a:solidFill>
                  <a:srgbClr val="404040"/>
                </a:solidFill>
                <a:cs typeface="Calibri" panose="020F0502020204030204" pitchFamily="34" charset="0"/>
                <a:sym typeface="Symbol" panose="05050102010706020507" pitchFamily="18" charset="2"/>
              </a:rPr>
              <a:t></a:t>
            </a:r>
            <a:r>
              <a:rPr lang="de-DE" altLang="en-US" dirty="0">
                <a:solidFill>
                  <a:srgbClr val="404040"/>
                </a:solidFill>
                <a:cs typeface="Calibri" panose="020F0502020204030204" pitchFamily="34" charset="0"/>
              </a:rPr>
              <a:t>-value [W/mK] </a:t>
            </a:r>
            <a:r>
              <a:rPr lang="de-DE" altLang="en-US" sz="2400" dirty="0">
                <a:solidFill>
                  <a:srgbClr val="404040"/>
                </a:solidFill>
                <a:cs typeface="Calibri" panose="020F0502020204030204" pitchFamily="34" charset="0"/>
              </a:rPr>
              <a:t>(or k-value)</a:t>
            </a:r>
          </a:p>
        </p:txBody>
      </p:sp>
      <p:grpSp>
        <p:nvGrpSpPr>
          <p:cNvPr id="133123" name="Group 104"/>
          <p:cNvGrpSpPr>
            <a:grpSpLocks/>
          </p:cNvGrpSpPr>
          <p:nvPr/>
        </p:nvGrpSpPr>
        <p:grpSpPr bwMode="auto">
          <a:xfrm>
            <a:off x="1241148" y="1841500"/>
            <a:ext cx="7559675" cy="3460750"/>
            <a:chOff x="1056" y="1008"/>
            <a:chExt cx="4514" cy="2174"/>
          </a:xfrm>
        </p:grpSpPr>
        <p:sp>
          <p:nvSpPr>
            <p:cNvPr id="133129" name="Line 62"/>
            <p:cNvSpPr>
              <a:spLocks noChangeShapeType="1"/>
            </p:cNvSpPr>
            <p:nvPr/>
          </p:nvSpPr>
          <p:spPr bwMode="auto">
            <a:xfrm>
              <a:off x="1069" y="1875"/>
              <a:ext cx="5" cy="0"/>
            </a:xfrm>
            <a:prstGeom prst="line">
              <a:avLst/>
            </a:prstGeom>
            <a:noFill/>
            <a:ln w="0">
              <a:solidFill>
                <a:srgbClr val="1F1A1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3130" name="Rectangle 63"/>
            <p:cNvSpPr>
              <a:spLocks noChangeArrowheads="1"/>
            </p:cNvSpPr>
            <p:nvPr/>
          </p:nvSpPr>
          <p:spPr bwMode="auto">
            <a:xfrm>
              <a:off x="1101" y="2263"/>
              <a:ext cx="1828" cy="122"/>
            </a:xfrm>
            <a:prstGeom prst="rect">
              <a:avLst/>
            </a:prstGeom>
            <a:solidFill>
              <a:srgbClr val="E5694C"/>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cs typeface="Calibri" panose="020F0502020204030204" pitchFamily="34" charset="0"/>
              </a:endParaRPr>
            </a:p>
          </p:txBody>
        </p:sp>
        <p:sp>
          <p:nvSpPr>
            <p:cNvPr id="133131" name="Rectangle 64"/>
            <p:cNvSpPr>
              <a:spLocks noChangeArrowheads="1"/>
            </p:cNvSpPr>
            <p:nvPr/>
          </p:nvSpPr>
          <p:spPr bwMode="auto">
            <a:xfrm>
              <a:off x="1101" y="2083"/>
              <a:ext cx="1798" cy="117"/>
            </a:xfrm>
            <a:prstGeom prst="rect">
              <a:avLst/>
            </a:prstGeom>
            <a:solidFill>
              <a:srgbClr val="E5694C"/>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cs typeface="Calibri" panose="020F0502020204030204" pitchFamily="34" charset="0"/>
              </a:endParaRPr>
            </a:p>
          </p:txBody>
        </p:sp>
        <p:sp>
          <p:nvSpPr>
            <p:cNvPr id="133132" name="Rectangle 65"/>
            <p:cNvSpPr>
              <a:spLocks noChangeArrowheads="1"/>
            </p:cNvSpPr>
            <p:nvPr/>
          </p:nvSpPr>
          <p:spPr bwMode="auto">
            <a:xfrm>
              <a:off x="1101" y="1904"/>
              <a:ext cx="1784" cy="121"/>
            </a:xfrm>
            <a:prstGeom prst="rect">
              <a:avLst/>
            </a:prstGeom>
            <a:solidFill>
              <a:srgbClr val="E5694C"/>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cs typeface="Calibri" panose="020F0502020204030204" pitchFamily="34" charset="0"/>
              </a:endParaRPr>
            </a:p>
          </p:txBody>
        </p:sp>
        <p:sp>
          <p:nvSpPr>
            <p:cNvPr id="133133" name="Rectangle 66"/>
            <p:cNvSpPr>
              <a:spLocks noChangeArrowheads="1"/>
            </p:cNvSpPr>
            <p:nvPr/>
          </p:nvSpPr>
          <p:spPr bwMode="auto">
            <a:xfrm>
              <a:off x="1101" y="1728"/>
              <a:ext cx="1738" cy="117"/>
            </a:xfrm>
            <a:prstGeom prst="rect">
              <a:avLst/>
            </a:prstGeom>
            <a:solidFill>
              <a:srgbClr val="E5694C"/>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cs typeface="Calibri" panose="020F0502020204030204" pitchFamily="34" charset="0"/>
              </a:endParaRPr>
            </a:p>
          </p:txBody>
        </p:sp>
        <p:sp>
          <p:nvSpPr>
            <p:cNvPr id="133134" name="Rectangle 67"/>
            <p:cNvSpPr>
              <a:spLocks noChangeArrowheads="1"/>
            </p:cNvSpPr>
            <p:nvPr/>
          </p:nvSpPr>
          <p:spPr bwMode="auto">
            <a:xfrm>
              <a:off x="1101" y="1549"/>
              <a:ext cx="1639" cy="121"/>
            </a:xfrm>
            <a:prstGeom prst="rect">
              <a:avLst/>
            </a:prstGeom>
            <a:solidFill>
              <a:srgbClr val="E5694C"/>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cs typeface="Calibri" panose="020F0502020204030204" pitchFamily="34" charset="0"/>
              </a:endParaRPr>
            </a:p>
          </p:txBody>
        </p:sp>
        <p:sp>
          <p:nvSpPr>
            <p:cNvPr id="133135" name="Rectangle 68"/>
            <p:cNvSpPr>
              <a:spLocks noChangeArrowheads="1"/>
            </p:cNvSpPr>
            <p:nvPr/>
          </p:nvSpPr>
          <p:spPr bwMode="auto">
            <a:xfrm>
              <a:off x="1101" y="1373"/>
              <a:ext cx="1485" cy="117"/>
            </a:xfrm>
            <a:prstGeom prst="rect">
              <a:avLst/>
            </a:prstGeom>
            <a:solidFill>
              <a:srgbClr val="F2AF98"/>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cs typeface="Calibri" panose="020F0502020204030204" pitchFamily="34" charset="0"/>
              </a:endParaRPr>
            </a:p>
          </p:txBody>
        </p:sp>
        <p:sp>
          <p:nvSpPr>
            <p:cNvPr id="133136" name="Rectangle 69"/>
            <p:cNvSpPr>
              <a:spLocks noChangeArrowheads="1"/>
            </p:cNvSpPr>
            <p:nvPr/>
          </p:nvSpPr>
          <p:spPr bwMode="auto">
            <a:xfrm>
              <a:off x="1106" y="1194"/>
              <a:ext cx="1127" cy="116"/>
            </a:xfrm>
            <a:prstGeom prst="rect">
              <a:avLst/>
            </a:prstGeom>
            <a:solidFill>
              <a:srgbClr val="F2AF98"/>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cs typeface="Calibri" panose="020F0502020204030204" pitchFamily="34" charset="0"/>
              </a:endParaRPr>
            </a:p>
          </p:txBody>
        </p:sp>
        <p:sp>
          <p:nvSpPr>
            <p:cNvPr id="133137" name="Line 70"/>
            <p:cNvSpPr>
              <a:spLocks noChangeShapeType="1"/>
            </p:cNvSpPr>
            <p:nvPr/>
          </p:nvSpPr>
          <p:spPr bwMode="auto">
            <a:xfrm flipV="1">
              <a:off x="1101" y="1168"/>
              <a:ext cx="1" cy="2014"/>
            </a:xfrm>
            <a:prstGeom prst="line">
              <a:avLst/>
            </a:prstGeom>
            <a:noFill/>
            <a:ln w="0">
              <a:solidFill>
                <a:srgbClr val="1F1A1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3138" name="Line 71"/>
            <p:cNvSpPr>
              <a:spLocks noChangeShapeType="1"/>
            </p:cNvSpPr>
            <p:nvPr/>
          </p:nvSpPr>
          <p:spPr bwMode="auto">
            <a:xfrm>
              <a:off x="1079" y="2773"/>
              <a:ext cx="50" cy="1"/>
            </a:xfrm>
            <a:prstGeom prst="line">
              <a:avLst/>
            </a:prstGeom>
            <a:noFill/>
            <a:ln w="0">
              <a:solidFill>
                <a:srgbClr val="1F1A1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3139" name="Line 72"/>
            <p:cNvSpPr>
              <a:spLocks noChangeShapeType="1"/>
            </p:cNvSpPr>
            <p:nvPr/>
          </p:nvSpPr>
          <p:spPr bwMode="auto">
            <a:xfrm>
              <a:off x="1079" y="2597"/>
              <a:ext cx="50" cy="1"/>
            </a:xfrm>
            <a:prstGeom prst="line">
              <a:avLst/>
            </a:prstGeom>
            <a:noFill/>
            <a:ln w="0">
              <a:solidFill>
                <a:srgbClr val="1F1A1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3140" name="Line 73"/>
            <p:cNvSpPr>
              <a:spLocks noChangeShapeType="1"/>
            </p:cNvSpPr>
            <p:nvPr/>
          </p:nvSpPr>
          <p:spPr bwMode="auto">
            <a:xfrm>
              <a:off x="1079" y="2418"/>
              <a:ext cx="50" cy="0"/>
            </a:xfrm>
            <a:prstGeom prst="line">
              <a:avLst/>
            </a:prstGeom>
            <a:noFill/>
            <a:ln w="0">
              <a:solidFill>
                <a:srgbClr val="1F1A1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3141" name="Line 74"/>
            <p:cNvSpPr>
              <a:spLocks noChangeShapeType="1"/>
            </p:cNvSpPr>
            <p:nvPr/>
          </p:nvSpPr>
          <p:spPr bwMode="auto">
            <a:xfrm>
              <a:off x="1079" y="2234"/>
              <a:ext cx="50" cy="1"/>
            </a:xfrm>
            <a:prstGeom prst="line">
              <a:avLst/>
            </a:prstGeom>
            <a:noFill/>
            <a:ln w="0">
              <a:solidFill>
                <a:srgbClr val="1F1A1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3142" name="Line 75"/>
            <p:cNvSpPr>
              <a:spLocks noChangeShapeType="1"/>
            </p:cNvSpPr>
            <p:nvPr/>
          </p:nvSpPr>
          <p:spPr bwMode="auto">
            <a:xfrm>
              <a:off x="1079" y="2054"/>
              <a:ext cx="50" cy="1"/>
            </a:xfrm>
            <a:prstGeom prst="line">
              <a:avLst/>
            </a:prstGeom>
            <a:noFill/>
            <a:ln w="0">
              <a:solidFill>
                <a:srgbClr val="1F1A1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3143" name="Line 76"/>
            <p:cNvSpPr>
              <a:spLocks noChangeShapeType="1"/>
            </p:cNvSpPr>
            <p:nvPr/>
          </p:nvSpPr>
          <p:spPr bwMode="auto">
            <a:xfrm>
              <a:off x="1079" y="1875"/>
              <a:ext cx="50" cy="0"/>
            </a:xfrm>
            <a:prstGeom prst="line">
              <a:avLst/>
            </a:prstGeom>
            <a:noFill/>
            <a:ln w="0">
              <a:solidFill>
                <a:srgbClr val="1F1A1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3144" name="Line 77"/>
            <p:cNvSpPr>
              <a:spLocks noChangeShapeType="1"/>
            </p:cNvSpPr>
            <p:nvPr/>
          </p:nvSpPr>
          <p:spPr bwMode="auto">
            <a:xfrm>
              <a:off x="1079" y="1699"/>
              <a:ext cx="50" cy="1"/>
            </a:xfrm>
            <a:prstGeom prst="line">
              <a:avLst/>
            </a:prstGeom>
            <a:noFill/>
            <a:ln w="0">
              <a:solidFill>
                <a:srgbClr val="1F1A1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3145" name="Line 78"/>
            <p:cNvSpPr>
              <a:spLocks noChangeShapeType="1"/>
            </p:cNvSpPr>
            <p:nvPr/>
          </p:nvSpPr>
          <p:spPr bwMode="auto">
            <a:xfrm>
              <a:off x="1079" y="2969"/>
              <a:ext cx="50" cy="1"/>
            </a:xfrm>
            <a:prstGeom prst="line">
              <a:avLst/>
            </a:prstGeom>
            <a:noFill/>
            <a:ln w="0">
              <a:solidFill>
                <a:srgbClr val="1F1A1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3146" name="Line 79"/>
            <p:cNvSpPr>
              <a:spLocks noChangeShapeType="1"/>
            </p:cNvSpPr>
            <p:nvPr/>
          </p:nvSpPr>
          <p:spPr bwMode="auto">
            <a:xfrm>
              <a:off x="1079" y="1519"/>
              <a:ext cx="50" cy="1"/>
            </a:xfrm>
            <a:prstGeom prst="line">
              <a:avLst/>
            </a:prstGeom>
            <a:noFill/>
            <a:ln w="0">
              <a:solidFill>
                <a:srgbClr val="1F1A1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3147" name="Line 80"/>
            <p:cNvSpPr>
              <a:spLocks noChangeShapeType="1"/>
            </p:cNvSpPr>
            <p:nvPr/>
          </p:nvSpPr>
          <p:spPr bwMode="auto">
            <a:xfrm>
              <a:off x="1079" y="1340"/>
              <a:ext cx="50" cy="1"/>
            </a:xfrm>
            <a:prstGeom prst="line">
              <a:avLst/>
            </a:prstGeom>
            <a:noFill/>
            <a:ln w="0">
              <a:solidFill>
                <a:srgbClr val="1F1A17"/>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33148" name="Freeform 81"/>
            <p:cNvSpPr>
              <a:spLocks/>
            </p:cNvSpPr>
            <p:nvPr/>
          </p:nvSpPr>
          <p:spPr bwMode="auto">
            <a:xfrm>
              <a:off x="1056" y="3132"/>
              <a:ext cx="4514" cy="46"/>
            </a:xfrm>
            <a:custGeom>
              <a:avLst/>
              <a:gdLst>
                <a:gd name="T0" fmla="*/ 2147483646 w 997"/>
                <a:gd name="T1" fmla="*/ 2147483646 h 11"/>
                <a:gd name="T2" fmla="*/ 2147483646 w 997"/>
                <a:gd name="T3" fmla="*/ 2147483646 h 11"/>
                <a:gd name="T4" fmla="*/ 2147483646 w 997"/>
                <a:gd name="T5" fmla="*/ 2147483646 h 11"/>
                <a:gd name="T6" fmla="*/ 2147483646 w 997"/>
                <a:gd name="T7" fmla="*/ 0 h 11"/>
                <a:gd name="T8" fmla="*/ 2147483646 w 997"/>
                <a:gd name="T9" fmla="*/ 2147483646 h 11"/>
                <a:gd name="T10" fmla="*/ 2147483646 w 997"/>
                <a:gd name="T11" fmla="*/ 0 h 11"/>
                <a:gd name="T12" fmla="*/ 2147483646 w 997"/>
                <a:gd name="T13" fmla="*/ 2147483646 h 11"/>
                <a:gd name="T14" fmla="*/ 2147483646 w 997"/>
                <a:gd name="T15" fmla="*/ 0 h 11"/>
                <a:gd name="T16" fmla="*/ 2147483646 w 997"/>
                <a:gd name="T17" fmla="*/ 2147483646 h 11"/>
                <a:gd name="T18" fmla="*/ 2147483646 w 997"/>
                <a:gd name="T19" fmla="*/ 0 h 11"/>
                <a:gd name="T20" fmla="*/ 2147483646 w 997"/>
                <a:gd name="T21" fmla="*/ 2147483646 h 11"/>
                <a:gd name="T22" fmla="*/ 2147483646 w 997"/>
                <a:gd name="T23" fmla="*/ 0 h 11"/>
                <a:gd name="T24" fmla="*/ 2147483646 w 997"/>
                <a:gd name="T25" fmla="*/ 2147483646 h 11"/>
                <a:gd name="T26" fmla="*/ 2147483646 w 997"/>
                <a:gd name="T27" fmla="*/ 0 h 11"/>
                <a:gd name="T28" fmla="*/ 2147483646 w 997"/>
                <a:gd name="T29" fmla="*/ 2147483646 h 11"/>
                <a:gd name="T30" fmla="*/ 2147483646 w 997"/>
                <a:gd name="T31" fmla="*/ 0 h 11"/>
                <a:gd name="T32" fmla="*/ 2147483646 w 997"/>
                <a:gd name="T33" fmla="*/ 2147483646 h 11"/>
                <a:gd name="T34" fmla="*/ 2147483646 w 997"/>
                <a:gd name="T35" fmla="*/ 0 h 11"/>
                <a:gd name="T36" fmla="*/ 2147483646 w 997"/>
                <a:gd name="T37" fmla="*/ 2147483646 h 11"/>
                <a:gd name="T38" fmla="*/ 2147483646 w 997"/>
                <a:gd name="T39" fmla="*/ 0 h 11"/>
                <a:gd name="T40" fmla="*/ 2147483646 w 997"/>
                <a:gd name="T41" fmla="*/ 2147483646 h 11"/>
                <a:gd name="T42" fmla="*/ 2147483646 w 997"/>
                <a:gd name="T43" fmla="*/ 0 h 11"/>
                <a:gd name="T44" fmla="*/ 2147483646 w 997"/>
                <a:gd name="T45" fmla="*/ 2147483646 h 11"/>
                <a:gd name="T46" fmla="*/ 0 w 997"/>
                <a:gd name="T47" fmla="*/ 2147483646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97"/>
                <a:gd name="T73" fmla="*/ 0 h 11"/>
                <a:gd name="T74" fmla="*/ 997 w 997"/>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97" h="11">
                  <a:moveTo>
                    <a:pt x="21" y="5"/>
                  </a:moveTo>
                  <a:lnTo>
                    <a:pt x="997" y="5"/>
                  </a:lnTo>
                  <a:moveTo>
                    <a:pt x="121" y="11"/>
                  </a:moveTo>
                  <a:lnTo>
                    <a:pt x="121" y="0"/>
                  </a:lnTo>
                  <a:moveTo>
                    <a:pt x="214" y="11"/>
                  </a:moveTo>
                  <a:lnTo>
                    <a:pt x="214" y="0"/>
                  </a:lnTo>
                  <a:moveTo>
                    <a:pt x="308" y="11"/>
                  </a:moveTo>
                  <a:lnTo>
                    <a:pt x="308" y="0"/>
                  </a:lnTo>
                  <a:moveTo>
                    <a:pt x="401" y="11"/>
                  </a:moveTo>
                  <a:lnTo>
                    <a:pt x="401" y="0"/>
                  </a:lnTo>
                  <a:moveTo>
                    <a:pt x="494" y="11"/>
                  </a:moveTo>
                  <a:lnTo>
                    <a:pt x="494" y="0"/>
                  </a:lnTo>
                  <a:moveTo>
                    <a:pt x="588" y="11"/>
                  </a:moveTo>
                  <a:lnTo>
                    <a:pt x="588" y="0"/>
                  </a:lnTo>
                  <a:moveTo>
                    <a:pt x="681" y="11"/>
                  </a:moveTo>
                  <a:lnTo>
                    <a:pt x="681" y="0"/>
                  </a:lnTo>
                  <a:moveTo>
                    <a:pt x="774" y="11"/>
                  </a:moveTo>
                  <a:lnTo>
                    <a:pt x="774" y="0"/>
                  </a:lnTo>
                  <a:moveTo>
                    <a:pt x="868" y="11"/>
                  </a:moveTo>
                  <a:lnTo>
                    <a:pt x="868" y="0"/>
                  </a:lnTo>
                  <a:moveTo>
                    <a:pt x="961" y="11"/>
                  </a:moveTo>
                  <a:lnTo>
                    <a:pt x="961" y="0"/>
                  </a:lnTo>
                  <a:moveTo>
                    <a:pt x="21" y="5"/>
                  </a:moveTo>
                  <a:lnTo>
                    <a:pt x="0" y="5"/>
                  </a:lnTo>
                </a:path>
              </a:pathLst>
            </a:custGeom>
            <a:noFill/>
            <a:ln w="0">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133149" name="Rectangle 82"/>
            <p:cNvSpPr>
              <a:spLocks noChangeArrowheads="1"/>
            </p:cNvSpPr>
            <p:nvPr/>
          </p:nvSpPr>
          <p:spPr bwMode="auto">
            <a:xfrm>
              <a:off x="1101" y="2638"/>
              <a:ext cx="1893" cy="117"/>
            </a:xfrm>
            <a:prstGeom prst="rect">
              <a:avLst/>
            </a:prstGeom>
            <a:solidFill>
              <a:srgbClr val="E5694C"/>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cs typeface="Calibri" panose="020F0502020204030204" pitchFamily="34" charset="0"/>
              </a:endParaRPr>
            </a:p>
          </p:txBody>
        </p:sp>
        <p:sp>
          <p:nvSpPr>
            <p:cNvPr id="133150" name="Rectangle 84"/>
            <p:cNvSpPr>
              <a:spLocks noChangeArrowheads="1"/>
            </p:cNvSpPr>
            <p:nvPr/>
          </p:nvSpPr>
          <p:spPr bwMode="auto">
            <a:xfrm>
              <a:off x="1101" y="2825"/>
              <a:ext cx="2929" cy="121"/>
            </a:xfrm>
            <a:prstGeom prst="rect">
              <a:avLst/>
            </a:prstGeom>
            <a:solidFill>
              <a:srgbClr val="DC2B19"/>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cs typeface="Calibri" panose="020F0502020204030204" pitchFamily="34" charset="0"/>
              </a:endParaRPr>
            </a:p>
          </p:txBody>
        </p:sp>
        <p:sp>
          <p:nvSpPr>
            <p:cNvPr id="133151" name="Rectangle 85"/>
            <p:cNvSpPr>
              <a:spLocks noChangeArrowheads="1"/>
            </p:cNvSpPr>
            <p:nvPr/>
          </p:nvSpPr>
          <p:spPr bwMode="auto">
            <a:xfrm>
              <a:off x="1101" y="3007"/>
              <a:ext cx="3726" cy="121"/>
            </a:xfrm>
            <a:prstGeom prst="rect">
              <a:avLst/>
            </a:prstGeom>
            <a:solidFill>
              <a:srgbClr val="DC2B19"/>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cs typeface="Calibri" panose="020F0502020204030204" pitchFamily="34" charset="0"/>
              </a:endParaRPr>
            </a:p>
          </p:txBody>
        </p:sp>
        <p:sp>
          <p:nvSpPr>
            <p:cNvPr id="133152" name="Text Box 86"/>
            <p:cNvSpPr txBox="1">
              <a:spLocks noChangeArrowheads="1"/>
            </p:cNvSpPr>
            <p:nvPr/>
          </p:nvSpPr>
          <p:spPr bwMode="auto">
            <a:xfrm>
              <a:off x="2791" y="1540"/>
              <a:ext cx="1227"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cs typeface="Calibri" panose="020F0502020204030204" pitchFamily="34" charset="0"/>
                </a:rPr>
                <a:t>0,034 - 0,037 Sheep Wool</a:t>
              </a:r>
            </a:p>
          </p:txBody>
        </p:sp>
        <p:sp>
          <p:nvSpPr>
            <p:cNvPr id="133153" name="Text Box 87"/>
            <p:cNvSpPr txBox="1">
              <a:spLocks noChangeArrowheads="1"/>
            </p:cNvSpPr>
            <p:nvPr/>
          </p:nvSpPr>
          <p:spPr bwMode="auto">
            <a:xfrm>
              <a:off x="2885" y="1712"/>
              <a:ext cx="174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cs typeface="Calibri" panose="020F0502020204030204" pitchFamily="34" charset="0"/>
                </a:rPr>
                <a:t>0,034 - 0,042 Glass und Mineral Wool</a:t>
              </a:r>
            </a:p>
          </p:txBody>
        </p:sp>
        <p:sp>
          <p:nvSpPr>
            <p:cNvPr id="133154" name="Text Box 88"/>
            <p:cNvSpPr txBox="1">
              <a:spLocks noChangeArrowheads="1"/>
            </p:cNvSpPr>
            <p:nvPr/>
          </p:nvSpPr>
          <p:spPr bwMode="auto">
            <a:xfrm>
              <a:off x="3028" y="2620"/>
              <a:ext cx="192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cs typeface="Calibri" panose="020F0502020204030204" pitchFamily="34" charset="0"/>
                </a:rPr>
                <a:t>0,044 - 0,48 Cellulose; Wood Fibre Boards</a:t>
              </a:r>
            </a:p>
          </p:txBody>
        </p:sp>
        <p:sp>
          <p:nvSpPr>
            <p:cNvPr id="133155" name="Text Box 91"/>
            <p:cNvSpPr txBox="1">
              <a:spLocks noChangeArrowheads="1"/>
            </p:cNvSpPr>
            <p:nvPr/>
          </p:nvSpPr>
          <p:spPr bwMode="auto">
            <a:xfrm>
              <a:off x="4094" y="2817"/>
              <a:ext cx="1277"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cs typeface="Calibri" panose="020F0502020204030204" pitchFamily="34" charset="0"/>
                </a:rPr>
                <a:t>0,065 - 0,070 clay agregate</a:t>
              </a:r>
            </a:p>
          </p:txBody>
        </p:sp>
        <p:sp>
          <p:nvSpPr>
            <p:cNvPr id="133156" name="Text Box 92"/>
            <p:cNvSpPr txBox="1">
              <a:spLocks noChangeArrowheads="1"/>
            </p:cNvSpPr>
            <p:nvPr/>
          </p:nvSpPr>
          <p:spPr bwMode="auto">
            <a:xfrm>
              <a:off x="1895" y="2970"/>
              <a:ext cx="292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bg1"/>
                  </a:solidFill>
                  <a:cs typeface="Calibri" panose="020F0502020204030204" pitchFamily="34" charset="0"/>
                </a:rPr>
                <a:t>0,064 - 0,01 Straw; 0,073 - 0,13 wooden boards (MDF – plywood)</a:t>
              </a:r>
              <a:endParaRPr lang="de-DE" altLang="en-US" sz="1400">
                <a:solidFill>
                  <a:schemeClr val="tx1"/>
                </a:solidFill>
                <a:cs typeface="Calibri" panose="020F0502020204030204" pitchFamily="34" charset="0"/>
              </a:endParaRPr>
            </a:p>
          </p:txBody>
        </p:sp>
        <p:sp>
          <p:nvSpPr>
            <p:cNvPr id="133157" name="Text Box 93"/>
            <p:cNvSpPr txBox="1">
              <a:spLocks noChangeArrowheads="1"/>
            </p:cNvSpPr>
            <p:nvPr/>
          </p:nvSpPr>
          <p:spPr bwMode="auto">
            <a:xfrm>
              <a:off x="2952" y="2252"/>
              <a:ext cx="85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cs typeface="Calibri" panose="020F0502020204030204" pitchFamily="34" charset="0"/>
                </a:rPr>
                <a:t>0,04 - 0,045 Cork</a:t>
              </a:r>
            </a:p>
          </p:txBody>
        </p:sp>
        <p:sp>
          <p:nvSpPr>
            <p:cNvPr id="133158" name="Text Box 94"/>
            <p:cNvSpPr txBox="1">
              <a:spLocks noChangeArrowheads="1"/>
            </p:cNvSpPr>
            <p:nvPr/>
          </p:nvSpPr>
          <p:spPr bwMode="auto">
            <a:xfrm>
              <a:off x="2927" y="2065"/>
              <a:ext cx="146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cs typeface="Calibri" panose="020F0502020204030204" pitchFamily="34" charset="0"/>
                </a:rPr>
                <a:t>0,038 - 0,044 Flax; 0,04  Cotton</a:t>
              </a:r>
            </a:p>
          </p:txBody>
        </p:sp>
        <p:sp>
          <p:nvSpPr>
            <p:cNvPr id="133159" name="Rectangle 95"/>
            <p:cNvSpPr>
              <a:spLocks noChangeArrowheads="1"/>
            </p:cNvSpPr>
            <p:nvPr/>
          </p:nvSpPr>
          <p:spPr bwMode="auto">
            <a:xfrm>
              <a:off x="2642" y="1356"/>
              <a:ext cx="182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cs typeface="Calibri" panose="020F0502020204030204" pitchFamily="34" charset="0"/>
                </a:rPr>
                <a:t>0,03 - 0,035 extruded Polystyrene (XPS)</a:t>
              </a:r>
            </a:p>
          </p:txBody>
        </p:sp>
        <p:sp>
          <p:nvSpPr>
            <p:cNvPr id="133160" name="Text Box 96"/>
            <p:cNvSpPr txBox="1">
              <a:spLocks noChangeArrowheads="1"/>
            </p:cNvSpPr>
            <p:nvPr/>
          </p:nvSpPr>
          <p:spPr bwMode="auto">
            <a:xfrm>
              <a:off x="2910" y="1893"/>
              <a:ext cx="1909"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cs typeface="Calibri" panose="020F0502020204030204" pitchFamily="34" charset="0"/>
                </a:rPr>
                <a:t>0,035 - 0,044 expanded Polystyrene (EPS)</a:t>
              </a:r>
            </a:p>
          </p:txBody>
        </p:sp>
        <p:sp>
          <p:nvSpPr>
            <p:cNvPr id="133161" name="Text Box 97"/>
            <p:cNvSpPr txBox="1">
              <a:spLocks noChangeArrowheads="1"/>
            </p:cNvSpPr>
            <p:nvPr/>
          </p:nvSpPr>
          <p:spPr bwMode="auto">
            <a:xfrm>
              <a:off x="2299" y="1179"/>
              <a:ext cx="118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cs typeface="Calibri" panose="020F0502020204030204" pitchFamily="34" charset="0"/>
                </a:rPr>
                <a:t>0,02 - 0,035 Polyurethan</a:t>
              </a:r>
            </a:p>
          </p:txBody>
        </p:sp>
        <p:sp>
          <p:nvSpPr>
            <p:cNvPr id="133162" name="Rectangle 101"/>
            <p:cNvSpPr>
              <a:spLocks noChangeArrowheads="1"/>
            </p:cNvSpPr>
            <p:nvPr/>
          </p:nvSpPr>
          <p:spPr bwMode="auto">
            <a:xfrm>
              <a:off x="1102" y="1008"/>
              <a:ext cx="214" cy="120"/>
            </a:xfrm>
            <a:prstGeom prst="rect">
              <a:avLst/>
            </a:prstGeom>
            <a:solidFill>
              <a:srgbClr val="F2AF98"/>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cs typeface="Calibri" panose="020F0502020204030204" pitchFamily="34" charset="0"/>
              </a:endParaRPr>
            </a:p>
          </p:txBody>
        </p:sp>
        <p:sp>
          <p:nvSpPr>
            <p:cNvPr id="133163" name="Text Box 102"/>
            <p:cNvSpPr txBox="1">
              <a:spLocks noChangeArrowheads="1"/>
            </p:cNvSpPr>
            <p:nvPr/>
          </p:nvSpPr>
          <p:spPr bwMode="auto">
            <a:xfrm>
              <a:off x="1392" y="1008"/>
              <a:ext cx="90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cs typeface="Calibri" panose="020F0502020204030204" pitchFamily="34" charset="0"/>
                </a:rPr>
                <a:t>0,0045 - 0,005 VIP</a:t>
              </a:r>
            </a:p>
          </p:txBody>
        </p:sp>
      </p:grpSp>
      <p:sp>
        <p:nvSpPr>
          <p:cNvPr id="133124" name="Rectangle 99"/>
          <p:cNvSpPr>
            <a:spLocks noChangeArrowheads="1"/>
          </p:cNvSpPr>
          <p:nvPr/>
        </p:nvSpPr>
        <p:spPr bwMode="auto">
          <a:xfrm>
            <a:off x="1226743" y="5511801"/>
            <a:ext cx="6800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en-US" altLang="en-US">
                <a:solidFill>
                  <a:schemeClr val="tx1"/>
                </a:solidFill>
                <a:cs typeface="Calibri" panose="020F0502020204030204" pitchFamily="34" charset="0"/>
              </a:rPr>
              <a:t>The lower the </a:t>
            </a:r>
            <a:r>
              <a:rPr lang="de-DE" altLang="en-US">
                <a:solidFill>
                  <a:srgbClr val="404040"/>
                </a:solidFill>
                <a:cs typeface="Calibri" panose="020F0502020204030204" pitchFamily="34" charset="0"/>
                <a:sym typeface="Symbol" panose="05050102010706020507" pitchFamily="18" charset="2"/>
              </a:rPr>
              <a:t></a:t>
            </a:r>
            <a:r>
              <a:rPr lang="de-DE" altLang="en-US">
                <a:solidFill>
                  <a:srgbClr val="404040"/>
                </a:solidFill>
                <a:cs typeface="Calibri" panose="020F0502020204030204" pitchFamily="34" charset="0"/>
              </a:rPr>
              <a:t>- </a:t>
            </a:r>
            <a:r>
              <a:rPr lang="en-US" altLang="en-US">
                <a:solidFill>
                  <a:schemeClr val="tx1"/>
                </a:solidFill>
                <a:cs typeface="Calibri" panose="020F0502020204030204" pitchFamily="34" charset="0"/>
              </a:rPr>
              <a:t>value, the less the conductivity.</a:t>
            </a:r>
          </a:p>
        </p:txBody>
      </p:sp>
      <p:sp>
        <p:nvSpPr>
          <p:cNvPr id="133126" name="Rectangle 82"/>
          <p:cNvSpPr>
            <a:spLocks noChangeArrowheads="1"/>
          </p:cNvSpPr>
          <p:nvPr/>
        </p:nvSpPr>
        <p:spPr bwMode="auto">
          <a:xfrm>
            <a:off x="1314172" y="4151314"/>
            <a:ext cx="3136900" cy="185737"/>
          </a:xfrm>
          <a:prstGeom prst="rect">
            <a:avLst/>
          </a:prstGeom>
          <a:solidFill>
            <a:srgbClr val="E5694C"/>
          </a:solidFill>
          <a:ln w="0">
            <a:solidFill>
              <a:srgbClr val="1F1A17"/>
            </a:solidFill>
            <a:miter lim="800000"/>
            <a:headEnd/>
            <a:tailEnd/>
          </a:ln>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cs typeface="Calibri" panose="020F0502020204030204" pitchFamily="34" charset="0"/>
            </a:endParaRPr>
          </a:p>
        </p:txBody>
      </p:sp>
      <p:sp>
        <p:nvSpPr>
          <p:cNvPr id="133127" name="Text Box 93"/>
          <p:cNvSpPr txBox="1">
            <a:spLocks noChangeArrowheads="1"/>
          </p:cNvSpPr>
          <p:nvPr/>
        </p:nvSpPr>
        <p:spPr bwMode="auto">
          <a:xfrm>
            <a:off x="4505048" y="4124326"/>
            <a:ext cx="2676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1400">
                <a:solidFill>
                  <a:schemeClr val="tx1"/>
                </a:solidFill>
                <a:cs typeface="Calibri" panose="020F0502020204030204" pitchFamily="34" charset="0"/>
              </a:rPr>
              <a:t>0,043 - 0,045 Straw (processed) </a:t>
            </a:r>
          </a:p>
        </p:txBody>
      </p:sp>
      <p:grpSp>
        <p:nvGrpSpPr>
          <p:cNvPr id="4" name="Group 3"/>
          <p:cNvGrpSpPr/>
          <p:nvPr/>
        </p:nvGrpSpPr>
        <p:grpSpPr>
          <a:xfrm>
            <a:off x="4094611" y="2721810"/>
            <a:ext cx="442519" cy="1904178"/>
            <a:chOff x="4537569" y="2984470"/>
            <a:chExt cx="442519" cy="1641518"/>
          </a:xfrm>
        </p:grpSpPr>
        <p:sp>
          <p:nvSpPr>
            <p:cNvPr id="3" name="Rectangle 2"/>
            <p:cNvSpPr/>
            <p:nvPr/>
          </p:nvSpPr>
          <p:spPr>
            <a:xfrm>
              <a:off x="4537569" y="2986921"/>
              <a:ext cx="226357" cy="1625511"/>
            </a:xfrm>
            <a:prstGeom prst="rect">
              <a:avLst/>
            </a:prstGeom>
            <a:gradFill flip="none" rotWithShape="1">
              <a:gsLst>
                <a:gs pos="0">
                  <a:schemeClr val="bg1">
                    <a:lumMod val="75000"/>
                    <a:shade val="30000"/>
                    <a:satMod val="115000"/>
                    <a:alpha val="72000"/>
                  </a:schemeClr>
                </a:gs>
                <a:gs pos="31000">
                  <a:schemeClr val="bg1">
                    <a:lumMod val="75000"/>
                    <a:shade val="67500"/>
                    <a:satMod val="115000"/>
                    <a:alpha val="57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rot="10800000">
              <a:off x="4763382" y="2984470"/>
              <a:ext cx="216706" cy="1641518"/>
            </a:xfrm>
            <a:prstGeom prst="rect">
              <a:avLst/>
            </a:prstGeom>
            <a:gradFill flip="none" rotWithShape="1">
              <a:gsLst>
                <a:gs pos="0">
                  <a:schemeClr val="bg1">
                    <a:lumMod val="75000"/>
                    <a:shade val="30000"/>
                    <a:satMod val="115000"/>
                    <a:alpha val="72000"/>
                  </a:schemeClr>
                </a:gs>
                <a:gs pos="31000">
                  <a:schemeClr val="bg1">
                    <a:lumMod val="75000"/>
                    <a:shade val="67500"/>
                    <a:satMod val="115000"/>
                    <a:alpha val="57000"/>
                  </a:schemeClr>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&amp; Author: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body" idx="4294967295"/>
          </p:nvPr>
        </p:nvSpPr>
        <p:spPr>
          <a:xfrm>
            <a:off x="1833561" y="2079577"/>
            <a:ext cx="7097712" cy="4114800"/>
          </a:xfrm>
        </p:spPr>
        <p:txBody>
          <a:bodyPr/>
          <a:lstStyle/>
          <a:p>
            <a:pPr eaLnBrk="1" hangingPunct="1"/>
            <a:endParaRPr lang="en-GB" altLang="en-US"/>
          </a:p>
          <a:p>
            <a:pPr eaLnBrk="1" hangingPunct="1">
              <a:buFont typeface="Wingdings" panose="05000000000000000000" pitchFamily="2" charset="2"/>
              <a:buNone/>
            </a:pPr>
            <a:endParaRPr lang="en-GB" altLang="en-US"/>
          </a:p>
        </p:txBody>
      </p:sp>
      <p:sp>
        <p:nvSpPr>
          <p:cNvPr id="135173" name="Text Box 23"/>
          <p:cNvSpPr txBox="1">
            <a:spLocks noChangeArrowheads="1"/>
          </p:cNvSpPr>
          <p:nvPr/>
        </p:nvSpPr>
        <p:spPr bwMode="auto">
          <a:xfrm>
            <a:off x="3987799" y="4103639"/>
            <a:ext cx="735013" cy="338138"/>
          </a:xfrm>
          <a:prstGeom prst="rect">
            <a:avLst/>
          </a:prstGeom>
          <a:solidFill>
            <a:srgbClr val="FF0000"/>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tx1"/>
                </a:solidFill>
              </a:rPr>
              <a:t>R</a:t>
            </a:r>
            <a:r>
              <a:rPr lang="en-GB" altLang="en-US" sz="1700" baseline="-25000">
                <a:solidFill>
                  <a:schemeClr val="tx1"/>
                </a:solidFill>
              </a:rPr>
              <a:t>si</a:t>
            </a:r>
          </a:p>
        </p:txBody>
      </p:sp>
      <p:sp>
        <p:nvSpPr>
          <p:cNvPr id="159765" name="Text Box 24"/>
          <p:cNvSpPr txBox="1">
            <a:spLocks noChangeArrowheads="1"/>
          </p:cNvSpPr>
          <p:nvPr/>
        </p:nvSpPr>
        <p:spPr bwMode="auto">
          <a:xfrm>
            <a:off x="4943473" y="4103639"/>
            <a:ext cx="1030288" cy="338138"/>
          </a:xfrm>
          <a:prstGeom prst="rect">
            <a:avLst/>
          </a:prstGeom>
          <a:solidFill>
            <a:schemeClr val="bg1">
              <a:lumMod val="85000"/>
            </a:schemeClr>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defRPr/>
            </a:pPr>
            <a:r>
              <a:rPr lang="en-GB" altLang="en-US" sz="1600" dirty="0">
                <a:solidFill>
                  <a:schemeClr val="tx1"/>
                </a:solidFill>
              </a:rPr>
              <a:t>Concrete</a:t>
            </a:r>
          </a:p>
        </p:txBody>
      </p:sp>
      <p:sp>
        <p:nvSpPr>
          <p:cNvPr id="135175" name="Text Box 25"/>
          <p:cNvSpPr txBox="1">
            <a:spLocks noChangeArrowheads="1"/>
          </p:cNvSpPr>
          <p:nvPr/>
        </p:nvSpPr>
        <p:spPr bwMode="auto">
          <a:xfrm>
            <a:off x="7589837" y="4103639"/>
            <a:ext cx="955675" cy="338138"/>
          </a:xfrm>
          <a:prstGeom prst="rect">
            <a:avLst/>
          </a:prstGeom>
          <a:solidFill>
            <a:srgbClr val="00B050"/>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tx1"/>
                </a:solidFill>
              </a:rPr>
              <a:t>Plaster</a:t>
            </a:r>
          </a:p>
        </p:txBody>
      </p:sp>
      <p:sp>
        <p:nvSpPr>
          <p:cNvPr id="135176" name="Text Box 26"/>
          <p:cNvSpPr txBox="1">
            <a:spLocks noChangeArrowheads="1"/>
          </p:cNvSpPr>
          <p:nvPr/>
        </p:nvSpPr>
        <p:spPr bwMode="auto">
          <a:xfrm>
            <a:off x="6192837" y="4103639"/>
            <a:ext cx="1176337" cy="338138"/>
          </a:xfrm>
          <a:prstGeom prst="rect">
            <a:avLst/>
          </a:prstGeom>
          <a:solidFill>
            <a:srgbClr val="E7DC4B"/>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tx1"/>
                </a:solidFill>
              </a:rPr>
              <a:t>Insulation</a:t>
            </a:r>
          </a:p>
        </p:txBody>
      </p:sp>
      <p:sp>
        <p:nvSpPr>
          <p:cNvPr id="135177" name="Text Box 27"/>
          <p:cNvSpPr txBox="1">
            <a:spLocks noChangeArrowheads="1"/>
          </p:cNvSpPr>
          <p:nvPr/>
        </p:nvSpPr>
        <p:spPr bwMode="auto">
          <a:xfrm>
            <a:off x="8766174" y="4103639"/>
            <a:ext cx="733425" cy="338138"/>
          </a:xfrm>
          <a:prstGeom prst="rect">
            <a:avLst/>
          </a:prstGeom>
          <a:solidFill>
            <a:schemeClr val="accent2"/>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bg1"/>
                </a:solidFill>
              </a:rPr>
              <a:t>R</a:t>
            </a:r>
            <a:r>
              <a:rPr lang="en-GB" altLang="en-US" sz="1700" baseline="-25000">
                <a:solidFill>
                  <a:schemeClr val="bg1"/>
                </a:solidFill>
              </a:rPr>
              <a:t>se</a:t>
            </a:r>
          </a:p>
        </p:txBody>
      </p:sp>
      <p:sp>
        <p:nvSpPr>
          <p:cNvPr id="135178" name="Line 28"/>
          <p:cNvSpPr>
            <a:spLocks noChangeShapeType="1"/>
          </p:cNvSpPr>
          <p:nvPr/>
        </p:nvSpPr>
        <p:spPr bwMode="auto">
          <a:xfrm>
            <a:off x="4722812" y="4332239"/>
            <a:ext cx="219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35179" name="Line 29"/>
          <p:cNvSpPr>
            <a:spLocks noChangeShapeType="1"/>
          </p:cNvSpPr>
          <p:nvPr/>
        </p:nvSpPr>
        <p:spPr bwMode="auto">
          <a:xfrm>
            <a:off x="5972174" y="4332239"/>
            <a:ext cx="220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35180" name="Line 30"/>
          <p:cNvSpPr>
            <a:spLocks noChangeShapeType="1"/>
          </p:cNvSpPr>
          <p:nvPr/>
        </p:nvSpPr>
        <p:spPr bwMode="auto">
          <a:xfrm>
            <a:off x="7369174" y="4332239"/>
            <a:ext cx="220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35181" name="Line 31"/>
          <p:cNvSpPr>
            <a:spLocks noChangeShapeType="1"/>
          </p:cNvSpPr>
          <p:nvPr/>
        </p:nvSpPr>
        <p:spPr bwMode="auto">
          <a:xfrm>
            <a:off x="8545511" y="4332239"/>
            <a:ext cx="2206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35182" name="Line 32"/>
          <p:cNvSpPr>
            <a:spLocks noChangeShapeType="1"/>
          </p:cNvSpPr>
          <p:nvPr/>
        </p:nvSpPr>
        <p:spPr bwMode="auto">
          <a:xfrm>
            <a:off x="9501186" y="4332239"/>
            <a:ext cx="2206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35183" name="Line 33"/>
          <p:cNvSpPr>
            <a:spLocks noChangeShapeType="1"/>
          </p:cNvSpPr>
          <p:nvPr/>
        </p:nvSpPr>
        <p:spPr bwMode="auto">
          <a:xfrm>
            <a:off x="3767137" y="4332239"/>
            <a:ext cx="219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grpSp>
        <p:nvGrpSpPr>
          <p:cNvPr id="135184" name="Group 12"/>
          <p:cNvGrpSpPr>
            <a:grpSpLocks/>
          </p:cNvGrpSpPr>
          <p:nvPr/>
        </p:nvGrpSpPr>
        <p:grpSpPr bwMode="auto">
          <a:xfrm>
            <a:off x="1724023" y="1803352"/>
            <a:ext cx="1779588" cy="1016000"/>
            <a:chOff x="480" y="942"/>
            <a:chExt cx="1566" cy="591"/>
          </a:xfrm>
        </p:grpSpPr>
        <p:sp>
          <p:nvSpPr>
            <p:cNvPr id="135195" name="Line 17"/>
            <p:cNvSpPr>
              <a:spLocks noChangeShapeType="1"/>
            </p:cNvSpPr>
            <p:nvPr/>
          </p:nvSpPr>
          <p:spPr bwMode="auto">
            <a:xfrm>
              <a:off x="480" y="1296"/>
              <a:ext cx="13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35196" name="Line 18"/>
            <p:cNvSpPr>
              <a:spLocks noChangeShapeType="1"/>
            </p:cNvSpPr>
            <p:nvPr/>
          </p:nvSpPr>
          <p:spPr bwMode="auto">
            <a:xfrm>
              <a:off x="576" y="1200"/>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35197" name="Line 19"/>
            <p:cNvSpPr>
              <a:spLocks noChangeShapeType="1"/>
            </p:cNvSpPr>
            <p:nvPr/>
          </p:nvSpPr>
          <p:spPr bwMode="auto">
            <a:xfrm>
              <a:off x="960" y="1200"/>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35198" name="Line 20"/>
            <p:cNvSpPr>
              <a:spLocks noChangeShapeType="1"/>
            </p:cNvSpPr>
            <p:nvPr/>
          </p:nvSpPr>
          <p:spPr bwMode="auto">
            <a:xfrm>
              <a:off x="1702" y="1200"/>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35199" name="Line 21"/>
            <p:cNvSpPr>
              <a:spLocks noChangeShapeType="1"/>
            </p:cNvSpPr>
            <p:nvPr/>
          </p:nvSpPr>
          <p:spPr bwMode="auto">
            <a:xfrm>
              <a:off x="1751" y="1200"/>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35200" name="Text Box 22"/>
            <p:cNvSpPr txBox="1">
              <a:spLocks noChangeArrowheads="1"/>
            </p:cNvSpPr>
            <p:nvPr/>
          </p:nvSpPr>
          <p:spPr bwMode="auto">
            <a:xfrm>
              <a:off x="511" y="942"/>
              <a:ext cx="1535"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 typeface="Wingdings" panose="05000000000000000000" pitchFamily="2" charset="2"/>
                <a:buNone/>
              </a:pPr>
              <a:r>
                <a:rPr lang="en-GB" altLang="en-US">
                  <a:solidFill>
                    <a:schemeClr val="tx1"/>
                  </a:solidFill>
                </a:rPr>
                <a:t> d</a:t>
              </a:r>
              <a:r>
                <a:rPr lang="en-GB" altLang="en-US" baseline="-25000">
                  <a:solidFill>
                    <a:schemeClr val="tx1"/>
                  </a:solidFill>
                </a:rPr>
                <a:t>1</a:t>
              </a:r>
              <a:r>
                <a:rPr lang="en-GB" altLang="en-US">
                  <a:solidFill>
                    <a:schemeClr val="tx1"/>
                  </a:solidFill>
                </a:rPr>
                <a:t>       d</a:t>
              </a:r>
              <a:r>
                <a:rPr lang="en-GB" altLang="en-US" baseline="-25000">
                  <a:solidFill>
                    <a:schemeClr val="tx1"/>
                  </a:solidFill>
                </a:rPr>
                <a:t>2   </a:t>
              </a:r>
              <a:r>
                <a:rPr lang="en-GB" altLang="en-US">
                  <a:solidFill>
                    <a:schemeClr val="tx1"/>
                  </a:solidFill>
                </a:rPr>
                <a:t>d</a:t>
              </a:r>
              <a:r>
                <a:rPr lang="en-GB" altLang="en-US" baseline="-25000">
                  <a:solidFill>
                    <a:schemeClr val="tx1"/>
                  </a:solidFill>
                </a:rPr>
                <a:t>3</a:t>
              </a:r>
              <a:endParaRPr lang="en-GB" altLang="en-US">
                <a:solidFill>
                  <a:schemeClr val="tx1"/>
                </a:solidFill>
              </a:endParaRPr>
            </a:p>
            <a:p>
              <a:pPr eaLnBrk="1" hangingPunct="1">
                <a:spcBef>
                  <a:spcPct val="50000"/>
                </a:spcBef>
                <a:buClrTx/>
                <a:buFontTx/>
                <a:buNone/>
              </a:pPr>
              <a:endParaRPr lang="en-GB" altLang="en-US">
                <a:solidFill>
                  <a:schemeClr val="tx1"/>
                </a:solidFill>
              </a:endParaRPr>
            </a:p>
          </p:txBody>
        </p:sp>
      </p:grpSp>
      <p:sp>
        <p:nvSpPr>
          <p:cNvPr id="135186" name="Rectangle 13"/>
          <p:cNvSpPr txBox="1">
            <a:spLocks noChangeArrowheads="1"/>
          </p:cNvSpPr>
          <p:nvPr/>
        </p:nvSpPr>
        <p:spPr bwMode="auto">
          <a:xfrm>
            <a:off x="1177871" y="200025"/>
            <a:ext cx="59848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3200" dirty="0"/>
              <a:t>U-value calculation (ISO 6946) </a:t>
            </a:r>
          </a:p>
        </p:txBody>
      </p:sp>
      <p:sp>
        <p:nvSpPr>
          <p:cNvPr id="2" name="Rectangle 1"/>
          <p:cNvSpPr/>
          <p:nvPr/>
        </p:nvSpPr>
        <p:spPr>
          <a:xfrm>
            <a:off x="1825624" y="2593927"/>
            <a:ext cx="436563" cy="35480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2" name="Rectangle 31"/>
          <p:cNvSpPr/>
          <p:nvPr/>
        </p:nvSpPr>
        <p:spPr>
          <a:xfrm>
            <a:off x="2273298" y="2593927"/>
            <a:ext cx="827088" cy="354806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3" name="Rectangle 32"/>
          <p:cNvSpPr/>
          <p:nvPr/>
        </p:nvSpPr>
        <p:spPr>
          <a:xfrm>
            <a:off x="3111498" y="2593927"/>
            <a:ext cx="46038" cy="35480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 name="Right Arrow 2"/>
          <p:cNvSpPr/>
          <p:nvPr/>
        </p:nvSpPr>
        <p:spPr>
          <a:xfrm>
            <a:off x="1320799" y="4102052"/>
            <a:ext cx="2352675" cy="431800"/>
          </a:xfrm>
          <a:prstGeom prst="rightArrow">
            <a:avLst/>
          </a:prstGeom>
          <a:gradFill flip="none" rotWithShape="1">
            <a:gsLst>
              <a:gs pos="0">
                <a:srgbClr val="FF0000"/>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5" name="Straight Connector 4"/>
          <p:cNvCxnSpPr/>
          <p:nvPr/>
        </p:nvCxnSpPr>
        <p:spPr>
          <a:xfrm>
            <a:off x="1825623" y="2593927"/>
            <a:ext cx="0" cy="35544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168648" y="2593927"/>
            <a:ext cx="0" cy="355441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4732173" y="1133260"/>
            <a:ext cx="5032375" cy="11366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mc:AlternateContent xmlns:mc="http://schemas.openxmlformats.org/markup-compatibility/2006" xmlns:a14="http://schemas.microsoft.com/office/drawing/2010/main">
        <mc:Choice Requires="a14">
          <p:sp>
            <p:nvSpPr>
              <p:cNvPr id="40" name="TextBox 39"/>
              <p:cNvSpPr txBox="1">
                <a:spLocks noRot="1" noChangeAspect="1" noMove="1" noResize="1" noEditPoints="1" noAdjustHandles="1" noChangeArrowheads="1" noChangeShapeType="1" noTextEdit="1"/>
              </p:cNvSpPr>
              <p:nvPr/>
            </p:nvSpPr>
            <p:spPr>
              <a:xfrm>
                <a:off x="4727349" y="1172311"/>
                <a:ext cx="5080622" cy="1001556"/>
              </a:xfrm>
              <a:prstGeom prst="rect">
                <a:avLst/>
              </a:prstGeom>
              <a:blipFill>
                <a:blip r:embed="rId3" cstate="screen">
                  <a:extLst>
                    <a:ext uri="{28A0092B-C50C-407E-A947-70E740481C1C}">
                      <a14:useLocalDpi/>
                    </a:ext>
                  </a:extLst>
                </a:blip>
                <a:stretch>
                  <a:fillRect/>
                </a:stretch>
              </a:blipFill>
            </p:spPr>
            <p:txBody>
              <a:bodyPr/>
              <a:lstStyle/>
              <a:p>
                <a14:m>
                  <m:oMath xmlns:m="http://schemas.openxmlformats.org/officeDocument/2006/math">
                    <a:fld id="{825F15A7-03F4-43D7-82C5-3E23DA2F108C}" type="mathplaceholder">
                      <a:rPr lang="en-CA" i="1">
                        <a:noFill/>
                        <a:latin typeface="Cambria Math" panose="02040503050406030204" pitchFamily="18" charset="0"/>
                      </a:rPr>
                      <a:t>Type equation here.</a:t>
                    </a:fld>
                  </m:oMath>
                </a14:m>
                <a:r>
                  <a:rPr lang="en-CA" dirty="0">
                    <a:noFill/>
                  </a:rPr>
                  <a:t> </a:t>
                </a:r>
              </a:p>
            </p:txBody>
          </p:sp>
        </mc:Choice>
        <mc:Fallback xmlns="">
          <p:sp>
            <p:nvSpPr>
              <p:cNvPr id="40" name="TextBox 39"/>
              <p:cNvSpPr txBox="1">
                <a:spLocks noRot="1" noChangeAspect="1" noMove="1" noResize="1" noEditPoints="1" noAdjustHandles="1" noChangeArrowheads="1" noChangeShapeType="1" noTextEdit="1"/>
              </p:cNvSpPr>
              <p:nvPr/>
            </p:nvSpPr>
            <p:spPr>
              <a:xfrm>
                <a:off x="4727349" y="1172311"/>
                <a:ext cx="5080622" cy="1001556"/>
              </a:xfrm>
              <a:prstGeom prst="rect">
                <a:avLst/>
              </a:prstGeom>
              <a:blipFill>
                <a:blip r:embed="rId4"/>
                <a:stretch>
                  <a:fillRect/>
                </a:stretch>
              </a:blipFill>
            </p:spPr>
            <p:txBody>
              <a:bodyPr/>
              <a:lstStyle/>
              <a:p>
                <a:r>
                  <a:rPr lang="en-US">
                    <a:noFill/>
                  </a:rPr>
                  <a:t> </a:t>
                </a:r>
              </a:p>
            </p:txBody>
          </p:sp>
        </mc:Fallback>
      </mc:AlternateContent>
      <p:sp>
        <p:nvSpPr>
          <p:cNvPr id="34"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Source: PHI, Author: Wimmers</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37218" name="Rectangle 4"/>
          <p:cNvSpPr>
            <a:spLocks noChangeArrowheads="1"/>
          </p:cNvSpPr>
          <p:nvPr/>
        </p:nvSpPr>
        <p:spPr bwMode="auto">
          <a:xfrm>
            <a:off x="1126095" y="960439"/>
            <a:ext cx="7885112" cy="541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180000"/>
          <a:lstStyle>
            <a:lvl1pPr marL="285750" indent="-285750">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buClr>
                <a:schemeClr val="bg2"/>
              </a:buClr>
              <a:buFont typeface="Wingdings" panose="05000000000000000000" pitchFamily="2" charset="2"/>
              <a:buNone/>
            </a:pPr>
            <a:r>
              <a:rPr lang="de-DE" altLang="en-US" sz="2000" dirty="0">
                <a:solidFill>
                  <a:srgbClr val="404040"/>
                </a:solidFill>
              </a:rPr>
              <a:t>U-values of homogeneous building elements (EN ISO 6946)</a:t>
            </a:r>
          </a:p>
          <a:p>
            <a:pPr eaLnBrk="1" hangingPunct="1">
              <a:buClr>
                <a:schemeClr val="bg2"/>
              </a:buClr>
              <a:buFont typeface="Wingdings" panose="05000000000000000000" pitchFamily="2" charset="2"/>
              <a:buChar char="n"/>
            </a:pPr>
            <a:endParaRPr lang="de-DE" altLang="en-US" sz="2000" dirty="0">
              <a:solidFill>
                <a:schemeClr val="tx1"/>
              </a:solidFill>
              <a:latin typeface="Gill Sans MT" panose="020B0502020104020203" pitchFamily="34" charset="0"/>
            </a:endParaRPr>
          </a:p>
          <a:p>
            <a:pPr eaLnBrk="1" hangingPunct="1">
              <a:buClrTx/>
              <a:buFontTx/>
              <a:buNone/>
            </a:pPr>
            <a:endParaRPr lang="de-DE" altLang="en-US" sz="1700" dirty="0">
              <a:solidFill>
                <a:schemeClr val="tx1"/>
              </a:solidFill>
              <a:latin typeface="Gill Sans MT" panose="020B0502020104020203" pitchFamily="34" charset="0"/>
            </a:endParaRPr>
          </a:p>
        </p:txBody>
      </p:sp>
      <p:sp>
        <p:nvSpPr>
          <p:cNvPr id="17415" name="Text Box 7"/>
          <p:cNvSpPr txBox="1">
            <a:spLocks noChangeArrowheads="1"/>
          </p:cNvSpPr>
          <p:nvPr/>
        </p:nvSpPr>
        <p:spPr bwMode="auto">
          <a:xfrm>
            <a:off x="1213068" y="1677563"/>
            <a:ext cx="6986588" cy="455453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2000" dirty="0">
                <a:solidFill>
                  <a:schemeClr val="tx1"/>
                </a:solidFill>
              </a:rPr>
              <a:t>Exercise 1</a:t>
            </a:r>
          </a:p>
          <a:p>
            <a:pPr eaLnBrk="1" hangingPunct="1">
              <a:spcBef>
                <a:spcPct val="50000"/>
              </a:spcBef>
              <a:buClrTx/>
              <a:buFontTx/>
              <a:buNone/>
            </a:pPr>
            <a:r>
              <a:rPr lang="de-DE" altLang="en-US" sz="2000" dirty="0">
                <a:solidFill>
                  <a:schemeClr val="tx1"/>
                </a:solidFill>
              </a:rPr>
              <a:t>Calculate the U-value of the following wall construction</a:t>
            </a:r>
          </a:p>
          <a:p>
            <a:pPr eaLnBrk="1" hangingPunct="1">
              <a:spcBef>
                <a:spcPct val="50000"/>
              </a:spcBef>
              <a:buClrTx/>
              <a:buFontTx/>
              <a:buNone/>
            </a:pPr>
            <a:r>
              <a:rPr lang="de-DE" altLang="en-US" sz="2000" dirty="0">
                <a:solidFill>
                  <a:schemeClr val="tx1"/>
                </a:solidFill>
              </a:rPr>
              <a:t>d1 = 0.2 m, </a:t>
            </a:r>
            <a:r>
              <a:rPr lang="el-GR" altLang="en-US" sz="2000" dirty="0">
                <a:solidFill>
                  <a:schemeClr val="tx1"/>
                </a:solidFill>
                <a:cs typeface="Arial" panose="020B0604020202020204" pitchFamily="34" charset="0"/>
              </a:rPr>
              <a:t>λ</a:t>
            </a:r>
            <a:r>
              <a:rPr lang="de-DE" altLang="en-US" sz="2000" dirty="0">
                <a:solidFill>
                  <a:schemeClr val="tx1"/>
                </a:solidFill>
                <a:cs typeface="Arial" panose="020B0604020202020204" pitchFamily="34" charset="0"/>
              </a:rPr>
              <a:t> = 2.3 W/mK</a:t>
            </a:r>
          </a:p>
          <a:p>
            <a:pPr eaLnBrk="1" hangingPunct="1">
              <a:spcBef>
                <a:spcPct val="50000"/>
              </a:spcBef>
              <a:buClrTx/>
              <a:buFontTx/>
              <a:buNone/>
            </a:pPr>
            <a:r>
              <a:rPr lang="de-DE" altLang="en-US" sz="2000" dirty="0">
                <a:solidFill>
                  <a:schemeClr val="tx1"/>
                </a:solidFill>
                <a:cs typeface="Arial" panose="020B0604020202020204" pitchFamily="34" charset="0"/>
              </a:rPr>
              <a:t>d2 = 0.30 m, </a:t>
            </a:r>
            <a:r>
              <a:rPr lang="el-GR" altLang="en-US" sz="2000" dirty="0">
                <a:solidFill>
                  <a:schemeClr val="tx1"/>
                </a:solidFill>
                <a:cs typeface="Arial" panose="020B0604020202020204" pitchFamily="34" charset="0"/>
              </a:rPr>
              <a:t>λ</a:t>
            </a:r>
            <a:r>
              <a:rPr lang="de-DE" altLang="en-US" sz="2000" dirty="0">
                <a:solidFill>
                  <a:schemeClr val="tx1"/>
                </a:solidFill>
                <a:cs typeface="Arial" panose="020B0604020202020204" pitchFamily="34" charset="0"/>
              </a:rPr>
              <a:t> = 0.38 W/mK</a:t>
            </a:r>
          </a:p>
          <a:p>
            <a:pPr eaLnBrk="1" hangingPunct="1">
              <a:spcBef>
                <a:spcPct val="50000"/>
              </a:spcBef>
              <a:buClrTx/>
              <a:buFontTx/>
              <a:buNone/>
            </a:pPr>
            <a:r>
              <a:rPr lang="de-DE" altLang="en-US" sz="2000" dirty="0">
                <a:solidFill>
                  <a:schemeClr val="tx1"/>
                </a:solidFill>
                <a:cs typeface="Arial" panose="020B0604020202020204" pitchFamily="34" charset="0"/>
              </a:rPr>
              <a:t>d3 = 0.015 m, </a:t>
            </a:r>
            <a:r>
              <a:rPr lang="el-GR" altLang="en-US" sz="2000" dirty="0">
                <a:solidFill>
                  <a:schemeClr val="tx1"/>
                </a:solidFill>
                <a:cs typeface="Arial" panose="020B0604020202020204" pitchFamily="34" charset="0"/>
              </a:rPr>
              <a:t>λ</a:t>
            </a:r>
            <a:r>
              <a:rPr lang="de-DE" altLang="en-US" sz="2000" dirty="0">
                <a:solidFill>
                  <a:schemeClr val="tx1"/>
                </a:solidFill>
                <a:cs typeface="Arial" panose="020B0604020202020204" pitchFamily="34" charset="0"/>
              </a:rPr>
              <a:t> = 0.70 W/mK</a:t>
            </a:r>
          </a:p>
          <a:p>
            <a:pPr eaLnBrk="1" hangingPunct="1">
              <a:spcBef>
                <a:spcPct val="50000"/>
              </a:spcBef>
              <a:buClrTx/>
              <a:buFontTx/>
              <a:buNone/>
            </a:pPr>
            <a:endParaRPr lang="de-DE" altLang="en-US" sz="2000" dirty="0">
              <a:solidFill>
                <a:schemeClr val="tx1"/>
              </a:solidFill>
              <a:cs typeface="Arial" panose="020B0604020202020204" pitchFamily="34" charset="0"/>
            </a:endParaRPr>
          </a:p>
          <a:p>
            <a:pPr eaLnBrk="1" hangingPunct="1">
              <a:spcBef>
                <a:spcPct val="50000"/>
              </a:spcBef>
              <a:buClrTx/>
              <a:buFontTx/>
              <a:buNone/>
            </a:pPr>
            <a:r>
              <a:rPr lang="de-DE" altLang="en-US" sz="2000" dirty="0">
                <a:solidFill>
                  <a:schemeClr val="tx1"/>
                </a:solidFill>
                <a:cs typeface="Arial" panose="020B0604020202020204" pitchFamily="34" charset="0"/>
              </a:rPr>
              <a:t>R</a:t>
            </a:r>
            <a:r>
              <a:rPr lang="de-DE" altLang="en-US" sz="2000" baseline="-25000" dirty="0">
                <a:solidFill>
                  <a:schemeClr val="tx1"/>
                </a:solidFill>
                <a:cs typeface="Arial" panose="020B0604020202020204" pitchFamily="34" charset="0"/>
              </a:rPr>
              <a:t>T </a:t>
            </a:r>
            <a:r>
              <a:rPr lang="de-DE" altLang="en-US" sz="2000" dirty="0">
                <a:solidFill>
                  <a:schemeClr val="tx1"/>
                </a:solidFill>
                <a:cs typeface="Arial" panose="020B0604020202020204" pitchFamily="34" charset="0"/>
              </a:rPr>
              <a:t> = Total thermal resistance (m²K/W)</a:t>
            </a:r>
          </a:p>
          <a:p>
            <a:pPr eaLnBrk="1" hangingPunct="1">
              <a:spcBef>
                <a:spcPct val="50000"/>
              </a:spcBef>
              <a:buClrTx/>
              <a:buFontTx/>
              <a:buNone/>
            </a:pPr>
            <a:r>
              <a:rPr lang="de-DE" altLang="en-US" sz="2000" dirty="0">
                <a:solidFill>
                  <a:schemeClr val="tx1"/>
                </a:solidFill>
                <a:cs typeface="Arial" panose="020B0604020202020204" pitchFamily="34" charset="0"/>
              </a:rPr>
              <a:t>R</a:t>
            </a:r>
            <a:r>
              <a:rPr lang="de-DE" altLang="en-US" sz="2000" baseline="-25000" dirty="0">
                <a:solidFill>
                  <a:schemeClr val="tx1"/>
                </a:solidFill>
                <a:cs typeface="Arial" panose="020B0604020202020204" pitchFamily="34" charset="0"/>
              </a:rPr>
              <a:t>si  </a:t>
            </a:r>
            <a:r>
              <a:rPr lang="de-DE" altLang="en-US" sz="2000" dirty="0">
                <a:solidFill>
                  <a:schemeClr val="tx1"/>
                </a:solidFill>
                <a:cs typeface="Arial" panose="020B0604020202020204" pitchFamily="34" charset="0"/>
              </a:rPr>
              <a:t>= Thermal resistance of inner surface =  0.13 m²K/W</a:t>
            </a:r>
          </a:p>
          <a:p>
            <a:pPr eaLnBrk="1" hangingPunct="1">
              <a:spcBef>
                <a:spcPct val="50000"/>
              </a:spcBef>
              <a:buClrTx/>
              <a:buFontTx/>
              <a:buNone/>
            </a:pPr>
            <a:r>
              <a:rPr lang="de-DE" altLang="en-US" sz="2000" dirty="0">
                <a:solidFill>
                  <a:schemeClr val="tx1"/>
                </a:solidFill>
                <a:cs typeface="Arial" panose="020B0604020202020204" pitchFamily="34" charset="0"/>
              </a:rPr>
              <a:t>R</a:t>
            </a:r>
            <a:r>
              <a:rPr lang="de-DE" altLang="en-US" sz="2000" baseline="-25000" dirty="0">
                <a:solidFill>
                  <a:schemeClr val="tx1"/>
                </a:solidFill>
                <a:cs typeface="Arial" panose="020B0604020202020204" pitchFamily="34" charset="0"/>
              </a:rPr>
              <a:t>se</a:t>
            </a:r>
            <a:r>
              <a:rPr lang="de-DE" altLang="en-US" sz="2000" dirty="0">
                <a:solidFill>
                  <a:schemeClr val="tx1"/>
                </a:solidFill>
                <a:cs typeface="Arial" panose="020B0604020202020204" pitchFamily="34" charset="0"/>
              </a:rPr>
              <a:t> = Thermal resistance of outer surface =  0.04 m²K/W</a:t>
            </a:r>
          </a:p>
          <a:p>
            <a:pPr eaLnBrk="1" hangingPunct="1">
              <a:spcBef>
                <a:spcPct val="50000"/>
              </a:spcBef>
              <a:buClrTx/>
              <a:buFontTx/>
              <a:buNone/>
            </a:pPr>
            <a:r>
              <a:rPr lang="de-DE" altLang="en-US" sz="2000" dirty="0">
                <a:solidFill>
                  <a:schemeClr val="tx1"/>
                </a:solidFill>
                <a:cs typeface="Arial" panose="020B0604020202020204" pitchFamily="34" charset="0"/>
              </a:rPr>
              <a:t>U = Heat transfer coefficient (W/m²K)</a:t>
            </a:r>
          </a:p>
        </p:txBody>
      </p:sp>
      <p:sp>
        <p:nvSpPr>
          <p:cNvPr id="8" name="Title 1"/>
          <p:cNvSpPr txBox="1">
            <a:spLocks/>
          </p:cNvSpPr>
          <p:nvPr/>
        </p:nvSpPr>
        <p:spPr>
          <a:xfrm>
            <a:off x="1185148" y="272846"/>
            <a:ext cx="1603375" cy="719138"/>
          </a:xfrm>
          <a:prstGeom prst="rect">
            <a:avLst/>
          </a:prstGeom>
          <a:ln w="57150">
            <a:noFill/>
          </a:ln>
        </p:spPr>
        <p:txBody>
          <a:bodyPr/>
          <a:lstStyle>
            <a:lvl1pPr algn="l" rtl="0" eaLnBrk="0" fontAlgn="base" hangingPunct="0">
              <a:spcBef>
                <a:spcPct val="0"/>
              </a:spcBef>
              <a:spcAft>
                <a:spcPct val="0"/>
              </a:spcAft>
              <a:defRPr sz="3200">
                <a:solidFill>
                  <a:srgbClr val="4D4D4D"/>
                </a:solidFill>
                <a:latin typeface="Calibri" pitchFamily="34" charset="0"/>
                <a:ea typeface="MS PGothic" pitchFamily="34" charset="-128"/>
                <a:cs typeface="+mj-cs"/>
              </a:defRPr>
            </a:lvl1pPr>
            <a:lvl2pPr algn="l" rtl="0" eaLnBrk="0" fontAlgn="base" hangingPunct="0">
              <a:spcBef>
                <a:spcPct val="0"/>
              </a:spcBef>
              <a:spcAft>
                <a:spcPct val="0"/>
              </a:spcAft>
              <a:defRPr sz="3200">
                <a:solidFill>
                  <a:srgbClr val="4D4D4D"/>
                </a:solidFill>
                <a:latin typeface="Calibri" pitchFamily="34" charset="0"/>
                <a:ea typeface="MS PGothic" pitchFamily="34" charset="-128"/>
              </a:defRPr>
            </a:lvl2pPr>
            <a:lvl3pPr algn="l" rtl="0" eaLnBrk="0" fontAlgn="base" hangingPunct="0">
              <a:spcBef>
                <a:spcPct val="0"/>
              </a:spcBef>
              <a:spcAft>
                <a:spcPct val="0"/>
              </a:spcAft>
              <a:defRPr sz="3200">
                <a:solidFill>
                  <a:srgbClr val="4D4D4D"/>
                </a:solidFill>
                <a:latin typeface="Calibri" pitchFamily="34" charset="0"/>
                <a:ea typeface="MS PGothic" pitchFamily="34" charset="-128"/>
              </a:defRPr>
            </a:lvl3pPr>
            <a:lvl4pPr algn="l" rtl="0" eaLnBrk="0" fontAlgn="base" hangingPunct="0">
              <a:spcBef>
                <a:spcPct val="0"/>
              </a:spcBef>
              <a:spcAft>
                <a:spcPct val="0"/>
              </a:spcAft>
              <a:defRPr sz="3200">
                <a:solidFill>
                  <a:srgbClr val="4D4D4D"/>
                </a:solidFill>
                <a:latin typeface="Calibri" pitchFamily="34" charset="0"/>
                <a:ea typeface="MS PGothic" pitchFamily="34" charset="-128"/>
              </a:defRPr>
            </a:lvl4pPr>
            <a:lvl5pPr algn="l" rtl="0" eaLnBrk="0" fontAlgn="base" hangingPunct="0">
              <a:spcBef>
                <a:spcPct val="0"/>
              </a:spcBef>
              <a:spcAft>
                <a:spcPct val="0"/>
              </a:spcAft>
              <a:defRPr sz="3200">
                <a:solidFill>
                  <a:srgbClr val="4D4D4D"/>
                </a:solidFill>
                <a:latin typeface="Calibri" pitchFamily="34" charset="0"/>
                <a:ea typeface="MS PGothic" pitchFamily="34" charset="-128"/>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pPr>
              <a:defRPr/>
            </a:pPr>
            <a:r>
              <a:rPr lang="en-US" altLang="en-US" kern="0" dirty="0"/>
              <a:t>Exercise</a:t>
            </a:r>
          </a:p>
        </p:txBody>
      </p:sp>
      <p:grpSp>
        <p:nvGrpSpPr>
          <p:cNvPr id="11" name="Group 10">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2" name="Group 11">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7" name="TextBox 16">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8" name="TextBox 17">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9" name="Diagonal Stripe 18">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0" name="Diagonal Stripe 19">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3" name="Group 12">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5" name="Rectangle 14">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6" name="Rectangle 15">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4" name="Picture 13"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sp>
        <p:nvSpPr>
          <p:cNvPr id="22"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5"/>
                                        </p:tgtEl>
                                        <p:attrNameLst>
                                          <p:attrName>style.visibility</p:attrName>
                                        </p:attrNameLst>
                                      </p:cBhvr>
                                      <p:to>
                                        <p:strVal val="visible"/>
                                      </p:to>
                                    </p:set>
                                    <p:animEffect transition="in" filter="fade">
                                      <p:cBhvr>
                                        <p:cTn id="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71044"/>
            <a:ext cx="11901160"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39266" name="Rectangle 3"/>
          <p:cNvSpPr>
            <a:spLocks noGrp="1" noChangeArrowheads="1"/>
          </p:cNvSpPr>
          <p:nvPr>
            <p:ph type="body" idx="4294967295"/>
          </p:nvPr>
        </p:nvSpPr>
        <p:spPr/>
        <p:txBody>
          <a:bodyPr/>
          <a:lstStyle/>
          <a:p>
            <a:pPr eaLnBrk="1" hangingPunct="1"/>
            <a:endParaRPr lang="de-DE" altLang="en-US" sz="2000"/>
          </a:p>
          <a:p>
            <a:pPr eaLnBrk="1" hangingPunct="1">
              <a:buFont typeface="Wingdings" panose="05000000000000000000" pitchFamily="2" charset="2"/>
              <a:buNone/>
            </a:pPr>
            <a:endParaRPr lang="de-DE" altLang="en-US" sz="2000"/>
          </a:p>
        </p:txBody>
      </p:sp>
      <p:sp>
        <p:nvSpPr>
          <p:cNvPr id="18438" name="Text Box 6"/>
          <p:cNvSpPr txBox="1">
            <a:spLocks noChangeArrowheads="1"/>
          </p:cNvSpPr>
          <p:nvPr/>
        </p:nvSpPr>
        <p:spPr bwMode="auto">
          <a:xfrm>
            <a:off x="1221055" y="1089819"/>
            <a:ext cx="8220075" cy="504825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400" dirty="0">
                <a:solidFill>
                  <a:schemeClr val="tx1"/>
                </a:solidFill>
              </a:rPr>
              <a:t>         1                              1                          </a:t>
            </a:r>
          </a:p>
          <a:p>
            <a:pPr eaLnBrk="1" hangingPunct="1">
              <a:spcBef>
                <a:spcPct val="0"/>
              </a:spcBef>
              <a:buClrTx/>
              <a:buFontTx/>
              <a:buNone/>
            </a:pPr>
            <a:r>
              <a:rPr lang="de-DE" altLang="en-US" sz="1400" dirty="0">
                <a:solidFill>
                  <a:schemeClr val="tx1"/>
                </a:solidFill>
              </a:rPr>
              <a:t>U = ---- = --------------------------------------------------</a:t>
            </a:r>
          </a:p>
          <a:p>
            <a:pPr eaLnBrk="1" hangingPunct="1">
              <a:spcBef>
                <a:spcPct val="0"/>
              </a:spcBef>
              <a:buClrTx/>
              <a:buFontTx/>
              <a:buNone/>
            </a:pPr>
            <a:r>
              <a:rPr lang="de-DE" altLang="en-US" sz="1400" dirty="0">
                <a:solidFill>
                  <a:schemeClr val="tx1"/>
                </a:solidFill>
              </a:rPr>
              <a:t>      R</a:t>
            </a:r>
            <a:r>
              <a:rPr lang="de-DE" altLang="en-US" sz="1400" baseline="-25000" dirty="0">
                <a:solidFill>
                  <a:schemeClr val="tx1"/>
                </a:solidFill>
              </a:rPr>
              <a:t>T </a:t>
            </a:r>
            <a:r>
              <a:rPr lang="de-DE" altLang="en-US" sz="1400" dirty="0">
                <a:solidFill>
                  <a:schemeClr val="tx1"/>
                </a:solidFill>
              </a:rPr>
              <a:t>     Rsi  +  d1/l1  +  d2/l2  +  d3/l3  +  Rsa</a:t>
            </a:r>
          </a:p>
          <a:p>
            <a:pPr eaLnBrk="1" hangingPunct="1">
              <a:spcBef>
                <a:spcPct val="0"/>
              </a:spcBef>
              <a:buClrTx/>
              <a:buFontTx/>
              <a:buNone/>
            </a:pPr>
            <a:endParaRPr lang="de-DE" altLang="en-US" sz="1400" dirty="0">
              <a:solidFill>
                <a:schemeClr val="tx1"/>
              </a:solidFill>
            </a:endParaRPr>
          </a:p>
          <a:p>
            <a:pPr eaLnBrk="1" hangingPunct="1">
              <a:spcBef>
                <a:spcPct val="0"/>
              </a:spcBef>
              <a:buClrTx/>
              <a:buFontTx/>
              <a:buNone/>
            </a:pPr>
            <a:endParaRPr lang="de-DE" altLang="en-US" sz="1400" dirty="0">
              <a:solidFill>
                <a:schemeClr val="tx1"/>
              </a:solidFill>
            </a:endParaRPr>
          </a:p>
          <a:p>
            <a:pPr eaLnBrk="1" hangingPunct="1">
              <a:spcBef>
                <a:spcPct val="0"/>
              </a:spcBef>
              <a:buClrTx/>
              <a:buFontTx/>
              <a:buNone/>
            </a:pPr>
            <a:r>
              <a:rPr lang="de-DE" altLang="en-US" sz="1400" dirty="0">
                <a:solidFill>
                  <a:schemeClr val="tx1"/>
                </a:solidFill>
              </a:rPr>
              <a:t>        1                                                                                	1                                                      </a:t>
            </a:r>
          </a:p>
          <a:p>
            <a:pPr eaLnBrk="1" hangingPunct="1">
              <a:spcBef>
                <a:spcPct val="0"/>
              </a:spcBef>
              <a:buClrTx/>
              <a:buFontTx/>
              <a:buNone/>
            </a:pPr>
            <a:r>
              <a:rPr lang="de-DE" altLang="en-US" sz="1400" dirty="0">
                <a:solidFill>
                  <a:schemeClr val="tx1"/>
                </a:solidFill>
              </a:rPr>
              <a:t>U = ----- = -----------------------------------------------------------------------------------------------------------------------------------</a:t>
            </a:r>
          </a:p>
          <a:p>
            <a:pPr eaLnBrk="1" hangingPunct="1">
              <a:spcBef>
                <a:spcPct val="0"/>
              </a:spcBef>
              <a:buClrTx/>
              <a:buFontTx/>
              <a:buNone/>
            </a:pPr>
            <a:r>
              <a:rPr lang="de-DE" altLang="en-US" sz="1400" dirty="0">
                <a:solidFill>
                  <a:schemeClr val="tx1"/>
                </a:solidFill>
              </a:rPr>
              <a:t>        R</a:t>
            </a:r>
            <a:r>
              <a:rPr lang="de-DE" altLang="en-US" sz="1400" baseline="-25000" dirty="0">
                <a:solidFill>
                  <a:schemeClr val="tx1"/>
                </a:solidFill>
              </a:rPr>
              <a:t>T </a:t>
            </a:r>
            <a:r>
              <a:rPr lang="de-DE" altLang="en-US" sz="1400" dirty="0">
                <a:solidFill>
                  <a:schemeClr val="tx1"/>
                </a:solidFill>
              </a:rPr>
              <a:t>     0.13 m²K/W  +  0.20 m/2.3 W/mK  +  0.30 m/0.038 W/mK  +  0.015 m/0.70 W/mK  +  0.04 m²K/W</a:t>
            </a:r>
          </a:p>
          <a:p>
            <a:pPr eaLnBrk="1" hangingPunct="1">
              <a:spcBef>
                <a:spcPct val="0"/>
              </a:spcBef>
              <a:buClrTx/>
              <a:buFontTx/>
              <a:buNone/>
            </a:pPr>
            <a:r>
              <a:rPr lang="de-DE" altLang="en-US" sz="1400" dirty="0">
                <a:solidFill>
                  <a:schemeClr val="tx1"/>
                </a:solidFill>
              </a:rPr>
              <a:t>  </a:t>
            </a:r>
          </a:p>
          <a:p>
            <a:pPr eaLnBrk="1" hangingPunct="1">
              <a:spcBef>
                <a:spcPct val="0"/>
              </a:spcBef>
              <a:buClrTx/>
              <a:buFontTx/>
              <a:buNone/>
            </a:pPr>
            <a:endParaRPr lang="de-DE" altLang="en-US" sz="1400" dirty="0">
              <a:solidFill>
                <a:schemeClr val="tx1"/>
              </a:solidFill>
            </a:endParaRPr>
          </a:p>
          <a:p>
            <a:pPr eaLnBrk="1" hangingPunct="1">
              <a:spcBef>
                <a:spcPct val="0"/>
              </a:spcBef>
              <a:buClrTx/>
              <a:buFontTx/>
              <a:buNone/>
            </a:pPr>
            <a:r>
              <a:rPr lang="de-DE" altLang="en-US" sz="1400" dirty="0">
                <a:solidFill>
                  <a:schemeClr val="tx1"/>
                </a:solidFill>
              </a:rPr>
              <a:t>       1 				1</a:t>
            </a:r>
          </a:p>
          <a:p>
            <a:pPr eaLnBrk="1" hangingPunct="1">
              <a:spcBef>
                <a:spcPct val="0"/>
              </a:spcBef>
              <a:buClrTx/>
              <a:buFontTx/>
              <a:buNone/>
            </a:pPr>
            <a:r>
              <a:rPr lang="de-DE" altLang="en-US" sz="1400" dirty="0">
                <a:solidFill>
                  <a:schemeClr val="tx1"/>
                </a:solidFill>
              </a:rPr>
              <a:t>U = ----- = --------------------------------------------------------  ---------------------------------------------</a:t>
            </a:r>
          </a:p>
          <a:p>
            <a:pPr eaLnBrk="1" hangingPunct="1">
              <a:spcBef>
                <a:spcPct val="0"/>
              </a:spcBef>
              <a:buClrTx/>
              <a:buFontTx/>
              <a:buNone/>
            </a:pPr>
            <a:r>
              <a:rPr lang="de-DE" altLang="en-US" sz="1400" dirty="0">
                <a:solidFill>
                  <a:schemeClr val="tx1"/>
                </a:solidFill>
              </a:rPr>
              <a:t>        R</a:t>
            </a:r>
            <a:r>
              <a:rPr lang="de-DE" altLang="en-US" sz="1400" baseline="-25000" dirty="0">
                <a:solidFill>
                  <a:schemeClr val="tx1"/>
                </a:solidFill>
              </a:rPr>
              <a:t>T </a:t>
            </a:r>
            <a:r>
              <a:rPr lang="de-DE" altLang="en-US" sz="1400" dirty="0">
                <a:solidFill>
                  <a:schemeClr val="tx1"/>
                </a:solidFill>
              </a:rPr>
              <a:t>     0.13 m²K/W  +  0.087 m²K/W +  7.895 m²K/W +  0.021 m²K/W +  0.04 m²K/W</a:t>
            </a:r>
          </a:p>
          <a:p>
            <a:pPr eaLnBrk="1" hangingPunct="1">
              <a:spcBef>
                <a:spcPct val="0"/>
              </a:spcBef>
              <a:buClrTx/>
              <a:buFontTx/>
              <a:buNone/>
            </a:pPr>
            <a:endParaRPr lang="de-DE" altLang="en-US" sz="1400" dirty="0">
              <a:solidFill>
                <a:schemeClr val="tx1"/>
              </a:solidFill>
            </a:endParaRPr>
          </a:p>
          <a:p>
            <a:pPr eaLnBrk="1" hangingPunct="1">
              <a:spcBef>
                <a:spcPct val="0"/>
              </a:spcBef>
              <a:buClrTx/>
              <a:buFontTx/>
              <a:buNone/>
            </a:pPr>
            <a:endParaRPr lang="de-DE" altLang="en-US" sz="1400" dirty="0">
              <a:solidFill>
                <a:schemeClr val="tx1"/>
              </a:solidFill>
            </a:endParaRPr>
          </a:p>
          <a:p>
            <a:pPr eaLnBrk="1" hangingPunct="1">
              <a:spcBef>
                <a:spcPct val="0"/>
              </a:spcBef>
              <a:buClrTx/>
              <a:buFontTx/>
              <a:buNone/>
            </a:pPr>
            <a:r>
              <a:rPr lang="de-DE" altLang="en-US" sz="1400" dirty="0">
                <a:solidFill>
                  <a:schemeClr val="tx1"/>
                </a:solidFill>
              </a:rPr>
              <a:t>        1                                         1                          </a:t>
            </a:r>
          </a:p>
          <a:p>
            <a:pPr eaLnBrk="1" hangingPunct="1">
              <a:spcBef>
                <a:spcPct val="0"/>
              </a:spcBef>
              <a:buClrTx/>
              <a:buFontTx/>
              <a:buNone/>
            </a:pPr>
            <a:r>
              <a:rPr lang="de-DE" altLang="en-US" sz="1400" dirty="0">
                <a:solidFill>
                  <a:schemeClr val="tx1"/>
                </a:solidFill>
              </a:rPr>
              <a:t>U = ----- =  -----------------------------------------------------------</a:t>
            </a:r>
          </a:p>
          <a:p>
            <a:pPr eaLnBrk="1" hangingPunct="1">
              <a:spcBef>
                <a:spcPct val="0"/>
              </a:spcBef>
              <a:buClrTx/>
              <a:buFontTx/>
              <a:buNone/>
            </a:pPr>
            <a:r>
              <a:rPr lang="de-DE" altLang="en-US" sz="1400" dirty="0">
                <a:solidFill>
                  <a:schemeClr val="tx1"/>
                </a:solidFill>
              </a:rPr>
              <a:t>        R</a:t>
            </a:r>
            <a:r>
              <a:rPr lang="de-DE" altLang="en-US" sz="1400" baseline="-25000" dirty="0">
                <a:solidFill>
                  <a:schemeClr val="tx1"/>
                </a:solidFill>
              </a:rPr>
              <a:t>T </a:t>
            </a:r>
            <a:r>
              <a:rPr lang="de-DE" altLang="en-US" sz="1400" dirty="0">
                <a:solidFill>
                  <a:schemeClr val="tx1"/>
                </a:solidFill>
              </a:rPr>
              <a:t>     0.13 m²K/W  +  8.00 m²K/W  +  0.04 m²K/W</a:t>
            </a:r>
          </a:p>
          <a:p>
            <a:pPr eaLnBrk="1" hangingPunct="1">
              <a:spcBef>
                <a:spcPct val="0"/>
              </a:spcBef>
              <a:buClrTx/>
              <a:buFontTx/>
              <a:buNone/>
            </a:pPr>
            <a:endParaRPr lang="de-DE" altLang="en-US" sz="1400" dirty="0">
              <a:solidFill>
                <a:schemeClr val="tx1"/>
              </a:solidFill>
            </a:endParaRPr>
          </a:p>
          <a:p>
            <a:pPr eaLnBrk="1" hangingPunct="1">
              <a:spcBef>
                <a:spcPct val="0"/>
              </a:spcBef>
              <a:buClrTx/>
              <a:buFontTx/>
              <a:buNone/>
            </a:pPr>
            <a:endParaRPr lang="de-DE" altLang="en-US" sz="1400" dirty="0">
              <a:solidFill>
                <a:schemeClr val="tx1"/>
              </a:solidFill>
            </a:endParaRPr>
          </a:p>
          <a:p>
            <a:pPr eaLnBrk="1" hangingPunct="1">
              <a:spcBef>
                <a:spcPct val="0"/>
              </a:spcBef>
              <a:buClrTx/>
              <a:buFontTx/>
              <a:buNone/>
            </a:pPr>
            <a:r>
              <a:rPr lang="de-DE" altLang="en-US" sz="1400" dirty="0">
                <a:solidFill>
                  <a:schemeClr val="tx1"/>
                </a:solidFill>
              </a:rPr>
              <a:t>        1                 1           </a:t>
            </a:r>
          </a:p>
          <a:p>
            <a:pPr eaLnBrk="1" hangingPunct="1">
              <a:spcBef>
                <a:spcPct val="0"/>
              </a:spcBef>
              <a:buClrTx/>
              <a:buFontTx/>
              <a:buNone/>
            </a:pPr>
            <a:r>
              <a:rPr lang="de-DE" altLang="en-US" sz="1400" dirty="0">
                <a:solidFill>
                  <a:schemeClr val="tx1"/>
                </a:solidFill>
              </a:rPr>
              <a:t>U = ----- =  --------------------  =  0.122 W/m²K</a:t>
            </a:r>
          </a:p>
          <a:p>
            <a:pPr eaLnBrk="1" hangingPunct="1">
              <a:spcBef>
                <a:spcPct val="0"/>
              </a:spcBef>
              <a:buClrTx/>
              <a:buFontTx/>
              <a:buNone/>
            </a:pPr>
            <a:r>
              <a:rPr lang="de-DE" altLang="en-US" sz="1400" dirty="0">
                <a:solidFill>
                  <a:schemeClr val="tx1"/>
                </a:solidFill>
              </a:rPr>
              <a:t>        R</a:t>
            </a:r>
            <a:r>
              <a:rPr lang="de-DE" altLang="en-US" sz="1400" baseline="-25000" dirty="0">
                <a:solidFill>
                  <a:schemeClr val="tx1"/>
                </a:solidFill>
              </a:rPr>
              <a:t>T</a:t>
            </a:r>
            <a:r>
              <a:rPr lang="de-DE" altLang="en-US" sz="1400" dirty="0">
                <a:solidFill>
                  <a:schemeClr val="tx1"/>
                </a:solidFill>
              </a:rPr>
              <a:t>       8. 17 m²K/W </a:t>
            </a:r>
          </a:p>
        </p:txBody>
      </p:sp>
      <p:sp>
        <p:nvSpPr>
          <p:cNvPr id="139270" name="Rectangle 13"/>
          <p:cNvSpPr txBox="1">
            <a:spLocks noChangeArrowheads="1"/>
          </p:cNvSpPr>
          <p:nvPr/>
        </p:nvSpPr>
        <p:spPr bwMode="auto">
          <a:xfrm>
            <a:off x="1185585" y="215900"/>
            <a:ext cx="48545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3200" dirty="0"/>
              <a:t>Exercise</a:t>
            </a:r>
          </a:p>
        </p:txBody>
      </p:sp>
      <p:grpSp>
        <p:nvGrpSpPr>
          <p:cNvPr id="10" name="Group 9">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1" name="Group 10">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6" name="TextBox 15">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7" name="TextBox 16">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8" name="Diagonal Stripe 17">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9" name="Diagonal Stripe 18">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2" name="Group 11">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4" name="Rectangle 13">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5" name="Rectangle 14">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3" name="Picture 12"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cxnSp>
        <p:nvCxnSpPr>
          <p:cNvPr id="3" name="Straight Connector 2"/>
          <p:cNvCxnSpPr/>
          <p:nvPr/>
        </p:nvCxnSpPr>
        <p:spPr>
          <a:xfrm>
            <a:off x="1992313" y="1470124"/>
            <a:ext cx="2739707" cy="5299"/>
          </a:xfrm>
          <a:prstGeom prst="line">
            <a:avLst/>
          </a:prstGeom>
          <a:ln w="1270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2030413" y="2536924"/>
            <a:ext cx="706371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2060893" y="3603724"/>
            <a:ext cx="5482907"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2060893" y="4669907"/>
            <a:ext cx="3212147"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2060893" y="5736707"/>
            <a:ext cx="1109027" cy="0"/>
          </a:xfrm>
          <a:prstGeom prst="line">
            <a:avLst/>
          </a:prstGeom>
          <a:ln w="12700"/>
        </p:spPr>
        <p:style>
          <a:lnRef idx="1">
            <a:schemeClr val="dk1"/>
          </a:lnRef>
          <a:fillRef idx="0">
            <a:schemeClr val="dk1"/>
          </a:fillRef>
          <a:effectRef idx="0">
            <a:schemeClr val="dk1"/>
          </a:effectRef>
          <a:fontRef idx="minor">
            <a:schemeClr val="tx1"/>
          </a:fontRef>
        </p:style>
      </p:cxnSp>
      <p:sp>
        <p:nvSpPr>
          <p:cNvPr id="24"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checkerboard(across)">
                                      <p:cBhvr>
                                        <p:cTn id="7" dur="500"/>
                                        <p:tgtEl>
                                          <p:spTgt spid="184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8438">
                                            <p:txEl>
                                              <p:pRg st="5" end="5"/>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8438">
                                            <p:txEl>
                                              <p:pRg st="6" end="6"/>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438">
                                            <p:txEl>
                                              <p:pRg st="7" end="7"/>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8438">
                                            <p:txEl>
                                              <p:pRg st="10" end="1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438">
                                            <p:txEl>
                                              <p:pRg st="11" end="11"/>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8438">
                                            <p:txEl>
                                              <p:pRg st="12" end="1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8438">
                                            <p:txEl>
                                              <p:pRg st="15" end="15"/>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438">
                                            <p:txEl>
                                              <p:pRg st="16" end="16"/>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438">
                                            <p:txEl>
                                              <p:pRg st="17" end="17"/>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8438">
                                            <p:txEl>
                                              <p:pRg st="20" end="2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438">
                                            <p:txEl>
                                              <p:pRg st="21" end="21"/>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8438">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348424" y="2362201"/>
            <a:ext cx="65087" cy="3548063"/>
          </a:xfrm>
          <a:prstGeom prst="rect">
            <a:avLst/>
          </a:prstGeom>
          <a:solidFill>
            <a:srgbClr val="AA95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1315" name="Rectangle 3"/>
          <p:cNvSpPr>
            <a:spLocks noGrp="1" noChangeArrowheads="1"/>
          </p:cNvSpPr>
          <p:nvPr>
            <p:ph type="body" idx="4294967295"/>
          </p:nvPr>
        </p:nvSpPr>
        <p:spPr>
          <a:xfrm>
            <a:off x="3471863" y="2351088"/>
            <a:ext cx="7097712" cy="4114800"/>
          </a:xfrm>
        </p:spPr>
        <p:txBody>
          <a:bodyPr/>
          <a:lstStyle/>
          <a:p>
            <a:pPr eaLnBrk="1" hangingPunct="1"/>
            <a:endParaRPr lang="en-GB" altLang="en-US"/>
          </a:p>
          <a:p>
            <a:pPr eaLnBrk="1" hangingPunct="1">
              <a:buFont typeface="Wingdings" panose="05000000000000000000" pitchFamily="2" charset="2"/>
              <a:buNone/>
            </a:pPr>
            <a:endParaRPr lang="en-GB" altLang="en-US"/>
          </a:p>
        </p:txBody>
      </p:sp>
      <p:sp>
        <p:nvSpPr>
          <p:cNvPr id="141318" name="Text Box 23"/>
          <p:cNvSpPr txBox="1">
            <a:spLocks noChangeArrowheads="1"/>
          </p:cNvSpPr>
          <p:nvPr/>
        </p:nvSpPr>
        <p:spPr bwMode="auto">
          <a:xfrm>
            <a:off x="4902201" y="3476625"/>
            <a:ext cx="735013" cy="338138"/>
          </a:xfrm>
          <a:prstGeom prst="rect">
            <a:avLst/>
          </a:prstGeom>
          <a:solidFill>
            <a:srgbClr val="FF0000"/>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tx1"/>
                </a:solidFill>
              </a:rPr>
              <a:t>R</a:t>
            </a:r>
            <a:r>
              <a:rPr lang="en-GB" altLang="en-US" sz="1700" baseline="-25000">
                <a:solidFill>
                  <a:schemeClr val="tx1"/>
                </a:solidFill>
              </a:rPr>
              <a:t>si</a:t>
            </a:r>
          </a:p>
        </p:txBody>
      </p:sp>
      <p:sp>
        <p:nvSpPr>
          <p:cNvPr id="141319" name="Text Box 24"/>
          <p:cNvSpPr txBox="1">
            <a:spLocks noChangeArrowheads="1"/>
          </p:cNvSpPr>
          <p:nvPr/>
        </p:nvSpPr>
        <p:spPr bwMode="auto">
          <a:xfrm>
            <a:off x="5857875" y="3476625"/>
            <a:ext cx="1030288" cy="338138"/>
          </a:xfrm>
          <a:prstGeom prst="rect">
            <a:avLst/>
          </a:prstGeom>
          <a:solidFill>
            <a:srgbClr val="AA956E"/>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tx1"/>
                </a:solidFill>
              </a:rPr>
              <a:t>Plywood</a:t>
            </a:r>
          </a:p>
        </p:txBody>
      </p:sp>
      <p:sp>
        <p:nvSpPr>
          <p:cNvPr id="141320" name="Text Box 25"/>
          <p:cNvSpPr txBox="1">
            <a:spLocks noChangeArrowheads="1"/>
          </p:cNvSpPr>
          <p:nvPr/>
        </p:nvSpPr>
        <p:spPr bwMode="auto">
          <a:xfrm>
            <a:off x="8504239" y="3476625"/>
            <a:ext cx="955675" cy="338138"/>
          </a:xfrm>
          <a:prstGeom prst="rect">
            <a:avLst/>
          </a:prstGeom>
          <a:solidFill>
            <a:srgbClr val="CFC29D"/>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tx1"/>
                </a:solidFill>
              </a:rPr>
              <a:t>WFB</a:t>
            </a:r>
          </a:p>
        </p:txBody>
      </p:sp>
      <p:sp>
        <p:nvSpPr>
          <p:cNvPr id="141321" name="Text Box 26"/>
          <p:cNvSpPr txBox="1">
            <a:spLocks noChangeArrowheads="1"/>
          </p:cNvSpPr>
          <p:nvPr/>
        </p:nvSpPr>
        <p:spPr bwMode="auto">
          <a:xfrm>
            <a:off x="7107239" y="3476625"/>
            <a:ext cx="1176337" cy="338138"/>
          </a:xfrm>
          <a:prstGeom prst="rect">
            <a:avLst/>
          </a:prstGeom>
          <a:solidFill>
            <a:srgbClr val="E7DC4B"/>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tx1"/>
                </a:solidFill>
              </a:rPr>
              <a:t>Insulation</a:t>
            </a:r>
          </a:p>
        </p:txBody>
      </p:sp>
      <p:sp>
        <p:nvSpPr>
          <p:cNvPr id="141322" name="Text Box 27"/>
          <p:cNvSpPr txBox="1">
            <a:spLocks noChangeArrowheads="1"/>
          </p:cNvSpPr>
          <p:nvPr/>
        </p:nvSpPr>
        <p:spPr bwMode="auto">
          <a:xfrm>
            <a:off x="9680576" y="3476625"/>
            <a:ext cx="733425" cy="338138"/>
          </a:xfrm>
          <a:prstGeom prst="rect">
            <a:avLst/>
          </a:prstGeom>
          <a:solidFill>
            <a:schemeClr val="accent2"/>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bg1"/>
                </a:solidFill>
              </a:rPr>
              <a:t>R</a:t>
            </a:r>
            <a:r>
              <a:rPr lang="en-GB" altLang="en-US" sz="1700" baseline="-25000">
                <a:solidFill>
                  <a:schemeClr val="bg1"/>
                </a:solidFill>
              </a:rPr>
              <a:t>se</a:t>
            </a:r>
          </a:p>
        </p:txBody>
      </p:sp>
      <p:sp>
        <p:nvSpPr>
          <p:cNvPr id="141323" name="Line 28"/>
          <p:cNvSpPr>
            <a:spLocks noChangeShapeType="1"/>
          </p:cNvSpPr>
          <p:nvPr/>
        </p:nvSpPr>
        <p:spPr bwMode="auto">
          <a:xfrm>
            <a:off x="5637214" y="3705225"/>
            <a:ext cx="219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24" name="Line 29"/>
          <p:cNvSpPr>
            <a:spLocks noChangeShapeType="1"/>
          </p:cNvSpPr>
          <p:nvPr/>
        </p:nvSpPr>
        <p:spPr bwMode="auto">
          <a:xfrm>
            <a:off x="6886576" y="3705225"/>
            <a:ext cx="220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25" name="Line 30"/>
          <p:cNvSpPr>
            <a:spLocks noChangeShapeType="1"/>
          </p:cNvSpPr>
          <p:nvPr/>
        </p:nvSpPr>
        <p:spPr bwMode="auto">
          <a:xfrm>
            <a:off x="8283576" y="3705225"/>
            <a:ext cx="220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26" name="Line 31"/>
          <p:cNvSpPr>
            <a:spLocks noChangeShapeType="1"/>
          </p:cNvSpPr>
          <p:nvPr/>
        </p:nvSpPr>
        <p:spPr bwMode="auto">
          <a:xfrm>
            <a:off x="9459913" y="3705225"/>
            <a:ext cx="2206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27" name="Line 32"/>
          <p:cNvSpPr>
            <a:spLocks noChangeShapeType="1"/>
          </p:cNvSpPr>
          <p:nvPr/>
        </p:nvSpPr>
        <p:spPr bwMode="auto">
          <a:xfrm>
            <a:off x="10415588" y="3705225"/>
            <a:ext cx="2206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28" name="Line 33"/>
          <p:cNvSpPr>
            <a:spLocks noChangeShapeType="1"/>
          </p:cNvSpPr>
          <p:nvPr/>
        </p:nvSpPr>
        <p:spPr bwMode="auto">
          <a:xfrm>
            <a:off x="4681539" y="3705225"/>
            <a:ext cx="219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29" name="Line 17"/>
          <p:cNvSpPr>
            <a:spLocks noChangeShapeType="1"/>
          </p:cNvSpPr>
          <p:nvPr/>
        </p:nvSpPr>
        <p:spPr bwMode="auto">
          <a:xfrm>
            <a:off x="1289686" y="2174875"/>
            <a:ext cx="1393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30" name="Line 18"/>
          <p:cNvSpPr>
            <a:spLocks noChangeShapeType="1"/>
          </p:cNvSpPr>
          <p:nvPr/>
        </p:nvSpPr>
        <p:spPr bwMode="auto">
          <a:xfrm>
            <a:off x="1342073" y="2009775"/>
            <a:ext cx="0" cy="33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31" name="Line 19"/>
          <p:cNvSpPr>
            <a:spLocks noChangeShapeType="1"/>
          </p:cNvSpPr>
          <p:nvPr/>
        </p:nvSpPr>
        <p:spPr bwMode="auto">
          <a:xfrm>
            <a:off x="1413510" y="2009775"/>
            <a:ext cx="0" cy="33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32" name="Line 20"/>
          <p:cNvSpPr>
            <a:spLocks noChangeShapeType="1"/>
          </p:cNvSpPr>
          <p:nvPr/>
        </p:nvSpPr>
        <p:spPr bwMode="auto">
          <a:xfrm>
            <a:off x="2581910" y="2009775"/>
            <a:ext cx="0" cy="33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33" name="Line 21"/>
          <p:cNvSpPr>
            <a:spLocks noChangeShapeType="1"/>
          </p:cNvSpPr>
          <p:nvPr/>
        </p:nvSpPr>
        <p:spPr bwMode="auto">
          <a:xfrm>
            <a:off x="2410460" y="2009775"/>
            <a:ext cx="0" cy="33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34" name="Text Box 22"/>
          <p:cNvSpPr txBox="1">
            <a:spLocks noChangeArrowheads="1"/>
          </p:cNvSpPr>
          <p:nvPr/>
        </p:nvSpPr>
        <p:spPr bwMode="auto">
          <a:xfrm>
            <a:off x="1115061" y="1531938"/>
            <a:ext cx="174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 typeface="Wingdings" panose="05000000000000000000" pitchFamily="2" charset="2"/>
              <a:buNone/>
            </a:pPr>
            <a:r>
              <a:rPr lang="en-GB" altLang="en-US">
                <a:solidFill>
                  <a:schemeClr val="tx1"/>
                </a:solidFill>
              </a:rPr>
              <a:t> d</a:t>
            </a:r>
            <a:r>
              <a:rPr lang="en-GB" altLang="en-US" baseline="-25000">
                <a:solidFill>
                  <a:schemeClr val="tx1"/>
                </a:solidFill>
              </a:rPr>
              <a:t>1</a:t>
            </a:r>
            <a:r>
              <a:rPr lang="en-GB" altLang="en-US">
                <a:solidFill>
                  <a:schemeClr val="tx1"/>
                </a:solidFill>
              </a:rPr>
              <a:t>       d</a:t>
            </a:r>
            <a:r>
              <a:rPr lang="en-GB" altLang="en-US" baseline="-25000">
                <a:solidFill>
                  <a:schemeClr val="tx1"/>
                </a:solidFill>
              </a:rPr>
              <a:t>2   </a:t>
            </a:r>
            <a:r>
              <a:rPr lang="en-GB" altLang="en-US">
                <a:solidFill>
                  <a:schemeClr val="tx1"/>
                </a:solidFill>
              </a:rPr>
              <a:t>d</a:t>
            </a:r>
            <a:r>
              <a:rPr lang="en-GB" altLang="en-US" baseline="-25000">
                <a:solidFill>
                  <a:schemeClr val="tx1"/>
                </a:solidFill>
              </a:rPr>
              <a:t>3</a:t>
            </a:r>
            <a:endParaRPr lang="en-GB" altLang="en-US">
              <a:solidFill>
                <a:schemeClr val="tx1"/>
              </a:solidFill>
            </a:endParaRPr>
          </a:p>
        </p:txBody>
      </p:sp>
      <p:sp>
        <p:nvSpPr>
          <p:cNvPr id="141336" name="Rectangle 13"/>
          <p:cNvSpPr txBox="1">
            <a:spLocks noChangeArrowheads="1"/>
          </p:cNvSpPr>
          <p:nvPr/>
        </p:nvSpPr>
        <p:spPr bwMode="auto">
          <a:xfrm>
            <a:off x="1202940" y="207964"/>
            <a:ext cx="1051872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de-DE" altLang="en-US" sz="3200" dirty="0"/>
              <a:t>U-value calculation non homogenous components (ISO 6946) </a:t>
            </a:r>
          </a:p>
        </p:txBody>
      </p:sp>
      <p:sp>
        <p:nvSpPr>
          <p:cNvPr id="32" name="Rectangle 31"/>
          <p:cNvSpPr/>
          <p:nvPr/>
        </p:nvSpPr>
        <p:spPr>
          <a:xfrm>
            <a:off x="1411923" y="2357438"/>
            <a:ext cx="1001712" cy="354806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3" name="Rectangle 32"/>
          <p:cNvSpPr/>
          <p:nvPr/>
        </p:nvSpPr>
        <p:spPr>
          <a:xfrm>
            <a:off x="2410460" y="2357438"/>
            <a:ext cx="158750" cy="3548062"/>
          </a:xfrm>
          <a:prstGeom prst="rect">
            <a:avLst/>
          </a:prstGeom>
          <a:solidFill>
            <a:srgbClr val="CFC2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 name="Right Arrow 2"/>
          <p:cNvSpPr/>
          <p:nvPr/>
        </p:nvSpPr>
        <p:spPr>
          <a:xfrm>
            <a:off x="886461" y="3608388"/>
            <a:ext cx="2352675" cy="431800"/>
          </a:xfrm>
          <a:prstGeom prst="rightArrow">
            <a:avLst/>
          </a:prstGeom>
          <a:gradFill flip="none" rotWithShape="1">
            <a:gsLst>
              <a:gs pos="0">
                <a:srgbClr val="FF0000"/>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5" name="Straight Connector 4"/>
          <p:cNvCxnSpPr/>
          <p:nvPr/>
        </p:nvCxnSpPr>
        <p:spPr>
          <a:xfrm>
            <a:off x="1334135" y="2357438"/>
            <a:ext cx="0" cy="35544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581910" y="2357438"/>
            <a:ext cx="0" cy="355441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5830913" y="1024945"/>
            <a:ext cx="3573462" cy="113665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mc:AlternateContent xmlns:mc="http://schemas.openxmlformats.org/markup-compatibility/2006" xmlns:a14="http://schemas.microsoft.com/office/drawing/2010/main">
        <mc:Choice Requires="a14">
          <p:sp>
            <p:nvSpPr>
              <p:cNvPr id="40" name="TextBox 39"/>
              <p:cNvSpPr txBox="1">
                <a:spLocks noRot="1" noChangeAspect="1" noMove="1" noResize="1" noEditPoints="1" noAdjustHandles="1" noChangeArrowheads="1" noChangeShapeType="1" noTextEdit="1"/>
              </p:cNvSpPr>
              <p:nvPr/>
            </p:nvSpPr>
            <p:spPr>
              <a:xfrm>
                <a:off x="5884203" y="1172312"/>
                <a:ext cx="3372142" cy="759375"/>
              </a:xfrm>
              <a:prstGeom prst="rect">
                <a:avLst/>
              </a:prstGeom>
              <a:blipFill>
                <a:blip r:embed="rId3" cstate="screen">
                  <a:extLst>
                    <a:ext uri="{28A0092B-C50C-407E-A947-70E740481C1C}">
                      <a14:useLocalDpi/>
                    </a:ext>
                  </a:extLst>
                </a:blip>
                <a:stretch>
                  <a:fillRect/>
                </a:stretch>
              </a:blipFill>
            </p:spPr>
            <p:txBody>
              <a:bodyPr/>
              <a:lstStyle/>
              <a:p>
                <a14:m>
                  <m:oMath xmlns:m="http://schemas.openxmlformats.org/officeDocument/2006/math">
                    <a:fld id="{825F15A7-03F4-43D7-82C5-3E23DA2F108C}" type="mathplaceholder">
                      <a:rPr lang="en-CA" i="1">
                        <a:noFill/>
                        <a:latin typeface="Cambria Math" panose="02040503050406030204" pitchFamily="18" charset="0"/>
                      </a:rPr>
                      <a:t>Type equation here.</a:t>
                    </a:fld>
                  </m:oMath>
                </a14:m>
                <a:r>
                  <a:rPr lang="en-CA" dirty="0">
                    <a:noFill/>
                  </a:rPr>
                  <a:t> </a:t>
                </a:r>
              </a:p>
            </p:txBody>
          </p:sp>
        </mc:Choice>
        <mc:Fallback xmlns="">
          <p:sp>
            <p:nvSpPr>
              <p:cNvPr id="40" name="TextBox 39"/>
              <p:cNvSpPr txBox="1">
                <a:spLocks noRot="1" noChangeAspect="1" noMove="1" noResize="1" noEditPoints="1" noAdjustHandles="1" noChangeArrowheads="1" noChangeShapeType="1" noTextEdit="1"/>
              </p:cNvSpPr>
              <p:nvPr/>
            </p:nvSpPr>
            <p:spPr>
              <a:xfrm>
                <a:off x="5884203" y="1172312"/>
                <a:ext cx="3372142" cy="759375"/>
              </a:xfrm>
              <a:prstGeom prst="rect">
                <a:avLst/>
              </a:prstGeom>
              <a:blipFill>
                <a:blip r:embed="rId4"/>
                <a:stretch>
                  <a:fillRect/>
                </a:stretch>
              </a:blipFill>
            </p:spPr>
            <p:txBody>
              <a:bodyPr/>
              <a:lstStyle/>
              <a:p>
                <a:r>
                  <a:rPr lang="en-CA">
                    <a:noFill/>
                  </a:rPr>
                  <a:t> </a:t>
                </a:r>
              </a:p>
            </p:txBody>
          </p:sp>
        </mc:Fallback>
      </mc:AlternateContent>
      <p:sp>
        <p:nvSpPr>
          <p:cNvPr id="2" name="Rectangle 1"/>
          <p:cNvSpPr/>
          <p:nvPr/>
        </p:nvSpPr>
        <p:spPr>
          <a:xfrm>
            <a:off x="1415098" y="2549526"/>
            <a:ext cx="990600"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5" name="Rectangle 34"/>
          <p:cNvSpPr/>
          <p:nvPr/>
        </p:nvSpPr>
        <p:spPr>
          <a:xfrm>
            <a:off x="1410335" y="4930775"/>
            <a:ext cx="992188"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7" name="Right Arrow 36"/>
          <p:cNvSpPr/>
          <p:nvPr/>
        </p:nvSpPr>
        <p:spPr>
          <a:xfrm>
            <a:off x="886461" y="4970464"/>
            <a:ext cx="2352675" cy="192087"/>
          </a:xfrm>
          <a:prstGeom prst="rightArrow">
            <a:avLst/>
          </a:prstGeom>
          <a:gradFill flip="none" rotWithShape="1">
            <a:gsLst>
              <a:gs pos="0">
                <a:srgbClr val="FF0000"/>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1" name="Right Arrow 40"/>
          <p:cNvSpPr/>
          <p:nvPr/>
        </p:nvSpPr>
        <p:spPr>
          <a:xfrm>
            <a:off x="891224" y="2570164"/>
            <a:ext cx="2352675" cy="192087"/>
          </a:xfrm>
          <a:prstGeom prst="rightArrow">
            <a:avLst/>
          </a:prstGeom>
          <a:gradFill flip="none" rotWithShape="1">
            <a:gsLst>
              <a:gs pos="0">
                <a:srgbClr val="FF0000"/>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1348" name="Text Box 23"/>
          <p:cNvSpPr txBox="1">
            <a:spLocks noChangeArrowheads="1"/>
          </p:cNvSpPr>
          <p:nvPr/>
        </p:nvSpPr>
        <p:spPr bwMode="auto">
          <a:xfrm>
            <a:off x="4902201" y="2928939"/>
            <a:ext cx="735013" cy="338137"/>
          </a:xfrm>
          <a:prstGeom prst="rect">
            <a:avLst/>
          </a:prstGeom>
          <a:solidFill>
            <a:srgbClr val="FF0000"/>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tx1"/>
                </a:solidFill>
              </a:rPr>
              <a:t>R</a:t>
            </a:r>
            <a:r>
              <a:rPr lang="en-GB" altLang="en-US" sz="1700" baseline="-25000">
                <a:solidFill>
                  <a:schemeClr val="tx1"/>
                </a:solidFill>
              </a:rPr>
              <a:t>si</a:t>
            </a:r>
          </a:p>
        </p:txBody>
      </p:sp>
      <p:sp>
        <p:nvSpPr>
          <p:cNvPr id="141349" name="Text Box 24"/>
          <p:cNvSpPr txBox="1">
            <a:spLocks noChangeArrowheads="1"/>
          </p:cNvSpPr>
          <p:nvPr/>
        </p:nvSpPr>
        <p:spPr bwMode="auto">
          <a:xfrm>
            <a:off x="5857875" y="2928939"/>
            <a:ext cx="1030288" cy="338137"/>
          </a:xfrm>
          <a:prstGeom prst="rect">
            <a:avLst/>
          </a:prstGeom>
          <a:solidFill>
            <a:srgbClr val="AA956E"/>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tx1"/>
                </a:solidFill>
              </a:rPr>
              <a:t>Plywood</a:t>
            </a:r>
          </a:p>
        </p:txBody>
      </p:sp>
      <p:sp>
        <p:nvSpPr>
          <p:cNvPr id="141350" name="Text Box 25"/>
          <p:cNvSpPr txBox="1">
            <a:spLocks noChangeArrowheads="1"/>
          </p:cNvSpPr>
          <p:nvPr/>
        </p:nvSpPr>
        <p:spPr bwMode="auto">
          <a:xfrm>
            <a:off x="8504239" y="2928939"/>
            <a:ext cx="955675" cy="338137"/>
          </a:xfrm>
          <a:prstGeom prst="rect">
            <a:avLst/>
          </a:prstGeom>
          <a:solidFill>
            <a:srgbClr val="CFC29D"/>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tx1"/>
                </a:solidFill>
              </a:rPr>
              <a:t>WFB</a:t>
            </a:r>
          </a:p>
        </p:txBody>
      </p:sp>
      <p:sp>
        <p:nvSpPr>
          <p:cNvPr id="141351" name="Text Box 26"/>
          <p:cNvSpPr txBox="1">
            <a:spLocks noChangeArrowheads="1"/>
          </p:cNvSpPr>
          <p:nvPr/>
        </p:nvSpPr>
        <p:spPr bwMode="auto">
          <a:xfrm>
            <a:off x="7107239" y="2928939"/>
            <a:ext cx="1176337" cy="338137"/>
          </a:xfrm>
          <a:prstGeom prst="rect">
            <a:avLst/>
          </a:prstGeom>
          <a:solidFill>
            <a:srgbClr val="996633"/>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tx1"/>
                </a:solidFill>
              </a:rPr>
              <a:t>Wood</a:t>
            </a:r>
          </a:p>
        </p:txBody>
      </p:sp>
      <p:sp>
        <p:nvSpPr>
          <p:cNvPr id="141352" name="Text Box 27"/>
          <p:cNvSpPr txBox="1">
            <a:spLocks noChangeArrowheads="1"/>
          </p:cNvSpPr>
          <p:nvPr/>
        </p:nvSpPr>
        <p:spPr bwMode="auto">
          <a:xfrm>
            <a:off x="9680576" y="2928939"/>
            <a:ext cx="733425" cy="338137"/>
          </a:xfrm>
          <a:prstGeom prst="rect">
            <a:avLst/>
          </a:prstGeom>
          <a:solidFill>
            <a:schemeClr val="accent2"/>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bg1"/>
                </a:solidFill>
              </a:rPr>
              <a:t>R</a:t>
            </a:r>
            <a:r>
              <a:rPr lang="en-GB" altLang="en-US" sz="1700" baseline="-25000">
                <a:solidFill>
                  <a:schemeClr val="bg1"/>
                </a:solidFill>
              </a:rPr>
              <a:t>se</a:t>
            </a:r>
          </a:p>
        </p:txBody>
      </p:sp>
      <p:sp>
        <p:nvSpPr>
          <p:cNvPr id="141353" name="Line 28"/>
          <p:cNvSpPr>
            <a:spLocks noChangeShapeType="1"/>
          </p:cNvSpPr>
          <p:nvPr/>
        </p:nvSpPr>
        <p:spPr bwMode="auto">
          <a:xfrm>
            <a:off x="5637214" y="3157538"/>
            <a:ext cx="219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54" name="Line 29"/>
          <p:cNvSpPr>
            <a:spLocks noChangeShapeType="1"/>
          </p:cNvSpPr>
          <p:nvPr/>
        </p:nvSpPr>
        <p:spPr bwMode="auto">
          <a:xfrm>
            <a:off x="6886576" y="3157538"/>
            <a:ext cx="220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55" name="Line 30"/>
          <p:cNvSpPr>
            <a:spLocks noChangeShapeType="1"/>
          </p:cNvSpPr>
          <p:nvPr/>
        </p:nvSpPr>
        <p:spPr bwMode="auto">
          <a:xfrm>
            <a:off x="8283576" y="3157538"/>
            <a:ext cx="220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56" name="Line 31"/>
          <p:cNvSpPr>
            <a:spLocks noChangeShapeType="1"/>
          </p:cNvSpPr>
          <p:nvPr/>
        </p:nvSpPr>
        <p:spPr bwMode="auto">
          <a:xfrm>
            <a:off x="9459913" y="3157538"/>
            <a:ext cx="2206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57" name="Line 32"/>
          <p:cNvSpPr>
            <a:spLocks noChangeShapeType="1"/>
          </p:cNvSpPr>
          <p:nvPr/>
        </p:nvSpPr>
        <p:spPr bwMode="auto">
          <a:xfrm>
            <a:off x="10415588" y="3157538"/>
            <a:ext cx="2206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58" name="Line 33"/>
          <p:cNvSpPr>
            <a:spLocks noChangeShapeType="1"/>
          </p:cNvSpPr>
          <p:nvPr/>
        </p:nvSpPr>
        <p:spPr bwMode="auto">
          <a:xfrm>
            <a:off x="4681539" y="3157538"/>
            <a:ext cx="219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59" name="Text Box 23"/>
          <p:cNvSpPr txBox="1">
            <a:spLocks noChangeArrowheads="1"/>
          </p:cNvSpPr>
          <p:nvPr/>
        </p:nvSpPr>
        <p:spPr bwMode="auto">
          <a:xfrm>
            <a:off x="4902201" y="4995864"/>
            <a:ext cx="735013" cy="338137"/>
          </a:xfrm>
          <a:prstGeom prst="rect">
            <a:avLst/>
          </a:prstGeom>
          <a:solidFill>
            <a:srgbClr val="FF0000"/>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tx1"/>
                </a:solidFill>
              </a:rPr>
              <a:t>R</a:t>
            </a:r>
            <a:r>
              <a:rPr lang="en-GB" altLang="en-US" sz="1700" baseline="-25000">
                <a:solidFill>
                  <a:schemeClr val="tx1"/>
                </a:solidFill>
              </a:rPr>
              <a:t>si</a:t>
            </a:r>
          </a:p>
        </p:txBody>
      </p:sp>
      <p:sp>
        <p:nvSpPr>
          <p:cNvPr id="141360" name="Text Box 24"/>
          <p:cNvSpPr txBox="1">
            <a:spLocks noChangeArrowheads="1"/>
          </p:cNvSpPr>
          <p:nvPr/>
        </p:nvSpPr>
        <p:spPr bwMode="auto">
          <a:xfrm>
            <a:off x="5857875" y="4995864"/>
            <a:ext cx="1030288" cy="338137"/>
          </a:xfrm>
          <a:prstGeom prst="rect">
            <a:avLst/>
          </a:prstGeom>
          <a:solidFill>
            <a:srgbClr val="AA956E"/>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tx1"/>
                </a:solidFill>
              </a:rPr>
              <a:t>Plywood</a:t>
            </a:r>
          </a:p>
        </p:txBody>
      </p:sp>
      <p:sp>
        <p:nvSpPr>
          <p:cNvPr id="141361" name="Text Box 25"/>
          <p:cNvSpPr txBox="1">
            <a:spLocks noChangeArrowheads="1"/>
          </p:cNvSpPr>
          <p:nvPr/>
        </p:nvSpPr>
        <p:spPr bwMode="auto">
          <a:xfrm>
            <a:off x="8504239" y="4995864"/>
            <a:ext cx="955675" cy="338137"/>
          </a:xfrm>
          <a:prstGeom prst="rect">
            <a:avLst/>
          </a:prstGeom>
          <a:solidFill>
            <a:srgbClr val="CFC29D"/>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tx1"/>
                </a:solidFill>
              </a:rPr>
              <a:t>WFB</a:t>
            </a:r>
          </a:p>
        </p:txBody>
      </p:sp>
      <p:sp>
        <p:nvSpPr>
          <p:cNvPr id="141362" name="Text Box 26"/>
          <p:cNvSpPr txBox="1">
            <a:spLocks noChangeArrowheads="1"/>
          </p:cNvSpPr>
          <p:nvPr/>
        </p:nvSpPr>
        <p:spPr bwMode="auto">
          <a:xfrm>
            <a:off x="7107239" y="4662489"/>
            <a:ext cx="1176337" cy="338137"/>
          </a:xfrm>
          <a:prstGeom prst="rect">
            <a:avLst/>
          </a:prstGeom>
          <a:solidFill>
            <a:srgbClr val="996633"/>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tx1"/>
                </a:solidFill>
              </a:rPr>
              <a:t>Wood</a:t>
            </a:r>
          </a:p>
        </p:txBody>
      </p:sp>
      <p:sp>
        <p:nvSpPr>
          <p:cNvPr id="141363" name="Text Box 27"/>
          <p:cNvSpPr txBox="1">
            <a:spLocks noChangeArrowheads="1"/>
          </p:cNvSpPr>
          <p:nvPr/>
        </p:nvSpPr>
        <p:spPr bwMode="auto">
          <a:xfrm>
            <a:off x="9680576" y="4995864"/>
            <a:ext cx="733425" cy="338137"/>
          </a:xfrm>
          <a:prstGeom prst="rect">
            <a:avLst/>
          </a:prstGeom>
          <a:solidFill>
            <a:schemeClr val="accent2"/>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bg1"/>
                </a:solidFill>
              </a:rPr>
              <a:t>R</a:t>
            </a:r>
            <a:r>
              <a:rPr lang="en-GB" altLang="en-US" sz="1700" baseline="-25000">
                <a:solidFill>
                  <a:schemeClr val="bg1"/>
                </a:solidFill>
              </a:rPr>
              <a:t>se</a:t>
            </a:r>
          </a:p>
        </p:txBody>
      </p:sp>
      <p:sp>
        <p:nvSpPr>
          <p:cNvPr id="141364" name="Line 28"/>
          <p:cNvSpPr>
            <a:spLocks noChangeShapeType="1"/>
          </p:cNvSpPr>
          <p:nvPr/>
        </p:nvSpPr>
        <p:spPr bwMode="auto">
          <a:xfrm>
            <a:off x="5637214" y="5224463"/>
            <a:ext cx="219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65" name="Line 29"/>
          <p:cNvSpPr>
            <a:spLocks noChangeShapeType="1"/>
          </p:cNvSpPr>
          <p:nvPr/>
        </p:nvSpPr>
        <p:spPr bwMode="auto">
          <a:xfrm>
            <a:off x="6886576" y="5224463"/>
            <a:ext cx="220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66" name="Line 30"/>
          <p:cNvSpPr>
            <a:spLocks noChangeShapeType="1"/>
          </p:cNvSpPr>
          <p:nvPr/>
        </p:nvSpPr>
        <p:spPr bwMode="auto">
          <a:xfrm>
            <a:off x="8283576" y="5224463"/>
            <a:ext cx="220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67" name="Line 31"/>
          <p:cNvSpPr>
            <a:spLocks noChangeShapeType="1"/>
          </p:cNvSpPr>
          <p:nvPr/>
        </p:nvSpPr>
        <p:spPr bwMode="auto">
          <a:xfrm>
            <a:off x="9459913" y="5224463"/>
            <a:ext cx="2206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68" name="Line 32"/>
          <p:cNvSpPr>
            <a:spLocks noChangeShapeType="1"/>
          </p:cNvSpPr>
          <p:nvPr/>
        </p:nvSpPr>
        <p:spPr bwMode="auto">
          <a:xfrm>
            <a:off x="10415588" y="5224463"/>
            <a:ext cx="2206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69" name="Line 33"/>
          <p:cNvSpPr>
            <a:spLocks noChangeShapeType="1"/>
          </p:cNvSpPr>
          <p:nvPr/>
        </p:nvSpPr>
        <p:spPr bwMode="auto">
          <a:xfrm>
            <a:off x="4681539" y="5224463"/>
            <a:ext cx="219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41370" name="Text Box 26"/>
          <p:cNvSpPr txBox="1">
            <a:spLocks noChangeArrowheads="1"/>
          </p:cNvSpPr>
          <p:nvPr/>
        </p:nvSpPr>
        <p:spPr bwMode="auto">
          <a:xfrm>
            <a:off x="7107239" y="5353050"/>
            <a:ext cx="1176337" cy="338138"/>
          </a:xfrm>
          <a:prstGeom prst="rect">
            <a:avLst/>
          </a:prstGeom>
          <a:solidFill>
            <a:srgbClr val="E7DC4B"/>
          </a:solidFill>
          <a:ln w="9525">
            <a:solidFill>
              <a:schemeClr val="tx1"/>
            </a:solidFill>
            <a:miter lim="800000"/>
            <a:headEnd/>
            <a:tailEnd/>
          </a:ln>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Tx/>
              <a:buNone/>
            </a:pPr>
            <a:r>
              <a:rPr lang="en-GB" altLang="en-US" sz="1600">
                <a:solidFill>
                  <a:schemeClr val="tx1"/>
                </a:solidFill>
              </a:rPr>
              <a:t>Insulation</a:t>
            </a:r>
          </a:p>
        </p:txBody>
      </p:sp>
      <p:sp>
        <p:nvSpPr>
          <p:cNvPr id="141371" name="TextBox 3"/>
          <p:cNvSpPr txBox="1">
            <a:spLocks noChangeArrowheads="1"/>
          </p:cNvSpPr>
          <p:nvPr/>
        </p:nvSpPr>
        <p:spPr bwMode="auto">
          <a:xfrm>
            <a:off x="4900613" y="2400300"/>
            <a:ext cx="3086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Gill Sans MT" panose="020B0502020104020203" pitchFamily="34" charset="0"/>
                <a:ea typeface="MS PGothic" panose="020B0600070205080204" pitchFamily="34" charset="-128"/>
              </a:defRPr>
            </a:lvl1pPr>
            <a:lvl2pPr marL="742950" indent="-285750">
              <a:defRPr sz="1300">
                <a:solidFill>
                  <a:schemeClr val="tx1"/>
                </a:solidFill>
                <a:latin typeface="Gill Sans MT" panose="020B0502020104020203" pitchFamily="34" charset="0"/>
                <a:ea typeface="MS PGothic" panose="020B0600070205080204" pitchFamily="34" charset="-128"/>
              </a:defRPr>
            </a:lvl2pPr>
            <a:lvl3pPr marL="1143000" indent="-228600">
              <a:defRPr sz="1300">
                <a:solidFill>
                  <a:schemeClr val="tx1"/>
                </a:solidFill>
                <a:latin typeface="Gill Sans MT" panose="020B0502020104020203" pitchFamily="34" charset="0"/>
                <a:ea typeface="MS PGothic" panose="020B0600070205080204" pitchFamily="34" charset="-128"/>
              </a:defRPr>
            </a:lvl3pPr>
            <a:lvl4pPr marL="1600200" indent="-228600">
              <a:defRPr sz="1300">
                <a:solidFill>
                  <a:schemeClr val="tx1"/>
                </a:solidFill>
                <a:latin typeface="Gill Sans MT" panose="020B0502020104020203" pitchFamily="34" charset="0"/>
                <a:ea typeface="MS PGothic" panose="020B0600070205080204" pitchFamily="34" charset="-128"/>
              </a:defRPr>
            </a:lvl4pPr>
            <a:lvl5pPr marL="2057400" indent="-228600">
              <a:defRPr sz="13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a:latin typeface="Cambria Math" panose="02040503050406030204" pitchFamily="18" charset="0"/>
              </a:rPr>
              <a:t>Upper Estimated R’t</a:t>
            </a:r>
          </a:p>
        </p:txBody>
      </p:sp>
      <p:sp>
        <p:nvSpPr>
          <p:cNvPr id="141372" name="TextBox 64"/>
          <p:cNvSpPr txBox="1">
            <a:spLocks noChangeArrowheads="1"/>
          </p:cNvSpPr>
          <p:nvPr/>
        </p:nvSpPr>
        <p:spPr bwMode="auto">
          <a:xfrm>
            <a:off x="4900613" y="4300538"/>
            <a:ext cx="30861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Gill Sans MT" panose="020B0502020104020203" pitchFamily="34" charset="0"/>
                <a:ea typeface="MS PGothic" panose="020B0600070205080204" pitchFamily="34" charset="-128"/>
              </a:defRPr>
            </a:lvl1pPr>
            <a:lvl2pPr marL="742950" indent="-285750">
              <a:defRPr sz="1300">
                <a:solidFill>
                  <a:schemeClr val="tx1"/>
                </a:solidFill>
                <a:latin typeface="Gill Sans MT" panose="020B0502020104020203" pitchFamily="34" charset="0"/>
                <a:ea typeface="MS PGothic" panose="020B0600070205080204" pitchFamily="34" charset="-128"/>
              </a:defRPr>
            </a:lvl2pPr>
            <a:lvl3pPr marL="1143000" indent="-228600">
              <a:defRPr sz="1300">
                <a:solidFill>
                  <a:schemeClr val="tx1"/>
                </a:solidFill>
                <a:latin typeface="Gill Sans MT" panose="020B0502020104020203" pitchFamily="34" charset="0"/>
                <a:ea typeface="MS PGothic" panose="020B0600070205080204" pitchFamily="34" charset="-128"/>
              </a:defRPr>
            </a:lvl3pPr>
            <a:lvl4pPr marL="1600200" indent="-228600">
              <a:defRPr sz="1300">
                <a:solidFill>
                  <a:schemeClr val="tx1"/>
                </a:solidFill>
                <a:latin typeface="Gill Sans MT" panose="020B0502020104020203" pitchFamily="34" charset="0"/>
                <a:ea typeface="MS PGothic" panose="020B0600070205080204" pitchFamily="34" charset="-128"/>
              </a:defRPr>
            </a:lvl4pPr>
            <a:lvl5pPr marL="2057400" indent="-228600">
              <a:defRPr sz="13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a:latin typeface="Cambria Math" panose="02040503050406030204" pitchFamily="18" charset="0"/>
              </a:rPr>
              <a:t>Lower Estimated R’’t</a:t>
            </a:r>
          </a:p>
        </p:txBody>
      </p:sp>
      <p:sp>
        <p:nvSpPr>
          <p:cNvPr id="4" name="TextBox 3"/>
          <p:cNvSpPr txBox="1"/>
          <p:nvPr/>
        </p:nvSpPr>
        <p:spPr>
          <a:xfrm>
            <a:off x="339726" y="2479364"/>
            <a:ext cx="658177" cy="400110"/>
          </a:xfrm>
          <a:prstGeom prst="rect">
            <a:avLst/>
          </a:prstGeom>
          <a:noFill/>
        </p:spPr>
        <p:txBody>
          <a:bodyPr wrap="square" rtlCol="0">
            <a:spAutoFit/>
          </a:bodyPr>
          <a:lstStyle/>
          <a:p>
            <a:r>
              <a:rPr lang="en-CA" sz="2000" dirty="0">
                <a:latin typeface="Calibri" panose="020F0502020204030204" pitchFamily="34" charset="0"/>
                <a:cs typeface="Calibri" panose="020F0502020204030204" pitchFamily="34" charset="0"/>
              </a:rPr>
              <a:t>̴20%</a:t>
            </a:r>
          </a:p>
        </p:txBody>
      </p:sp>
      <p:sp>
        <p:nvSpPr>
          <p:cNvPr id="62" name="TextBox 61"/>
          <p:cNvSpPr txBox="1"/>
          <p:nvPr/>
        </p:nvSpPr>
        <p:spPr>
          <a:xfrm>
            <a:off x="4100673" y="2938652"/>
            <a:ext cx="658177" cy="400110"/>
          </a:xfrm>
          <a:prstGeom prst="rect">
            <a:avLst/>
          </a:prstGeom>
          <a:noFill/>
        </p:spPr>
        <p:txBody>
          <a:bodyPr wrap="square" rtlCol="0">
            <a:spAutoFit/>
          </a:bodyPr>
          <a:lstStyle/>
          <a:p>
            <a:r>
              <a:rPr lang="en-CA" sz="2000" dirty="0">
                <a:latin typeface="Calibri" panose="020F0502020204030204" pitchFamily="34" charset="0"/>
                <a:cs typeface="Calibri" panose="020F0502020204030204" pitchFamily="34" charset="0"/>
              </a:rPr>
              <a:t>̴20%</a:t>
            </a:r>
          </a:p>
        </p:txBody>
      </p:sp>
      <p:sp>
        <p:nvSpPr>
          <p:cNvPr id="63" name="TextBox 62"/>
          <p:cNvSpPr txBox="1"/>
          <p:nvPr/>
        </p:nvSpPr>
        <p:spPr>
          <a:xfrm>
            <a:off x="4100673" y="3471226"/>
            <a:ext cx="658177" cy="400110"/>
          </a:xfrm>
          <a:prstGeom prst="rect">
            <a:avLst/>
          </a:prstGeom>
          <a:noFill/>
        </p:spPr>
        <p:txBody>
          <a:bodyPr wrap="square" rtlCol="0">
            <a:spAutoFit/>
          </a:bodyPr>
          <a:lstStyle/>
          <a:p>
            <a:r>
              <a:rPr lang="en-CA" sz="2000" dirty="0">
                <a:latin typeface="Calibri" panose="020F0502020204030204" pitchFamily="34" charset="0"/>
                <a:cs typeface="Calibri" panose="020F0502020204030204" pitchFamily="34" charset="0"/>
              </a:rPr>
              <a:t>̴80%</a:t>
            </a:r>
          </a:p>
        </p:txBody>
      </p:sp>
      <p:sp>
        <p:nvSpPr>
          <p:cNvPr id="64" name="Line 29"/>
          <p:cNvSpPr>
            <a:spLocks noChangeShapeType="1"/>
          </p:cNvSpPr>
          <p:nvPr/>
        </p:nvSpPr>
        <p:spPr bwMode="auto">
          <a:xfrm>
            <a:off x="7105652" y="5224463"/>
            <a:ext cx="589914" cy="128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65" name="Line 29"/>
          <p:cNvSpPr>
            <a:spLocks noChangeShapeType="1"/>
          </p:cNvSpPr>
          <p:nvPr/>
        </p:nvSpPr>
        <p:spPr bwMode="auto">
          <a:xfrm flipV="1">
            <a:off x="7139784" y="4995864"/>
            <a:ext cx="555465" cy="2285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66" name="Line 29"/>
          <p:cNvSpPr>
            <a:spLocks noChangeShapeType="1"/>
          </p:cNvSpPr>
          <p:nvPr/>
        </p:nvSpPr>
        <p:spPr bwMode="auto">
          <a:xfrm>
            <a:off x="7673899" y="4995863"/>
            <a:ext cx="608090" cy="2428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67" name="Line 29"/>
          <p:cNvSpPr>
            <a:spLocks noChangeShapeType="1"/>
          </p:cNvSpPr>
          <p:nvPr/>
        </p:nvSpPr>
        <p:spPr bwMode="auto">
          <a:xfrm flipH="1">
            <a:off x="7672312" y="5224463"/>
            <a:ext cx="609676" cy="1285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6" name="TextBox 5"/>
          <p:cNvSpPr txBox="1"/>
          <p:nvPr/>
        </p:nvSpPr>
        <p:spPr>
          <a:xfrm>
            <a:off x="1219040" y="5991614"/>
            <a:ext cx="3681573"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Cross Section of Stud Wall </a:t>
            </a:r>
          </a:p>
        </p:txBody>
      </p:sp>
      <p:sp>
        <p:nvSpPr>
          <p:cNvPr id="69" name="TextBox 68"/>
          <p:cNvSpPr txBox="1"/>
          <p:nvPr/>
        </p:nvSpPr>
        <p:spPr>
          <a:xfrm>
            <a:off x="8308738" y="4621902"/>
            <a:ext cx="658177" cy="400110"/>
          </a:xfrm>
          <a:prstGeom prst="rect">
            <a:avLst/>
          </a:prstGeom>
          <a:noFill/>
        </p:spPr>
        <p:txBody>
          <a:bodyPr wrap="square" rtlCol="0">
            <a:spAutoFit/>
          </a:bodyPr>
          <a:lstStyle/>
          <a:p>
            <a:r>
              <a:rPr lang="en-CA" sz="2000" dirty="0">
                <a:latin typeface="Calibri" panose="020F0502020204030204" pitchFamily="34" charset="0"/>
                <a:cs typeface="Calibri" panose="020F0502020204030204" pitchFamily="34" charset="0"/>
              </a:rPr>
              <a:t>̴20%</a:t>
            </a:r>
          </a:p>
        </p:txBody>
      </p:sp>
      <p:sp>
        <p:nvSpPr>
          <p:cNvPr id="70" name="TextBox 69"/>
          <p:cNvSpPr txBox="1"/>
          <p:nvPr/>
        </p:nvSpPr>
        <p:spPr>
          <a:xfrm>
            <a:off x="8308738" y="5301707"/>
            <a:ext cx="658177" cy="400110"/>
          </a:xfrm>
          <a:prstGeom prst="rect">
            <a:avLst/>
          </a:prstGeom>
          <a:noFill/>
        </p:spPr>
        <p:txBody>
          <a:bodyPr wrap="square" rtlCol="0">
            <a:spAutoFit/>
          </a:bodyPr>
          <a:lstStyle/>
          <a:p>
            <a:r>
              <a:rPr lang="en-CA" sz="2000" dirty="0">
                <a:latin typeface="Calibri" panose="020F0502020204030204" pitchFamily="34" charset="0"/>
                <a:cs typeface="Calibri" panose="020F0502020204030204" pitchFamily="34" charset="0"/>
              </a:rPr>
              <a:t>̴80%</a:t>
            </a:r>
          </a:p>
        </p:txBody>
      </p:sp>
      <p:sp>
        <p:nvSpPr>
          <p:cNvPr id="71"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&amp; Author: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908" t="7869" r="2369" b="23467"/>
          <a:stretch/>
        </p:blipFill>
        <p:spPr>
          <a:xfrm>
            <a:off x="1787503" y="2564904"/>
            <a:ext cx="8640960" cy="3063754"/>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85060" y="262268"/>
            <a:ext cx="11987604" cy="62377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Calibri" panose="020F0502020204030204" pitchFamily="34" charset="0"/>
                <a:cs typeface="Calibri" panose="020F0502020204030204" pitchFamily="34" charset="0"/>
              </a:rPr>
              <a:t>Effective R-value calculation for 2x6 wood studs and cavity insulation: </a:t>
            </a:r>
            <a:endParaRPr lang="en-CA" sz="32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1055440" y="515710"/>
                <a:ext cx="10009112" cy="1952842"/>
              </a:xfrm>
              <a:prstGeom prst="rect">
                <a:avLst/>
              </a:prstGeom>
            </p:spPr>
            <p:txBody>
              <a:bodyPr wrap="square">
                <a:spAutoFit/>
              </a:bodyPr>
              <a:lstStyle/>
              <a:p>
                <a:endParaRPr lang="en-US" sz="4000" i="1" dirty="0">
                  <a:latin typeface="Calibri" panose="020F0502020204030204" pitchFamily="34"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
                        <m:sSubPr>
                          <m:ctrlPr>
                            <a:rPr lang="en-US" sz="2800" b="1" i="1">
                              <a:latin typeface="Cambria Math" panose="02040503050406030204" pitchFamily="18" charset="0"/>
                            </a:rPr>
                          </m:ctrlPr>
                        </m:sSubPr>
                        <m:e>
                          <m:r>
                            <a:rPr lang="en-US" sz="2800" b="1">
                              <a:latin typeface="Cambria Math"/>
                            </a:rPr>
                            <m:t>𝐑</m:t>
                          </m:r>
                        </m:e>
                        <m:sub>
                          <m:r>
                            <a:rPr lang="en-US" sz="2800" b="1" i="1">
                              <a:latin typeface="Cambria Math" panose="02040503050406030204" pitchFamily="18" charset="0"/>
                            </a:rPr>
                            <m:t>𝒆𝒇𝒇</m:t>
                          </m:r>
                        </m:sub>
                      </m:sSub>
                      <m:r>
                        <a:rPr lang="en-US" sz="2800" b="1">
                          <a:latin typeface="Cambria Math"/>
                          <a:ea typeface="Cambria Math"/>
                        </a:rPr>
                        <m:t>= </m:t>
                      </m:r>
                      <m:f>
                        <m:fPr>
                          <m:ctrlPr>
                            <a:rPr lang="en-US" sz="2800" b="1" i="1">
                              <a:latin typeface="Cambria Math" panose="02040503050406030204" pitchFamily="18" charset="0"/>
                              <a:ea typeface="Cambria Math"/>
                            </a:rPr>
                          </m:ctrlPr>
                        </m:fPr>
                        <m:num>
                          <m:r>
                            <a:rPr lang="en-US" sz="2800" b="1">
                              <a:latin typeface="Cambria Math"/>
                              <a:ea typeface="Cambria Math"/>
                            </a:rPr>
                            <m:t>𝟏𝟎𝟎</m:t>
                          </m:r>
                        </m:num>
                        <m:den>
                          <m:f>
                            <m:fPr>
                              <m:ctrlPr>
                                <a:rPr lang="en-US" sz="2800" b="1" i="1">
                                  <a:latin typeface="Cambria Math" panose="02040503050406030204" pitchFamily="18" charset="0"/>
                                  <a:ea typeface="Cambria Math"/>
                                </a:rPr>
                              </m:ctrlPr>
                            </m:fPr>
                            <m:num>
                              <m:r>
                                <a:rPr lang="en-US" sz="2800" b="1">
                                  <a:latin typeface="Cambria Math"/>
                                  <a:ea typeface="Cambria Math"/>
                                </a:rPr>
                                <m:t>% </m:t>
                              </m:r>
                              <m:r>
                                <a:rPr lang="en-US" sz="2800" b="1">
                                  <a:latin typeface="Cambria Math"/>
                                  <a:ea typeface="Cambria Math"/>
                                </a:rPr>
                                <m:t>𝐚𝐫𝐞𝐚</m:t>
                              </m:r>
                              <m:r>
                                <a:rPr lang="en-US" sz="2800" b="1">
                                  <a:latin typeface="Cambria Math"/>
                                  <a:ea typeface="Cambria Math"/>
                                </a:rPr>
                                <m:t> </m:t>
                              </m:r>
                              <m:r>
                                <a:rPr lang="en-US" sz="2800" b="1">
                                  <a:latin typeface="Cambria Math"/>
                                  <a:ea typeface="Cambria Math"/>
                                </a:rPr>
                                <m:t>𝐟𝐫𝐚𝐦𝐢𝐧𝐠</m:t>
                              </m:r>
                            </m:num>
                            <m:den>
                              <m:sSub>
                                <m:sSubPr>
                                  <m:ctrlPr>
                                    <a:rPr lang="en-US" sz="2800" b="1" i="1">
                                      <a:latin typeface="Cambria Math" panose="02040503050406030204" pitchFamily="18" charset="0"/>
                                      <a:ea typeface="Cambria Math"/>
                                    </a:rPr>
                                  </m:ctrlPr>
                                </m:sSubPr>
                                <m:e>
                                  <m:r>
                                    <a:rPr lang="en-US" sz="2800" b="1">
                                      <a:latin typeface="Cambria Math"/>
                                      <a:ea typeface="Cambria Math"/>
                                    </a:rPr>
                                    <m:t>𝐑</m:t>
                                  </m:r>
                                </m:e>
                                <m:sub>
                                  <m:r>
                                    <a:rPr lang="en-US" sz="2800" b="1">
                                      <a:latin typeface="Cambria Math"/>
                                      <a:ea typeface="Cambria Math"/>
                                    </a:rPr>
                                    <m:t>𝐅</m:t>
                                  </m:r>
                                </m:sub>
                              </m:sSub>
                            </m:den>
                          </m:f>
                          <m:r>
                            <a:rPr lang="en-US" sz="2800" b="1">
                              <a:latin typeface="Cambria Math"/>
                              <a:ea typeface="Cambria Math"/>
                            </a:rPr>
                            <m:t>+</m:t>
                          </m:r>
                          <m:f>
                            <m:fPr>
                              <m:ctrlPr>
                                <a:rPr lang="en-US" sz="2800" b="1" i="1">
                                  <a:latin typeface="Cambria Math" panose="02040503050406030204" pitchFamily="18" charset="0"/>
                                  <a:ea typeface="Cambria Math"/>
                                </a:rPr>
                              </m:ctrlPr>
                            </m:fPr>
                            <m:num>
                              <m:r>
                                <a:rPr lang="en-US" sz="2800" b="1">
                                  <a:latin typeface="Cambria Math"/>
                                  <a:ea typeface="Cambria Math"/>
                                </a:rPr>
                                <m:t>% </m:t>
                              </m:r>
                              <m:r>
                                <a:rPr lang="en-US" sz="2800" b="1">
                                  <a:latin typeface="Cambria Math"/>
                                  <a:ea typeface="Cambria Math"/>
                                </a:rPr>
                                <m:t>𝐚𝐫𝐞𝐚</m:t>
                              </m:r>
                              <m:r>
                                <a:rPr lang="en-US" sz="2800" b="1">
                                  <a:latin typeface="Cambria Math"/>
                                  <a:ea typeface="Cambria Math"/>
                                </a:rPr>
                                <m:t> </m:t>
                              </m:r>
                              <m:r>
                                <a:rPr lang="en-US" sz="2800" b="1">
                                  <a:latin typeface="Cambria Math"/>
                                  <a:ea typeface="Cambria Math"/>
                                </a:rPr>
                                <m:t>𝐜𝐚𝐯𝐢𝐭𝐲</m:t>
                              </m:r>
                              <m:r>
                                <a:rPr lang="en-US" sz="2800" b="1">
                                  <a:latin typeface="Cambria Math"/>
                                  <a:ea typeface="Cambria Math"/>
                                </a:rPr>
                                <m:t> </m:t>
                              </m:r>
                              <m:r>
                                <a:rPr lang="en-US" sz="2800" b="1">
                                  <a:latin typeface="Cambria Math"/>
                                  <a:ea typeface="Cambria Math"/>
                                </a:rPr>
                                <m:t>𝐢𝐧𝐬𝐮𝐥𝐚𝐭𝐢𝐨𝐧</m:t>
                              </m:r>
                            </m:num>
                            <m:den>
                              <m:sSub>
                                <m:sSubPr>
                                  <m:ctrlPr>
                                    <a:rPr lang="en-US" sz="2800" b="1" i="1">
                                      <a:latin typeface="Cambria Math" panose="02040503050406030204" pitchFamily="18" charset="0"/>
                                      <a:ea typeface="Cambria Math"/>
                                    </a:rPr>
                                  </m:ctrlPr>
                                </m:sSubPr>
                                <m:e>
                                  <m:r>
                                    <a:rPr lang="en-US" sz="2800" b="1">
                                      <a:latin typeface="Cambria Math"/>
                                      <a:ea typeface="Cambria Math"/>
                                    </a:rPr>
                                    <m:t>𝐑</m:t>
                                  </m:r>
                                </m:e>
                                <m:sub>
                                  <m:r>
                                    <a:rPr lang="en-US" sz="2800" b="1">
                                      <a:latin typeface="Cambria Math"/>
                                      <a:ea typeface="Cambria Math"/>
                                    </a:rPr>
                                    <m:t>𝐂</m:t>
                                  </m:r>
                                </m:sub>
                              </m:sSub>
                            </m:den>
                          </m:f>
                          <m:r>
                            <a:rPr lang="en-US" sz="2800" b="1">
                              <a:latin typeface="Cambria Math"/>
                              <a:ea typeface="Cambria Math"/>
                            </a:rPr>
                            <m:t> </m:t>
                          </m:r>
                        </m:den>
                      </m:f>
                      <m:r>
                        <a:rPr lang="en-US" sz="2800" i="1">
                          <a:latin typeface="Cambria Math"/>
                          <a:ea typeface="Cambria Math"/>
                        </a:rPr>
                        <m:t> </m:t>
                      </m:r>
                    </m:oMath>
                  </m:oMathPara>
                </a14:m>
                <a:endParaRPr lang="en-CA" sz="4000" dirty="0">
                  <a:latin typeface="Calibri" panose="020F0502020204030204" pitchFamily="34" charset="0"/>
                  <a:cs typeface="Calibri" panose="020F050202020403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055440" y="515710"/>
                <a:ext cx="10009112" cy="1952842"/>
              </a:xfrm>
              <a:prstGeom prst="rect">
                <a:avLst/>
              </a:prstGeom>
              <a:blipFill>
                <a:blip r:embed="rId4"/>
                <a:stretch>
                  <a:fillRect/>
                </a:stretch>
              </a:blipFill>
            </p:spPr>
            <p:txBody>
              <a:bodyPr/>
              <a:lstStyle/>
              <a:p>
                <a:r>
                  <a:rPr lang="en-US">
                    <a:noFill/>
                  </a:rPr>
                  <a:t> </a:t>
                </a:r>
              </a:p>
            </p:txBody>
          </p:sp>
        </mc:Fallback>
      </mc:AlternateContent>
      <p:sp>
        <p:nvSpPr>
          <p:cNvPr id="28" name="Rectangle 27"/>
          <p:cNvSpPr/>
          <p:nvPr/>
        </p:nvSpPr>
        <p:spPr>
          <a:xfrm>
            <a:off x="3719736" y="6246344"/>
            <a:ext cx="279640" cy="27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4" name="TextBox 13"/>
          <p:cNvSpPr txBox="1"/>
          <p:nvPr/>
        </p:nvSpPr>
        <p:spPr>
          <a:xfrm>
            <a:off x="3937886" y="5700116"/>
            <a:ext cx="4559128"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Source: NBC A9.36.2.4</a:t>
            </a:r>
          </a:p>
        </p:txBody>
      </p:sp>
      <p:sp>
        <p:nvSpPr>
          <p:cNvPr id="6" name="Rectangle 5"/>
          <p:cNvSpPr/>
          <p:nvPr/>
        </p:nvSpPr>
        <p:spPr>
          <a:xfrm>
            <a:off x="1222466" y="6515881"/>
            <a:ext cx="1348446" cy="292388"/>
          </a:xfrm>
          <a:prstGeom prst="rect">
            <a:avLst/>
          </a:prstGeom>
        </p:spPr>
        <p:txBody>
          <a:bodyPr wrap="none">
            <a:spAutoFit/>
          </a:bodyPr>
          <a:lstStyle/>
          <a:p>
            <a:r>
              <a:rPr lang="en-CA" dirty="0">
                <a:latin typeface="Calibri" panose="020F0502020204030204" pitchFamily="34" charset="0"/>
                <a:cs typeface="Calibri" panose="020F0502020204030204" pitchFamily="34" charset="0"/>
              </a:rPr>
              <a:t>Author: </a:t>
            </a:r>
            <a:r>
              <a:rPr lang="en-CA" dirty="0" err="1">
                <a:latin typeface="Calibri" panose="020F0502020204030204" pitchFamily="34" charset="0"/>
                <a:cs typeface="Calibri" panose="020F0502020204030204" pitchFamily="34" charset="0"/>
              </a:rPr>
              <a:t>Jonkman</a:t>
            </a:r>
            <a:endParaRPr lang="en-CA" dirty="0">
              <a:latin typeface="Calibri" panose="020F0502020204030204" pitchFamily="34" charset="0"/>
              <a:cs typeface="Calibri" panose="020F0502020204030204" pitchFamily="34" charset="0"/>
            </a:endParaRPr>
          </a:p>
        </p:txBody>
      </p:sp>
      <p:sp>
        <p:nvSpPr>
          <p:cNvPr id="7" name="TextBox 6"/>
          <p:cNvSpPr txBox="1"/>
          <p:nvPr/>
        </p:nvSpPr>
        <p:spPr>
          <a:xfrm rot="20121748">
            <a:off x="3937886" y="1124125"/>
            <a:ext cx="1078731"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23%</a:t>
            </a:r>
          </a:p>
        </p:txBody>
      </p:sp>
      <p:sp>
        <p:nvSpPr>
          <p:cNvPr id="16" name="TextBox 15"/>
          <p:cNvSpPr txBox="1"/>
          <p:nvPr/>
        </p:nvSpPr>
        <p:spPr>
          <a:xfrm rot="20121748">
            <a:off x="8108617" y="1117134"/>
            <a:ext cx="1078731"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77%</a:t>
            </a:r>
          </a:p>
        </p:txBody>
      </p:sp>
      <p:sp>
        <p:nvSpPr>
          <p:cNvPr id="17" name="TextBox 16"/>
          <p:cNvSpPr txBox="1"/>
          <p:nvPr/>
        </p:nvSpPr>
        <p:spPr>
          <a:xfrm>
            <a:off x="4425846" y="2930254"/>
            <a:ext cx="1078731"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23%</a:t>
            </a:r>
          </a:p>
        </p:txBody>
      </p:sp>
      <p:sp>
        <p:nvSpPr>
          <p:cNvPr id="18" name="TextBox 17"/>
          <p:cNvSpPr txBox="1"/>
          <p:nvPr/>
        </p:nvSpPr>
        <p:spPr>
          <a:xfrm>
            <a:off x="5484258" y="2923263"/>
            <a:ext cx="1078731" cy="646331"/>
          </a:xfrm>
          <a:prstGeom prst="rect">
            <a:avLst/>
          </a:prstGeom>
          <a:noFill/>
        </p:spPr>
        <p:txBody>
          <a:bodyPr wrap="square" rtlCol="0">
            <a:spAutoFit/>
          </a:bodyPr>
          <a:lstStyle/>
          <a:p>
            <a:r>
              <a:rPr lang="en-US" sz="3600" b="1" dirty="0">
                <a:solidFill>
                  <a:srgbClr val="FF0000"/>
                </a:solidFill>
                <a:latin typeface="Calibri" panose="020F0502020204030204" pitchFamily="34" charset="0"/>
                <a:cs typeface="Calibri" panose="020F0502020204030204" pitchFamily="34" charset="0"/>
              </a:rPr>
              <a:t>77%</a:t>
            </a:r>
          </a:p>
        </p:txBody>
      </p:sp>
    </p:spTree>
    <p:extLst>
      <p:ext uri="{BB962C8B-B14F-4D97-AF65-F5344CB8AC3E}">
        <p14:creationId xmlns:p14="http://schemas.microsoft.com/office/powerpoint/2010/main" val="631517515"/>
      </p:ext>
    </p:extLst>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Wood Percentage in Framing </a:t>
            </a:r>
          </a:p>
        </p:txBody>
      </p:sp>
      <p:pic>
        <p:nvPicPr>
          <p:cNvPr id="805890" name="Picture 2" descr="Basic House Framing Terms You Need to Know - Zeeland Lumbe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5367"/>
          <a:stretch/>
        </p:blipFill>
        <p:spPr bwMode="auto">
          <a:xfrm>
            <a:off x="189241" y="1447072"/>
            <a:ext cx="5370255" cy="31417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3477" r="32937"/>
          <a:stretch/>
        </p:blipFill>
        <p:spPr bwMode="auto">
          <a:xfrm>
            <a:off x="5845662" y="3384010"/>
            <a:ext cx="5751442" cy="1076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2833" b="67850"/>
          <a:stretch/>
        </p:blipFill>
        <p:spPr bwMode="auto">
          <a:xfrm>
            <a:off x="5845662" y="1181851"/>
            <a:ext cx="5735880" cy="2078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NBC</a:t>
            </a:r>
          </a:p>
        </p:txBody>
      </p:sp>
    </p:spTree>
    <p:extLst>
      <p:ext uri="{BB962C8B-B14F-4D97-AF65-F5344CB8AC3E}">
        <p14:creationId xmlns:p14="http://schemas.microsoft.com/office/powerpoint/2010/main" val="3749155609"/>
      </p:ext>
    </p:extLst>
  </p:cSld>
  <p:clrMapOvr>
    <a:masterClrMapping/>
  </p:clrMapOvr>
  <p:transition advClick="0" advTm="8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schemeClr val="bg1"/>
              </a:solidFill>
            </a:endParaRPr>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6" name="Content Placeholder 2"/>
          <p:cNvSpPr txBox="1">
            <a:spLocks/>
          </p:cNvSpPr>
          <p:nvPr/>
        </p:nvSpPr>
        <p:spPr bwMode="auto">
          <a:xfrm>
            <a:off x="617732" y="828134"/>
            <a:ext cx="1044581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altLang="en-US" sz="5400" b="1" kern="0" dirty="0">
                <a:solidFill>
                  <a:schemeClr val="tx1">
                    <a:lumMod val="65000"/>
                    <a:lumOff val="35000"/>
                  </a:schemeClr>
                </a:solidFill>
              </a:rPr>
              <a:t>Lesson 3: Thermal Bridging </a:t>
            </a:r>
          </a:p>
          <a:p>
            <a:pPr marL="0" indent="0">
              <a:buNone/>
              <a:tabLst>
                <a:tab pos="538163" algn="l"/>
              </a:tabLst>
            </a:pPr>
            <a:r>
              <a:rPr lang="en-CA" altLang="en-US" dirty="0"/>
              <a:t>        (5min summary + 40min + 5min Q&amp;A)</a:t>
            </a:r>
            <a:endParaRPr lang="en-CA" altLang="en-US" sz="3600" dirty="0"/>
          </a:p>
          <a:p>
            <a:r>
              <a:rPr lang="en-CA" altLang="en-US" b="1" i="1" kern="0" dirty="0">
                <a:solidFill>
                  <a:schemeClr val="tx1">
                    <a:lumMod val="65000"/>
                    <a:lumOff val="35000"/>
                  </a:schemeClr>
                </a:solidFill>
              </a:rPr>
              <a:t>Objectives:</a:t>
            </a:r>
            <a:endParaRPr lang="en-CA" altLang="en-US" sz="2000" kern="0" dirty="0">
              <a:solidFill>
                <a:schemeClr val="tx1">
                  <a:lumMod val="65000"/>
                  <a:lumOff val="35000"/>
                </a:schemeClr>
              </a:solidFill>
            </a:endParaRPr>
          </a:p>
          <a:p>
            <a:pPr lvl="1"/>
            <a:r>
              <a:rPr lang="en-CA" altLang="en-US" dirty="0">
                <a:solidFill>
                  <a:schemeClr val="tx1">
                    <a:lumMod val="65000"/>
                    <a:lumOff val="35000"/>
                  </a:schemeClr>
                </a:solidFill>
              </a:rPr>
              <a:t>Describe types of thermal bridges</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Outline the principle of thermal-bridge-optimized construction, and appraise the impact thermal bridges play in overall building performance.</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Qualitatively analyze a building envelope in terms of potential thermal bridges, and identifying which areas and details are most important.</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Demonstrate calculation method for thermal bridges using heat loss programs (e.g. FLIXO)</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Design details and compare to representative values via examples</a:t>
            </a:r>
            <a:endParaRPr lang="en-CA" altLang="en-US" sz="1800" dirty="0">
              <a:solidFill>
                <a:schemeClr val="tx1">
                  <a:lumMod val="65000"/>
                  <a:lumOff val="35000"/>
                </a:schemeClr>
              </a:solidFill>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54284" y="715677"/>
            <a:ext cx="10858656"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Thermal Bridging</a:t>
            </a:r>
          </a:p>
          <a:p>
            <a:pPr lvl="1">
              <a:buClr>
                <a:srgbClr val="FEF202"/>
              </a:buClr>
              <a:defRPr/>
            </a:pPr>
            <a:r>
              <a:rPr lang="en-CA" sz="2400" b="1" kern="0" dirty="0">
                <a:solidFill>
                  <a:schemeClr val="tx1">
                    <a:lumMod val="65000"/>
                    <a:lumOff val="35000"/>
                  </a:schemeClr>
                </a:solidFill>
                <a:ea typeface="ＭＳ Ｐゴシック" pitchFamily="34" charset="-128"/>
              </a:rPr>
              <a:t>Definition of Thermal Bridges</a:t>
            </a:r>
          </a:p>
          <a:p>
            <a:pPr lvl="1">
              <a:buClr>
                <a:srgbClr val="FEF202"/>
              </a:buClr>
              <a:defRPr/>
            </a:pPr>
            <a:r>
              <a:rPr lang="en-CA" sz="2400" b="1" kern="0" dirty="0">
                <a:solidFill>
                  <a:schemeClr val="tx1">
                    <a:lumMod val="65000"/>
                    <a:lumOff val="35000"/>
                  </a:schemeClr>
                </a:solidFill>
                <a:ea typeface="ＭＳ Ｐゴシック" pitchFamily="34" charset="-128"/>
              </a:rPr>
              <a:t>Types of Thermal Bridges</a:t>
            </a:r>
          </a:p>
          <a:p>
            <a:pPr lvl="1">
              <a:buClr>
                <a:srgbClr val="FEF202"/>
              </a:buClr>
              <a:defRPr/>
            </a:pPr>
            <a:r>
              <a:rPr lang="en-CA" sz="2400" b="1" kern="0" dirty="0">
                <a:solidFill>
                  <a:schemeClr val="tx1">
                    <a:lumMod val="65000"/>
                    <a:lumOff val="35000"/>
                  </a:schemeClr>
                </a:solidFill>
                <a:ea typeface="ＭＳ Ｐゴシック" pitchFamily="34" charset="-128"/>
              </a:rPr>
              <a:t>Avoidance and Optimization</a:t>
            </a:r>
          </a:p>
          <a:p>
            <a:pPr lvl="1">
              <a:buClr>
                <a:srgbClr val="FEF202"/>
              </a:buClr>
              <a:defRPr/>
            </a:pPr>
            <a:r>
              <a:rPr lang="en-CA" sz="2400" b="1" kern="0" dirty="0">
                <a:solidFill>
                  <a:schemeClr val="tx1">
                    <a:lumMod val="65000"/>
                    <a:lumOff val="35000"/>
                  </a:schemeClr>
                </a:solidFill>
                <a:ea typeface="ＭＳ Ｐゴシック" pitchFamily="34" charset="-128"/>
              </a:rPr>
              <a:t>Calculation of Thermal Bridge Coefficient </a:t>
            </a:r>
            <a:r>
              <a:rPr lang="el-GR" sz="2400" dirty="0">
                <a:cs typeface="Calibri" panose="020F0502020204030204" pitchFamily="34" charset="0"/>
              </a:rPr>
              <a:t>Ψ</a:t>
            </a:r>
            <a:endParaRPr lang="en-CA" sz="2400" b="1" kern="0" dirty="0">
              <a:solidFill>
                <a:schemeClr val="tx1">
                  <a:lumMod val="65000"/>
                  <a:lumOff val="35000"/>
                </a:schemeClr>
              </a:solidFill>
              <a:ea typeface="ＭＳ Ｐゴシック" pitchFamily="34" charset="-128"/>
            </a:endParaRPr>
          </a:p>
        </p:txBody>
      </p:sp>
      <p:sp>
        <p:nvSpPr>
          <p:cNvPr id="16"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6626" name="Title 1"/>
          <p:cNvSpPr>
            <a:spLocks noGrp="1"/>
          </p:cNvSpPr>
          <p:nvPr>
            <p:ph type="title"/>
          </p:nvPr>
        </p:nvSpPr>
        <p:spPr>
          <a:xfrm>
            <a:off x="1221528" y="180975"/>
            <a:ext cx="8794991" cy="719138"/>
          </a:xfrm>
        </p:spPr>
        <p:txBody>
          <a:bodyPr/>
          <a:lstStyle/>
          <a:p>
            <a:r>
              <a:rPr lang="en-CA" altLang="en-US" sz="2800" dirty="0"/>
              <a:t>What are the Pros and Cons of Wood as Construction Material in regards to Building Science?</a:t>
            </a:r>
          </a:p>
        </p:txBody>
      </p:sp>
      <p:sp>
        <p:nvSpPr>
          <p:cNvPr id="26627" name="Content Placeholder 2"/>
          <p:cNvSpPr>
            <a:spLocks noGrp="1"/>
          </p:cNvSpPr>
          <p:nvPr>
            <p:ph idx="1"/>
          </p:nvPr>
        </p:nvSpPr>
        <p:spPr>
          <a:xfrm>
            <a:off x="5710237" y="1260500"/>
            <a:ext cx="5751173" cy="4114800"/>
          </a:xfrm>
        </p:spPr>
        <p:txBody>
          <a:bodyPr/>
          <a:lstStyle/>
          <a:p>
            <a:r>
              <a:rPr lang="en-CA" altLang="en-US" dirty="0"/>
              <a:t>Pros</a:t>
            </a:r>
          </a:p>
          <a:p>
            <a:pPr lvl="1"/>
            <a:r>
              <a:rPr lang="en-CA" altLang="en-US" dirty="0"/>
              <a:t>Predictable fire resistance (charring)</a:t>
            </a:r>
          </a:p>
          <a:p>
            <a:pPr lvl="1"/>
            <a:r>
              <a:rPr lang="en-CA" altLang="en-US" dirty="0"/>
              <a:t>Structurally very strong compared to weight</a:t>
            </a:r>
          </a:p>
          <a:p>
            <a:pPr lvl="1"/>
            <a:r>
              <a:rPr lang="en-CA" altLang="en-US" dirty="0"/>
              <a:t>Light weight</a:t>
            </a:r>
          </a:p>
          <a:p>
            <a:pPr lvl="1"/>
            <a:r>
              <a:rPr lang="en-CA" altLang="en-US" dirty="0"/>
              <a:t>Flexible</a:t>
            </a:r>
          </a:p>
          <a:p>
            <a:pPr lvl="1"/>
            <a:r>
              <a:rPr lang="en-CA" altLang="en-US" dirty="0"/>
              <a:t>Low thermal conductivity</a:t>
            </a:r>
          </a:p>
          <a:p>
            <a:pPr lvl="1"/>
            <a:r>
              <a:rPr lang="en-CA" altLang="en-US" dirty="0"/>
              <a:t>Environmentally friendly</a:t>
            </a:r>
          </a:p>
          <a:p>
            <a:pPr lvl="1"/>
            <a:r>
              <a:rPr lang="en-CA" altLang="en-US" dirty="0"/>
              <a:t>…</a:t>
            </a:r>
          </a:p>
          <a:p>
            <a:endParaRPr lang="en-CA" altLang="en-US" dirty="0"/>
          </a:p>
          <a:p>
            <a:endParaRPr lang="en-CA" altLang="en-US" dirty="0"/>
          </a:p>
        </p:txBody>
      </p:sp>
      <p:sp>
        <p:nvSpPr>
          <p:cNvPr id="4" name="Content Placeholder 2"/>
          <p:cNvSpPr txBox="1">
            <a:spLocks/>
          </p:cNvSpPr>
          <p:nvPr/>
        </p:nvSpPr>
        <p:spPr bwMode="auto">
          <a:xfrm>
            <a:off x="670883" y="1258755"/>
            <a:ext cx="43767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8163" indent="-538163" algn="l" rtl="0" eaLnBrk="0" fontAlgn="base" hangingPunct="0">
              <a:spcBef>
                <a:spcPct val="20000"/>
              </a:spcBef>
              <a:spcAft>
                <a:spcPct val="0"/>
              </a:spcAft>
              <a:buClr>
                <a:srgbClr val="F5E405"/>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5E405"/>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defRPr/>
            </a:pPr>
            <a:r>
              <a:rPr lang="en-CA" kern="0" dirty="0"/>
              <a:t>Cons</a:t>
            </a:r>
          </a:p>
          <a:p>
            <a:pPr lvl="1">
              <a:defRPr/>
            </a:pPr>
            <a:r>
              <a:rPr lang="en-CA" kern="0" dirty="0"/>
              <a:t>Combustible</a:t>
            </a:r>
          </a:p>
          <a:p>
            <a:pPr lvl="1">
              <a:defRPr/>
            </a:pPr>
            <a:r>
              <a:rPr lang="en-CA" kern="0" dirty="0"/>
              <a:t>Can rot</a:t>
            </a:r>
          </a:p>
          <a:p>
            <a:pPr lvl="1">
              <a:defRPr/>
            </a:pPr>
            <a:r>
              <a:rPr lang="en-CA" kern="0" dirty="0"/>
              <a:t>Structurally weak</a:t>
            </a:r>
          </a:p>
          <a:p>
            <a:pPr lvl="1">
              <a:defRPr/>
            </a:pPr>
            <a:r>
              <a:rPr lang="en-CA" dirty="0"/>
              <a:t>Light weight</a:t>
            </a:r>
          </a:p>
          <a:p>
            <a:pPr lvl="1">
              <a:defRPr/>
            </a:pPr>
            <a:r>
              <a:rPr lang="en-CA" dirty="0"/>
              <a:t>Flexible</a:t>
            </a:r>
          </a:p>
          <a:p>
            <a:pPr lvl="1">
              <a:defRPr/>
            </a:pPr>
            <a:r>
              <a:rPr lang="en-CA" altLang="en-US" dirty="0"/>
              <a:t>Nonhomogeneous</a:t>
            </a:r>
          </a:p>
          <a:p>
            <a:pPr lvl="1">
              <a:defRPr/>
            </a:pPr>
            <a:r>
              <a:rPr lang="en-CA" altLang="en-US" dirty="0"/>
              <a:t>…</a:t>
            </a:r>
          </a:p>
          <a:p>
            <a:pPr lvl="1">
              <a:defRPr/>
            </a:pPr>
            <a:endParaRPr lang="en-CA" dirty="0"/>
          </a:p>
          <a:p>
            <a:pPr>
              <a:defRPr/>
            </a:pPr>
            <a:endParaRPr lang="en-CA" kern="0" dirty="0"/>
          </a:p>
        </p:txBody>
      </p:sp>
      <p:grpSp>
        <p:nvGrpSpPr>
          <p:cNvPr id="7" name="Group 6">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8" name="Group 7">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3" name="TextBox 12">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4" name="TextBox 13">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5" name="Diagonal Stripe 14">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6" name="Diagonal Stripe 15">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9" name="Group 8">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1" name="Rectangle 10">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2" name="Rectangle 11">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0" name="Picture 9"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500"/>
                                        <p:tgtEl>
                                          <p:spTgt spid="4">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627">
                                            <p:txEl>
                                              <p:pRg st="1" end="1"/>
                                            </p:txEl>
                                          </p:spTgt>
                                        </p:tgtEl>
                                        <p:attrNameLst>
                                          <p:attrName>style.visibility</p:attrName>
                                        </p:attrNameLst>
                                      </p:cBhvr>
                                      <p:to>
                                        <p:strVal val="visible"/>
                                      </p:to>
                                    </p:set>
                                    <p:animEffect transition="in" filter="fade">
                                      <p:cBhvr>
                                        <p:cTn id="30" dur="500"/>
                                        <p:tgtEl>
                                          <p:spTgt spid="26627">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6627">
                                            <p:txEl>
                                              <p:pRg st="2" end="2"/>
                                            </p:txEl>
                                          </p:spTgt>
                                        </p:tgtEl>
                                        <p:attrNameLst>
                                          <p:attrName>style.visibility</p:attrName>
                                        </p:attrNameLst>
                                      </p:cBhvr>
                                      <p:to>
                                        <p:strVal val="visible"/>
                                      </p:to>
                                    </p:set>
                                    <p:animEffect transition="in" filter="fade">
                                      <p:cBhvr>
                                        <p:cTn id="33" dur="500"/>
                                        <p:tgtEl>
                                          <p:spTgt spid="26627">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6627">
                                            <p:txEl>
                                              <p:pRg st="3" end="3"/>
                                            </p:txEl>
                                          </p:spTgt>
                                        </p:tgtEl>
                                        <p:attrNameLst>
                                          <p:attrName>style.visibility</p:attrName>
                                        </p:attrNameLst>
                                      </p:cBhvr>
                                      <p:to>
                                        <p:strVal val="visible"/>
                                      </p:to>
                                    </p:set>
                                    <p:animEffect transition="in" filter="fade">
                                      <p:cBhvr>
                                        <p:cTn id="36" dur="500"/>
                                        <p:tgtEl>
                                          <p:spTgt spid="26627">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6627">
                                            <p:txEl>
                                              <p:pRg st="4" end="4"/>
                                            </p:txEl>
                                          </p:spTgt>
                                        </p:tgtEl>
                                        <p:attrNameLst>
                                          <p:attrName>style.visibility</p:attrName>
                                        </p:attrNameLst>
                                      </p:cBhvr>
                                      <p:to>
                                        <p:strVal val="visible"/>
                                      </p:to>
                                    </p:set>
                                    <p:animEffect transition="in" filter="fade">
                                      <p:cBhvr>
                                        <p:cTn id="39" dur="500"/>
                                        <p:tgtEl>
                                          <p:spTgt spid="26627">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6627">
                                            <p:txEl>
                                              <p:pRg st="5" end="5"/>
                                            </p:txEl>
                                          </p:spTgt>
                                        </p:tgtEl>
                                        <p:attrNameLst>
                                          <p:attrName>style.visibility</p:attrName>
                                        </p:attrNameLst>
                                      </p:cBhvr>
                                      <p:to>
                                        <p:strVal val="visible"/>
                                      </p:to>
                                    </p:set>
                                    <p:animEffect transition="in" filter="fade">
                                      <p:cBhvr>
                                        <p:cTn id="42" dur="500"/>
                                        <p:tgtEl>
                                          <p:spTgt spid="26627">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6627">
                                            <p:txEl>
                                              <p:pRg st="6" end="6"/>
                                            </p:txEl>
                                          </p:spTgt>
                                        </p:tgtEl>
                                        <p:attrNameLst>
                                          <p:attrName>style.visibility</p:attrName>
                                        </p:attrNameLst>
                                      </p:cBhvr>
                                      <p:to>
                                        <p:strVal val="visible"/>
                                      </p:to>
                                    </p:set>
                                    <p:animEffect transition="in" filter="fade">
                                      <p:cBhvr>
                                        <p:cTn id="45" dur="500"/>
                                        <p:tgtEl>
                                          <p:spTgt spid="26627">
                                            <p:txEl>
                                              <p:pRg st="6" end="6"/>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6627">
                                            <p:txEl>
                                              <p:pRg st="7" end="7"/>
                                            </p:txEl>
                                          </p:spTgt>
                                        </p:tgtEl>
                                        <p:attrNameLst>
                                          <p:attrName>style.visibility</p:attrName>
                                        </p:attrNameLst>
                                      </p:cBhvr>
                                      <p:to>
                                        <p:strVal val="visible"/>
                                      </p:to>
                                    </p:set>
                                    <p:animEffect transition="in" filter="fade">
                                      <p:cBhvr>
                                        <p:cTn id="48" dur="500"/>
                                        <p:tgtEl>
                                          <p:spTgt spid="266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ChangeArrowheads="1"/>
          </p:cNvSpPr>
          <p:nvPr/>
        </p:nvSpPr>
        <p:spPr bwMode="auto">
          <a:xfrm>
            <a:off x="866862" y="1252332"/>
            <a:ext cx="910771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800100" indent="-34290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r>
              <a:rPr lang="en-US" altLang="en-US" dirty="0">
                <a:solidFill>
                  <a:srgbClr val="404040"/>
                </a:solidFill>
              </a:rPr>
              <a:t>A thermal bridge occurs if Isotherms are bend</a:t>
            </a:r>
          </a:p>
          <a:p>
            <a:pPr eaLnBrk="1" hangingPunct="1"/>
            <a:r>
              <a:rPr lang="en-US" altLang="en-US" dirty="0">
                <a:solidFill>
                  <a:srgbClr val="404040"/>
                </a:solidFill>
              </a:rPr>
              <a:t>There are Linear Thermal Bridges </a:t>
            </a:r>
            <a:r>
              <a:rPr lang="el-GR" altLang="en-US" dirty="0">
                <a:solidFill>
                  <a:srgbClr val="404040"/>
                </a:solidFill>
              </a:rPr>
              <a:t>Ψ</a:t>
            </a:r>
            <a:r>
              <a:rPr lang="en-CA" altLang="en-US" dirty="0">
                <a:solidFill>
                  <a:srgbClr val="404040"/>
                </a:solidFill>
              </a:rPr>
              <a:t> (psi)</a:t>
            </a:r>
            <a:r>
              <a:rPr lang="en-US" altLang="en-US" dirty="0">
                <a:solidFill>
                  <a:srgbClr val="404040"/>
                </a:solidFill>
              </a:rPr>
              <a:t> and Point Loads </a:t>
            </a:r>
            <a:r>
              <a:rPr lang="en-GB" altLang="en-US" dirty="0">
                <a:sym typeface="Symbol" panose="05050102010706020507" pitchFamily="18" charset="2"/>
              </a:rPr>
              <a:t></a:t>
            </a:r>
            <a:r>
              <a:rPr lang="en-GB" altLang="en-US" dirty="0"/>
              <a:t> (chi)</a:t>
            </a:r>
          </a:p>
          <a:p>
            <a:pPr marL="0" indent="0" eaLnBrk="1" hangingPunct="1">
              <a:buNone/>
            </a:pPr>
            <a:endParaRPr lang="en-US" altLang="en-US" dirty="0">
              <a:solidFill>
                <a:srgbClr val="404040"/>
              </a:solidFill>
            </a:endParaRPr>
          </a:p>
          <a:p>
            <a:pPr eaLnBrk="1" hangingPunct="1"/>
            <a:r>
              <a:rPr lang="en-US" altLang="en-US" dirty="0">
                <a:solidFill>
                  <a:srgbClr val="404040"/>
                </a:solidFill>
              </a:rPr>
              <a:t>Weakening of thermal properties of the envelope caused by:</a:t>
            </a:r>
          </a:p>
          <a:p>
            <a:pPr lvl="1" eaLnBrk="1" hangingPunct="1">
              <a:buSzTx/>
            </a:pPr>
            <a:r>
              <a:rPr lang="en-US" altLang="en-US" sz="2400" dirty="0">
                <a:solidFill>
                  <a:srgbClr val="404040"/>
                </a:solidFill>
              </a:rPr>
              <a:t>Planning and design</a:t>
            </a:r>
          </a:p>
          <a:p>
            <a:pPr lvl="1" eaLnBrk="1" hangingPunct="1">
              <a:buSzTx/>
            </a:pPr>
            <a:r>
              <a:rPr lang="en-US" altLang="en-US" sz="2400" dirty="0">
                <a:solidFill>
                  <a:srgbClr val="404040"/>
                </a:solidFill>
              </a:rPr>
              <a:t>Workmanship</a:t>
            </a:r>
          </a:p>
          <a:p>
            <a:pPr lvl="1" eaLnBrk="1" hangingPunct="1">
              <a:buSzTx/>
            </a:pPr>
            <a:r>
              <a:rPr lang="en-US" altLang="en-US" sz="2400" dirty="0">
                <a:solidFill>
                  <a:srgbClr val="404040"/>
                </a:solidFill>
              </a:rPr>
              <a:t>Geometrical</a:t>
            </a:r>
          </a:p>
          <a:p>
            <a:pPr eaLnBrk="1" hangingPunct="1"/>
            <a:endParaRPr lang="en-US" altLang="en-US" dirty="0">
              <a:solidFill>
                <a:srgbClr val="404040"/>
              </a:solidFill>
            </a:endParaRPr>
          </a:p>
          <a:p>
            <a:pPr lvl="1" eaLnBrk="1" hangingPunct="1">
              <a:buSzTx/>
            </a:pPr>
            <a:endParaRPr lang="en-US" altLang="en-US" sz="2400" b="1" dirty="0">
              <a:solidFill>
                <a:srgbClr val="404040"/>
              </a:solidFill>
            </a:endParaRPr>
          </a:p>
          <a:p>
            <a:pPr eaLnBrk="1" hangingPunct="1">
              <a:spcBef>
                <a:spcPct val="0"/>
              </a:spcBef>
              <a:buFontTx/>
              <a:buNone/>
            </a:pPr>
            <a:endParaRPr lang="en-US" altLang="en-US" dirty="0">
              <a:solidFill>
                <a:srgbClr val="404040"/>
              </a:solidFill>
            </a:endParaRPr>
          </a:p>
        </p:txBody>
      </p:sp>
      <p:sp>
        <p:nvSpPr>
          <p:cNvPr id="164867" name="Title 7"/>
          <p:cNvSpPr txBox="1">
            <a:spLocks/>
          </p:cNvSpPr>
          <p:nvPr/>
        </p:nvSpPr>
        <p:spPr bwMode="auto">
          <a:xfrm>
            <a:off x="1214524" y="277891"/>
            <a:ext cx="83470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spcBef>
                <a:spcPct val="0"/>
              </a:spcBef>
              <a:buClrTx/>
              <a:buFontTx/>
              <a:buNone/>
            </a:pPr>
            <a:r>
              <a:rPr lang="en-US" altLang="en-US" sz="3200" dirty="0">
                <a:solidFill>
                  <a:srgbClr val="404040"/>
                </a:solidFill>
              </a:rPr>
              <a:t>Thermal Bridge</a:t>
            </a:r>
            <a:endParaRPr lang="en-CA" altLang="en-US" sz="3200" dirty="0"/>
          </a:p>
        </p:txBody>
      </p:sp>
      <p:sp>
        <p:nvSpPr>
          <p:cNvPr id="164868" name="Text Box 10"/>
          <p:cNvSpPr txBox="1">
            <a:spLocks noChangeArrowheads="1"/>
          </p:cNvSpPr>
          <p:nvPr/>
        </p:nvSpPr>
        <p:spPr bwMode="auto">
          <a:xfrm>
            <a:off x="1217360" y="6379873"/>
            <a:ext cx="53641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 Photo: PHI</a:t>
            </a:r>
          </a:p>
        </p:txBody>
      </p:sp>
      <p:pic>
        <p:nvPicPr>
          <p:cNvPr id="5" name="Picture 6" descr="spk burgau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1308100" y="4514319"/>
            <a:ext cx="2540014" cy="1721382"/>
          </a:xfrm>
          <a:prstGeom prst="rect">
            <a:avLst/>
          </a:prstGeom>
          <a:noFill/>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213044" y="3286126"/>
            <a:ext cx="4214813" cy="3857625"/>
            <a:chOff x="-540" y="2070"/>
            <a:chExt cx="2655" cy="2430"/>
          </a:xfrm>
        </p:grpSpPr>
        <p:pic>
          <p:nvPicPr>
            <p:cNvPr id="162825" name="Picture 8" descr="kuehlrippen harley.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243687">
              <a:off x="-67" y="2320"/>
              <a:ext cx="1849" cy="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6" name="Rectangle 9"/>
            <p:cNvSpPr>
              <a:spLocks noChangeArrowheads="1"/>
            </p:cNvSpPr>
            <p:nvPr/>
          </p:nvSpPr>
          <p:spPr bwMode="auto">
            <a:xfrm>
              <a:off x="-370" y="2070"/>
              <a:ext cx="2417" cy="402"/>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0"/>
                </a:spcBef>
                <a:buClrTx/>
                <a:buFontTx/>
                <a:buNone/>
              </a:pPr>
              <a:endParaRPr lang="en-US" altLang="en-US" sz="1200">
                <a:solidFill>
                  <a:srgbClr val="FFFFFF"/>
                </a:solidFill>
              </a:endParaRPr>
            </a:p>
          </p:txBody>
        </p:sp>
        <p:sp>
          <p:nvSpPr>
            <p:cNvPr id="162827" name="Rectangle 10"/>
            <p:cNvSpPr>
              <a:spLocks noChangeArrowheads="1"/>
            </p:cNvSpPr>
            <p:nvPr/>
          </p:nvSpPr>
          <p:spPr bwMode="auto">
            <a:xfrm>
              <a:off x="-540" y="3915"/>
              <a:ext cx="2655" cy="585"/>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0"/>
                </a:spcBef>
                <a:buClrTx/>
                <a:buFontTx/>
                <a:buNone/>
              </a:pPr>
              <a:endParaRPr lang="en-US" altLang="en-US" sz="1200">
                <a:solidFill>
                  <a:srgbClr val="FFFFFF"/>
                </a:solidFill>
              </a:endParaRPr>
            </a:p>
          </p:txBody>
        </p:sp>
        <p:sp>
          <p:nvSpPr>
            <p:cNvPr id="162828" name="Rectangle 11"/>
            <p:cNvSpPr>
              <a:spLocks noChangeArrowheads="1"/>
            </p:cNvSpPr>
            <p:nvPr/>
          </p:nvSpPr>
          <p:spPr bwMode="auto">
            <a:xfrm rot="-5400000">
              <a:off x="-1307" y="2837"/>
              <a:ext cx="2215" cy="681"/>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eaVert"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0"/>
                </a:spcBef>
                <a:buClrTx/>
                <a:buFontTx/>
                <a:buNone/>
              </a:pPr>
              <a:endParaRPr lang="en-US" altLang="en-US" sz="1200">
                <a:solidFill>
                  <a:srgbClr val="FFFFFF"/>
                </a:solidFill>
              </a:endParaRPr>
            </a:p>
          </p:txBody>
        </p:sp>
        <p:sp>
          <p:nvSpPr>
            <p:cNvPr id="162829" name="Rectangle 12"/>
            <p:cNvSpPr>
              <a:spLocks noChangeArrowheads="1"/>
            </p:cNvSpPr>
            <p:nvPr/>
          </p:nvSpPr>
          <p:spPr bwMode="auto">
            <a:xfrm rot="-5400000">
              <a:off x="730" y="3005"/>
              <a:ext cx="2319" cy="450"/>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eaVert"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0"/>
                </a:spcBef>
                <a:buClrTx/>
                <a:buFontTx/>
                <a:buNone/>
              </a:pPr>
              <a:endParaRPr lang="en-US" altLang="en-US" sz="1200">
                <a:solidFill>
                  <a:srgbClr val="FFFFFF"/>
                </a:solidFill>
              </a:endParaRPr>
            </a:p>
          </p:txBody>
        </p:sp>
      </p:grpSp>
      <p:sp>
        <p:nvSpPr>
          <p:cNvPr id="162819" name="Title 1"/>
          <p:cNvSpPr>
            <a:spLocks noGrp="1"/>
          </p:cNvSpPr>
          <p:nvPr>
            <p:ph type="title" idx="4294967295"/>
          </p:nvPr>
        </p:nvSpPr>
        <p:spPr/>
        <p:txBody>
          <a:bodyPr/>
          <a:lstStyle/>
          <a:p>
            <a:r>
              <a:rPr lang="en-US" altLang="en-US" dirty="0"/>
              <a:t>“Typical” Thermal Bridge</a:t>
            </a:r>
          </a:p>
        </p:txBody>
      </p:sp>
      <p:sp>
        <p:nvSpPr>
          <p:cNvPr id="162820" name="Slide Number Placeholder 2"/>
          <p:cNvSpPr txBox="1">
            <a:spLocks noGrp="1"/>
          </p:cNvSpPr>
          <p:nvPr/>
        </p:nvSpPr>
        <p:spPr bwMode="auto">
          <a:xfrm>
            <a:off x="8237856" y="6516689"/>
            <a:ext cx="1905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r" eaLnBrk="1" hangingPunct="1">
              <a:spcBef>
                <a:spcPct val="0"/>
              </a:spcBef>
              <a:buClrTx/>
              <a:buFontTx/>
              <a:buNone/>
            </a:pPr>
            <a:fld id="{074D6BDB-38CF-4954-A085-EA8D10478A30}" type="slidenum">
              <a:rPr lang="de-AT" altLang="en-US" sz="1400">
                <a:solidFill>
                  <a:srgbClr val="7F7F7F"/>
                </a:solidFill>
              </a:rPr>
              <a:pPr algn="r" eaLnBrk="1" hangingPunct="1">
                <a:spcBef>
                  <a:spcPct val="0"/>
                </a:spcBef>
                <a:buClrTx/>
                <a:buFontTx/>
                <a:buNone/>
              </a:pPr>
              <a:t>61</a:t>
            </a:fld>
            <a:endParaRPr lang="de-AT" altLang="en-US" sz="1400">
              <a:solidFill>
                <a:srgbClr val="7F7F7F"/>
              </a:solidFill>
            </a:endParaRPr>
          </a:p>
        </p:txBody>
      </p:sp>
      <p:pic>
        <p:nvPicPr>
          <p:cNvPr id="162821" name="Picture 3" descr="kuehlrippen harley.bmp"/>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21118" y="1125538"/>
            <a:ext cx="2376488"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descr="DSC0258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13507" y="3933826"/>
            <a:ext cx="2376487"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descr="DSC0258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15093" y="1125538"/>
            <a:ext cx="237490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4" name="Text Box 10"/>
          <p:cNvSpPr txBox="1">
            <a:spLocks noChangeArrowheads="1"/>
          </p:cNvSpPr>
          <p:nvPr/>
        </p:nvSpPr>
        <p:spPr bwMode="auto">
          <a:xfrm>
            <a:off x="1197240" y="6539910"/>
            <a:ext cx="53641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Photos: Harley Davidson,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194119" y="152400"/>
            <a:ext cx="8824913"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GB" altLang="en-US" sz="1300">
              <a:solidFill>
                <a:schemeClr val="tx1"/>
              </a:solidFill>
              <a:latin typeface="Gill Sans MT" panose="020B0502020104020203" pitchFamily="34" charset="0"/>
            </a:endParaRPr>
          </a:p>
        </p:txBody>
      </p:sp>
      <p:sp>
        <p:nvSpPr>
          <p:cNvPr id="166915" name="Rectangle 5"/>
          <p:cNvSpPr>
            <a:spLocks noChangeArrowheads="1"/>
          </p:cNvSpPr>
          <p:nvPr/>
        </p:nvSpPr>
        <p:spPr bwMode="auto">
          <a:xfrm>
            <a:off x="2952305" y="2368551"/>
            <a:ext cx="9144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GB" altLang="en-US" sz="1300">
              <a:solidFill>
                <a:schemeClr val="tx1"/>
              </a:solidFill>
              <a:latin typeface="Gill Sans MT" panose="020B0502020104020203" pitchFamily="34" charset="0"/>
            </a:endParaRPr>
          </a:p>
        </p:txBody>
      </p:sp>
      <p:sp>
        <p:nvSpPr>
          <p:cNvPr id="166916" name="Rectangle 9"/>
          <p:cNvSpPr>
            <a:spLocks noChangeArrowheads="1"/>
          </p:cNvSpPr>
          <p:nvPr/>
        </p:nvSpPr>
        <p:spPr bwMode="auto">
          <a:xfrm>
            <a:off x="1099693" y="165100"/>
            <a:ext cx="788511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a:solidFill>
                  <a:srgbClr val="595959"/>
                </a:solidFill>
              </a:rPr>
              <a:t>Isotherms</a:t>
            </a:r>
          </a:p>
        </p:txBody>
      </p:sp>
      <p:pic>
        <p:nvPicPr>
          <p:cNvPr id="166918" name="Grafik 8" descr="Bild1_konstruktive_Wärmebrück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6856" y="1295400"/>
            <a:ext cx="4943475"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eft Arrow 5"/>
          <p:cNvSpPr/>
          <p:nvPr/>
        </p:nvSpPr>
        <p:spPr>
          <a:xfrm>
            <a:off x="6347969" y="1400175"/>
            <a:ext cx="587375" cy="247650"/>
          </a:xfrm>
          <a:prstGeom prst="leftArrow">
            <a:avLst>
              <a:gd name="adj1" fmla="val 17857"/>
              <a:gd name="adj2" fmla="val 64286"/>
            </a:avLst>
          </a:prstGeom>
          <a:solidFill>
            <a:srgbClr val="EF03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Arc 6"/>
          <p:cNvSpPr/>
          <p:nvPr/>
        </p:nvSpPr>
        <p:spPr>
          <a:xfrm>
            <a:off x="6328918" y="1990725"/>
            <a:ext cx="220662" cy="1860550"/>
          </a:xfrm>
          <a:prstGeom prst="arc">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8" name="Arc 17"/>
          <p:cNvSpPr/>
          <p:nvPr/>
        </p:nvSpPr>
        <p:spPr>
          <a:xfrm>
            <a:off x="6481318" y="1984375"/>
            <a:ext cx="220662" cy="1860550"/>
          </a:xfrm>
          <a:prstGeom prst="arc">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9" name="Arc 18"/>
          <p:cNvSpPr/>
          <p:nvPr/>
        </p:nvSpPr>
        <p:spPr>
          <a:xfrm>
            <a:off x="6633718" y="1987550"/>
            <a:ext cx="220662" cy="1860550"/>
          </a:xfrm>
          <a:prstGeom prst="arc">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66923" name="TextBox 8"/>
          <p:cNvSpPr txBox="1">
            <a:spLocks noChangeArrowheads="1"/>
          </p:cNvSpPr>
          <p:nvPr/>
        </p:nvSpPr>
        <p:spPr bwMode="auto">
          <a:xfrm>
            <a:off x="7197281" y="1354139"/>
            <a:ext cx="17875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US" altLang="en-US" sz="1600">
                <a:solidFill>
                  <a:schemeClr val="tx1"/>
                </a:solidFill>
              </a:rPr>
              <a:t>Energy flow</a:t>
            </a:r>
          </a:p>
        </p:txBody>
      </p:sp>
      <p:sp>
        <p:nvSpPr>
          <p:cNvPr id="166924" name="TextBox 21"/>
          <p:cNvSpPr txBox="1">
            <a:spLocks noChangeArrowheads="1"/>
          </p:cNvSpPr>
          <p:nvPr/>
        </p:nvSpPr>
        <p:spPr bwMode="auto">
          <a:xfrm>
            <a:off x="7190931" y="2198689"/>
            <a:ext cx="17875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US" altLang="en-US" sz="1600">
                <a:solidFill>
                  <a:schemeClr val="tx1"/>
                </a:solidFill>
              </a:rPr>
              <a:t>Isotherms</a:t>
            </a:r>
          </a:p>
        </p:txBody>
      </p:sp>
      <p:sp>
        <p:nvSpPr>
          <p:cNvPr id="13"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Source: PHI, Author: Wimmers</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a:xfrm>
            <a:off x="1212736" y="180975"/>
            <a:ext cx="7904163" cy="719138"/>
          </a:xfrm>
        </p:spPr>
        <p:txBody>
          <a:bodyPr/>
          <a:lstStyle/>
          <a:p>
            <a:r>
              <a:rPr lang="en-CA" altLang="en-US" dirty="0"/>
              <a:t>Avoid and Optimize</a:t>
            </a:r>
          </a:p>
        </p:txBody>
      </p:sp>
      <p:sp>
        <p:nvSpPr>
          <p:cNvPr id="168963" name="Content Placeholder 2"/>
          <p:cNvSpPr>
            <a:spLocks noGrp="1"/>
          </p:cNvSpPr>
          <p:nvPr>
            <p:ph idx="1"/>
          </p:nvPr>
        </p:nvSpPr>
        <p:spPr>
          <a:xfrm>
            <a:off x="693019" y="1295400"/>
            <a:ext cx="6653213" cy="4114800"/>
          </a:xfrm>
        </p:spPr>
        <p:txBody>
          <a:bodyPr/>
          <a:lstStyle/>
          <a:p>
            <a:r>
              <a:rPr lang="en-CA" altLang="en-US" dirty="0"/>
              <a:t>Avoid penetration of insulation with high thermally conductive materials.</a:t>
            </a:r>
          </a:p>
          <a:p>
            <a:endParaRPr lang="en-CA" altLang="en-US" dirty="0"/>
          </a:p>
          <a:p>
            <a:r>
              <a:rPr lang="en-CA" altLang="en-US" dirty="0"/>
              <a:t>If penetrations are necessary, optimize detail and select suitable materials to minimize thermal losses.</a:t>
            </a:r>
          </a:p>
          <a:p>
            <a:pPr marL="0" indent="0">
              <a:buNone/>
            </a:pPr>
            <a:endParaRPr lang="en-CA" altLang="en-US" dirty="0"/>
          </a:p>
          <a:p>
            <a:r>
              <a:rPr lang="en-CA" altLang="en-US" dirty="0"/>
              <a:t>Optimize the geometry of the building (see compactness) by design less corners and ideally no corners &lt;90°</a:t>
            </a:r>
          </a:p>
          <a:p>
            <a:endParaRPr lang="en-CA" altLang="en-US" dirty="0"/>
          </a:p>
        </p:txBody>
      </p:sp>
      <p:pic>
        <p:nvPicPr>
          <p:cNvPr id="4" name="Picture 14" descr="DSC0258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37614" y="1389381"/>
            <a:ext cx="16668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02676" y="4180682"/>
            <a:ext cx="1801813"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5" descr="5bschwarz18 green aca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37614" y="2816544"/>
            <a:ext cx="166687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1217297" y="6524945"/>
            <a:ext cx="3903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1202500" y="188914"/>
            <a:ext cx="7850187" cy="719137"/>
          </a:xfrm>
        </p:spPr>
        <p:txBody>
          <a:bodyPr/>
          <a:lstStyle/>
          <a:p>
            <a:r>
              <a:rPr lang="de-DE" altLang="en-US"/>
              <a:t>Geometry </a:t>
            </a:r>
            <a:endParaRPr lang="de-AT" altLang="en-US"/>
          </a:p>
        </p:txBody>
      </p:sp>
      <p:sp>
        <p:nvSpPr>
          <p:cNvPr id="169987" name="Text Box 10"/>
          <p:cNvSpPr txBox="1">
            <a:spLocks noChangeArrowheads="1"/>
          </p:cNvSpPr>
          <p:nvPr/>
        </p:nvSpPr>
        <p:spPr bwMode="auto">
          <a:xfrm>
            <a:off x="1232559" y="6514033"/>
            <a:ext cx="53641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Graphic: Wimmers</a:t>
            </a:r>
          </a:p>
        </p:txBody>
      </p:sp>
      <p:sp>
        <p:nvSpPr>
          <p:cNvPr id="2" name="Rectangle 1"/>
          <p:cNvSpPr/>
          <p:nvPr/>
        </p:nvSpPr>
        <p:spPr>
          <a:xfrm>
            <a:off x="2435327" y="1855788"/>
            <a:ext cx="573088" cy="2362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a:off x="2435327" y="3633788"/>
            <a:ext cx="2509838" cy="584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 name="Rectangle 8"/>
          <p:cNvSpPr/>
          <p:nvPr/>
        </p:nvSpPr>
        <p:spPr>
          <a:xfrm>
            <a:off x="1336777" y="1860551"/>
            <a:ext cx="1093788" cy="3382963"/>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1" name="Straight Connector 10"/>
          <p:cNvCxnSpPr/>
          <p:nvPr/>
        </p:nvCxnSpPr>
        <p:spPr>
          <a:xfrm>
            <a:off x="3008415" y="1857376"/>
            <a:ext cx="0" cy="17764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25665" y="1855789"/>
            <a:ext cx="0" cy="338137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430565" y="4225926"/>
            <a:ext cx="2514600" cy="1019175"/>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69995" name="AutoShape 7"/>
          <p:cNvSpPr>
            <a:spLocks noChangeAspect="1" noChangeArrowheads="1" noTextEdit="1"/>
          </p:cNvSpPr>
          <p:nvPr/>
        </p:nvSpPr>
        <p:spPr bwMode="auto">
          <a:xfrm>
            <a:off x="-10604500" y="2724151"/>
            <a:ext cx="7885112"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p>
        </p:txBody>
      </p:sp>
      <p:pic>
        <p:nvPicPr>
          <p:cNvPr id="214026"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t="18510" r="20834"/>
          <a:stretch>
            <a:fillRect/>
          </a:stretch>
        </p:blipFill>
        <p:spPr bwMode="auto">
          <a:xfrm>
            <a:off x="6389631" y="1827214"/>
            <a:ext cx="3835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p:cNvCxnSpPr/>
          <p:nvPr/>
        </p:nvCxnSpPr>
        <p:spPr>
          <a:xfrm flipH="1">
            <a:off x="3008415" y="3633788"/>
            <a:ext cx="19367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1336777" y="5237163"/>
            <a:ext cx="3608388" cy="635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0001" name="TextBox 18"/>
          <p:cNvSpPr txBox="1">
            <a:spLocks noChangeArrowheads="1"/>
          </p:cNvSpPr>
          <p:nvPr/>
        </p:nvSpPr>
        <p:spPr bwMode="auto">
          <a:xfrm rot="16200000">
            <a:off x="2766322" y="2297907"/>
            <a:ext cx="1084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Gill Sans MT" panose="020B0502020104020203" pitchFamily="34" charset="0"/>
                <a:ea typeface="MS PGothic" panose="020B0600070205080204" pitchFamily="34" charset="-128"/>
              </a:defRPr>
            </a:lvl1pPr>
            <a:lvl2pPr marL="742950" indent="-285750">
              <a:defRPr sz="1300">
                <a:solidFill>
                  <a:schemeClr val="tx1"/>
                </a:solidFill>
                <a:latin typeface="Gill Sans MT" panose="020B0502020104020203" pitchFamily="34" charset="0"/>
                <a:ea typeface="MS PGothic" panose="020B0600070205080204" pitchFamily="34" charset="-128"/>
              </a:defRPr>
            </a:lvl2pPr>
            <a:lvl3pPr marL="1143000" indent="-228600">
              <a:defRPr sz="1300">
                <a:solidFill>
                  <a:schemeClr val="tx1"/>
                </a:solidFill>
                <a:latin typeface="Gill Sans MT" panose="020B0502020104020203" pitchFamily="34" charset="0"/>
                <a:ea typeface="MS PGothic" panose="020B0600070205080204" pitchFamily="34" charset="-128"/>
              </a:defRPr>
            </a:lvl3pPr>
            <a:lvl4pPr marL="1600200" indent="-228600">
              <a:defRPr sz="1300">
                <a:solidFill>
                  <a:schemeClr val="tx1"/>
                </a:solidFill>
                <a:latin typeface="Gill Sans MT" panose="020B0502020104020203" pitchFamily="34" charset="0"/>
                <a:ea typeface="MS PGothic" panose="020B0600070205080204" pitchFamily="34" charset="-128"/>
              </a:defRPr>
            </a:lvl4pPr>
            <a:lvl5pPr marL="2057400" indent="-228600">
              <a:defRPr sz="13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sz="1400">
                <a:latin typeface="Calibri" panose="020F0502020204030204" pitchFamily="34" charset="0"/>
                <a:cs typeface="Calibri" panose="020F0502020204030204" pitchFamily="34" charset="0"/>
              </a:rPr>
              <a:t>S1 interior</a:t>
            </a:r>
          </a:p>
        </p:txBody>
      </p:sp>
      <p:sp>
        <p:nvSpPr>
          <p:cNvPr id="170002" name="TextBox 29"/>
          <p:cNvSpPr txBox="1">
            <a:spLocks noChangeArrowheads="1"/>
          </p:cNvSpPr>
          <p:nvPr/>
        </p:nvSpPr>
        <p:spPr bwMode="auto">
          <a:xfrm>
            <a:off x="3540228" y="3235326"/>
            <a:ext cx="1084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Gill Sans MT" panose="020B0502020104020203" pitchFamily="34" charset="0"/>
                <a:ea typeface="MS PGothic" panose="020B0600070205080204" pitchFamily="34" charset="-128"/>
              </a:defRPr>
            </a:lvl1pPr>
            <a:lvl2pPr marL="742950" indent="-285750">
              <a:defRPr sz="1300">
                <a:solidFill>
                  <a:schemeClr val="tx1"/>
                </a:solidFill>
                <a:latin typeface="Gill Sans MT" panose="020B0502020104020203" pitchFamily="34" charset="0"/>
                <a:ea typeface="MS PGothic" panose="020B0600070205080204" pitchFamily="34" charset="-128"/>
              </a:defRPr>
            </a:lvl2pPr>
            <a:lvl3pPr marL="1143000" indent="-228600">
              <a:defRPr sz="1300">
                <a:solidFill>
                  <a:schemeClr val="tx1"/>
                </a:solidFill>
                <a:latin typeface="Gill Sans MT" panose="020B0502020104020203" pitchFamily="34" charset="0"/>
                <a:ea typeface="MS PGothic" panose="020B0600070205080204" pitchFamily="34" charset="-128"/>
              </a:defRPr>
            </a:lvl3pPr>
            <a:lvl4pPr marL="1600200" indent="-228600">
              <a:defRPr sz="1300">
                <a:solidFill>
                  <a:schemeClr val="tx1"/>
                </a:solidFill>
                <a:latin typeface="Gill Sans MT" panose="020B0502020104020203" pitchFamily="34" charset="0"/>
                <a:ea typeface="MS PGothic" panose="020B0600070205080204" pitchFamily="34" charset="-128"/>
              </a:defRPr>
            </a:lvl4pPr>
            <a:lvl5pPr marL="2057400" indent="-228600">
              <a:defRPr sz="13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sz="1400">
                <a:latin typeface="Calibri" panose="020F0502020204030204" pitchFamily="34" charset="0"/>
                <a:cs typeface="Calibri" panose="020F0502020204030204" pitchFamily="34" charset="0"/>
              </a:rPr>
              <a:t>S2 interior</a:t>
            </a:r>
          </a:p>
        </p:txBody>
      </p:sp>
      <p:sp>
        <p:nvSpPr>
          <p:cNvPr id="170003" name="TextBox 30"/>
          <p:cNvSpPr txBox="1">
            <a:spLocks noChangeArrowheads="1"/>
          </p:cNvSpPr>
          <p:nvPr/>
        </p:nvSpPr>
        <p:spPr bwMode="auto">
          <a:xfrm rot="16200000">
            <a:off x="545409" y="3398045"/>
            <a:ext cx="1084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Gill Sans MT" panose="020B0502020104020203" pitchFamily="34" charset="0"/>
                <a:ea typeface="MS PGothic" panose="020B0600070205080204" pitchFamily="34" charset="-128"/>
              </a:defRPr>
            </a:lvl1pPr>
            <a:lvl2pPr marL="742950" indent="-285750">
              <a:defRPr sz="1300">
                <a:solidFill>
                  <a:schemeClr val="tx1"/>
                </a:solidFill>
                <a:latin typeface="Gill Sans MT" panose="020B0502020104020203" pitchFamily="34" charset="0"/>
                <a:ea typeface="MS PGothic" panose="020B0600070205080204" pitchFamily="34" charset="-128"/>
              </a:defRPr>
            </a:lvl2pPr>
            <a:lvl3pPr marL="1143000" indent="-228600">
              <a:defRPr sz="1300">
                <a:solidFill>
                  <a:schemeClr val="tx1"/>
                </a:solidFill>
                <a:latin typeface="Gill Sans MT" panose="020B0502020104020203" pitchFamily="34" charset="0"/>
                <a:ea typeface="MS PGothic" panose="020B0600070205080204" pitchFamily="34" charset="-128"/>
              </a:defRPr>
            </a:lvl3pPr>
            <a:lvl4pPr marL="1600200" indent="-228600">
              <a:defRPr sz="1300">
                <a:solidFill>
                  <a:schemeClr val="tx1"/>
                </a:solidFill>
                <a:latin typeface="Gill Sans MT" panose="020B0502020104020203" pitchFamily="34" charset="0"/>
                <a:ea typeface="MS PGothic" panose="020B0600070205080204" pitchFamily="34" charset="-128"/>
              </a:defRPr>
            </a:lvl4pPr>
            <a:lvl5pPr marL="2057400" indent="-228600">
              <a:defRPr sz="13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sz="1400">
                <a:latin typeface="Calibri" panose="020F0502020204030204" pitchFamily="34" charset="0"/>
                <a:cs typeface="Calibri" panose="020F0502020204030204" pitchFamily="34" charset="0"/>
              </a:rPr>
              <a:t>S1 exterior</a:t>
            </a:r>
          </a:p>
        </p:txBody>
      </p:sp>
      <p:sp>
        <p:nvSpPr>
          <p:cNvPr id="170004" name="TextBox 31"/>
          <p:cNvSpPr txBox="1">
            <a:spLocks noChangeArrowheads="1"/>
          </p:cNvSpPr>
          <p:nvPr/>
        </p:nvSpPr>
        <p:spPr bwMode="auto">
          <a:xfrm>
            <a:off x="2613128" y="5326064"/>
            <a:ext cx="1084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Gill Sans MT" panose="020B0502020104020203" pitchFamily="34" charset="0"/>
                <a:ea typeface="MS PGothic" panose="020B0600070205080204" pitchFamily="34" charset="-128"/>
              </a:defRPr>
            </a:lvl1pPr>
            <a:lvl2pPr marL="742950" indent="-285750">
              <a:defRPr sz="1300">
                <a:solidFill>
                  <a:schemeClr val="tx1"/>
                </a:solidFill>
                <a:latin typeface="Gill Sans MT" panose="020B0502020104020203" pitchFamily="34" charset="0"/>
                <a:ea typeface="MS PGothic" panose="020B0600070205080204" pitchFamily="34" charset="-128"/>
              </a:defRPr>
            </a:lvl2pPr>
            <a:lvl3pPr marL="1143000" indent="-228600">
              <a:defRPr sz="1300">
                <a:solidFill>
                  <a:schemeClr val="tx1"/>
                </a:solidFill>
                <a:latin typeface="Gill Sans MT" panose="020B0502020104020203" pitchFamily="34" charset="0"/>
                <a:ea typeface="MS PGothic" panose="020B0600070205080204" pitchFamily="34" charset="-128"/>
              </a:defRPr>
            </a:lvl3pPr>
            <a:lvl4pPr marL="1600200" indent="-228600">
              <a:defRPr sz="1300">
                <a:solidFill>
                  <a:schemeClr val="tx1"/>
                </a:solidFill>
                <a:latin typeface="Gill Sans MT" panose="020B0502020104020203" pitchFamily="34" charset="0"/>
                <a:ea typeface="MS PGothic" panose="020B0600070205080204" pitchFamily="34" charset="-128"/>
              </a:defRPr>
            </a:lvl4pPr>
            <a:lvl5pPr marL="2057400" indent="-228600">
              <a:defRPr sz="13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sz="1400">
                <a:latin typeface="Calibri" panose="020F0502020204030204" pitchFamily="34" charset="0"/>
                <a:cs typeface="Calibri" panose="020F0502020204030204" pitchFamily="34" charset="0"/>
              </a:rPr>
              <a:t>S2 exterior</a:t>
            </a:r>
          </a:p>
        </p:txBody>
      </p:sp>
      <p:cxnSp>
        <p:nvCxnSpPr>
          <p:cNvPr id="21" name="Straight Arrow Connector 20"/>
          <p:cNvCxnSpPr/>
          <p:nvPr/>
        </p:nvCxnSpPr>
        <p:spPr>
          <a:xfrm>
            <a:off x="1336777" y="5359400"/>
            <a:ext cx="3608388"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a:xfrm>
            <a:off x="3008415" y="3487739"/>
            <a:ext cx="1936750" cy="793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V="1">
            <a:off x="3152877" y="1871664"/>
            <a:ext cx="12700" cy="176053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flipV="1">
            <a:off x="1192316" y="1844675"/>
            <a:ext cx="14287" cy="339883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4474861" y="3599160"/>
            <a:ext cx="23247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07336" y="3632201"/>
            <a:ext cx="0" cy="1604962"/>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87779" y="3637370"/>
            <a:ext cx="0" cy="1604962"/>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474861" y="5269774"/>
            <a:ext cx="23247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3008415" y="3459996"/>
            <a:ext cx="144462" cy="170160"/>
            <a:chOff x="3709988" y="3459996"/>
            <a:chExt cx="144462" cy="170160"/>
          </a:xfrm>
        </p:grpSpPr>
        <p:cxnSp>
          <p:nvCxnSpPr>
            <p:cNvPr id="5" name="Straight Connector 4"/>
            <p:cNvCxnSpPr/>
            <p:nvPr/>
          </p:nvCxnSpPr>
          <p:spPr>
            <a:xfrm>
              <a:off x="3709988" y="3599160"/>
              <a:ext cx="14446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748733" y="3459996"/>
              <a:ext cx="0" cy="1701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p:cNvCxnSpPr/>
          <p:nvPr/>
        </p:nvCxnSpPr>
        <p:spPr>
          <a:xfrm>
            <a:off x="3165577" y="3632201"/>
            <a:ext cx="0" cy="1604962"/>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343908" y="3459996"/>
            <a:ext cx="1646787" cy="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1290740" y="3433334"/>
            <a:ext cx="1862137" cy="1875394"/>
            <a:chOff x="1992313" y="3433334"/>
            <a:chExt cx="1862137" cy="1875394"/>
          </a:xfrm>
        </p:grpSpPr>
        <p:cxnSp>
          <p:nvCxnSpPr>
            <p:cNvPr id="35" name="Straight Connector 34"/>
            <p:cNvCxnSpPr/>
            <p:nvPr/>
          </p:nvCxnSpPr>
          <p:spPr>
            <a:xfrm>
              <a:off x="1992313" y="5269774"/>
              <a:ext cx="186213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992313" y="3433334"/>
              <a:ext cx="2700" cy="1875394"/>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2500"/>
                                        <p:tgtEl>
                                          <p:spTgt spid="28"/>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up)">
                                      <p:cBhvr>
                                        <p:cTn id="18" dur="2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672982" y="152400"/>
            <a:ext cx="8824913"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GB" altLang="en-US" sz="1300">
              <a:solidFill>
                <a:schemeClr val="tx1"/>
              </a:solidFill>
              <a:latin typeface="Gill Sans MT" panose="020B0502020104020203" pitchFamily="34" charset="0"/>
            </a:endParaRPr>
          </a:p>
        </p:txBody>
      </p:sp>
      <p:sp>
        <p:nvSpPr>
          <p:cNvPr id="172035" name="Rectangle 3"/>
          <p:cNvSpPr>
            <a:spLocks noChangeArrowheads="1"/>
          </p:cNvSpPr>
          <p:nvPr/>
        </p:nvSpPr>
        <p:spPr bwMode="auto">
          <a:xfrm>
            <a:off x="3835281" y="2278063"/>
            <a:ext cx="9144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GB" altLang="en-US" sz="1300">
              <a:solidFill>
                <a:schemeClr val="tx1"/>
              </a:solidFill>
              <a:latin typeface="Gill Sans MT" panose="020B0502020104020203" pitchFamily="34" charset="0"/>
            </a:endParaRPr>
          </a:p>
        </p:txBody>
      </p:sp>
      <p:sp>
        <p:nvSpPr>
          <p:cNvPr id="172036" name="Rectangle 5"/>
          <p:cNvSpPr>
            <a:spLocks noChangeArrowheads="1"/>
          </p:cNvSpPr>
          <p:nvPr/>
        </p:nvSpPr>
        <p:spPr bwMode="auto">
          <a:xfrm>
            <a:off x="3819406" y="2368551"/>
            <a:ext cx="9144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GB" altLang="en-US" sz="1300">
              <a:solidFill>
                <a:schemeClr val="tx1"/>
              </a:solidFill>
              <a:latin typeface="Gill Sans MT" panose="020B0502020104020203" pitchFamily="34" charset="0"/>
            </a:endParaRPr>
          </a:p>
        </p:txBody>
      </p:sp>
      <p:sp>
        <p:nvSpPr>
          <p:cNvPr id="172037" name="Rectangle 9"/>
          <p:cNvSpPr>
            <a:spLocks noChangeArrowheads="1"/>
          </p:cNvSpPr>
          <p:nvPr/>
        </p:nvSpPr>
        <p:spPr bwMode="auto">
          <a:xfrm>
            <a:off x="1966794" y="165100"/>
            <a:ext cx="788511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a:solidFill>
                  <a:srgbClr val="595959"/>
                </a:solidFill>
              </a:rPr>
              <a:t>Penetration</a:t>
            </a:r>
          </a:p>
        </p:txBody>
      </p:sp>
      <p:grpSp>
        <p:nvGrpSpPr>
          <p:cNvPr id="172040" name="Group 1"/>
          <p:cNvGrpSpPr>
            <a:grpSpLocks/>
          </p:cNvGrpSpPr>
          <p:nvPr/>
        </p:nvGrpSpPr>
        <p:grpSpPr bwMode="auto">
          <a:xfrm>
            <a:off x="1288932" y="1938339"/>
            <a:ext cx="3597275" cy="3387725"/>
            <a:chOff x="5084378" y="2136775"/>
            <a:chExt cx="3597660" cy="3387724"/>
          </a:xfrm>
        </p:grpSpPr>
        <p:sp>
          <p:nvSpPr>
            <p:cNvPr id="12" name="Rectangle 11"/>
            <p:cNvSpPr/>
            <p:nvPr/>
          </p:nvSpPr>
          <p:spPr>
            <a:xfrm>
              <a:off x="7097543" y="2136775"/>
              <a:ext cx="639831" cy="33845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 name="Rectangle 12"/>
            <p:cNvSpPr/>
            <p:nvPr/>
          </p:nvSpPr>
          <p:spPr>
            <a:xfrm>
              <a:off x="6002051" y="2141537"/>
              <a:ext cx="1095492" cy="338296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 name="Rectangle 13"/>
            <p:cNvSpPr/>
            <p:nvPr/>
          </p:nvSpPr>
          <p:spPr>
            <a:xfrm>
              <a:off x="5084378" y="3625850"/>
              <a:ext cx="3597660" cy="6477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 name="Rectangle 14"/>
            <p:cNvSpPr/>
            <p:nvPr/>
          </p:nvSpPr>
          <p:spPr>
            <a:xfrm>
              <a:off x="7737375" y="3394075"/>
              <a:ext cx="944663" cy="2286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sp>
        <p:nvSpPr>
          <p:cNvPr id="172041" name="TextBox 15"/>
          <p:cNvSpPr txBox="1">
            <a:spLocks noChangeArrowheads="1"/>
          </p:cNvSpPr>
          <p:nvPr/>
        </p:nvSpPr>
        <p:spPr bwMode="auto">
          <a:xfrm rot="16200000">
            <a:off x="3799563" y="2297907"/>
            <a:ext cx="1084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Gill Sans MT" panose="020B0502020104020203" pitchFamily="34" charset="0"/>
                <a:ea typeface="MS PGothic" panose="020B0600070205080204" pitchFamily="34" charset="-128"/>
              </a:defRPr>
            </a:lvl1pPr>
            <a:lvl2pPr marL="742950" indent="-285750">
              <a:defRPr sz="1300">
                <a:solidFill>
                  <a:schemeClr val="tx1"/>
                </a:solidFill>
                <a:latin typeface="Gill Sans MT" panose="020B0502020104020203" pitchFamily="34" charset="0"/>
                <a:ea typeface="MS PGothic" panose="020B0600070205080204" pitchFamily="34" charset="-128"/>
              </a:defRPr>
            </a:lvl2pPr>
            <a:lvl3pPr marL="1143000" indent="-228600">
              <a:defRPr sz="1300">
                <a:solidFill>
                  <a:schemeClr val="tx1"/>
                </a:solidFill>
                <a:latin typeface="Gill Sans MT" panose="020B0502020104020203" pitchFamily="34" charset="0"/>
                <a:ea typeface="MS PGothic" panose="020B0600070205080204" pitchFamily="34" charset="-128"/>
              </a:defRPr>
            </a:lvl3pPr>
            <a:lvl4pPr marL="1600200" indent="-228600">
              <a:defRPr sz="1300">
                <a:solidFill>
                  <a:schemeClr val="tx1"/>
                </a:solidFill>
                <a:latin typeface="Gill Sans MT" panose="020B0502020104020203" pitchFamily="34" charset="0"/>
                <a:ea typeface="MS PGothic" panose="020B0600070205080204" pitchFamily="34" charset="-128"/>
              </a:defRPr>
            </a:lvl4pPr>
            <a:lvl5pPr marL="2057400" indent="-228600">
              <a:defRPr sz="13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sz="1400">
                <a:latin typeface="Calibri" panose="020F0502020204030204" pitchFamily="34" charset="0"/>
                <a:cs typeface="Calibri" panose="020F0502020204030204" pitchFamily="34" charset="0"/>
              </a:rPr>
              <a:t>S1 interior</a:t>
            </a:r>
          </a:p>
        </p:txBody>
      </p:sp>
      <p:sp>
        <p:nvSpPr>
          <p:cNvPr id="172042" name="TextBox 16"/>
          <p:cNvSpPr txBox="1">
            <a:spLocks noChangeArrowheads="1"/>
          </p:cNvSpPr>
          <p:nvPr/>
        </p:nvSpPr>
        <p:spPr bwMode="auto">
          <a:xfrm rot="16200000">
            <a:off x="678538" y="2593182"/>
            <a:ext cx="1084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Gill Sans MT" panose="020B0502020104020203" pitchFamily="34" charset="0"/>
                <a:ea typeface="MS PGothic" panose="020B0600070205080204" pitchFamily="34" charset="-128"/>
              </a:defRPr>
            </a:lvl1pPr>
            <a:lvl2pPr marL="742950" indent="-285750">
              <a:defRPr sz="1300">
                <a:solidFill>
                  <a:schemeClr val="tx1"/>
                </a:solidFill>
                <a:latin typeface="Gill Sans MT" panose="020B0502020104020203" pitchFamily="34" charset="0"/>
                <a:ea typeface="MS PGothic" panose="020B0600070205080204" pitchFamily="34" charset="-128"/>
              </a:defRPr>
            </a:lvl2pPr>
            <a:lvl3pPr marL="1143000" indent="-228600">
              <a:defRPr sz="1300">
                <a:solidFill>
                  <a:schemeClr val="tx1"/>
                </a:solidFill>
                <a:latin typeface="Gill Sans MT" panose="020B0502020104020203" pitchFamily="34" charset="0"/>
                <a:ea typeface="MS PGothic" panose="020B0600070205080204" pitchFamily="34" charset="-128"/>
              </a:defRPr>
            </a:lvl3pPr>
            <a:lvl4pPr marL="1600200" indent="-228600">
              <a:defRPr sz="1300">
                <a:solidFill>
                  <a:schemeClr val="tx1"/>
                </a:solidFill>
                <a:latin typeface="Gill Sans MT" panose="020B0502020104020203" pitchFamily="34" charset="0"/>
                <a:ea typeface="MS PGothic" panose="020B0600070205080204" pitchFamily="34" charset="-128"/>
              </a:defRPr>
            </a:lvl4pPr>
            <a:lvl5pPr marL="2057400" indent="-228600">
              <a:defRPr sz="13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sz="1400">
                <a:latin typeface="Calibri" panose="020F0502020204030204" pitchFamily="34" charset="0"/>
                <a:cs typeface="Calibri" panose="020F0502020204030204" pitchFamily="34" charset="0"/>
              </a:rPr>
              <a:t>S1 exterior</a:t>
            </a:r>
          </a:p>
        </p:txBody>
      </p:sp>
      <p:cxnSp>
        <p:nvCxnSpPr>
          <p:cNvPr id="18" name="Straight Arrow Connector 17"/>
          <p:cNvCxnSpPr/>
          <p:nvPr/>
        </p:nvCxnSpPr>
        <p:spPr>
          <a:xfrm flipV="1">
            <a:off x="4208344" y="1938338"/>
            <a:ext cx="12700" cy="125730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172044" name="Grafik 8" descr="Bild1_konstruktive_Wärmebrücke.png"/>
          <p:cNvPicPr>
            <a:picLocks noChangeAspect="1"/>
          </p:cNvPicPr>
          <p:nvPr/>
        </p:nvPicPr>
        <p:blipFill>
          <a:blip r:embed="rId3" cstate="screen">
            <a:extLst>
              <a:ext uri="{28A0092B-C50C-407E-A947-70E740481C1C}">
                <a14:useLocalDpi xmlns:a14="http://schemas.microsoft.com/office/drawing/2010/main"/>
              </a:ext>
            </a:extLst>
          </a:blip>
          <a:srcRect r="-226"/>
          <a:stretch>
            <a:fillRect/>
          </a:stretch>
        </p:blipFill>
        <p:spPr bwMode="auto">
          <a:xfrm>
            <a:off x="6508635" y="1939925"/>
            <a:ext cx="35147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20"/>
          <p:cNvCxnSpPr/>
          <p:nvPr/>
        </p:nvCxnSpPr>
        <p:spPr>
          <a:xfrm flipH="1" flipV="1">
            <a:off x="1434981" y="1909763"/>
            <a:ext cx="1588" cy="184150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flipV="1">
            <a:off x="1436569" y="3748088"/>
            <a:ext cx="0" cy="157480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72047" name="TextBox 24"/>
          <p:cNvSpPr txBox="1">
            <a:spLocks noChangeArrowheads="1"/>
          </p:cNvSpPr>
          <p:nvPr/>
        </p:nvSpPr>
        <p:spPr bwMode="auto">
          <a:xfrm rot="16200000">
            <a:off x="681713" y="4417220"/>
            <a:ext cx="1084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Gill Sans MT" panose="020B0502020104020203" pitchFamily="34" charset="0"/>
                <a:ea typeface="MS PGothic" panose="020B0600070205080204" pitchFamily="34" charset="-128"/>
              </a:defRPr>
            </a:lvl1pPr>
            <a:lvl2pPr marL="742950" indent="-285750">
              <a:defRPr sz="1300">
                <a:solidFill>
                  <a:schemeClr val="tx1"/>
                </a:solidFill>
                <a:latin typeface="Gill Sans MT" panose="020B0502020104020203" pitchFamily="34" charset="0"/>
                <a:ea typeface="MS PGothic" panose="020B0600070205080204" pitchFamily="34" charset="-128"/>
              </a:defRPr>
            </a:lvl2pPr>
            <a:lvl3pPr marL="1143000" indent="-228600">
              <a:defRPr sz="1300">
                <a:solidFill>
                  <a:schemeClr val="tx1"/>
                </a:solidFill>
                <a:latin typeface="Gill Sans MT" panose="020B0502020104020203" pitchFamily="34" charset="0"/>
                <a:ea typeface="MS PGothic" panose="020B0600070205080204" pitchFamily="34" charset="-128"/>
              </a:defRPr>
            </a:lvl3pPr>
            <a:lvl4pPr marL="1600200" indent="-228600">
              <a:defRPr sz="1300">
                <a:solidFill>
                  <a:schemeClr val="tx1"/>
                </a:solidFill>
                <a:latin typeface="Gill Sans MT" panose="020B0502020104020203" pitchFamily="34" charset="0"/>
                <a:ea typeface="MS PGothic" panose="020B0600070205080204" pitchFamily="34" charset="-128"/>
              </a:defRPr>
            </a:lvl4pPr>
            <a:lvl5pPr marL="2057400" indent="-228600">
              <a:defRPr sz="13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sz="1400">
                <a:latin typeface="Calibri" panose="020F0502020204030204" pitchFamily="34" charset="0"/>
                <a:cs typeface="Calibri" panose="020F0502020204030204" pitchFamily="34" charset="0"/>
              </a:rPr>
              <a:t>S2 exterior</a:t>
            </a:r>
          </a:p>
        </p:txBody>
      </p:sp>
      <p:cxnSp>
        <p:nvCxnSpPr>
          <p:cNvPr id="27" name="Straight Arrow Connector 26"/>
          <p:cNvCxnSpPr/>
          <p:nvPr/>
        </p:nvCxnSpPr>
        <p:spPr>
          <a:xfrm flipV="1">
            <a:off x="4208344" y="4070350"/>
            <a:ext cx="12700" cy="125730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72049" name="TextBox 27"/>
          <p:cNvSpPr txBox="1">
            <a:spLocks noChangeArrowheads="1"/>
          </p:cNvSpPr>
          <p:nvPr/>
        </p:nvSpPr>
        <p:spPr bwMode="auto">
          <a:xfrm rot="16200000">
            <a:off x="3793213" y="4553745"/>
            <a:ext cx="1084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Gill Sans MT" panose="020B0502020104020203" pitchFamily="34" charset="0"/>
                <a:ea typeface="MS PGothic" panose="020B0600070205080204" pitchFamily="34" charset="-128"/>
              </a:defRPr>
            </a:lvl1pPr>
            <a:lvl2pPr marL="742950" indent="-285750">
              <a:defRPr sz="1300">
                <a:solidFill>
                  <a:schemeClr val="tx1"/>
                </a:solidFill>
                <a:latin typeface="Gill Sans MT" panose="020B0502020104020203" pitchFamily="34" charset="0"/>
                <a:ea typeface="MS PGothic" panose="020B0600070205080204" pitchFamily="34" charset="-128"/>
              </a:defRPr>
            </a:lvl2pPr>
            <a:lvl3pPr marL="1143000" indent="-228600">
              <a:defRPr sz="1300">
                <a:solidFill>
                  <a:schemeClr val="tx1"/>
                </a:solidFill>
                <a:latin typeface="Gill Sans MT" panose="020B0502020104020203" pitchFamily="34" charset="0"/>
                <a:ea typeface="MS PGothic" panose="020B0600070205080204" pitchFamily="34" charset="-128"/>
              </a:defRPr>
            </a:lvl3pPr>
            <a:lvl4pPr marL="1600200" indent="-228600">
              <a:defRPr sz="1300">
                <a:solidFill>
                  <a:schemeClr val="tx1"/>
                </a:solidFill>
                <a:latin typeface="Gill Sans MT" panose="020B0502020104020203" pitchFamily="34" charset="0"/>
                <a:ea typeface="MS PGothic" panose="020B0600070205080204" pitchFamily="34" charset="-128"/>
              </a:defRPr>
            </a:lvl4pPr>
            <a:lvl5pPr marL="2057400" indent="-228600">
              <a:defRPr sz="13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sz="1400">
                <a:latin typeface="Calibri" panose="020F0502020204030204" pitchFamily="34" charset="0"/>
                <a:cs typeface="Calibri" panose="020F0502020204030204" pitchFamily="34" charset="0"/>
              </a:rPr>
              <a:t>S2 interior</a:t>
            </a:r>
          </a:p>
        </p:txBody>
      </p:sp>
      <p:cxnSp>
        <p:nvCxnSpPr>
          <p:cNvPr id="7" name="Straight Connector 6"/>
          <p:cNvCxnSpPr/>
          <p:nvPr/>
        </p:nvCxnSpPr>
        <p:spPr>
          <a:xfrm flipV="1">
            <a:off x="1146056" y="3748089"/>
            <a:ext cx="4210050" cy="3175"/>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940057" y="1938338"/>
            <a:ext cx="11113" cy="127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206506" y="1954214"/>
            <a:ext cx="0" cy="338137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940057" y="4084638"/>
            <a:ext cx="11113" cy="12382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 Box 10"/>
          <p:cNvSpPr txBox="1">
            <a:spLocks noChangeArrowheads="1"/>
          </p:cNvSpPr>
          <p:nvPr/>
        </p:nvSpPr>
        <p:spPr bwMode="auto">
          <a:xfrm>
            <a:off x="1232559" y="6521916"/>
            <a:ext cx="53641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Graphic: Wimmers</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p:cNvCxnSpPr/>
          <p:nvPr/>
        </p:nvCxnSpPr>
        <p:spPr>
          <a:xfrm>
            <a:off x="3127534" y="1484700"/>
            <a:ext cx="4260057" cy="108108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1316253" y="4972001"/>
            <a:ext cx="1666959" cy="56644"/>
          </a:xfrm>
          <a:custGeom>
            <a:avLst/>
            <a:gdLst>
              <a:gd name="connsiteX0" fmla="*/ 1666959 w 1666959"/>
              <a:gd name="connsiteY0" fmla="*/ 56644 h 56644"/>
              <a:gd name="connsiteX1" fmla="*/ 1618407 w 1666959"/>
              <a:gd name="connsiteY1" fmla="*/ 48552 h 56644"/>
              <a:gd name="connsiteX2" fmla="*/ 1594131 w 1666959"/>
              <a:gd name="connsiteY2" fmla="*/ 32368 h 56644"/>
              <a:gd name="connsiteX3" fmla="*/ 1529395 w 1666959"/>
              <a:gd name="connsiteY3" fmla="*/ 16184 h 56644"/>
              <a:gd name="connsiteX4" fmla="*/ 1472751 w 1666959"/>
              <a:gd name="connsiteY4" fmla="*/ 0 h 56644"/>
              <a:gd name="connsiteX5" fmla="*/ 1335186 w 1666959"/>
              <a:gd name="connsiteY5" fmla="*/ 8092 h 56644"/>
              <a:gd name="connsiteX6" fmla="*/ 1108609 w 1666959"/>
              <a:gd name="connsiteY6" fmla="*/ 16184 h 56644"/>
              <a:gd name="connsiteX7" fmla="*/ 1084333 w 1666959"/>
              <a:gd name="connsiteY7" fmla="*/ 32368 h 56644"/>
              <a:gd name="connsiteX8" fmla="*/ 1060057 w 1666959"/>
              <a:gd name="connsiteY8" fmla="*/ 40460 h 56644"/>
              <a:gd name="connsiteX9" fmla="*/ 906308 w 1666959"/>
              <a:gd name="connsiteY9" fmla="*/ 32368 h 56644"/>
              <a:gd name="connsiteX10" fmla="*/ 817296 w 1666959"/>
              <a:gd name="connsiteY10" fmla="*/ 8092 h 56644"/>
              <a:gd name="connsiteX11" fmla="*/ 509798 w 1666959"/>
              <a:gd name="connsiteY11" fmla="*/ 16184 h 56644"/>
              <a:gd name="connsiteX12" fmla="*/ 485522 w 1666959"/>
              <a:gd name="connsiteY12" fmla="*/ 32368 h 56644"/>
              <a:gd name="connsiteX13" fmla="*/ 364142 w 1666959"/>
              <a:gd name="connsiteY13" fmla="*/ 16184 h 56644"/>
              <a:gd name="connsiteX14" fmla="*/ 226577 w 1666959"/>
              <a:gd name="connsiteY14" fmla="*/ 24276 h 56644"/>
              <a:gd name="connsiteX15" fmla="*/ 105197 w 1666959"/>
              <a:gd name="connsiteY15" fmla="*/ 40460 h 56644"/>
              <a:gd name="connsiteX16" fmla="*/ 64736 w 1666959"/>
              <a:gd name="connsiteY16" fmla="*/ 32368 h 56644"/>
              <a:gd name="connsiteX17" fmla="*/ 32368 w 1666959"/>
              <a:gd name="connsiteY17" fmla="*/ 24276 h 56644"/>
              <a:gd name="connsiteX18" fmla="*/ 0 w 1666959"/>
              <a:gd name="connsiteY18" fmla="*/ 24276 h 5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6959" h="56644">
                <a:moveTo>
                  <a:pt x="1666959" y="56644"/>
                </a:moveTo>
                <a:cubicBezTo>
                  <a:pt x="1650775" y="53947"/>
                  <a:pt x="1633972" y="53740"/>
                  <a:pt x="1618407" y="48552"/>
                </a:cubicBezTo>
                <a:cubicBezTo>
                  <a:pt x="1609181" y="45477"/>
                  <a:pt x="1603271" y="35692"/>
                  <a:pt x="1594131" y="32368"/>
                </a:cubicBezTo>
                <a:cubicBezTo>
                  <a:pt x="1573227" y="24767"/>
                  <a:pt x="1550974" y="21579"/>
                  <a:pt x="1529395" y="16184"/>
                </a:cubicBezTo>
                <a:cubicBezTo>
                  <a:pt x="1488752" y="6023"/>
                  <a:pt x="1507578" y="11609"/>
                  <a:pt x="1472751" y="0"/>
                </a:cubicBezTo>
                <a:lnTo>
                  <a:pt x="1335186" y="8092"/>
                </a:lnTo>
                <a:cubicBezTo>
                  <a:pt x="1259687" y="11448"/>
                  <a:pt x="1183831" y="8904"/>
                  <a:pt x="1108609" y="16184"/>
                </a:cubicBezTo>
                <a:cubicBezTo>
                  <a:pt x="1098929" y="17121"/>
                  <a:pt x="1093032" y="28019"/>
                  <a:pt x="1084333" y="32368"/>
                </a:cubicBezTo>
                <a:cubicBezTo>
                  <a:pt x="1076704" y="36183"/>
                  <a:pt x="1068149" y="37763"/>
                  <a:pt x="1060057" y="40460"/>
                </a:cubicBezTo>
                <a:cubicBezTo>
                  <a:pt x="1008807" y="37763"/>
                  <a:pt x="957315" y="38035"/>
                  <a:pt x="906308" y="32368"/>
                </a:cubicBezTo>
                <a:cubicBezTo>
                  <a:pt x="878929" y="29326"/>
                  <a:pt x="845174" y="17385"/>
                  <a:pt x="817296" y="8092"/>
                </a:cubicBezTo>
                <a:cubicBezTo>
                  <a:pt x="714797" y="10789"/>
                  <a:pt x="612059" y="8702"/>
                  <a:pt x="509798" y="16184"/>
                </a:cubicBezTo>
                <a:cubicBezTo>
                  <a:pt x="500099" y="16894"/>
                  <a:pt x="495207" y="31488"/>
                  <a:pt x="485522" y="32368"/>
                </a:cubicBezTo>
                <a:cubicBezTo>
                  <a:pt x="479131" y="32949"/>
                  <a:pt x="374543" y="17670"/>
                  <a:pt x="364142" y="16184"/>
                </a:cubicBezTo>
                <a:lnTo>
                  <a:pt x="226577" y="24276"/>
                </a:lnTo>
                <a:cubicBezTo>
                  <a:pt x="137408" y="30645"/>
                  <a:pt x="162393" y="26161"/>
                  <a:pt x="105197" y="40460"/>
                </a:cubicBezTo>
                <a:cubicBezTo>
                  <a:pt x="91710" y="37763"/>
                  <a:pt x="78163" y="35352"/>
                  <a:pt x="64736" y="32368"/>
                </a:cubicBezTo>
                <a:cubicBezTo>
                  <a:pt x="53879" y="29955"/>
                  <a:pt x="43404" y="25655"/>
                  <a:pt x="32368" y="24276"/>
                </a:cubicBezTo>
                <a:cubicBezTo>
                  <a:pt x="21662" y="22938"/>
                  <a:pt x="10789" y="24276"/>
                  <a:pt x="0" y="2427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3" name="Freeform 2"/>
          <p:cNvSpPr/>
          <p:nvPr/>
        </p:nvSpPr>
        <p:spPr>
          <a:xfrm>
            <a:off x="7514752" y="4988186"/>
            <a:ext cx="1019597" cy="49263"/>
          </a:xfrm>
          <a:custGeom>
            <a:avLst/>
            <a:gdLst>
              <a:gd name="connsiteX0" fmla="*/ 0 w 1019597"/>
              <a:gd name="connsiteY0" fmla="*/ 16184 h 49263"/>
              <a:gd name="connsiteX1" fmla="*/ 40460 w 1019597"/>
              <a:gd name="connsiteY1" fmla="*/ 24276 h 49263"/>
              <a:gd name="connsiteX2" fmla="*/ 331774 w 1019597"/>
              <a:gd name="connsiteY2" fmla="*/ 40460 h 49263"/>
              <a:gd name="connsiteX3" fmla="*/ 436970 w 1019597"/>
              <a:gd name="connsiteY3" fmla="*/ 32368 h 49263"/>
              <a:gd name="connsiteX4" fmla="*/ 461246 w 1019597"/>
              <a:gd name="connsiteY4" fmla="*/ 24276 h 49263"/>
              <a:gd name="connsiteX5" fmla="*/ 509799 w 1019597"/>
              <a:gd name="connsiteY5" fmla="*/ 32368 h 49263"/>
              <a:gd name="connsiteX6" fmla="*/ 712099 w 1019597"/>
              <a:gd name="connsiteY6" fmla="*/ 24276 h 49263"/>
              <a:gd name="connsiteX7" fmla="*/ 744468 w 1019597"/>
              <a:gd name="connsiteY7" fmla="*/ 8092 h 49263"/>
              <a:gd name="connsiteX8" fmla="*/ 768744 w 1019597"/>
              <a:gd name="connsiteY8" fmla="*/ 0 h 49263"/>
              <a:gd name="connsiteX9" fmla="*/ 833480 w 1019597"/>
              <a:gd name="connsiteY9" fmla="*/ 16184 h 49263"/>
              <a:gd name="connsiteX10" fmla="*/ 857756 w 1019597"/>
              <a:gd name="connsiteY10" fmla="*/ 32368 h 49263"/>
              <a:gd name="connsiteX11" fmla="*/ 954860 w 1019597"/>
              <a:gd name="connsiteY11" fmla="*/ 40460 h 49263"/>
              <a:gd name="connsiteX12" fmla="*/ 1019597 w 1019597"/>
              <a:gd name="connsiteY12" fmla="*/ 48552 h 4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597" h="49263">
                <a:moveTo>
                  <a:pt x="0" y="16184"/>
                </a:moveTo>
                <a:cubicBezTo>
                  <a:pt x="13487" y="18881"/>
                  <a:pt x="26726" y="23534"/>
                  <a:pt x="40460" y="24276"/>
                </a:cubicBezTo>
                <a:cubicBezTo>
                  <a:pt x="341951" y="40573"/>
                  <a:pt x="211579" y="10411"/>
                  <a:pt x="331774" y="40460"/>
                </a:cubicBezTo>
                <a:cubicBezTo>
                  <a:pt x="366839" y="37763"/>
                  <a:pt x="402073" y="36730"/>
                  <a:pt x="436970" y="32368"/>
                </a:cubicBezTo>
                <a:cubicBezTo>
                  <a:pt x="445434" y="31310"/>
                  <a:pt x="452716" y="24276"/>
                  <a:pt x="461246" y="24276"/>
                </a:cubicBezTo>
                <a:cubicBezTo>
                  <a:pt x="477654" y="24276"/>
                  <a:pt x="493615" y="29671"/>
                  <a:pt x="509799" y="32368"/>
                </a:cubicBezTo>
                <a:cubicBezTo>
                  <a:pt x="577232" y="29671"/>
                  <a:pt x="644970" y="31220"/>
                  <a:pt x="712099" y="24276"/>
                </a:cubicBezTo>
                <a:cubicBezTo>
                  <a:pt x="724098" y="23035"/>
                  <a:pt x="733380" y="12844"/>
                  <a:pt x="744468" y="8092"/>
                </a:cubicBezTo>
                <a:cubicBezTo>
                  <a:pt x="752308" y="4732"/>
                  <a:pt x="760652" y="2697"/>
                  <a:pt x="768744" y="0"/>
                </a:cubicBezTo>
                <a:cubicBezTo>
                  <a:pt x="784133" y="3078"/>
                  <a:pt x="816892" y="7890"/>
                  <a:pt x="833480" y="16184"/>
                </a:cubicBezTo>
                <a:cubicBezTo>
                  <a:pt x="842179" y="20533"/>
                  <a:pt x="848219" y="30461"/>
                  <a:pt x="857756" y="32368"/>
                </a:cubicBezTo>
                <a:cubicBezTo>
                  <a:pt x="889605" y="38738"/>
                  <a:pt x="922492" y="37763"/>
                  <a:pt x="954860" y="40460"/>
                </a:cubicBezTo>
                <a:cubicBezTo>
                  <a:pt x="991932" y="52817"/>
                  <a:pt x="970607" y="48552"/>
                  <a:pt x="1019597" y="4855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63" name="Straight Connector 62"/>
          <p:cNvCxnSpPr/>
          <p:nvPr/>
        </p:nvCxnSpPr>
        <p:spPr>
          <a:xfrm>
            <a:off x="7443946" y="4904174"/>
            <a:ext cx="0" cy="1714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74083" name="Title 1"/>
          <p:cNvSpPr>
            <a:spLocks noGrp="1"/>
          </p:cNvSpPr>
          <p:nvPr>
            <p:ph type="title"/>
          </p:nvPr>
        </p:nvSpPr>
        <p:spPr>
          <a:xfrm>
            <a:off x="1196975" y="180975"/>
            <a:ext cx="7904163" cy="719138"/>
          </a:xfrm>
        </p:spPr>
        <p:txBody>
          <a:bodyPr/>
          <a:lstStyle/>
          <a:p>
            <a:r>
              <a:rPr lang="en-CA" altLang="en-US" dirty="0"/>
              <a:t>Where are Thermal Bridges?</a:t>
            </a:r>
          </a:p>
        </p:txBody>
      </p:sp>
      <p:cxnSp>
        <p:nvCxnSpPr>
          <p:cNvPr id="5" name="Straight Connector 4"/>
          <p:cNvCxnSpPr/>
          <p:nvPr/>
        </p:nvCxnSpPr>
        <p:spPr>
          <a:xfrm>
            <a:off x="3013234" y="1367224"/>
            <a:ext cx="4468812" cy="11430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13234" y="5023238"/>
            <a:ext cx="4468812" cy="1428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013234" y="1367224"/>
            <a:ext cx="0" cy="53498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453471" y="2510225"/>
            <a:ext cx="0" cy="15589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070385" y="4939099"/>
            <a:ext cx="4325937" cy="127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353459" y="4929574"/>
            <a:ext cx="11112" cy="123348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110072" y="5053399"/>
            <a:ext cx="11113" cy="107473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70385" y="6110674"/>
            <a:ext cx="4325937" cy="127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373722" y="5054988"/>
            <a:ext cx="11113" cy="107632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386422" y="3853250"/>
            <a:ext cx="9525" cy="107632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70385" y="3865949"/>
            <a:ext cx="4325937" cy="127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70385" y="2791213"/>
            <a:ext cx="2884487" cy="793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395947" y="2800738"/>
            <a:ext cx="11113" cy="107473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275422" y="5066099"/>
            <a:ext cx="11113" cy="107473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288122" y="3864363"/>
            <a:ext cx="9525" cy="107473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297647" y="2810263"/>
            <a:ext cx="11113" cy="107473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013234" y="2719774"/>
            <a:ext cx="0" cy="30003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105309" y="1438662"/>
            <a:ext cx="4762" cy="500062"/>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013234" y="3605599"/>
            <a:ext cx="0" cy="38258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013234" y="4856550"/>
            <a:ext cx="0" cy="20161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100546" y="2719774"/>
            <a:ext cx="0" cy="29368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094196" y="3605599"/>
            <a:ext cx="1588" cy="39528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308760" y="2011750"/>
            <a:ext cx="9525" cy="107632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40" idx="4"/>
          </p:cNvCxnSpPr>
          <p:nvPr/>
        </p:nvCxnSpPr>
        <p:spPr>
          <a:xfrm>
            <a:off x="7364571" y="2549912"/>
            <a:ext cx="0" cy="14859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8" name="Group 37"/>
          <p:cNvGrpSpPr>
            <a:grpSpLocks/>
          </p:cNvGrpSpPr>
          <p:nvPr/>
        </p:nvGrpSpPr>
        <p:grpSpPr bwMode="auto">
          <a:xfrm>
            <a:off x="4197509" y="1822837"/>
            <a:ext cx="1281112" cy="3346450"/>
            <a:chOff x="4296624" y="1650122"/>
            <a:chExt cx="1281219" cy="3345054"/>
          </a:xfrm>
        </p:grpSpPr>
        <p:sp>
          <p:nvSpPr>
            <p:cNvPr id="31" name="Flowchart: Connector 30"/>
            <p:cNvSpPr/>
            <p:nvPr/>
          </p:nvSpPr>
          <p:spPr>
            <a:xfrm>
              <a:off x="5207925" y="1650122"/>
              <a:ext cx="369918" cy="364973"/>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2" name="Flowchart: Connector 31"/>
            <p:cNvSpPr/>
            <p:nvPr/>
          </p:nvSpPr>
          <p:spPr>
            <a:xfrm>
              <a:off x="4296624" y="4607988"/>
              <a:ext cx="369918" cy="364973"/>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0" name="Flowchart: Connector 29"/>
            <p:cNvSpPr/>
            <p:nvPr/>
          </p:nvSpPr>
          <p:spPr>
            <a:xfrm>
              <a:off x="5201575" y="4630203"/>
              <a:ext cx="369918" cy="364973"/>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grpSp>
        <p:nvGrpSpPr>
          <p:cNvPr id="37" name="Group 36"/>
          <p:cNvGrpSpPr>
            <a:grpSpLocks/>
          </p:cNvGrpSpPr>
          <p:nvPr/>
        </p:nvGrpSpPr>
        <p:grpSpPr bwMode="auto">
          <a:xfrm>
            <a:off x="2895760" y="1235462"/>
            <a:ext cx="4676775" cy="3911600"/>
            <a:chOff x="2995457" y="1062585"/>
            <a:chExt cx="4676194" cy="3910544"/>
          </a:xfrm>
        </p:grpSpPr>
        <p:sp>
          <p:nvSpPr>
            <p:cNvPr id="29" name="Flowchart: Connector 28"/>
            <p:cNvSpPr/>
            <p:nvPr/>
          </p:nvSpPr>
          <p:spPr>
            <a:xfrm>
              <a:off x="3030378" y="1062585"/>
              <a:ext cx="369841" cy="365026"/>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3" name="Flowchart: Connector 32"/>
            <p:cNvSpPr/>
            <p:nvPr/>
          </p:nvSpPr>
          <p:spPr>
            <a:xfrm>
              <a:off x="2995457" y="4596993"/>
              <a:ext cx="369841" cy="365026"/>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4" name="Flowchart: Connector 33"/>
            <p:cNvSpPr/>
            <p:nvPr/>
          </p:nvSpPr>
          <p:spPr>
            <a:xfrm>
              <a:off x="7290698" y="4608103"/>
              <a:ext cx="369841" cy="365026"/>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5" name="Flowchart: Connector 34"/>
            <p:cNvSpPr/>
            <p:nvPr/>
          </p:nvSpPr>
          <p:spPr>
            <a:xfrm>
              <a:off x="7301809" y="2173535"/>
              <a:ext cx="369842" cy="365026"/>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grpSp>
        <p:nvGrpSpPr>
          <p:cNvPr id="51" name="Group 50"/>
          <p:cNvGrpSpPr>
            <a:grpSpLocks/>
          </p:cNvGrpSpPr>
          <p:nvPr/>
        </p:nvGrpSpPr>
        <p:grpSpPr bwMode="auto">
          <a:xfrm>
            <a:off x="2873534" y="1756162"/>
            <a:ext cx="404812" cy="3238500"/>
            <a:chOff x="2973132" y="1582305"/>
            <a:chExt cx="405820" cy="3239103"/>
          </a:xfrm>
        </p:grpSpPr>
        <p:sp>
          <p:nvSpPr>
            <p:cNvPr id="45" name="Flowchart: Connector 44"/>
            <p:cNvSpPr/>
            <p:nvPr/>
          </p:nvSpPr>
          <p:spPr>
            <a:xfrm>
              <a:off x="3008144" y="1582305"/>
              <a:ext cx="370808" cy="365193"/>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6" name="Flowchart: Connector 45"/>
            <p:cNvSpPr/>
            <p:nvPr/>
          </p:nvSpPr>
          <p:spPr>
            <a:xfrm>
              <a:off x="2973132" y="2371439"/>
              <a:ext cx="370808" cy="363606"/>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7" name="Flowchart: Connector 46"/>
            <p:cNvSpPr/>
            <p:nvPr/>
          </p:nvSpPr>
          <p:spPr>
            <a:xfrm>
              <a:off x="2995412" y="2668357"/>
              <a:ext cx="370808" cy="36360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8" name="Flowchart: Connector 47"/>
            <p:cNvSpPr/>
            <p:nvPr/>
          </p:nvSpPr>
          <p:spPr>
            <a:xfrm>
              <a:off x="2993820" y="3235200"/>
              <a:ext cx="370809" cy="365193"/>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9" name="Flowchart: Connector 48"/>
            <p:cNvSpPr/>
            <p:nvPr/>
          </p:nvSpPr>
          <p:spPr>
            <a:xfrm>
              <a:off x="2997003" y="3671844"/>
              <a:ext cx="370809" cy="365193"/>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0" name="Flowchart: Connector 49"/>
            <p:cNvSpPr/>
            <p:nvPr/>
          </p:nvSpPr>
          <p:spPr>
            <a:xfrm>
              <a:off x="2984272" y="4456215"/>
              <a:ext cx="370809" cy="365193"/>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sp>
        <p:nvSpPr>
          <p:cNvPr id="52" name="Rectangle 51"/>
          <p:cNvSpPr/>
          <p:nvPr/>
        </p:nvSpPr>
        <p:spPr>
          <a:xfrm>
            <a:off x="3070384" y="3013463"/>
            <a:ext cx="50800" cy="592137"/>
          </a:xfrm>
          <a:prstGeom prst="rect">
            <a:avLst/>
          </a:prstGeom>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3" name="Rectangle 52"/>
          <p:cNvSpPr/>
          <p:nvPr/>
        </p:nvSpPr>
        <p:spPr>
          <a:xfrm>
            <a:off x="3081496" y="1949838"/>
            <a:ext cx="46038" cy="769937"/>
          </a:xfrm>
          <a:prstGeom prst="rect">
            <a:avLst/>
          </a:prstGeom>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4" name="Rectangle 53"/>
          <p:cNvSpPr/>
          <p:nvPr/>
        </p:nvSpPr>
        <p:spPr>
          <a:xfrm>
            <a:off x="3078322" y="4004062"/>
            <a:ext cx="49213" cy="900112"/>
          </a:xfrm>
          <a:prstGeom prst="rect">
            <a:avLst/>
          </a:prstGeom>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8" name="Rectangle 57"/>
          <p:cNvSpPr/>
          <p:nvPr/>
        </p:nvSpPr>
        <p:spPr>
          <a:xfrm>
            <a:off x="7329647" y="4010412"/>
            <a:ext cx="49213" cy="900112"/>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nvGrpSpPr>
          <p:cNvPr id="43" name="Group 42"/>
          <p:cNvGrpSpPr>
            <a:grpSpLocks/>
          </p:cNvGrpSpPr>
          <p:nvPr/>
        </p:nvGrpSpPr>
        <p:grpSpPr bwMode="auto">
          <a:xfrm>
            <a:off x="3002121" y="2572138"/>
            <a:ext cx="4546600" cy="1525587"/>
            <a:chOff x="3102745" y="2398933"/>
            <a:chExt cx="4546575" cy="1525585"/>
          </a:xfrm>
        </p:grpSpPr>
        <p:sp>
          <p:nvSpPr>
            <p:cNvPr id="40" name="Flowchart: Connector 39"/>
            <p:cNvSpPr/>
            <p:nvPr/>
          </p:nvSpPr>
          <p:spPr>
            <a:xfrm>
              <a:off x="7279435" y="3497482"/>
              <a:ext cx="369885" cy="36512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1" name="Flowchart: Connector 40"/>
            <p:cNvSpPr/>
            <p:nvPr/>
          </p:nvSpPr>
          <p:spPr>
            <a:xfrm>
              <a:off x="3112270" y="3559393"/>
              <a:ext cx="369886" cy="36512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2" name="Flowchart: Connector 41"/>
            <p:cNvSpPr/>
            <p:nvPr/>
          </p:nvSpPr>
          <p:spPr>
            <a:xfrm>
              <a:off x="3102745" y="2398933"/>
              <a:ext cx="369886" cy="36512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grpSp>
        <p:nvGrpSpPr>
          <p:cNvPr id="61" name="Group 60"/>
          <p:cNvGrpSpPr>
            <a:grpSpLocks/>
          </p:cNvGrpSpPr>
          <p:nvPr/>
        </p:nvGrpSpPr>
        <p:grpSpPr bwMode="auto">
          <a:xfrm>
            <a:off x="7177246" y="3886587"/>
            <a:ext cx="374650" cy="1130300"/>
            <a:chOff x="7276443" y="3713304"/>
            <a:chExt cx="375983" cy="1129944"/>
          </a:xfrm>
        </p:grpSpPr>
        <p:sp>
          <p:nvSpPr>
            <p:cNvPr id="59" name="Flowchart: Connector 58"/>
            <p:cNvSpPr/>
            <p:nvPr/>
          </p:nvSpPr>
          <p:spPr>
            <a:xfrm>
              <a:off x="7281223" y="3713304"/>
              <a:ext cx="371203" cy="36501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0" name="Flowchart: Connector 59"/>
            <p:cNvSpPr/>
            <p:nvPr/>
          </p:nvSpPr>
          <p:spPr>
            <a:xfrm>
              <a:off x="7276443" y="4478238"/>
              <a:ext cx="371204" cy="36501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sp>
        <p:nvSpPr>
          <p:cNvPr id="65" name="Text Box 10"/>
          <p:cNvSpPr txBox="1">
            <a:spLocks noChangeArrowheads="1"/>
          </p:cNvSpPr>
          <p:nvPr/>
        </p:nvSpPr>
        <p:spPr bwMode="auto">
          <a:xfrm>
            <a:off x="1232559" y="6380024"/>
            <a:ext cx="2180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Graphic: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1901825" y="188914"/>
            <a:ext cx="8675688" cy="719137"/>
          </a:xfrm>
        </p:spPr>
        <p:txBody>
          <a:bodyPr/>
          <a:lstStyle/>
          <a:p>
            <a:pPr eaLnBrk="1" hangingPunct="1"/>
            <a:r>
              <a:rPr lang="en-CA" altLang="en-US" dirty="0"/>
              <a:t>Thermal Bridges are a Design Exercise</a:t>
            </a:r>
          </a:p>
        </p:txBody>
      </p:sp>
      <p:sp>
        <p:nvSpPr>
          <p:cNvPr id="175107" name="Rectangle 3"/>
          <p:cNvSpPr>
            <a:spLocks noGrp="1" noChangeArrowheads="1"/>
          </p:cNvSpPr>
          <p:nvPr>
            <p:ph type="body" idx="1"/>
          </p:nvPr>
        </p:nvSpPr>
        <p:spPr>
          <a:xfrm>
            <a:off x="1886833" y="3732214"/>
            <a:ext cx="8544629" cy="2230437"/>
          </a:xfrm>
        </p:spPr>
        <p:txBody>
          <a:bodyPr/>
          <a:lstStyle/>
          <a:p>
            <a:pPr marL="0" indent="0" eaLnBrk="1" hangingPunct="1">
              <a:buNone/>
            </a:pPr>
            <a:r>
              <a:rPr lang="en-CA" altLang="en-US">
                <a:solidFill>
                  <a:srgbClr val="404040"/>
                </a:solidFill>
              </a:rPr>
              <a:t>Detailed Design, Thermal Bridge Calculation and Optimization, Installation and Site Supervision</a:t>
            </a:r>
          </a:p>
          <a:p>
            <a:pPr marL="0" indent="0" eaLnBrk="1" hangingPunct="1">
              <a:buNone/>
            </a:pPr>
            <a:endParaRPr lang="en-CA" altLang="en-US">
              <a:solidFill>
                <a:srgbClr val="404040"/>
              </a:solidFill>
            </a:endParaRPr>
          </a:p>
          <a:p>
            <a:pPr marL="0" indent="0" eaLnBrk="1" hangingPunct="1">
              <a:buNone/>
            </a:pPr>
            <a:endParaRPr lang="en-CA" altLang="en-US">
              <a:solidFill>
                <a:srgbClr val="404040"/>
              </a:solidFill>
            </a:endParaRPr>
          </a:p>
          <a:p>
            <a:pPr marL="0" indent="0" eaLnBrk="1" hangingPunct="1">
              <a:buNone/>
            </a:pPr>
            <a:endParaRPr lang="en-CA" altLang="en-US">
              <a:solidFill>
                <a:srgbClr val="404040"/>
              </a:solidFill>
            </a:endParaRPr>
          </a:p>
        </p:txBody>
      </p:sp>
      <p:grpSp>
        <p:nvGrpSpPr>
          <p:cNvPr id="175108" name="Group 18"/>
          <p:cNvGrpSpPr>
            <a:grpSpLocks/>
          </p:cNvGrpSpPr>
          <p:nvPr/>
        </p:nvGrpSpPr>
        <p:grpSpPr bwMode="auto">
          <a:xfrm rot="16200000">
            <a:off x="507207" y="1067594"/>
            <a:ext cx="2814637" cy="2733676"/>
            <a:chOff x="158" y="2269"/>
            <a:chExt cx="1497" cy="1409"/>
          </a:xfrm>
        </p:grpSpPr>
        <p:pic>
          <p:nvPicPr>
            <p:cNvPr id="175113" name="Picture 6" descr="Fensteranschluss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 y="2269"/>
              <a:ext cx="1497" cy="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4" name="Rectangle 12"/>
            <p:cNvSpPr>
              <a:spLocks noChangeArrowheads="1"/>
            </p:cNvSpPr>
            <p:nvPr/>
          </p:nvSpPr>
          <p:spPr bwMode="auto">
            <a:xfrm>
              <a:off x="158" y="2601"/>
              <a:ext cx="217" cy="222"/>
            </a:xfrm>
            <a:prstGeom prst="rect">
              <a:avLst/>
            </a:prstGeom>
            <a:solidFill>
              <a:schemeClr val="bg1"/>
            </a:solidFill>
            <a:ln w="9525">
              <a:solidFill>
                <a:schemeClr val="bg1"/>
              </a:solidFill>
              <a:miter lim="800000"/>
              <a:headEnd/>
              <a:tailEnd/>
            </a:ln>
          </p:spPr>
          <p:txBody>
            <a:bodyPr wrap="none"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latin typeface="Gill Sans MT" panose="020B0502020104020203" pitchFamily="34" charset="0"/>
              </a:endParaRPr>
            </a:p>
          </p:txBody>
        </p:sp>
        <p:sp>
          <p:nvSpPr>
            <p:cNvPr id="175115" name="Rectangle 17"/>
            <p:cNvSpPr>
              <a:spLocks noChangeArrowheads="1"/>
            </p:cNvSpPr>
            <p:nvPr/>
          </p:nvSpPr>
          <p:spPr bwMode="auto">
            <a:xfrm>
              <a:off x="1078" y="3158"/>
              <a:ext cx="561" cy="383"/>
            </a:xfrm>
            <a:prstGeom prst="rect">
              <a:avLst/>
            </a:prstGeom>
            <a:solidFill>
              <a:schemeClr val="bg1"/>
            </a:solidFill>
            <a:ln w="9525">
              <a:solidFill>
                <a:schemeClr val="bg1"/>
              </a:solidFill>
              <a:miter lim="800000"/>
              <a:headEnd/>
              <a:tailEnd/>
            </a:ln>
          </p:spPr>
          <p:txBody>
            <a:bodyPr wrap="none"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US" altLang="en-US" sz="1300">
                <a:solidFill>
                  <a:schemeClr val="tx1"/>
                </a:solidFill>
                <a:latin typeface="Gill Sans MT" panose="020B0502020104020203" pitchFamily="34" charset="0"/>
              </a:endParaRPr>
            </a:p>
          </p:txBody>
        </p:sp>
      </p:grpSp>
      <p:pic>
        <p:nvPicPr>
          <p:cNvPr id="175109" name="Picture 1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1246189"/>
            <a:ext cx="235743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0"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48025" y="1236663"/>
            <a:ext cx="23383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1" name="Picture 11" descr="02_10_09_Fensterschaden_0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13739" y="1366838"/>
            <a:ext cx="238918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p:cNvSpPr txBox="1">
            <a:spLocks noChangeArrowheads="1"/>
          </p:cNvSpPr>
          <p:nvPr/>
        </p:nvSpPr>
        <p:spPr bwMode="auto">
          <a:xfrm>
            <a:off x="1224678" y="6514033"/>
            <a:ext cx="53641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PHI, Wimmers, Photo: Wimmers </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Steel Stud Wall Assemblies</a:t>
            </a:r>
          </a:p>
        </p:txBody>
      </p:sp>
      <p:sp>
        <p:nvSpPr>
          <p:cNvPr id="3" name="Content Placeholder 2"/>
          <p:cNvSpPr>
            <a:spLocks noGrp="1"/>
          </p:cNvSpPr>
          <p:nvPr>
            <p:ph idx="1"/>
          </p:nvPr>
        </p:nvSpPr>
        <p:spPr>
          <a:xfrm>
            <a:off x="659414" y="1253834"/>
            <a:ext cx="5436586" cy="4114800"/>
          </a:xfrm>
        </p:spPr>
        <p:txBody>
          <a:bodyPr/>
          <a:lstStyle/>
          <a:p>
            <a:r>
              <a:rPr lang="en-CA" dirty="0"/>
              <a:t>Thermal Bridge of Steel Studs reduces effective R value by 50-60%</a:t>
            </a:r>
          </a:p>
          <a:p>
            <a:r>
              <a:rPr lang="en-CA" dirty="0"/>
              <a:t>Additional 30-40% reduction through thermal bridge of slab</a:t>
            </a:r>
          </a:p>
          <a:p>
            <a:r>
              <a:rPr lang="en-CA" dirty="0"/>
              <a:t>Nominal R-12 wall results in effective R-3 to R-4</a:t>
            </a:r>
          </a:p>
          <a:p>
            <a:r>
              <a:rPr lang="en-CA" dirty="0"/>
              <a:t>Same wall without any insulation would be R-2</a:t>
            </a:r>
          </a:p>
        </p:txBody>
      </p:sp>
      <p:sp>
        <p:nvSpPr>
          <p:cNvPr id="4" name="Rectangle 7"/>
          <p:cNvSpPr>
            <a:spLocks noChangeArrowheads="1"/>
          </p:cNvSpPr>
          <p:nvPr/>
        </p:nvSpPr>
        <p:spPr bwMode="auto">
          <a:xfrm>
            <a:off x="1223942" y="6366798"/>
            <a:ext cx="55956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cs typeface="Calibri" panose="020F0502020204030204" pitchFamily="34" charset="0"/>
              </a:rPr>
              <a:t>Source: Energy Consumption Trends and </a:t>
            </a:r>
            <a:r>
              <a:rPr lang="en-US" altLang="en-US" sz="1200" dirty="0">
                <a:solidFill>
                  <a:schemeClr val="tx1"/>
                </a:solidFill>
                <a:cs typeface="Calibri" panose="020F0502020204030204" pitchFamily="34" charset="0"/>
              </a:rPr>
              <a:t>Considerations for Deep Energy Retrofits, 2009, </a:t>
            </a:r>
            <a:r>
              <a:rPr lang="en-CA" altLang="en-US" sz="1200" dirty="0">
                <a:solidFill>
                  <a:schemeClr val="tx1"/>
                </a:solidFill>
                <a:cs typeface="Calibri" panose="020F0502020204030204" pitchFamily="34" charset="0"/>
              </a:rPr>
              <a:t>G. Finch, W. Knowles</a:t>
            </a:r>
          </a:p>
        </p:txBody>
      </p:sp>
      <p:grpSp>
        <p:nvGrpSpPr>
          <p:cNvPr id="8" name="Group 7"/>
          <p:cNvGrpSpPr/>
          <p:nvPr/>
        </p:nvGrpSpPr>
        <p:grpSpPr>
          <a:xfrm>
            <a:off x="7574433" y="1046423"/>
            <a:ext cx="3406748" cy="4809366"/>
            <a:chOff x="7711709" y="1046422"/>
            <a:chExt cx="3406748" cy="4809366"/>
          </a:xfrm>
        </p:grpSpPr>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92631" y="1046422"/>
              <a:ext cx="3325826" cy="480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711709" y="4321147"/>
              <a:ext cx="194209" cy="704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grpSp>
    </p:spTree>
    <p:extLst>
      <p:ext uri="{BB962C8B-B14F-4D97-AF65-F5344CB8AC3E}">
        <p14:creationId xmlns:p14="http://schemas.microsoft.com/office/powerpoint/2010/main" val="131294860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2"/>
          <p:cNvSpPr>
            <a:spLocks noGrp="1"/>
          </p:cNvSpPr>
          <p:nvPr>
            <p:ph type="title"/>
          </p:nvPr>
        </p:nvSpPr>
        <p:spPr>
          <a:xfrm>
            <a:off x="1199667" y="322264"/>
            <a:ext cx="9500738" cy="492125"/>
          </a:xfrm>
        </p:spPr>
        <p:txBody>
          <a:bodyPr/>
          <a:lstStyle/>
          <a:p>
            <a:r>
              <a:rPr lang="en-CA" altLang="en-US" sz="3000" dirty="0"/>
              <a:t>Impact of Exposed Slabs &amp; Balconies a)</a:t>
            </a:r>
          </a:p>
        </p:txBody>
      </p:sp>
      <p:sp>
        <p:nvSpPr>
          <p:cNvPr id="181251" name="Text Box 10"/>
          <p:cNvSpPr txBox="1">
            <a:spLocks noChangeArrowheads="1"/>
          </p:cNvSpPr>
          <p:nvPr/>
        </p:nvSpPr>
        <p:spPr bwMode="auto">
          <a:xfrm>
            <a:off x="4686300" y="1294131"/>
            <a:ext cx="5372100"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400" b="1" dirty="0">
                <a:solidFill>
                  <a:srgbClr val="000000"/>
                </a:solidFill>
                <a:cs typeface="Arial" panose="020B0604020202020204" pitchFamily="34" charset="0"/>
              </a:rPr>
              <a:t>R-values for 8’8” High Wall - No Balcony or Eyebrow (Center of Wall)</a:t>
            </a:r>
            <a:endParaRPr lang="en-US" altLang="en-US" sz="3200" dirty="0">
              <a:solidFill>
                <a:schemeClr val="tx1"/>
              </a:solidFill>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351439172"/>
              </p:ext>
            </p:extLst>
          </p:nvPr>
        </p:nvGraphicFramePr>
        <p:xfrm>
          <a:off x="4725670" y="1706881"/>
          <a:ext cx="4349750" cy="1743095"/>
        </p:xfrm>
        <a:graphic>
          <a:graphicData uri="http://schemas.openxmlformats.org/drawingml/2006/table">
            <a:tbl>
              <a:tblPr/>
              <a:tblGrid>
                <a:gridCol w="2971800">
                  <a:extLst>
                    <a:ext uri="{9D8B030D-6E8A-4147-A177-3AD203B41FA5}">
                      <a16:colId xmlns:a16="http://schemas.microsoft.com/office/drawing/2014/main" val="20000"/>
                    </a:ext>
                  </a:extLst>
                </a:gridCol>
                <a:gridCol w="1377950">
                  <a:extLst>
                    <a:ext uri="{9D8B030D-6E8A-4147-A177-3AD203B41FA5}">
                      <a16:colId xmlns:a16="http://schemas.microsoft.com/office/drawing/2014/main" val="20001"/>
                    </a:ext>
                  </a:extLst>
                </a:gridCol>
              </a:tblGrid>
              <a:tr h="653413">
                <a:tc>
                  <a:txBody>
                    <a:bodyPr/>
                    <a:lstStyle/>
                    <a:p>
                      <a:pPr marL="0" marR="0" lvl="0" indent="0" algn="l" defTabSz="914400" rtl="0" eaLnBrk="1" fontAlgn="base" latinLnBrk="0" hangingPunct="1">
                        <a:lnSpc>
                          <a:spcPct val="119000"/>
                        </a:lnSpc>
                        <a:spcBef>
                          <a:spcPct val="0"/>
                        </a:spcBef>
                        <a:spcAft>
                          <a:spcPts val="600"/>
                        </a:spcAft>
                        <a:buClrTx/>
                        <a:buSzTx/>
                        <a:buFontTx/>
                        <a:buNone/>
                        <a:tabLst/>
                      </a:pPr>
                      <a:r>
                        <a:rPr kumimoji="0" lang="en-CA" sz="1600" b="1" i="0" u="none" strike="noStrike" cap="none" normalizeH="0" baseline="0" dirty="0">
                          <a:ln>
                            <a:noFill/>
                          </a:ln>
                          <a:solidFill>
                            <a:srgbClr val="000000"/>
                          </a:solidFill>
                          <a:effectLst/>
                          <a:latin typeface="Calibri" pitchFamily="34" charset="0"/>
                          <a:ea typeface="ＭＳ Ｐゴシック" pitchFamily="34" charset="-128"/>
                        </a:rPr>
                        <a:t>Insulation Strategy</a:t>
                      </a:r>
                      <a:endParaRPr kumimoji="0" lang="en-CA" sz="1600" b="0" i="0" u="none" strike="noStrike" cap="none" normalizeH="0" baseline="0" dirty="0">
                        <a:ln>
                          <a:noFill/>
                        </a:ln>
                        <a:solidFill>
                          <a:srgbClr val="000000"/>
                        </a:solidFill>
                        <a:effectLst/>
                        <a:latin typeface="Calibri" pitchFamily="34" charset="0"/>
                        <a:ea typeface="ＭＳ Ｐゴシック" pitchFamily="34" charset="-128"/>
                      </a:endParaRPr>
                    </a:p>
                  </a:txBody>
                  <a:tcPr marL="36576" marR="36576" marT="36515" marB="36515" horzOverflow="overflow">
                    <a:lnL w="12700" cap="flat" cmpd="sng" algn="ctr">
                      <a:solidFill>
                        <a:srgbClr val="EEECE1"/>
                      </a:solidFill>
                      <a:prstDash val="solid"/>
                      <a:round/>
                      <a:headEnd type="none" w="med" len="med"/>
                      <a:tailEnd type="none" w="med" len="med"/>
                    </a:lnL>
                    <a:lnR>
                      <a:noFill/>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EEECE1"/>
                    </a:solidFill>
                  </a:tcPr>
                </a:tc>
                <a:tc>
                  <a:txBody>
                    <a:bodyPr/>
                    <a:lstStyle/>
                    <a:p>
                      <a:pPr marL="0" marR="0" lvl="0" indent="0" algn="ctr" defTabSz="914400" rtl="0" eaLnBrk="1" fontAlgn="base" latinLnBrk="0" hangingPunct="1">
                        <a:lnSpc>
                          <a:spcPct val="119000"/>
                        </a:lnSpc>
                        <a:spcBef>
                          <a:spcPct val="0"/>
                        </a:spcBef>
                        <a:spcAft>
                          <a:spcPts val="600"/>
                        </a:spcAft>
                        <a:buClrTx/>
                        <a:buSzTx/>
                        <a:buFontTx/>
                        <a:buNone/>
                        <a:tabLst/>
                      </a:pPr>
                      <a:r>
                        <a:rPr kumimoji="0" lang="en-CA" sz="1600" b="1" i="0" u="none" strike="noStrike" cap="none" normalizeH="0" baseline="0">
                          <a:ln>
                            <a:noFill/>
                          </a:ln>
                          <a:solidFill>
                            <a:srgbClr val="000000"/>
                          </a:solidFill>
                          <a:effectLst/>
                          <a:latin typeface="Calibri" pitchFamily="34" charset="0"/>
                          <a:ea typeface="ＭＳ Ｐゴシック" pitchFamily="34" charset="-128"/>
                        </a:rPr>
                        <a:t>Effective </a:t>
                      </a:r>
                      <a:br>
                        <a:rPr kumimoji="0" lang="en-CA" sz="1600" b="1" i="0" u="none" strike="noStrike" cap="none" normalizeH="0" baseline="0">
                          <a:ln>
                            <a:noFill/>
                          </a:ln>
                          <a:solidFill>
                            <a:srgbClr val="000000"/>
                          </a:solidFill>
                          <a:effectLst/>
                          <a:latin typeface="Calibri" pitchFamily="34" charset="0"/>
                          <a:ea typeface="ＭＳ Ｐゴシック" pitchFamily="34" charset="-128"/>
                        </a:rPr>
                      </a:br>
                      <a:r>
                        <a:rPr kumimoji="0" lang="en-CA" sz="1600" b="1" i="0" u="none" strike="noStrike" cap="none" normalizeH="0" baseline="0">
                          <a:ln>
                            <a:noFill/>
                          </a:ln>
                          <a:solidFill>
                            <a:srgbClr val="000000"/>
                          </a:solidFill>
                          <a:effectLst/>
                          <a:latin typeface="Calibri" pitchFamily="34" charset="0"/>
                          <a:ea typeface="ＭＳ Ｐゴシック" pitchFamily="34" charset="-128"/>
                        </a:rPr>
                        <a:t>R-value</a:t>
                      </a:r>
                      <a:endParaRPr kumimoji="0" lang="en-CA" sz="1600" b="0" i="0" u="none" strike="noStrike" cap="none" normalizeH="0" baseline="0">
                        <a:ln>
                          <a:noFill/>
                        </a:ln>
                        <a:solidFill>
                          <a:srgbClr val="000000"/>
                        </a:solidFill>
                        <a:effectLst/>
                        <a:latin typeface="Calibri" pitchFamily="34" charset="0"/>
                        <a:ea typeface="ＭＳ Ｐゴシック" pitchFamily="34" charset="-128"/>
                      </a:endParaRPr>
                    </a:p>
                  </a:txBody>
                  <a:tcPr marL="36576" marR="36576" marT="36515" marB="36515" horzOverflow="overflow">
                    <a:lnL>
                      <a:noFill/>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EEECE1"/>
                    </a:solidFill>
                  </a:tcPr>
                </a:tc>
                <a:extLst>
                  <a:ext uri="{0D108BD9-81ED-4DB2-BD59-A6C34878D82A}">
                    <a16:rowId xmlns:a16="http://schemas.microsoft.com/office/drawing/2014/main" val="10000"/>
                  </a:ext>
                </a:extLst>
              </a:tr>
              <a:tr h="363221">
                <a:tc>
                  <a:txBody>
                    <a:bodyPr/>
                    <a:lstStyle/>
                    <a:p>
                      <a:pPr marL="0" marR="0" lvl="0" indent="0" algn="l" defTabSz="914400" rtl="0" eaLnBrk="1" fontAlgn="base" latinLnBrk="0" hangingPunct="1">
                        <a:lnSpc>
                          <a:spcPct val="119000"/>
                        </a:lnSpc>
                        <a:spcBef>
                          <a:spcPct val="0"/>
                        </a:spcBef>
                        <a:spcAft>
                          <a:spcPts val="600"/>
                        </a:spcAft>
                        <a:buClrTx/>
                        <a:buSzTx/>
                        <a:buFontTx/>
                        <a:buNone/>
                        <a:tabLst/>
                      </a:pPr>
                      <a:r>
                        <a:rPr kumimoji="0" lang="en-CA" sz="1600" b="0" i="0" u="none" strike="noStrike" cap="none" normalizeH="0" baseline="0" dirty="0">
                          <a:ln>
                            <a:noFill/>
                          </a:ln>
                          <a:solidFill>
                            <a:srgbClr val="000000"/>
                          </a:solidFill>
                          <a:effectLst/>
                          <a:latin typeface="Calibri" pitchFamily="34" charset="0"/>
                          <a:ea typeface="ＭＳ Ｐゴシック" pitchFamily="34" charset="-128"/>
                        </a:rPr>
                        <a:t>3” EPS (R-12), Exterior Insulation</a:t>
                      </a:r>
                    </a:p>
                  </a:txBody>
                  <a:tcPr marL="36576" marR="36576" marT="36515" marB="36515" horzOverflow="overflow">
                    <a:lnL w="12700" cap="flat" cmpd="sng" algn="ctr">
                      <a:solidFill>
                        <a:srgbClr val="EEECE1"/>
                      </a:solidFill>
                      <a:prstDash val="solid"/>
                      <a:round/>
                      <a:headEnd type="none" w="med" len="med"/>
                      <a:tailEnd type="none" w="med" len="med"/>
                    </a:lnL>
                    <a:lnR>
                      <a:noFill/>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CFCF9"/>
                    </a:solidFill>
                  </a:tcPr>
                </a:tc>
                <a:tc>
                  <a:txBody>
                    <a:bodyPr/>
                    <a:lstStyle/>
                    <a:p>
                      <a:pPr marL="0" marR="0" lvl="0" indent="0" algn="ctr" defTabSz="914400" rtl="0" eaLnBrk="1" fontAlgn="base" latinLnBrk="0" hangingPunct="1">
                        <a:lnSpc>
                          <a:spcPct val="119000"/>
                        </a:lnSpc>
                        <a:spcBef>
                          <a:spcPct val="0"/>
                        </a:spcBef>
                        <a:spcAft>
                          <a:spcPts val="600"/>
                        </a:spcAft>
                        <a:buClrTx/>
                        <a:buSzTx/>
                        <a:buFontTx/>
                        <a:buNone/>
                        <a:tabLst/>
                      </a:pPr>
                      <a:r>
                        <a:rPr kumimoji="0" lang="en-CA" sz="1600" b="1" i="0" u="none" strike="noStrike" cap="none" normalizeH="0" baseline="0">
                          <a:ln>
                            <a:noFill/>
                          </a:ln>
                          <a:solidFill>
                            <a:srgbClr val="000000"/>
                          </a:solidFill>
                          <a:effectLst/>
                          <a:latin typeface="Calibri" pitchFamily="34" charset="0"/>
                          <a:ea typeface="ＭＳ Ｐゴシック" pitchFamily="34" charset="-128"/>
                        </a:rPr>
                        <a:t>R-13.9</a:t>
                      </a:r>
                    </a:p>
                  </a:txBody>
                  <a:tcPr marL="36576" marR="36576" marT="36515" marB="36515" horzOverflow="overflow">
                    <a:lnL>
                      <a:noFill/>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CFCF9"/>
                    </a:solidFill>
                  </a:tcPr>
                </a:tc>
                <a:extLst>
                  <a:ext uri="{0D108BD9-81ED-4DB2-BD59-A6C34878D82A}">
                    <a16:rowId xmlns:a16="http://schemas.microsoft.com/office/drawing/2014/main" val="10001"/>
                  </a:ext>
                </a:extLst>
              </a:tr>
              <a:tr h="363221">
                <a:tc>
                  <a:txBody>
                    <a:bodyPr/>
                    <a:lstStyle/>
                    <a:p>
                      <a:pPr marL="0" marR="0" lvl="0" indent="0" algn="l" defTabSz="914400" rtl="0" eaLnBrk="1" fontAlgn="base" latinLnBrk="0" hangingPunct="1">
                        <a:lnSpc>
                          <a:spcPct val="119000"/>
                        </a:lnSpc>
                        <a:spcBef>
                          <a:spcPct val="0"/>
                        </a:spcBef>
                        <a:spcAft>
                          <a:spcPts val="600"/>
                        </a:spcAft>
                        <a:buClrTx/>
                        <a:buSzTx/>
                        <a:buFontTx/>
                        <a:buNone/>
                        <a:tabLst/>
                      </a:pPr>
                      <a:r>
                        <a:rPr kumimoji="0" lang="en-CA" sz="1600" b="0" i="0" u="none" strike="noStrike" cap="none" normalizeH="0" baseline="0" dirty="0">
                          <a:ln>
                            <a:noFill/>
                          </a:ln>
                          <a:solidFill>
                            <a:srgbClr val="000000"/>
                          </a:solidFill>
                          <a:effectLst/>
                          <a:latin typeface="Calibri" pitchFamily="34" charset="0"/>
                          <a:ea typeface="ＭＳ Ｐゴシック" pitchFamily="34" charset="-128"/>
                        </a:rPr>
                        <a:t>4” EPS (R-16), Exterior Insulation</a:t>
                      </a:r>
                    </a:p>
                  </a:txBody>
                  <a:tcPr marL="36576" marR="36576" marT="36515" marB="36515" horzOverflow="overflow">
                    <a:lnL w="12700" cap="flat" cmpd="sng" algn="ctr">
                      <a:solidFill>
                        <a:srgbClr val="EEECE1"/>
                      </a:solidFill>
                      <a:prstDash val="solid"/>
                      <a:round/>
                      <a:headEnd type="none" w="med" len="med"/>
                      <a:tailEnd type="none" w="med" len="med"/>
                    </a:lnL>
                    <a:lnR>
                      <a:noFill/>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9000"/>
                        </a:lnSpc>
                        <a:spcBef>
                          <a:spcPct val="0"/>
                        </a:spcBef>
                        <a:spcAft>
                          <a:spcPts val="600"/>
                        </a:spcAft>
                        <a:buClrTx/>
                        <a:buSzTx/>
                        <a:buFontTx/>
                        <a:buNone/>
                        <a:tabLst/>
                      </a:pPr>
                      <a:r>
                        <a:rPr kumimoji="0" lang="en-CA" sz="1600" b="1" i="0" u="none" strike="noStrike" cap="none" normalizeH="0" baseline="0">
                          <a:ln>
                            <a:noFill/>
                          </a:ln>
                          <a:solidFill>
                            <a:srgbClr val="000000"/>
                          </a:solidFill>
                          <a:effectLst/>
                          <a:latin typeface="Calibri" pitchFamily="34" charset="0"/>
                          <a:ea typeface="ＭＳ Ｐゴシック" pitchFamily="34" charset="-128"/>
                        </a:rPr>
                        <a:t>R-18.0</a:t>
                      </a:r>
                    </a:p>
                  </a:txBody>
                  <a:tcPr marL="36576" marR="36576" marT="36515" marB="36515" horzOverflow="overflow">
                    <a:lnL>
                      <a:noFill/>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363221">
                <a:tc>
                  <a:txBody>
                    <a:bodyPr/>
                    <a:lstStyle/>
                    <a:p>
                      <a:pPr marL="0" marR="0" lvl="0" indent="0" algn="l" defTabSz="914400" rtl="0" eaLnBrk="1" fontAlgn="base" latinLnBrk="0" hangingPunct="1">
                        <a:lnSpc>
                          <a:spcPct val="119000"/>
                        </a:lnSpc>
                        <a:spcBef>
                          <a:spcPct val="0"/>
                        </a:spcBef>
                        <a:spcAft>
                          <a:spcPts val="600"/>
                        </a:spcAft>
                        <a:buClrTx/>
                        <a:buSzTx/>
                        <a:buFontTx/>
                        <a:buNone/>
                        <a:tabLst/>
                      </a:pPr>
                      <a:r>
                        <a:rPr kumimoji="0" lang="en-CA" sz="1600" b="0" i="0" u="none" strike="noStrike" cap="none" normalizeH="0" baseline="0">
                          <a:ln>
                            <a:noFill/>
                          </a:ln>
                          <a:solidFill>
                            <a:srgbClr val="000000"/>
                          </a:solidFill>
                          <a:effectLst/>
                          <a:latin typeface="Calibri" pitchFamily="34" charset="0"/>
                          <a:ea typeface="ＭＳ Ｐゴシック" pitchFamily="34" charset="-128"/>
                        </a:rPr>
                        <a:t>6” EPS (R-24), Exterior Insulation</a:t>
                      </a:r>
                    </a:p>
                  </a:txBody>
                  <a:tcPr marL="36576" marR="36576" marT="36515" marB="36515" horzOverflow="overflow">
                    <a:lnL w="12700" cap="flat" cmpd="sng" algn="ctr">
                      <a:solidFill>
                        <a:srgbClr val="EEECE1"/>
                      </a:solidFill>
                      <a:prstDash val="solid"/>
                      <a:round/>
                      <a:headEnd type="none" w="med" len="med"/>
                      <a:tailEnd type="none" w="med" len="med"/>
                    </a:lnL>
                    <a:lnR>
                      <a:noFill/>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CFCF9"/>
                    </a:solidFill>
                  </a:tcPr>
                </a:tc>
                <a:tc>
                  <a:txBody>
                    <a:bodyPr/>
                    <a:lstStyle/>
                    <a:p>
                      <a:pPr marL="0" marR="0" lvl="0" indent="0" algn="ctr" defTabSz="914400" rtl="0" eaLnBrk="1" fontAlgn="base" latinLnBrk="0" hangingPunct="1">
                        <a:lnSpc>
                          <a:spcPct val="119000"/>
                        </a:lnSpc>
                        <a:spcBef>
                          <a:spcPct val="0"/>
                        </a:spcBef>
                        <a:spcAft>
                          <a:spcPts val="600"/>
                        </a:spcAft>
                        <a:buClrTx/>
                        <a:buSzTx/>
                        <a:buFontTx/>
                        <a:buNone/>
                        <a:tabLst/>
                      </a:pPr>
                      <a:r>
                        <a:rPr kumimoji="0" lang="en-CA" sz="1600" b="1" i="0" u="none" strike="noStrike" cap="none" normalizeH="0" baseline="0" dirty="0">
                          <a:ln>
                            <a:noFill/>
                          </a:ln>
                          <a:solidFill>
                            <a:srgbClr val="000000"/>
                          </a:solidFill>
                          <a:effectLst/>
                          <a:latin typeface="Calibri" pitchFamily="34" charset="0"/>
                          <a:ea typeface="ＭＳ Ｐゴシック" pitchFamily="34" charset="-128"/>
                        </a:rPr>
                        <a:t>R-25.8</a:t>
                      </a:r>
                    </a:p>
                  </a:txBody>
                  <a:tcPr marL="36576" marR="36576" marT="36515" marB="36515" horzOverflow="overflow">
                    <a:lnL>
                      <a:noFill/>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CFCF9"/>
                    </a:solidFill>
                  </a:tcPr>
                </a:tc>
                <a:extLst>
                  <a:ext uri="{0D108BD9-81ED-4DB2-BD59-A6C34878D82A}">
                    <a16:rowId xmlns:a16="http://schemas.microsoft.com/office/drawing/2014/main" val="10003"/>
                  </a:ext>
                </a:extLst>
              </a:tr>
            </a:tbl>
          </a:graphicData>
        </a:graphic>
      </p:graphicFrame>
      <p:pic>
        <p:nvPicPr>
          <p:cNvPr id="181268" name="Picture 2" descr="R:\6618 - Balcony Thermal Modeling\Sketchup\Exposed Concrete - EIFS - .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9487" y="1190977"/>
            <a:ext cx="254635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69" name="TextBox 1"/>
          <p:cNvSpPr txBox="1">
            <a:spLocks noChangeArrowheads="1"/>
          </p:cNvSpPr>
          <p:nvPr/>
        </p:nvSpPr>
        <p:spPr bwMode="auto">
          <a:xfrm>
            <a:off x="3237548" y="3943034"/>
            <a:ext cx="3821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400">
                <a:solidFill>
                  <a:schemeClr val="tx1"/>
                </a:solidFill>
              </a:rPr>
              <a:t>Exterior insulation over concrete wall</a:t>
            </a:r>
          </a:p>
        </p:txBody>
      </p:sp>
      <p:sp>
        <p:nvSpPr>
          <p:cNvPr id="181270" name="TextBox 3"/>
          <p:cNvSpPr txBox="1">
            <a:spLocks noChangeArrowheads="1"/>
          </p:cNvSpPr>
          <p:nvPr/>
        </p:nvSpPr>
        <p:spPr bwMode="auto">
          <a:xfrm>
            <a:off x="1189487" y="5684395"/>
            <a:ext cx="8907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800" dirty="0">
                <a:solidFill>
                  <a:schemeClr val="tx1"/>
                </a:solidFill>
              </a:rPr>
              <a:t>Results from thermal modeling using calibrated finite element 3-dimensional software</a:t>
            </a:r>
          </a:p>
        </p:txBody>
      </p:sp>
      <p:sp>
        <p:nvSpPr>
          <p:cNvPr id="181271" name="TextBox 8"/>
          <p:cNvSpPr txBox="1">
            <a:spLocks noChangeArrowheads="1"/>
          </p:cNvSpPr>
          <p:nvPr/>
        </p:nvSpPr>
        <p:spPr bwMode="auto">
          <a:xfrm>
            <a:off x="1227587" y="6526030"/>
            <a:ext cx="3795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Source: RDH, G. Finch</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233622" y="180975"/>
            <a:ext cx="10060265" cy="719138"/>
          </a:xfrm>
        </p:spPr>
        <p:txBody>
          <a:bodyPr/>
          <a:lstStyle/>
          <a:p>
            <a:r>
              <a:rPr lang="en-CA" altLang="en-US" dirty="0"/>
              <a:t>CO</a:t>
            </a:r>
            <a:r>
              <a:rPr lang="en-CA" altLang="en-US" baseline="-25000" dirty="0">
                <a:cs typeface="Calibri" panose="020F0502020204030204" pitchFamily="34" charset="0"/>
              </a:rPr>
              <a:t>2 </a:t>
            </a:r>
            <a:r>
              <a:rPr lang="en-CA" altLang="en-US" dirty="0"/>
              <a:t>Balance of Concrete and Wood in Construction</a:t>
            </a:r>
          </a:p>
        </p:txBody>
      </p:sp>
      <p:grpSp>
        <p:nvGrpSpPr>
          <p:cNvPr id="36867" name="Group 5"/>
          <p:cNvGrpSpPr>
            <a:grpSpLocks/>
          </p:cNvGrpSpPr>
          <p:nvPr/>
        </p:nvGrpSpPr>
        <p:grpSpPr bwMode="auto">
          <a:xfrm>
            <a:off x="-529425" y="2610045"/>
            <a:ext cx="5862638" cy="4824413"/>
            <a:chOff x="-914352" y="1141961"/>
            <a:chExt cx="5863967" cy="4825091"/>
          </a:xfrm>
        </p:grpSpPr>
        <p:pic>
          <p:nvPicPr>
            <p:cNvPr id="36869"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2968" y="1942627"/>
              <a:ext cx="4322762"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rot="4556950">
              <a:off x="-1970918" y="2897126"/>
              <a:ext cx="3578728" cy="1465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 name="Rectangle 7"/>
            <p:cNvSpPr/>
            <p:nvPr/>
          </p:nvSpPr>
          <p:spPr>
            <a:xfrm rot="1626748">
              <a:off x="1370579" y="1673849"/>
              <a:ext cx="3579036" cy="1106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 name="Rectangle 8"/>
            <p:cNvSpPr/>
            <p:nvPr/>
          </p:nvSpPr>
          <p:spPr>
            <a:xfrm rot="4209175">
              <a:off x="331378" y="540902"/>
              <a:ext cx="1246363" cy="244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rot="3086955">
              <a:off x="2442437" y="2848616"/>
              <a:ext cx="1244775" cy="3436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Rectangle 10"/>
            <p:cNvSpPr/>
            <p:nvPr/>
          </p:nvSpPr>
          <p:spPr>
            <a:xfrm rot="1025530">
              <a:off x="2674211" y="2529631"/>
              <a:ext cx="1403668" cy="3437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 name="Rectangle 11"/>
            <p:cNvSpPr/>
            <p:nvPr/>
          </p:nvSpPr>
          <p:spPr>
            <a:xfrm rot="19118822">
              <a:off x="189211" y="2923386"/>
              <a:ext cx="647847" cy="267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mc:AlternateContent xmlns:mc="http://schemas.openxmlformats.org/markup-compatibility/2006" xmlns:a14="http://schemas.microsoft.com/office/drawing/2010/main">
        <mc:Choice Requires="a14">
          <p:sp>
            <p:nvSpPr>
              <p:cNvPr id="36868" name="Content Placeholder 7"/>
              <p:cNvSpPr>
                <a:spLocks noGrp="1"/>
              </p:cNvSpPr>
              <p:nvPr>
                <p:ph idx="1"/>
              </p:nvPr>
            </p:nvSpPr>
            <p:spPr>
              <a:xfrm>
                <a:off x="4050545" y="1141413"/>
                <a:ext cx="7735055" cy="4114800"/>
              </a:xfrm>
            </p:spPr>
            <p:txBody>
              <a:bodyPr/>
              <a:lstStyle/>
              <a:p>
                <a:r>
                  <a:rPr lang="en-US" altLang="en-US" dirty="0">
                    <a:cs typeface="Calibri" panose="020F0502020204030204" pitchFamily="34" charset="0"/>
                  </a:rPr>
                  <a:t>Manufacturing of 1 </a:t>
                </a:r>
                <a:r>
                  <a:rPr lang="en-CA" altLang="en-US" dirty="0">
                    <a:cs typeface="Calibri" panose="020F0502020204030204" pitchFamily="34" charset="0"/>
                  </a:rPr>
                  <a:t>t</a:t>
                </a:r>
                <a:r>
                  <a:rPr lang="en-US" altLang="en-US" dirty="0">
                    <a:cs typeface="Calibri" panose="020F0502020204030204" pitchFamily="34" charset="0"/>
                  </a:rPr>
                  <a:t> of cement = 870 kg </a:t>
                </a:r>
                <a:r>
                  <a:rPr lang="en-CA" altLang="en-US" dirty="0">
                    <a:cs typeface="Calibri" panose="020F0502020204030204" pitchFamily="34" charset="0"/>
                  </a:rPr>
                  <a:t>CO</a:t>
                </a:r>
                <a:r>
                  <a:rPr lang="en-CA" altLang="en-US" baseline="-25000" dirty="0">
                    <a:cs typeface="Calibri" panose="020F0502020204030204" pitchFamily="34" charset="0"/>
                  </a:rPr>
                  <a:t>2 </a:t>
                </a:r>
                <a:r>
                  <a:rPr lang="en-US" altLang="en-US" dirty="0">
                    <a:cs typeface="Calibri" panose="020F0502020204030204" pitchFamily="34" charset="0"/>
                  </a:rPr>
                  <a:t>(global average). </a:t>
                </a:r>
              </a:p>
              <a:p>
                <a:r>
                  <a:rPr lang="en-US" altLang="en-US" dirty="0">
                    <a:cs typeface="Calibri" panose="020F0502020204030204" pitchFamily="34" charset="0"/>
                  </a:rPr>
                  <a:t>1 m</a:t>
                </a:r>
                <a14:m>
                  <m:oMath xmlns:m="http://schemas.openxmlformats.org/officeDocument/2006/math">
                    <m:r>
                      <a:rPr lang="en-US" altLang="en-US" b="0" i="1" smtClean="0">
                        <a:latin typeface="Cambria Math" panose="02040503050406030204" pitchFamily="18" charset="0"/>
                      </a:rPr>
                      <m:t>³</m:t>
                    </m:r>
                  </m:oMath>
                </a14:m>
                <a:r>
                  <a:rPr lang="en-US" altLang="en-US" dirty="0">
                    <a:cs typeface="Calibri" panose="020F0502020204030204" pitchFamily="34" charset="0"/>
                  </a:rPr>
                  <a:t> of wood has filtered about 1 t of CO</a:t>
                </a:r>
                <a:r>
                  <a:rPr lang="en-CA" altLang="en-US" baseline="-25000" dirty="0">
                    <a:cs typeface="Calibri" panose="020F0502020204030204" pitchFamily="34" charset="0"/>
                  </a:rPr>
                  <a:t>2</a:t>
                </a:r>
                <a:r>
                  <a:rPr lang="en-US" altLang="en-US" dirty="0">
                    <a:cs typeface="Calibri" panose="020F0502020204030204" pitchFamily="34" charset="0"/>
                  </a:rPr>
                  <a:t> and stored about 270 kg of carbon in its fibers*. </a:t>
                </a:r>
              </a:p>
              <a:p>
                <a:r>
                  <a:rPr lang="en-CA" altLang="en-US" dirty="0">
                    <a:cs typeface="Calibri" panose="020F0502020204030204" pitchFamily="34" charset="0"/>
                  </a:rPr>
                  <a:t>1 kg of carbon = 3.67 kg of CO</a:t>
                </a:r>
                <a:r>
                  <a:rPr lang="en-CA" altLang="en-US" baseline="-25000" dirty="0">
                    <a:cs typeface="Calibri" panose="020F0502020204030204" pitchFamily="34" charset="0"/>
                  </a:rPr>
                  <a:t>2</a:t>
                </a:r>
                <a:r>
                  <a:rPr lang="en-CA" altLang="en-US" dirty="0">
                    <a:cs typeface="Calibri" panose="020F0502020204030204" pitchFamily="34" charset="0"/>
                  </a:rPr>
                  <a:t>. </a:t>
                </a:r>
              </a:p>
              <a:p>
                <a:r>
                  <a:rPr lang="en-US" altLang="en-US" dirty="0">
                    <a:cs typeface="Calibri" panose="020F0502020204030204" pitchFamily="34" charset="0"/>
                  </a:rPr>
                  <a:t>1 m</a:t>
                </a:r>
                <a14:m>
                  <m:oMath xmlns:m="http://schemas.openxmlformats.org/officeDocument/2006/math">
                    <m:r>
                      <a:rPr lang="en-US" altLang="en-US" b="0" i="1" smtClean="0">
                        <a:latin typeface="Cambria Math" panose="02040503050406030204" pitchFamily="18" charset="0"/>
                      </a:rPr>
                      <m:t>³</m:t>
                    </m:r>
                  </m:oMath>
                </a14:m>
                <a:r>
                  <a:rPr lang="en-US" altLang="en-US" dirty="0">
                    <a:cs typeface="Calibri" panose="020F0502020204030204" pitchFamily="34" charset="0"/>
                  </a:rPr>
                  <a:t> of wood = 3.67x 270kg = 990kg CO</a:t>
                </a:r>
                <a:r>
                  <a:rPr lang="en-CA" altLang="en-US" baseline="-25000" dirty="0">
                    <a:cs typeface="Calibri" panose="020F0502020204030204" pitchFamily="34" charset="0"/>
                  </a:rPr>
                  <a:t>2</a:t>
                </a:r>
                <a:r>
                  <a:rPr lang="en-CA" altLang="en-US" dirty="0">
                    <a:cs typeface="Calibri" panose="020F0502020204030204" pitchFamily="34" charset="0"/>
                  </a:rPr>
                  <a:t>**</a:t>
                </a:r>
              </a:p>
              <a:p>
                <a:endParaRPr lang="en-US" altLang="en-US" dirty="0">
                  <a:cs typeface="Calibri" panose="020F0502020204030204" pitchFamily="34" charset="0"/>
                </a:endParaRPr>
              </a:p>
            </p:txBody>
          </p:sp>
        </mc:Choice>
        <mc:Fallback xmlns="">
          <p:sp>
            <p:nvSpPr>
              <p:cNvPr id="36868" name="Content Placeholder 7"/>
              <p:cNvSpPr>
                <a:spLocks noGrp="1" noRot="1" noChangeAspect="1" noMove="1" noResize="1" noEditPoints="1" noAdjustHandles="1" noChangeArrowheads="1" noChangeShapeType="1" noTextEdit="1"/>
              </p:cNvSpPr>
              <p:nvPr>
                <p:ph idx="1"/>
              </p:nvPr>
            </p:nvSpPr>
            <p:spPr>
              <a:xfrm>
                <a:off x="4050545" y="1141413"/>
                <a:ext cx="7735055" cy="4114800"/>
              </a:xfrm>
              <a:blipFill>
                <a:blip r:embed="rId4"/>
                <a:stretch>
                  <a:fillRect l="-1024" t="-1185"/>
                </a:stretch>
              </a:blipFill>
            </p:spPr>
            <p:txBody>
              <a:bodyPr/>
              <a:lstStyle/>
              <a:p>
                <a:r>
                  <a:rPr lang="en-CA">
                    <a:noFill/>
                  </a:rPr>
                  <a:t> </a:t>
                </a:r>
              </a:p>
            </p:txBody>
          </p:sp>
        </mc:Fallback>
      </mc:AlternateContent>
      <p:pic>
        <p:nvPicPr>
          <p:cNvPr id="13"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4988" y="1137120"/>
            <a:ext cx="2714923" cy="247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
          <p:cNvSpPr txBox="1">
            <a:spLocks noChangeArrowheads="1"/>
          </p:cNvSpPr>
          <p:nvPr/>
        </p:nvSpPr>
        <p:spPr bwMode="auto">
          <a:xfrm>
            <a:off x="1220471" y="6516689"/>
            <a:ext cx="2659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2"/>
          <p:cNvSpPr>
            <a:spLocks noGrp="1"/>
          </p:cNvSpPr>
          <p:nvPr>
            <p:ph type="title"/>
          </p:nvPr>
        </p:nvSpPr>
        <p:spPr>
          <a:xfrm>
            <a:off x="1192687" y="322264"/>
            <a:ext cx="9500738" cy="492125"/>
          </a:xfrm>
        </p:spPr>
        <p:txBody>
          <a:bodyPr/>
          <a:lstStyle/>
          <a:p>
            <a:r>
              <a:rPr lang="en-CA" altLang="en-US" sz="2800" dirty="0"/>
              <a:t>Impact of Exposed Slabs &amp; Balconies b)</a:t>
            </a:r>
          </a:p>
        </p:txBody>
      </p:sp>
      <p:sp>
        <p:nvSpPr>
          <p:cNvPr id="182275" name="Text Box 10"/>
          <p:cNvSpPr txBox="1">
            <a:spLocks noChangeArrowheads="1"/>
          </p:cNvSpPr>
          <p:nvPr/>
        </p:nvSpPr>
        <p:spPr bwMode="auto">
          <a:xfrm>
            <a:off x="4687058" y="1294448"/>
            <a:ext cx="5721862" cy="50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400" b="1" dirty="0">
                <a:solidFill>
                  <a:srgbClr val="000000"/>
                </a:solidFill>
                <a:cs typeface="Arial" panose="020B0604020202020204" pitchFamily="34" charset="0"/>
              </a:rPr>
              <a:t>R-values for 8’8” High Wall - No Balcony or Eyebrow (Center of Wall)</a:t>
            </a:r>
            <a:endParaRPr lang="en-US" altLang="en-US" sz="3200" dirty="0">
              <a:solidFill>
                <a:schemeClr val="tx1"/>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000412926"/>
              </p:ext>
            </p:extLst>
          </p:nvPr>
        </p:nvGraphicFramePr>
        <p:xfrm>
          <a:off x="4725158" y="1676719"/>
          <a:ext cx="4349750" cy="1743095"/>
        </p:xfrm>
        <a:graphic>
          <a:graphicData uri="http://schemas.openxmlformats.org/drawingml/2006/table">
            <a:tbl>
              <a:tblPr/>
              <a:tblGrid>
                <a:gridCol w="2971800">
                  <a:extLst>
                    <a:ext uri="{9D8B030D-6E8A-4147-A177-3AD203B41FA5}">
                      <a16:colId xmlns:a16="http://schemas.microsoft.com/office/drawing/2014/main" val="20000"/>
                    </a:ext>
                  </a:extLst>
                </a:gridCol>
                <a:gridCol w="1377950">
                  <a:extLst>
                    <a:ext uri="{9D8B030D-6E8A-4147-A177-3AD203B41FA5}">
                      <a16:colId xmlns:a16="http://schemas.microsoft.com/office/drawing/2014/main" val="20001"/>
                    </a:ext>
                  </a:extLst>
                </a:gridCol>
              </a:tblGrid>
              <a:tr h="653413">
                <a:tc>
                  <a:txBody>
                    <a:bodyPr/>
                    <a:lstStyle/>
                    <a:p>
                      <a:pPr marL="0" marR="0" lvl="0" indent="0" algn="l" defTabSz="914400" rtl="0" eaLnBrk="1" fontAlgn="base" latinLnBrk="0" hangingPunct="1">
                        <a:lnSpc>
                          <a:spcPct val="119000"/>
                        </a:lnSpc>
                        <a:spcBef>
                          <a:spcPct val="0"/>
                        </a:spcBef>
                        <a:spcAft>
                          <a:spcPts val="600"/>
                        </a:spcAft>
                        <a:buClrTx/>
                        <a:buSzTx/>
                        <a:buFontTx/>
                        <a:buNone/>
                        <a:tabLst/>
                      </a:pPr>
                      <a:r>
                        <a:rPr kumimoji="0" lang="en-CA" sz="1600" b="1" i="0" u="none" strike="noStrike" cap="none" normalizeH="0" baseline="0" dirty="0">
                          <a:ln>
                            <a:noFill/>
                          </a:ln>
                          <a:solidFill>
                            <a:srgbClr val="000000"/>
                          </a:solidFill>
                          <a:effectLst/>
                          <a:latin typeface="Calibri" pitchFamily="34" charset="0"/>
                          <a:ea typeface="ＭＳ Ｐゴシック" pitchFamily="34" charset="-128"/>
                        </a:rPr>
                        <a:t>Insulation Strategy</a:t>
                      </a:r>
                      <a:endParaRPr kumimoji="0" lang="en-CA" sz="1600" b="0" i="0" u="none" strike="noStrike" cap="none" normalizeH="0" baseline="0" dirty="0">
                        <a:ln>
                          <a:noFill/>
                        </a:ln>
                        <a:solidFill>
                          <a:srgbClr val="000000"/>
                        </a:solidFill>
                        <a:effectLst/>
                        <a:latin typeface="Calibri" pitchFamily="34" charset="0"/>
                        <a:ea typeface="ＭＳ Ｐゴシック" pitchFamily="34" charset="-128"/>
                      </a:endParaRPr>
                    </a:p>
                  </a:txBody>
                  <a:tcPr marL="36576" marR="36576" marT="36515" marB="36515" horzOverflow="overflow">
                    <a:lnL w="12700" cap="flat" cmpd="sng" algn="ctr">
                      <a:solidFill>
                        <a:srgbClr val="EEECE1"/>
                      </a:solidFill>
                      <a:prstDash val="solid"/>
                      <a:round/>
                      <a:headEnd type="none" w="med" len="med"/>
                      <a:tailEnd type="none" w="med" len="med"/>
                    </a:lnL>
                    <a:lnR>
                      <a:noFill/>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EEECE1"/>
                    </a:solidFill>
                  </a:tcPr>
                </a:tc>
                <a:tc>
                  <a:txBody>
                    <a:bodyPr/>
                    <a:lstStyle/>
                    <a:p>
                      <a:pPr marL="0" marR="0" lvl="0" indent="0" algn="ctr" defTabSz="914400" rtl="0" eaLnBrk="1" fontAlgn="base" latinLnBrk="0" hangingPunct="1">
                        <a:lnSpc>
                          <a:spcPct val="119000"/>
                        </a:lnSpc>
                        <a:spcBef>
                          <a:spcPct val="0"/>
                        </a:spcBef>
                        <a:spcAft>
                          <a:spcPts val="600"/>
                        </a:spcAft>
                        <a:buClrTx/>
                        <a:buSzTx/>
                        <a:buFontTx/>
                        <a:buNone/>
                        <a:tabLst/>
                      </a:pPr>
                      <a:r>
                        <a:rPr kumimoji="0" lang="en-CA" sz="1600" b="1" i="0" u="none" strike="noStrike" cap="none" normalizeH="0" baseline="0">
                          <a:ln>
                            <a:noFill/>
                          </a:ln>
                          <a:solidFill>
                            <a:srgbClr val="000000"/>
                          </a:solidFill>
                          <a:effectLst/>
                          <a:latin typeface="Calibri" pitchFamily="34" charset="0"/>
                          <a:ea typeface="ＭＳ Ｐゴシック" pitchFamily="34" charset="-128"/>
                        </a:rPr>
                        <a:t>Effective </a:t>
                      </a:r>
                      <a:br>
                        <a:rPr kumimoji="0" lang="en-CA" sz="1600" b="1" i="0" u="none" strike="noStrike" cap="none" normalizeH="0" baseline="0">
                          <a:ln>
                            <a:noFill/>
                          </a:ln>
                          <a:solidFill>
                            <a:srgbClr val="000000"/>
                          </a:solidFill>
                          <a:effectLst/>
                          <a:latin typeface="Calibri" pitchFamily="34" charset="0"/>
                          <a:ea typeface="ＭＳ Ｐゴシック" pitchFamily="34" charset="-128"/>
                        </a:rPr>
                      </a:br>
                      <a:r>
                        <a:rPr kumimoji="0" lang="en-CA" sz="1600" b="1" i="0" u="none" strike="noStrike" cap="none" normalizeH="0" baseline="0">
                          <a:ln>
                            <a:noFill/>
                          </a:ln>
                          <a:solidFill>
                            <a:srgbClr val="000000"/>
                          </a:solidFill>
                          <a:effectLst/>
                          <a:latin typeface="Calibri" pitchFamily="34" charset="0"/>
                          <a:ea typeface="ＭＳ Ｐゴシック" pitchFamily="34" charset="-128"/>
                        </a:rPr>
                        <a:t>R-value</a:t>
                      </a:r>
                      <a:endParaRPr kumimoji="0" lang="en-CA" sz="1600" b="0" i="0" u="none" strike="noStrike" cap="none" normalizeH="0" baseline="0">
                        <a:ln>
                          <a:noFill/>
                        </a:ln>
                        <a:solidFill>
                          <a:srgbClr val="000000"/>
                        </a:solidFill>
                        <a:effectLst/>
                        <a:latin typeface="Calibri" pitchFamily="34" charset="0"/>
                        <a:ea typeface="ＭＳ Ｐゴシック" pitchFamily="34" charset="-128"/>
                      </a:endParaRPr>
                    </a:p>
                  </a:txBody>
                  <a:tcPr marL="36576" marR="36576" marT="36515" marB="36515" horzOverflow="overflow">
                    <a:lnL>
                      <a:noFill/>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EEECE1"/>
                    </a:solidFill>
                  </a:tcPr>
                </a:tc>
                <a:extLst>
                  <a:ext uri="{0D108BD9-81ED-4DB2-BD59-A6C34878D82A}">
                    <a16:rowId xmlns:a16="http://schemas.microsoft.com/office/drawing/2014/main" val="10000"/>
                  </a:ext>
                </a:extLst>
              </a:tr>
              <a:tr h="363221">
                <a:tc>
                  <a:txBody>
                    <a:bodyPr/>
                    <a:lstStyle/>
                    <a:p>
                      <a:pPr marL="0" marR="0" lvl="0" indent="0" algn="l" defTabSz="914400" rtl="0" eaLnBrk="1" fontAlgn="base" latinLnBrk="0" hangingPunct="1">
                        <a:lnSpc>
                          <a:spcPct val="119000"/>
                        </a:lnSpc>
                        <a:spcBef>
                          <a:spcPct val="0"/>
                        </a:spcBef>
                        <a:spcAft>
                          <a:spcPts val="600"/>
                        </a:spcAft>
                        <a:buClrTx/>
                        <a:buSzTx/>
                        <a:buFontTx/>
                        <a:buNone/>
                        <a:tabLst/>
                      </a:pPr>
                      <a:r>
                        <a:rPr kumimoji="0" lang="en-CA" sz="1600" b="0" i="0" u="none" strike="noStrike" cap="none" normalizeH="0" baseline="0" dirty="0">
                          <a:ln>
                            <a:noFill/>
                          </a:ln>
                          <a:solidFill>
                            <a:srgbClr val="000000"/>
                          </a:solidFill>
                          <a:effectLst/>
                          <a:latin typeface="Calibri" pitchFamily="34" charset="0"/>
                          <a:ea typeface="ＭＳ Ｐゴシック" pitchFamily="34" charset="-128"/>
                        </a:rPr>
                        <a:t>3” EPS (R-12), Exterior Insulation</a:t>
                      </a:r>
                    </a:p>
                  </a:txBody>
                  <a:tcPr marL="36576" marR="36576" marT="36515" marB="36515" horzOverflow="overflow">
                    <a:lnL w="12700" cap="flat" cmpd="sng" algn="ctr">
                      <a:solidFill>
                        <a:srgbClr val="EEECE1"/>
                      </a:solidFill>
                      <a:prstDash val="solid"/>
                      <a:round/>
                      <a:headEnd type="none" w="med" len="med"/>
                      <a:tailEnd type="none" w="med" len="med"/>
                    </a:lnL>
                    <a:lnR>
                      <a:noFill/>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CFCF9"/>
                    </a:solidFill>
                  </a:tcPr>
                </a:tc>
                <a:tc>
                  <a:txBody>
                    <a:bodyPr/>
                    <a:lstStyle/>
                    <a:p>
                      <a:pPr marL="0" marR="0" lvl="0" indent="0" algn="ctr" defTabSz="914400" rtl="0" eaLnBrk="1" fontAlgn="base" latinLnBrk="0" hangingPunct="1">
                        <a:lnSpc>
                          <a:spcPct val="119000"/>
                        </a:lnSpc>
                        <a:spcBef>
                          <a:spcPct val="0"/>
                        </a:spcBef>
                        <a:spcAft>
                          <a:spcPts val="600"/>
                        </a:spcAft>
                        <a:buClrTx/>
                        <a:buSzTx/>
                        <a:buFontTx/>
                        <a:buNone/>
                        <a:tabLst/>
                      </a:pPr>
                      <a:r>
                        <a:rPr kumimoji="0" lang="en-CA" sz="1600" b="1" i="0" u="none" strike="noStrike" cap="none" normalizeH="0" baseline="0">
                          <a:ln>
                            <a:noFill/>
                          </a:ln>
                          <a:solidFill>
                            <a:srgbClr val="000000"/>
                          </a:solidFill>
                          <a:effectLst/>
                          <a:latin typeface="Calibri" pitchFamily="34" charset="0"/>
                          <a:ea typeface="ＭＳ Ｐゴシック" pitchFamily="34" charset="-128"/>
                        </a:rPr>
                        <a:t>R-13.9</a:t>
                      </a:r>
                    </a:p>
                  </a:txBody>
                  <a:tcPr marL="36576" marR="36576" marT="36515" marB="36515" horzOverflow="overflow">
                    <a:lnL>
                      <a:noFill/>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CFCF9"/>
                    </a:solidFill>
                  </a:tcPr>
                </a:tc>
                <a:extLst>
                  <a:ext uri="{0D108BD9-81ED-4DB2-BD59-A6C34878D82A}">
                    <a16:rowId xmlns:a16="http://schemas.microsoft.com/office/drawing/2014/main" val="10001"/>
                  </a:ext>
                </a:extLst>
              </a:tr>
              <a:tr h="363221">
                <a:tc>
                  <a:txBody>
                    <a:bodyPr/>
                    <a:lstStyle/>
                    <a:p>
                      <a:pPr marL="0" marR="0" lvl="0" indent="0" algn="l" defTabSz="914400" rtl="0" eaLnBrk="1" fontAlgn="base" latinLnBrk="0" hangingPunct="1">
                        <a:lnSpc>
                          <a:spcPct val="119000"/>
                        </a:lnSpc>
                        <a:spcBef>
                          <a:spcPct val="0"/>
                        </a:spcBef>
                        <a:spcAft>
                          <a:spcPts val="600"/>
                        </a:spcAft>
                        <a:buClrTx/>
                        <a:buSzTx/>
                        <a:buFontTx/>
                        <a:buNone/>
                        <a:tabLst/>
                      </a:pPr>
                      <a:r>
                        <a:rPr kumimoji="0" lang="en-CA" sz="1600" b="0" i="0" u="none" strike="noStrike" cap="none" normalizeH="0" baseline="0" dirty="0">
                          <a:ln>
                            <a:noFill/>
                          </a:ln>
                          <a:solidFill>
                            <a:srgbClr val="000000"/>
                          </a:solidFill>
                          <a:effectLst/>
                          <a:latin typeface="Calibri" pitchFamily="34" charset="0"/>
                          <a:ea typeface="ＭＳ Ｐゴシック" pitchFamily="34" charset="-128"/>
                        </a:rPr>
                        <a:t>4” EPS (R-16), Exterior Insulation</a:t>
                      </a:r>
                    </a:p>
                  </a:txBody>
                  <a:tcPr marL="36576" marR="36576" marT="36515" marB="36515" horzOverflow="overflow">
                    <a:lnL w="12700" cap="flat" cmpd="sng" algn="ctr">
                      <a:solidFill>
                        <a:srgbClr val="EEECE1"/>
                      </a:solidFill>
                      <a:prstDash val="solid"/>
                      <a:round/>
                      <a:headEnd type="none" w="med" len="med"/>
                      <a:tailEnd type="none" w="med" len="med"/>
                    </a:lnL>
                    <a:lnR>
                      <a:noFill/>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9000"/>
                        </a:lnSpc>
                        <a:spcBef>
                          <a:spcPct val="0"/>
                        </a:spcBef>
                        <a:spcAft>
                          <a:spcPts val="600"/>
                        </a:spcAft>
                        <a:buClrTx/>
                        <a:buSzTx/>
                        <a:buFontTx/>
                        <a:buNone/>
                        <a:tabLst/>
                      </a:pPr>
                      <a:r>
                        <a:rPr kumimoji="0" lang="en-CA" sz="1600" b="1" i="0" u="none" strike="noStrike" cap="none" normalizeH="0" baseline="0" dirty="0">
                          <a:ln>
                            <a:noFill/>
                          </a:ln>
                          <a:solidFill>
                            <a:srgbClr val="000000"/>
                          </a:solidFill>
                          <a:effectLst/>
                          <a:latin typeface="Calibri" pitchFamily="34" charset="0"/>
                          <a:ea typeface="ＭＳ Ｐゴシック" pitchFamily="34" charset="-128"/>
                        </a:rPr>
                        <a:t>R-18.0</a:t>
                      </a:r>
                    </a:p>
                  </a:txBody>
                  <a:tcPr marL="36576" marR="36576" marT="36515" marB="36515" horzOverflow="overflow">
                    <a:lnL>
                      <a:noFill/>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363221">
                <a:tc>
                  <a:txBody>
                    <a:bodyPr/>
                    <a:lstStyle/>
                    <a:p>
                      <a:pPr marL="0" marR="0" lvl="0" indent="0" algn="l" defTabSz="914400" rtl="0" eaLnBrk="1" fontAlgn="base" latinLnBrk="0" hangingPunct="1">
                        <a:lnSpc>
                          <a:spcPct val="119000"/>
                        </a:lnSpc>
                        <a:spcBef>
                          <a:spcPct val="0"/>
                        </a:spcBef>
                        <a:spcAft>
                          <a:spcPts val="600"/>
                        </a:spcAft>
                        <a:buClrTx/>
                        <a:buSzTx/>
                        <a:buFontTx/>
                        <a:buNone/>
                        <a:tabLst/>
                      </a:pPr>
                      <a:r>
                        <a:rPr kumimoji="0" lang="en-CA" sz="1600" b="0" i="0" u="none" strike="noStrike" cap="none" normalizeH="0" baseline="0">
                          <a:ln>
                            <a:noFill/>
                          </a:ln>
                          <a:solidFill>
                            <a:srgbClr val="000000"/>
                          </a:solidFill>
                          <a:effectLst/>
                          <a:latin typeface="Calibri" pitchFamily="34" charset="0"/>
                          <a:ea typeface="ＭＳ Ｐゴシック" pitchFamily="34" charset="-128"/>
                        </a:rPr>
                        <a:t>6” EPS (R-24), Exterior Insulation</a:t>
                      </a:r>
                    </a:p>
                  </a:txBody>
                  <a:tcPr marL="36576" marR="36576" marT="36515" marB="36515" horzOverflow="overflow">
                    <a:lnL w="12700" cap="flat" cmpd="sng" algn="ctr">
                      <a:solidFill>
                        <a:srgbClr val="EEECE1"/>
                      </a:solidFill>
                      <a:prstDash val="solid"/>
                      <a:round/>
                      <a:headEnd type="none" w="med" len="med"/>
                      <a:tailEnd type="none" w="med" len="med"/>
                    </a:lnL>
                    <a:lnR>
                      <a:noFill/>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CFCF9"/>
                    </a:solidFill>
                  </a:tcPr>
                </a:tc>
                <a:tc>
                  <a:txBody>
                    <a:bodyPr/>
                    <a:lstStyle/>
                    <a:p>
                      <a:pPr marL="0" marR="0" lvl="0" indent="0" algn="ctr" defTabSz="914400" rtl="0" eaLnBrk="1" fontAlgn="base" latinLnBrk="0" hangingPunct="1">
                        <a:lnSpc>
                          <a:spcPct val="119000"/>
                        </a:lnSpc>
                        <a:spcBef>
                          <a:spcPct val="0"/>
                        </a:spcBef>
                        <a:spcAft>
                          <a:spcPts val="600"/>
                        </a:spcAft>
                        <a:buClrTx/>
                        <a:buSzTx/>
                        <a:buFontTx/>
                        <a:buNone/>
                        <a:tabLst/>
                      </a:pPr>
                      <a:r>
                        <a:rPr kumimoji="0" lang="en-CA" sz="1600" b="1" i="0" u="none" strike="noStrike" cap="none" normalizeH="0" baseline="0" dirty="0">
                          <a:ln>
                            <a:noFill/>
                          </a:ln>
                          <a:solidFill>
                            <a:srgbClr val="000000"/>
                          </a:solidFill>
                          <a:effectLst/>
                          <a:latin typeface="Calibri" pitchFamily="34" charset="0"/>
                          <a:ea typeface="ＭＳ Ｐゴシック" pitchFamily="34" charset="-128"/>
                        </a:rPr>
                        <a:t>R-25.8</a:t>
                      </a:r>
                    </a:p>
                  </a:txBody>
                  <a:tcPr marL="36576" marR="36576" marT="36515" marB="36515" horzOverflow="overflow">
                    <a:lnL>
                      <a:noFill/>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CFCF9"/>
                    </a:solidFill>
                  </a:tcPr>
                </a:tc>
                <a:extLst>
                  <a:ext uri="{0D108BD9-81ED-4DB2-BD59-A6C34878D82A}">
                    <a16:rowId xmlns:a16="http://schemas.microsoft.com/office/drawing/2014/main" val="10003"/>
                  </a:ext>
                </a:extLst>
              </a:tr>
            </a:tbl>
          </a:graphicData>
        </a:graphic>
      </p:graphicFrame>
      <p:sp>
        <p:nvSpPr>
          <p:cNvPr id="182293" name="Text Box 12"/>
          <p:cNvSpPr txBox="1">
            <a:spLocks noChangeArrowheads="1"/>
          </p:cNvSpPr>
          <p:nvPr/>
        </p:nvSpPr>
        <p:spPr bwMode="auto">
          <a:xfrm>
            <a:off x="4725158" y="3760470"/>
            <a:ext cx="4990342"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400" b="1" dirty="0">
                <a:solidFill>
                  <a:srgbClr val="000000"/>
                </a:solidFill>
                <a:cs typeface="Arial" panose="020B0604020202020204" pitchFamily="34" charset="0"/>
              </a:rPr>
              <a:t>R-values for 8’8” High Wall </a:t>
            </a:r>
            <a:r>
              <a:rPr lang="en-CA" altLang="en-US" sz="1400" b="1" u="sng" dirty="0">
                <a:solidFill>
                  <a:srgbClr val="000000"/>
                </a:solidFill>
                <a:cs typeface="Arial" panose="020B0604020202020204" pitchFamily="34" charset="0"/>
              </a:rPr>
              <a:t>with Balcony or Eyebrow (Overall)  </a:t>
            </a:r>
            <a:endParaRPr lang="en-US" altLang="en-US" sz="3200" u="sng" dirty="0">
              <a:solidFill>
                <a:schemeClr val="tx1"/>
              </a:solidFill>
              <a:latin typeface="Gill Sans MT" panose="020B0502020104020203"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844795947"/>
              </p:ext>
            </p:extLst>
          </p:nvPr>
        </p:nvGraphicFramePr>
        <p:xfrm>
          <a:off x="4725158" y="4108451"/>
          <a:ext cx="4362450" cy="1743095"/>
        </p:xfrm>
        <a:graphic>
          <a:graphicData uri="http://schemas.openxmlformats.org/drawingml/2006/table">
            <a:tbl>
              <a:tblPr/>
              <a:tblGrid>
                <a:gridCol w="2979738">
                  <a:extLst>
                    <a:ext uri="{9D8B030D-6E8A-4147-A177-3AD203B41FA5}">
                      <a16:colId xmlns:a16="http://schemas.microsoft.com/office/drawing/2014/main" val="20000"/>
                    </a:ext>
                  </a:extLst>
                </a:gridCol>
                <a:gridCol w="1382712">
                  <a:extLst>
                    <a:ext uri="{9D8B030D-6E8A-4147-A177-3AD203B41FA5}">
                      <a16:colId xmlns:a16="http://schemas.microsoft.com/office/drawing/2014/main" val="20001"/>
                    </a:ext>
                  </a:extLst>
                </a:gridCol>
              </a:tblGrid>
              <a:tr h="653413">
                <a:tc>
                  <a:txBody>
                    <a:bodyPr/>
                    <a:lstStyle/>
                    <a:p>
                      <a:pPr marL="0" marR="0" lvl="0" indent="0" algn="l" defTabSz="914400" rtl="0" eaLnBrk="1" fontAlgn="base" latinLnBrk="0" hangingPunct="1">
                        <a:lnSpc>
                          <a:spcPct val="119000"/>
                        </a:lnSpc>
                        <a:spcBef>
                          <a:spcPct val="0"/>
                        </a:spcBef>
                        <a:spcAft>
                          <a:spcPts val="600"/>
                        </a:spcAft>
                        <a:buClrTx/>
                        <a:buSzTx/>
                        <a:buFontTx/>
                        <a:buNone/>
                        <a:tabLst/>
                      </a:pPr>
                      <a:r>
                        <a:rPr kumimoji="0" lang="en-CA" sz="1600" b="1" i="0" u="none" strike="noStrike" cap="none" normalizeH="0" baseline="0" dirty="0">
                          <a:ln>
                            <a:noFill/>
                          </a:ln>
                          <a:solidFill>
                            <a:srgbClr val="000000"/>
                          </a:solidFill>
                          <a:effectLst/>
                          <a:latin typeface="Calibri" pitchFamily="34" charset="0"/>
                          <a:ea typeface="ＭＳ Ｐゴシック" pitchFamily="34" charset="-128"/>
                        </a:rPr>
                        <a:t>Insulation Strategy</a:t>
                      </a:r>
                      <a:endParaRPr kumimoji="0" lang="en-CA" sz="1600" b="0" i="0" u="none" strike="noStrike" cap="none" normalizeH="0" baseline="0" dirty="0">
                        <a:ln>
                          <a:noFill/>
                        </a:ln>
                        <a:solidFill>
                          <a:srgbClr val="000000"/>
                        </a:solidFill>
                        <a:effectLst/>
                        <a:latin typeface="Calibri" pitchFamily="34" charset="0"/>
                        <a:ea typeface="ＭＳ Ｐゴシック" pitchFamily="34" charset="-128"/>
                      </a:endParaRPr>
                    </a:p>
                  </a:txBody>
                  <a:tcPr marL="36576" marR="36576" marT="36515" marB="36515" horzOverflow="overflow">
                    <a:lnL w="12700" cap="flat" cmpd="sng" algn="ctr">
                      <a:solidFill>
                        <a:srgbClr val="EEECE1"/>
                      </a:solidFill>
                      <a:prstDash val="solid"/>
                      <a:round/>
                      <a:headEnd type="none" w="med" len="med"/>
                      <a:tailEnd type="none" w="med" len="med"/>
                    </a:lnL>
                    <a:lnR>
                      <a:noFill/>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EEECE1"/>
                    </a:solidFill>
                  </a:tcPr>
                </a:tc>
                <a:tc>
                  <a:txBody>
                    <a:bodyPr/>
                    <a:lstStyle/>
                    <a:p>
                      <a:pPr marL="0" marR="0" lvl="0" indent="0" algn="ctr" defTabSz="914400" rtl="0" eaLnBrk="1" fontAlgn="base" latinLnBrk="0" hangingPunct="1">
                        <a:lnSpc>
                          <a:spcPct val="119000"/>
                        </a:lnSpc>
                        <a:spcBef>
                          <a:spcPct val="0"/>
                        </a:spcBef>
                        <a:spcAft>
                          <a:spcPts val="600"/>
                        </a:spcAft>
                        <a:buClrTx/>
                        <a:buSzTx/>
                        <a:buFontTx/>
                        <a:buNone/>
                        <a:tabLst/>
                      </a:pPr>
                      <a:r>
                        <a:rPr kumimoji="0" lang="en-CA" sz="1600" b="1" i="0" u="none" strike="noStrike" cap="none" normalizeH="0" baseline="0" dirty="0">
                          <a:ln>
                            <a:noFill/>
                          </a:ln>
                          <a:solidFill>
                            <a:srgbClr val="000000"/>
                          </a:solidFill>
                          <a:effectLst/>
                          <a:latin typeface="Calibri" pitchFamily="34" charset="0"/>
                          <a:ea typeface="ＭＳ Ｐゴシック" pitchFamily="34" charset="-128"/>
                        </a:rPr>
                        <a:t>Effective </a:t>
                      </a:r>
                      <a:br>
                        <a:rPr kumimoji="0" lang="en-CA" sz="1600" b="1" i="0" u="none" strike="noStrike" cap="none" normalizeH="0" baseline="0" dirty="0">
                          <a:ln>
                            <a:noFill/>
                          </a:ln>
                          <a:solidFill>
                            <a:srgbClr val="000000"/>
                          </a:solidFill>
                          <a:effectLst/>
                          <a:latin typeface="Calibri" pitchFamily="34" charset="0"/>
                          <a:ea typeface="ＭＳ Ｐゴシック" pitchFamily="34" charset="-128"/>
                        </a:rPr>
                      </a:br>
                      <a:r>
                        <a:rPr kumimoji="0" lang="en-CA" sz="1600" b="1" i="0" u="none" strike="noStrike" cap="none" normalizeH="0" baseline="0" dirty="0">
                          <a:ln>
                            <a:noFill/>
                          </a:ln>
                          <a:solidFill>
                            <a:srgbClr val="000000"/>
                          </a:solidFill>
                          <a:effectLst/>
                          <a:latin typeface="Calibri" pitchFamily="34" charset="0"/>
                          <a:ea typeface="ＭＳ Ｐゴシック" pitchFamily="34" charset="-128"/>
                        </a:rPr>
                        <a:t>R-value</a:t>
                      </a:r>
                      <a:endParaRPr kumimoji="0" lang="en-CA" sz="1600" b="0" i="0" u="none" strike="noStrike" cap="none" normalizeH="0" baseline="0" dirty="0">
                        <a:ln>
                          <a:noFill/>
                        </a:ln>
                        <a:solidFill>
                          <a:srgbClr val="000000"/>
                        </a:solidFill>
                        <a:effectLst/>
                        <a:latin typeface="Calibri" pitchFamily="34" charset="0"/>
                        <a:ea typeface="ＭＳ Ｐゴシック" pitchFamily="34" charset="-128"/>
                      </a:endParaRPr>
                    </a:p>
                  </a:txBody>
                  <a:tcPr marL="36576" marR="36576" marT="36515" marB="36515" horzOverflow="overflow">
                    <a:lnL>
                      <a:noFill/>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EEECE1"/>
                    </a:solidFill>
                  </a:tcPr>
                </a:tc>
                <a:extLst>
                  <a:ext uri="{0D108BD9-81ED-4DB2-BD59-A6C34878D82A}">
                    <a16:rowId xmlns:a16="http://schemas.microsoft.com/office/drawing/2014/main" val="10000"/>
                  </a:ext>
                </a:extLst>
              </a:tr>
              <a:tr h="363221">
                <a:tc>
                  <a:txBody>
                    <a:bodyPr/>
                    <a:lstStyle/>
                    <a:p>
                      <a:pPr marL="0" marR="0" lvl="0" indent="0" algn="l" defTabSz="914400" rtl="0" eaLnBrk="1" fontAlgn="base" latinLnBrk="0" hangingPunct="1">
                        <a:lnSpc>
                          <a:spcPct val="119000"/>
                        </a:lnSpc>
                        <a:spcBef>
                          <a:spcPct val="0"/>
                        </a:spcBef>
                        <a:spcAft>
                          <a:spcPts val="600"/>
                        </a:spcAft>
                        <a:buClrTx/>
                        <a:buSzTx/>
                        <a:buFontTx/>
                        <a:buNone/>
                        <a:tabLst/>
                      </a:pPr>
                      <a:r>
                        <a:rPr kumimoji="0" lang="en-CA" sz="1600" b="0" i="0" u="none" strike="noStrike" cap="none" normalizeH="0" baseline="0">
                          <a:ln>
                            <a:noFill/>
                          </a:ln>
                          <a:solidFill>
                            <a:srgbClr val="000000"/>
                          </a:solidFill>
                          <a:effectLst/>
                          <a:latin typeface="Calibri" pitchFamily="34" charset="0"/>
                          <a:ea typeface="ＭＳ Ｐゴシック" pitchFamily="34" charset="-128"/>
                        </a:rPr>
                        <a:t>3” EPS (R-12), Exterior Insulation</a:t>
                      </a:r>
                    </a:p>
                  </a:txBody>
                  <a:tcPr marL="36576" marR="36576" marT="36515" marB="36515" horzOverflow="overflow">
                    <a:lnL w="12700" cap="flat" cmpd="sng" algn="ctr">
                      <a:solidFill>
                        <a:srgbClr val="EEECE1"/>
                      </a:solidFill>
                      <a:prstDash val="solid"/>
                      <a:round/>
                      <a:headEnd type="none" w="med" len="med"/>
                      <a:tailEnd type="none" w="med" len="med"/>
                    </a:lnL>
                    <a:lnR>
                      <a:noFill/>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CFCF9"/>
                    </a:solidFill>
                  </a:tcPr>
                </a:tc>
                <a:tc>
                  <a:txBody>
                    <a:bodyPr/>
                    <a:lstStyle/>
                    <a:p>
                      <a:pPr marL="0" marR="0" lvl="0" indent="0" algn="ctr" defTabSz="914400" rtl="0" eaLnBrk="1" fontAlgn="base" latinLnBrk="0" hangingPunct="1">
                        <a:lnSpc>
                          <a:spcPct val="119000"/>
                        </a:lnSpc>
                        <a:spcBef>
                          <a:spcPct val="0"/>
                        </a:spcBef>
                        <a:spcAft>
                          <a:spcPts val="600"/>
                        </a:spcAft>
                        <a:buClrTx/>
                        <a:buSzTx/>
                        <a:buFontTx/>
                        <a:buNone/>
                        <a:tabLst/>
                      </a:pPr>
                      <a:r>
                        <a:rPr kumimoji="0" lang="en-CA" sz="1600" b="1" i="0" u="none" strike="noStrike" cap="none" normalizeH="0" baseline="0">
                          <a:ln>
                            <a:noFill/>
                          </a:ln>
                          <a:solidFill>
                            <a:srgbClr val="000000"/>
                          </a:solidFill>
                          <a:effectLst/>
                          <a:latin typeface="Calibri" pitchFamily="34" charset="0"/>
                          <a:ea typeface="ＭＳ Ｐゴシック" pitchFamily="34" charset="-128"/>
                        </a:rPr>
                        <a:t>R-7.4 </a:t>
                      </a:r>
                      <a:r>
                        <a:rPr kumimoji="0" lang="en-CA" sz="1600" b="1" i="1" u="none" strike="noStrike" cap="none" normalizeH="0" baseline="0">
                          <a:ln>
                            <a:noFill/>
                          </a:ln>
                          <a:solidFill>
                            <a:srgbClr val="FF0000"/>
                          </a:solidFill>
                          <a:effectLst/>
                          <a:latin typeface="Calibri" pitchFamily="34" charset="0"/>
                          <a:ea typeface="ＭＳ Ｐゴシック" pitchFamily="34" charset="-128"/>
                        </a:rPr>
                        <a:t>(-47%)</a:t>
                      </a:r>
                    </a:p>
                  </a:txBody>
                  <a:tcPr marL="36576" marR="36576" marT="36515" marB="36515" horzOverflow="overflow">
                    <a:lnL>
                      <a:noFill/>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CFCF9"/>
                    </a:solidFill>
                  </a:tcPr>
                </a:tc>
                <a:extLst>
                  <a:ext uri="{0D108BD9-81ED-4DB2-BD59-A6C34878D82A}">
                    <a16:rowId xmlns:a16="http://schemas.microsoft.com/office/drawing/2014/main" val="10001"/>
                  </a:ext>
                </a:extLst>
              </a:tr>
              <a:tr h="363221">
                <a:tc>
                  <a:txBody>
                    <a:bodyPr/>
                    <a:lstStyle/>
                    <a:p>
                      <a:pPr marL="0" marR="0" lvl="0" indent="0" algn="l" defTabSz="914400" rtl="0" eaLnBrk="1" fontAlgn="base" latinLnBrk="0" hangingPunct="1">
                        <a:lnSpc>
                          <a:spcPct val="119000"/>
                        </a:lnSpc>
                        <a:spcBef>
                          <a:spcPct val="0"/>
                        </a:spcBef>
                        <a:spcAft>
                          <a:spcPts val="600"/>
                        </a:spcAft>
                        <a:buClrTx/>
                        <a:buSzTx/>
                        <a:buFontTx/>
                        <a:buNone/>
                        <a:tabLst/>
                      </a:pPr>
                      <a:r>
                        <a:rPr kumimoji="0" lang="en-CA" sz="1600" b="0" i="0" u="none" strike="noStrike" cap="none" normalizeH="0" baseline="0">
                          <a:ln>
                            <a:noFill/>
                          </a:ln>
                          <a:solidFill>
                            <a:srgbClr val="000000"/>
                          </a:solidFill>
                          <a:effectLst/>
                          <a:latin typeface="Calibri" pitchFamily="34" charset="0"/>
                          <a:ea typeface="ＭＳ Ｐゴシック" pitchFamily="34" charset="-128"/>
                        </a:rPr>
                        <a:t>4” EPS (R-16), Exterior Insulation</a:t>
                      </a:r>
                    </a:p>
                  </a:txBody>
                  <a:tcPr marL="36576" marR="36576" marT="36515" marB="36515" horzOverflow="overflow">
                    <a:lnL w="12700" cap="flat" cmpd="sng" algn="ctr">
                      <a:solidFill>
                        <a:srgbClr val="EEECE1"/>
                      </a:solidFill>
                      <a:prstDash val="solid"/>
                      <a:round/>
                      <a:headEnd type="none" w="med" len="med"/>
                      <a:tailEnd type="none" w="med" len="med"/>
                    </a:lnL>
                    <a:lnR>
                      <a:noFill/>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19000"/>
                        </a:lnSpc>
                        <a:spcBef>
                          <a:spcPct val="0"/>
                        </a:spcBef>
                        <a:spcAft>
                          <a:spcPts val="600"/>
                        </a:spcAft>
                        <a:buClrTx/>
                        <a:buSzTx/>
                        <a:buFontTx/>
                        <a:buNone/>
                        <a:tabLst/>
                      </a:pPr>
                      <a:r>
                        <a:rPr kumimoji="0" lang="en-CA" sz="1600" b="1" i="0" u="none" strike="noStrike" cap="none" normalizeH="0" baseline="0">
                          <a:ln>
                            <a:noFill/>
                          </a:ln>
                          <a:solidFill>
                            <a:srgbClr val="000000"/>
                          </a:solidFill>
                          <a:effectLst/>
                          <a:latin typeface="Calibri" pitchFamily="34" charset="0"/>
                          <a:ea typeface="ＭＳ Ｐゴシック" pitchFamily="34" charset="-128"/>
                        </a:rPr>
                        <a:t>R-8.6 </a:t>
                      </a:r>
                      <a:r>
                        <a:rPr kumimoji="0" lang="en-CA" sz="1600" b="1" i="1" u="none" strike="noStrike" cap="none" normalizeH="0" baseline="0">
                          <a:ln>
                            <a:noFill/>
                          </a:ln>
                          <a:solidFill>
                            <a:srgbClr val="FF0000"/>
                          </a:solidFill>
                          <a:effectLst/>
                          <a:latin typeface="Calibri" pitchFamily="34" charset="0"/>
                          <a:ea typeface="ＭＳ Ｐゴシック" pitchFamily="34" charset="-128"/>
                        </a:rPr>
                        <a:t>(-52%)</a:t>
                      </a:r>
                    </a:p>
                  </a:txBody>
                  <a:tcPr marL="36576" marR="36576" marT="36515" marB="36515" horzOverflow="overflow">
                    <a:lnL>
                      <a:noFill/>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363221">
                <a:tc>
                  <a:txBody>
                    <a:bodyPr/>
                    <a:lstStyle/>
                    <a:p>
                      <a:pPr marL="0" marR="0" lvl="0" indent="0" algn="l" defTabSz="914400" rtl="0" eaLnBrk="1" fontAlgn="base" latinLnBrk="0" hangingPunct="1">
                        <a:lnSpc>
                          <a:spcPct val="119000"/>
                        </a:lnSpc>
                        <a:spcBef>
                          <a:spcPct val="0"/>
                        </a:spcBef>
                        <a:spcAft>
                          <a:spcPts val="600"/>
                        </a:spcAft>
                        <a:buClrTx/>
                        <a:buSzTx/>
                        <a:buFontTx/>
                        <a:buNone/>
                        <a:tabLst/>
                      </a:pPr>
                      <a:r>
                        <a:rPr kumimoji="0" lang="en-CA" sz="1600" b="0" i="0" u="none" strike="noStrike" cap="none" normalizeH="0" baseline="0">
                          <a:ln>
                            <a:noFill/>
                          </a:ln>
                          <a:solidFill>
                            <a:srgbClr val="000000"/>
                          </a:solidFill>
                          <a:effectLst/>
                          <a:latin typeface="Calibri" pitchFamily="34" charset="0"/>
                          <a:ea typeface="ＭＳ Ｐゴシック" pitchFamily="34" charset="-128"/>
                        </a:rPr>
                        <a:t>6” EPS (R-24), Exterior Insulation</a:t>
                      </a:r>
                    </a:p>
                  </a:txBody>
                  <a:tcPr marL="36576" marR="36576" marT="36515" marB="36515" horzOverflow="overflow">
                    <a:lnL w="12700" cap="flat" cmpd="sng" algn="ctr">
                      <a:solidFill>
                        <a:srgbClr val="EEECE1"/>
                      </a:solidFill>
                      <a:prstDash val="solid"/>
                      <a:round/>
                      <a:headEnd type="none" w="med" len="med"/>
                      <a:tailEnd type="none" w="med" len="med"/>
                    </a:lnL>
                    <a:lnR>
                      <a:noFill/>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CFCF9"/>
                    </a:solidFill>
                  </a:tcPr>
                </a:tc>
                <a:tc>
                  <a:txBody>
                    <a:bodyPr/>
                    <a:lstStyle/>
                    <a:p>
                      <a:pPr marL="0" marR="0" lvl="0" indent="0" algn="ctr" defTabSz="914400" rtl="0" eaLnBrk="1" fontAlgn="base" latinLnBrk="0" hangingPunct="1">
                        <a:lnSpc>
                          <a:spcPct val="119000"/>
                        </a:lnSpc>
                        <a:spcBef>
                          <a:spcPct val="0"/>
                        </a:spcBef>
                        <a:spcAft>
                          <a:spcPts val="600"/>
                        </a:spcAft>
                        <a:buClrTx/>
                        <a:buSzTx/>
                        <a:buFontTx/>
                        <a:buNone/>
                        <a:tabLst/>
                      </a:pPr>
                      <a:r>
                        <a:rPr kumimoji="0" lang="en-CA" sz="1600" b="1" i="0" u="none" strike="noStrike" cap="none" normalizeH="0" baseline="0" dirty="0">
                          <a:ln>
                            <a:noFill/>
                          </a:ln>
                          <a:solidFill>
                            <a:srgbClr val="000000"/>
                          </a:solidFill>
                          <a:effectLst/>
                          <a:latin typeface="Calibri" pitchFamily="34" charset="0"/>
                          <a:ea typeface="ＭＳ Ｐゴシック" pitchFamily="34" charset="-128"/>
                        </a:rPr>
                        <a:t>R-10.6 </a:t>
                      </a:r>
                      <a:r>
                        <a:rPr kumimoji="0" lang="en-CA" sz="1600" b="1" i="1" u="none" strike="noStrike" cap="none" normalizeH="0" baseline="0" dirty="0">
                          <a:ln>
                            <a:noFill/>
                          </a:ln>
                          <a:solidFill>
                            <a:srgbClr val="FF0000"/>
                          </a:solidFill>
                          <a:effectLst/>
                          <a:latin typeface="Calibri" pitchFamily="34" charset="0"/>
                          <a:ea typeface="ＭＳ Ｐゴシック" pitchFamily="34" charset="-128"/>
                        </a:rPr>
                        <a:t>(-59%)</a:t>
                      </a:r>
                    </a:p>
                  </a:txBody>
                  <a:tcPr marL="36576" marR="36576" marT="36515" marB="36515" horzOverflow="overflow">
                    <a:lnL>
                      <a:noFill/>
                    </a:lnL>
                    <a:lnR w="12700" cap="flat" cmpd="sng" algn="ctr">
                      <a:solidFill>
                        <a:srgbClr val="EEECE1"/>
                      </a:solidFill>
                      <a:prstDash val="solid"/>
                      <a:round/>
                      <a:headEnd type="none" w="med" len="med"/>
                      <a:tailEnd type="none" w="med" len="med"/>
                    </a:lnR>
                    <a:lnT w="12700" cap="flat" cmpd="sng" algn="ctr">
                      <a:solidFill>
                        <a:srgbClr val="EEECE1"/>
                      </a:solidFill>
                      <a:prstDash val="solid"/>
                      <a:round/>
                      <a:headEnd type="none" w="med" len="med"/>
                      <a:tailEnd type="none" w="med" len="med"/>
                    </a:lnT>
                    <a:lnB w="12700" cap="flat" cmpd="sng" algn="ctr">
                      <a:solidFill>
                        <a:srgbClr val="EEECE1"/>
                      </a:solidFill>
                      <a:prstDash val="solid"/>
                      <a:round/>
                      <a:headEnd type="none" w="med" len="med"/>
                      <a:tailEnd type="none" w="med" len="med"/>
                    </a:lnB>
                    <a:lnTlToBr>
                      <a:noFill/>
                    </a:lnTlToBr>
                    <a:lnBlToTr>
                      <a:noFill/>
                    </a:lnBlToTr>
                    <a:solidFill>
                      <a:srgbClr val="FCFCF9"/>
                    </a:solidFill>
                  </a:tcPr>
                </a:tc>
                <a:extLst>
                  <a:ext uri="{0D108BD9-81ED-4DB2-BD59-A6C34878D82A}">
                    <a16:rowId xmlns:a16="http://schemas.microsoft.com/office/drawing/2014/main" val="10003"/>
                  </a:ext>
                </a:extLst>
              </a:tr>
            </a:tbl>
          </a:graphicData>
        </a:graphic>
      </p:graphicFrame>
      <p:pic>
        <p:nvPicPr>
          <p:cNvPr id="182310" name="Picture 3" descr="R:\6618 - Balcony Thermal Modeling\Sketchup\Exposed Concrete - EIFS - 6' Balcon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9527" y="1297306"/>
            <a:ext cx="3487737"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8"/>
          <p:cNvSpPr txBox="1">
            <a:spLocks noChangeArrowheads="1"/>
          </p:cNvSpPr>
          <p:nvPr/>
        </p:nvSpPr>
        <p:spPr bwMode="auto">
          <a:xfrm>
            <a:off x="1227587" y="6526031"/>
            <a:ext cx="3795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CA" altLang="en-US" sz="1200" dirty="0">
                <a:solidFill>
                  <a:schemeClr val="tx1"/>
                </a:solidFill>
              </a:rPr>
              <a:t>Source: RDH, G. Finch</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183298" name="Rectangle 2"/>
          <p:cNvSpPr>
            <a:spLocks noGrp="1" noChangeArrowheads="1"/>
          </p:cNvSpPr>
          <p:nvPr>
            <p:ph type="title"/>
          </p:nvPr>
        </p:nvSpPr>
        <p:spPr>
          <a:xfrm>
            <a:off x="1206488" y="188914"/>
            <a:ext cx="7850187" cy="719137"/>
          </a:xfrm>
        </p:spPr>
        <p:txBody>
          <a:bodyPr/>
          <a:lstStyle/>
          <a:p>
            <a:r>
              <a:rPr lang="de-DE" altLang="en-US" dirty="0"/>
              <a:t>Is this a Thermal Bridge?</a:t>
            </a:r>
            <a:endParaRPr lang="de-AT" altLang="en-US" dirty="0"/>
          </a:p>
        </p:txBody>
      </p:sp>
      <p:sp>
        <p:nvSpPr>
          <p:cNvPr id="183301" name="Text Box 10"/>
          <p:cNvSpPr txBox="1">
            <a:spLocks noChangeArrowheads="1"/>
          </p:cNvSpPr>
          <p:nvPr/>
        </p:nvSpPr>
        <p:spPr bwMode="auto">
          <a:xfrm>
            <a:off x="1206488" y="6523555"/>
            <a:ext cx="28629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defTabSz="1074738" eaLnBrk="1" hangingPunct="1">
              <a:spcBef>
                <a:spcPct val="50000"/>
              </a:spcBef>
              <a:buClrTx/>
              <a:buFontTx/>
              <a:buNone/>
            </a:pPr>
            <a:r>
              <a:rPr lang="de-DE" altLang="en-US" sz="1200" dirty="0">
                <a:solidFill>
                  <a:schemeClr val="tx1"/>
                </a:solidFill>
              </a:rPr>
              <a:t>Photos: Wimmers, Schock Isokorb</a:t>
            </a:r>
          </a:p>
        </p:txBody>
      </p:sp>
      <p:pic>
        <p:nvPicPr>
          <p:cNvPr id="7" name="Picture Placeholder 4" descr="IENG 724-2017 - Assignment #1 Damon (2).pdf - Adobe Acrobat Pro DC"/>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7250" y="1376363"/>
            <a:ext cx="4778750" cy="359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1444" y="2275363"/>
            <a:ext cx="4787900" cy="2693194"/>
          </a:xfrm>
          <a:prstGeom prst="rect">
            <a:avLst/>
          </a:prstGeom>
        </p:spPr>
      </p:pic>
      <p:sp>
        <p:nvSpPr>
          <p:cNvPr id="9" name="Content Placeholder 7"/>
          <p:cNvSpPr txBox="1">
            <a:spLocks/>
          </p:cNvSpPr>
          <p:nvPr/>
        </p:nvSpPr>
        <p:spPr bwMode="auto">
          <a:xfrm>
            <a:off x="1203001" y="4968557"/>
            <a:ext cx="4562605" cy="37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sz="1400" kern="0" dirty="0"/>
              <a:t>Point load thermal bridges at Prince George Airport</a:t>
            </a:r>
          </a:p>
        </p:txBody>
      </p:sp>
      <p:sp>
        <p:nvSpPr>
          <p:cNvPr id="10" name="Content Placeholder 7"/>
          <p:cNvSpPr txBox="1">
            <a:spLocks/>
          </p:cNvSpPr>
          <p:nvPr/>
        </p:nvSpPr>
        <p:spPr bwMode="auto">
          <a:xfrm>
            <a:off x="6210248" y="4968557"/>
            <a:ext cx="4922571" cy="37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sz="1400" kern="0" dirty="0"/>
              <a:t>Visualization of linear thermal bridge and installation of </a:t>
            </a:r>
            <a:r>
              <a:rPr lang="en-CA" sz="1400" kern="0" dirty="0" err="1"/>
              <a:t>Isokorb</a:t>
            </a:r>
            <a:r>
              <a:rPr lang="en-CA" sz="1400" kern="0" dirty="0"/>
              <a:t>.</a:t>
            </a:r>
          </a:p>
          <a:p>
            <a:pPr marL="0" indent="0">
              <a:buFont typeface="Wingdings" panose="05000000000000000000" pitchFamily="2" charset="2"/>
              <a:buNone/>
            </a:pPr>
            <a:r>
              <a:rPr lang="en-CA" sz="1400" kern="0" dirty="0"/>
              <a:t>This can reduce the thermal bridge by about 80%, but it is still worse than a continuous penetration with Wood.</a:t>
            </a:r>
          </a:p>
        </p:txBody>
      </p:sp>
      <p:grpSp>
        <p:nvGrpSpPr>
          <p:cNvPr id="11" name="Group 10">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12" name="Group 11">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7" name="TextBox 16">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8" name="TextBox 17">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9" name="Diagonal Stripe 18">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0" name="Diagonal Stripe 19">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13" name="Group 12">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5" name="Rectangle 14">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6" name="Rectangle 15">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4" name="Picture 13"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21" name="Picture 20"/>
          <p:cNvPicPr>
            <a:picLocks noChangeAspect="1"/>
          </p:cNvPicPr>
          <p:nvPr/>
        </p:nvPicPr>
        <p:blipFill rotWithShape="1">
          <a:blip r:embed="rId6"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 name="Title 1"/>
          <p:cNvSpPr>
            <a:spLocks noGrp="1"/>
          </p:cNvSpPr>
          <p:nvPr>
            <p:ph type="title"/>
          </p:nvPr>
        </p:nvSpPr>
        <p:spPr/>
        <p:txBody>
          <a:bodyPr/>
          <a:lstStyle/>
          <a:p>
            <a:r>
              <a:rPr lang="de-DE" altLang="en-US" dirty="0">
                <a:solidFill>
                  <a:srgbClr val="404040"/>
                </a:solidFill>
                <a:sym typeface="Symbol" panose="05050102010706020507" pitchFamily="18" charset="2"/>
              </a:rPr>
              <a:t>Compare  or k values</a:t>
            </a:r>
            <a:endParaRPr lang="en-CA" dirty="0"/>
          </a:p>
        </p:txBody>
      </p:sp>
      <p:sp>
        <p:nvSpPr>
          <p:cNvPr id="3" name="Content Placeholder 2"/>
          <p:cNvSpPr>
            <a:spLocks noGrp="1"/>
          </p:cNvSpPr>
          <p:nvPr>
            <p:ph idx="1"/>
          </p:nvPr>
        </p:nvSpPr>
        <p:spPr/>
        <p:txBody>
          <a:bodyPr/>
          <a:lstStyle/>
          <a:p>
            <a:r>
              <a:rPr lang="de-DE" altLang="en-US" dirty="0">
                <a:solidFill>
                  <a:srgbClr val="404040"/>
                </a:solidFill>
                <a:sym typeface="Symbol" panose="05050102010706020507" pitchFamily="18" charset="2"/>
              </a:rPr>
              <a:t>Thermal condustivity  of...</a:t>
            </a:r>
          </a:p>
          <a:p>
            <a:pPr lvl="1"/>
            <a:r>
              <a:rPr lang="de-DE" dirty="0">
                <a:solidFill>
                  <a:srgbClr val="404040"/>
                </a:solidFill>
                <a:sym typeface="Symbol" panose="05050102010706020507" pitchFamily="18" charset="2"/>
              </a:rPr>
              <a:t>Steel:</a:t>
            </a:r>
          </a:p>
          <a:p>
            <a:pPr lvl="1"/>
            <a:r>
              <a:rPr lang="de-DE" dirty="0">
                <a:solidFill>
                  <a:srgbClr val="404040"/>
                </a:solidFill>
                <a:sym typeface="Symbol" panose="05050102010706020507" pitchFamily="18" charset="2"/>
              </a:rPr>
              <a:t>Concrete:</a:t>
            </a:r>
          </a:p>
          <a:p>
            <a:pPr lvl="1"/>
            <a:r>
              <a:rPr lang="de-DE" dirty="0">
                <a:solidFill>
                  <a:srgbClr val="404040"/>
                </a:solidFill>
                <a:sym typeface="Symbol" panose="05050102010706020507" pitchFamily="18" charset="2"/>
              </a:rPr>
              <a:t>Wood:</a:t>
            </a:r>
          </a:p>
          <a:p>
            <a:pPr lvl="1"/>
            <a:r>
              <a:rPr lang="de-DE" dirty="0">
                <a:solidFill>
                  <a:srgbClr val="404040"/>
                </a:solidFill>
                <a:sym typeface="Symbol" panose="05050102010706020507" pitchFamily="18" charset="2"/>
              </a:rPr>
              <a:t>Insulation:</a:t>
            </a:r>
            <a:endParaRPr lang="en-CA" dirty="0"/>
          </a:p>
        </p:txBody>
      </p:sp>
      <p:grpSp>
        <p:nvGrpSpPr>
          <p:cNvPr id="7" name="Group 6">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8" name="Group 7">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3" name="TextBox 12">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4" name="TextBox 13">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5" name="Diagonal Stripe 14">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6" name="Diagonal Stripe 15">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9" name="Group 8">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1" name="Rectangle 10">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2" name="Rectangle 11">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10" name="Picture 9"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spTree>
    <p:extLst>
      <p:ext uri="{BB962C8B-B14F-4D97-AF65-F5344CB8AC3E}">
        <p14:creationId xmlns:p14="http://schemas.microsoft.com/office/powerpoint/2010/main" val="27706750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1200416" y="342900"/>
            <a:ext cx="9144000" cy="463550"/>
          </a:xfrm>
        </p:spPr>
        <p:txBody>
          <a:bodyPr/>
          <a:lstStyle/>
          <a:p>
            <a:pPr eaLnBrk="1" hangingPunct="1"/>
            <a:r>
              <a:rPr lang="en-GB" altLang="en-US" sz="2800" dirty="0">
                <a:solidFill>
                  <a:srgbClr val="404040"/>
                </a:solidFill>
              </a:rPr>
              <a:t>Finite Element Calculation of Thermal Bridges a) </a:t>
            </a:r>
            <a:r>
              <a:rPr lang="en-GB" altLang="en-US" sz="1400" dirty="0">
                <a:solidFill>
                  <a:srgbClr val="404040"/>
                </a:solidFill>
              </a:rPr>
              <a:t>(as per DIN EN ISO 10211)</a:t>
            </a:r>
            <a:endParaRPr lang="en-GB" altLang="en-US" sz="2800" dirty="0">
              <a:solidFill>
                <a:srgbClr val="404040"/>
              </a:solidFill>
            </a:endParaRPr>
          </a:p>
        </p:txBody>
      </p:sp>
      <p:pic>
        <p:nvPicPr>
          <p:cNvPr id="18534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51" r="13796" b="6007"/>
          <a:stretch/>
        </p:blipFill>
        <p:spPr bwMode="auto">
          <a:xfrm>
            <a:off x="871351" y="2662224"/>
            <a:ext cx="3596137"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6" name="Line 12"/>
          <p:cNvSpPr>
            <a:spLocks noChangeShapeType="1"/>
          </p:cNvSpPr>
          <p:nvPr/>
        </p:nvSpPr>
        <p:spPr bwMode="auto">
          <a:xfrm>
            <a:off x="2958912" y="3781411"/>
            <a:ext cx="0"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85357" name="Line 13"/>
          <p:cNvSpPr>
            <a:spLocks noChangeShapeType="1"/>
          </p:cNvSpPr>
          <p:nvPr/>
        </p:nvSpPr>
        <p:spPr bwMode="auto">
          <a:xfrm flipV="1">
            <a:off x="4182875" y="2773348"/>
            <a:ext cx="0" cy="12239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85358" name="Line 14"/>
          <p:cNvSpPr>
            <a:spLocks noChangeShapeType="1"/>
          </p:cNvSpPr>
          <p:nvPr/>
        </p:nvSpPr>
        <p:spPr bwMode="auto">
          <a:xfrm>
            <a:off x="4182875" y="4214798"/>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85359" name="Line 15"/>
          <p:cNvSpPr>
            <a:spLocks noChangeShapeType="1"/>
          </p:cNvSpPr>
          <p:nvPr/>
        </p:nvSpPr>
        <p:spPr bwMode="auto">
          <a:xfrm>
            <a:off x="1303150" y="5597510"/>
            <a:ext cx="273685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85360" name="Line 16"/>
          <p:cNvSpPr>
            <a:spLocks noChangeShapeType="1"/>
          </p:cNvSpPr>
          <p:nvPr/>
        </p:nvSpPr>
        <p:spPr bwMode="auto">
          <a:xfrm>
            <a:off x="1303151" y="4456098"/>
            <a:ext cx="18002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85361" name="Line 17"/>
          <p:cNvSpPr>
            <a:spLocks noChangeShapeType="1"/>
          </p:cNvSpPr>
          <p:nvPr/>
        </p:nvSpPr>
        <p:spPr bwMode="auto">
          <a:xfrm flipV="1">
            <a:off x="2958912" y="2773348"/>
            <a:ext cx="0" cy="7921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85362" name="Text Box 25"/>
          <p:cNvSpPr txBox="1">
            <a:spLocks noChangeArrowheads="1"/>
          </p:cNvSpPr>
          <p:nvPr/>
        </p:nvSpPr>
        <p:spPr bwMode="auto">
          <a:xfrm>
            <a:off x="1214547" y="6524265"/>
            <a:ext cx="518635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Source: PHI/PHD Author &amp; Graphic: Wimmers</a:t>
            </a:r>
          </a:p>
        </p:txBody>
      </p:sp>
      <p:sp>
        <p:nvSpPr>
          <p:cNvPr id="2" name="TextBox 1"/>
          <p:cNvSpPr txBox="1"/>
          <p:nvPr/>
        </p:nvSpPr>
        <p:spPr>
          <a:xfrm>
            <a:off x="1207731" y="1255826"/>
            <a:ext cx="7927714" cy="400110"/>
          </a:xfrm>
          <a:prstGeom prst="rect">
            <a:avLst/>
          </a:prstGeom>
          <a:noFill/>
        </p:spPr>
        <p:txBody>
          <a:bodyPr wrap="square" rtlCol="0">
            <a:spAutoFit/>
          </a:bodyPr>
          <a:lstStyle/>
          <a:p>
            <a:r>
              <a:rPr lang="en-CA" sz="2000" dirty="0">
                <a:latin typeface="Calibri" panose="020F0502020204030204" pitchFamily="34" charset="0"/>
                <a:cs typeface="Calibri" panose="020F0502020204030204" pitchFamily="34" charset="0"/>
              </a:rPr>
              <a:t>Example: Exterior Corner</a:t>
            </a:r>
          </a:p>
        </p:txBody>
      </p:sp>
      <p:grpSp>
        <p:nvGrpSpPr>
          <p:cNvPr id="13" name="Group 12"/>
          <p:cNvGrpSpPr/>
          <p:nvPr/>
        </p:nvGrpSpPr>
        <p:grpSpPr>
          <a:xfrm>
            <a:off x="7177514" y="2776249"/>
            <a:ext cx="2742334" cy="2719345"/>
            <a:chOff x="5528095" y="3378664"/>
            <a:chExt cx="2742334" cy="2719345"/>
          </a:xfrm>
        </p:grpSpPr>
        <p:sp>
          <p:nvSpPr>
            <p:cNvPr id="20" name="Rectangle 19"/>
            <p:cNvSpPr/>
            <p:nvPr/>
          </p:nvSpPr>
          <p:spPr>
            <a:xfrm rot="10800000">
              <a:off x="7673059" y="3378664"/>
              <a:ext cx="594521" cy="2704636"/>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21" name="Straight Connector 20"/>
            <p:cNvCxnSpPr/>
            <p:nvPr/>
          </p:nvCxnSpPr>
          <p:spPr>
            <a:xfrm rot="10800000">
              <a:off x="7359522" y="3399784"/>
              <a:ext cx="0" cy="17764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5535604" y="5159975"/>
              <a:ext cx="1841036" cy="27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363743" y="3378664"/>
              <a:ext cx="333129" cy="21275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8" name="Rectangle 27"/>
            <p:cNvSpPr/>
            <p:nvPr/>
          </p:nvSpPr>
          <p:spPr>
            <a:xfrm rot="16200000">
              <a:off x="6392208" y="4310596"/>
              <a:ext cx="333129" cy="20529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9" name="Rectangle 28"/>
            <p:cNvSpPr/>
            <p:nvPr/>
          </p:nvSpPr>
          <p:spPr>
            <a:xfrm rot="5400000">
              <a:off x="6317333" y="4705079"/>
              <a:ext cx="594521" cy="2164555"/>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35" name="Straight Connector 34"/>
            <p:cNvCxnSpPr/>
            <p:nvPr/>
          </p:nvCxnSpPr>
          <p:spPr>
            <a:xfrm flipV="1">
              <a:off x="8267580" y="3393372"/>
              <a:ext cx="2849" cy="267921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528095" y="6072588"/>
              <a:ext cx="2739484" cy="2542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9008940" y="2776248"/>
            <a:ext cx="908058" cy="2693924"/>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42" name="Rectangle 41"/>
          <p:cNvSpPr/>
          <p:nvPr/>
        </p:nvSpPr>
        <p:spPr>
          <a:xfrm>
            <a:off x="7185024" y="4552197"/>
            <a:ext cx="2751445" cy="917976"/>
          </a:xfrm>
          <a:prstGeom prst="rect">
            <a:avLst/>
          </a:prstGeom>
          <a:noFill/>
          <a:ln w="57150">
            <a:solidFill>
              <a:srgbClr val="DC53E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44" name="Rectangle 43"/>
          <p:cNvSpPr/>
          <p:nvPr/>
        </p:nvSpPr>
        <p:spPr>
          <a:xfrm>
            <a:off x="9009875" y="4569526"/>
            <a:ext cx="910410" cy="891239"/>
          </a:xfrm>
          <a:prstGeom prst="rect">
            <a:avLst/>
          </a:prstGeom>
          <a:solidFill>
            <a:srgbClr val="00CC99">
              <a:alpha val="45098"/>
            </a:srgb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2" grpId="0" animBg="1"/>
      <p:bldP spid="4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4"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27492" y="2624551"/>
            <a:ext cx="4210050"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title" idx="4294967295"/>
          </p:nvPr>
        </p:nvSpPr>
        <p:spPr>
          <a:xfrm>
            <a:off x="1207405" y="342900"/>
            <a:ext cx="9144000" cy="463550"/>
          </a:xfrm>
        </p:spPr>
        <p:txBody>
          <a:bodyPr/>
          <a:lstStyle/>
          <a:p>
            <a:pPr eaLnBrk="1" hangingPunct="1"/>
            <a:r>
              <a:rPr lang="en-GB" altLang="en-US" sz="2800" dirty="0">
                <a:solidFill>
                  <a:srgbClr val="404040"/>
                </a:solidFill>
              </a:rPr>
              <a:t>Finite Element Calculation of Thermal Bridges b) </a:t>
            </a:r>
            <a:r>
              <a:rPr lang="en-GB" altLang="en-US" sz="1400" dirty="0">
                <a:solidFill>
                  <a:srgbClr val="404040"/>
                </a:solidFill>
              </a:rPr>
              <a:t>(as per DIN EN ISO 10211)</a:t>
            </a:r>
            <a:endParaRPr lang="en-GB" altLang="en-US" sz="2800" dirty="0">
              <a:solidFill>
                <a:srgbClr val="404040"/>
              </a:solidFill>
            </a:endParaRPr>
          </a:p>
        </p:txBody>
      </p:sp>
      <p:sp>
        <p:nvSpPr>
          <p:cNvPr id="1039367" name="Text Box 7"/>
          <p:cNvSpPr txBox="1">
            <a:spLocks noChangeArrowheads="1"/>
          </p:cNvSpPr>
          <p:nvPr/>
        </p:nvSpPr>
        <p:spPr bwMode="auto">
          <a:xfrm>
            <a:off x="1276281" y="1982066"/>
            <a:ext cx="7891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 typeface="Symbol" panose="05050102010706020507" pitchFamily="18" charset="2"/>
              <a:buNone/>
            </a:pPr>
            <a:r>
              <a:rPr lang="de-DE" altLang="en-US" sz="1800" dirty="0">
                <a:solidFill>
                  <a:schemeClr val="tx1"/>
                </a:solidFill>
                <a:cs typeface="Arial" panose="020B0604020202020204" pitchFamily="34" charset="0"/>
              </a:rPr>
              <a:t>Example: U</a:t>
            </a:r>
            <a:r>
              <a:rPr lang="de-DE" altLang="en-US" sz="1800" baseline="-25000" dirty="0">
                <a:solidFill>
                  <a:schemeClr val="tx1"/>
                </a:solidFill>
                <a:cs typeface="Arial" panose="020B0604020202020204" pitchFamily="34" charset="0"/>
              </a:rPr>
              <a:t>1</a:t>
            </a:r>
            <a:r>
              <a:rPr lang="de-DE" altLang="en-US" sz="1800" dirty="0">
                <a:solidFill>
                  <a:schemeClr val="tx1"/>
                </a:solidFill>
                <a:cs typeface="Arial" panose="020B0604020202020204" pitchFamily="34" charset="0"/>
              </a:rPr>
              <a:t>=U</a:t>
            </a:r>
            <a:r>
              <a:rPr lang="de-DE" altLang="en-US" sz="1800" baseline="-25000" dirty="0">
                <a:solidFill>
                  <a:schemeClr val="tx1"/>
                </a:solidFill>
                <a:cs typeface="Arial" panose="020B0604020202020204" pitchFamily="34" charset="0"/>
              </a:rPr>
              <a:t>2</a:t>
            </a:r>
            <a:r>
              <a:rPr lang="de-DE" altLang="en-US" sz="1800" dirty="0">
                <a:solidFill>
                  <a:schemeClr val="tx1"/>
                </a:solidFill>
                <a:cs typeface="Arial" panose="020B0604020202020204" pitchFamily="34" charset="0"/>
              </a:rPr>
              <a:t> = 1/(0.13+0.175/2.3+0.3/0.04+0.01/1+0.04)=0.129 W/(m²K)</a:t>
            </a:r>
          </a:p>
        </p:txBody>
      </p:sp>
      <p:sp>
        <p:nvSpPr>
          <p:cNvPr id="1039368" name="Text Box 8"/>
          <p:cNvSpPr txBox="1">
            <a:spLocks noChangeArrowheads="1"/>
          </p:cNvSpPr>
          <p:nvPr/>
        </p:nvSpPr>
        <p:spPr bwMode="auto">
          <a:xfrm>
            <a:off x="1177618" y="3522499"/>
            <a:ext cx="457531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 typeface="Symbol" panose="05050102010706020507" pitchFamily="18" charset="2"/>
              <a:buNone/>
            </a:pPr>
            <a:r>
              <a:rPr lang="de-DE" altLang="en-US" sz="1800" dirty="0">
                <a:solidFill>
                  <a:schemeClr val="tx1"/>
                </a:solidFill>
                <a:cs typeface="Arial" panose="020B0604020202020204" pitchFamily="34" charset="0"/>
              </a:rPr>
              <a:t>Example : Q</a:t>
            </a:r>
            <a:r>
              <a:rPr lang="de-DE" altLang="en-US" sz="1800" baseline="-25000" dirty="0">
                <a:solidFill>
                  <a:schemeClr val="tx1"/>
                </a:solidFill>
                <a:cs typeface="Arial" panose="020B0604020202020204" pitchFamily="34" charset="0"/>
              </a:rPr>
              <a:t>2D</a:t>
            </a:r>
            <a:r>
              <a:rPr lang="de-DE" altLang="en-US" sz="1800" dirty="0">
                <a:solidFill>
                  <a:schemeClr val="tx1"/>
                </a:solidFill>
                <a:cs typeface="Arial" panose="020B0604020202020204" pitchFamily="34" charset="0"/>
              </a:rPr>
              <a:t> = 8.0275 W/m as per HEAT2-6.0</a:t>
            </a:r>
          </a:p>
        </p:txBody>
      </p:sp>
      <p:sp>
        <p:nvSpPr>
          <p:cNvPr id="19" name="Rounded Rectangle 18"/>
          <p:cNvSpPr/>
          <p:nvPr/>
        </p:nvSpPr>
        <p:spPr>
          <a:xfrm>
            <a:off x="1333600" y="1394675"/>
            <a:ext cx="3814959" cy="5368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buClrTx/>
              <a:buFont typeface="Symbol" panose="05050102010706020507" pitchFamily="18" charset="2"/>
              <a:buNone/>
            </a:pPr>
            <a:r>
              <a:rPr lang="de-DE" altLang="en-US" sz="1800" dirty="0">
                <a:solidFill>
                  <a:schemeClr val="tx1"/>
                </a:solidFill>
                <a:latin typeface="Cambria Math" panose="02040503050406030204" pitchFamily="18" charset="0"/>
                <a:ea typeface="Cambria Math" panose="02040503050406030204" pitchFamily="18" charset="0"/>
                <a:cs typeface="Calibri" panose="020F0502020204030204" pitchFamily="34" charset="0"/>
              </a:rPr>
              <a:t>Q</a:t>
            </a:r>
            <a:r>
              <a:rPr lang="de-DE" altLang="en-US" sz="1800" baseline="-25000" dirty="0">
                <a:solidFill>
                  <a:schemeClr val="tx1"/>
                </a:solidFill>
                <a:latin typeface="Cambria Math" panose="02040503050406030204" pitchFamily="18" charset="0"/>
                <a:ea typeface="Cambria Math" panose="02040503050406030204" pitchFamily="18" charset="0"/>
                <a:cs typeface="Calibri" panose="020F0502020204030204" pitchFamily="34" charset="0"/>
              </a:rPr>
              <a:t>1D</a:t>
            </a:r>
            <a:r>
              <a:rPr lang="de-DE" altLang="en-US" sz="1800" dirty="0">
                <a:solidFill>
                  <a:schemeClr val="tx1"/>
                </a:solidFill>
                <a:latin typeface="Cambria Math" panose="02040503050406030204" pitchFamily="18" charset="0"/>
                <a:ea typeface="Cambria Math" panose="02040503050406030204" pitchFamily="18" charset="0"/>
                <a:cs typeface="Calibri" panose="020F0502020204030204" pitchFamily="34" charset="0"/>
              </a:rPr>
              <a:t> =  A</a:t>
            </a:r>
            <a:r>
              <a:rPr lang="de-DE" altLang="en-US" sz="1800" baseline="-25000" dirty="0">
                <a:solidFill>
                  <a:schemeClr val="tx1"/>
                </a:solidFill>
                <a:latin typeface="Cambria Math" panose="02040503050406030204" pitchFamily="18" charset="0"/>
                <a:ea typeface="Cambria Math" panose="02040503050406030204" pitchFamily="18" charset="0"/>
                <a:cs typeface="Calibri" panose="020F0502020204030204" pitchFamily="34" charset="0"/>
              </a:rPr>
              <a:t>1 </a:t>
            </a:r>
            <a:r>
              <a:rPr lang="de-DE" altLang="en-US" sz="1800" dirty="0">
                <a:solidFill>
                  <a:schemeClr val="tx1"/>
                </a:solidFill>
                <a:latin typeface="Cambria Math" panose="02040503050406030204" pitchFamily="18" charset="0"/>
                <a:ea typeface="Cambria Math" panose="02040503050406030204" pitchFamily="18" charset="0"/>
                <a:cs typeface="Calibri" panose="020F0502020204030204" pitchFamily="34" charset="0"/>
              </a:rPr>
              <a:t>* U</a:t>
            </a:r>
            <a:r>
              <a:rPr lang="de-DE" altLang="en-US" sz="1800" baseline="-25000" dirty="0">
                <a:solidFill>
                  <a:schemeClr val="tx1"/>
                </a:solidFill>
                <a:latin typeface="Cambria Math" panose="02040503050406030204" pitchFamily="18" charset="0"/>
                <a:ea typeface="Cambria Math" panose="02040503050406030204" pitchFamily="18" charset="0"/>
                <a:cs typeface="Calibri" panose="020F0502020204030204" pitchFamily="34" charset="0"/>
              </a:rPr>
              <a:t>1 </a:t>
            </a:r>
            <a:r>
              <a:rPr lang="de-DE" altLang="en-US" sz="1800" dirty="0">
                <a:solidFill>
                  <a:schemeClr val="tx1"/>
                </a:solidFill>
                <a:latin typeface="Cambria Math" panose="02040503050406030204" pitchFamily="18" charset="0"/>
                <a:ea typeface="Cambria Math" panose="02040503050406030204" pitchFamily="18" charset="0"/>
                <a:cs typeface="Calibri" panose="020F0502020204030204" pitchFamily="34" charset="0"/>
              </a:rPr>
              <a:t>*</a:t>
            </a:r>
            <a:r>
              <a:rPr lang="de-DE" altLang="en-US" sz="1800" baseline="-25000" dirty="0">
                <a:solidFill>
                  <a:schemeClr val="tx1"/>
                </a:solidFill>
                <a:latin typeface="Cambria Math" panose="02040503050406030204" pitchFamily="18" charset="0"/>
                <a:ea typeface="Cambria Math" panose="02040503050406030204" pitchFamily="18" charset="0"/>
                <a:cs typeface="Calibri" panose="020F0502020204030204" pitchFamily="34" charset="0"/>
              </a:rPr>
              <a:t> </a:t>
            </a:r>
            <a:r>
              <a:rPr lang="el-GR" altLang="en-US" sz="1800" dirty="0">
                <a:solidFill>
                  <a:schemeClr val="tx1"/>
                </a:solidFill>
                <a:latin typeface="Cambria Math" panose="02040503050406030204" pitchFamily="18" charset="0"/>
                <a:ea typeface="Cambria Math" panose="02040503050406030204" pitchFamily="18" charset="0"/>
                <a:cs typeface="Calibri" panose="020F0502020204030204" pitchFamily="34" charset="0"/>
                <a:sym typeface="Symbol" panose="05050102010706020507" pitchFamily="18" charset="2"/>
              </a:rPr>
              <a:t>Δ</a:t>
            </a:r>
            <a:r>
              <a:rPr lang="de-DE" altLang="en-US" sz="1800" dirty="0">
                <a:solidFill>
                  <a:schemeClr val="tx1"/>
                </a:solidFill>
                <a:latin typeface="Cambria Math" panose="02040503050406030204" pitchFamily="18" charset="0"/>
                <a:ea typeface="Cambria Math" panose="02040503050406030204" pitchFamily="18" charset="0"/>
                <a:cs typeface="Calibri" panose="020F0502020204030204" pitchFamily="34" charset="0"/>
                <a:sym typeface="Symbol" panose="05050102010706020507" pitchFamily="18" charset="2"/>
              </a:rPr>
              <a:t>T</a:t>
            </a:r>
            <a:r>
              <a:rPr lang="de-DE" altLang="en-US" sz="1800" baseline="-25000" dirty="0">
                <a:solidFill>
                  <a:schemeClr val="tx1"/>
                </a:solidFill>
                <a:latin typeface="Cambria Math" panose="02040503050406030204" pitchFamily="18" charset="0"/>
                <a:ea typeface="Cambria Math" panose="02040503050406030204" pitchFamily="18" charset="0"/>
                <a:cs typeface="Calibri" panose="020F0502020204030204" pitchFamily="34" charset="0"/>
                <a:sym typeface="Symbol" panose="05050102010706020507" pitchFamily="18" charset="2"/>
              </a:rPr>
              <a:t>1</a:t>
            </a:r>
            <a:r>
              <a:rPr lang="de-DE" altLang="en-US" sz="1800" baseline="-25000" dirty="0">
                <a:solidFill>
                  <a:schemeClr val="tx1"/>
                </a:solidFill>
                <a:latin typeface="Cambria Math" panose="02040503050406030204" pitchFamily="18" charset="0"/>
                <a:ea typeface="Cambria Math" panose="02040503050406030204" pitchFamily="18" charset="0"/>
                <a:cs typeface="Calibri" panose="020F0502020204030204" pitchFamily="34" charset="0"/>
              </a:rPr>
              <a:t>   </a:t>
            </a:r>
            <a:r>
              <a:rPr lang="de-DE" altLang="en-US" sz="1800" dirty="0">
                <a:solidFill>
                  <a:schemeClr val="tx1"/>
                </a:solidFill>
                <a:latin typeface="Cambria Math" panose="02040503050406030204" pitchFamily="18" charset="0"/>
                <a:ea typeface="Cambria Math" panose="02040503050406030204" pitchFamily="18" charset="0"/>
                <a:cs typeface="Calibri" panose="020F0502020204030204" pitchFamily="34" charset="0"/>
              </a:rPr>
              <a:t>+   A</a:t>
            </a:r>
            <a:r>
              <a:rPr lang="de-DE" altLang="en-US" sz="1800" baseline="-25000" dirty="0">
                <a:solidFill>
                  <a:schemeClr val="tx1"/>
                </a:solidFill>
                <a:latin typeface="Cambria Math" panose="02040503050406030204" pitchFamily="18" charset="0"/>
                <a:ea typeface="Cambria Math" panose="02040503050406030204" pitchFamily="18" charset="0"/>
                <a:cs typeface="Calibri" panose="020F0502020204030204" pitchFamily="34" charset="0"/>
              </a:rPr>
              <a:t>2 </a:t>
            </a:r>
            <a:r>
              <a:rPr lang="de-DE" altLang="en-US" sz="1800" dirty="0">
                <a:solidFill>
                  <a:schemeClr val="tx1"/>
                </a:solidFill>
                <a:latin typeface="Cambria Math" panose="02040503050406030204" pitchFamily="18" charset="0"/>
                <a:ea typeface="Cambria Math" panose="02040503050406030204" pitchFamily="18" charset="0"/>
                <a:cs typeface="Calibri" panose="020F0502020204030204" pitchFamily="34" charset="0"/>
              </a:rPr>
              <a:t>* U</a:t>
            </a:r>
            <a:r>
              <a:rPr lang="de-DE" altLang="en-US" sz="1800" baseline="-25000" dirty="0">
                <a:solidFill>
                  <a:schemeClr val="tx1"/>
                </a:solidFill>
                <a:latin typeface="Cambria Math" panose="02040503050406030204" pitchFamily="18" charset="0"/>
                <a:ea typeface="Cambria Math" panose="02040503050406030204" pitchFamily="18" charset="0"/>
                <a:cs typeface="Calibri" panose="020F0502020204030204" pitchFamily="34" charset="0"/>
              </a:rPr>
              <a:t>2 </a:t>
            </a:r>
            <a:r>
              <a:rPr lang="de-DE" altLang="en-US" sz="1800" dirty="0">
                <a:solidFill>
                  <a:schemeClr val="tx1"/>
                </a:solidFill>
                <a:latin typeface="Cambria Math" panose="02040503050406030204" pitchFamily="18" charset="0"/>
                <a:ea typeface="Cambria Math" panose="02040503050406030204" pitchFamily="18" charset="0"/>
                <a:cs typeface="Calibri" panose="020F0502020204030204" pitchFamily="34" charset="0"/>
              </a:rPr>
              <a:t>*</a:t>
            </a:r>
            <a:r>
              <a:rPr lang="de-DE" altLang="en-US" sz="1800" baseline="-25000" dirty="0">
                <a:solidFill>
                  <a:schemeClr val="tx1"/>
                </a:solidFill>
                <a:latin typeface="Cambria Math" panose="02040503050406030204" pitchFamily="18" charset="0"/>
                <a:ea typeface="Cambria Math" panose="02040503050406030204" pitchFamily="18" charset="0"/>
                <a:cs typeface="Calibri" panose="020F0502020204030204" pitchFamily="34" charset="0"/>
              </a:rPr>
              <a:t> </a:t>
            </a:r>
            <a:r>
              <a:rPr lang="el-GR" altLang="en-US" sz="1800" dirty="0">
                <a:solidFill>
                  <a:schemeClr val="tx1"/>
                </a:solidFill>
                <a:latin typeface="Cambria Math" panose="02040503050406030204" pitchFamily="18" charset="0"/>
                <a:ea typeface="Cambria Math" panose="02040503050406030204" pitchFamily="18" charset="0"/>
                <a:cs typeface="Calibri" panose="020F0502020204030204" pitchFamily="34" charset="0"/>
                <a:sym typeface="Symbol" panose="05050102010706020507" pitchFamily="18" charset="2"/>
              </a:rPr>
              <a:t>Δ </a:t>
            </a:r>
            <a:r>
              <a:rPr lang="de-DE" altLang="en-US" sz="1800" dirty="0">
                <a:solidFill>
                  <a:schemeClr val="tx1"/>
                </a:solidFill>
                <a:latin typeface="Cambria Math" panose="02040503050406030204" pitchFamily="18" charset="0"/>
                <a:ea typeface="Cambria Math" panose="02040503050406030204" pitchFamily="18" charset="0"/>
                <a:cs typeface="Calibri" panose="020F0502020204030204" pitchFamily="34" charset="0"/>
                <a:sym typeface="Symbol" panose="05050102010706020507" pitchFamily="18" charset="2"/>
              </a:rPr>
              <a:t>T</a:t>
            </a:r>
            <a:r>
              <a:rPr lang="de-DE" altLang="en-US" sz="1800" baseline="-25000" dirty="0">
                <a:solidFill>
                  <a:schemeClr val="tx1"/>
                </a:solidFill>
                <a:latin typeface="Cambria Math" panose="02040503050406030204" pitchFamily="18" charset="0"/>
                <a:ea typeface="Cambria Math" panose="02040503050406030204" pitchFamily="18" charset="0"/>
                <a:cs typeface="Calibri" panose="020F0502020204030204" pitchFamily="34" charset="0"/>
              </a:rPr>
              <a:t>2   </a:t>
            </a:r>
            <a:endParaRPr lang="de-DE" altLang="en-US" sz="1800" dirty="0">
              <a:solidFill>
                <a:schemeClr val="tx1"/>
              </a:solidFill>
              <a:latin typeface="Cambria Math" panose="02040503050406030204" pitchFamily="18" charset="0"/>
              <a:ea typeface="Cambria Math" panose="02040503050406030204" pitchFamily="18" charset="0"/>
              <a:cs typeface="Calibri" panose="020F0502020204030204" pitchFamily="34" charset="0"/>
              <a:sym typeface="Symbol" panose="05050102010706020507" pitchFamily="18" charset="2"/>
            </a:endParaRPr>
          </a:p>
        </p:txBody>
      </p:sp>
      <p:sp>
        <p:nvSpPr>
          <p:cNvPr id="20" name="Rounded Rectangle 19"/>
          <p:cNvSpPr/>
          <p:nvPr/>
        </p:nvSpPr>
        <p:spPr>
          <a:xfrm>
            <a:off x="1333600" y="2899519"/>
            <a:ext cx="6072637" cy="5368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buClrTx/>
              <a:buFont typeface="Symbol" panose="05050102010706020507" pitchFamily="18" charset="2"/>
              <a:buNone/>
            </a:pP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rPr>
              <a:t>Q</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rPr>
              <a:t>2D</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rPr>
              <a:t>  =  A</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rPr>
              <a:t>1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rPr>
              <a:t>* U</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rPr>
              <a:t>1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rPr>
              <a:t>*</a:t>
            </a:r>
            <a:r>
              <a:rPr lang="el-GR"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 Δ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T</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1</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rPr>
              <a:t>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rPr>
              <a:t>+   A</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rPr>
              <a:t>2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rPr>
              <a:t>* U</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rPr>
              <a:t>2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rPr>
              <a:t>* </a:t>
            </a:r>
            <a:r>
              <a:rPr lang="el-GR"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Δ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T</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2</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rPr>
              <a:t>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rPr>
              <a:t>+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 * l * </a:t>
            </a:r>
            <a:r>
              <a:rPr lang="el-GR"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Δ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T</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max(1.2)</a:t>
            </a:r>
            <a:endPar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endParaRPr>
          </a:p>
        </p:txBody>
      </p:sp>
      <p:sp>
        <p:nvSpPr>
          <p:cNvPr id="22" name="Text Box 7"/>
          <p:cNvSpPr txBox="1">
            <a:spLocks noChangeArrowheads="1"/>
          </p:cNvSpPr>
          <p:nvPr/>
        </p:nvSpPr>
        <p:spPr bwMode="auto">
          <a:xfrm>
            <a:off x="2966792" y="2317265"/>
            <a:ext cx="43744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 typeface="Symbol" panose="05050102010706020507" pitchFamily="18" charset="2"/>
              <a:buNone/>
            </a:pPr>
            <a:r>
              <a:rPr lang="en-GB" altLang="en-US" sz="1800" dirty="0">
                <a:solidFill>
                  <a:schemeClr val="tx1"/>
                </a:solidFill>
              </a:rPr>
              <a:t>1/(</a:t>
            </a:r>
            <a:r>
              <a:rPr lang="en-GB" altLang="en-US" sz="1800" dirty="0" err="1">
                <a:solidFill>
                  <a:schemeClr val="tx1"/>
                </a:solidFill>
              </a:rPr>
              <a:t>R</a:t>
            </a:r>
            <a:r>
              <a:rPr lang="en-GB" altLang="en-US" sz="1800" baseline="-25000" dirty="0" err="1">
                <a:solidFill>
                  <a:schemeClr val="tx1"/>
                </a:solidFill>
              </a:rPr>
              <a:t>si</a:t>
            </a:r>
            <a:r>
              <a:rPr lang="en-GB" altLang="en-US" sz="1800" baseline="-25000" dirty="0">
                <a:solidFill>
                  <a:schemeClr val="tx1"/>
                </a:solidFill>
              </a:rPr>
              <a:t> </a:t>
            </a:r>
            <a:r>
              <a:rPr lang="en-GB" altLang="en-US" sz="1800" dirty="0">
                <a:solidFill>
                  <a:schemeClr val="tx1"/>
                </a:solidFill>
              </a:rPr>
              <a:t>  +  d</a:t>
            </a:r>
            <a:r>
              <a:rPr lang="en-GB" altLang="en-US" sz="1800" baseline="-25000" dirty="0">
                <a:solidFill>
                  <a:schemeClr val="tx1"/>
                </a:solidFill>
              </a:rPr>
              <a:t>1</a:t>
            </a:r>
            <a:r>
              <a:rPr lang="en-GB" altLang="en-US" sz="1800" dirty="0">
                <a:solidFill>
                  <a:schemeClr val="tx1"/>
                </a:solidFill>
              </a:rPr>
              <a:t>/</a:t>
            </a:r>
            <a:r>
              <a:rPr lang="de-DE" altLang="en-US" sz="2000" dirty="0">
                <a:solidFill>
                  <a:srgbClr val="404040"/>
                </a:solidFill>
                <a:sym typeface="Symbol" panose="05050102010706020507" pitchFamily="18" charset="2"/>
              </a:rPr>
              <a:t>  </a:t>
            </a:r>
            <a:r>
              <a:rPr lang="en-GB" altLang="en-US" sz="1800" baseline="-25000" dirty="0">
                <a:solidFill>
                  <a:schemeClr val="tx1"/>
                </a:solidFill>
              </a:rPr>
              <a:t>1 </a:t>
            </a:r>
            <a:r>
              <a:rPr lang="en-GB" altLang="en-US" sz="1800" dirty="0">
                <a:solidFill>
                  <a:schemeClr val="tx1"/>
                </a:solidFill>
              </a:rPr>
              <a:t>  + d</a:t>
            </a:r>
            <a:r>
              <a:rPr lang="en-GB" altLang="en-US" sz="1800" baseline="-25000" dirty="0">
                <a:solidFill>
                  <a:schemeClr val="tx1"/>
                </a:solidFill>
              </a:rPr>
              <a:t>2</a:t>
            </a:r>
            <a:r>
              <a:rPr lang="en-GB" altLang="en-US" sz="1800" dirty="0">
                <a:solidFill>
                  <a:schemeClr val="tx1"/>
                </a:solidFill>
              </a:rPr>
              <a:t>/</a:t>
            </a:r>
            <a:r>
              <a:rPr lang="de-DE" altLang="en-US" sz="2000" dirty="0">
                <a:solidFill>
                  <a:srgbClr val="404040"/>
                </a:solidFill>
                <a:sym typeface="Symbol" panose="05050102010706020507" pitchFamily="18" charset="2"/>
              </a:rPr>
              <a:t>  </a:t>
            </a:r>
            <a:r>
              <a:rPr lang="en-GB" altLang="en-US" sz="1800" baseline="-25000" dirty="0">
                <a:solidFill>
                  <a:schemeClr val="tx1"/>
                </a:solidFill>
              </a:rPr>
              <a:t>2    </a:t>
            </a:r>
            <a:r>
              <a:rPr lang="en-GB" altLang="en-US" sz="1800" dirty="0">
                <a:solidFill>
                  <a:schemeClr val="tx1"/>
                </a:solidFill>
              </a:rPr>
              <a:t>+  d</a:t>
            </a:r>
            <a:r>
              <a:rPr lang="en-GB" altLang="en-US" sz="1800" baseline="-25000" dirty="0">
                <a:solidFill>
                  <a:schemeClr val="tx1"/>
                </a:solidFill>
              </a:rPr>
              <a:t>3</a:t>
            </a:r>
            <a:r>
              <a:rPr lang="en-GB" altLang="en-US" sz="1800" dirty="0">
                <a:solidFill>
                  <a:schemeClr val="tx1"/>
                </a:solidFill>
              </a:rPr>
              <a:t>/</a:t>
            </a:r>
            <a:r>
              <a:rPr lang="de-DE" altLang="en-US" sz="2000" dirty="0">
                <a:solidFill>
                  <a:srgbClr val="404040"/>
                </a:solidFill>
                <a:sym typeface="Symbol" panose="05050102010706020507" pitchFamily="18" charset="2"/>
              </a:rPr>
              <a:t>  </a:t>
            </a:r>
            <a:r>
              <a:rPr lang="en-GB" altLang="en-US" sz="1800" baseline="-25000" dirty="0">
                <a:solidFill>
                  <a:schemeClr val="tx1"/>
                </a:solidFill>
              </a:rPr>
              <a:t>3</a:t>
            </a:r>
            <a:r>
              <a:rPr lang="en-GB" altLang="en-US" sz="1800" dirty="0">
                <a:solidFill>
                  <a:schemeClr val="tx1"/>
                </a:solidFill>
              </a:rPr>
              <a:t> + </a:t>
            </a:r>
            <a:r>
              <a:rPr lang="en-GB" altLang="en-US" sz="1800" dirty="0" err="1">
                <a:solidFill>
                  <a:schemeClr val="tx1"/>
                </a:solidFill>
              </a:rPr>
              <a:t>R</a:t>
            </a:r>
            <a:r>
              <a:rPr lang="en-GB" altLang="en-US" sz="1800" baseline="-25000" dirty="0" err="1">
                <a:solidFill>
                  <a:schemeClr val="tx1"/>
                </a:solidFill>
              </a:rPr>
              <a:t>se</a:t>
            </a:r>
            <a:r>
              <a:rPr lang="de-DE" altLang="en-US" sz="1800" dirty="0">
                <a:solidFill>
                  <a:schemeClr val="tx1"/>
                </a:solidFill>
                <a:cs typeface="Arial" panose="020B0604020202020204" pitchFamily="34" charset="0"/>
              </a:rPr>
              <a:t>)</a:t>
            </a:r>
            <a:endParaRPr lang="de-DE" altLang="en-US" sz="1800" dirty="0">
              <a:solidFill>
                <a:schemeClr val="tx1"/>
              </a:solidFill>
              <a:cs typeface="Arial" panose="020B0604020202020204" pitchFamily="34" charset="0"/>
              <a:sym typeface="Symbol" panose="05050102010706020507" pitchFamily="18" charset="2"/>
            </a:endParaRPr>
          </a:p>
        </p:txBody>
      </p:sp>
      <p:sp>
        <p:nvSpPr>
          <p:cNvPr id="23" name="Text Box 25"/>
          <p:cNvSpPr txBox="1">
            <a:spLocks noChangeArrowheads="1"/>
          </p:cNvSpPr>
          <p:nvPr/>
        </p:nvSpPr>
        <p:spPr bwMode="auto">
          <a:xfrm>
            <a:off x="1214547" y="6532147"/>
            <a:ext cx="518635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Graphic: PHI, Wimmers</a:t>
            </a:r>
          </a:p>
        </p:txBody>
      </p:sp>
    </p:spTree>
    <p:extLst>
      <p:ext uri="{BB962C8B-B14F-4D97-AF65-F5344CB8AC3E}">
        <p14:creationId xmlns:p14="http://schemas.microsoft.com/office/powerpoint/2010/main" val="3701249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9367"/>
                                        </p:tgtEl>
                                        <p:attrNameLst>
                                          <p:attrName>style.visibility</p:attrName>
                                        </p:attrNameLst>
                                      </p:cBhvr>
                                      <p:to>
                                        <p:strVal val="visible"/>
                                      </p:to>
                                    </p:set>
                                    <p:animEffect transition="in" filter="fade">
                                      <p:cBhvr>
                                        <p:cTn id="7" dur="500"/>
                                        <p:tgtEl>
                                          <p:spTgt spid="10393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39368"/>
                                        </p:tgtEl>
                                        <p:attrNameLst>
                                          <p:attrName>style.visibility</p:attrName>
                                        </p:attrNameLst>
                                      </p:cBhvr>
                                      <p:to>
                                        <p:strVal val="visible"/>
                                      </p:to>
                                    </p:set>
                                    <p:animEffect transition="in" filter="fade">
                                      <p:cBhvr>
                                        <p:cTn id="17" dur="500"/>
                                        <p:tgtEl>
                                          <p:spTgt spid="1039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367" grpId="0"/>
      <p:bldP spid="1039368" grpId="0"/>
      <p:bldP spid="2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1193441" y="342900"/>
            <a:ext cx="9144000" cy="463550"/>
          </a:xfrm>
        </p:spPr>
        <p:txBody>
          <a:bodyPr/>
          <a:lstStyle/>
          <a:p>
            <a:pPr eaLnBrk="1" hangingPunct="1"/>
            <a:r>
              <a:rPr lang="en-GB" altLang="en-US" sz="2800" dirty="0">
                <a:solidFill>
                  <a:srgbClr val="404040"/>
                </a:solidFill>
              </a:rPr>
              <a:t>Finite Element Calculation of Thermal Bridges c) </a:t>
            </a:r>
            <a:r>
              <a:rPr lang="en-GB" altLang="en-US" sz="1400" dirty="0">
                <a:solidFill>
                  <a:srgbClr val="404040"/>
                </a:solidFill>
              </a:rPr>
              <a:t>(as per DIN EN ISO 10211)</a:t>
            </a:r>
            <a:endParaRPr lang="en-GB" altLang="en-US" sz="2800" dirty="0">
              <a:solidFill>
                <a:srgbClr val="404040"/>
              </a:solidFill>
            </a:endParaRPr>
          </a:p>
        </p:txBody>
      </p:sp>
      <p:sp>
        <p:nvSpPr>
          <p:cNvPr id="1039369" name="Text Box 9"/>
          <p:cNvSpPr txBox="1">
            <a:spLocks noChangeArrowheads="1"/>
          </p:cNvSpPr>
          <p:nvPr/>
        </p:nvSpPr>
        <p:spPr bwMode="auto">
          <a:xfrm>
            <a:off x="1027321" y="2101723"/>
            <a:ext cx="78914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algn="ctr" eaLnBrk="1" hangingPunct="1">
              <a:spcBef>
                <a:spcPct val="50000"/>
              </a:spcBef>
              <a:buClrTx/>
              <a:buFont typeface="Symbol" panose="05050102010706020507" pitchFamily="18" charset="2"/>
              <a:buNone/>
            </a:pPr>
            <a:r>
              <a:rPr lang="de-DE" altLang="en-US" sz="1800" dirty="0">
                <a:solidFill>
                  <a:schemeClr val="tx1"/>
                </a:solidFill>
                <a:cs typeface="Arial" panose="020B0604020202020204" pitchFamily="34" charset="0"/>
              </a:rPr>
              <a:t>Example : </a:t>
            </a:r>
            <a:r>
              <a:rPr lang="de-DE" altLang="en-US" sz="1800" dirty="0">
                <a:solidFill>
                  <a:schemeClr val="tx1"/>
                </a:solidFill>
                <a:cs typeface="Arial" panose="020B0604020202020204" pitchFamily="34" charset="0"/>
                <a:sym typeface="Symbol" panose="05050102010706020507" pitchFamily="18" charset="2"/>
              </a:rPr>
              <a:t></a:t>
            </a:r>
            <a:r>
              <a:rPr lang="de-DE" altLang="en-US" sz="1800" baseline="-25000" dirty="0">
                <a:solidFill>
                  <a:schemeClr val="tx1"/>
                </a:solidFill>
                <a:cs typeface="Arial" panose="020B0604020202020204" pitchFamily="34" charset="0"/>
                <a:sym typeface="Symbol" panose="05050102010706020507" pitchFamily="18" charset="2"/>
              </a:rPr>
              <a:t>a</a:t>
            </a:r>
            <a:r>
              <a:rPr lang="de-DE" altLang="en-US" sz="1800" dirty="0">
                <a:solidFill>
                  <a:schemeClr val="tx1"/>
                </a:solidFill>
                <a:cs typeface="Arial" panose="020B0604020202020204" pitchFamily="34" charset="0"/>
              </a:rPr>
              <a:t> = (8.0275 – 0.129*1.485*2*25 )W/K / 1 m / 25 K = -0.062 W/(mK)</a:t>
            </a:r>
          </a:p>
        </p:txBody>
      </p:sp>
      <p:pic>
        <p:nvPicPr>
          <p:cNvPr id="185354"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6570" y="2631532"/>
            <a:ext cx="4210050"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371" name="Text Box 11"/>
          <p:cNvSpPr txBox="1">
            <a:spLocks noChangeArrowheads="1"/>
          </p:cNvSpPr>
          <p:nvPr/>
        </p:nvSpPr>
        <p:spPr bwMode="auto">
          <a:xfrm>
            <a:off x="1209463" y="2557049"/>
            <a:ext cx="4525858"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 typeface="Symbol" panose="05050102010706020507" pitchFamily="18" charset="2"/>
              <a:buNone/>
            </a:pPr>
            <a:r>
              <a:rPr lang="de-DE" altLang="en-US" sz="1800" dirty="0">
                <a:solidFill>
                  <a:schemeClr val="tx1"/>
                </a:solidFill>
                <a:cs typeface="Calibri" panose="020F0502020204030204" pitchFamily="34" charset="0"/>
                <a:sym typeface="Symbol" panose="05050102010706020507" pitchFamily="18" charset="2"/>
              </a:rPr>
              <a:t></a:t>
            </a:r>
            <a:r>
              <a:rPr lang="de-DE" altLang="en-US" sz="1800" baseline="-25000" dirty="0">
                <a:solidFill>
                  <a:schemeClr val="tx1"/>
                </a:solidFill>
                <a:cs typeface="Calibri" panose="020F0502020204030204" pitchFamily="34" charset="0"/>
                <a:sym typeface="Symbol" panose="05050102010706020507" pitchFamily="18" charset="2"/>
              </a:rPr>
              <a:t>a</a:t>
            </a:r>
            <a:r>
              <a:rPr lang="de-DE" altLang="en-US" sz="1800" dirty="0">
                <a:solidFill>
                  <a:schemeClr val="tx1"/>
                </a:solidFill>
                <a:cs typeface="Calibri" panose="020F0502020204030204" pitchFamily="34" charset="0"/>
                <a:sym typeface="Symbol" panose="05050102010706020507" pitchFamily="18" charset="2"/>
              </a:rPr>
              <a:t> = -0.062 W/(mK)</a:t>
            </a:r>
            <a:br>
              <a:rPr lang="de-DE" altLang="en-US" sz="1800" dirty="0">
                <a:solidFill>
                  <a:schemeClr val="tx1"/>
                </a:solidFill>
                <a:cs typeface="Calibri" panose="020F0502020204030204" pitchFamily="34" charset="0"/>
              </a:rPr>
            </a:br>
            <a:r>
              <a:rPr lang="de-DE" altLang="en-US" sz="1800" dirty="0">
                <a:solidFill>
                  <a:schemeClr val="tx1"/>
                </a:solidFill>
                <a:cs typeface="Calibri" panose="020F0502020204030204" pitchFamily="34" charset="0"/>
              </a:rPr>
              <a:t>Q</a:t>
            </a:r>
            <a:r>
              <a:rPr lang="de-DE" altLang="en-US" sz="1800" baseline="-25000" dirty="0">
                <a:solidFill>
                  <a:schemeClr val="tx1"/>
                </a:solidFill>
                <a:cs typeface="Calibri" panose="020F0502020204030204" pitchFamily="34" charset="0"/>
              </a:rPr>
              <a:t>T84</a:t>
            </a:r>
            <a:r>
              <a:rPr lang="de-DE" altLang="en-US" sz="1800" dirty="0">
                <a:solidFill>
                  <a:schemeClr val="tx1"/>
                </a:solidFill>
                <a:cs typeface="Calibri" panose="020F0502020204030204" pitchFamily="34" charset="0"/>
              </a:rPr>
              <a:t> = -5.2 kWh/(ma)</a:t>
            </a:r>
            <a:endParaRPr lang="de-DE" altLang="en-US" sz="1800" dirty="0">
              <a:solidFill>
                <a:schemeClr val="tx1"/>
              </a:solidFill>
              <a:cs typeface="Calibri" panose="020F0502020204030204" pitchFamily="34" charset="0"/>
              <a:sym typeface="Symbol" panose="05050102010706020507" pitchFamily="18" charset="2"/>
            </a:endParaRPr>
          </a:p>
          <a:p>
            <a:pPr eaLnBrk="1" hangingPunct="1">
              <a:spcBef>
                <a:spcPct val="50000"/>
              </a:spcBef>
              <a:buClrTx/>
              <a:buFont typeface="Symbol" panose="05050102010706020507" pitchFamily="18" charset="2"/>
              <a:buNone/>
            </a:pPr>
            <a:r>
              <a:rPr lang="de-DE" altLang="en-US" sz="1800" dirty="0">
                <a:solidFill>
                  <a:schemeClr val="tx1"/>
                </a:solidFill>
                <a:cs typeface="Calibri" panose="020F0502020204030204" pitchFamily="34" charset="0"/>
              </a:rPr>
              <a:t>Example assumes 20m (4 corners, 5m high)</a:t>
            </a:r>
          </a:p>
          <a:p>
            <a:pPr eaLnBrk="1" hangingPunct="1">
              <a:spcBef>
                <a:spcPct val="50000"/>
              </a:spcBef>
              <a:buClrTx/>
              <a:buFont typeface="Symbol" panose="05050102010706020507" pitchFamily="18" charset="2"/>
              <a:buNone/>
            </a:pPr>
            <a:r>
              <a:rPr lang="de-DE" altLang="en-US" sz="1800" dirty="0">
                <a:solidFill>
                  <a:schemeClr val="tx1"/>
                </a:solidFill>
                <a:cs typeface="Calibri" panose="020F0502020204030204" pitchFamily="34" charset="0"/>
              </a:rPr>
              <a:t>Resulting in 104 KWH/a “credit“</a:t>
            </a:r>
          </a:p>
          <a:p>
            <a:pPr eaLnBrk="1" hangingPunct="1">
              <a:spcBef>
                <a:spcPct val="50000"/>
              </a:spcBef>
              <a:buClrTx/>
              <a:buFont typeface="Symbol" panose="05050102010706020507" pitchFamily="18" charset="2"/>
              <a:buNone/>
            </a:pPr>
            <a:r>
              <a:rPr lang="de-DE" altLang="en-US" sz="1800" dirty="0">
                <a:solidFill>
                  <a:schemeClr val="tx1"/>
                </a:solidFill>
                <a:cs typeface="Calibri" panose="020F0502020204030204" pitchFamily="34" charset="0"/>
              </a:rPr>
              <a:t>At a 200m</a:t>
            </a:r>
            <a:r>
              <a:rPr lang="en-GB" altLang="en-US" sz="1800" dirty="0">
                <a:solidFill>
                  <a:schemeClr val="tx1"/>
                </a:solidFill>
                <a:cs typeface="Calibri" panose="020F0502020204030204" pitchFamily="34" charset="0"/>
                <a:sym typeface="Symbol" panose="05050102010706020507" pitchFamily="18" charset="2"/>
              </a:rPr>
              <a:t>² building the optimized thermal bridge has a positive impact on the energy density of 0.52kWh/(m²a). </a:t>
            </a:r>
            <a:endParaRPr lang="de-DE" altLang="en-US" sz="1800" dirty="0">
              <a:solidFill>
                <a:schemeClr val="tx1"/>
              </a:solidFill>
              <a:cs typeface="Calibri" panose="020F0502020204030204" pitchFamily="34" charset="0"/>
            </a:endParaRPr>
          </a:p>
        </p:txBody>
      </p:sp>
      <p:sp>
        <p:nvSpPr>
          <p:cNvPr id="21" name="Rounded Rectangle 20"/>
          <p:cNvSpPr/>
          <p:nvPr/>
        </p:nvSpPr>
        <p:spPr>
          <a:xfrm>
            <a:off x="1328613" y="1385762"/>
            <a:ext cx="5572279" cy="5368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buClrTx/>
              <a:buFont typeface="Symbol" panose="05050102010706020507" pitchFamily="18" charset="2"/>
              <a:buNone/>
            </a:pP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rPr>
              <a:t> = (Q</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rPr>
              <a:t>2D</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rPr>
              <a:t> - A</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rPr>
              <a:t>1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rPr>
              <a:t>* U</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rPr>
              <a:t>1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 </a:t>
            </a:r>
            <a:r>
              <a:rPr lang="el-GR"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Δ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T</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rPr>
              <a:t>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rPr>
              <a:t>- A</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rPr>
              <a:t>2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rPr>
              <a:t>* U</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rPr>
              <a:t>2</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rPr>
              <a:t>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 </a:t>
            </a:r>
            <a:r>
              <a:rPr lang="el-GR"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Δ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T</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rPr>
              <a:t>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  /  l  / </a:t>
            </a:r>
            <a:r>
              <a:rPr lang="el-GR"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Δ </a:t>
            </a:r>
            <a:r>
              <a:rPr lang="de-DE" altLang="en-US" sz="18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T</a:t>
            </a:r>
            <a:r>
              <a:rPr lang="de-DE" altLang="en-US" sz="1800" baseline="-25000" dirty="0">
                <a:solidFill>
                  <a:schemeClr val="tx1"/>
                </a:solidFill>
                <a:latin typeface="Cambria Math" panose="02040503050406030204" pitchFamily="18" charset="0"/>
                <a:ea typeface="Cambria Math" panose="02040503050406030204" pitchFamily="18" charset="0"/>
                <a:cs typeface="Arial" panose="020B0604020202020204" pitchFamily="34" charset="0"/>
                <a:sym typeface="Symbol" panose="05050102010706020507" pitchFamily="18" charset="2"/>
              </a:rPr>
              <a:t>max(1.2)</a:t>
            </a:r>
          </a:p>
        </p:txBody>
      </p:sp>
      <p:sp>
        <p:nvSpPr>
          <p:cNvPr id="14" name="Text Box 11"/>
          <p:cNvSpPr txBox="1">
            <a:spLocks noChangeArrowheads="1"/>
          </p:cNvSpPr>
          <p:nvPr/>
        </p:nvSpPr>
        <p:spPr bwMode="auto">
          <a:xfrm>
            <a:off x="8138638" y="4145314"/>
            <a:ext cx="1966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 typeface="Symbol" panose="05050102010706020507" pitchFamily="18" charset="2"/>
              <a:buNone/>
            </a:pPr>
            <a:r>
              <a:rPr lang="de-DE" altLang="en-US" sz="1200" dirty="0">
                <a:solidFill>
                  <a:schemeClr val="tx1"/>
                </a:solidFill>
                <a:cs typeface="Arial" panose="020B0604020202020204" pitchFamily="34" charset="0"/>
              </a:rPr>
              <a:t>T</a:t>
            </a:r>
            <a:r>
              <a:rPr lang="de-DE" altLang="en-US" sz="1200" baseline="-25000" dirty="0">
                <a:solidFill>
                  <a:schemeClr val="tx1"/>
                </a:solidFill>
                <a:cs typeface="Arial" panose="020B0604020202020204" pitchFamily="34" charset="0"/>
              </a:rPr>
              <a:t>min</a:t>
            </a:r>
            <a:r>
              <a:rPr lang="de-DE" altLang="en-US" sz="1200" dirty="0">
                <a:solidFill>
                  <a:schemeClr val="tx1"/>
                </a:solidFill>
                <a:cs typeface="Arial" panose="020B0604020202020204" pitchFamily="34" charset="0"/>
              </a:rPr>
              <a:t> = 19.51 °C </a:t>
            </a:r>
          </a:p>
        </p:txBody>
      </p:sp>
      <p:cxnSp>
        <p:nvCxnSpPr>
          <p:cNvPr id="3" name="Straight Arrow Connector 2"/>
          <p:cNvCxnSpPr/>
          <p:nvPr/>
        </p:nvCxnSpPr>
        <p:spPr>
          <a:xfrm>
            <a:off x="8794002" y="4357903"/>
            <a:ext cx="517890" cy="2265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11"/>
          <p:cNvSpPr txBox="1">
            <a:spLocks noChangeArrowheads="1"/>
          </p:cNvSpPr>
          <p:nvPr/>
        </p:nvSpPr>
        <p:spPr bwMode="auto">
          <a:xfrm>
            <a:off x="7337563" y="2718423"/>
            <a:ext cx="2195513"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 typeface="Symbol" panose="05050102010706020507" pitchFamily="18" charset="2"/>
              <a:buNone/>
            </a:pPr>
            <a:r>
              <a:rPr lang="de-DE" altLang="en-US" sz="1400" dirty="0">
                <a:solidFill>
                  <a:schemeClr val="tx1"/>
                </a:solidFill>
                <a:cs typeface="Arial" panose="020B0604020202020204" pitchFamily="34" charset="0"/>
                <a:sym typeface="Symbol" panose="05050102010706020507" pitchFamily="18" charset="2"/>
              </a:rPr>
              <a:t></a:t>
            </a:r>
            <a:r>
              <a:rPr lang="de-DE" altLang="en-US" sz="1400" baseline="-25000" dirty="0">
                <a:solidFill>
                  <a:schemeClr val="tx1"/>
                </a:solidFill>
                <a:cs typeface="Arial" panose="020B0604020202020204" pitchFamily="34" charset="0"/>
                <a:sym typeface="Symbol" panose="05050102010706020507" pitchFamily="18" charset="2"/>
              </a:rPr>
              <a:t>a</a:t>
            </a:r>
            <a:r>
              <a:rPr lang="de-DE" altLang="en-US" sz="1400" dirty="0">
                <a:solidFill>
                  <a:schemeClr val="tx1"/>
                </a:solidFill>
                <a:cs typeface="Arial" panose="020B0604020202020204" pitchFamily="34" charset="0"/>
                <a:sym typeface="Symbol" panose="05050102010706020507" pitchFamily="18" charset="2"/>
              </a:rPr>
              <a:t> = -0.062 W/(mK)</a:t>
            </a:r>
            <a:br>
              <a:rPr lang="de-DE" altLang="en-US" sz="1400" dirty="0">
                <a:solidFill>
                  <a:schemeClr val="tx1"/>
                </a:solidFill>
                <a:cs typeface="Arial" panose="020B0604020202020204" pitchFamily="34" charset="0"/>
              </a:rPr>
            </a:br>
            <a:r>
              <a:rPr lang="de-DE" altLang="en-US" sz="1400" dirty="0">
                <a:solidFill>
                  <a:schemeClr val="tx1"/>
                </a:solidFill>
                <a:cs typeface="Arial" panose="020B0604020202020204" pitchFamily="34" charset="0"/>
              </a:rPr>
              <a:t>Q</a:t>
            </a:r>
            <a:r>
              <a:rPr lang="de-DE" altLang="en-US" sz="1400" baseline="-25000" dirty="0">
                <a:solidFill>
                  <a:schemeClr val="tx1"/>
                </a:solidFill>
                <a:cs typeface="Arial" panose="020B0604020202020204" pitchFamily="34" charset="0"/>
              </a:rPr>
              <a:t>T84</a:t>
            </a:r>
            <a:r>
              <a:rPr lang="de-DE" altLang="en-US" sz="1400" dirty="0">
                <a:solidFill>
                  <a:schemeClr val="tx1"/>
                </a:solidFill>
                <a:cs typeface="Arial" panose="020B0604020202020204" pitchFamily="34" charset="0"/>
              </a:rPr>
              <a:t> = -5.2 kWh/(ma)</a:t>
            </a:r>
            <a:endParaRPr lang="de-DE" altLang="en-US" sz="1400" dirty="0">
              <a:solidFill>
                <a:schemeClr val="tx1"/>
              </a:solidFill>
              <a:cs typeface="Arial" panose="020B0604020202020204" pitchFamily="34" charset="0"/>
              <a:sym typeface="Symbol" panose="05050102010706020507" pitchFamily="18" charset="2"/>
            </a:endParaRPr>
          </a:p>
          <a:p>
            <a:pPr eaLnBrk="1" hangingPunct="1">
              <a:spcBef>
                <a:spcPct val="50000"/>
              </a:spcBef>
              <a:buClrTx/>
              <a:buFont typeface="Symbol" panose="05050102010706020507" pitchFamily="18" charset="2"/>
              <a:buNone/>
            </a:pPr>
            <a:r>
              <a:rPr lang="de-DE" altLang="en-US" sz="1400" dirty="0">
                <a:solidFill>
                  <a:schemeClr val="tx1"/>
                </a:solidFill>
                <a:cs typeface="Arial" panose="020B0604020202020204" pitchFamily="34" charset="0"/>
              </a:rPr>
              <a:t>T</a:t>
            </a:r>
            <a:r>
              <a:rPr lang="de-DE" altLang="en-US" sz="1400" baseline="-25000" dirty="0">
                <a:solidFill>
                  <a:schemeClr val="tx1"/>
                </a:solidFill>
                <a:cs typeface="Arial" panose="020B0604020202020204" pitchFamily="34" charset="0"/>
              </a:rPr>
              <a:t>min</a:t>
            </a:r>
            <a:r>
              <a:rPr lang="de-DE" altLang="en-US" sz="1400" dirty="0">
                <a:solidFill>
                  <a:schemeClr val="tx1"/>
                </a:solidFill>
                <a:cs typeface="Arial" panose="020B0604020202020204" pitchFamily="34" charset="0"/>
              </a:rPr>
              <a:t> = 19.51 °C </a:t>
            </a:r>
            <a:br>
              <a:rPr lang="de-DE" altLang="en-US" sz="1400" dirty="0">
                <a:solidFill>
                  <a:schemeClr val="tx1"/>
                </a:solidFill>
                <a:cs typeface="Arial" panose="020B0604020202020204" pitchFamily="34" charset="0"/>
              </a:rPr>
            </a:br>
            <a:r>
              <a:rPr lang="de-DE" altLang="en-US" sz="1400" dirty="0">
                <a:solidFill>
                  <a:schemeClr val="tx1"/>
                </a:solidFill>
                <a:cs typeface="Arial" panose="020B0604020202020204" pitchFamily="34" charset="0"/>
              </a:rPr>
              <a:t> h</a:t>
            </a:r>
            <a:r>
              <a:rPr lang="de-DE" altLang="en-US" sz="1400" baseline="-25000" dirty="0">
                <a:solidFill>
                  <a:schemeClr val="tx1"/>
                </a:solidFill>
                <a:cs typeface="Arial" panose="020B0604020202020204" pitchFamily="34" charset="0"/>
              </a:rPr>
              <a:t>RSI</a:t>
            </a:r>
            <a:r>
              <a:rPr lang="de-DE" altLang="en-US" sz="1400" dirty="0">
                <a:solidFill>
                  <a:schemeClr val="tx1"/>
                </a:solidFill>
                <a:cs typeface="Arial" panose="020B0604020202020204" pitchFamily="34" charset="0"/>
              </a:rPr>
              <a:t> = 0.98</a:t>
            </a:r>
          </a:p>
        </p:txBody>
      </p:sp>
      <p:sp>
        <p:nvSpPr>
          <p:cNvPr id="11" name="Text Box 25"/>
          <p:cNvSpPr txBox="1">
            <a:spLocks noChangeArrowheads="1"/>
          </p:cNvSpPr>
          <p:nvPr/>
        </p:nvSpPr>
        <p:spPr bwMode="auto">
          <a:xfrm>
            <a:off x="1214547" y="6532147"/>
            <a:ext cx="518635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Graphic: PHI, Wimmers</a:t>
            </a:r>
          </a:p>
        </p:txBody>
      </p:sp>
    </p:spTree>
    <p:extLst>
      <p:ext uri="{BB962C8B-B14F-4D97-AF65-F5344CB8AC3E}">
        <p14:creationId xmlns:p14="http://schemas.microsoft.com/office/powerpoint/2010/main" val="20389767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9369"/>
                                        </p:tgtEl>
                                        <p:attrNameLst>
                                          <p:attrName>style.visibility</p:attrName>
                                        </p:attrNameLst>
                                      </p:cBhvr>
                                      <p:to>
                                        <p:strVal val="visible"/>
                                      </p:to>
                                    </p:set>
                                    <p:animEffect transition="in" filter="fade">
                                      <p:cBhvr>
                                        <p:cTn id="7" dur="500"/>
                                        <p:tgtEl>
                                          <p:spTgt spid="10393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9371"/>
                                        </p:tgtEl>
                                        <p:attrNameLst>
                                          <p:attrName>style.visibility</p:attrName>
                                        </p:attrNameLst>
                                      </p:cBhvr>
                                      <p:to>
                                        <p:strVal val="visible"/>
                                      </p:to>
                                    </p:set>
                                    <p:animEffect transition="in" filter="fade">
                                      <p:cBhvr>
                                        <p:cTn id="12" dur="500"/>
                                        <p:tgtEl>
                                          <p:spTgt spid="103937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369" grpId="0"/>
      <p:bldP spid="1039371" grpId="0"/>
      <p:bldP spid="14"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1223851" y="202874"/>
            <a:ext cx="9053513" cy="719137"/>
          </a:xfrm>
        </p:spPr>
        <p:txBody>
          <a:bodyPr/>
          <a:lstStyle/>
          <a:p>
            <a:pPr eaLnBrk="1" hangingPunct="1"/>
            <a:r>
              <a:rPr lang="en-CA" altLang="en-US" sz="2800" dirty="0"/>
              <a:t>Thermal Bridges of Studs and Posts</a:t>
            </a:r>
            <a:endParaRPr lang="en-CA" altLang="en-US" dirty="0"/>
          </a:p>
        </p:txBody>
      </p:sp>
      <p:sp>
        <p:nvSpPr>
          <p:cNvPr id="187395" name="Text Box 5"/>
          <p:cNvSpPr txBox="1">
            <a:spLocks noChangeArrowheads="1"/>
          </p:cNvSpPr>
          <p:nvPr/>
        </p:nvSpPr>
        <p:spPr bwMode="auto">
          <a:xfrm>
            <a:off x="1215968" y="6516605"/>
            <a:ext cx="52593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Source: PHI. Sariri, Author: Schnieders</a:t>
            </a:r>
          </a:p>
        </p:txBody>
      </p:sp>
      <p:pic>
        <p:nvPicPr>
          <p:cNvPr id="187396" name="Grafik 7" descr="Bild5_inhomogene_bauteil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87634" y="1153965"/>
            <a:ext cx="6774442" cy="473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7" name="Text Box 6"/>
          <p:cNvSpPr txBox="1">
            <a:spLocks noChangeArrowheads="1"/>
          </p:cNvSpPr>
          <p:nvPr/>
        </p:nvSpPr>
        <p:spPr bwMode="auto">
          <a:xfrm>
            <a:off x="1580716" y="3852096"/>
            <a:ext cx="1821649"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800">
                <a:solidFill>
                  <a:schemeClr val="tx1"/>
                </a:solidFill>
                <a:cs typeface="Calibri" panose="020F0502020204030204" pitchFamily="34" charset="0"/>
              </a:rPr>
              <a:t>conventional</a:t>
            </a:r>
          </a:p>
        </p:txBody>
      </p:sp>
      <p:sp>
        <p:nvSpPr>
          <p:cNvPr id="187398" name="Text Box 7"/>
          <p:cNvSpPr txBox="1">
            <a:spLocks noChangeArrowheads="1"/>
          </p:cNvSpPr>
          <p:nvPr/>
        </p:nvSpPr>
        <p:spPr bwMode="auto">
          <a:xfrm>
            <a:off x="1593416" y="4269608"/>
            <a:ext cx="1810009"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800">
                <a:solidFill>
                  <a:schemeClr val="tx1"/>
                </a:solidFill>
                <a:cs typeface="Calibri" panose="020F0502020204030204" pitchFamily="34" charset="0"/>
              </a:rPr>
              <a:t>stud partition</a:t>
            </a:r>
          </a:p>
        </p:txBody>
      </p:sp>
      <p:sp>
        <p:nvSpPr>
          <p:cNvPr id="187399" name="Text Box 8"/>
          <p:cNvSpPr txBox="1">
            <a:spLocks noChangeArrowheads="1"/>
          </p:cNvSpPr>
          <p:nvPr/>
        </p:nvSpPr>
        <p:spPr bwMode="auto">
          <a:xfrm>
            <a:off x="3822414" y="3847333"/>
            <a:ext cx="1802734"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800">
                <a:solidFill>
                  <a:schemeClr val="tx1"/>
                </a:solidFill>
                <a:cs typeface="Calibri" panose="020F0502020204030204" pitchFamily="34" charset="0"/>
              </a:rPr>
              <a:t>Double t-beam</a:t>
            </a:r>
          </a:p>
        </p:txBody>
      </p:sp>
      <p:sp>
        <p:nvSpPr>
          <p:cNvPr id="187400" name="Text Box 9"/>
          <p:cNvSpPr txBox="1">
            <a:spLocks noChangeArrowheads="1"/>
          </p:cNvSpPr>
          <p:nvPr/>
        </p:nvSpPr>
        <p:spPr bwMode="auto">
          <a:xfrm>
            <a:off x="3812890" y="4256909"/>
            <a:ext cx="1811464"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800">
                <a:solidFill>
                  <a:schemeClr val="tx1"/>
                </a:solidFill>
                <a:cs typeface="Calibri" panose="020F0502020204030204" pitchFamily="34" charset="0"/>
              </a:rPr>
              <a:t>i-beam</a:t>
            </a:r>
          </a:p>
        </p:txBody>
      </p:sp>
      <p:sp>
        <p:nvSpPr>
          <p:cNvPr id="187401" name="Text Box 10"/>
          <p:cNvSpPr txBox="1">
            <a:spLocks noChangeArrowheads="1"/>
          </p:cNvSpPr>
          <p:nvPr/>
        </p:nvSpPr>
        <p:spPr bwMode="auto">
          <a:xfrm>
            <a:off x="1580715" y="4691884"/>
            <a:ext cx="182165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800" dirty="0">
                <a:solidFill>
                  <a:schemeClr val="tx1"/>
                </a:solidFill>
                <a:cs typeface="Calibri" panose="020F0502020204030204" pitchFamily="34" charset="0"/>
              </a:rPr>
              <a:t>Ψ = 0.013 W/mK</a:t>
            </a:r>
          </a:p>
        </p:txBody>
      </p:sp>
      <p:sp>
        <p:nvSpPr>
          <p:cNvPr id="187402" name="Text Box 11"/>
          <p:cNvSpPr txBox="1">
            <a:spLocks noChangeArrowheads="1"/>
          </p:cNvSpPr>
          <p:nvPr/>
        </p:nvSpPr>
        <p:spPr bwMode="auto">
          <a:xfrm>
            <a:off x="1601355" y="5081148"/>
            <a:ext cx="1823104"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800">
                <a:solidFill>
                  <a:schemeClr val="tx1"/>
                </a:solidFill>
                <a:cs typeface="Calibri" panose="020F0502020204030204" pitchFamily="34" charset="0"/>
              </a:rPr>
              <a:t>U = 0.128 W/m²K</a:t>
            </a:r>
          </a:p>
        </p:txBody>
      </p:sp>
      <p:sp>
        <p:nvSpPr>
          <p:cNvPr id="187403" name="Text Box 12"/>
          <p:cNvSpPr txBox="1">
            <a:spLocks noChangeArrowheads="1"/>
          </p:cNvSpPr>
          <p:nvPr/>
        </p:nvSpPr>
        <p:spPr bwMode="auto">
          <a:xfrm>
            <a:off x="1601353" y="5442845"/>
            <a:ext cx="182165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800" dirty="0">
                <a:solidFill>
                  <a:schemeClr val="tx1"/>
                </a:solidFill>
                <a:cs typeface="Calibri" panose="020F0502020204030204" pitchFamily="34" charset="0"/>
              </a:rPr>
              <a:t>+ 20% relevant !</a:t>
            </a:r>
          </a:p>
        </p:txBody>
      </p:sp>
      <p:sp>
        <p:nvSpPr>
          <p:cNvPr id="187404" name="Text Box 13"/>
          <p:cNvSpPr txBox="1">
            <a:spLocks noChangeArrowheads="1"/>
          </p:cNvSpPr>
          <p:nvPr/>
        </p:nvSpPr>
        <p:spPr bwMode="auto">
          <a:xfrm>
            <a:off x="3801776" y="4691884"/>
            <a:ext cx="182165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800">
                <a:solidFill>
                  <a:schemeClr val="tx1"/>
                </a:solidFill>
                <a:cs typeface="Calibri" panose="020F0502020204030204" pitchFamily="34" charset="0"/>
              </a:rPr>
              <a:t>disregardable</a:t>
            </a:r>
          </a:p>
        </p:txBody>
      </p:sp>
      <p:sp>
        <p:nvSpPr>
          <p:cNvPr id="187405" name="Text Box 14"/>
          <p:cNvSpPr txBox="1">
            <a:spLocks noChangeArrowheads="1"/>
          </p:cNvSpPr>
          <p:nvPr/>
        </p:nvSpPr>
        <p:spPr bwMode="auto">
          <a:xfrm>
            <a:off x="3809713" y="5075125"/>
            <a:ext cx="1823105"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800">
                <a:solidFill>
                  <a:schemeClr val="tx1"/>
                </a:solidFill>
                <a:cs typeface="Calibri" panose="020F0502020204030204" pitchFamily="34" charset="0"/>
              </a:rPr>
              <a:t>thermal-bridges</a:t>
            </a:r>
          </a:p>
        </p:txBody>
      </p:sp>
      <p:sp>
        <p:nvSpPr>
          <p:cNvPr id="187406" name="Text Box 15"/>
          <p:cNvSpPr txBox="1">
            <a:spLocks noChangeArrowheads="1"/>
          </p:cNvSpPr>
          <p:nvPr/>
        </p:nvSpPr>
        <p:spPr bwMode="auto">
          <a:xfrm>
            <a:off x="3809713" y="5432389"/>
            <a:ext cx="1823105"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600" dirty="0">
                <a:solidFill>
                  <a:schemeClr val="tx1"/>
                </a:solidFill>
                <a:cs typeface="Calibri" panose="020F0502020204030204" pitchFamily="34" charset="0"/>
              </a:rPr>
              <a:t>at common joist grid</a:t>
            </a:r>
          </a:p>
        </p:txBody>
      </p:sp>
      <p:sp>
        <p:nvSpPr>
          <p:cNvPr id="187407" name="Text Box 16"/>
          <p:cNvSpPr txBox="1">
            <a:spLocks noChangeArrowheads="1"/>
          </p:cNvSpPr>
          <p:nvPr/>
        </p:nvSpPr>
        <p:spPr bwMode="auto">
          <a:xfrm>
            <a:off x="6040901" y="4282309"/>
            <a:ext cx="182165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800">
                <a:solidFill>
                  <a:schemeClr val="tx1"/>
                </a:solidFill>
                <a:cs typeface="Calibri" panose="020F0502020204030204" pitchFamily="34" charset="0"/>
              </a:rPr>
              <a:t>Ψ = 0.005 W/mK</a:t>
            </a:r>
          </a:p>
        </p:txBody>
      </p:sp>
      <p:sp>
        <p:nvSpPr>
          <p:cNvPr id="187408" name="Text Box 17"/>
          <p:cNvSpPr txBox="1">
            <a:spLocks noChangeArrowheads="1"/>
          </p:cNvSpPr>
          <p:nvPr/>
        </p:nvSpPr>
        <p:spPr bwMode="auto">
          <a:xfrm>
            <a:off x="6040901" y="4676008"/>
            <a:ext cx="182165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800">
                <a:solidFill>
                  <a:schemeClr val="tx1"/>
                </a:solidFill>
                <a:cs typeface="Calibri" panose="020F0502020204030204" pitchFamily="34" charset="0"/>
              </a:rPr>
              <a:t>U = 0.117 W/m²K</a:t>
            </a:r>
          </a:p>
        </p:txBody>
      </p:sp>
      <p:sp>
        <p:nvSpPr>
          <p:cNvPr id="187409" name="Text Box 18"/>
          <p:cNvSpPr txBox="1">
            <a:spLocks noChangeArrowheads="1"/>
          </p:cNvSpPr>
          <p:nvPr/>
        </p:nvSpPr>
        <p:spPr bwMode="auto">
          <a:xfrm>
            <a:off x="6040901" y="5067212"/>
            <a:ext cx="182165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800">
                <a:solidFill>
                  <a:schemeClr val="tx1"/>
                </a:solidFill>
                <a:cs typeface="Calibri" panose="020F0502020204030204" pitchFamily="34" charset="0"/>
              </a:rPr>
              <a:t>+ 9% above u-value</a:t>
            </a:r>
          </a:p>
        </p:txBody>
      </p:sp>
      <p:sp>
        <p:nvSpPr>
          <p:cNvPr id="187410" name="Text Box 19"/>
          <p:cNvSpPr txBox="1">
            <a:spLocks noChangeArrowheads="1"/>
          </p:cNvSpPr>
          <p:nvPr/>
        </p:nvSpPr>
        <p:spPr bwMode="auto">
          <a:xfrm>
            <a:off x="6032963" y="5420645"/>
            <a:ext cx="182165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800">
                <a:solidFill>
                  <a:schemeClr val="tx1"/>
                </a:solidFill>
                <a:cs typeface="Calibri" panose="020F0502020204030204" pitchFamily="34" charset="0"/>
              </a:rPr>
              <a:t>to be considered</a:t>
            </a:r>
          </a:p>
        </p:txBody>
      </p:sp>
      <p:sp>
        <p:nvSpPr>
          <p:cNvPr id="187411" name="Text Box 20"/>
          <p:cNvSpPr txBox="1">
            <a:spLocks noChangeArrowheads="1"/>
          </p:cNvSpPr>
          <p:nvPr/>
        </p:nvSpPr>
        <p:spPr bwMode="auto">
          <a:xfrm>
            <a:off x="6036466" y="3852096"/>
            <a:ext cx="182165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800">
                <a:solidFill>
                  <a:schemeClr val="tx1"/>
                </a:solidFill>
                <a:cs typeface="Calibri" panose="020F0502020204030204" pitchFamily="34" charset="0"/>
              </a:rPr>
              <a:t>Box beam</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1225551" y="188914"/>
            <a:ext cx="7905750" cy="719137"/>
          </a:xfrm>
        </p:spPr>
        <p:txBody>
          <a:bodyPr/>
          <a:lstStyle/>
          <a:p>
            <a:r>
              <a:rPr lang="de-DE" altLang="en-US" dirty="0"/>
              <a:t>Thermally Optimized Rafters, Beams and Posts</a:t>
            </a:r>
          </a:p>
        </p:txBody>
      </p:sp>
      <p:pic>
        <p:nvPicPr>
          <p:cNvPr id="194563" name="Picture 3" descr="gespreizter Träg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6851"/>
          <a:stretch/>
        </p:blipFill>
        <p:spPr bwMode="auto">
          <a:xfrm>
            <a:off x="5831062" y="1370869"/>
            <a:ext cx="2885856" cy="260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4" name="Picture 4" descr="IMG003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830" t="2216" r="9334" b="5168"/>
          <a:stretch/>
        </p:blipFill>
        <p:spPr bwMode="auto">
          <a:xfrm>
            <a:off x="152400" y="1376610"/>
            <a:ext cx="3459480" cy="260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5" name="Text Box 9"/>
          <p:cNvSpPr txBox="1">
            <a:spLocks noChangeArrowheads="1"/>
          </p:cNvSpPr>
          <p:nvPr/>
        </p:nvSpPr>
        <p:spPr bwMode="auto">
          <a:xfrm>
            <a:off x="1217668" y="6515111"/>
            <a:ext cx="53641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Photos: M. Ploss,  lignotrend, Wimmers    </a:t>
            </a:r>
          </a:p>
        </p:txBody>
      </p:sp>
      <p:pic>
        <p:nvPicPr>
          <p:cNvPr id="194567" name="Picture 11" descr="lignotrend20050628-161357_Upsi_BirklehofHinterzarten_BA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7770"/>
          <a:stretch/>
        </p:blipFill>
        <p:spPr bwMode="auto">
          <a:xfrm>
            <a:off x="3703418" y="1370869"/>
            <a:ext cx="2043726" cy="260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9384" r="19018" b="15631"/>
          <a:stretch/>
        </p:blipFill>
        <p:spPr bwMode="auto">
          <a:xfrm>
            <a:off x="8806498" y="1370869"/>
            <a:ext cx="2926080" cy="260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a:xfrm>
            <a:off x="1214548" y="180975"/>
            <a:ext cx="9453454" cy="719138"/>
          </a:xfrm>
        </p:spPr>
        <p:txBody>
          <a:bodyPr/>
          <a:lstStyle/>
          <a:p>
            <a:r>
              <a:rPr lang="en-US" altLang="en-US" dirty="0"/>
              <a:t>Effective R or U value or Thermal Bridge Calculation</a:t>
            </a:r>
          </a:p>
        </p:txBody>
      </p:sp>
      <p:sp>
        <p:nvSpPr>
          <p:cNvPr id="189443" name="Content Placeholder 2"/>
          <p:cNvSpPr>
            <a:spLocks noGrp="1"/>
          </p:cNvSpPr>
          <p:nvPr>
            <p:ph idx="1"/>
          </p:nvPr>
        </p:nvSpPr>
        <p:spPr>
          <a:xfrm>
            <a:off x="663115" y="1267480"/>
            <a:ext cx="8383163" cy="4114800"/>
          </a:xfrm>
        </p:spPr>
        <p:txBody>
          <a:bodyPr/>
          <a:lstStyle/>
          <a:p>
            <a:r>
              <a:rPr lang="en-CA" altLang="en-US" dirty="0"/>
              <a:t>PHPP or equivalent tools for accurate U-value calculation for non-homogenous multilayer envelope assemblies</a:t>
            </a:r>
          </a:p>
          <a:p>
            <a:pPr marL="0" indent="0">
              <a:buNone/>
            </a:pPr>
            <a:endParaRPr lang="en-CA" altLang="en-US" dirty="0"/>
          </a:p>
          <a:p>
            <a:r>
              <a:rPr lang="en-CA" altLang="en-US" dirty="0" err="1"/>
              <a:t>Flixo</a:t>
            </a:r>
            <a:r>
              <a:rPr lang="en-CA" altLang="en-US" dirty="0"/>
              <a:t>, Heat or equivalent tools for wood construction detail</a:t>
            </a:r>
          </a:p>
          <a:p>
            <a:pPr marL="0" indent="0">
              <a:buNone/>
            </a:pPr>
            <a:endParaRPr lang="en-CA" altLang="en-US" dirty="0"/>
          </a:p>
          <a:p>
            <a:r>
              <a:rPr lang="en-CA" altLang="en-US" dirty="0"/>
              <a:t>Resulting </a:t>
            </a:r>
            <a:r>
              <a:rPr lang="de-DE" altLang="en-US" dirty="0">
                <a:solidFill>
                  <a:schemeClr val="tx1"/>
                </a:solidFill>
                <a:cs typeface="Calibri" panose="020F0502020204030204" pitchFamily="34" charset="0"/>
                <a:sym typeface="Symbol" panose="05050102010706020507" pitchFamily="18" charset="2"/>
              </a:rPr>
              <a:t> </a:t>
            </a:r>
            <a:r>
              <a:rPr lang="en-CA" altLang="en-US" dirty="0"/>
              <a:t>values have to be included in energy balance as relative impact increases with energy efficiency of building</a:t>
            </a:r>
          </a:p>
        </p:txBody>
      </p:sp>
      <p:sp>
        <p:nvSpPr>
          <p:cNvPr id="4" name="Text Box 7"/>
          <p:cNvSpPr txBox="1">
            <a:spLocks noChangeArrowheads="1"/>
          </p:cNvSpPr>
          <p:nvPr/>
        </p:nvSpPr>
        <p:spPr bwMode="auto">
          <a:xfrm>
            <a:off x="1206028" y="6520881"/>
            <a:ext cx="1991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G. Wimmers</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2" descr="Bild12_folie26_auf_dem_einbau_kommt_es_an"/>
          <p:cNvPicPr>
            <a:picLocks noChangeAspect="1" noChangeArrowheads="1"/>
          </p:cNvPicPr>
          <p:nvPr/>
        </p:nvPicPr>
        <p:blipFill>
          <a:blip r:embed="rId3" cstate="screen">
            <a:extLst>
              <a:ext uri="{28A0092B-C50C-407E-A947-70E740481C1C}">
                <a14:useLocalDpi xmlns:a14="http://schemas.microsoft.com/office/drawing/2010/main"/>
              </a:ext>
            </a:extLst>
          </a:blip>
          <a:srcRect l="63821" t="22780" r="5453" b="1413"/>
          <a:stretch>
            <a:fillRect/>
          </a:stretch>
        </p:blipFill>
        <p:spPr bwMode="auto">
          <a:xfrm>
            <a:off x="6778625" y="1287464"/>
            <a:ext cx="123348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Rectangle 4"/>
          <p:cNvSpPr>
            <a:spLocks noChangeArrowheads="1"/>
          </p:cNvSpPr>
          <p:nvPr/>
        </p:nvSpPr>
        <p:spPr bwMode="auto">
          <a:xfrm>
            <a:off x="1129827" y="276855"/>
            <a:ext cx="78851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dirty="0">
                <a:solidFill>
                  <a:srgbClr val="404040"/>
                </a:solidFill>
              </a:rPr>
              <a:t>Typically the largest Thermal Bridge </a:t>
            </a:r>
          </a:p>
        </p:txBody>
      </p:sp>
      <p:sp>
        <p:nvSpPr>
          <p:cNvPr id="190468" name="Text Box 265"/>
          <p:cNvSpPr txBox="1">
            <a:spLocks noChangeArrowheads="1"/>
          </p:cNvSpPr>
          <p:nvPr/>
        </p:nvSpPr>
        <p:spPr bwMode="auto">
          <a:xfrm>
            <a:off x="1228253" y="1659569"/>
            <a:ext cx="3100387" cy="1322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 typeface="Wingdings" panose="05000000000000000000" pitchFamily="2" charset="2"/>
              <a:buNone/>
            </a:pPr>
            <a:r>
              <a:rPr lang="de-DE" altLang="en-US" sz="1600" dirty="0">
                <a:solidFill>
                  <a:srgbClr val="404040"/>
                </a:solidFill>
              </a:rPr>
              <a:t>Uw = 0.8 </a:t>
            </a:r>
            <a:r>
              <a:rPr lang="de-DE" altLang="en-US" sz="1600" dirty="0">
                <a:solidFill>
                  <a:srgbClr val="404040"/>
                </a:solidFill>
                <a:cs typeface="Arial" panose="020B0604020202020204" pitchFamily="34" charset="0"/>
              </a:rPr>
              <a:t>W/(m²K)</a:t>
            </a:r>
          </a:p>
          <a:p>
            <a:pPr eaLnBrk="1" hangingPunct="1">
              <a:spcBef>
                <a:spcPct val="0"/>
              </a:spcBef>
              <a:buClrTx/>
              <a:buFontTx/>
              <a:buNone/>
            </a:pPr>
            <a:r>
              <a:rPr lang="de-DE" altLang="en-US" sz="1600" dirty="0">
                <a:solidFill>
                  <a:srgbClr val="404040"/>
                </a:solidFill>
              </a:rPr>
              <a:t>recommended installation</a:t>
            </a:r>
          </a:p>
          <a:p>
            <a:pPr eaLnBrk="1" hangingPunct="1">
              <a:spcBef>
                <a:spcPct val="0"/>
              </a:spcBef>
              <a:buClrTx/>
              <a:buFontTx/>
              <a:buNone/>
            </a:pPr>
            <a:r>
              <a:rPr lang="de-DE" altLang="en-US" sz="1600" dirty="0">
                <a:solidFill>
                  <a:srgbClr val="404040"/>
                </a:solidFill>
                <a:cs typeface="Arial" panose="020B0604020202020204" pitchFamily="34" charset="0"/>
              </a:rPr>
              <a:t>Ψinstall  = 0.005 W/(mK)</a:t>
            </a:r>
          </a:p>
          <a:p>
            <a:pPr eaLnBrk="1" hangingPunct="1">
              <a:spcBef>
                <a:spcPct val="0"/>
              </a:spcBef>
              <a:buClrTx/>
              <a:buFontTx/>
              <a:buNone/>
            </a:pPr>
            <a:r>
              <a:rPr lang="de-DE" altLang="en-US" sz="1600" dirty="0">
                <a:solidFill>
                  <a:srgbClr val="404040"/>
                </a:solidFill>
                <a:cs typeface="Arial" panose="020B0604020202020204" pitchFamily="34" charset="0"/>
              </a:rPr>
              <a:t>Uw,eff    = 0.78 W/(m²K)</a:t>
            </a:r>
          </a:p>
          <a:p>
            <a:pPr eaLnBrk="1" hangingPunct="1">
              <a:spcBef>
                <a:spcPct val="0"/>
              </a:spcBef>
              <a:buClrTx/>
              <a:buFontTx/>
              <a:buNone/>
            </a:pPr>
            <a:endParaRPr lang="de-DE" altLang="en-US" sz="1600" dirty="0">
              <a:solidFill>
                <a:srgbClr val="404040"/>
              </a:solidFill>
            </a:endParaRPr>
          </a:p>
        </p:txBody>
      </p:sp>
      <p:sp>
        <p:nvSpPr>
          <p:cNvPr id="9" name="Rectangle 8"/>
          <p:cNvSpPr/>
          <p:nvPr/>
        </p:nvSpPr>
        <p:spPr>
          <a:xfrm>
            <a:off x="7664451" y="1836738"/>
            <a:ext cx="347663" cy="1314450"/>
          </a:xfrm>
          <a:prstGeom prst="rect">
            <a:avLst/>
          </a:prstGeom>
          <a:solidFill>
            <a:srgbClr val="BFBF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a:off x="6808788" y="1851025"/>
            <a:ext cx="857250" cy="1314450"/>
          </a:xfrm>
          <a:prstGeom prst="rect">
            <a:avLst/>
          </a:prstGeom>
          <a:solidFill>
            <a:srgbClr val="E7DC4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Rectangle 10"/>
          <p:cNvSpPr/>
          <p:nvPr/>
        </p:nvSpPr>
        <p:spPr>
          <a:xfrm>
            <a:off x="6813551" y="1701801"/>
            <a:ext cx="581025" cy="149225"/>
          </a:xfrm>
          <a:prstGeom prst="rect">
            <a:avLst/>
          </a:prstGeom>
          <a:solidFill>
            <a:srgbClr val="E7DC4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 name="Rectangle 11"/>
          <p:cNvSpPr/>
          <p:nvPr/>
        </p:nvSpPr>
        <p:spPr>
          <a:xfrm>
            <a:off x="5168428" y="1883405"/>
            <a:ext cx="320675" cy="13144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 name="Rectangle 12"/>
          <p:cNvSpPr/>
          <p:nvPr/>
        </p:nvSpPr>
        <p:spPr>
          <a:xfrm>
            <a:off x="4306414" y="1883405"/>
            <a:ext cx="858838" cy="1314450"/>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 name="Rectangle 13"/>
          <p:cNvSpPr/>
          <p:nvPr/>
        </p:nvSpPr>
        <p:spPr>
          <a:xfrm>
            <a:off x="4306415" y="1734181"/>
            <a:ext cx="582613" cy="150813"/>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190475" name="Picture 12" descr="Bild12_folie26_auf_dem_einbau_kommt_es_an"/>
          <p:cNvPicPr>
            <a:picLocks noChangeAspect="1" noChangeArrowheads="1"/>
          </p:cNvPicPr>
          <p:nvPr/>
        </p:nvPicPr>
        <p:blipFill>
          <a:blip r:embed="rId3" cstate="screen">
            <a:extLst>
              <a:ext uri="{28A0092B-C50C-407E-A947-70E740481C1C}">
                <a14:useLocalDpi xmlns:a14="http://schemas.microsoft.com/office/drawing/2010/main"/>
              </a:ext>
            </a:extLst>
          </a:blip>
          <a:srcRect l="17160" t="20142" r="67899" b="56152"/>
          <a:stretch>
            <a:fillRect/>
          </a:stretch>
        </p:blipFill>
        <p:spPr bwMode="auto">
          <a:xfrm>
            <a:off x="4889028" y="1288093"/>
            <a:ext cx="6000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1" descr="Bild13_folie27_auf_den_einbau_kommt_es_an"/>
          <p:cNvPicPr>
            <a:picLocks noChangeAspect="1" noChangeArrowheads="1"/>
          </p:cNvPicPr>
          <p:nvPr/>
        </p:nvPicPr>
        <p:blipFill>
          <a:blip r:embed="rId4" cstate="screen">
            <a:extLst>
              <a:ext uri="{28A0092B-C50C-407E-A947-70E740481C1C}">
                <a14:useLocalDpi xmlns:a14="http://schemas.microsoft.com/office/drawing/2010/main"/>
              </a:ext>
            </a:extLst>
          </a:blip>
          <a:srcRect l="58421" t="22371" r="1942"/>
          <a:stretch>
            <a:fillRect/>
          </a:stretch>
        </p:blipFill>
        <p:spPr bwMode="auto">
          <a:xfrm>
            <a:off x="6596064" y="3532188"/>
            <a:ext cx="1597025"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5179540" y="4129719"/>
            <a:ext cx="320675" cy="13160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 name="Rectangle 19"/>
          <p:cNvSpPr/>
          <p:nvPr/>
        </p:nvSpPr>
        <p:spPr>
          <a:xfrm>
            <a:off x="4319114" y="4129719"/>
            <a:ext cx="858838" cy="1316037"/>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21" name="Picture 12" descr="Bild12_folie26_auf_dem_einbau_kommt_es_an"/>
          <p:cNvPicPr>
            <a:picLocks noChangeAspect="1" noChangeArrowheads="1"/>
          </p:cNvPicPr>
          <p:nvPr/>
        </p:nvPicPr>
        <p:blipFill>
          <a:blip r:embed="rId3" cstate="screen">
            <a:extLst>
              <a:ext uri="{28A0092B-C50C-407E-A947-70E740481C1C}">
                <a14:useLocalDpi xmlns:a14="http://schemas.microsoft.com/office/drawing/2010/main"/>
              </a:ext>
            </a:extLst>
          </a:blip>
          <a:srcRect l="17160" t="20142" r="73665" b="56152"/>
          <a:stretch>
            <a:fillRect/>
          </a:stretch>
        </p:blipFill>
        <p:spPr bwMode="auto">
          <a:xfrm>
            <a:off x="5130327" y="3534405"/>
            <a:ext cx="3683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2"/>
          <p:cNvSpPr txBox="1">
            <a:spLocks noChangeArrowheads="1"/>
          </p:cNvSpPr>
          <p:nvPr/>
        </p:nvSpPr>
        <p:spPr bwMode="auto">
          <a:xfrm>
            <a:off x="1228253" y="3959856"/>
            <a:ext cx="3203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600" dirty="0">
                <a:solidFill>
                  <a:srgbClr val="404040"/>
                </a:solidFill>
              </a:rPr>
              <a:t>extremly bad installation</a:t>
            </a:r>
          </a:p>
          <a:p>
            <a:pPr eaLnBrk="1" hangingPunct="1">
              <a:spcBef>
                <a:spcPct val="0"/>
              </a:spcBef>
              <a:buClrTx/>
              <a:buFontTx/>
              <a:buNone/>
            </a:pPr>
            <a:r>
              <a:rPr lang="de-DE" altLang="en-US" sz="1600" dirty="0">
                <a:solidFill>
                  <a:srgbClr val="404040"/>
                </a:solidFill>
                <a:cs typeface="Arial" panose="020B0604020202020204" pitchFamily="34" charset="0"/>
              </a:rPr>
              <a:t>Ψinstall  = 0.015 W/(mK)</a:t>
            </a:r>
          </a:p>
          <a:p>
            <a:pPr eaLnBrk="1" hangingPunct="1">
              <a:spcBef>
                <a:spcPct val="0"/>
              </a:spcBef>
              <a:buClrTx/>
              <a:buFontTx/>
              <a:buNone/>
            </a:pPr>
            <a:r>
              <a:rPr lang="de-DE" altLang="en-US" sz="1600" dirty="0">
                <a:solidFill>
                  <a:srgbClr val="404040"/>
                </a:solidFill>
                <a:cs typeface="Arial" panose="020B0604020202020204" pitchFamily="34" charset="0"/>
              </a:rPr>
              <a:t>Uw,eff    = 1.19 W/(m²K)</a:t>
            </a:r>
          </a:p>
          <a:p>
            <a:pPr eaLnBrk="1" hangingPunct="1">
              <a:spcBef>
                <a:spcPct val="0"/>
              </a:spcBef>
              <a:buClrTx/>
              <a:buFontTx/>
              <a:buNone/>
            </a:pPr>
            <a:r>
              <a:rPr lang="de-DE" altLang="en-US" sz="1600" dirty="0">
                <a:solidFill>
                  <a:srgbClr val="404040"/>
                </a:solidFill>
              </a:rPr>
              <a:t>Resulting in 50% higher energy losses with equal components!!!</a:t>
            </a:r>
          </a:p>
        </p:txBody>
      </p:sp>
      <p:sp>
        <p:nvSpPr>
          <p:cNvPr id="24" name="Rectangle 23"/>
          <p:cNvSpPr/>
          <p:nvPr/>
        </p:nvSpPr>
        <p:spPr>
          <a:xfrm>
            <a:off x="7605713" y="4065589"/>
            <a:ext cx="474662" cy="1379537"/>
          </a:xfrm>
          <a:prstGeom prst="rect">
            <a:avLst/>
          </a:prstGeom>
          <a:solidFill>
            <a:srgbClr val="BFBF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5" name="Rectangle 24"/>
          <p:cNvSpPr/>
          <p:nvPr/>
        </p:nvSpPr>
        <p:spPr>
          <a:xfrm>
            <a:off x="6808788" y="4081463"/>
            <a:ext cx="798512" cy="1363662"/>
          </a:xfrm>
          <a:prstGeom prst="rect">
            <a:avLst/>
          </a:prstGeom>
          <a:solidFill>
            <a:srgbClr val="E7DC4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6" name="Freeform 13"/>
          <p:cNvSpPr>
            <a:spLocks/>
          </p:cNvSpPr>
          <p:nvPr/>
        </p:nvSpPr>
        <p:spPr bwMode="auto">
          <a:xfrm>
            <a:off x="7253288" y="3790951"/>
            <a:ext cx="1306512" cy="557213"/>
          </a:xfrm>
          <a:custGeom>
            <a:avLst/>
            <a:gdLst>
              <a:gd name="T0" fmla="*/ 2147483646 w 823"/>
              <a:gd name="T1" fmla="*/ 2147483646 h 351"/>
              <a:gd name="T2" fmla="*/ 2147483646 w 823"/>
              <a:gd name="T3" fmla="*/ 2147483646 h 351"/>
              <a:gd name="T4" fmla="*/ 2147483646 w 823"/>
              <a:gd name="T5" fmla="*/ 2147483646 h 351"/>
              <a:gd name="T6" fmla="*/ 2147483646 w 823"/>
              <a:gd name="T7" fmla="*/ 2147483646 h 351"/>
              <a:gd name="T8" fmla="*/ 2147483646 w 823"/>
              <a:gd name="T9" fmla="*/ 2147483646 h 351"/>
              <a:gd name="T10" fmla="*/ 2147483646 w 823"/>
              <a:gd name="T11" fmla="*/ 2147483646 h 351"/>
              <a:gd name="T12" fmla="*/ 2147483646 w 823"/>
              <a:gd name="T13" fmla="*/ 2147483646 h 351"/>
              <a:gd name="T14" fmla="*/ 2147483646 w 823"/>
              <a:gd name="T15" fmla="*/ 2147483646 h 351"/>
              <a:gd name="T16" fmla="*/ 2147483646 w 823"/>
              <a:gd name="T17" fmla="*/ 2147483646 h 351"/>
              <a:gd name="T18" fmla="*/ 2147483646 w 823"/>
              <a:gd name="T19" fmla="*/ 2147483646 h 351"/>
              <a:gd name="T20" fmla="*/ 0 w 823"/>
              <a:gd name="T21" fmla="*/ 0 h 3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23"/>
              <a:gd name="T34" fmla="*/ 0 h 351"/>
              <a:gd name="T35" fmla="*/ 823 w 823"/>
              <a:gd name="T36" fmla="*/ 351 h 3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23" h="351">
                <a:moveTo>
                  <a:pt x="823" y="321"/>
                </a:moveTo>
                <a:cubicBezTo>
                  <a:pt x="806" y="325"/>
                  <a:pt x="750" y="338"/>
                  <a:pt x="721" y="343"/>
                </a:cubicBezTo>
                <a:cubicBezTo>
                  <a:pt x="692" y="348"/>
                  <a:pt x="688" y="351"/>
                  <a:pt x="648" y="351"/>
                </a:cubicBezTo>
                <a:cubicBezTo>
                  <a:pt x="608" y="351"/>
                  <a:pt x="521" y="348"/>
                  <a:pt x="480" y="343"/>
                </a:cubicBezTo>
                <a:cubicBezTo>
                  <a:pt x="439" y="338"/>
                  <a:pt x="424" y="327"/>
                  <a:pt x="400" y="318"/>
                </a:cubicBezTo>
                <a:cubicBezTo>
                  <a:pt x="376" y="309"/>
                  <a:pt x="353" y="298"/>
                  <a:pt x="336" y="288"/>
                </a:cubicBezTo>
                <a:cubicBezTo>
                  <a:pt x="319" y="278"/>
                  <a:pt x="313" y="269"/>
                  <a:pt x="300" y="259"/>
                </a:cubicBezTo>
                <a:cubicBezTo>
                  <a:pt x="287" y="249"/>
                  <a:pt x="272" y="244"/>
                  <a:pt x="256" y="230"/>
                </a:cubicBezTo>
                <a:cubicBezTo>
                  <a:pt x="240" y="216"/>
                  <a:pt x="226" y="198"/>
                  <a:pt x="203" y="178"/>
                </a:cubicBezTo>
                <a:cubicBezTo>
                  <a:pt x="180" y="158"/>
                  <a:pt x="149" y="138"/>
                  <a:pt x="115" y="108"/>
                </a:cubicBezTo>
                <a:cubicBezTo>
                  <a:pt x="81" y="78"/>
                  <a:pt x="24" y="22"/>
                  <a:pt x="0" y="0"/>
                </a:cubicBezTo>
              </a:path>
            </a:pathLst>
          </a:custGeom>
          <a:noFill/>
          <a:ln w="9525">
            <a:solidFill>
              <a:srgbClr val="CC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7" name="Freeform 14"/>
          <p:cNvSpPr>
            <a:spLocks/>
          </p:cNvSpPr>
          <p:nvPr/>
        </p:nvSpPr>
        <p:spPr bwMode="auto">
          <a:xfrm>
            <a:off x="7237413" y="3865563"/>
            <a:ext cx="1333500" cy="584200"/>
          </a:xfrm>
          <a:custGeom>
            <a:avLst/>
            <a:gdLst>
              <a:gd name="T0" fmla="*/ 2147483646 w 840"/>
              <a:gd name="T1" fmla="*/ 2147483646 h 368"/>
              <a:gd name="T2" fmla="*/ 2147483646 w 840"/>
              <a:gd name="T3" fmla="*/ 2147483646 h 368"/>
              <a:gd name="T4" fmla="*/ 2147483646 w 840"/>
              <a:gd name="T5" fmla="*/ 2147483646 h 368"/>
              <a:gd name="T6" fmla="*/ 2147483646 w 840"/>
              <a:gd name="T7" fmla="*/ 2147483646 h 368"/>
              <a:gd name="T8" fmla="*/ 2147483646 w 840"/>
              <a:gd name="T9" fmla="*/ 2147483646 h 368"/>
              <a:gd name="T10" fmla="*/ 2147483646 w 840"/>
              <a:gd name="T11" fmla="*/ 2147483646 h 368"/>
              <a:gd name="T12" fmla="*/ 2147483646 w 840"/>
              <a:gd name="T13" fmla="*/ 2147483646 h 368"/>
              <a:gd name="T14" fmla="*/ 2147483646 w 840"/>
              <a:gd name="T15" fmla="*/ 2147483646 h 368"/>
              <a:gd name="T16" fmla="*/ 2147483646 w 840"/>
              <a:gd name="T17" fmla="*/ 2147483646 h 368"/>
              <a:gd name="T18" fmla="*/ 2147483646 w 840"/>
              <a:gd name="T19" fmla="*/ 2147483646 h 368"/>
              <a:gd name="T20" fmla="*/ 2147483646 w 840"/>
              <a:gd name="T21" fmla="*/ 2147483646 h 368"/>
              <a:gd name="T22" fmla="*/ 2147483646 w 840"/>
              <a:gd name="T23" fmla="*/ 2147483646 h 368"/>
              <a:gd name="T24" fmla="*/ 2147483646 w 840"/>
              <a:gd name="T25" fmla="*/ 2147483646 h 368"/>
              <a:gd name="T26" fmla="*/ 0 w 840"/>
              <a:gd name="T27" fmla="*/ 0 h 3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0"/>
              <a:gd name="T43" fmla="*/ 0 h 368"/>
              <a:gd name="T44" fmla="*/ 840 w 840"/>
              <a:gd name="T45" fmla="*/ 368 h 3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0" h="368">
                <a:moveTo>
                  <a:pt x="840" y="354"/>
                </a:moveTo>
                <a:cubicBezTo>
                  <a:pt x="834" y="355"/>
                  <a:pt x="828" y="357"/>
                  <a:pt x="801" y="359"/>
                </a:cubicBezTo>
                <a:cubicBezTo>
                  <a:pt x="774" y="361"/>
                  <a:pt x="720" y="368"/>
                  <a:pt x="678" y="368"/>
                </a:cubicBezTo>
                <a:cubicBezTo>
                  <a:pt x="636" y="368"/>
                  <a:pt x="585" y="365"/>
                  <a:pt x="550" y="361"/>
                </a:cubicBezTo>
                <a:cubicBezTo>
                  <a:pt x="515" y="357"/>
                  <a:pt x="490" y="350"/>
                  <a:pt x="465" y="342"/>
                </a:cubicBezTo>
                <a:cubicBezTo>
                  <a:pt x="440" y="334"/>
                  <a:pt x="420" y="324"/>
                  <a:pt x="402" y="314"/>
                </a:cubicBezTo>
                <a:cubicBezTo>
                  <a:pt x="384" y="304"/>
                  <a:pt x="372" y="293"/>
                  <a:pt x="359" y="284"/>
                </a:cubicBezTo>
                <a:cubicBezTo>
                  <a:pt x="346" y="275"/>
                  <a:pt x="332" y="265"/>
                  <a:pt x="322" y="257"/>
                </a:cubicBezTo>
                <a:cubicBezTo>
                  <a:pt x="312" y="249"/>
                  <a:pt x="303" y="242"/>
                  <a:pt x="296" y="237"/>
                </a:cubicBezTo>
                <a:cubicBezTo>
                  <a:pt x="289" y="232"/>
                  <a:pt x="287" y="231"/>
                  <a:pt x="281" y="225"/>
                </a:cubicBezTo>
                <a:cubicBezTo>
                  <a:pt x="275" y="219"/>
                  <a:pt x="268" y="211"/>
                  <a:pt x="258" y="200"/>
                </a:cubicBezTo>
                <a:cubicBezTo>
                  <a:pt x="248" y="189"/>
                  <a:pt x="241" y="178"/>
                  <a:pt x="222" y="161"/>
                </a:cubicBezTo>
                <a:cubicBezTo>
                  <a:pt x="203" y="144"/>
                  <a:pt x="180" y="125"/>
                  <a:pt x="143" y="98"/>
                </a:cubicBezTo>
                <a:cubicBezTo>
                  <a:pt x="106" y="71"/>
                  <a:pt x="30" y="21"/>
                  <a:pt x="0" y="0"/>
                </a:cubicBezTo>
              </a:path>
            </a:pathLst>
          </a:custGeom>
          <a:noFill/>
          <a:ln w="9525">
            <a:solidFill>
              <a:srgbClr val="CC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8" name="Freeform 15"/>
          <p:cNvSpPr>
            <a:spLocks/>
          </p:cNvSpPr>
          <p:nvPr/>
        </p:nvSpPr>
        <p:spPr bwMode="auto">
          <a:xfrm>
            <a:off x="7177089" y="3865563"/>
            <a:ext cx="1398587" cy="698500"/>
          </a:xfrm>
          <a:custGeom>
            <a:avLst/>
            <a:gdLst>
              <a:gd name="T0" fmla="*/ 2147483646 w 881"/>
              <a:gd name="T1" fmla="*/ 2147483646 h 440"/>
              <a:gd name="T2" fmla="*/ 2147483646 w 881"/>
              <a:gd name="T3" fmla="*/ 2147483646 h 440"/>
              <a:gd name="T4" fmla="*/ 2147483646 w 881"/>
              <a:gd name="T5" fmla="*/ 2147483646 h 440"/>
              <a:gd name="T6" fmla="*/ 2147483646 w 881"/>
              <a:gd name="T7" fmla="*/ 2147483646 h 440"/>
              <a:gd name="T8" fmla="*/ 2147483646 w 881"/>
              <a:gd name="T9" fmla="*/ 2147483646 h 440"/>
              <a:gd name="T10" fmla="*/ 2147483646 w 881"/>
              <a:gd name="T11" fmla="*/ 2147483646 h 440"/>
              <a:gd name="T12" fmla="*/ 2147483646 w 881"/>
              <a:gd name="T13" fmla="*/ 2147483646 h 440"/>
              <a:gd name="T14" fmla="*/ 2147483646 w 881"/>
              <a:gd name="T15" fmla="*/ 2147483646 h 440"/>
              <a:gd name="T16" fmla="*/ 2147483646 w 881"/>
              <a:gd name="T17" fmla="*/ 2147483646 h 440"/>
              <a:gd name="T18" fmla="*/ 2147483646 w 881"/>
              <a:gd name="T19" fmla="*/ 2147483646 h 440"/>
              <a:gd name="T20" fmla="*/ 2147483646 w 881"/>
              <a:gd name="T21" fmla="*/ 2147483646 h 440"/>
              <a:gd name="T22" fmla="*/ 2147483646 w 881"/>
              <a:gd name="T23" fmla="*/ 2147483646 h 440"/>
              <a:gd name="T24" fmla="*/ 2147483646 w 881"/>
              <a:gd name="T25" fmla="*/ 2147483646 h 440"/>
              <a:gd name="T26" fmla="*/ 2147483646 w 881"/>
              <a:gd name="T27" fmla="*/ 2147483646 h 440"/>
              <a:gd name="T28" fmla="*/ 2147483646 w 881"/>
              <a:gd name="T29" fmla="*/ 2147483646 h 440"/>
              <a:gd name="T30" fmla="*/ 0 w 881"/>
              <a:gd name="T31" fmla="*/ 0 h 4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1"/>
              <a:gd name="T49" fmla="*/ 0 h 440"/>
              <a:gd name="T50" fmla="*/ 881 w 881"/>
              <a:gd name="T51" fmla="*/ 440 h 4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1" h="440">
                <a:moveTo>
                  <a:pt x="881" y="434"/>
                </a:moveTo>
                <a:cubicBezTo>
                  <a:pt x="874" y="435"/>
                  <a:pt x="868" y="440"/>
                  <a:pt x="841" y="440"/>
                </a:cubicBezTo>
                <a:cubicBezTo>
                  <a:pt x="814" y="440"/>
                  <a:pt x="771" y="439"/>
                  <a:pt x="716" y="433"/>
                </a:cubicBezTo>
                <a:cubicBezTo>
                  <a:pt x="661" y="427"/>
                  <a:pt x="559" y="410"/>
                  <a:pt x="512" y="401"/>
                </a:cubicBezTo>
                <a:cubicBezTo>
                  <a:pt x="465" y="392"/>
                  <a:pt x="456" y="387"/>
                  <a:pt x="434" y="378"/>
                </a:cubicBezTo>
                <a:cubicBezTo>
                  <a:pt x="412" y="369"/>
                  <a:pt x="394" y="361"/>
                  <a:pt x="379" y="350"/>
                </a:cubicBezTo>
                <a:cubicBezTo>
                  <a:pt x="364" y="339"/>
                  <a:pt x="353" y="326"/>
                  <a:pt x="343" y="315"/>
                </a:cubicBezTo>
                <a:cubicBezTo>
                  <a:pt x="333" y="304"/>
                  <a:pt x="328" y="293"/>
                  <a:pt x="322" y="283"/>
                </a:cubicBezTo>
                <a:cubicBezTo>
                  <a:pt x="316" y="273"/>
                  <a:pt x="312" y="262"/>
                  <a:pt x="308" y="254"/>
                </a:cubicBezTo>
                <a:cubicBezTo>
                  <a:pt x="304" y="246"/>
                  <a:pt x="300" y="243"/>
                  <a:pt x="296" y="237"/>
                </a:cubicBezTo>
                <a:cubicBezTo>
                  <a:pt x="292" y="231"/>
                  <a:pt x="290" y="222"/>
                  <a:pt x="287" y="216"/>
                </a:cubicBezTo>
                <a:cubicBezTo>
                  <a:pt x="284" y="210"/>
                  <a:pt x="284" y="206"/>
                  <a:pt x="280" y="200"/>
                </a:cubicBezTo>
                <a:cubicBezTo>
                  <a:pt x="276" y="194"/>
                  <a:pt x="269" y="189"/>
                  <a:pt x="262" y="181"/>
                </a:cubicBezTo>
                <a:cubicBezTo>
                  <a:pt x="255" y="173"/>
                  <a:pt x="256" y="165"/>
                  <a:pt x="236" y="151"/>
                </a:cubicBezTo>
                <a:cubicBezTo>
                  <a:pt x="216" y="137"/>
                  <a:pt x="182" y="123"/>
                  <a:pt x="143" y="98"/>
                </a:cubicBezTo>
                <a:cubicBezTo>
                  <a:pt x="104" y="73"/>
                  <a:pt x="30" y="21"/>
                  <a:pt x="0" y="0"/>
                </a:cubicBezTo>
              </a:path>
            </a:pathLst>
          </a:custGeom>
          <a:noFill/>
          <a:ln w="9525">
            <a:solidFill>
              <a:srgbClr val="CC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CA"/>
          </a:p>
        </p:txBody>
      </p:sp>
      <p:sp>
        <p:nvSpPr>
          <p:cNvPr id="29" name="Oval 11"/>
          <p:cNvSpPr>
            <a:spLocks noChangeArrowheads="1"/>
          </p:cNvSpPr>
          <p:nvPr/>
        </p:nvSpPr>
        <p:spPr bwMode="auto">
          <a:xfrm>
            <a:off x="7177089" y="3867150"/>
            <a:ext cx="744537" cy="45720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endParaRPr lang="en-GB" altLang="en-US" sz="1300">
              <a:solidFill>
                <a:srgbClr val="404040"/>
              </a:solidFill>
            </a:endParaRPr>
          </a:p>
        </p:txBody>
      </p:sp>
      <p:sp>
        <p:nvSpPr>
          <p:cNvPr id="190487" name="Rectangle 1"/>
          <p:cNvSpPr>
            <a:spLocks noChangeArrowheads="1"/>
          </p:cNvSpPr>
          <p:nvPr/>
        </p:nvSpPr>
        <p:spPr bwMode="auto">
          <a:xfrm>
            <a:off x="1235487" y="6189842"/>
            <a:ext cx="625421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Gill Sans MT" panose="020B0502020104020203" pitchFamily="34" charset="0"/>
                <a:ea typeface="MS PGothic" panose="020B0600070205080204" pitchFamily="34" charset="-128"/>
              </a:defRPr>
            </a:lvl1pPr>
            <a:lvl2pPr marL="742950" indent="-285750">
              <a:defRPr sz="1300">
                <a:solidFill>
                  <a:schemeClr val="tx1"/>
                </a:solidFill>
                <a:latin typeface="Gill Sans MT" panose="020B0502020104020203" pitchFamily="34" charset="0"/>
                <a:ea typeface="MS PGothic" panose="020B0600070205080204" pitchFamily="34" charset="-128"/>
              </a:defRPr>
            </a:lvl2pPr>
            <a:lvl3pPr marL="1143000" indent="-228600">
              <a:defRPr sz="1300">
                <a:solidFill>
                  <a:schemeClr val="tx1"/>
                </a:solidFill>
                <a:latin typeface="Gill Sans MT" panose="020B0502020104020203" pitchFamily="34" charset="0"/>
                <a:ea typeface="MS PGothic" panose="020B0600070205080204" pitchFamily="34" charset="-128"/>
              </a:defRPr>
            </a:lvl3pPr>
            <a:lvl4pPr marL="1600200" indent="-228600">
              <a:defRPr sz="1300">
                <a:solidFill>
                  <a:schemeClr val="tx1"/>
                </a:solidFill>
                <a:latin typeface="Gill Sans MT" panose="020B0502020104020203" pitchFamily="34" charset="0"/>
                <a:ea typeface="MS PGothic" panose="020B0600070205080204" pitchFamily="34" charset="-128"/>
              </a:defRPr>
            </a:lvl4pPr>
            <a:lvl5pPr marL="2057400" indent="-228600">
              <a:defRPr sz="13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pPr eaLnBrk="1" hangingPunct="1"/>
            <a:r>
              <a:rPr lang="en-GB" altLang="en-US" sz="1200" dirty="0">
                <a:latin typeface="Calibri" panose="020F0502020204030204" pitchFamily="34" charset="0"/>
                <a:cs typeface="Calibri" panose="020F0502020204030204" pitchFamily="34" charset="0"/>
              </a:rPr>
              <a:t>Source: W. Feist, F. </a:t>
            </a:r>
            <a:r>
              <a:rPr lang="en-GB" altLang="en-US" sz="1200" dirty="0" err="1">
                <a:latin typeface="Calibri" panose="020F0502020204030204" pitchFamily="34" charset="0"/>
                <a:cs typeface="Calibri" panose="020F0502020204030204" pitchFamily="34" charset="0"/>
              </a:rPr>
              <a:t>Freundorfer</a:t>
            </a:r>
            <a:r>
              <a:rPr lang="en-GB" altLang="en-US" sz="1200" dirty="0">
                <a:latin typeface="Calibri" panose="020F0502020204030204" pitchFamily="34" charset="0"/>
                <a:cs typeface="Calibri" panose="020F0502020204030204" pitchFamily="34" charset="0"/>
              </a:rPr>
              <a:t>, Volume 14 of Research group cost-effective Passive Houses: Passive House windows. </a:t>
            </a:r>
            <a:r>
              <a:rPr lang="en-GB" altLang="en-US" sz="1200" dirty="0" err="1">
                <a:latin typeface="Calibri" panose="020F0502020204030204" pitchFamily="34" charset="0"/>
                <a:cs typeface="Calibri" panose="020F0502020204030204" pitchFamily="34" charset="0"/>
              </a:rPr>
              <a:t>Passivhaus</a:t>
            </a:r>
            <a:r>
              <a:rPr lang="en-GB" altLang="en-US" sz="1200" dirty="0">
                <a:latin typeface="Calibri" panose="020F0502020204030204" pitchFamily="34" charset="0"/>
                <a:cs typeface="Calibri" panose="020F0502020204030204" pitchFamily="34" charset="0"/>
              </a:rPr>
              <a:t> </a:t>
            </a:r>
            <a:r>
              <a:rPr lang="en-GB" altLang="en-US" sz="1200" dirty="0" err="1">
                <a:latin typeface="Calibri" panose="020F0502020204030204" pitchFamily="34" charset="0"/>
                <a:cs typeface="Calibri" panose="020F0502020204030204" pitchFamily="34" charset="0"/>
              </a:rPr>
              <a:t>Institut</a:t>
            </a:r>
            <a:r>
              <a:rPr lang="en-GB" altLang="en-US" sz="1200" dirty="0">
                <a:latin typeface="Calibri" panose="020F0502020204030204" pitchFamily="34" charset="0"/>
                <a:cs typeface="Calibri" panose="020F0502020204030204" pitchFamily="34" charset="0"/>
              </a:rPr>
              <a:t>, Darmstadt 1998 (currently only available in German)</a:t>
            </a:r>
          </a:p>
          <a:p>
            <a:pPr eaLnBrk="1" hangingPunct="1"/>
            <a:r>
              <a:rPr lang="en-GB" altLang="en-US" sz="1200" dirty="0">
                <a:latin typeface="Calibri" panose="020F0502020204030204" pitchFamily="34" charset="0"/>
                <a:cs typeface="Calibri" panose="020F0502020204030204" pitchFamily="34" charset="0"/>
              </a:rPr>
              <a:t>Graphic: G. Wimmers, </a:t>
            </a:r>
            <a:r>
              <a:rPr lang="en-GB" altLang="en-US" sz="1200" dirty="0" err="1">
                <a:latin typeface="Calibri" panose="020F0502020204030204" pitchFamily="34" charset="0"/>
                <a:cs typeface="Calibri" panose="020F0502020204030204" pitchFamily="34" charset="0"/>
              </a:rPr>
              <a:t>CertiPHIers</a:t>
            </a:r>
            <a:r>
              <a:rPr lang="en-GB" altLang="en-US" sz="1200" dirty="0">
                <a:latin typeface="Calibri" panose="020F0502020204030204" pitchFamily="34" charset="0"/>
                <a:cs typeface="Calibri" panose="020F0502020204030204" pitchFamily="34" charset="0"/>
              </a:rPr>
              <a:t> Cooperative</a:t>
            </a:r>
          </a:p>
        </p:txBody>
      </p:sp>
      <p:pic>
        <p:nvPicPr>
          <p:cNvPr id="31" name="Content Placeholder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60476" y="1052513"/>
            <a:ext cx="18129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9539182" y="4400552"/>
            <a:ext cx="385948" cy="16351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2" name="Rectangle 31"/>
          <p:cNvSpPr/>
          <p:nvPr/>
        </p:nvSpPr>
        <p:spPr>
          <a:xfrm>
            <a:off x="9539368" y="4081142"/>
            <a:ext cx="385762" cy="163511"/>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 name="TextBox 1"/>
          <p:cNvSpPr txBox="1"/>
          <p:nvPr/>
        </p:nvSpPr>
        <p:spPr>
          <a:xfrm>
            <a:off x="10023821" y="4012765"/>
            <a:ext cx="1409700"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Insulation</a:t>
            </a:r>
          </a:p>
        </p:txBody>
      </p:sp>
      <p:sp>
        <p:nvSpPr>
          <p:cNvPr id="33" name="TextBox 32"/>
          <p:cNvSpPr txBox="1"/>
          <p:nvPr/>
        </p:nvSpPr>
        <p:spPr>
          <a:xfrm>
            <a:off x="10023821" y="4328418"/>
            <a:ext cx="1409700"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Concrete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9" grpId="0" animBg="1"/>
      <p:bldP spid="20" grpId="0" animBg="1"/>
      <p:bldP spid="22" grpId="0"/>
      <p:bldP spid="24" grpId="0" animBg="1"/>
      <p:bldP spid="25"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882776" y="180975"/>
            <a:ext cx="7904163" cy="719138"/>
          </a:xfrm>
        </p:spPr>
        <p:txBody>
          <a:bodyPr/>
          <a:lstStyle/>
          <a:p>
            <a:r>
              <a:rPr lang="en-CA" altLang="en-US"/>
              <a:t>Yield of Forest Industry</a:t>
            </a:r>
          </a:p>
        </p:txBody>
      </p:sp>
      <p:pic>
        <p:nvPicPr>
          <p:cNvPr id="40963" name="Picture 1"/>
          <p:cNvPicPr>
            <a:picLocks noChangeAspect="1"/>
          </p:cNvPicPr>
          <p:nvPr/>
        </p:nvPicPr>
        <p:blipFill>
          <a:blip r:embed="rId3" cstate="screen">
            <a:extLst>
              <a:ext uri="{28A0092B-C50C-407E-A947-70E740481C1C}">
                <a14:useLocalDpi xmlns:a14="http://schemas.microsoft.com/office/drawing/2010/main"/>
              </a:ext>
            </a:extLst>
          </a:blip>
          <a:srcRect l="38321" t="1436" r="18542" b="8205"/>
          <a:stretch>
            <a:fillRect/>
          </a:stretch>
        </p:blipFill>
        <p:spPr bwMode="auto">
          <a:xfrm>
            <a:off x="1784350" y="963613"/>
            <a:ext cx="1912938" cy="518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Content Placeholder 2"/>
          <p:cNvSpPr>
            <a:spLocks noGrp="1"/>
          </p:cNvSpPr>
          <p:nvPr>
            <p:ph idx="1"/>
          </p:nvPr>
        </p:nvSpPr>
        <p:spPr>
          <a:xfrm>
            <a:off x="4013200" y="1295400"/>
            <a:ext cx="5270500" cy="4114800"/>
          </a:xfrm>
        </p:spPr>
        <p:txBody>
          <a:bodyPr/>
          <a:lstStyle/>
          <a:p>
            <a:r>
              <a:rPr lang="en-CA" altLang="en-US" dirty="0"/>
              <a:t>CO2 storage through the wood product chain.</a:t>
            </a:r>
          </a:p>
          <a:p>
            <a:pPr marL="457200" lvl="1" indent="0">
              <a:buNone/>
            </a:pPr>
            <a:endParaRPr lang="en-CA" altLang="en-US" dirty="0"/>
          </a:p>
        </p:txBody>
      </p:sp>
      <p:graphicFrame>
        <p:nvGraphicFramePr>
          <p:cNvPr id="6" name="Chart 5"/>
          <p:cNvGraphicFramePr>
            <a:graphicFrameLocks/>
          </p:cNvGraphicFramePr>
          <p:nvPr/>
        </p:nvGraphicFramePr>
        <p:xfrm>
          <a:off x="4232031" y="3062287"/>
          <a:ext cx="4572000" cy="2743200"/>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p:cNvGrpSpPr>
            <a:grpSpLocks/>
          </p:cNvGrpSpPr>
          <p:nvPr/>
        </p:nvGrpSpPr>
        <p:grpSpPr bwMode="auto">
          <a:xfrm>
            <a:off x="1636714" y="962025"/>
            <a:ext cx="2306637" cy="5187950"/>
            <a:chOff x="112542" y="961325"/>
            <a:chExt cx="2307099" cy="5188570"/>
          </a:xfrm>
        </p:grpSpPr>
        <p:sp>
          <p:nvSpPr>
            <p:cNvPr id="4" name="Rectangle 3"/>
            <p:cNvSpPr/>
            <p:nvPr/>
          </p:nvSpPr>
          <p:spPr>
            <a:xfrm>
              <a:off x="112542" y="1034359"/>
              <a:ext cx="1054311" cy="5042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 name="Rectangle 7"/>
            <p:cNvSpPr/>
            <p:nvPr/>
          </p:nvSpPr>
          <p:spPr>
            <a:xfrm>
              <a:off x="1365330" y="962913"/>
              <a:ext cx="1054311" cy="5186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 name="Rectangle 8"/>
            <p:cNvSpPr/>
            <p:nvPr/>
          </p:nvSpPr>
          <p:spPr>
            <a:xfrm>
              <a:off x="482503" y="5156001"/>
              <a:ext cx="1055899" cy="984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a:off x="955673" y="961325"/>
              <a:ext cx="1054311" cy="227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grpSp>
        <p:nvGrpSpPr>
          <p:cNvPr id="7" name="Group 6"/>
          <p:cNvGrpSpPr>
            <a:grpSpLocks/>
          </p:cNvGrpSpPr>
          <p:nvPr/>
        </p:nvGrpSpPr>
        <p:grpSpPr bwMode="auto">
          <a:xfrm>
            <a:off x="2073276" y="1074739"/>
            <a:ext cx="1192213" cy="4156075"/>
            <a:chOff x="548637" y="1075022"/>
            <a:chExt cx="1192241" cy="4155813"/>
          </a:xfrm>
        </p:grpSpPr>
        <p:sp>
          <p:nvSpPr>
            <p:cNvPr id="13" name="Rectangle 12"/>
            <p:cNvSpPr/>
            <p:nvPr/>
          </p:nvSpPr>
          <p:spPr>
            <a:xfrm>
              <a:off x="685165" y="1075022"/>
              <a:ext cx="1055713" cy="346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 name="Rectangle 13"/>
            <p:cNvSpPr/>
            <p:nvPr/>
          </p:nvSpPr>
          <p:spPr>
            <a:xfrm>
              <a:off x="548637" y="4884782"/>
              <a:ext cx="1055713" cy="346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 name="Rectangle 14"/>
            <p:cNvSpPr/>
            <p:nvPr/>
          </p:nvSpPr>
          <p:spPr>
            <a:xfrm>
              <a:off x="1347169" y="1421075"/>
              <a:ext cx="217492" cy="3549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6" name="Rectangle 15"/>
            <p:cNvSpPr/>
            <p:nvPr/>
          </p:nvSpPr>
          <p:spPr>
            <a:xfrm>
              <a:off x="964572" y="1417900"/>
              <a:ext cx="217493" cy="3551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grpSp>
        <p:nvGrpSpPr>
          <p:cNvPr id="12" name="Group 11"/>
          <p:cNvGrpSpPr>
            <a:grpSpLocks/>
          </p:cNvGrpSpPr>
          <p:nvPr/>
        </p:nvGrpSpPr>
        <p:grpSpPr bwMode="auto">
          <a:xfrm>
            <a:off x="2128839" y="1395413"/>
            <a:ext cx="1163637" cy="3529012"/>
            <a:chOff x="604909" y="1395740"/>
            <a:chExt cx="1164103" cy="3528519"/>
          </a:xfrm>
        </p:grpSpPr>
        <p:sp>
          <p:nvSpPr>
            <p:cNvPr id="11" name="Rectangle 10"/>
            <p:cNvSpPr/>
            <p:nvPr/>
          </p:nvSpPr>
          <p:spPr>
            <a:xfrm>
              <a:off x="714490" y="4759182"/>
              <a:ext cx="1054522" cy="165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 name="Rectangle 17"/>
            <p:cNvSpPr/>
            <p:nvPr/>
          </p:nvSpPr>
          <p:spPr>
            <a:xfrm>
              <a:off x="604909" y="1395740"/>
              <a:ext cx="1054522" cy="295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 name="Rectangle 18"/>
            <p:cNvSpPr/>
            <p:nvPr/>
          </p:nvSpPr>
          <p:spPr>
            <a:xfrm>
              <a:off x="1059116" y="1652879"/>
              <a:ext cx="179459" cy="3160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 name="Rectangle 19"/>
            <p:cNvSpPr/>
            <p:nvPr/>
          </p:nvSpPr>
          <p:spPr>
            <a:xfrm>
              <a:off x="1314805" y="1689386"/>
              <a:ext cx="179460" cy="3158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sp>
        <p:nvSpPr>
          <p:cNvPr id="2" name="Rectangle 1"/>
          <p:cNvSpPr/>
          <p:nvPr/>
        </p:nvSpPr>
        <p:spPr>
          <a:xfrm>
            <a:off x="1211951" y="6023079"/>
            <a:ext cx="6096000" cy="830997"/>
          </a:xfrm>
          <a:prstGeom prst="rect">
            <a:avLst/>
          </a:prstGeom>
        </p:spPr>
        <p:txBody>
          <a:bodyPr>
            <a:spAutoFit/>
          </a:bodyPr>
          <a:lstStyle/>
          <a:p>
            <a:r>
              <a:rPr lang="en-US" sz="1200" dirty="0">
                <a:solidFill>
                  <a:srgbClr val="000000"/>
                </a:solidFill>
                <a:latin typeface="Calibri" panose="020F0502020204030204" pitchFamily="34" charset="0"/>
                <a:cs typeface="Calibri" panose="020F0502020204030204" pitchFamily="34" charset="0"/>
              </a:rPr>
              <a:t>U.S. Forest Service. 2008. Forest Resources of the United States, 2007. WO-xxx. Washington, D.C.: U.S. Department of Agriculture, Forest Service. https://www.fs.usda.gov/treesearch/pubs/17334  </a:t>
            </a:r>
            <a:r>
              <a:rPr lang="en-US" sz="1200" dirty="0">
                <a:latin typeface="Calibri" panose="020F0502020204030204" pitchFamily="34" charset="0"/>
                <a:cs typeface="Calibri" panose="020F0502020204030204" pitchFamily="34" charset="0"/>
              </a:rPr>
              <a:t> </a:t>
            </a:r>
            <a:br>
              <a:rPr lang="en-US" sz="1200" dirty="0">
                <a:latin typeface="Calibri" panose="020F0502020204030204" pitchFamily="34" charset="0"/>
                <a:cs typeface="Calibri" panose="020F0502020204030204" pitchFamily="34" charset="0"/>
              </a:rPr>
            </a:br>
            <a:endParaRPr lang="en-CA" sz="1200" dirty="0">
              <a:latin typeface="Calibri" panose="020F0502020204030204" pitchFamily="34" charset="0"/>
              <a:cs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425" y="1376363"/>
            <a:ext cx="7548563"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Rectangle 2053"/>
          <p:cNvSpPr>
            <a:spLocks noChangeArrowheads="1"/>
          </p:cNvSpPr>
          <p:nvPr/>
        </p:nvSpPr>
        <p:spPr bwMode="auto">
          <a:xfrm>
            <a:off x="1211651" y="134939"/>
            <a:ext cx="10015494"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dirty="0">
                <a:solidFill>
                  <a:srgbClr val="404040"/>
                </a:solidFill>
              </a:rPr>
              <a:t>Thermally Optimized Eaves, Wall to Roof (Prefab)</a:t>
            </a:r>
          </a:p>
        </p:txBody>
      </p:sp>
      <p:sp>
        <p:nvSpPr>
          <p:cNvPr id="5" name="Rectangle 4"/>
          <p:cNvSpPr/>
          <p:nvPr/>
        </p:nvSpPr>
        <p:spPr>
          <a:xfrm rot="5400000">
            <a:off x="2647093" y="3117371"/>
            <a:ext cx="1033614"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3111071" y="3792665"/>
            <a:ext cx="697208" cy="2554161"/>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rot="5400000">
            <a:off x="2311073" y="4802902"/>
            <a:ext cx="3042129" cy="45719"/>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3111071" y="3687007"/>
            <a:ext cx="696208"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3856856" y="3548214"/>
            <a:ext cx="249780"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3856856" y="4408185"/>
            <a:ext cx="249780"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3856856" y="5107592"/>
            <a:ext cx="249780"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3856856" y="6133569"/>
            <a:ext cx="249780" cy="18558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p:nvSpPr>
        <p:spPr>
          <a:xfrm>
            <a:off x="3865881" y="4527453"/>
            <a:ext cx="240755" cy="580138"/>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 name="Rectangle 14"/>
          <p:cNvSpPr/>
          <p:nvPr/>
        </p:nvSpPr>
        <p:spPr>
          <a:xfrm>
            <a:off x="3865881" y="3667482"/>
            <a:ext cx="240755" cy="732534"/>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6" name="Rectangle 15"/>
          <p:cNvSpPr/>
          <p:nvPr/>
        </p:nvSpPr>
        <p:spPr>
          <a:xfrm rot="3311204">
            <a:off x="4614467" y="1967949"/>
            <a:ext cx="240755" cy="1749481"/>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7" name="Rectangle 16"/>
          <p:cNvSpPr/>
          <p:nvPr/>
        </p:nvSpPr>
        <p:spPr>
          <a:xfrm rot="3214443">
            <a:off x="3844049" y="3335859"/>
            <a:ext cx="249780"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rot="3214443">
            <a:off x="5373136" y="2250457"/>
            <a:ext cx="249780" cy="105658"/>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rot="3311204">
            <a:off x="6139679" y="911996"/>
            <a:ext cx="240755" cy="1723850"/>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 name="Rectangle 19"/>
          <p:cNvSpPr/>
          <p:nvPr/>
        </p:nvSpPr>
        <p:spPr>
          <a:xfrm rot="3311204">
            <a:off x="4381684" y="554648"/>
            <a:ext cx="649758" cy="3108985"/>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 name="Rectangle 1"/>
          <p:cNvSpPr/>
          <p:nvPr/>
        </p:nvSpPr>
        <p:spPr>
          <a:xfrm>
            <a:off x="4914900" y="963613"/>
            <a:ext cx="2452007" cy="412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Freeform 2"/>
          <p:cNvSpPr/>
          <p:nvPr/>
        </p:nvSpPr>
        <p:spPr>
          <a:xfrm>
            <a:off x="3230336" y="2726871"/>
            <a:ext cx="386443" cy="805543"/>
          </a:xfrm>
          <a:custGeom>
            <a:avLst/>
            <a:gdLst>
              <a:gd name="connsiteX0" fmla="*/ 0 w 386443"/>
              <a:gd name="connsiteY0" fmla="*/ 805543 h 805543"/>
              <a:gd name="connsiteX1" fmla="*/ 386443 w 386443"/>
              <a:gd name="connsiteY1" fmla="*/ 525236 h 805543"/>
              <a:gd name="connsiteX2" fmla="*/ 10885 w 386443"/>
              <a:gd name="connsiteY2" fmla="*/ 0 h 805543"/>
              <a:gd name="connsiteX3" fmla="*/ 0 w 386443"/>
              <a:gd name="connsiteY3" fmla="*/ 805543 h 805543"/>
            </a:gdLst>
            <a:ahLst/>
            <a:cxnLst>
              <a:cxn ang="0">
                <a:pos x="connsiteX0" y="connsiteY0"/>
              </a:cxn>
              <a:cxn ang="0">
                <a:pos x="connsiteX1" y="connsiteY1"/>
              </a:cxn>
              <a:cxn ang="0">
                <a:pos x="connsiteX2" y="connsiteY2"/>
              </a:cxn>
              <a:cxn ang="0">
                <a:pos x="connsiteX3" y="connsiteY3"/>
              </a:cxn>
            </a:cxnLst>
            <a:rect l="l" t="t" r="r" b="b"/>
            <a:pathLst>
              <a:path w="386443" h="805543">
                <a:moveTo>
                  <a:pt x="0" y="805543"/>
                </a:moveTo>
                <a:lnTo>
                  <a:pt x="386443" y="525236"/>
                </a:lnTo>
                <a:lnTo>
                  <a:pt x="10885" y="0"/>
                </a:lnTo>
                <a:cubicBezTo>
                  <a:pt x="8164" y="266700"/>
                  <a:pt x="5442" y="533400"/>
                  <a:pt x="0" y="805543"/>
                </a:cubicBezTo>
                <a:close/>
              </a:path>
            </a:pathLst>
          </a:custGeom>
          <a:solidFill>
            <a:srgbClr val="B9AE1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Freeform 22"/>
          <p:cNvSpPr/>
          <p:nvPr/>
        </p:nvSpPr>
        <p:spPr>
          <a:xfrm rot="16200000">
            <a:off x="3541305" y="3079502"/>
            <a:ext cx="386443" cy="805543"/>
          </a:xfrm>
          <a:custGeom>
            <a:avLst/>
            <a:gdLst>
              <a:gd name="connsiteX0" fmla="*/ 0 w 386443"/>
              <a:gd name="connsiteY0" fmla="*/ 805543 h 805543"/>
              <a:gd name="connsiteX1" fmla="*/ 386443 w 386443"/>
              <a:gd name="connsiteY1" fmla="*/ 525236 h 805543"/>
              <a:gd name="connsiteX2" fmla="*/ 10885 w 386443"/>
              <a:gd name="connsiteY2" fmla="*/ 0 h 805543"/>
              <a:gd name="connsiteX3" fmla="*/ 0 w 386443"/>
              <a:gd name="connsiteY3" fmla="*/ 805543 h 805543"/>
            </a:gdLst>
            <a:ahLst/>
            <a:cxnLst>
              <a:cxn ang="0">
                <a:pos x="connsiteX0" y="connsiteY0"/>
              </a:cxn>
              <a:cxn ang="0">
                <a:pos x="connsiteX1" y="connsiteY1"/>
              </a:cxn>
              <a:cxn ang="0">
                <a:pos x="connsiteX2" y="connsiteY2"/>
              </a:cxn>
              <a:cxn ang="0">
                <a:pos x="connsiteX3" y="connsiteY3"/>
              </a:cxn>
            </a:cxnLst>
            <a:rect l="l" t="t" r="r" b="b"/>
            <a:pathLst>
              <a:path w="386443" h="805543">
                <a:moveTo>
                  <a:pt x="0" y="805543"/>
                </a:moveTo>
                <a:lnTo>
                  <a:pt x="386443" y="525236"/>
                </a:lnTo>
                <a:lnTo>
                  <a:pt x="10885" y="0"/>
                </a:lnTo>
                <a:cubicBezTo>
                  <a:pt x="8164" y="266700"/>
                  <a:pt x="5442" y="533400"/>
                  <a:pt x="0" y="805543"/>
                </a:cubicBezTo>
                <a:close/>
              </a:path>
            </a:pathLst>
          </a:custGeom>
          <a:solidFill>
            <a:srgbClr val="B9AE1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 Box 7"/>
          <p:cNvSpPr txBox="1">
            <a:spLocks noChangeArrowheads="1"/>
          </p:cNvSpPr>
          <p:nvPr/>
        </p:nvSpPr>
        <p:spPr bwMode="auto">
          <a:xfrm>
            <a:off x="1211024" y="6517063"/>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Wimmers</a:t>
            </a:r>
          </a:p>
        </p:txBody>
      </p:sp>
      <p:sp>
        <p:nvSpPr>
          <p:cNvPr id="25" name="Rectangle 24"/>
          <p:cNvSpPr/>
          <p:nvPr/>
        </p:nvSpPr>
        <p:spPr>
          <a:xfrm>
            <a:off x="6943135" y="5069745"/>
            <a:ext cx="2452007" cy="1128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6" name="Group 25">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27" name="Group 26">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32" name="TextBox 31">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33" name="TextBox 32">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34" name="Diagonal Stripe 33">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35" name="Diagonal Stripe 34">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28" name="Group 27">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30" name="Rectangle 29">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1" name="Rectangle 30">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29" name="Picture 28"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Tree>
    <p:extLst>
      <p:ext uri="{BB962C8B-B14F-4D97-AF65-F5344CB8AC3E}">
        <p14:creationId xmlns:p14="http://schemas.microsoft.com/office/powerpoint/2010/main" val="352004816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9323" y="1034367"/>
            <a:ext cx="7207250"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2053"/>
          <p:cNvSpPr>
            <a:spLocks noChangeArrowheads="1"/>
          </p:cNvSpPr>
          <p:nvPr/>
        </p:nvSpPr>
        <p:spPr bwMode="auto">
          <a:xfrm>
            <a:off x="1225611" y="134939"/>
            <a:ext cx="746760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dirty="0">
                <a:solidFill>
                  <a:srgbClr val="404040"/>
                </a:solidFill>
              </a:rPr>
              <a:t>Thermally Optimized Corner (Prefab)</a:t>
            </a:r>
          </a:p>
        </p:txBody>
      </p:sp>
      <p:sp>
        <p:nvSpPr>
          <p:cNvPr id="2" name="Rectangle 1"/>
          <p:cNvSpPr/>
          <p:nvPr/>
        </p:nvSpPr>
        <p:spPr>
          <a:xfrm>
            <a:off x="3224833" y="3124292"/>
            <a:ext cx="1668256" cy="233161"/>
          </a:xfrm>
          <a:prstGeom prst="rect">
            <a:avLst/>
          </a:prstGeom>
          <a:solidFill>
            <a:srgbClr val="85714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rot="5400000">
            <a:off x="4175541" y="2406745"/>
            <a:ext cx="1668256" cy="233161"/>
          </a:xfrm>
          <a:prstGeom prst="rect">
            <a:avLst/>
          </a:prstGeom>
          <a:solidFill>
            <a:srgbClr val="85714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rot="5400000">
            <a:off x="2251101" y="2374745"/>
            <a:ext cx="1668256" cy="265247"/>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3341413" y="3425716"/>
            <a:ext cx="1668256" cy="233161"/>
          </a:xfrm>
          <a:prstGeom prst="rect">
            <a:avLst/>
          </a:prstGeom>
          <a:solidFill>
            <a:srgbClr val="85714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3224834" y="1689197"/>
            <a:ext cx="1668253" cy="1420893"/>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a:off x="1329200" y="1673240"/>
            <a:ext cx="1613343" cy="1684213"/>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Rectangle 10"/>
          <p:cNvSpPr/>
          <p:nvPr/>
        </p:nvSpPr>
        <p:spPr>
          <a:xfrm>
            <a:off x="3341414" y="3658877"/>
            <a:ext cx="1668256" cy="2434796"/>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 name="Rectangle 11"/>
          <p:cNvSpPr/>
          <p:nvPr/>
        </p:nvSpPr>
        <p:spPr>
          <a:xfrm>
            <a:off x="2645479" y="4334678"/>
            <a:ext cx="607273" cy="1758994"/>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 name="Rectangle 12"/>
          <p:cNvSpPr/>
          <p:nvPr/>
        </p:nvSpPr>
        <p:spPr>
          <a:xfrm rot="16200000">
            <a:off x="1535579" y="3226315"/>
            <a:ext cx="607273" cy="1033991"/>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 name="Rectangle 13"/>
          <p:cNvSpPr/>
          <p:nvPr/>
        </p:nvSpPr>
        <p:spPr>
          <a:xfrm rot="5400000">
            <a:off x="2185197" y="3603709"/>
            <a:ext cx="621231" cy="265247"/>
          </a:xfrm>
          <a:prstGeom prst="rect">
            <a:avLst/>
          </a:prstGeom>
          <a:solidFill>
            <a:srgbClr val="85714D">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rot="5400000">
            <a:off x="2320538" y="3747574"/>
            <a:ext cx="908961" cy="265247"/>
          </a:xfrm>
          <a:prstGeom prst="rect">
            <a:avLst/>
          </a:prstGeom>
          <a:solidFill>
            <a:srgbClr val="85714D">
              <a:alpha val="50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2900663" y="3435932"/>
            <a:ext cx="342025" cy="898745"/>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4" name="Straight Connector 3"/>
          <p:cNvCxnSpPr/>
          <p:nvPr/>
        </p:nvCxnSpPr>
        <p:spPr>
          <a:xfrm flipV="1">
            <a:off x="2356212" y="3446150"/>
            <a:ext cx="272224" cy="6007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2363188" y="3435932"/>
            <a:ext cx="272225" cy="609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642390" y="3446150"/>
            <a:ext cx="265256" cy="8987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2642400" y="3435931"/>
            <a:ext cx="258262" cy="8987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rot="5400000">
            <a:off x="3180507" y="1490189"/>
            <a:ext cx="94433" cy="3797051"/>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p:cNvSpPr/>
          <p:nvPr/>
        </p:nvSpPr>
        <p:spPr>
          <a:xfrm rot="5400000">
            <a:off x="1981336" y="4717567"/>
            <a:ext cx="2631490" cy="88659"/>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Text Box 7"/>
          <p:cNvSpPr txBox="1">
            <a:spLocks noChangeArrowheads="1"/>
          </p:cNvSpPr>
          <p:nvPr/>
        </p:nvSpPr>
        <p:spPr bwMode="auto">
          <a:xfrm>
            <a:off x="1211024" y="6518870"/>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Wimmers</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2442" y="1006475"/>
            <a:ext cx="64135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2053"/>
          <p:cNvSpPr>
            <a:spLocks noChangeArrowheads="1"/>
          </p:cNvSpPr>
          <p:nvPr/>
        </p:nvSpPr>
        <p:spPr bwMode="auto">
          <a:xfrm>
            <a:off x="1204671" y="134939"/>
            <a:ext cx="9642486"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dirty="0">
                <a:solidFill>
                  <a:srgbClr val="404040"/>
                </a:solidFill>
              </a:rPr>
              <a:t>Thermally Optimized Floor Connection (Prefab)</a:t>
            </a:r>
          </a:p>
        </p:txBody>
      </p:sp>
      <p:sp>
        <p:nvSpPr>
          <p:cNvPr id="5" name="Rectangle 4"/>
          <p:cNvSpPr/>
          <p:nvPr/>
        </p:nvSpPr>
        <p:spPr>
          <a:xfrm rot="5400000">
            <a:off x="5883440" y="1862876"/>
            <a:ext cx="235897" cy="561496"/>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181115" y="1055083"/>
            <a:ext cx="1451870" cy="4905980"/>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a:off x="5632984" y="1055083"/>
            <a:ext cx="87656" cy="4905980"/>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rot="5400000">
            <a:off x="5806077" y="4095944"/>
            <a:ext cx="390623" cy="561496"/>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741580" y="1051606"/>
            <a:ext cx="540557" cy="974069"/>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a:off x="5731109" y="4572004"/>
            <a:ext cx="540557" cy="1389059"/>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 name="Text Box 7"/>
          <p:cNvSpPr txBox="1">
            <a:spLocks noChangeArrowheads="1"/>
          </p:cNvSpPr>
          <p:nvPr/>
        </p:nvSpPr>
        <p:spPr bwMode="auto">
          <a:xfrm>
            <a:off x="1211024" y="6510986"/>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Wimmers</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2053"/>
          <p:cNvSpPr>
            <a:spLocks noChangeArrowheads="1"/>
          </p:cNvSpPr>
          <p:nvPr/>
        </p:nvSpPr>
        <p:spPr bwMode="auto">
          <a:xfrm>
            <a:off x="1186626" y="134939"/>
            <a:ext cx="10598974"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3200" dirty="0">
                <a:solidFill>
                  <a:srgbClr val="404040"/>
                </a:solidFill>
              </a:rPr>
              <a:t>Thermally Optimized Footing Detail, no Basement (Prefab)</a:t>
            </a:r>
          </a:p>
        </p:txBody>
      </p:sp>
      <p:pic>
        <p:nvPicPr>
          <p:cNvPr id="1146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11024" y="953136"/>
            <a:ext cx="6556375"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Graphic: Wimmers</a:t>
            </a:r>
          </a:p>
        </p:txBody>
      </p:sp>
      <p:sp>
        <p:nvSpPr>
          <p:cNvPr id="6" name="Rectangle 5"/>
          <p:cNvSpPr/>
          <p:nvPr/>
        </p:nvSpPr>
        <p:spPr>
          <a:xfrm>
            <a:off x="5615935" y="1067687"/>
            <a:ext cx="1534040" cy="1240866"/>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rot="5400000">
            <a:off x="7359796" y="2431813"/>
            <a:ext cx="231759" cy="446861"/>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7163804" y="1067686"/>
            <a:ext cx="74612" cy="1780216"/>
          </a:xfrm>
          <a:prstGeom prst="rect">
            <a:avLst/>
          </a:prstGeom>
          <a:solidFill>
            <a:srgbClr val="85714D">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7256338" y="1067686"/>
            <a:ext cx="456597" cy="1471677"/>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a:off x="6262778" y="2847902"/>
            <a:ext cx="1450157" cy="2003304"/>
          </a:xfrm>
          <a:prstGeom prst="rect">
            <a:avLst/>
          </a:prstGeom>
          <a:solidFill>
            <a:schemeClr val="bg1">
              <a:lumMod val="6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Rectangle 10"/>
          <p:cNvSpPr/>
          <p:nvPr/>
        </p:nvSpPr>
        <p:spPr>
          <a:xfrm>
            <a:off x="5516825" y="2573739"/>
            <a:ext cx="745953" cy="3398437"/>
          </a:xfrm>
          <a:prstGeom prst="rect">
            <a:avLst/>
          </a:prstGeom>
          <a:solidFill>
            <a:srgbClr val="FF99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 name="Rectangle 11"/>
          <p:cNvSpPr/>
          <p:nvPr/>
        </p:nvSpPr>
        <p:spPr>
          <a:xfrm>
            <a:off x="6255863" y="4851206"/>
            <a:ext cx="1443243" cy="1115689"/>
          </a:xfrm>
          <a:prstGeom prst="rect">
            <a:avLst/>
          </a:prstGeom>
          <a:solidFill>
            <a:srgbClr val="FF99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 name="Rectangle 12"/>
          <p:cNvSpPr/>
          <p:nvPr/>
        </p:nvSpPr>
        <p:spPr>
          <a:xfrm>
            <a:off x="5116451" y="3045080"/>
            <a:ext cx="400374" cy="2921815"/>
          </a:xfrm>
          <a:prstGeom prst="rect">
            <a:avLst/>
          </a:prstGeom>
          <a:solidFill>
            <a:srgbClr val="FF99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 name="Rectangle 13"/>
          <p:cNvSpPr/>
          <p:nvPr/>
        </p:nvSpPr>
        <p:spPr>
          <a:xfrm rot="5400000">
            <a:off x="6263453" y="1656675"/>
            <a:ext cx="231759" cy="1568941"/>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rot="5400000">
            <a:off x="6578319" y="2241482"/>
            <a:ext cx="269939" cy="901025"/>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Oval 1"/>
          <p:cNvSpPr/>
          <p:nvPr/>
        </p:nvSpPr>
        <p:spPr>
          <a:xfrm>
            <a:off x="4865162" y="2128947"/>
            <a:ext cx="2966564" cy="11866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itle 1"/>
          <p:cNvSpPr>
            <a:spLocks noGrp="1"/>
          </p:cNvSpPr>
          <p:nvPr>
            <p:ph type="title"/>
          </p:nvPr>
        </p:nvSpPr>
        <p:spPr>
          <a:xfrm>
            <a:off x="1219891" y="188914"/>
            <a:ext cx="7905750" cy="719137"/>
          </a:xfrm>
        </p:spPr>
        <p:txBody>
          <a:bodyPr/>
          <a:lstStyle/>
          <a:p>
            <a:r>
              <a:rPr lang="en-GB" altLang="en-US" dirty="0"/>
              <a:t>Thermally Optimized Window Installation</a:t>
            </a:r>
          </a:p>
        </p:txBody>
      </p:sp>
      <p:pic>
        <p:nvPicPr>
          <p:cNvPr id="26931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4520" y="1127125"/>
            <a:ext cx="883920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rot="5400000">
            <a:off x="6431581" y="3067142"/>
            <a:ext cx="1872977" cy="229321"/>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rot="5400000">
            <a:off x="7756368" y="3563121"/>
            <a:ext cx="694452" cy="2024985"/>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 name="Rectangle 8"/>
          <p:cNvSpPr/>
          <p:nvPr/>
        </p:nvSpPr>
        <p:spPr>
          <a:xfrm>
            <a:off x="7211987" y="4118290"/>
            <a:ext cx="1904100" cy="96592"/>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rot="5400000">
            <a:off x="1952154" y="3595943"/>
            <a:ext cx="694452" cy="1960249"/>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 name="Rectangle 19"/>
          <p:cNvSpPr/>
          <p:nvPr/>
        </p:nvSpPr>
        <p:spPr>
          <a:xfrm>
            <a:off x="3146407" y="1911659"/>
            <a:ext cx="392709" cy="863913"/>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6" name="Rectangle 35"/>
          <p:cNvSpPr/>
          <p:nvPr/>
        </p:nvSpPr>
        <p:spPr>
          <a:xfrm rot="5400000">
            <a:off x="2082529" y="3076526"/>
            <a:ext cx="1872977" cy="229321"/>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p:cNvSpPr/>
          <p:nvPr/>
        </p:nvSpPr>
        <p:spPr>
          <a:xfrm>
            <a:off x="1287021" y="4118290"/>
            <a:ext cx="1847599" cy="89612"/>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p:cNvSpPr/>
          <p:nvPr/>
        </p:nvSpPr>
        <p:spPr>
          <a:xfrm>
            <a:off x="6847972" y="1911659"/>
            <a:ext cx="392709" cy="863913"/>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9" name="Rectangle 38"/>
          <p:cNvSpPr/>
          <p:nvPr/>
        </p:nvSpPr>
        <p:spPr>
          <a:xfrm>
            <a:off x="7075746" y="3461464"/>
            <a:ext cx="168769" cy="766923"/>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0" name="Rectangle 39"/>
          <p:cNvSpPr/>
          <p:nvPr/>
        </p:nvSpPr>
        <p:spPr>
          <a:xfrm>
            <a:off x="3142574" y="3440979"/>
            <a:ext cx="136932" cy="766923"/>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1" name="Text Box 7"/>
          <p:cNvSpPr txBox="1">
            <a:spLocks noChangeArrowheads="1"/>
          </p:cNvSpPr>
          <p:nvPr/>
        </p:nvSpPr>
        <p:spPr bwMode="auto">
          <a:xfrm>
            <a:off x="1206028" y="6520882"/>
            <a:ext cx="1991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Wimmers</a:t>
            </a:r>
          </a:p>
        </p:txBody>
      </p:sp>
      <p:sp>
        <p:nvSpPr>
          <p:cNvPr id="2" name="TextBox 1"/>
          <p:cNvSpPr txBox="1"/>
          <p:nvPr/>
        </p:nvSpPr>
        <p:spPr>
          <a:xfrm>
            <a:off x="4129676" y="1875982"/>
            <a:ext cx="2187363" cy="738664"/>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Insulation overlapping Window Frame (if possible) to reduce thermal bridge.</a:t>
            </a:r>
          </a:p>
        </p:txBody>
      </p:sp>
    </p:spTree>
    <p:extLst>
      <p:ext uri="{BB962C8B-B14F-4D97-AF65-F5344CB8AC3E}">
        <p14:creationId xmlns:p14="http://schemas.microsoft.com/office/powerpoint/2010/main" val="337521783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p:cNvSpPr>
            <a:spLocks noGrp="1"/>
          </p:cNvSpPr>
          <p:nvPr>
            <p:ph type="title"/>
          </p:nvPr>
        </p:nvSpPr>
        <p:spPr>
          <a:xfrm>
            <a:off x="6522590" y="195967"/>
            <a:ext cx="5466210" cy="719137"/>
          </a:xfrm>
        </p:spPr>
        <p:txBody>
          <a:bodyPr/>
          <a:lstStyle/>
          <a:p>
            <a:r>
              <a:rPr lang="en-US" altLang="en-US" dirty="0"/>
              <a:t>Window Installation</a:t>
            </a:r>
          </a:p>
        </p:txBody>
      </p:sp>
      <p:pic>
        <p:nvPicPr>
          <p:cNvPr id="27034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993" b="9288"/>
          <a:stretch/>
        </p:blipFill>
        <p:spPr bwMode="auto">
          <a:xfrm>
            <a:off x="1113978" y="-7882"/>
            <a:ext cx="5170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23458" y="2255290"/>
            <a:ext cx="1424738" cy="168759"/>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rot="10800000">
            <a:off x="1423949" y="6170988"/>
            <a:ext cx="552292" cy="751815"/>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 name="Rectangle 11"/>
          <p:cNvSpPr/>
          <p:nvPr/>
        </p:nvSpPr>
        <p:spPr>
          <a:xfrm rot="5400000">
            <a:off x="3039409" y="2194812"/>
            <a:ext cx="322179" cy="774598"/>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7" name="Rectangle 16"/>
          <p:cNvSpPr/>
          <p:nvPr/>
        </p:nvSpPr>
        <p:spPr>
          <a:xfrm rot="5400000">
            <a:off x="1801187" y="5406723"/>
            <a:ext cx="126352" cy="880827"/>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 name="Rectangle 18"/>
          <p:cNvSpPr/>
          <p:nvPr/>
        </p:nvSpPr>
        <p:spPr>
          <a:xfrm rot="5400000">
            <a:off x="1771253" y="2066888"/>
            <a:ext cx="126352" cy="880827"/>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 name="Rectangle 19"/>
          <p:cNvSpPr/>
          <p:nvPr/>
        </p:nvSpPr>
        <p:spPr>
          <a:xfrm rot="5400000">
            <a:off x="1436781" y="1410966"/>
            <a:ext cx="1424738" cy="251385"/>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p:cNvSpPr/>
          <p:nvPr/>
        </p:nvSpPr>
        <p:spPr>
          <a:xfrm rot="5400000">
            <a:off x="2613821" y="1410967"/>
            <a:ext cx="1424738" cy="251385"/>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2023457" y="5922854"/>
            <a:ext cx="1424738" cy="168759"/>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rot="5400000">
            <a:off x="3044473" y="5428393"/>
            <a:ext cx="80467" cy="908457"/>
          </a:xfrm>
          <a:prstGeom prst="rect">
            <a:avLst/>
          </a:prstGeom>
          <a:solidFill>
            <a:srgbClr val="92D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4" name="Rectangle 23"/>
          <p:cNvSpPr/>
          <p:nvPr/>
        </p:nvSpPr>
        <p:spPr>
          <a:xfrm rot="5400000">
            <a:off x="772654" y="1189483"/>
            <a:ext cx="2415655" cy="78575"/>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p:cNvSpPr/>
          <p:nvPr/>
        </p:nvSpPr>
        <p:spPr>
          <a:xfrm rot="5400000">
            <a:off x="1486289" y="6356740"/>
            <a:ext cx="979905" cy="87052"/>
          </a:xfrm>
          <a:prstGeom prst="rect">
            <a:avLst/>
          </a:prstGeom>
          <a:solidFill>
            <a:srgbClr val="85714D">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p:cNvSpPr/>
          <p:nvPr/>
        </p:nvSpPr>
        <p:spPr>
          <a:xfrm rot="10800000">
            <a:off x="1394015" y="20943"/>
            <a:ext cx="538700" cy="2200243"/>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 name="Rectangle 26"/>
          <p:cNvSpPr/>
          <p:nvPr/>
        </p:nvSpPr>
        <p:spPr>
          <a:xfrm rot="10800000">
            <a:off x="2028631" y="6115787"/>
            <a:ext cx="1419564" cy="751815"/>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8" name="Rectangle 27"/>
          <p:cNvSpPr/>
          <p:nvPr/>
        </p:nvSpPr>
        <p:spPr>
          <a:xfrm rot="10800000">
            <a:off x="2288638" y="20943"/>
            <a:ext cx="908170" cy="2216962"/>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9" name="Rectangle 28"/>
          <p:cNvSpPr/>
          <p:nvPr/>
        </p:nvSpPr>
        <p:spPr>
          <a:xfrm rot="10800000">
            <a:off x="2028631" y="20942"/>
            <a:ext cx="276146" cy="797230"/>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0" name="Rectangle 29"/>
          <p:cNvSpPr/>
          <p:nvPr/>
        </p:nvSpPr>
        <p:spPr>
          <a:xfrm rot="10800000">
            <a:off x="3200397" y="25683"/>
            <a:ext cx="276146" cy="791357"/>
          </a:xfrm>
          <a:prstGeom prst="rect">
            <a:avLst/>
          </a:prstGeom>
          <a:solidFill>
            <a:srgbClr val="E7DC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6" name="Rectangle 45"/>
          <p:cNvSpPr/>
          <p:nvPr/>
        </p:nvSpPr>
        <p:spPr>
          <a:xfrm>
            <a:off x="5870308" y="3037063"/>
            <a:ext cx="816823" cy="3830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Text Box 7"/>
          <p:cNvSpPr txBox="1">
            <a:spLocks noChangeArrowheads="1"/>
          </p:cNvSpPr>
          <p:nvPr/>
        </p:nvSpPr>
        <p:spPr bwMode="auto">
          <a:xfrm>
            <a:off x="4349691" y="6386872"/>
            <a:ext cx="1991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Wimmers</a:t>
            </a:r>
          </a:p>
        </p:txBody>
      </p:sp>
    </p:spTree>
    <p:extLst>
      <p:ext uri="{BB962C8B-B14F-4D97-AF65-F5344CB8AC3E}">
        <p14:creationId xmlns:p14="http://schemas.microsoft.com/office/powerpoint/2010/main" val="264329110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Title 1"/>
          <p:cNvSpPr>
            <a:spLocks noGrp="1"/>
          </p:cNvSpPr>
          <p:nvPr>
            <p:ph type="title"/>
          </p:nvPr>
        </p:nvSpPr>
        <p:spPr>
          <a:xfrm>
            <a:off x="1181686" y="188914"/>
            <a:ext cx="9352965" cy="719137"/>
          </a:xfrm>
        </p:spPr>
        <p:txBody>
          <a:bodyPr/>
          <a:lstStyle/>
          <a:p>
            <a:r>
              <a:rPr lang="de-DE" altLang="en-US" dirty="0"/>
              <a:t>Detail optimization with FEM tool</a:t>
            </a:r>
            <a:endParaRPr lang="en-CA" altLang="en-US" dirty="0"/>
          </a:p>
        </p:txBody>
      </p:sp>
      <p:graphicFrame>
        <p:nvGraphicFramePr>
          <p:cNvPr id="431107" name="Object 2"/>
          <p:cNvGraphicFramePr>
            <a:graphicFrameLocks noChangeAspect="1"/>
          </p:cNvGraphicFramePr>
          <p:nvPr/>
        </p:nvGraphicFramePr>
        <p:xfrm>
          <a:off x="1308100" y="1376363"/>
          <a:ext cx="7315200" cy="4665663"/>
        </p:xfrm>
        <a:graphic>
          <a:graphicData uri="http://schemas.openxmlformats.org/presentationml/2006/ole">
            <mc:AlternateContent xmlns:mc="http://schemas.openxmlformats.org/markup-compatibility/2006">
              <mc:Choice xmlns:v="urn:schemas-microsoft-com:vml" Requires="v">
                <p:oleObj name="Arbeitsblatt" r:id="rId3" imgW="8391708" imgH="5353429" progId="Excel.Sheet.8">
                  <p:embed/>
                </p:oleObj>
              </mc:Choice>
              <mc:Fallback>
                <p:oleObj name="Arbeitsblatt" r:id="rId3" imgW="8391708" imgH="5353429" progId="Excel.Sheet.8">
                  <p:embed/>
                  <p:pic>
                    <p:nvPicPr>
                      <p:cNvPr id="43110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100" y="1376363"/>
                        <a:ext cx="7315200" cy="4665663"/>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Graphic: Wimmers</a:t>
            </a:r>
          </a:p>
        </p:txBody>
      </p:sp>
    </p:spTree>
    <p:extLst>
      <p:ext uri="{BB962C8B-B14F-4D97-AF65-F5344CB8AC3E}">
        <p14:creationId xmlns:p14="http://schemas.microsoft.com/office/powerpoint/2010/main" val="378885068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71044"/>
            <a:ext cx="11895228" cy="58869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pic>
        <p:nvPicPr>
          <p:cNvPr id="394242" name="Picture 2" descr="IMG_07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8100" y="1376363"/>
            <a:ext cx="47879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t="11150" b="12509"/>
          <a:stretch/>
        </p:blipFill>
        <p:spPr>
          <a:xfrm>
            <a:off x="9859353" y="69260"/>
            <a:ext cx="1033757" cy="789173"/>
          </a:xfrm>
          <a:prstGeom prst="rect">
            <a:avLst/>
          </a:prstGeom>
        </p:spPr>
      </p:pic>
      <p:grpSp>
        <p:nvGrpSpPr>
          <p:cNvPr id="6" name="Group 5">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7" name="Group 6">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2" name="TextBox 11">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3" name="TextBox 12">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4" name="Diagonal Stripe 13">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5" name="Diagonal Stripe 14">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8" name="Group 7">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10" name="Rectangle 9">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ectangle 10">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9" name="Picture 8"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6" name="Title 1"/>
          <p:cNvSpPr>
            <a:spLocks noGrp="1"/>
          </p:cNvSpPr>
          <p:nvPr>
            <p:ph type="title"/>
          </p:nvPr>
        </p:nvSpPr>
        <p:spPr>
          <a:xfrm>
            <a:off x="1203002" y="181044"/>
            <a:ext cx="10539185" cy="719137"/>
          </a:xfrm>
        </p:spPr>
        <p:txBody>
          <a:bodyPr/>
          <a:lstStyle/>
          <a:p>
            <a:r>
              <a:rPr lang="en-CA" dirty="0"/>
              <a:t>Analyze Window Details</a:t>
            </a:r>
          </a:p>
        </p:txBody>
      </p:sp>
      <p:pic>
        <p:nvPicPr>
          <p:cNvPr id="18" name="Picture 3" descr="IMG_0278"/>
          <p:cNvPicPr>
            <a:picLocks noGrp="1" noChangeAspect="1" noChangeArrowheads="1"/>
          </p:cNvPicPr>
          <p:nvPr>
            <p:ph idx="4294967295"/>
          </p:nvPr>
        </p:nvPicPr>
        <p:blipFill>
          <a:blip r:embed="rId6" cstate="screen">
            <a:extLst>
              <a:ext uri="{28A0092B-C50C-407E-A947-70E740481C1C}">
                <a14:useLocalDpi xmlns:a14="http://schemas.microsoft.com/office/drawing/2010/main"/>
              </a:ext>
            </a:extLst>
          </a:blip>
          <a:srcRect/>
          <a:stretch>
            <a:fillRect/>
          </a:stretch>
        </p:blipFill>
        <p:spPr>
          <a:xfrm>
            <a:off x="6321685" y="1376364"/>
            <a:ext cx="4779295" cy="3590924"/>
          </a:xfrm>
        </p:spPr>
      </p:pic>
      <p:sp>
        <p:nvSpPr>
          <p:cNvPr id="17"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Photos: Wimmers</a:t>
            </a:r>
          </a:p>
        </p:txBody>
      </p:sp>
    </p:spTree>
    <p:extLst>
      <p:ext uri="{BB962C8B-B14F-4D97-AF65-F5344CB8AC3E}">
        <p14:creationId xmlns:p14="http://schemas.microsoft.com/office/powerpoint/2010/main" val="426559074"/>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2F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617731" y="836014"/>
            <a:ext cx="11505689"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CA" altLang="en-US" sz="5400" b="1" kern="0" dirty="0">
                <a:solidFill>
                  <a:schemeClr val="tx1">
                    <a:lumMod val="65000"/>
                    <a:lumOff val="35000"/>
                  </a:schemeClr>
                </a:solidFill>
              </a:rPr>
              <a:t>Lesson 4: Airtightness Basics and Materials </a:t>
            </a:r>
          </a:p>
          <a:p>
            <a:pPr indent="0">
              <a:buNone/>
            </a:pPr>
            <a:r>
              <a:rPr lang="en-CA" altLang="en-US" kern="0" dirty="0">
                <a:solidFill>
                  <a:schemeClr val="tx1">
                    <a:lumMod val="65000"/>
                    <a:lumOff val="35000"/>
                  </a:schemeClr>
                </a:solidFill>
              </a:rPr>
              <a:t>(45min + 5min Q&amp;A)</a:t>
            </a:r>
            <a:endParaRPr lang="en-CA" altLang="en-US" sz="2000" kern="0" dirty="0">
              <a:solidFill>
                <a:schemeClr val="tx1">
                  <a:lumMod val="65000"/>
                  <a:lumOff val="35000"/>
                </a:schemeClr>
              </a:solidFill>
            </a:endParaRPr>
          </a:p>
          <a:p>
            <a:r>
              <a:rPr lang="en-CA" altLang="en-US" b="1" i="1" kern="0" dirty="0">
                <a:solidFill>
                  <a:schemeClr val="tx1">
                    <a:lumMod val="65000"/>
                    <a:lumOff val="35000"/>
                  </a:schemeClr>
                </a:solidFill>
              </a:rPr>
              <a:t>Objectives:</a:t>
            </a:r>
            <a:endParaRPr lang="en-CA" altLang="en-US" sz="2000" kern="0" dirty="0">
              <a:solidFill>
                <a:schemeClr val="tx1">
                  <a:lumMod val="65000"/>
                  <a:lumOff val="35000"/>
                </a:schemeClr>
              </a:solidFill>
            </a:endParaRPr>
          </a:p>
          <a:p>
            <a:pPr lvl="1"/>
            <a:r>
              <a:rPr lang="en-CA" altLang="en-US" dirty="0">
                <a:solidFill>
                  <a:schemeClr val="tx1">
                    <a:lumMod val="65000"/>
                    <a:lumOff val="35000"/>
                  </a:schemeClr>
                </a:solidFill>
              </a:rPr>
              <a:t>Contrast all relevant units (vapour diffusion resistance factor, vapour diffusion thickness, </a:t>
            </a:r>
            <a:r>
              <a:rPr lang="en-CA" altLang="en-US" dirty="0" err="1">
                <a:solidFill>
                  <a:schemeClr val="tx1">
                    <a:lumMod val="65000"/>
                    <a:lumOff val="35000"/>
                  </a:schemeClr>
                </a:solidFill>
              </a:rPr>
              <a:t>permeance</a:t>
            </a:r>
            <a:r>
              <a:rPr lang="en-CA" altLang="en-US" dirty="0">
                <a:solidFill>
                  <a:schemeClr val="tx1">
                    <a:lumMod val="65000"/>
                    <a:lumOff val="35000"/>
                  </a:schemeClr>
                </a:solidFill>
              </a:rPr>
              <a:t>)</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Differentiate the different forms of moisture transport through a building envelope</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Estimate the impact of different methods of vapour transportation </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Evaluate available materials</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Assess the consequences of underperforming or misplacement of the air barrier</a:t>
            </a:r>
            <a:endParaRPr lang="en-CA" altLang="en-US" sz="1800" dirty="0">
              <a:solidFill>
                <a:schemeClr val="tx1">
                  <a:lumMod val="65000"/>
                  <a:lumOff val="35000"/>
                </a:schemeClr>
              </a:solidFill>
            </a:endParaRPr>
          </a:p>
          <a:p>
            <a:pPr lvl="1"/>
            <a:r>
              <a:rPr lang="en-CA" altLang="en-US" dirty="0">
                <a:solidFill>
                  <a:schemeClr val="tx1">
                    <a:lumMod val="65000"/>
                    <a:lumOff val="35000"/>
                  </a:schemeClr>
                </a:solidFill>
              </a:rPr>
              <a:t>Develop strategies for airtight building envelop assemblies</a:t>
            </a:r>
            <a:endParaRPr lang="en-CA" altLang="en-US" sz="1800" dirty="0">
              <a:solidFill>
                <a:schemeClr val="tx1">
                  <a:lumMod val="65000"/>
                  <a:lumOff val="35000"/>
                </a:schemeClr>
              </a:solidFill>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Canadian</a:t>
                </a:r>
              </a:p>
              <a:p>
                <a:pPr>
                  <a:buClr>
                    <a:schemeClr val="tx1"/>
                  </a:buClr>
                </a:pPr>
                <a:r>
                  <a:rPr lang="en-US" sz="1067" dirty="0">
                    <a:solidFill>
                      <a:srgbClr val="5E5E5F"/>
                    </a:solidFill>
                  </a:rPr>
                  <a:t>Wood</a:t>
                </a:r>
              </a:p>
              <a:p>
                <a:pPr>
                  <a:buClr>
                    <a:schemeClr val="tx1"/>
                  </a:buClr>
                </a:pPr>
                <a:r>
                  <a:rPr lang="en-US" sz="1067" dirty="0">
                    <a:solidFill>
                      <a:srgbClr val="5E5E5F"/>
                    </a:solidFill>
                  </a:rPr>
                  <a:t>Council</a:t>
                </a:r>
                <a:endParaRPr lang="en-CA" sz="1067" dirty="0" err="1">
                  <a:solidFill>
                    <a:srgbClr val="5E5E5F"/>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rgbClr val="5E5E5F"/>
                    </a:solidFill>
                  </a:rPr>
                  <a:t>Conseil</a:t>
                </a:r>
              </a:p>
              <a:p>
                <a:pPr>
                  <a:buClr>
                    <a:schemeClr val="tx1"/>
                  </a:buClr>
                </a:pPr>
                <a:r>
                  <a:rPr lang="en-US" sz="1067" dirty="0" err="1">
                    <a:solidFill>
                      <a:srgbClr val="5E5E5F"/>
                    </a:solidFill>
                  </a:rPr>
                  <a:t>canadien</a:t>
                </a:r>
                <a:endParaRPr lang="en-US" sz="1067" dirty="0">
                  <a:solidFill>
                    <a:srgbClr val="5E5E5F"/>
                  </a:solidFill>
                </a:endParaRPr>
              </a:p>
              <a:p>
                <a:pPr>
                  <a:buClr>
                    <a:schemeClr val="tx1"/>
                  </a:buClr>
                </a:pPr>
                <a:r>
                  <a:rPr lang="en-US" sz="1067" dirty="0">
                    <a:solidFill>
                      <a:srgbClr val="5E5E5F"/>
                    </a:solidFill>
                  </a:rPr>
                  <a:t>du </a:t>
                </a:r>
                <a:r>
                  <a:rPr lang="en-US" sz="1067" dirty="0" err="1">
                    <a:solidFill>
                      <a:srgbClr val="5E5E5F"/>
                    </a:solidFill>
                  </a:rPr>
                  <a:t>bois</a:t>
                </a:r>
                <a:endParaRPr lang="en-CA" sz="1067" dirty="0" err="1">
                  <a:solidFill>
                    <a:srgbClr val="5E5E5F"/>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54284" y="715676"/>
            <a:ext cx="10357656"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Airtightness Basics</a:t>
            </a:r>
          </a:p>
          <a:p>
            <a:pPr lvl="1">
              <a:buClr>
                <a:srgbClr val="FEF202"/>
              </a:buClr>
              <a:defRPr/>
            </a:pPr>
            <a:r>
              <a:rPr lang="en-CA" sz="2400" b="1" kern="0" dirty="0">
                <a:solidFill>
                  <a:schemeClr val="tx1">
                    <a:lumMod val="65000"/>
                    <a:lumOff val="35000"/>
                  </a:schemeClr>
                </a:solidFill>
                <a:ea typeface="ＭＳ Ｐゴシック" pitchFamily="34" charset="-128"/>
              </a:rPr>
              <a:t>Importance of Airtightness</a:t>
            </a:r>
          </a:p>
          <a:p>
            <a:pPr lvl="1">
              <a:buClr>
                <a:srgbClr val="FEF202"/>
              </a:buClr>
              <a:defRPr/>
            </a:pPr>
            <a:r>
              <a:rPr lang="en-CA" sz="2400" b="1" kern="0" dirty="0">
                <a:solidFill>
                  <a:schemeClr val="tx1">
                    <a:lumMod val="65000"/>
                    <a:lumOff val="35000"/>
                  </a:schemeClr>
                </a:solidFill>
                <a:ea typeface="ＭＳ Ｐゴシック" pitchFamily="34" charset="-128"/>
              </a:rPr>
              <a:t>Air Flow through Envelope</a:t>
            </a:r>
          </a:p>
          <a:p>
            <a:pPr lvl="1">
              <a:buClr>
                <a:srgbClr val="FEF202"/>
              </a:buClr>
              <a:defRPr/>
            </a:pPr>
            <a:r>
              <a:rPr lang="en-CA" sz="2400" b="1" kern="0" dirty="0">
                <a:solidFill>
                  <a:schemeClr val="tx1">
                    <a:lumMod val="65000"/>
                    <a:lumOff val="35000"/>
                  </a:schemeClr>
                </a:solidFill>
                <a:ea typeface="ＭＳ Ｐゴシック" pitchFamily="34" charset="-128"/>
              </a:rPr>
              <a:t>Moisture Loads</a:t>
            </a:r>
          </a:p>
          <a:p>
            <a:pPr lvl="1">
              <a:buClr>
                <a:srgbClr val="FEF202"/>
              </a:buClr>
              <a:defRPr/>
            </a:pPr>
            <a:r>
              <a:rPr lang="en-CA" sz="2400" b="1" kern="0" dirty="0">
                <a:solidFill>
                  <a:schemeClr val="tx1">
                    <a:lumMod val="65000"/>
                    <a:lumOff val="35000"/>
                  </a:schemeClr>
                </a:solidFill>
                <a:ea typeface="ＭＳ Ｐゴシック" pitchFamily="34" charset="-128"/>
              </a:rPr>
              <a:t>Wind and Stack Effect</a:t>
            </a:r>
          </a:p>
          <a:p>
            <a:pPr lvl="1">
              <a:buClr>
                <a:srgbClr val="FEF202"/>
              </a:buClr>
              <a:defRPr/>
            </a:pPr>
            <a:r>
              <a:rPr lang="en-CA" sz="2400" b="1" kern="0" dirty="0">
                <a:solidFill>
                  <a:schemeClr val="tx1">
                    <a:lumMod val="65000"/>
                    <a:lumOff val="35000"/>
                  </a:schemeClr>
                </a:solidFill>
                <a:ea typeface="ＭＳ Ｐゴシック" pitchFamily="34" charset="-128"/>
              </a:rPr>
              <a:t>Airtightness as Design Task</a:t>
            </a:r>
          </a:p>
        </p:txBody>
      </p:sp>
    </p:spTree>
    <p:extLst>
      <p:ext uri="{BB962C8B-B14F-4D97-AF65-F5344CB8AC3E}">
        <p14:creationId xmlns:p14="http://schemas.microsoft.com/office/powerpoint/2010/main" val="307099434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grpSp>
        <p:nvGrpSpPr>
          <p:cNvPr id="5" name="Group 4">
            <a:extLst>
              <a:ext uri="{FF2B5EF4-FFF2-40B4-BE49-F238E27FC236}">
                <a16:creationId xmlns:a16="http://schemas.microsoft.com/office/drawing/2014/main" id="{64CAFA11-2077-476E-A617-BC4E86E9FB37}"/>
              </a:ext>
            </a:extLst>
          </p:cNvPr>
          <p:cNvGrpSpPr/>
          <p:nvPr/>
        </p:nvGrpSpPr>
        <p:grpSpPr>
          <a:xfrm>
            <a:off x="7738393" y="0"/>
            <a:ext cx="4453607" cy="6957521"/>
            <a:chOff x="7738393" y="0"/>
            <a:chExt cx="4453607" cy="6957521"/>
          </a:xfrm>
        </p:grpSpPr>
        <p:grpSp>
          <p:nvGrpSpPr>
            <p:cNvPr id="6" name="Group 5">
              <a:extLst>
                <a:ext uri="{FF2B5EF4-FFF2-40B4-BE49-F238E27FC236}">
                  <a16:creationId xmlns:a16="http://schemas.microsoft.com/office/drawing/2014/main" id="{8DB2CC59-F685-447F-B104-D17C0AF388AC}"/>
                </a:ext>
              </a:extLst>
            </p:cNvPr>
            <p:cNvGrpSpPr/>
            <p:nvPr/>
          </p:nvGrpSpPr>
          <p:grpSpPr>
            <a:xfrm>
              <a:off x="9711280" y="6066781"/>
              <a:ext cx="2216009" cy="759387"/>
              <a:chOff x="5048307" y="4532623"/>
              <a:chExt cx="1662007" cy="569540"/>
            </a:xfrm>
          </p:grpSpPr>
          <p:sp>
            <p:nvSpPr>
              <p:cNvPr id="11" name="TextBox 10">
                <a:extLst>
                  <a:ext uri="{FF2B5EF4-FFF2-40B4-BE49-F238E27FC236}">
                    <a16:creationId xmlns:a16="http://schemas.microsoft.com/office/drawing/2014/main" id="{62704985-8718-49AC-9C2F-0E46A0F955E2}"/>
                  </a:ext>
                </a:extLst>
              </p:cNvPr>
              <p:cNvSpPr txBox="1"/>
              <p:nvPr/>
            </p:nvSpPr>
            <p:spPr>
              <a:xfrm>
                <a:off x="5048307" y="4656612"/>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Canadian</a:t>
                </a:r>
              </a:p>
              <a:p>
                <a:pPr>
                  <a:buClr>
                    <a:schemeClr val="tx1"/>
                  </a:buClr>
                </a:pPr>
                <a:r>
                  <a:rPr lang="en-US" sz="1067" dirty="0">
                    <a:solidFill>
                      <a:schemeClr val="tx1">
                        <a:lumMod val="50000"/>
                        <a:lumOff val="50000"/>
                      </a:schemeClr>
                    </a:solidFill>
                  </a:rPr>
                  <a:t>Wood</a:t>
                </a:r>
              </a:p>
              <a:p>
                <a:pPr>
                  <a:buClr>
                    <a:schemeClr val="tx1"/>
                  </a:buClr>
                </a:pPr>
                <a:r>
                  <a:rPr lang="en-US" sz="1067" dirty="0">
                    <a:solidFill>
                      <a:schemeClr val="tx1">
                        <a:lumMod val="50000"/>
                        <a:lumOff val="50000"/>
                      </a:schemeClr>
                    </a:solidFill>
                  </a:rPr>
                  <a:t>Council</a:t>
                </a:r>
                <a:endParaRPr lang="en-CA" sz="1067" dirty="0" err="1">
                  <a:solidFill>
                    <a:schemeClr val="tx1">
                      <a:lumMod val="50000"/>
                      <a:lumOff val="50000"/>
                    </a:schemeClr>
                  </a:solidFill>
                </a:endParaRPr>
              </a:p>
            </p:txBody>
          </p:sp>
          <p:sp>
            <p:nvSpPr>
              <p:cNvPr id="12" name="TextBox 11">
                <a:extLst>
                  <a:ext uri="{FF2B5EF4-FFF2-40B4-BE49-F238E27FC236}">
                    <a16:creationId xmlns:a16="http://schemas.microsoft.com/office/drawing/2014/main" id="{0A130CC8-8F86-406C-94DB-1D3F3EA93EA8}"/>
                  </a:ext>
                </a:extLst>
              </p:cNvPr>
              <p:cNvSpPr txBox="1"/>
              <p:nvPr/>
            </p:nvSpPr>
            <p:spPr>
              <a:xfrm>
                <a:off x="5573415" y="4659983"/>
                <a:ext cx="1136899" cy="442180"/>
              </a:xfrm>
              <a:prstGeom prst="rect">
                <a:avLst/>
              </a:prstGeom>
              <a:noFill/>
            </p:spPr>
            <p:txBody>
              <a:bodyPr wrap="square" lIns="48000" tIns="48000" rIns="48000" bIns="48000" rtlCol="0">
                <a:spAutoFit/>
              </a:bodyPr>
              <a:lstStyle/>
              <a:p>
                <a:pPr>
                  <a:buClr>
                    <a:schemeClr val="tx1"/>
                  </a:buClr>
                </a:pPr>
                <a:r>
                  <a:rPr lang="en-US" sz="1067" dirty="0">
                    <a:solidFill>
                      <a:schemeClr val="tx1">
                        <a:lumMod val="50000"/>
                        <a:lumOff val="50000"/>
                      </a:schemeClr>
                    </a:solidFill>
                  </a:rPr>
                  <a:t>Conseil</a:t>
                </a:r>
              </a:p>
              <a:p>
                <a:pPr>
                  <a:buClr>
                    <a:schemeClr val="tx1"/>
                  </a:buClr>
                </a:pPr>
                <a:r>
                  <a:rPr lang="en-US" sz="1067" dirty="0" err="1">
                    <a:solidFill>
                      <a:schemeClr val="tx1">
                        <a:lumMod val="50000"/>
                        <a:lumOff val="50000"/>
                      </a:schemeClr>
                    </a:solidFill>
                  </a:rPr>
                  <a:t>canadien</a:t>
                </a:r>
                <a:endParaRPr lang="en-US" sz="1067" dirty="0">
                  <a:solidFill>
                    <a:schemeClr val="tx1">
                      <a:lumMod val="50000"/>
                      <a:lumOff val="50000"/>
                    </a:schemeClr>
                  </a:solidFill>
                </a:endParaRPr>
              </a:p>
              <a:p>
                <a:pPr>
                  <a:buClr>
                    <a:schemeClr val="tx1"/>
                  </a:buClr>
                </a:pPr>
                <a:r>
                  <a:rPr lang="en-US" sz="1067" dirty="0">
                    <a:solidFill>
                      <a:schemeClr val="tx1">
                        <a:lumMod val="50000"/>
                        <a:lumOff val="50000"/>
                      </a:schemeClr>
                    </a:solidFill>
                  </a:rPr>
                  <a:t>du </a:t>
                </a:r>
                <a:r>
                  <a:rPr lang="en-US" sz="1067" dirty="0" err="1">
                    <a:solidFill>
                      <a:schemeClr val="tx1">
                        <a:lumMod val="50000"/>
                        <a:lumOff val="50000"/>
                      </a:schemeClr>
                    </a:solidFill>
                  </a:rPr>
                  <a:t>bois</a:t>
                </a:r>
                <a:endParaRPr lang="en-CA" sz="1067" dirty="0" err="1">
                  <a:solidFill>
                    <a:schemeClr val="tx1">
                      <a:lumMod val="50000"/>
                      <a:lumOff val="50000"/>
                    </a:schemeClr>
                  </a:solidFill>
                </a:endParaRPr>
              </a:p>
            </p:txBody>
          </p:sp>
          <p:sp>
            <p:nvSpPr>
              <p:cNvPr id="13" name="Diagonal Stripe 12">
                <a:extLst>
                  <a:ext uri="{FF2B5EF4-FFF2-40B4-BE49-F238E27FC236}">
                    <a16:creationId xmlns:a16="http://schemas.microsoft.com/office/drawing/2014/main" id="{E6C8CB9D-CDE8-421D-8754-8737CA969335}"/>
                  </a:ext>
                </a:extLst>
              </p:cNvPr>
              <p:cNvSpPr/>
              <p:nvPr/>
            </p:nvSpPr>
            <p:spPr>
              <a:xfrm>
                <a:off x="6127923" y="4532623"/>
                <a:ext cx="325413" cy="312482"/>
              </a:xfrm>
              <a:prstGeom prst="diagStripe">
                <a:avLst>
                  <a:gd name="adj" fmla="val 66613"/>
                </a:avLst>
              </a:prstGeom>
              <a:solidFill>
                <a:srgbClr val="EFE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4" name="Diagonal Stripe 13">
                <a:extLst>
                  <a:ext uri="{FF2B5EF4-FFF2-40B4-BE49-F238E27FC236}">
                    <a16:creationId xmlns:a16="http://schemas.microsoft.com/office/drawing/2014/main" id="{3BE58508-B93A-49B2-828E-AE05AC4D48EC}"/>
                  </a:ext>
                </a:extLst>
              </p:cNvPr>
              <p:cNvSpPr/>
              <p:nvPr/>
            </p:nvSpPr>
            <p:spPr>
              <a:xfrm>
                <a:off x="6123026" y="4532623"/>
                <a:ext cx="492757" cy="494779"/>
              </a:xfrm>
              <a:prstGeom prst="diagStripe">
                <a:avLst>
                  <a:gd name="adj" fmla="val 77201"/>
                </a:avLst>
              </a:prstGeom>
              <a:solidFill>
                <a:srgbClr val="5E5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grpSp>
          <p:nvGrpSpPr>
            <p:cNvPr id="7" name="Group 6">
              <a:extLst>
                <a:ext uri="{FF2B5EF4-FFF2-40B4-BE49-F238E27FC236}">
                  <a16:creationId xmlns:a16="http://schemas.microsoft.com/office/drawing/2014/main" id="{CEBBE796-43B3-4259-9AF5-32D7292BCB16}"/>
                </a:ext>
              </a:extLst>
            </p:cNvPr>
            <p:cNvGrpSpPr/>
            <p:nvPr/>
          </p:nvGrpSpPr>
          <p:grpSpPr>
            <a:xfrm>
              <a:off x="11895248" y="0"/>
              <a:ext cx="296752" cy="6881284"/>
              <a:chOff x="11896233" y="0"/>
              <a:chExt cx="295747" cy="6857990"/>
            </a:xfrm>
          </p:grpSpPr>
          <p:sp>
            <p:nvSpPr>
              <p:cNvPr id="9" name="Rectangle 8">
                <a:extLst>
                  <a:ext uri="{FF2B5EF4-FFF2-40B4-BE49-F238E27FC236}">
                    <a16:creationId xmlns:a16="http://schemas.microsoft.com/office/drawing/2014/main" id="{30B34E7B-735B-46A1-BCA6-CF0D006B6E64}"/>
                  </a:ext>
                </a:extLst>
              </p:cNvPr>
              <p:cNvSpPr/>
              <p:nvPr/>
            </p:nvSpPr>
            <p:spPr>
              <a:xfrm>
                <a:off x="11896253" y="4707802"/>
                <a:ext cx="295727" cy="2150188"/>
              </a:xfrm>
              <a:prstGeom prst="rect">
                <a:avLst/>
              </a:prstGeom>
              <a:solidFill>
                <a:srgbClr val="FEE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sp>
            <p:nvSpPr>
              <p:cNvPr id="10" name="Rectangle 9">
                <a:extLst>
                  <a:ext uri="{FF2B5EF4-FFF2-40B4-BE49-F238E27FC236}">
                    <a16:creationId xmlns:a16="http://schemas.microsoft.com/office/drawing/2014/main" id="{45B8BFFF-F782-473C-B8F2-3D8AA8702DC9}"/>
                  </a:ext>
                </a:extLst>
              </p:cNvPr>
              <p:cNvSpPr/>
              <p:nvPr/>
            </p:nvSpPr>
            <p:spPr>
              <a:xfrm>
                <a:off x="11896233" y="0"/>
                <a:ext cx="295727" cy="4707792"/>
              </a:xfrm>
              <a:prstGeom prst="rect">
                <a:avLst/>
              </a:prstGeom>
              <a:solidFill>
                <a:srgbClr val="8A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lumMod val="50000"/>
                      <a:lumOff val="50000"/>
                    </a:schemeClr>
                  </a:solidFill>
                </a:endParaRPr>
              </a:p>
            </p:txBody>
          </p:sp>
        </p:grpSp>
        <p:pic>
          <p:nvPicPr>
            <p:cNvPr id="8" name="Picture 7" descr="A picture containing food, shirt&#10;&#10;Description automatically generated">
              <a:extLst>
                <a:ext uri="{FF2B5EF4-FFF2-40B4-BE49-F238E27FC236}">
                  <a16:creationId xmlns:a16="http://schemas.microsoft.com/office/drawing/2014/main" id="{8F24AA36-8518-47AD-942C-4799C4BC9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8393" y="5985465"/>
              <a:ext cx="2039765" cy="972056"/>
            </a:xfrm>
            <a:prstGeom prst="rect">
              <a:avLst/>
            </a:prstGeom>
          </p:spPr>
        </p:pic>
      </p:grpSp>
      <p:sp>
        <p:nvSpPr>
          <p:cNvPr id="15" name="Content Placeholder 2"/>
          <p:cNvSpPr txBox="1">
            <a:spLocks/>
          </p:cNvSpPr>
          <p:nvPr/>
        </p:nvSpPr>
        <p:spPr bwMode="auto">
          <a:xfrm>
            <a:off x="1341772" y="723972"/>
            <a:ext cx="9857453" cy="134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a:buClr>
                <a:srgbClr val="FEF202"/>
              </a:buClr>
              <a:defRPr/>
            </a:pPr>
            <a:r>
              <a:rPr lang="en-CA" sz="6600" b="1" kern="0" dirty="0">
                <a:solidFill>
                  <a:schemeClr val="tx1">
                    <a:lumMod val="65000"/>
                    <a:lumOff val="35000"/>
                  </a:schemeClr>
                </a:solidFill>
                <a:ea typeface="ＭＳ Ｐゴシック" pitchFamily="34" charset="-128"/>
              </a:rPr>
              <a:t>What is Building Science?</a:t>
            </a:r>
          </a:p>
          <a:p>
            <a:r>
              <a:rPr lang="en-CA" altLang="en-US" b="1" dirty="0"/>
              <a:t>Technical performance of Building</a:t>
            </a:r>
          </a:p>
          <a:p>
            <a:r>
              <a:rPr lang="en-CA" altLang="en-US" b="1" dirty="0"/>
              <a:t>Environmental performance of Buildings</a:t>
            </a:r>
          </a:p>
          <a:p>
            <a:r>
              <a:rPr lang="en-CA" altLang="en-US" b="1" dirty="0"/>
              <a:t>Building Materials </a:t>
            </a:r>
          </a:p>
          <a:p>
            <a:r>
              <a:rPr lang="en-CA" altLang="en-US" b="1" dirty="0"/>
              <a:t>Thermal Performance of Buildings</a:t>
            </a:r>
          </a:p>
          <a:p>
            <a:r>
              <a:rPr lang="en-CA" altLang="en-US" b="1" dirty="0"/>
              <a:t>Convection and Vapour Diffusion</a:t>
            </a:r>
          </a:p>
          <a:p>
            <a:r>
              <a:rPr lang="en-CA" altLang="en-US" b="1" dirty="0">
                <a:solidFill>
                  <a:schemeClr val="bg1">
                    <a:lumMod val="50000"/>
                  </a:schemeClr>
                </a:solidFill>
              </a:rPr>
              <a:t>Fire Dynamics</a:t>
            </a:r>
          </a:p>
          <a:p>
            <a:r>
              <a:rPr lang="en-CA" altLang="en-US" b="1" dirty="0">
                <a:solidFill>
                  <a:schemeClr val="bg1">
                    <a:lumMod val="50000"/>
                  </a:schemeClr>
                </a:solidFill>
              </a:rPr>
              <a:t>Acoustics</a:t>
            </a:r>
          </a:p>
          <a:p>
            <a:r>
              <a:rPr lang="en-CA" altLang="en-US" b="1" dirty="0">
                <a:solidFill>
                  <a:schemeClr val="bg1">
                    <a:lumMod val="50000"/>
                  </a:schemeClr>
                </a:solidFill>
              </a:rPr>
              <a:t>Light</a:t>
            </a:r>
          </a:p>
          <a:p>
            <a:r>
              <a:rPr lang="en-CA" altLang="en-US" b="1" dirty="0">
                <a:solidFill>
                  <a:schemeClr val="bg1">
                    <a:lumMod val="50000"/>
                  </a:schemeClr>
                </a:solidFill>
              </a:rPr>
              <a:t>EMF</a:t>
            </a:r>
          </a:p>
          <a:p>
            <a:pPr>
              <a:buClr>
                <a:srgbClr val="FEF202"/>
              </a:buClr>
              <a:defRPr/>
            </a:pPr>
            <a:endParaRPr lang="en-CA" sz="1600" b="1" kern="0" dirty="0">
              <a:solidFill>
                <a:schemeClr val="tx1">
                  <a:lumMod val="65000"/>
                  <a:lumOff val="35000"/>
                </a:schemeClr>
              </a:solidFill>
              <a:ea typeface="ＭＳ Ｐゴシック" pitchFamily="34" charset="-128"/>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a:xfrm>
            <a:off x="1204858" y="188858"/>
            <a:ext cx="7904163" cy="719138"/>
          </a:xfrm>
        </p:spPr>
        <p:txBody>
          <a:bodyPr/>
          <a:lstStyle/>
          <a:p>
            <a:r>
              <a:rPr lang="en-US" altLang="en-US" dirty="0"/>
              <a:t>The Importance of Airtightness</a:t>
            </a:r>
          </a:p>
        </p:txBody>
      </p:sp>
      <p:sp>
        <p:nvSpPr>
          <p:cNvPr id="252931" name="Content Placeholder 2"/>
          <p:cNvSpPr>
            <a:spLocks noGrp="1"/>
          </p:cNvSpPr>
          <p:nvPr>
            <p:ph idx="1"/>
          </p:nvPr>
        </p:nvSpPr>
        <p:spPr>
          <a:xfrm>
            <a:off x="653613" y="1295400"/>
            <a:ext cx="7387589" cy="4114800"/>
          </a:xfrm>
        </p:spPr>
        <p:txBody>
          <a:bodyPr/>
          <a:lstStyle/>
          <a:p>
            <a:pPr>
              <a:defRPr/>
            </a:pPr>
            <a:r>
              <a:rPr lang="en-CA" altLang="en-US" dirty="0"/>
              <a:t>Generally</a:t>
            </a:r>
          </a:p>
          <a:p>
            <a:pPr marL="717550" lvl="1" indent="-268288">
              <a:buFont typeface="Arial" pitchFamily="34" charset="0"/>
              <a:buChar char="•"/>
              <a:defRPr/>
            </a:pPr>
            <a:r>
              <a:rPr lang="en-GB" dirty="0">
                <a:solidFill>
                  <a:schemeClr val="tx1">
                    <a:lumMod val="75000"/>
                    <a:lumOff val="25000"/>
                  </a:schemeClr>
                </a:solidFill>
                <a:ea typeface="ＭＳ Ｐゴシック" charset="-128"/>
                <a:cs typeface="Calibri" pitchFamily="34" charset="0"/>
              </a:rPr>
              <a:t>Prevention of condensation and mould/rot in the construction </a:t>
            </a:r>
          </a:p>
          <a:p>
            <a:pPr marL="717550" lvl="1" indent="-268288">
              <a:buFont typeface="Arial" pitchFamily="34" charset="0"/>
              <a:buChar char="•"/>
              <a:defRPr/>
            </a:pPr>
            <a:r>
              <a:rPr lang="en-GB" dirty="0">
                <a:solidFill>
                  <a:schemeClr val="tx1">
                    <a:lumMod val="75000"/>
                    <a:lumOff val="25000"/>
                  </a:schemeClr>
                </a:solidFill>
                <a:ea typeface="ＭＳ Ｐゴシック" charset="-128"/>
                <a:cs typeface="Calibri" pitchFamily="34" charset="0"/>
              </a:rPr>
              <a:t>Safeguarding the performance of the insulation layer</a:t>
            </a:r>
          </a:p>
          <a:p>
            <a:pPr marL="717550" lvl="1" indent="-268288">
              <a:buFont typeface="Arial" pitchFamily="34" charset="0"/>
              <a:buChar char="•"/>
              <a:defRPr/>
            </a:pPr>
            <a:r>
              <a:rPr lang="en-GB" dirty="0">
                <a:solidFill>
                  <a:schemeClr val="tx1">
                    <a:lumMod val="75000"/>
                    <a:lumOff val="25000"/>
                  </a:schemeClr>
                </a:solidFill>
                <a:ea typeface="ＭＳ Ｐゴシック" charset="-128"/>
                <a:cs typeface="Calibri" pitchFamily="34" charset="0"/>
              </a:rPr>
              <a:t>Prevention of rafts</a:t>
            </a:r>
          </a:p>
          <a:p>
            <a:pPr marL="717550" lvl="1" indent="-268288">
              <a:buFont typeface="Arial" pitchFamily="34" charset="0"/>
              <a:buChar char="•"/>
              <a:defRPr/>
            </a:pPr>
            <a:r>
              <a:rPr lang="en-GB" dirty="0">
                <a:solidFill>
                  <a:schemeClr val="tx1">
                    <a:lumMod val="75000"/>
                    <a:lumOff val="25000"/>
                  </a:schemeClr>
                </a:solidFill>
                <a:ea typeface="ＭＳ Ｐゴシック" charset="-128"/>
                <a:cs typeface="Calibri" pitchFamily="34" charset="0"/>
              </a:rPr>
              <a:t>Prevention of cold floors in the ground floor</a:t>
            </a:r>
          </a:p>
          <a:p>
            <a:pPr marL="717550" lvl="1" indent="-268288">
              <a:buFont typeface="Arial" pitchFamily="34" charset="0"/>
              <a:buChar char="•"/>
              <a:defRPr/>
            </a:pPr>
            <a:r>
              <a:rPr lang="en-GB" dirty="0">
                <a:solidFill>
                  <a:schemeClr val="tx1">
                    <a:lumMod val="75000"/>
                    <a:lumOff val="25000"/>
                  </a:schemeClr>
                </a:solidFill>
                <a:ea typeface="ＭＳ Ｐゴシック" charset="-128"/>
                <a:cs typeface="Calibri" pitchFamily="34" charset="0"/>
              </a:rPr>
              <a:t>Preventing contamination of the room air </a:t>
            </a:r>
          </a:p>
          <a:p>
            <a:pPr marL="717550" lvl="1" indent="-268288">
              <a:buFont typeface="Arial" pitchFamily="34" charset="0"/>
              <a:buChar char="•"/>
              <a:defRPr/>
            </a:pPr>
            <a:r>
              <a:rPr lang="en-GB" dirty="0">
                <a:solidFill>
                  <a:schemeClr val="tx1">
                    <a:lumMod val="75000"/>
                    <a:lumOff val="25000"/>
                  </a:schemeClr>
                </a:solidFill>
                <a:ea typeface="ＭＳ Ｐゴシック" charset="-128"/>
                <a:cs typeface="Calibri" pitchFamily="34" charset="0"/>
              </a:rPr>
              <a:t>Reduction of heat losses from the building envelope </a:t>
            </a:r>
          </a:p>
          <a:p>
            <a:pPr marL="717550" lvl="1" indent="-268288">
              <a:buFont typeface="Arial" pitchFamily="34" charset="0"/>
              <a:buChar char="•"/>
              <a:defRPr/>
            </a:pPr>
            <a:r>
              <a:rPr lang="en-GB" dirty="0">
                <a:solidFill>
                  <a:schemeClr val="tx1">
                    <a:lumMod val="75000"/>
                    <a:lumOff val="25000"/>
                  </a:schemeClr>
                </a:solidFill>
                <a:ea typeface="ＭＳ Ｐゴシック" charset="-128"/>
                <a:cs typeface="Calibri" pitchFamily="34" charset="0"/>
              </a:rPr>
              <a:t>Securing the effectiveness of the ventilation system</a:t>
            </a:r>
          </a:p>
          <a:p>
            <a:pPr marL="717550" lvl="1" indent="-268288">
              <a:buFont typeface="Arial" pitchFamily="34" charset="0"/>
              <a:buChar char="•"/>
              <a:defRPr/>
            </a:pPr>
            <a:r>
              <a:rPr lang="en-GB" dirty="0">
                <a:solidFill>
                  <a:schemeClr val="tx1">
                    <a:lumMod val="75000"/>
                    <a:lumOff val="25000"/>
                  </a:schemeClr>
                </a:solidFill>
                <a:ea typeface="ＭＳ Ｐゴシック" charset="-128"/>
                <a:cs typeface="Calibri" pitchFamily="34" charset="0"/>
              </a:rPr>
              <a:t>Securing the sound insulation of building components</a:t>
            </a:r>
          </a:p>
          <a:p>
            <a:pPr marL="0" indent="0">
              <a:buNone/>
              <a:defRPr/>
            </a:pPr>
            <a:endParaRPr lang="en-CA" altLang="en-US" dirty="0"/>
          </a:p>
          <a:p>
            <a:pPr>
              <a:defRPr/>
            </a:pPr>
            <a:r>
              <a:rPr lang="en-CA" altLang="en-US" dirty="0"/>
              <a:t>Wood reacts very sensitive to moisture</a:t>
            </a:r>
          </a:p>
        </p:txBody>
      </p:sp>
      <p:sp>
        <p:nvSpPr>
          <p:cNvPr id="4"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a:xfrm>
            <a:off x="1212736" y="180975"/>
            <a:ext cx="7904163" cy="719138"/>
          </a:xfrm>
        </p:spPr>
        <p:txBody>
          <a:bodyPr/>
          <a:lstStyle/>
          <a:p>
            <a:r>
              <a:rPr lang="en-US" altLang="en-US" dirty="0"/>
              <a:t>Clarification</a:t>
            </a:r>
          </a:p>
        </p:txBody>
      </p:sp>
      <p:sp>
        <p:nvSpPr>
          <p:cNvPr id="206851" name="Content Placeholder 2"/>
          <p:cNvSpPr>
            <a:spLocks noGrp="1"/>
          </p:cNvSpPr>
          <p:nvPr>
            <p:ph idx="1"/>
          </p:nvPr>
        </p:nvSpPr>
        <p:spPr>
          <a:xfrm>
            <a:off x="684588" y="1295400"/>
            <a:ext cx="7004977" cy="4114800"/>
          </a:xfrm>
        </p:spPr>
        <p:txBody>
          <a:bodyPr/>
          <a:lstStyle/>
          <a:p>
            <a:r>
              <a:rPr lang="en-CA" altLang="en-US" dirty="0"/>
              <a:t>Airtightness (on the inside)</a:t>
            </a:r>
          </a:p>
          <a:p>
            <a:pPr lvl="1"/>
            <a:r>
              <a:rPr lang="en-CA" altLang="en-US" dirty="0"/>
              <a:t>Layer to stop airflow from inside to outside</a:t>
            </a:r>
          </a:p>
          <a:p>
            <a:r>
              <a:rPr lang="en-CA" altLang="en-US" dirty="0"/>
              <a:t>Vapour retarder (on the inside)</a:t>
            </a:r>
          </a:p>
          <a:p>
            <a:pPr lvl="1"/>
            <a:r>
              <a:rPr lang="en-CA" altLang="en-US" dirty="0"/>
              <a:t>Layer to reduce vapour diffusion from the inside into the insulation</a:t>
            </a:r>
          </a:p>
          <a:p>
            <a:r>
              <a:rPr lang="en-CA" altLang="en-US" dirty="0"/>
              <a:t>Wind tightness (on the outside)</a:t>
            </a:r>
          </a:p>
          <a:p>
            <a:pPr lvl="1"/>
            <a:r>
              <a:rPr lang="en-CA" altLang="en-US" dirty="0"/>
              <a:t>Layer to stop wind flow from outside to inside</a:t>
            </a:r>
          </a:p>
          <a:p>
            <a:r>
              <a:rPr lang="en-CA" altLang="en-US" dirty="0"/>
              <a:t>WRB = </a:t>
            </a:r>
          </a:p>
          <a:p>
            <a:pPr lvl="1"/>
            <a:r>
              <a:rPr lang="en-CA" altLang="en-US" dirty="0"/>
              <a:t>Weather Resistant Barrier or </a:t>
            </a:r>
          </a:p>
          <a:p>
            <a:pPr lvl="1"/>
            <a:r>
              <a:rPr lang="en-CA" altLang="en-US" dirty="0"/>
              <a:t>Water Resistant Barrier or</a:t>
            </a:r>
          </a:p>
          <a:p>
            <a:pPr lvl="1"/>
            <a:r>
              <a:rPr lang="en-CA" altLang="en-US" dirty="0"/>
              <a:t>Wind Resistant Barrier</a:t>
            </a:r>
          </a:p>
        </p:txBody>
      </p:sp>
      <p:cxnSp>
        <p:nvCxnSpPr>
          <p:cNvPr id="3" name="Straight Connector 2"/>
          <p:cNvCxnSpPr/>
          <p:nvPr/>
        </p:nvCxnSpPr>
        <p:spPr>
          <a:xfrm>
            <a:off x="1522152" y="5151120"/>
            <a:ext cx="258318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5"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Straight Connector 57"/>
          <p:cNvCxnSpPr/>
          <p:nvPr/>
        </p:nvCxnSpPr>
        <p:spPr>
          <a:xfrm>
            <a:off x="3135417" y="1460993"/>
            <a:ext cx="4268788" cy="108982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1324136" y="4956232"/>
            <a:ext cx="1666959" cy="56644"/>
          </a:xfrm>
          <a:custGeom>
            <a:avLst/>
            <a:gdLst>
              <a:gd name="connsiteX0" fmla="*/ 1666959 w 1666959"/>
              <a:gd name="connsiteY0" fmla="*/ 56644 h 56644"/>
              <a:gd name="connsiteX1" fmla="*/ 1618407 w 1666959"/>
              <a:gd name="connsiteY1" fmla="*/ 48552 h 56644"/>
              <a:gd name="connsiteX2" fmla="*/ 1594131 w 1666959"/>
              <a:gd name="connsiteY2" fmla="*/ 32368 h 56644"/>
              <a:gd name="connsiteX3" fmla="*/ 1529395 w 1666959"/>
              <a:gd name="connsiteY3" fmla="*/ 16184 h 56644"/>
              <a:gd name="connsiteX4" fmla="*/ 1472751 w 1666959"/>
              <a:gd name="connsiteY4" fmla="*/ 0 h 56644"/>
              <a:gd name="connsiteX5" fmla="*/ 1335186 w 1666959"/>
              <a:gd name="connsiteY5" fmla="*/ 8092 h 56644"/>
              <a:gd name="connsiteX6" fmla="*/ 1108609 w 1666959"/>
              <a:gd name="connsiteY6" fmla="*/ 16184 h 56644"/>
              <a:gd name="connsiteX7" fmla="*/ 1084333 w 1666959"/>
              <a:gd name="connsiteY7" fmla="*/ 32368 h 56644"/>
              <a:gd name="connsiteX8" fmla="*/ 1060057 w 1666959"/>
              <a:gd name="connsiteY8" fmla="*/ 40460 h 56644"/>
              <a:gd name="connsiteX9" fmla="*/ 906308 w 1666959"/>
              <a:gd name="connsiteY9" fmla="*/ 32368 h 56644"/>
              <a:gd name="connsiteX10" fmla="*/ 817296 w 1666959"/>
              <a:gd name="connsiteY10" fmla="*/ 8092 h 56644"/>
              <a:gd name="connsiteX11" fmla="*/ 509798 w 1666959"/>
              <a:gd name="connsiteY11" fmla="*/ 16184 h 56644"/>
              <a:gd name="connsiteX12" fmla="*/ 485522 w 1666959"/>
              <a:gd name="connsiteY12" fmla="*/ 32368 h 56644"/>
              <a:gd name="connsiteX13" fmla="*/ 364142 w 1666959"/>
              <a:gd name="connsiteY13" fmla="*/ 16184 h 56644"/>
              <a:gd name="connsiteX14" fmla="*/ 226577 w 1666959"/>
              <a:gd name="connsiteY14" fmla="*/ 24276 h 56644"/>
              <a:gd name="connsiteX15" fmla="*/ 105197 w 1666959"/>
              <a:gd name="connsiteY15" fmla="*/ 40460 h 56644"/>
              <a:gd name="connsiteX16" fmla="*/ 64736 w 1666959"/>
              <a:gd name="connsiteY16" fmla="*/ 32368 h 56644"/>
              <a:gd name="connsiteX17" fmla="*/ 32368 w 1666959"/>
              <a:gd name="connsiteY17" fmla="*/ 24276 h 56644"/>
              <a:gd name="connsiteX18" fmla="*/ 0 w 1666959"/>
              <a:gd name="connsiteY18" fmla="*/ 24276 h 5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6959" h="56644">
                <a:moveTo>
                  <a:pt x="1666959" y="56644"/>
                </a:moveTo>
                <a:cubicBezTo>
                  <a:pt x="1650775" y="53947"/>
                  <a:pt x="1633972" y="53740"/>
                  <a:pt x="1618407" y="48552"/>
                </a:cubicBezTo>
                <a:cubicBezTo>
                  <a:pt x="1609181" y="45477"/>
                  <a:pt x="1603271" y="35692"/>
                  <a:pt x="1594131" y="32368"/>
                </a:cubicBezTo>
                <a:cubicBezTo>
                  <a:pt x="1573227" y="24767"/>
                  <a:pt x="1550974" y="21579"/>
                  <a:pt x="1529395" y="16184"/>
                </a:cubicBezTo>
                <a:cubicBezTo>
                  <a:pt x="1488752" y="6023"/>
                  <a:pt x="1507578" y="11609"/>
                  <a:pt x="1472751" y="0"/>
                </a:cubicBezTo>
                <a:lnTo>
                  <a:pt x="1335186" y="8092"/>
                </a:lnTo>
                <a:cubicBezTo>
                  <a:pt x="1259687" y="11448"/>
                  <a:pt x="1183831" y="8904"/>
                  <a:pt x="1108609" y="16184"/>
                </a:cubicBezTo>
                <a:cubicBezTo>
                  <a:pt x="1098929" y="17121"/>
                  <a:pt x="1093032" y="28019"/>
                  <a:pt x="1084333" y="32368"/>
                </a:cubicBezTo>
                <a:cubicBezTo>
                  <a:pt x="1076704" y="36183"/>
                  <a:pt x="1068149" y="37763"/>
                  <a:pt x="1060057" y="40460"/>
                </a:cubicBezTo>
                <a:cubicBezTo>
                  <a:pt x="1008807" y="37763"/>
                  <a:pt x="957315" y="38035"/>
                  <a:pt x="906308" y="32368"/>
                </a:cubicBezTo>
                <a:cubicBezTo>
                  <a:pt x="878929" y="29326"/>
                  <a:pt x="845174" y="17385"/>
                  <a:pt x="817296" y="8092"/>
                </a:cubicBezTo>
                <a:cubicBezTo>
                  <a:pt x="714797" y="10789"/>
                  <a:pt x="612059" y="8702"/>
                  <a:pt x="509798" y="16184"/>
                </a:cubicBezTo>
                <a:cubicBezTo>
                  <a:pt x="500099" y="16894"/>
                  <a:pt x="495207" y="31488"/>
                  <a:pt x="485522" y="32368"/>
                </a:cubicBezTo>
                <a:cubicBezTo>
                  <a:pt x="479131" y="32949"/>
                  <a:pt x="374543" y="17670"/>
                  <a:pt x="364142" y="16184"/>
                </a:cubicBezTo>
                <a:lnTo>
                  <a:pt x="226577" y="24276"/>
                </a:lnTo>
                <a:cubicBezTo>
                  <a:pt x="137408" y="30645"/>
                  <a:pt x="162393" y="26161"/>
                  <a:pt x="105197" y="40460"/>
                </a:cubicBezTo>
                <a:cubicBezTo>
                  <a:pt x="91710" y="37763"/>
                  <a:pt x="78163" y="35352"/>
                  <a:pt x="64736" y="32368"/>
                </a:cubicBezTo>
                <a:cubicBezTo>
                  <a:pt x="53879" y="29955"/>
                  <a:pt x="43404" y="25655"/>
                  <a:pt x="32368" y="24276"/>
                </a:cubicBezTo>
                <a:cubicBezTo>
                  <a:pt x="21662" y="22938"/>
                  <a:pt x="10789" y="24276"/>
                  <a:pt x="0" y="2427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57" name="Freeform 56"/>
          <p:cNvSpPr/>
          <p:nvPr/>
        </p:nvSpPr>
        <p:spPr>
          <a:xfrm>
            <a:off x="7522635" y="4972417"/>
            <a:ext cx="1019597" cy="49263"/>
          </a:xfrm>
          <a:custGeom>
            <a:avLst/>
            <a:gdLst>
              <a:gd name="connsiteX0" fmla="*/ 0 w 1019597"/>
              <a:gd name="connsiteY0" fmla="*/ 16184 h 49263"/>
              <a:gd name="connsiteX1" fmla="*/ 40460 w 1019597"/>
              <a:gd name="connsiteY1" fmla="*/ 24276 h 49263"/>
              <a:gd name="connsiteX2" fmla="*/ 331774 w 1019597"/>
              <a:gd name="connsiteY2" fmla="*/ 40460 h 49263"/>
              <a:gd name="connsiteX3" fmla="*/ 436970 w 1019597"/>
              <a:gd name="connsiteY3" fmla="*/ 32368 h 49263"/>
              <a:gd name="connsiteX4" fmla="*/ 461246 w 1019597"/>
              <a:gd name="connsiteY4" fmla="*/ 24276 h 49263"/>
              <a:gd name="connsiteX5" fmla="*/ 509799 w 1019597"/>
              <a:gd name="connsiteY5" fmla="*/ 32368 h 49263"/>
              <a:gd name="connsiteX6" fmla="*/ 712099 w 1019597"/>
              <a:gd name="connsiteY6" fmla="*/ 24276 h 49263"/>
              <a:gd name="connsiteX7" fmla="*/ 744468 w 1019597"/>
              <a:gd name="connsiteY7" fmla="*/ 8092 h 49263"/>
              <a:gd name="connsiteX8" fmla="*/ 768744 w 1019597"/>
              <a:gd name="connsiteY8" fmla="*/ 0 h 49263"/>
              <a:gd name="connsiteX9" fmla="*/ 833480 w 1019597"/>
              <a:gd name="connsiteY9" fmla="*/ 16184 h 49263"/>
              <a:gd name="connsiteX10" fmla="*/ 857756 w 1019597"/>
              <a:gd name="connsiteY10" fmla="*/ 32368 h 49263"/>
              <a:gd name="connsiteX11" fmla="*/ 954860 w 1019597"/>
              <a:gd name="connsiteY11" fmla="*/ 40460 h 49263"/>
              <a:gd name="connsiteX12" fmla="*/ 1019597 w 1019597"/>
              <a:gd name="connsiteY12" fmla="*/ 48552 h 4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597" h="49263">
                <a:moveTo>
                  <a:pt x="0" y="16184"/>
                </a:moveTo>
                <a:cubicBezTo>
                  <a:pt x="13487" y="18881"/>
                  <a:pt x="26726" y="23534"/>
                  <a:pt x="40460" y="24276"/>
                </a:cubicBezTo>
                <a:cubicBezTo>
                  <a:pt x="341951" y="40573"/>
                  <a:pt x="211579" y="10411"/>
                  <a:pt x="331774" y="40460"/>
                </a:cubicBezTo>
                <a:cubicBezTo>
                  <a:pt x="366839" y="37763"/>
                  <a:pt x="402073" y="36730"/>
                  <a:pt x="436970" y="32368"/>
                </a:cubicBezTo>
                <a:cubicBezTo>
                  <a:pt x="445434" y="31310"/>
                  <a:pt x="452716" y="24276"/>
                  <a:pt x="461246" y="24276"/>
                </a:cubicBezTo>
                <a:cubicBezTo>
                  <a:pt x="477654" y="24276"/>
                  <a:pt x="493615" y="29671"/>
                  <a:pt x="509799" y="32368"/>
                </a:cubicBezTo>
                <a:cubicBezTo>
                  <a:pt x="577232" y="29671"/>
                  <a:pt x="644970" y="31220"/>
                  <a:pt x="712099" y="24276"/>
                </a:cubicBezTo>
                <a:cubicBezTo>
                  <a:pt x="724098" y="23035"/>
                  <a:pt x="733380" y="12844"/>
                  <a:pt x="744468" y="8092"/>
                </a:cubicBezTo>
                <a:cubicBezTo>
                  <a:pt x="752308" y="4732"/>
                  <a:pt x="760652" y="2697"/>
                  <a:pt x="768744" y="0"/>
                </a:cubicBezTo>
                <a:cubicBezTo>
                  <a:pt x="784133" y="3078"/>
                  <a:pt x="816892" y="7890"/>
                  <a:pt x="833480" y="16184"/>
                </a:cubicBezTo>
                <a:cubicBezTo>
                  <a:pt x="842179" y="20533"/>
                  <a:pt x="848219" y="30461"/>
                  <a:pt x="857756" y="32368"/>
                </a:cubicBezTo>
                <a:cubicBezTo>
                  <a:pt x="889605" y="38738"/>
                  <a:pt x="922492" y="37763"/>
                  <a:pt x="954860" y="40460"/>
                </a:cubicBezTo>
                <a:cubicBezTo>
                  <a:pt x="991932" y="52817"/>
                  <a:pt x="970607" y="48552"/>
                  <a:pt x="1019597" y="4855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09922" name="Title 1"/>
          <p:cNvSpPr>
            <a:spLocks noGrp="1"/>
          </p:cNvSpPr>
          <p:nvPr>
            <p:ph type="title"/>
          </p:nvPr>
        </p:nvSpPr>
        <p:spPr>
          <a:xfrm>
            <a:off x="1220618" y="180975"/>
            <a:ext cx="7904163" cy="719138"/>
          </a:xfrm>
        </p:spPr>
        <p:txBody>
          <a:bodyPr/>
          <a:lstStyle/>
          <a:p>
            <a:r>
              <a:rPr lang="en-US" altLang="en-US" dirty="0"/>
              <a:t>Where are the crucial details for Airtightness?</a:t>
            </a:r>
          </a:p>
        </p:txBody>
      </p:sp>
      <p:cxnSp>
        <p:nvCxnSpPr>
          <p:cNvPr id="4" name="Straight Connector 3"/>
          <p:cNvCxnSpPr/>
          <p:nvPr/>
        </p:nvCxnSpPr>
        <p:spPr>
          <a:xfrm>
            <a:off x="7451829" y="4888405"/>
            <a:ext cx="0" cy="1714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021117" y="1351455"/>
            <a:ext cx="4468812" cy="11430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21117" y="5007469"/>
            <a:ext cx="4468812" cy="1428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021117" y="1351455"/>
            <a:ext cx="0" cy="53498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461354" y="2494456"/>
            <a:ext cx="0" cy="15589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078268" y="4923330"/>
            <a:ext cx="4325937" cy="127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361342" y="4913805"/>
            <a:ext cx="11112" cy="123348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117955" y="5037630"/>
            <a:ext cx="11113" cy="107473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78268" y="6094905"/>
            <a:ext cx="4325937" cy="127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381605" y="5039219"/>
            <a:ext cx="11113" cy="107632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394305" y="3837481"/>
            <a:ext cx="9525" cy="107632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78268" y="3850180"/>
            <a:ext cx="4325937" cy="127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78268" y="2775444"/>
            <a:ext cx="2884487" cy="793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403830" y="2784969"/>
            <a:ext cx="11113" cy="107473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283305" y="5050330"/>
            <a:ext cx="11113" cy="107473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296005" y="3848594"/>
            <a:ext cx="9525" cy="107473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305530" y="2794494"/>
            <a:ext cx="11113" cy="1074737"/>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021117" y="2704005"/>
            <a:ext cx="0" cy="30003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113192" y="1422893"/>
            <a:ext cx="4762" cy="500062"/>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021117" y="3589830"/>
            <a:ext cx="0" cy="382588"/>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021117" y="4840781"/>
            <a:ext cx="0" cy="20161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108429" y="2704005"/>
            <a:ext cx="0" cy="29368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102079" y="3589830"/>
            <a:ext cx="1588" cy="395288"/>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316643" y="1995981"/>
            <a:ext cx="9525" cy="107632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385841" y="2534143"/>
            <a:ext cx="0" cy="1485900"/>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9" name="Group 28"/>
          <p:cNvGrpSpPr>
            <a:grpSpLocks/>
          </p:cNvGrpSpPr>
          <p:nvPr/>
        </p:nvGrpSpPr>
        <p:grpSpPr bwMode="auto">
          <a:xfrm>
            <a:off x="4239465" y="1807068"/>
            <a:ext cx="1281112" cy="3346450"/>
            <a:chOff x="4296624" y="1650122"/>
            <a:chExt cx="1281219" cy="3345054"/>
          </a:xfrm>
        </p:grpSpPr>
        <p:sp>
          <p:nvSpPr>
            <p:cNvPr id="30" name="Flowchart: Connector 29"/>
            <p:cNvSpPr/>
            <p:nvPr/>
          </p:nvSpPr>
          <p:spPr>
            <a:xfrm>
              <a:off x="5207925" y="1650122"/>
              <a:ext cx="369918" cy="364973"/>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1" name="Flowchart: Connector 30"/>
            <p:cNvSpPr/>
            <p:nvPr/>
          </p:nvSpPr>
          <p:spPr>
            <a:xfrm>
              <a:off x="4296624" y="4607988"/>
              <a:ext cx="369918" cy="364973"/>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2" name="Flowchart: Connector 31"/>
            <p:cNvSpPr/>
            <p:nvPr/>
          </p:nvSpPr>
          <p:spPr>
            <a:xfrm>
              <a:off x="5201575" y="4630203"/>
              <a:ext cx="369918" cy="364973"/>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grpSp>
        <p:nvGrpSpPr>
          <p:cNvPr id="33" name="Group 32"/>
          <p:cNvGrpSpPr>
            <a:grpSpLocks/>
          </p:cNvGrpSpPr>
          <p:nvPr/>
        </p:nvGrpSpPr>
        <p:grpSpPr bwMode="auto">
          <a:xfrm>
            <a:off x="2917135" y="1219693"/>
            <a:ext cx="4676775" cy="3911600"/>
            <a:chOff x="2995457" y="1062585"/>
            <a:chExt cx="4676194" cy="3910544"/>
          </a:xfrm>
        </p:grpSpPr>
        <p:sp>
          <p:nvSpPr>
            <p:cNvPr id="34" name="Flowchart: Connector 33"/>
            <p:cNvSpPr/>
            <p:nvPr/>
          </p:nvSpPr>
          <p:spPr>
            <a:xfrm>
              <a:off x="3030378" y="1062585"/>
              <a:ext cx="369841" cy="365026"/>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5" name="Flowchart: Connector 34"/>
            <p:cNvSpPr/>
            <p:nvPr/>
          </p:nvSpPr>
          <p:spPr>
            <a:xfrm>
              <a:off x="2995457" y="4596993"/>
              <a:ext cx="369841" cy="365026"/>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6" name="Flowchart: Connector 35"/>
            <p:cNvSpPr/>
            <p:nvPr/>
          </p:nvSpPr>
          <p:spPr>
            <a:xfrm>
              <a:off x="7290698" y="4608103"/>
              <a:ext cx="369841" cy="365026"/>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7" name="Flowchart: Connector 36"/>
            <p:cNvSpPr/>
            <p:nvPr/>
          </p:nvSpPr>
          <p:spPr>
            <a:xfrm>
              <a:off x="7301809" y="2173535"/>
              <a:ext cx="369842" cy="365026"/>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grpSp>
        <p:nvGrpSpPr>
          <p:cNvPr id="38" name="Group 37"/>
          <p:cNvGrpSpPr>
            <a:grpSpLocks/>
          </p:cNvGrpSpPr>
          <p:nvPr/>
        </p:nvGrpSpPr>
        <p:grpSpPr bwMode="auto">
          <a:xfrm>
            <a:off x="2914293" y="1740393"/>
            <a:ext cx="404812" cy="3238500"/>
            <a:chOff x="2973132" y="1582305"/>
            <a:chExt cx="405820" cy="3239103"/>
          </a:xfrm>
        </p:grpSpPr>
        <p:sp>
          <p:nvSpPr>
            <p:cNvPr id="39" name="Flowchart: Connector 38"/>
            <p:cNvSpPr/>
            <p:nvPr/>
          </p:nvSpPr>
          <p:spPr>
            <a:xfrm>
              <a:off x="3008144" y="1582305"/>
              <a:ext cx="370808" cy="365193"/>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0" name="Flowchart: Connector 39"/>
            <p:cNvSpPr/>
            <p:nvPr/>
          </p:nvSpPr>
          <p:spPr>
            <a:xfrm>
              <a:off x="2973132" y="2371439"/>
              <a:ext cx="370808" cy="363606"/>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1" name="Flowchart: Connector 40"/>
            <p:cNvSpPr/>
            <p:nvPr/>
          </p:nvSpPr>
          <p:spPr>
            <a:xfrm>
              <a:off x="2995412" y="2668357"/>
              <a:ext cx="370808" cy="36360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2" name="Flowchart: Connector 41"/>
            <p:cNvSpPr/>
            <p:nvPr/>
          </p:nvSpPr>
          <p:spPr>
            <a:xfrm>
              <a:off x="2993820" y="3235200"/>
              <a:ext cx="370809" cy="365193"/>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3" name="Flowchart: Connector 42"/>
            <p:cNvSpPr/>
            <p:nvPr/>
          </p:nvSpPr>
          <p:spPr>
            <a:xfrm>
              <a:off x="2997003" y="3671844"/>
              <a:ext cx="370809" cy="365193"/>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4" name="Flowchart: Connector 43"/>
            <p:cNvSpPr/>
            <p:nvPr/>
          </p:nvSpPr>
          <p:spPr>
            <a:xfrm>
              <a:off x="2984272" y="4456215"/>
              <a:ext cx="370809" cy="365193"/>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sp>
        <p:nvSpPr>
          <p:cNvPr id="45" name="Rectangle 44"/>
          <p:cNvSpPr/>
          <p:nvPr/>
        </p:nvSpPr>
        <p:spPr>
          <a:xfrm>
            <a:off x="3078267" y="2997694"/>
            <a:ext cx="50800" cy="592137"/>
          </a:xfrm>
          <a:prstGeom prst="rect">
            <a:avLst/>
          </a:prstGeom>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6" name="Rectangle 45"/>
          <p:cNvSpPr/>
          <p:nvPr/>
        </p:nvSpPr>
        <p:spPr>
          <a:xfrm>
            <a:off x="3089379" y="1934069"/>
            <a:ext cx="46038" cy="769937"/>
          </a:xfrm>
          <a:prstGeom prst="rect">
            <a:avLst/>
          </a:prstGeom>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7" name="Rectangle 46"/>
          <p:cNvSpPr/>
          <p:nvPr/>
        </p:nvSpPr>
        <p:spPr>
          <a:xfrm>
            <a:off x="3086205" y="3988293"/>
            <a:ext cx="49213" cy="900112"/>
          </a:xfrm>
          <a:prstGeom prst="rect">
            <a:avLst/>
          </a:prstGeom>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8" name="Rectangle 47"/>
          <p:cNvSpPr/>
          <p:nvPr/>
        </p:nvSpPr>
        <p:spPr>
          <a:xfrm>
            <a:off x="7337530" y="3994643"/>
            <a:ext cx="49213" cy="900112"/>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nvGrpSpPr>
          <p:cNvPr id="49" name="Group 48"/>
          <p:cNvGrpSpPr>
            <a:grpSpLocks/>
          </p:cNvGrpSpPr>
          <p:nvPr/>
        </p:nvGrpSpPr>
        <p:grpSpPr bwMode="auto">
          <a:xfrm>
            <a:off x="3021117" y="2556369"/>
            <a:ext cx="4546600" cy="1525587"/>
            <a:chOff x="3102745" y="2398933"/>
            <a:chExt cx="4546575" cy="1525585"/>
          </a:xfrm>
        </p:grpSpPr>
        <p:sp>
          <p:nvSpPr>
            <p:cNvPr id="50" name="Flowchart: Connector 49"/>
            <p:cNvSpPr/>
            <p:nvPr/>
          </p:nvSpPr>
          <p:spPr>
            <a:xfrm>
              <a:off x="7279435" y="3497482"/>
              <a:ext cx="369885" cy="36512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1" name="Flowchart: Connector 50"/>
            <p:cNvSpPr/>
            <p:nvPr/>
          </p:nvSpPr>
          <p:spPr>
            <a:xfrm>
              <a:off x="3112270" y="3559393"/>
              <a:ext cx="369886" cy="36512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2" name="Flowchart: Connector 51"/>
            <p:cNvSpPr/>
            <p:nvPr/>
          </p:nvSpPr>
          <p:spPr>
            <a:xfrm>
              <a:off x="3102745" y="2398933"/>
              <a:ext cx="369886" cy="36512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grpSp>
        <p:nvGrpSpPr>
          <p:cNvPr id="53" name="Group 52"/>
          <p:cNvGrpSpPr>
            <a:grpSpLocks/>
          </p:cNvGrpSpPr>
          <p:nvPr/>
        </p:nvGrpSpPr>
        <p:grpSpPr bwMode="auto">
          <a:xfrm>
            <a:off x="7195448" y="3870818"/>
            <a:ext cx="374650" cy="1130300"/>
            <a:chOff x="7276443" y="3713304"/>
            <a:chExt cx="375983" cy="1129944"/>
          </a:xfrm>
        </p:grpSpPr>
        <p:sp>
          <p:nvSpPr>
            <p:cNvPr id="54" name="Flowchart: Connector 53"/>
            <p:cNvSpPr/>
            <p:nvPr/>
          </p:nvSpPr>
          <p:spPr>
            <a:xfrm>
              <a:off x="7281223" y="3713304"/>
              <a:ext cx="371203" cy="36501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5" name="Flowchart: Connector 54"/>
            <p:cNvSpPr/>
            <p:nvPr/>
          </p:nvSpPr>
          <p:spPr>
            <a:xfrm>
              <a:off x="7276443" y="4478238"/>
              <a:ext cx="371204" cy="36501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sp>
        <p:nvSpPr>
          <p:cNvPr id="59"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Graphic: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a:xfrm>
            <a:off x="1191971" y="188914"/>
            <a:ext cx="7905750" cy="719137"/>
          </a:xfrm>
        </p:spPr>
        <p:txBody>
          <a:bodyPr/>
          <a:lstStyle/>
          <a:p>
            <a:r>
              <a:rPr lang="en-US" altLang="en-US" dirty="0"/>
              <a:t>Principle of Thermal Insulation</a:t>
            </a:r>
          </a:p>
        </p:txBody>
      </p:sp>
      <p:pic>
        <p:nvPicPr>
          <p:cNvPr id="11"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56438" y="1022350"/>
            <a:ext cx="2894012"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56438" y="3595688"/>
            <a:ext cx="2894012" cy="243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lowchart: Connector 4"/>
          <p:cNvSpPr/>
          <p:nvPr/>
        </p:nvSpPr>
        <p:spPr>
          <a:xfrm>
            <a:off x="2035079" y="1635125"/>
            <a:ext cx="195263"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1" name="Flowchart: Connector 110"/>
          <p:cNvSpPr/>
          <p:nvPr/>
        </p:nvSpPr>
        <p:spPr>
          <a:xfrm>
            <a:off x="2197004" y="1787525"/>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2" name="Flowchart: Connector 111"/>
          <p:cNvSpPr/>
          <p:nvPr/>
        </p:nvSpPr>
        <p:spPr>
          <a:xfrm>
            <a:off x="2373217" y="1931988"/>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3" name="Flowchart: Connector 112"/>
          <p:cNvSpPr/>
          <p:nvPr/>
        </p:nvSpPr>
        <p:spPr>
          <a:xfrm>
            <a:off x="2573241" y="2108200"/>
            <a:ext cx="195262"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4" name="Flowchart: Connector 113"/>
          <p:cNvSpPr/>
          <p:nvPr/>
        </p:nvSpPr>
        <p:spPr>
          <a:xfrm>
            <a:off x="2654204" y="2349500"/>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5" name="Flowchart: Connector 114"/>
          <p:cNvSpPr/>
          <p:nvPr/>
        </p:nvSpPr>
        <p:spPr>
          <a:xfrm>
            <a:off x="2463704" y="1706563"/>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6" name="Flowchart: Connector 115"/>
          <p:cNvSpPr/>
          <p:nvPr/>
        </p:nvSpPr>
        <p:spPr>
          <a:xfrm>
            <a:off x="2616104" y="1819275"/>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7" name="Flowchart: Connector 116"/>
          <p:cNvSpPr/>
          <p:nvPr/>
        </p:nvSpPr>
        <p:spPr>
          <a:xfrm>
            <a:off x="2808191" y="2019300"/>
            <a:ext cx="195262"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8" name="Flowchart: Connector 117"/>
          <p:cNvSpPr/>
          <p:nvPr/>
        </p:nvSpPr>
        <p:spPr>
          <a:xfrm>
            <a:off x="2920904" y="2220913"/>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9" name="Flowchart: Connector 118"/>
          <p:cNvSpPr/>
          <p:nvPr/>
        </p:nvSpPr>
        <p:spPr>
          <a:xfrm>
            <a:off x="2298604" y="1587500"/>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1" name="Flowchart: Connector 120"/>
          <p:cNvSpPr/>
          <p:nvPr/>
        </p:nvSpPr>
        <p:spPr>
          <a:xfrm>
            <a:off x="2006504" y="2219325"/>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2" name="Flowchart: Connector 121"/>
          <p:cNvSpPr/>
          <p:nvPr/>
        </p:nvSpPr>
        <p:spPr>
          <a:xfrm>
            <a:off x="1968404" y="1843088"/>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3" name="Flowchart: Connector 122"/>
          <p:cNvSpPr/>
          <p:nvPr/>
        </p:nvSpPr>
        <p:spPr>
          <a:xfrm>
            <a:off x="2120804" y="2011363"/>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4" name="Flowchart: Connector 123"/>
          <p:cNvSpPr/>
          <p:nvPr/>
        </p:nvSpPr>
        <p:spPr>
          <a:xfrm>
            <a:off x="2273204" y="2171700"/>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5" name="Flowchart: Connector 124"/>
          <p:cNvSpPr/>
          <p:nvPr/>
        </p:nvSpPr>
        <p:spPr>
          <a:xfrm>
            <a:off x="2425604" y="2355850"/>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6" name="Flowchart: Connector 125"/>
          <p:cNvSpPr/>
          <p:nvPr/>
        </p:nvSpPr>
        <p:spPr>
          <a:xfrm>
            <a:off x="2197004" y="2400300"/>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7" name="Flowchart: Connector 126"/>
          <p:cNvSpPr/>
          <p:nvPr/>
        </p:nvSpPr>
        <p:spPr>
          <a:xfrm>
            <a:off x="1985866" y="2468563"/>
            <a:ext cx="195262"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8" name="Flowchart: Connector 127"/>
          <p:cNvSpPr/>
          <p:nvPr/>
        </p:nvSpPr>
        <p:spPr>
          <a:xfrm>
            <a:off x="2919317" y="2559050"/>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9" name="Flowchart: Connector 128"/>
          <p:cNvSpPr/>
          <p:nvPr/>
        </p:nvSpPr>
        <p:spPr>
          <a:xfrm>
            <a:off x="3065367" y="2389188"/>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0" name="Flowchart: Connector 129"/>
          <p:cNvSpPr/>
          <p:nvPr/>
        </p:nvSpPr>
        <p:spPr>
          <a:xfrm>
            <a:off x="2327179" y="2581275"/>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1" name="Flowchart: Connector 130"/>
          <p:cNvSpPr/>
          <p:nvPr/>
        </p:nvSpPr>
        <p:spPr>
          <a:xfrm>
            <a:off x="3055841" y="1981200"/>
            <a:ext cx="195262"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3" name="Flowchart: Connector 132"/>
          <p:cNvSpPr/>
          <p:nvPr/>
        </p:nvSpPr>
        <p:spPr>
          <a:xfrm>
            <a:off x="3044729" y="1762125"/>
            <a:ext cx="195263"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4" name="Flowchart: Connector 133"/>
          <p:cNvSpPr/>
          <p:nvPr/>
        </p:nvSpPr>
        <p:spPr>
          <a:xfrm>
            <a:off x="2654204" y="1598613"/>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5" name="Flowchart: Connector 134"/>
          <p:cNvSpPr/>
          <p:nvPr/>
        </p:nvSpPr>
        <p:spPr>
          <a:xfrm>
            <a:off x="2806604" y="1751013"/>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6" name="Flowchart: Connector 135"/>
          <p:cNvSpPr/>
          <p:nvPr/>
        </p:nvSpPr>
        <p:spPr>
          <a:xfrm>
            <a:off x="2957416" y="1577975"/>
            <a:ext cx="195262"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3" name="Curved Connector 12"/>
          <p:cNvCxnSpPr/>
          <p:nvPr/>
        </p:nvCxnSpPr>
        <p:spPr>
          <a:xfrm flipV="1">
            <a:off x="1882679" y="1966913"/>
            <a:ext cx="1482725" cy="220662"/>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6" name="Flowchart: Connector 165"/>
          <p:cNvSpPr/>
          <p:nvPr/>
        </p:nvSpPr>
        <p:spPr>
          <a:xfrm>
            <a:off x="2601817" y="2579688"/>
            <a:ext cx="193675" cy="177800"/>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nvGrpSpPr>
          <p:cNvPr id="174" name="Group 173"/>
          <p:cNvGrpSpPr>
            <a:grpSpLocks/>
          </p:cNvGrpSpPr>
          <p:nvPr/>
        </p:nvGrpSpPr>
        <p:grpSpPr bwMode="auto">
          <a:xfrm>
            <a:off x="2001742" y="3100389"/>
            <a:ext cx="1298575" cy="1233487"/>
            <a:chOff x="1252699" y="3100696"/>
            <a:chExt cx="1297860" cy="1232694"/>
          </a:xfrm>
        </p:grpSpPr>
        <p:sp>
          <p:nvSpPr>
            <p:cNvPr id="137" name="Flowchart: Connector 136"/>
            <p:cNvSpPr/>
            <p:nvPr/>
          </p:nvSpPr>
          <p:spPr>
            <a:xfrm>
              <a:off x="1325684" y="3211750"/>
              <a:ext cx="193568"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8" name="Flowchart: Connector 137"/>
            <p:cNvSpPr/>
            <p:nvPr/>
          </p:nvSpPr>
          <p:spPr>
            <a:xfrm>
              <a:off x="1485933" y="3364052"/>
              <a:ext cx="195155"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9" name="Flowchart: Connector 138"/>
            <p:cNvSpPr/>
            <p:nvPr/>
          </p:nvSpPr>
          <p:spPr>
            <a:xfrm>
              <a:off x="1663635" y="3508421"/>
              <a:ext cx="193568"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0" name="Flowchart: Connector 139"/>
            <p:cNvSpPr/>
            <p:nvPr/>
          </p:nvSpPr>
          <p:spPr>
            <a:xfrm>
              <a:off x="1782632" y="3701971"/>
              <a:ext cx="195154"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1" name="Flowchart: Connector 140"/>
            <p:cNvSpPr/>
            <p:nvPr/>
          </p:nvSpPr>
          <p:spPr>
            <a:xfrm>
              <a:off x="1942881" y="3846341"/>
              <a:ext cx="195155"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2" name="Flowchart: Connector 141"/>
            <p:cNvSpPr/>
            <p:nvPr/>
          </p:nvSpPr>
          <p:spPr>
            <a:xfrm>
              <a:off x="1754073" y="3283141"/>
              <a:ext cx="193568"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3" name="Flowchart: Connector 142"/>
            <p:cNvSpPr/>
            <p:nvPr/>
          </p:nvSpPr>
          <p:spPr>
            <a:xfrm>
              <a:off x="1906389" y="3451307"/>
              <a:ext cx="193568"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4" name="Flowchart: Connector 143"/>
            <p:cNvSpPr/>
            <p:nvPr/>
          </p:nvSpPr>
          <p:spPr>
            <a:xfrm>
              <a:off x="2058705" y="3611542"/>
              <a:ext cx="193568" cy="179272"/>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5" name="Flowchart: Connector 144"/>
            <p:cNvSpPr/>
            <p:nvPr/>
          </p:nvSpPr>
          <p:spPr>
            <a:xfrm>
              <a:off x="2211021" y="3797160"/>
              <a:ext cx="193568"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6" name="Flowchart: Connector 145"/>
            <p:cNvSpPr/>
            <p:nvPr/>
          </p:nvSpPr>
          <p:spPr>
            <a:xfrm>
              <a:off x="1587477" y="3164155"/>
              <a:ext cx="195155"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7" name="Flowchart: Connector 146"/>
            <p:cNvSpPr/>
            <p:nvPr/>
          </p:nvSpPr>
          <p:spPr>
            <a:xfrm>
              <a:off x="1297125" y="3795574"/>
              <a:ext cx="193568" cy="179272"/>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8" name="Flowchart: Connector 147"/>
            <p:cNvSpPr/>
            <p:nvPr/>
          </p:nvSpPr>
          <p:spPr>
            <a:xfrm>
              <a:off x="1259046" y="3419578"/>
              <a:ext cx="193568"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9" name="Flowchart: Connector 148"/>
            <p:cNvSpPr/>
            <p:nvPr/>
          </p:nvSpPr>
          <p:spPr>
            <a:xfrm>
              <a:off x="1411362" y="3587745"/>
              <a:ext cx="193568"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0" name="Flowchart: Connector 149"/>
            <p:cNvSpPr/>
            <p:nvPr/>
          </p:nvSpPr>
          <p:spPr>
            <a:xfrm>
              <a:off x="1563678" y="3747980"/>
              <a:ext cx="193568"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1" name="Flowchart: Connector 150"/>
            <p:cNvSpPr/>
            <p:nvPr/>
          </p:nvSpPr>
          <p:spPr>
            <a:xfrm>
              <a:off x="1715994" y="3933597"/>
              <a:ext cx="193568"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2" name="Flowchart: Connector 151"/>
            <p:cNvSpPr/>
            <p:nvPr/>
          </p:nvSpPr>
          <p:spPr>
            <a:xfrm>
              <a:off x="1485933" y="3976433"/>
              <a:ext cx="195155"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3" name="Flowchart: Connector 152"/>
            <p:cNvSpPr/>
            <p:nvPr/>
          </p:nvSpPr>
          <p:spPr>
            <a:xfrm>
              <a:off x="1276498" y="4046238"/>
              <a:ext cx="193568"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4" name="Flowchart: Connector 153"/>
            <p:cNvSpPr/>
            <p:nvPr/>
          </p:nvSpPr>
          <p:spPr>
            <a:xfrm>
              <a:off x="2087264" y="4014508"/>
              <a:ext cx="195154"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5" name="Flowchart: Connector 154"/>
            <p:cNvSpPr/>
            <p:nvPr/>
          </p:nvSpPr>
          <p:spPr>
            <a:xfrm>
              <a:off x="2355404" y="3965327"/>
              <a:ext cx="193568"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6" name="Flowchart: Connector 155"/>
            <p:cNvSpPr/>
            <p:nvPr/>
          </p:nvSpPr>
          <p:spPr>
            <a:xfrm>
              <a:off x="1860376" y="4101764"/>
              <a:ext cx="193568"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7" name="Flowchart: Connector 156"/>
            <p:cNvSpPr/>
            <p:nvPr/>
          </p:nvSpPr>
          <p:spPr>
            <a:xfrm>
              <a:off x="2345884" y="3638512"/>
              <a:ext cx="195155"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8" name="Flowchart: Connector 157"/>
            <p:cNvSpPr/>
            <p:nvPr/>
          </p:nvSpPr>
          <p:spPr>
            <a:xfrm>
              <a:off x="2334778" y="3419578"/>
              <a:ext cx="195154"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9" name="Flowchart: Connector 158"/>
            <p:cNvSpPr/>
            <p:nvPr/>
          </p:nvSpPr>
          <p:spPr>
            <a:xfrm>
              <a:off x="1942881" y="3175260"/>
              <a:ext cx="195155"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60" name="Flowchart: Connector 159"/>
            <p:cNvSpPr/>
            <p:nvPr/>
          </p:nvSpPr>
          <p:spPr>
            <a:xfrm>
              <a:off x="2095197" y="3327562"/>
              <a:ext cx="195155"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61" name="Flowchart: Connector 160"/>
            <p:cNvSpPr/>
            <p:nvPr/>
          </p:nvSpPr>
          <p:spPr>
            <a:xfrm>
              <a:off x="2296699" y="3211750"/>
              <a:ext cx="193568" cy="177686"/>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63" name="Rectangle 162"/>
            <p:cNvSpPr/>
            <p:nvPr/>
          </p:nvSpPr>
          <p:spPr>
            <a:xfrm>
              <a:off x="1252699" y="3100696"/>
              <a:ext cx="1297860" cy="12326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cxnSp>
        <p:nvCxnSpPr>
          <p:cNvPr id="168" name="Curved Connector 167"/>
          <p:cNvCxnSpPr/>
          <p:nvPr/>
        </p:nvCxnSpPr>
        <p:spPr>
          <a:xfrm flipV="1">
            <a:off x="1930304" y="2200276"/>
            <a:ext cx="1482725" cy="220663"/>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flipV="1">
            <a:off x="1023842" y="3567113"/>
            <a:ext cx="896937" cy="47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flipV="1">
            <a:off x="1022253" y="3719513"/>
            <a:ext cx="896938" cy="47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1020667" y="3871913"/>
            <a:ext cx="896937" cy="47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5" name="Group 174"/>
          <p:cNvGrpSpPr>
            <a:grpSpLocks/>
          </p:cNvGrpSpPr>
          <p:nvPr/>
        </p:nvGrpSpPr>
        <p:grpSpPr bwMode="auto">
          <a:xfrm>
            <a:off x="1977929" y="4594226"/>
            <a:ext cx="1260475" cy="1033463"/>
            <a:chOff x="1227940" y="4593952"/>
            <a:chExt cx="1261741" cy="1033153"/>
          </a:xfrm>
        </p:grpSpPr>
        <p:sp>
          <p:nvSpPr>
            <p:cNvPr id="178" name="Flowchart: Connector 177"/>
            <p:cNvSpPr/>
            <p:nvPr/>
          </p:nvSpPr>
          <p:spPr>
            <a:xfrm>
              <a:off x="1237475" y="4598714"/>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79" name="Flowchart: Connector 178"/>
            <p:cNvSpPr/>
            <p:nvPr/>
          </p:nvSpPr>
          <p:spPr>
            <a:xfrm>
              <a:off x="1447235" y="4597126"/>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0" name="Flowchart: Connector 179"/>
            <p:cNvSpPr/>
            <p:nvPr/>
          </p:nvSpPr>
          <p:spPr>
            <a:xfrm>
              <a:off x="1658585" y="4597126"/>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1" name="Flowchart: Connector 180"/>
            <p:cNvSpPr/>
            <p:nvPr/>
          </p:nvSpPr>
          <p:spPr>
            <a:xfrm>
              <a:off x="1868346" y="4595540"/>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2" name="Flowchart: Connector 181"/>
            <p:cNvSpPr/>
            <p:nvPr/>
          </p:nvSpPr>
          <p:spPr>
            <a:xfrm>
              <a:off x="2086051" y="4595540"/>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3" name="Flowchart: Connector 182"/>
            <p:cNvSpPr/>
            <p:nvPr/>
          </p:nvSpPr>
          <p:spPr>
            <a:xfrm>
              <a:off x="2295811" y="4593952"/>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4" name="Flowchart: Connector 183"/>
            <p:cNvSpPr/>
            <p:nvPr/>
          </p:nvSpPr>
          <p:spPr>
            <a:xfrm>
              <a:off x="1340766" y="4766938"/>
              <a:ext cx="195458" cy="179333"/>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5" name="Flowchart: Connector 184"/>
            <p:cNvSpPr/>
            <p:nvPr/>
          </p:nvSpPr>
          <p:spPr>
            <a:xfrm>
              <a:off x="1550527" y="4766938"/>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6" name="Flowchart: Connector 185"/>
            <p:cNvSpPr/>
            <p:nvPr/>
          </p:nvSpPr>
          <p:spPr>
            <a:xfrm>
              <a:off x="1761876" y="4765351"/>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7" name="Flowchart: Connector 186"/>
            <p:cNvSpPr/>
            <p:nvPr/>
          </p:nvSpPr>
          <p:spPr>
            <a:xfrm>
              <a:off x="1971636" y="4763764"/>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8" name="Flowchart: Connector 187"/>
            <p:cNvSpPr/>
            <p:nvPr/>
          </p:nvSpPr>
          <p:spPr>
            <a:xfrm>
              <a:off x="2189343" y="4763764"/>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9" name="Flowchart: Connector 188"/>
            <p:cNvSpPr/>
            <p:nvPr/>
          </p:nvSpPr>
          <p:spPr>
            <a:xfrm>
              <a:off x="1227940" y="4938337"/>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0" name="Flowchart: Connector 189"/>
            <p:cNvSpPr/>
            <p:nvPr/>
          </p:nvSpPr>
          <p:spPr>
            <a:xfrm>
              <a:off x="1437700" y="4936749"/>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1" name="Flowchart: Connector 190"/>
            <p:cNvSpPr/>
            <p:nvPr/>
          </p:nvSpPr>
          <p:spPr>
            <a:xfrm>
              <a:off x="1649051" y="4935163"/>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2" name="Flowchart: Connector 191"/>
            <p:cNvSpPr/>
            <p:nvPr/>
          </p:nvSpPr>
          <p:spPr>
            <a:xfrm>
              <a:off x="1858811" y="4933575"/>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3" name="Flowchart: Connector 192"/>
            <p:cNvSpPr/>
            <p:nvPr/>
          </p:nvSpPr>
          <p:spPr>
            <a:xfrm>
              <a:off x="2076516" y="4933575"/>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4" name="Flowchart: Connector 193"/>
            <p:cNvSpPr/>
            <p:nvPr/>
          </p:nvSpPr>
          <p:spPr>
            <a:xfrm>
              <a:off x="2286277" y="4931989"/>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5" name="Flowchart: Connector 194"/>
            <p:cNvSpPr/>
            <p:nvPr/>
          </p:nvSpPr>
          <p:spPr>
            <a:xfrm>
              <a:off x="1331232" y="5106561"/>
              <a:ext cx="195458"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6" name="Flowchart: Connector 195"/>
            <p:cNvSpPr/>
            <p:nvPr/>
          </p:nvSpPr>
          <p:spPr>
            <a:xfrm>
              <a:off x="1540992" y="5104974"/>
              <a:ext cx="195458"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7" name="Flowchart: Connector 196"/>
            <p:cNvSpPr/>
            <p:nvPr/>
          </p:nvSpPr>
          <p:spPr>
            <a:xfrm>
              <a:off x="1752341" y="5103387"/>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8" name="Flowchart: Connector 197"/>
            <p:cNvSpPr/>
            <p:nvPr/>
          </p:nvSpPr>
          <p:spPr>
            <a:xfrm>
              <a:off x="1962102" y="5101800"/>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9" name="Flowchart: Connector 198"/>
            <p:cNvSpPr/>
            <p:nvPr/>
          </p:nvSpPr>
          <p:spPr>
            <a:xfrm>
              <a:off x="2179808" y="5101800"/>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0" name="Flowchart: Connector 199"/>
            <p:cNvSpPr/>
            <p:nvPr/>
          </p:nvSpPr>
          <p:spPr>
            <a:xfrm>
              <a:off x="1227940" y="5281134"/>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1" name="Flowchart: Connector 200"/>
            <p:cNvSpPr/>
            <p:nvPr/>
          </p:nvSpPr>
          <p:spPr>
            <a:xfrm>
              <a:off x="1437700" y="5279546"/>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2" name="Flowchart: Connector 201"/>
            <p:cNvSpPr/>
            <p:nvPr/>
          </p:nvSpPr>
          <p:spPr>
            <a:xfrm>
              <a:off x="1649051" y="5277960"/>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3" name="Flowchart: Connector 202"/>
            <p:cNvSpPr/>
            <p:nvPr/>
          </p:nvSpPr>
          <p:spPr>
            <a:xfrm>
              <a:off x="1858811" y="5276372"/>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4" name="Flowchart: Connector 203"/>
            <p:cNvSpPr/>
            <p:nvPr/>
          </p:nvSpPr>
          <p:spPr>
            <a:xfrm>
              <a:off x="2076516" y="5276372"/>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5" name="Flowchart: Connector 204"/>
            <p:cNvSpPr/>
            <p:nvPr/>
          </p:nvSpPr>
          <p:spPr>
            <a:xfrm>
              <a:off x="2286277" y="5274786"/>
              <a:ext cx="193870" cy="179333"/>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6" name="Flowchart: Connector 205"/>
            <p:cNvSpPr/>
            <p:nvPr/>
          </p:nvSpPr>
          <p:spPr>
            <a:xfrm>
              <a:off x="1331232" y="5449358"/>
              <a:ext cx="195458"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7" name="Flowchart: Connector 206"/>
            <p:cNvSpPr/>
            <p:nvPr/>
          </p:nvSpPr>
          <p:spPr>
            <a:xfrm>
              <a:off x="1540992" y="5447771"/>
              <a:ext cx="195458"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8" name="Flowchart: Connector 207"/>
            <p:cNvSpPr/>
            <p:nvPr/>
          </p:nvSpPr>
          <p:spPr>
            <a:xfrm>
              <a:off x="1752341" y="5446184"/>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09" name="Flowchart: Connector 208"/>
            <p:cNvSpPr/>
            <p:nvPr/>
          </p:nvSpPr>
          <p:spPr>
            <a:xfrm>
              <a:off x="1962102" y="5446184"/>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10" name="Flowchart: Connector 209"/>
            <p:cNvSpPr/>
            <p:nvPr/>
          </p:nvSpPr>
          <p:spPr>
            <a:xfrm>
              <a:off x="2179808" y="5446184"/>
              <a:ext cx="193870" cy="177747"/>
            </a:xfrm>
            <a:prstGeom prst="flowChartConnector">
              <a:avLst/>
            </a:prstGeom>
            <a:solidFill>
              <a:srgbClr val="E7DC4B"/>
            </a:solidFill>
            <a:ln>
              <a:solidFill>
                <a:srgbClr val="CFC29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cxnSp>
        <p:nvCxnSpPr>
          <p:cNvPr id="211" name="Straight Arrow Connector 210"/>
          <p:cNvCxnSpPr/>
          <p:nvPr/>
        </p:nvCxnSpPr>
        <p:spPr>
          <a:xfrm flipV="1">
            <a:off x="1055592" y="4941889"/>
            <a:ext cx="896937" cy="3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p:cNvCxnSpPr/>
          <p:nvPr/>
        </p:nvCxnSpPr>
        <p:spPr>
          <a:xfrm flipV="1">
            <a:off x="1054003" y="5094289"/>
            <a:ext cx="896938" cy="3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flipV="1">
            <a:off x="1052417" y="5246689"/>
            <a:ext cx="896937" cy="3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0987" name="TextBox 172"/>
          <p:cNvSpPr txBox="1">
            <a:spLocks noChangeArrowheads="1"/>
          </p:cNvSpPr>
          <p:nvPr/>
        </p:nvSpPr>
        <p:spPr bwMode="auto">
          <a:xfrm>
            <a:off x="3798745" y="1744663"/>
            <a:ext cx="2274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Gill Sans MT" panose="020B0502020104020203" pitchFamily="34" charset="0"/>
                <a:ea typeface="MS PGothic" panose="020B0600070205080204" pitchFamily="34" charset="-128"/>
              </a:defRPr>
            </a:lvl1pPr>
            <a:lvl2pPr marL="742950" indent="-285750">
              <a:defRPr sz="1300">
                <a:solidFill>
                  <a:schemeClr val="tx1"/>
                </a:solidFill>
                <a:latin typeface="Gill Sans MT" panose="020B0502020104020203" pitchFamily="34" charset="0"/>
                <a:ea typeface="MS PGothic" panose="020B0600070205080204" pitchFamily="34" charset="-128"/>
              </a:defRPr>
            </a:lvl2pPr>
            <a:lvl3pPr marL="1143000" indent="-228600">
              <a:defRPr sz="1300">
                <a:solidFill>
                  <a:schemeClr val="tx1"/>
                </a:solidFill>
                <a:latin typeface="Gill Sans MT" panose="020B0502020104020203" pitchFamily="34" charset="0"/>
                <a:ea typeface="MS PGothic" panose="020B0600070205080204" pitchFamily="34" charset="-128"/>
              </a:defRPr>
            </a:lvl3pPr>
            <a:lvl4pPr marL="1600200" indent="-228600">
              <a:defRPr sz="1300">
                <a:solidFill>
                  <a:schemeClr val="tx1"/>
                </a:solidFill>
                <a:latin typeface="Gill Sans MT" panose="020B0502020104020203" pitchFamily="34" charset="0"/>
                <a:ea typeface="MS PGothic" panose="020B0600070205080204" pitchFamily="34" charset="-128"/>
              </a:defRPr>
            </a:lvl4pPr>
            <a:lvl5pPr marL="2057400" indent="-228600">
              <a:defRPr sz="13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sz="1600">
                <a:latin typeface="Calibri" panose="020F0502020204030204" pitchFamily="34" charset="0"/>
                <a:cs typeface="Calibri" panose="020F0502020204030204" pitchFamily="34" charset="0"/>
              </a:rPr>
              <a:t>Loose Insulation without Air or Wind Barrier</a:t>
            </a:r>
          </a:p>
        </p:txBody>
      </p:sp>
      <p:sp>
        <p:nvSpPr>
          <p:cNvPr id="215" name="TextBox 214"/>
          <p:cNvSpPr txBox="1">
            <a:spLocks noChangeArrowheads="1"/>
          </p:cNvSpPr>
          <p:nvPr/>
        </p:nvSpPr>
        <p:spPr bwMode="auto">
          <a:xfrm>
            <a:off x="3801920" y="3171825"/>
            <a:ext cx="1952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Gill Sans MT" panose="020B0502020104020203" pitchFamily="34" charset="0"/>
                <a:ea typeface="MS PGothic" panose="020B0600070205080204" pitchFamily="34" charset="-128"/>
              </a:defRPr>
            </a:lvl1pPr>
            <a:lvl2pPr marL="742950" indent="-285750">
              <a:defRPr sz="1300">
                <a:solidFill>
                  <a:schemeClr val="tx1"/>
                </a:solidFill>
                <a:latin typeface="Gill Sans MT" panose="020B0502020104020203" pitchFamily="34" charset="0"/>
                <a:ea typeface="MS PGothic" panose="020B0600070205080204" pitchFamily="34" charset="-128"/>
              </a:defRPr>
            </a:lvl2pPr>
            <a:lvl3pPr marL="1143000" indent="-228600">
              <a:defRPr sz="1300">
                <a:solidFill>
                  <a:schemeClr val="tx1"/>
                </a:solidFill>
                <a:latin typeface="Gill Sans MT" panose="020B0502020104020203" pitchFamily="34" charset="0"/>
                <a:ea typeface="MS PGothic" panose="020B0600070205080204" pitchFamily="34" charset="-128"/>
              </a:defRPr>
            </a:lvl3pPr>
            <a:lvl4pPr marL="1600200" indent="-228600">
              <a:defRPr sz="1300">
                <a:solidFill>
                  <a:schemeClr val="tx1"/>
                </a:solidFill>
                <a:latin typeface="Gill Sans MT" panose="020B0502020104020203" pitchFamily="34" charset="0"/>
                <a:ea typeface="MS PGothic" panose="020B0600070205080204" pitchFamily="34" charset="-128"/>
              </a:defRPr>
            </a:lvl4pPr>
            <a:lvl5pPr marL="2057400" indent="-228600">
              <a:defRPr sz="13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sz="1600">
                <a:latin typeface="Calibri" panose="020F0502020204030204" pitchFamily="34" charset="0"/>
                <a:cs typeface="Calibri" panose="020F0502020204030204" pitchFamily="34" charset="0"/>
              </a:rPr>
              <a:t>Loose Insulation with Air or Wind Barrier</a:t>
            </a:r>
          </a:p>
        </p:txBody>
      </p:sp>
      <p:sp>
        <p:nvSpPr>
          <p:cNvPr id="216" name="TextBox 215"/>
          <p:cNvSpPr txBox="1">
            <a:spLocks noChangeArrowheads="1"/>
          </p:cNvSpPr>
          <p:nvPr/>
        </p:nvSpPr>
        <p:spPr bwMode="auto">
          <a:xfrm>
            <a:off x="3800332" y="4692651"/>
            <a:ext cx="23923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Gill Sans MT" panose="020B0502020104020203" pitchFamily="34" charset="0"/>
                <a:ea typeface="MS PGothic" panose="020B0600070205080204" pitchFamily="34" charset="-128"/>
              </a:defRPr>
            </a:lvl1pPr>
            <a:lvl2pPr marL="742950" indent="-285750">
              <a:defRPr sz="1300">
                <a:solidFill>
                  <a:schemeClr val="tx1"/>
                </a:solidFill>
                <a:latin typeface="Gill Sans MT" panose="020B0502020104020203" pitchFamily="34" charset="0"/>
                <a:ea typeface="MS PGothic" panose="020B0600070205080204" pitchFamily="34" charset="-128"/>
              </a:defRPr>
            </a:lvl2pPr>
            <a:lvl3pPr marL="1143000" indent="-228600">
              <a:defRPr sz="1300">
                <a:solidFill>
                  <a:schemeClr val="tx1"/>
                </a:solidFill>
                <a:latin typeface="Gill Sans MT" panose="020B0502020104020203" pitchFamily="34" charset="0"/>
                <a:ea typeface="MS PGothic" panose="020B0600070205080204" pitchFamily="34" charset="-128"/>
              </a:defRPr>
            </a:lvl3pPr>
            <a:lvl4pPr marL="1600200" indent="-228600">
              <a:defRPr sz="1300">
                <a:solidFill>
                  <a:schemeClr val="tx1"/>
                </a:solidFill>
                <a:latin typeface="Gill Sans MT" panose="020B0502020104020203" pitchFamily="34" charset="0"/>
                <a:ea typeface="MS PGothic" panose="020B0600070205080204" pitchFamily="34" charset="-128"/>
              </a:defRPr>
            </a:lvl4pPr>
            <a:lvl5pPr marL="2057400" indent="-228600">
              <a:defRPr sz="13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1300">
                <a:solidFill>
                  <a:schemeClr val="tx1"/>
                </a:solidFill>
                <a:latin typeface="Gill Sans MT" panose="020B0502020104020203" pitchFamily="34" charset="0"/>
                <a:ea typeface="MS PGothic" panose="020B0600070205080204" pitchFamily="34" charset="-128"/>
              </a:defRPr>
            </a:lvl9pPr>
          </a:lstStyle>
          <a:p>
            <a:r>
              <a:rPr lang="en-CA" altLang="en-US" sz="1600">
                <a:latin typeface="Calibri" panose="020F0502020204030204" pitchFamily="34" charset="0"/>
                <a:cs typeface="Calibri" panose="020F0502020204030204" pitchFamily="34" charset="0"/>
              </a:rPr>
              <a:t>Insulation with consistency to sufficiently block airflow </a:t>
            </a:r>
          </a:p>
        </p:txBody>
      </p:sp>
      <p:sp>
        <p:nvSpPr>
          <p:cNvPr id="104"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Graphic: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Effect transition="in" filter="wipe(down)">
                                      <p:cBhvr>
                                        <p:cTn id="15" dur="500"/>
                                        <p:tgtEl>
                                          <p:spTgt spid="16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74"/>
                                        </p:tgtEl>
                                        <p:attrNameLst>
                                          <p:attrName>style.visibility</p:attrName>
                                        </p:attrNameLst>
                                      </p:cBhvr>
                                      <p:to>
                                        <p:strVal val="visible"/>
                                      </p:to>
                                    </p:set>
                                    <p:animEffect transition="in" filter="fade">
                                      <p:cBhvr>
                                        <p:cTn id="20" dur="500"/>
                                        <p:tgtEl>
                                          <p:spTgt spid="17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5"/>
                                        </p:tgtEl>
                                        <p:attrNameLst>
                                          <p:attrName>style.visibility</p:attrName>
                                        </p:attrNameLst>
                                      </p:cBhvr>
                                      <p:to>
                                        <p:strVal val="visible"/>
                                      </p:to>
                                    </p:set>
                                    <p:animEffect transition="in" filter="fade">
                                      <p:cBhvr>
                                        <p:cTn id="25" dur="500"/>
                                        <p:tgtEl>
                                          <p:spTgt spid="21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75"/>
                                        </p:tgtEl>
                                        <p:attrNameLst>
                                          <p:attrName>style.visibility</p:attrName>
                                        </p:attrNameLst>
                                      </p:cBhvr>
                                      <p:to>
                                        <p:strVal val="visible"/>
                                      </p:to>
                                    </p:set>
                                    <p:animEffect transition="in" filter="fade">
                                      <p:cBhvr>
                                        <p:cTn id="30" dur="500"/>
                                        <p:tgtEl>
                                          <p:spTgt spid="17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6"/>
                                        </p:tgtEl>
                                        <p:attrNameLst>
                                          <p:attrName>style.visibility</p:attrName>
                                        </p:attrNameLst>
                                      </p:cBhvr>
                                      <p:to>
                                        <p:strVal val="visible"/>
                                      </p:to>
                                    </p:set>
                                    <p:animEffect transition="in" filter="fade">
                                      <p:cBhvr>
                                        <p:cTn id="35" dur="500"/>
                                        <p:tgtEl>
                                          <p:spTgt spid="21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165"/>
                                        </p:tgtEl>
                                        <p:attrNameLst>
                                          <p:attrName>style.visibility</p:attrName>
                                        </p:attrNameLst>
                                      </p:cBhvr>
                                      <p:to>
                                        <p:strVal val="visible"/>
                                      </p:to>
                                    </p:set>
                                    <p:animEffect transition="in" filter="wipe(left)">
                                      <p:cBhvr>
                                        <p:cTn id="45" dur="500"/>
                                        <p:tgtEl>
                                          <p:spTgt spid="165"/>
                                        </p:tgtEl>
                                      </p:cBhvr>
                                    </p:animEffect>
                                  </p:childTnLst>
                                </p:cTn>
                              </p:par>
                              <p:par>
                                <p:cTn id="46" presetID="22" presetClass="entr" presetSubtype="8" fill="hold" nodeType="withEffect">
                                  <p:stCondLst>
                                    <p:cond delay="0"/>
                                  </p:stCondLst>
                                  <p:childTnLst>
                                    <p:set>
                                      <p:cBhvr>
                                        <p:cTn id="47" dur="1" fill="hold">
                                          <p:stCondLst>
                                            <p:cond delay="0"/>
                                          </p:stCondLst>
                                        </p:cTn>
                                        <p:tgtEl>
                                          <p:spTgt spid="176"/>
                                        </p:tgtEl>
                                        <p:attrNameLst>
                                          <p:attrName>style.visibility</p:attrName>
                                        </p:attrNameLst>
                                      </p:cBhvr>
                                      <p:to>
                                        <p:strVal val="visible"/>
                                      </p:to>
                                    </p:set>
                                    <p:animEffect transition="in" filter="wipe(left)">
                                      <p:cBhvr>
                                        <p:cTn id="48" dur="500"/>
                                        <p:tgtEl>
                                          <p:spTgt spid="176"/>
                                        </p:tgtEl>
                                      </p:cBhvr>
                                    </p:animEffect>
                                  </p:childTnLst>
                                </p:cTn>
                              </p:par>
                              <p:par>
                                <p:cTn id="49" presetID="22" presetClass="entr" presetSubtype="8" fill="hold" nodeType="withEffect">
                                  <p:stCondLst>
                                    <p:cond delay="0"/>
                                  </p:stCondLst>
                                  <p:childTnLst>
                                    <p:set>
                                      <p:cBhvr>
                                        <p:cTn id="50" dur="1" fill="hold">
                                          <p:stCondLst>
                                            <p:cond delay="0"/>
                                          </p:stCondLst>
                                        </p:cTn>
                                        <p:tgtEl>
                                          <p:spTgt spid="177"/>
                                        </p:tgtEl>
                                        <p:attrNameLst>
                                          <p:attrName>style.visibility</p:attrName>
                                        </p:attrNameLst>
                                      </p:cBhvr>
                                      <p:to>
                                        <p:strVal val="visible"/>
                                      </p:to>
                                    </p:set>
                                    <p:animEffect transition="in" filter="wipe(left)">
                                      <p:cBhvr>
                                        <p:cTn id="51" dur="500"/>
                                        <p:tgtEl>
                                          <p:spTgt spid="17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211"/>
                                        </p:tgtEl>
                                        <p:attrNameLst>
                                          <p:attrName>style.visibility</p:attrName>
                                        </p:attrNameLst>
                                      </p:cBhvr>
                                      <p:to>
                                        <p:strVal val="visible"/>
                                      </p:to>
                                    </p:set>
                                    <p:animEffect transition="in" filter="wipe(left)">
                                      <p:cBhvr>
                                        <p:cTn id="56" dur="500"/>
                                        <p:tgtEl>
                                          <p:spTgt spid="211"/>
                                        </p:tgtEl>
                                      </p:cBhvr>
                                    </p:animEffect>
                                  </p:childTnLst>
                                </p:cTn>
                              </p:par>
                              <p:par>
                                <p:cTn id="57" presetID="22" presetClass="entr" presetSubtype="8" fill="hold" nodeType="withEffect">
                                  <p:stCondLst>
                                    <p:cond delay="0"/>
                                  </p:stCondLst>
                                  <p:childTnLst>
                                    <p:set>
                                      <p:cBhvr>
                                        <p:cTn id="58" dur="1" fill="hold">
                                          <p:stCondLst>
                                            <p:cond delay="0"/>
                                          </p:stCondLst>
                                        </p:cTn>
                                        <p:tgtEl>
                                          <p:spTgt spid="212"/>
                                        </p:tgtEl>
                                        <p:attrNameLst>
                                          <p:attrName>style.visibility</p:attrName>
                                        </p:attrNameLst>
                                      </p:cBhvr>
                                      <p:to>
                                        <p:strVal val="visible"/>
                                      </p:to>
                                    </p:set>
                                    <p:animEffect transition="in" filter="wipe(left)">
                                      <p:cBhvr>
                                        <p:cTn id="59" dur="500"/>
                                        <p:tgtEl>
                                          <p:spTgt spid="212"/>
                                        </p:tgtEl>
                                      </p:cBhvr>
                                    </p:animEffect>
                                  </p:childTnLst>
                                </p:cTn>
                              </p:par>
                              <p:par>
                                <p:cTn id="60" presetID="22" presetClass="entr" presetSubtype="8" fill="hold" nodeType="withEffect">
                                  <p:stCondLst>
                                    <p:cond delay="0"/>
                                  </p:stCondLst>
                                  <p:childTnLst>
                                    <p:set>
                                      <p:cBhvr>
                                        <p:cTn id="61" dur="1" fill="hold">
                                          <p:stCondLst>
                                            <p:cond delay="0"/>
                                          </p:stCondLst>
                                        </p:cTn>
                                        <p:tgtEl>
                                          <p:spTgt spid="213"/>
                                        </p:tgtEl>
                                        <p:attrNameLst>
                                          <p:attrName>style.visibility</p:attrName>
                                        </p:attrNameLst>
                                      </p:cBhvr>
                                      <p:to>
                                        <p:strVal val="visible"/>
                                      </p:to>
                                    </p:set>
                                    <p:animEffect transition="in" filter="wipe(left)">
                                      <p:cBhvr>
                                        <p:cTn id="62"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p:bldP spid="21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640839" y="1376363"/>
            <a:ext cx="74613" cy="3548062"/>
          </a:xfrm>
          <a:prstGeom prst="rect">
            <a:avLst/>
          </a:prstGeom>
          <a:solidFill>
            <a:srgbClr val="73819D"/>
          </a:solid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11971" name="Title 1"/>
          <p:cNvSpPr>
            <a:spLocks noGrp="1"/>
          </p:cNvSpPr>
          <p:nvPr>
            <p:ph type="title"/>
          </p:nvPr>
        </p:nvSpPr>
        <p:spPr>
          <a:xfrm>
            <a:off x="1230803" y="188629"/>
            <a:ext cx="7904163" cy="719138"/>
          </a:xfrm>
        </p:spPr>
        <p:txBody>
          <a:bodyPr/>
          <a:lstStyle/>
          <a:p>
            <a:r>
              <a:rPr lang="en-US" altLang="en-US" dirty="0"/>
              <a:t>Air Flow</a:t>
            </a:r>
          </a:p>
        </p:txBody>
      </p:sp>
      <p:sp>
        <p:nvSpPr>
          <p:cNvPr id="4" name="Rectangle 3"/>
          <p:cNvSpPr/>
          <p:nvPr/>
        </p:nvSpPr>
        <p:spPr>
          <a:xfrm>
            <a:off x="1350202" y="1381126"/>
            <a:ext cx="65087" cy="35480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 name="Rectangle 4"/>
          <p:cNvSpPr/>
          <p:nvPr/>
        </p:nvSpPr>
        <p:spPr>
          <a:xfrm>
            <a:off x="1407352" y="1376363"/>
            <a:ext cx="1000125" cy="354806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a:off x="1410526" y="1568451"/>
            <a:ext cx="990600"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 name="Rectangle 10"/>
          <p:cNvSpPr/>
          <p:nvPr/>
        </p:nvSpPr>
        <p:spPr>
          <a:xfrm>
            <a:off x="1412113" y="3949700"/>
            <a:ext cx="9906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25" name="Curved Connector 24"/>
          <p:cNvCxnSpPr/>
          <p:nvPr/>
        </p:nvCxnSpPr>
        <p:spPr>
          <a:xfrm flipV="1">
            <a:off x="970788" y="2130425"/>
            <a:ext cx="1968500" cy="395288"/>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p:nvPr/>
        </p:nvCxnSpPr>
        <p:spPr>
          <a:xfrm rot="10800000">
            <a:off x="2061402" y="3249614"/>
            <a:ext cx="1049337" cy="293687"/>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rot="10800000">
            <a:off x="2062988" y="3402014"/>
            <a:ext cx="1049338" cy="293687"/>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rot="10800000">
            <a:off x="2064577" y="3554414"/>
            <a:ext cx="1050925" cy="293687"/>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flipV="1">
            <a:off x="966026" y="2282825"/>
            <a:ext cx="1968500" cy="395288"/>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flipV="1">
            <a:off x="969201" y="2435225"/>
            <a:ext cx="1968500" cy="395288"/>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490026" y="1592263"/>
            <a:ext cx="152400" cy="233362"/>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37" name="Rectangle 36"/>
          <p:cNvSpPr/>
          <p:nvPr/>
        </p:nvSpPr>
        <p:spPr>
          <a:xfrm>
            <a:off x="2486852" y="3952876"/>
            <a:ext cx="153987"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11984" name="Content Placeholder 1"/>
          <p:cNvSpPr>
            <a:spLocks noGrp="1"/>
          </p:cNvSpPr>
          <p:nvPr>
            <p:ph idx="1"/>
          </p:nvPr>
        </p:nvSpPr>
        <p:spPr>
          <a:xfrm>
            <a:off x="6429375" y="1252538"/>
            <a:ext cx="4586288" cy="4114800"/>
          </a:xfrm>
        </p:spPr>
        <p:txBody>
          <a:bodyPr/>
          <a:lstStyle/>
          <a:p>
            <a:pPr marL="0" indent="0">
              <a:buNone/>
            </a:pPr>
            <a:r>
              <a:rPr lang="en-CA" altLang="en-US" dirty="0"/>
              <a:t>Wood (studs and strapping)</a:t>
            </a:r>
          </a:p>
          <a:p>
            <a:pPr marL="0" indent="0">
              <a:buNone/>
            </a:pPr>
            <a:r>
              <a:rPr lang="en-CA" altLang="en-US" dirty="0"/>
              <a:t>Insulation</a:t>
            </a:r>
          </a:p>
          <a:p>
            <a:pPr marL="0" indent="0">
              <a:buNone/>
            </a:pPr>
            <a:r>
              <a:rPr lang="en-CA" altLang="en-US" dirty="0"/>
              <a:t>Drywall</a:t>
            </a:r>
          </a:p>
          <a:p>
            <a:pPr marL="0" indent="0">
              <a:buNone/>
            </a:pPr>
            <a:r>
              <a:rPr lang="en-CA" altLang="en-US" dirty="0"/>
              <a:t>Plywood or OSB</a:t>
            </a:r>
          </a:p>
          <a:p>
            <a:pPr marL="0" indent="0">
              <a:buNone/>
            </a:pPr>
            <a:r>
              <a:rPr lang="en-CA" altLang="en-US" dirty="0"/>
              <a:t>Cladding</a:t>
            </a:r>
          </a:p>
          <a:p>
            <a:pPr marL="0" indent="0">
              <a:buNone/>
            </a:pPr>
            <a:r>
              <a:rPr lang="en-CA" altLang="en-US" dirty="0"/>
              <a:t>Warm Air (interior, humid)</a:t>
            </a:r>
          </a:p>
          <a:p>
            <a:pPr marL="0" indent="0">
              <a:buNone/>
            </a:pPr>
            <a:r>
              <a:rPr lang="en-CA" altLang="en-US" dirty="0"/>
              <a:t>Cold Air (exterior)</a:t>
            </a:r>
          </a:p>
          <a:p>
            <a:pPr marL="0" indent="0">
              <a:buNone/>
            </a:pPr>
            <a:r>
              <a:rPr lang="en-CA" altLang="en-US" dirty="0"/>
              <a:t>Air Barrier</a:t>
            </a:r>
          </a:p>
          <a:p>
            <a:pPr marL="0" indent="0">
              <a:buNone/>
            </a:pPr>
            <a:r>
              <a:rPr lang="en-CA" altLang="en-US" dirty="0"/>
              <a:t>Wind Barrier</a:t>
            </a:r>
          </a:p>
          <a:p>
            <a:pPr marL="0" indent="0">
              <a:buNone/>
            </a:pPr>
            <a:r>
              <a:rPr lang="en-CA" altLang="en-US" dirty="0"/>
              <a:t>Vapor Diffusion Resistance Layer</a:t>
            </a:r>
          </a:p>
        </p:txBody>
      </p:sp>
      <p:cxnSp>
        <p:nvCxnSpPr>
          <p:cNvPr id="8" name="Straight Connector 7"/>
          <p:cNvCxnSpPr/>
          <p:nvPr/>
        </p:nvCxnSpPr>
        <p:spPr>
          <a:xfrm>
            <a:off x="1413701" y="1390651"/>
            <a:ext cx="0" cy="355441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486851" y="1390651"/>
            <a:ext cx="0" cy="355441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412238" y="1379538"/>
            <a:ext cx="65088" cy="3548062"/>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84" name="Curved Connector 83"/>
          <p:cNvCxnSpPr/>
          <p:nvPr/>
        </p:nvCxnSpPr>
        <p:spPr>
          <a:xfrm flipV="1">
            <a:off x="840614" y="2508250"/>
            <a:ext cx="587375" cy="13970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urved Connector 84"/>
          <p:cNvCxnSpPr/>
          <p:nvPr/>
        </p:nvCxnSpPr>
        <p:spPr>
          <a:xfrm flipV="1">
            <a:off x="845377" y="2652713"/>
            <a:ext cx="587375" cy="13970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urved Connector 85"/>
          <p:cNvCxnSpPr/>
          <p:nvPr/>
        </p:nvCxnSpPr>
        <p:spPr>
          <a:xfrm flipV="1">
            <a:off x="837439" y="2813050"/>
            <a:ext cx="587375" cy="13970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Curved Connector 86"/>
          <p:cNvCxnSpPr/>
          <p:nvPr/>
        </p:nvCxnSpPr>
        <p:spPr>
          <a:xfrm rot="10800000">
            <a:off x="2490027" y="3306764"/>
            <a:ext cx="503237" cy="141287"/>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urved Connector 87"/>
          <p:cNvCxnSpPr/>
          <p:nvPr/>
        </p:nvCxnSpPr>
        <p:spPr>
          <a:xfrm rot="10800000">
            <a:off x="2486852" y="3459164"/>
            <a:ext cx="504825" cy="141287"/>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urved Connector 88"/>
          <p:cNvCxnSpPr/>
          <p:nvPr/>
        </p:nvCxnSpPr>
        <p:spPr>
          <a:xfrm rot="10800000">
            <a:off x="2477327" y="3611564"/>
            <a:ext cx="504825" cy="141287"/>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0" name="Curved Connector 89"/>
          <p:cNvCxnSpPr/>
          <p:nvPr/>
        </p:nvCxnSpPr>
        <p:spPr>
          <a:xfrm rot="10800000">
            <a:off x="5514975" y="4010025"/>
            <a:ext cx="503238" cy="139700"/>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urved Connector 90"/>
          <p:cNvCxnSpPr/>
          <p:nvPr/>
        </p:nvCxnSpPr>
        <p:spPr>
          <a:xfrm flipV="1">
            <a:off x="5443539" y="3608388"/>
            <a:ext cx="587375" cy="13970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5203825" y="1393825"/>
            <a:ext cx="9906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3" name="Rectangle 92"/>
          <p:cNvSpPr/>
          <p:nvPr/>
        </p:nvSpPr>
        <p:spPr>
          <a:xfrm>
            <a:off x="5205413" y="1839913"/>
            <a:ext cx="1001712" cy="21431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94" name="Straight Connector 93"/>
          <p:cNvCxnSpPr/>
          <p:nvPr/>
        </p:nvCxnSpPr>
        <p:spPr>
          <a:xfrm flipH="1" flipV="1">
            <a:off x="5403851" y="4525964"/>
            <a:ext cx="709613" cy="7937"/>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5407026" y="4937125"/>
            <a:ext cx="703263"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5222876" y="2320925"/>
            <a:ext cx="982663" cy="889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7" name="Rectangle 96"/>
          <p:cNvSpPr/>
          <p:nvPr/>
        </p:nvSpPr>
        <p:spPr>
          <a:xfrm>
            <a:off x="5221289" y="2736851"/>
            <a:ext cx="987425" cy="85725"/>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8" name="Rectangle 97"/>
          <p:cNvSpPr/>
          <p:nvPr/>
        </p:nvSpPr>
        <p:spPr>
          <a:xfrm>
            <a:off x="5210175" y="3214689"/>
            <a:ext cx="998538" cy="96837"/>
          </a:xfrm>
          <a:prstGeom prst="rect">
            <a:avLst/>
          </a:prstGeom>
          <a:solidFill>
            <a:srgbClr val="73819D"/>
          </a:solid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99" name="Straight Connector 98"/>
          <p:cNvCxnSpPr/>
          <p:nvPr/>
        </p:nvCxnSpPr>
        <p:spPr>
          <a:xfrm>
            <a:off x="5432425" y="5364164"/>
            <a:ext cx="654050" cy="3175"/>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334326" y="1376363"/>
            <a:ext cx="0" cy="3548062"/>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9"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Graphic: Wimmers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30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3000"/>
                                        <p:tgtEl>
                                          <p:spTgt spid="34"/>
                                        </p:tgtEl>
                                      </p:cBhvr>
                                    </p:animEffect>
                                  </p:childTnLst>
                                </p:cTn>
                              </p:par>
                              <p:par>
                                <p:cTn id="11" presetID="22" presetClass="entr" presetSubtype="4"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3000"/>
                                        <p:tgtEl>
                                          <p:spTgt spid="3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3000"/>
                                        <p:tgtEl>
                                          <p:spTgt spid="26"/>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3000"/>
                                        <p:tgtEl>
                                          <p:spTgt spid="28"/>
                                        </p:tgtEl>
                                      </p:cBhvr>
                                    </p:animEffect>
                                  </p:childTnLst>
                                </p:cTn>
                              </p:par>
                              <p:par>
                                <p:cTn id="22" presetID="2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3000"/>
                                        <p:tgtEl>
                                          <p:spTgt spid="2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par>
                                <p:cTn id="46" presetID="10" presetClass="entr" presetSubtype="0" fill="hold" nodeType="with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500"/>
                                        <p:tgtEl>
                                          <p:spTgt spid="85"/>
                                        </p:tgtEl>
                                      </p:cBhvr>
                                    </p:animEffect>
                                  </p:childTnLst>
                                </p:cTn>
                              </p:par>
                              <p:par>
                                <p:cTn id="49" presetID="10" presetClass="entr" presetSubtype="0" fill="hold" nodeType="with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500"/>
                                        <p:tgtEl>
                                          <p:spTgt spid="8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76"/>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xit" presetSubtype="0" fill="hold" nodeType="click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88"/>
                                        </p:tgtEl>
                                        <p:attrNameLst>
                                          <p:attrName>style.visibility</p:attrName>
                                        </p:attrNameLst>
                                      </p:cBhvr>
                                      <p:to>
                                        <p:strVal val="visible"/>
                                      </p:to>
                                    </p:set>
                                    <p:animEffect transition="in" filter="fade">
                                      <p:cBhvr>
                                        <p:cTn id="71" dur="500"/>
                                        <p:tgtEl>
                                          <p:spTgt spid="88"/>
                                        </p:tgtEl>
                                      </p:cBhvr>
                                    </p:animEffect>
                                  </p:childTnLst>
                                </p:cTn>
                              </p:par>
                              <p:par>
                                <p:cTn id="72" presetID="10" presetClass="entr" presetSubtype="0" fill="hold" nodeType="with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fade">
                                      <p:cBhvr>
                                        <p:cTn id="74" dur="500"/>
                                        <p:tgtEl>
                                          <p:spTgt spid="87"/>
                                        </p:tgtEl>
                                      </p:cBhvr>
                                    </p:animEffect>
                                  </p:childTnLst>
                                </p:cTn>
                              </p:par>
                              <p:par>
                                <p:cTn id="75" presetID="10" presetClass="entr" presetSubtype="0" fill="hold" nodeType="withEffect">
                                  <p:stCondLst>
                                    <p:cond delay="0"/>
                                  </p:stCondLst>
                                  <p:childTnLst>
                                    <p:set>
                                      <p:cBhvr>
                                        <p:cTn id="76" dur="1" fill="hold">
                                          <p:stCondLst>
                                            <p:cond delay="0"/>
                                          </p:stCondLst>
                                        </p:cTn>
                                        <p:tgtEl>
                                          <p:spTgt spid="89"/>
                                        </p:tgtEl>
                                        <p:attrNameLst>
                                          <p:attrName>style.visibility</p:attrName>
                                        </p:attrNameLst>
                                      </p:cBhvr>
                                      <p:to>
                                        <p:strVal val="visible"/>
                                      </p:to>
                                    </p:set>
                                    <p:animEffect transition="in" filter="fade">
                                      <p:cBhvr>
                                        <p:cTn id="77" dur="500"/>
                                        <p:tgtEl>
                                          <p:spTgt spid="8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nodeType="clickEffect">
                                  <p:stCondLst>
                                    <p:cond delay="0"/>
                                  </p:stCondLst>
                                  <p:childTnLst>
                                    <p:set>
                                      <p:cBhvr>
                                        <p:cTn id="8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p:cNvSpPr>
            <a:spLocks noGrp="1"/>
          </p:cNvSpPr>
          <p:nvPr>
            <p:ph type="title"/>
          </p:nvPr>
        </p:nvSpPr>
        <p:spPr>
          <a:xfrm>
            <a:off x="1212682" y="180975"/>
            <a:ext cx="7904163" cy="719138"/>
          </a:xfrm>
        </p:spPr>
        <p:txBody>
          <a:bodyPr/>
          <a:lstStyle/>
          <a:p>
            <a:r>
              <a:rPr lang="en-US" altLang="en-US" dirty="0"/>
              <a:t>Convective Looping</a:t>
            </a:r>
          </a:p>
        </p:txBody>
      </p:sp>
      <p:sp>
        <p:nvSpPr>
          <p:cNvPr id="216067" name="Content Placeholder 2"/>
          <p:cNvSpPr>
            <a:spLocks noGrp="1"/>
          </p:cNvSpPr>
          <p:nvPr>
            <p:ph idx="1"/>
          </p:nvPr>
        </p:nvSpPr>
        <p:spPr>
          <a:xfrm>
            <a:off x="4100841" y="1267374"/>
            <a:ext cx="6795177" cy="2808316"/>
          </a:xfrm>
        </p:spPr>
        <p:txBody>
          <a:bodyPr/>
          <a:lstStyle/>
          <a:p>
            <a:r>
              <a:rPr lang="en-US" altLang="en-US" dirty="0"/>
              <a:t>If there is no interior air barrier, the wind barrier takes over partially the purpose of an air barrier as well and only a </a:t>
            </a:r>
            <a:r>
              <a:rPr lang="en-CA" altLang="en-US" dirty="0"/>
              <a:t>vapour</a:t>
            </a:r>
            <a:r>
              <a:rPr lang="en-US" altLang="en-US" dirty="0"/>
              <a:t> diffusion resistant layer (e.g. “airtight drywall”) on the inside is used, convective looping can occur and trigger moisture accumulation in the cavity. </a:t>
            </a:r>
          </a:p>
        </p:txBody>
      </p:sp>
      <p:sp>
        <p:nvSpPr>
          <p:cNvPr id="4" name="Rectangle 3"/>
          <p:cNvSpPr/>
          <p:nvPr/>
        </p:nvSpPr>
        <p:spPr>
          <a:xfrm>
            <a:off x="2643053" y="1388115"/>
            <a:ext cx="74613" cy="3548062"/>
          </a:xfrm>
          <a:prstGeom prst="rect">
            <a:avLst/>
          </a:prstGeom>
          <a:solidFill>
            <a:srgbClr val="73819D"/>
          </a:solid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 name="Rectangle 4"/>
          <p:cNvSpPr/>
          <p:nvPr/>
        </p:nvSpPr>
        <p:spPr>
          <a:xfrm>
            <a:off x="1330191" y="1392878"/>
            <a:ext cx="65087" cy="35480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Rectangle 5"/>
          <p:cNvSpPr/>
          <p:nvPr/>
        </p:nvSpPr>
        <p:spPr>
          <a:xfrm>
            <a:off x="1387341" y="1388115"/>
            <a:ext cx="1000125" cy="354806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a:off x="1390515" y="1580203"/>
            <a:ext cx="990600"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 name="Rectangle 7"/>
          <p:cNvSpPr/>
          <p:nvPr/>
        </p:nvSpPr>
        <p:spPr>
          <a:xfrm>
            <a:off x="1392102" y="3961452"/>
            <a:ext cx="9906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 name="Rectangle 14"/>
          <p:cNvSpPr/>
          <p:nvPr/>
        </p:nvSpPr>
        <p:spPr>
          <a:xfrm>
            <a:off x="2492240" y="1602427"/>
            <a:ext cx="1524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6" name="Rectangle 15"/>
          <p:cNvSpPr/>
          <p:nvPr/>
        </p:nvSpPr>
        <p:spPr>
          <a:xfrm>
            <a:off x="2489066" y="3964628"/>
            <a:ext cx="153987"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7" name="Straight Connector 16"/>
          <p:cNvCxnSpPr/>
          <p:nvPr/>
        </p:nvCxnSpPr>
        <p:spPr>
          <a:xfrm>
            <a:off x="2463665" y="1402403"/>
            <a:ext cx="0" cy="355441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89065" y="1402403"/>
            <a:ext cx="0" cy="355441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392227" y="1391290"/>
            <a:ext cx="65088" cy="3548062"/>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21" name="Curved Connector 20"/>
          <p:cNvCxnSpPr/>
          <p:nvPr/>
        </p:nvCxnSpPr>
        <p:spPr>
          <a:xfrm flipV="1">
            <a:off x="738053" y="3202627"/>
            <a:ext cx="588963" cy="13970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flipV="1">
            <a:off x="882516" y="2980377"/>
            <a:ext cx="587375" cy="13970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rot="10800000">
            <a:off x="2470016" y="3318516"/>
            <a:ext cx="503237" cy="141287"/>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p:cNvCxnSpPr/>
          <p:nvPr/>
        </p:nvCxnSpPr>
        <p:spPr>
          <a:xfrm rot="10800000">
            <a:off x="2466841" y="3470916"/>
            <a:ext cx="504825" cy="141287"/>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rot="10800000">
            <a:off x="2457316" y="3623316"/>
            <a:ext cx="504825" cy="141287"/>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14315" y="1388115"/>
            <a:ext cx="0" cy="3548062"/>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1446077" y="2045341"/>
            <a:ext cx="782638" cy="1658937"/>
          </a:xfrm>
          <a:custGeom>
            <a:avLst/>
            <a:gdLst>
              <a:gd name="connsiteX0" fmla="*/ 0 w 781853"/>
              <a:gd name="connsiteY0" fmla="*/ 922905 h 1658285"/>
              <a:gd name="connsiteX1" fmla="*/ 162233 w 781853"/>
              <a:gd name="connsiteY1" fmla="*/ 871286 h 1658285"/>
              <a:gd name="connsiteX2" fmla="*/ 287594 w 781853"/>
              <a:gd name="connsiteY2" fmla="*/ 635312 h 1658285"/>
              <a:gd name="connsiteX3" fmla="*/ 390833 w 781853"/>
              <a:gd name="connsiteY3" fmla="*/ 170738 h 1658285"/>
              <a:gd name="connsiteX4" fmla="*/ 575188 w 781853"/>
              <a:gd name="connsiteY4" fmla="*/ 1131 h 1658285"/>
              <a:gd name="connsiteX5" fmla="*/ 730046 w 781853"/>
              <a:gd name="connsiteY5" fmla="*/ 119118 h 1658285"/>
              <a:gd name="connsiteX6" fmla="*/ 781665 w 781853"/>
              <a:gd name="connsiteY6" fmla="*/ 517325 h 1658285"/>
              <a:gd name="connsiteX7" fmla="*/ 737420 w 781853"/>
              <a:gd name="connsiteY7" fmla="*/ 1402228 h 1658285"/>
              <a:gd name="connsiteX8" fmla="*/ 530942 w 781853"/>
              <a:gd name="connsiteY8" fmla="*/ 1645576 h 1658285"/>
              <a:gd name="connsiteX9" fmla="*/ 317091 w 781853"/>
              <a:gd name="connsiteY9" fmla="*/ 1586583 h 1658285"/>
              <a:gd name="connsiteX10" fmla="*/ 162233 w 781853"/>
              <a:gd name="connsiteY10" fmla="*/ 1269492 h 1658285"/>
              <a:gd name="connsiteX11" fmla="*/ 132736 w 781853"/>
              <a:gd name="connsiteY11" fmla="*/ 1181002 h 165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853" h="1658285">
                <a:moveTo>
                  <a:pt x="0" y="922905"/>
                </a:moveTo>
                <a:cubicBezTo>
                  <a:pt x="57150" y="921061"/>
                  <a:pt x="114301" y="919218"/>
                  <a:pt x="162233" y="871286"/>
                </a:cubicBezTo>
                <a:cubicBezTo>
                  <a:pt x="210165" y="823354"/>
                  <a:pt x="249494" y="752070"/>
                  <a:pt x="287594" y="635312"/>
                </a:cubicBezTo>
                <a:cubicBezTo>
                  <a:pt x="325694" y="518554"/>
                  <a:pt x="342901" y="276435"/>
                  <a:pt x="390833" y="170738"/>
                </a:cubicBezTo>
                <a:cubicBezTo>
                  <a:pt x="438765" y="65041"/>
                  <a:pt x="518653" y="9734"/>
                  <a:pt x="575188" y="1131"/>
                </a:cubicBezTo>
                <a:cubicBezTo>
                  <a:pt x="631723" y="-7472"/>
                  <a:pt x="695633" y="33086"/>
                  <a:pt x="730046" y="119118"/>
                </a:cubicBezTo>
                <a:cubicBezTo>
                  <a:pt x="764459" y="205150"/>
                  <a:pt x="780436" y="303473"/>
                  <a:pt x="781665" y="517325"/>
                </a:cubicBezTo>
                <a:cubicBezTo>
                  <a:pt x="782894" y="731177"/>
                  <a:pt x="779207" y="1214186"/>
                  <a:pt x="737420" y="1402228"/>
                </a:cubicBezTo>
                <a:cubicBezTo>
                  <a:pt x="695633" y="1590270"/>
                  <a:pt x="600997" y="1614850"/>
                  <a:pt x="530942" y="1645576"/>
                </a:cubicBezTo>
                <a:cubicBezTo>
                  <a:pt x="460887" y="1676302"/>
                  <a:pt x="378542" y="1649264"/>
                  <a:pt x="317091" y="1586583"/>
                </a:cubicBezTo>
                <a:cubicBezTo>
                  <a:pt x="255640" y="1523902"/>
                  <a:pt x="192959" y="1337089"/>
                  <a:pt x="162233" y="1269492"/>
                </a:cubicBezTo>
                <a:cubicBezTo>
                  <a:pt x="131507" y="1201895"/>
                  <a:pt x="132121" y="1191448"/>
                  <a:pt x="132736" y="118100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30" name="Straight Arrow Connector 29"/>
          <p:cNvCxnSpPr>
            <a:stCxn id="28" idx="11"/>
          </p:cNvCxnSpPr>
          <p:nvPr/>
        </p:nvCxnSpPr>
        <p:spPr>
          <a:xfrm flipH="1" flipV="1">
            <a:off x="1512753" y="3137540"/>
            <a:ext cx="66675" cy="889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35" descr="Image result for transparent water drop clip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2323749" y="2757520"/>
            <a:ext cx="94336" cy="13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5" descr="Image result for transparent water drop clipar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74753" y="3175544"/>
            <a:ext cx="1174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5" descr="Image result for transparent water drop clipar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95389" y="2961231"/>
            <a:ext cx="9683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5" descr="Image result for transparent water drop clipar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5664" y="5441044"/>
            <a:ext cx="1174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5" descr="Image result for transparent water drop clipar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11713" y="5353731"/>
            <a:ext cx="96838"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Connector 33"/>
          <p:cNvCxnSpPr/>
          <p:nvPr/>
        </p:nvCxnSpPr>
        <p:spPr>
          <a:xfrm>
            <a:off x="4484634" y="5035046"/>
            <a:ext cx="750997" cy="1655"/>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356752" y="4818113"/>
            <a:ext cx="4233275" cy="461665"/>
          </a:xfrm>
          <a:prstGeom prst="rect">
            <a:avLst/>
          </a:prstGeom>
        </p:spPr>
        <p:txBody>
          <a:bodyPr wrap="none">
            <a:spAutoFit/>
          </a:bodyPr>
          <a:lstStyle/>
          <a:p>
            <a:r>
              <a:rPr lang="en-CA" altLang="en-US" sz="2400" dirty="0">
                <a:latin typeface="Calibri" panose="020F0502020204030204" pitchFamily="34" charset="0"/>
                <a:cs typeface="Calibri" panose="020F0502020204030204" pitchFamily="34" charset="0"/>
              </a:rPr>
              <a:t>Vapor Diffusion Resistance Layer</a:t>
            </a:r>
          </a:p>
        </p:txBody>
      </p:sp>
      <p:sp>
        <p:nvSpPr>
          <p:cNvPr id="35" name="Rectangle 34"/>
          <p:cNvSpPr/>
          <p:nvPr/>
        </p:nvSpPr>
        <p:spPr>
          <a:xfrm>
            <a:off x="5363102" y="5248503"/>
            <a:ext cx="3098092" cy="461665"/>
          </a:xfrm>
          <a:prstGeom prst="rect">
            <a:avLst/>
          </a:prstGeom>
        </p:spPr>
        <p:txBody>
          <a:bodyPr wrap="none">
            <a:spAutoFit/>
          </a:bodyPr>
          <a:lstStyle/>
          <a:p>
            <a:r>
              <a:rPr lang="en-CA" altLang="en-US" sz="2400" dirty="0">
                <a:latin typeface="Calibri" panose="020F0502020204030204" pitchFamily="34" charset="0"/>
                <a:cs typeface="Calibri" panose="020F0502020204030204" pitchFamily="34" charset="0"/>
              </a:rPr>
              <a:t>Potential Condensation</a:t>
            </a:r>
          </a:p>
        </p:txBody>
      </p:sp>
      <p:sp>
        <p:nvSpPr>
          <p:cNvPr id="37"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Graphic: Wimmers</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tangle 108"/>
          <p:cNvSpPr/>
          <p:nvPr/>
        </p:nvSpPr>
        <p:spPr>
          <a:xfrm>
            <a:off x="8668792" y="1721399"/>
            <a:ext cx="442912" cy="1716087"/>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14019" name="Title 1"/>
          <p:cNvSpPr>
            <a:spLocks noGrp="1"/>
          </p:cNvSpPr>
          <p:nvPr>
            <p:ph type="title"/>
          </p:nvPr>
        </p:nvSpPr>
        <p:spPr>
          <a:xfrm>
            <a:off x="1186626" y="194935"/>
            <a:ext cx="9713914" cy="719138"/>
          </a:xfrm>
        </p:spPr>
        <p:txBody>
          <a:bodyPr/>
          <a:lstStyle/>
          <a:p>
            <a:r>
              <a:rPr lang="en-US" altLang="en-US" dirty="0"/>
              <a:t>Possible Locations of Air Barrier and Wind Barrier a)</a:t>
            </a:r>
          </a:p>
        </p:txBody>
      </p:sp>
      <p:sp>
        <p:nvSpPr>
          <p:cNvPr id="39" name="Rectangle 38"/>
          <p:cNvSpPr/>
          <p:nvPr/>
        </p:nvSpPr>
        <p:spPr>
          <a:xfrm>
            <a:off x="6684099" y="1708699"/>
            <a:ext cx="65088" cy="1728787"/>
          </a:xfrm>
          <a:prstGeom prst="rect">
            <a:avLst/>
          </a:prstGeom>
          <a:solidFill>
            <a:srgbClr val="73819D"/>
          </a:solid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0" name="Rectangle 39"/>
          <p:cNvSpPr/>
          <p:nvPr/>
        </p:nvSpPr>
        <p:spPr>
          <a:xfrm>
            <a:off x="4912450" y="1713460"/>
            <a:ext cx="49213" cy="17351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1" name="Rectangle 40"/>
          <p:cNvSpPr/>
          <p:nvPr/>
        </p:nvSpPr>
        <p:spPr>
          <a:xfrm>
            <a:off x="4969600" y="1708699"/>
            <a:ext cx="1001713" cy="1728787"/>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2" name="Rectangle 41"/>
          <p:cNvSpPr/>
          <p:nvPr/>
        </p:nvSpPr>
        <p:spPr>
          <a:xfrm>
            <a:off x="5963374" y="1708699"/>
            <a:ext cx="554038" cy="1728787"/>
          </a:xfrm>
          <a:prstGeom prst="rect">
            <a:avLst/>
          </a:prstGeom>
          <a:solidFill>
            <a:srgbClr val="CFC2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45" name="Rectangle 44"/>
          <p:cNvSpPr/>
          <p:nvPr/>
        </p:nvSpPr>
        <p:spPr>
          <a:xfrm>
            <a:off x="4972774" y="1900786"/>
            <a:ext cx="990600"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48" name="Curved Connector 47"/>
          <p:cNvCxnSpPr/>
          <p:nvPr/>
        </p:nvCxnSpPr>
        <p:spPr>
          <a:xfrm rot="10800000">
            <a:off x="6012588" y="2792960"/>
            <a:ext cx="1049337" cy="293688"/>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p:cNvCxnSpPr/>
          <p:nvPr/>
        </p:nvCxnSpPr>
        <p:spPr>
          <a:xfrm rot="10800000">
            <a:off x="6210300" y="3013624"/>
            <a:ext cx="853212" cy="2254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p:cNvCxnSpPr/>
          <p:nvPr/>
        </p:nvCxnSpPr>
        <p:spPr>
          <a:xfrm rot="10800000">
            <a:off x="6344839" y="3167610"/>
            <a:ext cx="721850" cy="223838"/>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6533287" y="1924598"/>
            <a:ext cx="152400" cy="233362"/>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5" name="Rectangle 54"/>
          <p:cNvSpPr/>
          <p:nvPr/>
        </p:nvSpPr>
        <p:spPr>
          <a:xfrm>
            <a:off x="10452245" y="1716636"/>
            <a:ext cx="53976" cy="1716088"/>
          </a:xfrm>
          <a:prstGeom prst="rect">
            <a:avLst/>
          </a:prstGeom>
          <a:solidFill>
            <a:srgbClr val="73819D"/>
          </a:solid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7" name="Rectangle 56"/>
          <p:cNvSpPr/>
          <p:nvPr/>
        </p:nvSpPr>
        <p:spPr>
          <a:xfrm>
            <a:off x="9164092" y="1716636"/>
            <a:ext cx="1001712" cy="1720850"/>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1" name="Rectangle 60"/>
          <p:cNvSpPr/>
          <p:nvPr/>
        </p:nvSpPr>
        <p:spPr>
          <a:xfrm>
            <a:off x="9167267" y="1908723"/>
            <a:ext cx="990600" cy="233362"/>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63" name="Curved Connector 62"/>
          <p:cNvCxnSpPr/>
          <p:nvPr/>
        </p:nvCxnSpPr>
        <p:spPr>
          <a:xfrm flipV="1">
            <a:off x="8230643" y="2615160"/>
            <a:ext cx="871537" cy="24765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10287764" y="1930948"/>
            <a:ext cx="1524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1" name="Rectangle 70"/>
          <p:cNvSpPr/>
          <p:nvPr/>
        </p:nvSpPr>
        <p:spPr>
          <a:xfrm>
            <a:off x="8673554" y="1930948"/>
            <a:ext cx="4318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3" name="Rectangle 72"/>
          <p:cNvSpPr/>
          <p:nvPr/>
        </p:nvSpPr>
        <p:spPr>
          <a:xfrm>
            <a:off x="8600530" y="1721399"/>
            <a:ext cx="53975" cy="17160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14041" name="Content Placeholder 1"/>
          <p:cNvSpPr>
            <a:spLocks noGrp="1"/>
          </p:cNvSpPr>
          <p:nvPr>
            <p:ph idx="1"/>
          </p:nvPr>
        </p:nvSpPr>
        <p:spPr>
          <a:xfrm>
            <a:off x="2315294" y="4990226"/>
            <a:ext cx="4029545" cy="515938"/>
          </a:xfrm>
        </p:spPr>
        <p:txBody>
          <a:bodyPr/>
          <a:lstStyle/>
          <a:p>
            <a:pPr marL="0" indent="0">
              <a:buNone/>
            </a:pPr>
            <a:r>
              <a:rPr lang="en-CA" altLang="en-US" sz="1400" dirty="0"/>
              <a:t>Exterior Insulation Board (Mineral or Wood Fiber)</a:t>
            </a:r>
          </a:p>
          <a:p>
            <a:pPr marL="0" indent="0">
              <a:buNone/>
            </a:pPr>
            <a:endParaRPr lang="en-CA" altLang="en-US" sz="1400" dirty="0"/>
          </a:p>
        </p:txBody>
      </p:sp>
      <p:cxnSp>
        <p:nvCxnSpPr>
          <p:cNvPr id="74" name="Straight Connector 73"/>
          <p:cNvCxnSpPr/>
          <p:nvPr/>
        </p:nvCxnSpPr>
        <p:spPr>
          <a:xfrm>
            <a:off x="4977537" y="1740448"/>
            <a:ext cx="0" cy="170815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9165126" y="1737273"/>
            <a:ext cx="4762" cy="170021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6023699" y="1708698"/>
            <a:ext cx="0" cy="1776412"/>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0275065" y="1724573"/>
            <a:ext cx="9525" cy="1712912"/>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5941150" y="1710286"/>
            <a:ext cx="74613" cy="1738313"/>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9" name="Rectangle 58"/>
          <p:cNvSpPr/>
          <p:nvPr/>
        </p:nvSpPr>
        <p:spPr>
          <a:xfrm>
            <a:off x="3085554" y="1705523"/>
            <a:ext cx="84138" cy="1731962"/>
          </a:xfrm>
          <a:prstGeom prst="rect">
            <a:avLst/>
          </a:prstGeom>
          <a:solidFill>
            <a:srgbClr val="73819D"/>
          </a:solid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0" name="Rectangle 59"/>
          <p:cNvSpPr/>
          <p:nvPr/>
        </p:nvSpPr>
        <p:spPr>
          <a:xfrm>
            <a:off x="1315492" y="1710285"/>
            <a:ext cx="61912" cy="172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1" name="Rectangle 80"/>
          <p:cNvSpPr/>
          <p:nvPr/>
        </p:nvSpPr>
        <p:spPr>
          <a:xfrm>
            <a:off x="1372643" y="1705524"/>
            <a:ext cx="1000125" cy="1743075"/>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2" name="Rectangle 81"/>
          <p:cNvSpPr/>
          <p:nvPr/>
        </p:nvSpPr>
        <p:spPr>
          <a:xfrm>
            <a:off x="2366418" y="1705523"/>
            <a:ext cx="554037" cy="1731962"/>
          </a:xfrm>
          <a:prstGeom prst="rect">
            <a:avLst/>
          </a:prstGeom>
          <a:solidFill>
            <a:srgbClr val="CFC2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3" name="Rectangle 82"/>
          <p:cNvSpPr/>
          <p:nvPr/>
        </p:nvSpPr>
        <p:spPr>
          <a:xfrm>
            <a:off x="1375817" y="1897610"/>
            <a:ext cx="9906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85" name="Curved Connector 84"/>
          <p:cNvCxnSpPr/>
          <p:nvPr/>
        </p:nvCxnSpPr>
        <p:spPr>
          <a:xfrm flipV="1">
            <a:off x="632868" y="2246860"/>
            <a:ext cx="2655887" cy="427038"/>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urved Connector 85"/>
          <p:cNvCxnSpPr/>
          <p:nvPr/>
        </p:nvCxnSpPr>
        <p:spPr>
          <a:xfrm rot="10800000">
            <a:off x="2915693" y="2923136"/>
            <a:ext cx="642937" cy="163513"/>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2936329" y="1921423"/>
            <a:ext cx="152400" cy="233362"/>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93" name="Straight Connector 92"/>
          <p:cNvCxnSpPr/>
          <p:nvPr/>
        </p:nvCxnSpPr>
        <p:spPr>
          <a:xfrm>
            <a:off x="1380579" y="1738861"/>
            <a:ext cx="0" cy="169862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928392" y="1721399"/>
            <a:ext cx="4762" cy="1716087"/>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2344193" y="1708698"/>
            <a:ext cx="58737" cy="1739900"/>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96" name="Curved Connector 95"/>
          <p:cNvCxnSpPr/>
          <p:nvPr/>
        </p:nvCxnSpPr>
        <p:spPr>
          <a:xfrm rot="10800000">
            <a:off x="2920454" y="3075536"/>
            <a:ext cx="642938" cy="163513"/>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urved Connector 96"/>
          <p:cNvCxnSpPr/>
          <p:nvPr/>
        </p:nvCxnSpPr>
        <p:spPr>
          <a:xfrm rot="10800000">
            <a:off x="2909342" y="3227936"/>
            <a:ext cx="641350" cy="163513"/>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urved Connector 97"/>
          <p:cNvCxnSpPr/>
          <p:nvPr/>
        </p:nvCxnSpPr>
        <p:spPr>
          <a:xfrm rot="10800000">
            <a:off x="10265539" y="2934250"/>
            <a:ext cx="641350"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urved Connector 98"/>
          <p:cNvCxnSpPr/>
          <p:nvPr/>
        </p:nvCxnSpPr>
        <p:spPr>
          <a:xfrm rot="10800000">
            <a:off x="10270302" y="3086650"/>
            <a:ext cx="641350"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urved Connector 99"/>
          <p:cNvCxnSpPr/>
          <p:nvPr/>
        </p:nvCxnSpPr>
        <p:spPr>
          <a:xfrm rot="10800000">
            <a:off x="10257603" y="3239050"/>
            <a:ext cx="642937"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Curved Connector 100"/>
          <p:cNvCxnSpPr/>
          <p:nvPr/>
        </p:nvCxnSpPr>
        <p:spPr>
          <a:xfrm flipV="1">
            <a:off x="8227468" y="2764385"/>
            <a:ext cx="871537" cy="249238"/>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urved Connector 101"/>
          <p:cNvCxnSpPr/>
          <p:nvPr/>
        </p:nvCxnSpPr>
        <p:spPr>
          <a:xfrm flipV="1">
            <a:off x="8225879" y="2919960"/>
            <a:ext cx="871538" cy="24765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Curved Connector 102"/>
          <p:cNvCxnSpPr/>
          <p:nvPr/>
        </p:nvCxnSpPr>
        <p:spPr>
          <a:xfrm flipV="1">
            <a:off x="632867" y="2354810"/>
            <a:ext cx="774700" cy="141288"/>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Curved Connector 104"/>
          <p:cNvCxnSpPr/>
          <p:nvPr/>
        </p:nvCxnSpPr>
        <p:spPr>
          <a:xfrm flipV="1">
            <a:off x="632867" y="2180186"/>
            <a:ext cx="773112" cy="142875"/>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Curved Connector 105"/>
          <p:cNvCxnSpPr/>
          <p:nvPr/>
        </p:nvCxnSpPr>
        <p:spPr>
          <a:xfrm flipV="1">
            <a:off x="4218713" y="2243686"/>
            <a:ext cx="2655887" cy="428625"/>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urved Connector 106"/>
          <p:cNvCxnSpPr/>
          <p:nvPr/>
        </p:nvCxnSpPr>
        <p:spPr>
          <a:xfrm flipV="1">
            <a:off x="4218712" y="2351636"/>
            <a:ext cx="773112" cy="142875"/>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Curved Connector 107"/>
          <p:cNvCxnSpPr/>
          <p:nvPr/>
        </p:nvCxnSpPr>
        <p:spPr>
          <a:xfrm flipV="1">
            <a:off x="4217124" y="2177011"/>
            <a:ext cx="774700" cy="142875"/>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1315492" y="5004135"/>
            <a:ext cx="990600" cy="234950"/>
          </a:xfrm>
          <a:prstGeom prst="rect">
            <a:avLst/>
          </a:prstGeom>
          <a:solidFill>
            <a:srgbClr val="CFC2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4" name="Rectangle 133"/>
          <p:cNvSpPr/>
          <p:nvPr/>
        </p:nvSpPr>
        <p:spPr>
          <a:xfrm>
            <a:off x="9099006" y="1709801"/>
            <a:ext cx="58737" cy="1739900"/>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6" name="Rectangle 135"/>
          <p:cNvSpPr/>
          <p:nvPr/>
        </p:nvSpPr>
        <p:spPr>
          <a:xfrm>
            <a:off x="10161042" y="1721399"/>
            <a:ext cx="106362" cy="1716087"/>
          </a:xfrm>
          <a:prstGeom prst="rect">
            <a:avLst/>
          </a:prstGeom>
          <a:solidFill>
            <a:srgbClr val="AA95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7" name="Rectangle 136"/>
          <p:cNvSpPr/>
          <p:nvPr/>
        </p:nvSpPr>
        <p:spPr>
          <a:xfrm rot="16200000">
            <a:off x="1712767" y="4999877"/>
            <a:ext cx="197644" cy="979489"/>
          </a:xfrm>
          <a:prstGeom prst="rect">
            <a:avLst/>
          </a:prstGeom>
          <a:solidFill>
            <a:srgbClr val="AA95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8" name="Rectangle 137"/>
          <p:cNvSpPr/>
          <p:nvPr/>
        </p:nvSpPr>
        <p:spPr>
          <a:xfrm>
            <a:off x="1321844" y="5751075"/>
            <a:ext cx="985842" cy="239169"/>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9" name="Content Placeholder 1"/>
          <p:cNvSpPr txBox="1">
            <a:spLocks/>
          </p:cNvSpPr>
          <p:nvPr/>
        </p:nvSpPr>
        <p:spPr bwMode="auto">
          <a:xfrm>
            <a:off x="2315294" y="5351720"/>
            <a:ext cx="3743359"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altLang="en-US" sz="1400" kern="0" dirty="0"/>
              <a:t>Exterior Structural Wood Fiber Board</a:t>
            </a:r>
          </a:p>
          <a:p>
            <a:pPr marL="0" indent="0">
              <a:buFont typeface="Wingdings" panose="05000000000000000000" pitchFamily="2" charset="2"/>
              <a:buNone/>
            </a:pPr>
            <a:endParaRPr lang="en-CA" altLang="en-US" sz="1400" kern="0" dirty="0"/>
          </a:p>
        </p:txBody>
      </p:sp>
      <p:sp>
        <p:nvSpPr>
          <p:cNvPr id="140" name="Content Placeholder 1"/>
          <p:cNvSpPr txBox="1">
            <a:spLocks/>
          </p:cNvSpPr>
          <p:nvPr/>
        </p:nvSpPr>
        <p:spPr bwMode="auto">
          <a:xfrm>
            <a:off x="2315294" y="5712259"/>
            <a:ext cx="363167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altLang="en-US" sz="1400" kern="0" dirty="0"/>
              <a:t>Plywood or OSB</a:t>
            </a:r>
          </a:p>
          <a:p>
            <a:pPr marL="0" indent="0">
              <a:buFont typeface="Wingdings" panose="05000000000000000000" pitchFamily="2" charset="2"/>
              <a:buNone/>
            </a:pPr>
            <a:endParaRPr lang="en-CA" altLang="en-US" sz="1400" kern="0" dirty="0"/>
          </a:p>
        </p:txBody>
      </p:sp>
      <p:sp>
        <p:nvSpPr>
          <p:cNvPr id="2" name="TextBox 1"/>
          <p:cNvSpPr txBox="1"/>
          <p:nvPr/>
        </p:nvSpPr>
        <p:spPr>
          <a:xfrm>
            <a:off x="1224280" y="3485110"/>
            <a:ext cx="2814320"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Assembly 1)</a:t>
            </a:r>
          </a:p>
        </p:txBody>
      </p:sp>
      <p:sp>
        <p:nvSpPr>
          <p:cNvPr id="142" name="TextBox 141"/>
          <p:cNvSpPr txBox="1"/>
          <p:nvPr/>
        </p:nvSpPr>
        <p:spPr>
          <a:xfrm>
            <a:off x="4843780" y="3485110"/>
            <a:ext cx="2738120" cy="523220"/>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Assembly 2)</a:t>
            </a:r>
          </a:p>
          <a:p>
            <a:endParaRPr lang="en-CA" sz="1400" dirty="0">
              <a:latin typeface="Calibri" panose="020F0502020204030204" pitchFamily="34" charset="0"/>
              <a:cs typeface="Calibri" panose="020F0502020204030204" pitchFamily="34" charset="0"/>
            </a:endParaRPr>
          </a:p>
        </p:txBody>
      </p:sp>
      <p:sp>
        <p:nvSpPr>
          <p:cNvPr id="143" name="TextBox 142"/>
          <p:cNvSpPr txBox="1"/>
          <p:nvPr/>
        </p:nvSpPr>
        <p:spPr>
          <a:xfrm>
            <a:off x="8565070" y="3494635"/>
            <a:ext cx="2457698"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Assembly 3)</a:t>
            </a:r>
          </a:p>
        </p:txBody>
      </p:sp>
      <p:sp>
        <p:nvSpPr>
          <p:cNvPr id="62"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Graphic: Wimmers</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Title 1"/>
          <p:cNvSpPr>
            <a:spLocks noGrp="1"/>
          </p:cNvSpPr>
          <p:nvPr>
            <p:ph type="title"/>
          </p:nvPr>
        </p:nvSpPr>
        <p:spPr>
          <a:xfrm>
            <a:off x="1186626" y="194935"/>
            <a:ext cx="9191814" cy="719138"/>
          </a:xfrm>
        </p:spPr>
        <p:txBody>
          <a:bodyPr/>
          <a:lstStyle/>
          <a:p>
            <a:r>
              <a:rPr lang="en-US" altLang="en-US" dirty="0"/>
              <a:t>Possible Locations of Air Barrier and Wind Barrier b)</a:t>
            </a:r>
          </a:p>
        </p:txBody>
      </p:sp>
      <p:sp>
        <p:nvSpPr>
          <p:cNvPr id="111" name="Rectangle 110"/>
          <p:cNvSpPr/>
          <p:nvPr/>
        </p:nvSpPr>
        <p:spPr>
          <a:xfrm>
            <a:off x="3099208" y="1717518"/>
            <a:ext cx="84137" cy="1730375"/>
          </a:xfrm>
          <a:prstGeom prst="rect">
            <a:avLst/>
          </a:prstGeom>
          <a:solidFill>
            <a:srgbClr val="73819D"/>
          </a:solid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2" name="Rectangle 111"/>
          <p:cNvSpPr/>
          <p:nvPr/>
        </p:nvSpPr>
        <p:spPr>
          <a:xfrm>
            <a:off x="1268820" y="1722280"/>
            <a:ext cx="61913" cy="17256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3" name="Rectangle 112"/>
          <p:cNvSpPr/>
          <p:nvPr/>
        </p:nvSpPr>
        <p:spPr>
          <a:xfrm>
            <a:off x="1384707" y="1717517"/>
            <a:ext cx="1001712" cy="1741488"/>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4" name="Rectangle 113"/>
          <p:cNvSpPr/>
          <p:nvPr/>
        </p:nvSpPr>
        <p:spPr>
          <a:xfrm>
            <a:off x="2378483" y="1717518"/>
            <a:ext cx="554037" cy="1730375"/>
          </a:xfrm>
          <a:prstGeom prst="rect">
            <a:avLst/>
          </a:prstGeom>
          <a:solidFill>
            <a:srgbClr val="CFC2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5" name="Rectangle 114"/>
          <p:cNvSpPr/>
          <p:nvPr/>
        </p:nvSpPr>
        <p:spPr>
          <a:xfrm>
            <a:off x="1387882" y="1909605"/>
            <a:ext cx="990600" cy="233362"/>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16" name="Curved Connector 115"/>
          <p:cNvCxnSpPr/>
          <p:nvPr/>
        </p:nvCxnSpPr>
        <p:spPr>
          <a:xfrm flipV="1">
            <a:off x="646519" y="2257267"/>
            <a:ext cx="2655888" cy="427038"/>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2948394" y="1931830"/>
            <a:ext cx="1524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18" name="Straight Connector 117"/>
          <p:cNvCxnSpPr/>
          <p:nvPr/>
        </p:nvCxnSpPr>
        <p:spPr>
          <a:xfrm>
            <a:off x="1392644" y="1749268"/>
            <a:ext cx="0" cy="169862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940457" y="1731806"/>
            <a:ext cx="6350" cy="1716087"/>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1324383" y="1719105"/>
            <a:ext cx="58737" cy="1739900"/>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21" name="Curved Connector 120"/>
          <p:cNvCxnSpPr/>
          <p:nvPr/>
        </p:nvCxnSpPr>
        <p:spPr>
          <a:xfrm flipV="1">
            <a:off x="646520" y="2365218"/>
            <a:ext cx="773113" cy="142875"/>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Curved Connector 121"/>
          <p:cNvCxnSpPr/>
          <p:nvPr/>
        </p:nvCxnSpPr>
        <p:spPr>
          <a:xfrm flipV="1">
            <a:off x="644932" y="2190593"/>
            <a:ext cx="773112" cy="142875"/>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5145971" y="1729939"/>
            <a:ext cx="442912" cy="1716087"/>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0" name="Rectangle 79"/>
          <p:cNvSpPr/>
          <p:nvPr/>
        </p:nvSpPr>
        <p:spPr>
          <a:xfrm>
            <a:off x="7405573" y="1725176"/>
            <a:ext cx="53976" cy="1716088"/>
          </a:xfrm>
          <a:prstGeom prst="rect">
            <a:avLst/>
          </a:prstGeom>
          <a:solidFill>
            <a:srgbClr val="73819D"/>
          </a:solidFill>
          <a:ln w="127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7" name="Rectangle 86"/>
          <p:cNvSpPr/>
          <p:nvPr/>
        </p:nvSpPr>
        <p:spPr>
          <a:xfrm>
            <a:off x="5641271" y="1725176"/>
            <a:ext cx="1001712" cy="1720850"/>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8" name="Rectangle 87"/>
          <p:cNvSpPr/>
          <p:nvPr/>
        </p:nvSpPr>
        <p:spPr>
          <a:xfrm>
            <a:off x="6652353" y="1725176"/>
            <a:ext cx="569294" cy="1716089"/>
          </a:xfrm>
          <a:prstGeom prst="rect">
            <a:avLst/>
          </a:prstGeom>
          <a:solidFill>
            <a:srgbClr val="CFC2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9" name="Rectangle 88"/>
          <p:cNvSpPr/>
          <p:nvPr/>
        </p:nvSpPr>
        <p:spPr>
          <a:xfrm>
            <a:off x="5644446" y="1917263"/>
            <a:ext cx="990600" cy="233362"/>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90" name="Curved Connector 89"/>
          <p:cNvCxnSpPr/>
          <p:nvPr/>
        </p:nvCxnSpPr>
        <p:spPr>
          <a:xfrm flipV="1">
            <a:off x="4707822" y="2623700"/>
            <a:ext cx="871537" cy="24765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7241092" y="1939488"/>
            <a:ext cx="1524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4" name="Rectangle 103"/>
          <p:cNvSpPr/>
          <p:nvPr/>
        </p:nvSpPr>
        <p:spPr>
          <a:xfrm>
            <a:off x="5150733" y="1939488"/>
            <a:ext cx="4318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23" name="Rectangle 122"/>
          <p:cNvSpPr/>
          <p:nvPr/>
        </p:nvSpPr>
        <p:spPr>
          <a:xfrm>
            <a:off x="5077709" y="1729939"/>
            <a:ext cx="53975" cy="17160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24" name="Straight Connector 123"/>
          <p:cNvCxnSpPr/>
          <p:nvPr/>
        </p:nvCxnSpPr>
        <p:spPr>
          <a:xfrm flipH="1">
            <a:off x="5650910" y="1745813"/>
            <a:ext cx="4762" cy="170021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7228393" y="1733113"/>
            <a:ext cx="9525" cy="1712912"/>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p:nvPr/>
        </p:nvCxnSpPr>
        <p:spPr>
          <a:xfrm rot="10800000">
            <a:off x="7218867" y="2942790"/>
            <a:ext cx="641350"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Curved Connector 126"/>
          <p:cNvCxnSpPr/>
          <p:nvPr/>
        </p:nvCxnSpPr>
        <p:spPr>
          <a:xfrm rot="10800000">
            <a:off x="7223630" y="3095190"/>
            <a:ext cx="641350"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Curved Connector 127"/>
          <p:cNvCxnSpPr/>
          <p:nvPr/>
        </p:nvCxnSpPr>
        <p:spPr>
          <a:xfrm rot="10800000">
            <a:off x="7210931" y="3247590"/>
            <a:ext cx="642937"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Curved Connector 128"/>
          <p:cNvCxnSpPr/>
          <p:nvPr/>
        </p:nvCxnSpPr>
        <p:spPr>
          <a:xfrm flipV="1">
            <a:off x="4704647" y="2772925"/>
            <a:ext cx="871537" cy="249238"/>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Curved Connector 129"/>
          <p:cNvCxnSpPr/>
          <p:nvPr/>
        </p:nvCxnSpPr>
        <p:spPr>
          <a:xfrm flipV="1">
            <a:off x="4703058" y="2928500"/>
            <a:ext cx="871538" cy="247650"/>
          </a:xfrm>
          <a:prstGeom prst="curved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Curved Connector 130"/>
          <p:cNvCxnSpPr/>
          <p:nvPr/>
        </p:nvCxnSpPr>
        <p:spPr>
          <a:xfrm rot="10800000">
            <a:off x="2937319" y="2941442"/>
            <a:ext cx="641350"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Curved Connector 131"/>
          <p:cNvCxnSpPr/>
          <p:nvPr/>
        </p:nvCxnSpPr>
        <p:spPr>
          <a:xfrm rot="10800000">
            <a:off x="2942082" y="3093842"/>
            <a:ext cx="641350"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Curved Connector 132"/>
          <p:cNvCxnSpPr/>
          <p:nvPr/>
        </p:nvCxnSpPr>
        <p:spPr>
          <a:xfrm rot="10800000">
            <a:off x="2929383" y="3246242"/>
            <a:ext cx="642937" cy="161925"/>
          </a:xfrm>
          <a:prstGeom prst="curved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5" name="Rectangle 134"/>
          <p:cNvSpPr/>
          <p:nvPr/>
        </p:nvSpPr>
        <p:spPr>
          <a:xfrm>
            <a:off x="5582844" y="1725175"/>
            <a:ext cx="58737" cy="1739900"/>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6" name="Rectangle 55"/>
          <p:cNvSpPr/>
          <p:nvPr/>
        </p:nvSpPr>
        <p:spPr>
          <a:xfrm>
            <a:off x="6631723" y="1731012"/>
            <a:ext cx="94852" cy="1716087"/>
          </a:xfrm>
          <a:prstGeom prst="rect">
            <a:avLst/>
          </a:prstGeom>
          <a:solidFill>
            <a:srgbClr val="AA95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 name="TextBox 1"/>
          <p:cNvSpPr txBox="1"/>
          <p:nvPr/>
        </p:nvSpPr>
        <p:spPr>
          <a:xfrm>
            <a:off x="-3820160" y="5813048"/>
            <a:ext cx="2457698" cy="892552"/>
          </a:xfrm>
          <a:prstGeom prst="rect">
            <a:avLst/>
          </a:prstGeom>
          <a:noFill/>
        </p:spPr>
        <p:txBody>
          <a:bodyPr wrap="square" rtlCol="0">
            <a:spAutoFit/>
          </a:bodyPr>
          <a:lstStyle/>
          <a:p>
            <a:r>
              <a:rPr lang="en-CA" dirty="0"/>
              <a:t>Classic wall with poly mil on inside, plywood towards outside and continuous layer of exterior insulation</a:t>
            </a:r>
          </a:p>
        </p:txBody>
      </p:sp>
      <p:sp>
        <p:nvSpPr>
          <p:cNvPr id="142" name="Content Placeholder 1"/>
          <p:cNvSpPr txBox="1">
            <a:spLocks/>
          </p:cNvSpPr>
          <p:nvPr/>
        </p:nvSpPr>
        <p:spPr bwMode="auto">
          <a:xfrm>
            <a:off x="2315294" y="4990226"/>
            <a:ext cx="402954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altLang="en-US" sz="1400" kern="0"/>
              <a:t>Exterior Insulation Board (Mineral or Wood Fiber)</a:t>
            </a:r>
          </a:p>
          <a:p>
            <a:pPr marL="0" indent="0">
              <a:buFont typeface="Wingdings" panose="05000000000000000000" pitchFamily="2" charset="2"/>
              <a:buNone/>
            </a:pPr>
            <a:endParaRPr lang="en-CA" altLang="en-US" sz="1400" kern="0" dirty="0"/>
          </a:p>
        </p:txBody>
      </p:sp>
      <p:sp>
        <p:nvSpPr>
          <p:cNvPr id="143" name="Rectangle 142"/>
          <p:cNvSpPr/>
          <p:nvPr/>
        </p:nvSpPr>
        <p:spPr>
          <a:xfrm>
            <a:off x="1315492" y="5004135"/>
            <a:ext cx="990600" cy="234950"/>
          </a:xfrm>
          <a:prstGeom prst="rect">
            <a:avLst/>
          </a:prstGeom>
          <a:solidFill>
            <a:srgbClr val="CFC2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4" name="Rectangle 143"/>
          <p:cNvSpPr/>
          <p:nvPr/>
        </p:nvSpPr>
        <p:spPr>
          <a:xfrm rot="16200000">
            <a:off x="1712767" y="4999877"/>
            <a:ext cx="197644" cy="979489"/>
          </a:xfrm>
          <a:prstGeom prst="rect">
            <a:avLst/>
          </a:prstGeom>
          <a:solidFill>
            <a:srgbClr val="AA956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5" name="Rectangle 144"/>
          <p:cNvSpPr/>
          <p:nvPr/>
        </p:nvSpPr>
        <p:spPr>
          <a:xfrm>
            <a:off x="1321844" y="5751075"/>
            <a:ext cx="985842" cy="239169"/>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6" name="Content Placeholder 1"/>
          <p:cNvSpPr txBox="1">
            <a:spLocks/>
          </p:cNvSpPr>
          <p:nvPr/>
        </p:nvSpPr>
        <p:spPr bwMode="auto">
          <a:xfrm>
            <a:off x="2315294" y="5351720"/>
            <a:ext cx="3743359"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altLang="en-US" sz="1400" kern="0" dirty="0"/>
              <a:t>Exterior Structural Wood Fiber Board</a:t>
            </a:r>
          </a:p>
          <a:p>
            <a:pPr marL="0" indent="0">
              <a:buFont typeface="Wingdings" panose="05000000000000000000" pitchFamily="2" charset="2"/>
              <a:buNone/>
            </a:pPr>
            <a:endParaRPr lang="en-CA" altLang="en-US" sz="1400" kern="0" dirty="0"/>
          </a:p>
        </p:txBody>
      </p:sp>
      <p:sp>
        <p:nvSpPr>
          <p:cNvPr id="147" name="Content Placeholder 1"/>
          <p:cNvSpPr txBox="1">
            <a:spLocks/>
          </p:cNvSpPr>
          <p:nvPr/>
        </p:nvSpPr>
        <p:spPr bwMode="auto">
          <a:xfrm>
            <a:off x="2315294" y="5712259"/>
            <a:ext cx="363167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altLang="en-US" sz="1400" kern="0" dirty="0"/>
              <a:t>Plywood or OSB</a:t>
            </a:r>
          </a:p>
          <a:p>
            <a:pPr marL="0" indent="0">
              <a:buFont typeface="Wingdings" panose="05000000000000000000" pitchFamily="2" charset="2"/>
              <a:buNone/>
            </a:pPr>
            <a:endParaRPr lang="en-CA" altLang="en-US" sz="1400" kern="0" dirty="0"/>
          </a:p>
        </p:txBody>
      </p:sp>
      <p:sp>
        <p:nvSpPr>
          <p:cNvPr id="149" name="TextBox 148"/>
          <p:cNvSpPr txBox="1"/>
          <p:nvPr/>
        </p:nvSpPr>
        <p:spPr>
          <a:xfrm>
            <a:off x="1201866" y="3514760"/>
            <a:ext cx="2457698"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Assembly 4)</a:t>
            </a:r>
          </a:p>
        </p:txBody>
      </p:sp>
      <p:sp>
        <p:nvSpPr>
          <p:cNvPr id="150" name="TextBox 149"/>
          <p:cNvSpPr txBox="1"/>
          <p:nvPr/>
        </p:nvSpPr>
        <p:spPr>
          <a:xfrm>
            <a:off x="4989006" y="3514760"/>
            <a:ext cx="2457698" cy="307777"/>
          </a:xfrm>
          <a:prstGeom prst="rect">
            <a:avLst/>
          </a:prstGeom>
          <a:noFill/>
        </p:spPr>
        <p:txBody>
          <a:bodyPr wrap="square" rtlCol="0">
            <a:spAutoFit/>
          </a:bodyPr>
          <a:lstStyle/>
          <a:p>
            <a:r>
              <a:rPr lang="en-CA" sz="1400" dirty="0">
                <a:latin typeface="Calibri" panose="020F0502020204030204" pitchFamily="34" charset="0"/>
                <a:cs typeface="Calibri" panose="020F0502020204030204" pitchFamily="34" charset="0"/>
              </a:rPr>
              <a:t>Assembly 5)</a:t>
            </a:r>
          </a:p>
        </p:txBody>
      </p:sp>
      <p:sp>
        <p:nvSpPr>
          <p:cNvPr id="46" name="Text Box 7"/>
          <p:cNvSpPr txBox="1">
            <a:spLocks noChangeArrowheads="1"/>
          </p:cNvSpPr>
          <p:nvPr/>
        </p:nvSpPr>
        <p:spPr bwMode="auto">
          <a:xfrm>
            <a:off x="1211024" y="6510987"/>
            <a:ext cx="518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50000"/>
              </a:spcBef>
              <a:buClrTx/>
              <a:buFontTx/>
              <a:buNone/>
            </a:pPr>
            <a:r>
              <a:rPr lang="de-DE" altLang="en-US" sz="1200" dirty="0">
                <a:solidFill>
                  <a:schemeClr val="tx1"/>
                </a:solidFill>
              </a:rPr>
              <a:t>Author &amp; Graphic: Wimmers</a:t>
            </a:r>
          </a:p>
        </p:txBody>
      </p:sp>
    </p:spTree>
    <p:extLst>
      <p:ext uri="{BB962C8B-B14F-4D97-AF65-F5344CB8AC3E}">
        <p14:creationId xmlns:p14="http://schemas.microsoft.com/office/powerpoint/2010/main" val="256974364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4940" y="181044"/>
            <a:ext cx="9772620" cy="719137"/>
          </a:xfrm>
        </p:spPr>
        <p:txBody>
          <a:bodyPr/>
          <a:lstStyle/>
          <a:p>
            <a:r>
              <a:rPr lang="en-CA" dirty="0"/>
              <a:t>Possible Moisture Loads in Construction Assemblies a)</a:t>
            </a:r>
          </a:p>
        </p:txBody>
      </p:sp>
      <p:sp>
        <p:nvSpPr>
          <p:cNvPr id="3" name="Content Placeholder 2"/>
          <p:cNvSpPr>
            <a:spLocks noGrp="1"/>
          </p:cNvSpPr>
          <p:nvPr>
            <p:ph idx="1"/>
          </p:nvPr>
        </p:nvSpPr>
        <p:spPr>
          <a:xfrm>
            <a:off x="1201773" y="1232731"/>
            <a:ext cx="3304083" cy="531250"/>
          </a:xfrm>
        </p:spPr>
        <p:txBody>
          <a:bodyPr/>
          <a:lstStyle/>
          <a:p>
            <a:pPr marL="0" indent="0">
              <a:buNone/>
            </a:pPr>
            <a:r>
              <a:rPr lang="en-CA" dirty="0"/>
              <a:t>Scenario 1)</a:t>
            </a:r>
          </a:p>
        </p:txBody>
      </p:sp>
      <p:sp>
        <p:nvSpPr>
          <p:cNvPr id="5" name="Rectangle 4"/>
          <p:cNvSpPr/>
          <p:nvPr/>
        </p:nvSpPr>
        <p:spPr>
          <a:xfrm rot="16200000">
            <a:off x="3055405" y="1617211"/>
            <a:ext cx="65087" cy="35480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Rectangle 5"/>
          <p:cNvSpPr/>
          <p:nvPr/>
        </p:nvSpPr>
        <p:spPr>
          <a:xfrm rot="16200000">
            <a:off x="2583124" y="1013075"/>
            <a:ext cx="1000125" cy="354806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rot="16200000">
            <a:off x="1145062" y="2672013"/>
            <a:ext cx="990600"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8" name="Rectangle 7"/>
          <p:cNvSpPr/>
          <p:nvPr/>
        </p:nvSpPr>
        <p:spPr>
          <a:xfrm rot="16200000">
            <a:off x="3504666" y="2669631"/>
            <a:ext cx="9906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9" name="Rectangle 8"/>
          <p:cNvSpPr/>
          <p:nvPr/>
        </p:nvSpPr>
        <p:spPr>
          <a:xfrm rot="16200000">
            <a:off x="1564741" y="2079259"/>
            <a:ext cx="1524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 name="Rectangle 9"/>
          <p:cNvSpPr/>
          <p:nvPr/>
        </p:nvSpPr>
        <p:spPr>
          <a:xfrm rot="16200000">
            <a:off x="3925355" y="2078260"/>
            <a:ext cx="153987"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1" name="Straight Connector 10"/>
          <p:cNvCxnSpPr/>
          <p:nvPr/>
        </p:nvCxnSpPr>
        <p:spPr>
          <a:xfrm rot="16200000">
            <a:off x="3100648" y="1507066"/>
            <a:ext cx="0" cy="355441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a:off x="3100649" y="505101"/>
            <a:ext cx="0" cy="355441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rot="16200000">
            <a:off x="3053816" y="1547269"/>
            <a:ext cx="65088" cy="3548062"/>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27" name="Straight Connector 26"/>
          <p:cNvCxnSpPr/>
          <p:nvPr/>
        </p:nvCxnSpPr>
        <p:spPr>
          <a:xfrm>
            <a:off x="1282169" y="2106509"/>
            <a:ext cx="358773"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32" name="Freeform 31"/>
          <p:cNvSpPr/>
          <p:nvPr/>
        </p:nvSpPr>
        <p:spPr>
          <a:xfrm>
            <a:off x="1629013" y="1945608"/>
            <a:ext cx="66282" cy="160016"/>
          </a:xfrm>
          <a:custGeom>
            <a:avLst/>
            <a:gdLst>
              <a:gd name="connsiteX0" fmla="*/ 7496 w 66282"/>
              <a:gd name="connsiteY0" fmla="*/ 160016 h 160016"/>
              <a:gd name="connsiteX1" fmla="*/ 4418 w 66282"/>
              <a:gd name="connsiteY1" fmla="*/ 15313 h 160016"/>
              <a:gd name="connsiteX2" fmla="*/ 59836 w 66282"/>
              <a:gd name="connsiteY2" fmla="*/ 12234 h 160016"/>
              <a:gd name="connsiteX3" fmla="*/ 62915 w 66282"/>
              <a:gd name="connsiteY3" fmla="*/ 86125 h 160016"/>
            </a:gdLst>
            <a:ahLst/>
            <a:cxnLst>
              <a:cxn ang="0">
                <a:pos x="connsiteX0" y="connsiteY0"/>
              </a:cxn>
              <a:cxn ang="0">
                <a:pos x="connsiteX1" y="connsiteY1"/>
              </a:cxn>
              <a:cxn ang="0">
                <a:pos x="connsiteX2" y="connsiteY2"/>
              </a:cxn>
              <a:cxn ang="0">
                <a:pos x="connsiteX3" y="connsiteY3"/>
              </a:cxn>
            </a:cxnLst>
            <a:rect l="l" t="t" r="r" b="b"/>
            <a:pathLst>
              <a:path w="66282" h="160016">
                <a:moveTo>
                  <a:pt x="7496" y="160016"/>
                </a:moveTo>
                <a:cubicBezTo>
                  <a:pt x="1595" y="99979"/>
                  <a:pt x="-4305" y="39943"/>
                  <a:pt x="4418" y="15313"/>
                </a:cubicBezTo>
                <a:cubicBezTo>
                  <a:pt x="13141" y="-9317"/>
                  <a:pt x="50087" y="432"/>
                  <a:pt x="59836" y="12234"/>
                </a:cubicBezTo>
                <a:cubicBezTo>
                  <a:pt x="69586" y="24036"/>
                  <a:pt x="66250" y="55080"/>
                  <a:pt x="62915" y="86125"/>
                </a:cubicBezTo>
              </a:path>
            </a:pathLst>
          </a:custGeom>
          <a:noFill/>
          <a:ln w="19050">
            <a:solidFill>
              <a:srgbClr val="7381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33" name="Straight Connector 32"/>
          <p:cNvCxnSpPr/>
          <p:nvPr/>
        </p:nvCxnSpPr>
        <p:spPr>
          <a:xfrm>
            <a:off x="1668312" y="1975684"/>
            <a:ext cx="0" cy="12994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662154" y="2105624"/>
            <a:ext cx="2314234"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3962565" y="1945608"/>
            <a:ext cx="66282" cy="160016"/>
          </a:xfrm>
          <a:custGeom>
            <a:avLst/>
            <a:gdLst>
              <a:gd name="connsiteX0" fmla="*/ 7496 w 66282"/>
              <a:gd name="connsiteY0" fmla="*/ 160016 h 160016"/>
              <a:gd name="connsiteX1" fmla="*/ 4418 w 66282"/>
              <a:gd name="connsiteY1" fmla="*/ 15313 h 160016"/>
              <a:gd name="connsiteX2" fmla="*/ 59836 w 66282"/>
              <a:gd name="connsiteY2" fmla="*/ 12234 h 160016"/>
              <a:gd name="connsiteX3" fmla="*/ 62915 w 66282"/>
              <a:gd name="connsiteY3" fmla="*/ 86125 h 160016"/>
            </a:gdLst>
            <a:ahLst/>
            <a:cxnLst>
              <a:cxn ang="0">
                <a:pos x="connsiteX0" y="connsiteY0"/>
              </a:cxn>
              <a:cxn ang="0">
                <a:pos x="connsiteX1" y="connsiteY1"/>
              </a:cxn>
              <a:cxn ang="0">
                <a:pos x="connsiteX2" y="connsiteY2"/>
              </a:cxn>
              <a:cxn ang="0">
                <a:pos x="connsiteX3" y="connsiteY3"/>
              </a:cxn>
            </a:cxnLst>
            <a:rect l="l" t="t" r="r" b="b"/>
            <a:pathLst>
              <a:path w="66282" h="160016">
                <a:moveTo>
                  <a:pt x="7496" y="160016"/>
                </a:moveTo>
                <a:cubicBezTo>
                  <a:pt x="1595" y="99979"/>
                  <a:pt x="-4305" y="39943"/>
                  <a:pt x="4418" y="15313"/>
                </a:cubicBezTo>
                <a:cubicBezTo>
                  <a:pt x="13141" y="-9317"/>
                  <a:pt x="50087" y="432"/>
                  <a:pt x="59836" y="12234"/>
                </a:cubicBezTo>
                <a:cubicBezTo>
                  <a:pt x="69586" y="24036"/>
                  <a:pt x="66250" y="55080"/>
                  <a:pt x="62915" y="86125"/>
                </a:cubicBezTo>
              </a:path>
            </a:pathLst>
          </a:custGeom>
          <a:noFill/>
          <a:ln w="19050">
            <a:solidFill>
              <a:srgbClr val="7381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38" name="Straight Connector 37"/>
          <p:cNvCxnSpPr/>
          <p:nvPr/>
        </p:nvCxnSpPr>
        <p:spPr>
          <a:xfrm>
            <a:off x="4001864" y="1975684"/>
            <a:ext cx="0" cy="12994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995707" y="2105624"/>
            <a:ext cx="861511"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1516444" y="342378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1845678" y="342378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2174912" y="342378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2504146" y="342378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2833380" y="342378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3162614" y="342378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3491848" y="342378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3821082" y="342378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135563" y="342378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464797" y="342378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4794031" y="3423786"/>
            <a:ext cx="2805" cy="3991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845677" y="2942924"/>
            <a:ext cx="0" cy="3378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flipV="1">
            <a:off x="1516444" y="2942925"/>
            <a:ext cx="3405" cy="337807"/>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2500741" y="2973453"/>
            <a:ext cx="3405" cy="30727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174911" y="2915883"/>
            <a:ext cx="0" cy="36484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3162613" y="2915883"/>
            <a:ext cx="932" cy="36484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flipV="1">
            <a:off x="2833380" y="2890073"/>
            <a:ext cx="4337" cy="390659"/>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3821081" y="2915883"/>
            <a:ext cx="332" cy="36484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3491847" y="2890073"/>
            <a:ext cx="932" cy="390659"/>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135562" y="2915883"/>
            <a:ext cx="0" cy="369916"/>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4793430" y="2890073"/>
            <a:ext cx="600" cy="395727"/>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464796" y="2932911"/>
            <a:ext cx="0" cy="352889"/>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rot="16200000">
            <a:off x="7843590" y="1617212"/>
            <a:ext cx="65087" cy="35480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8" name="Rectangle 147"/>
          <p:cNvSpPr/>
          <p:nvPr/>
        </p:nvSpPr>
        <p:spPr>
          <a:xfrm rot="16200000">
            <a:off x="7371309" y="1013076"/>
            <a:ext cx="1000125" cy="354806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9" name="Rectangle 148"/>
          <p:cNvSpPr/>
          <p:nvPr/>
        </p:nvSpPr>
        <p:spPr>
          <a:xfrm rot="16200000">
            <a:off x="5933247" y="2672014"/>
            <a:ext cx="990600"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0" name="Rectangle 149"/>
          <p:cNvSpPr/>
          <p:nvPr/>
        </p:nvSpPr>
        <p:spPr>
          <a:xfrm rot="16200000">
            <a:off x="8292851" y="2669632"/>
            <a:ext cx="9906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1" name="Rectangle 150"/>
          <p:cNvSpPr/>
          <p:nvPr/>
        </p:nvSpPr>
        <p:spPr>
          <a:xfrm rot="16200000">
            <a:off x="6352926" y="2079260"/>
            <a:ext cx="1524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2" name="Rectangle 151"/>
          <p:cNvSpPr/>
          <p:nvPr/>
        </p:nvSpPr>
        <p:spPr>
          <a:xfrm rot="16200000">
            <a:off x="8713540" y="2078261"/>
            <a:ext cx="153987"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53" name="Straight Connector 152"/>
          <p:cNvCxnSpPr/>
          <p:nvPr/>
        </p:nvCxnSpPr>
        <p:spPr>
          <a:xfrm rot="16200000">
            <a:off x="7888833" y="1507067"/>
            <a:ext cx="0" cy="355441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rot="16200000">
            <a:off x="7888834" y="505102"/>
            <a:ext cx="0" cy="355441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55" name="Rectangle 154"/>
          <p:cNvSpPr/>
          <p:nvPr/>
        </p:nvSpPr>
        <p:spPr>
          <a:xfrm rot="16200000">
            <a:off x="7842001" y="1547270"/>
            <a:ext cx="65088" cy="3548062"/>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56" name="Straight Connector 155"/>
          <p:cNvCxnSpPr/>
          <p:nvPr/>
        </p:nvCxnSpPr>
        <p:spPr>
          <a:xfrm>
            <a:off x="6070354" y="2106510"/>
            <a:ext cx="358773"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157" name="Freeform 156"/>
          <p:cNvSpPr/>
          <p:nvPr/>
        </p:nvSpPr>
        <p:spPr>
          <a:xfrm>
            <a:off x="6417198" y="1945609"/>
            <a:ext cx="66282" cy="160016"/>
          </a:xfrm>
          <a:custGeom>
            <a:avLst/>
            <a:gdLst>
              <a:gd name="connsiteX0" fmla="*/ 7496 w 66282"/>
              <a:gd name="connsiteY0" fmla="*/ 160016 h 160016"/>
              <a:gd name="connsiteX1" fmla="*/ 4418 w 66282"/>
              <a:gd name="connsiteY1" fmla="*/ 15313 h 160016"/>
              <a:gd name="connsiteX2" fmla="*/ 59836 w 66282"/>
              <a:gd name="connsiteY2" fmla="*/ 12234 h 160016"/>
              <a:gd name="connsiteX3" fmla="*/ 62915 w 66282"/>
              <a:gd name="connsiteY3" fmla="*/ 86125 h 160016"/>
            </a:gdLst>
            <a:ahLst/>
            <a:cxnLst>
              <a:cxn ang="0">
                <a:pos x="connsiteX0" y="connsiteY0"/>
              </a:cxn>
              <a:cxn ang="0">
                <a:pos x="connsiteX1" y="connsiteY1"/>
              </a:cxn>
              <a:cxn ang="0">
                <a:pos x="connsiteX2" y="connsiteY2"/>
              </a:cxn>
              <a:cxn ang="0">
                <a:pos x="connsiteX3" y="connsiteY3"/>
              </a:cxn>
            </a:cxnLst>
            <a:rect l="l" t="t" r="r" b="b"/>
            <a:pathLst>
              <a:path w="66282" h="160016">
                <a:moveTo>
                  <a:pt x="7496" y="160016"/>
                </a:moveTo>
                <a:cubicBezTo>
                  <a:pt x="1595" y="99979"/>
                  <a:pt x="-4305" y="39943"/>
                  <a:pt x="4418" y="15313"/>
                </a:cubicBezTo>
                <a:cubicBezTo>
                  <a:pt x="13141" y="-9317"/>
                  <a:pt x="50087" y="432"/>
                  <a:pt x="59836" y="12234"/>
                </a:cubicBezTo>
                <a:cubicBezTo>
                  <a:pt x="69586" y="24036"/>
                  <a:pt x="66250" y="55080"/>
                  <a:pt x="62915" y="86125"/>
                </a:cubicBezTo>
              </a:path>
            </a:pathLst>
          </a:custGeom>
          <a:noFill/>
          <a:ln w="19050">
            <a:solidFill>
              <a:srgbClr val="7381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158" name="Straight Connector 157"/>
          <p:cNvCxnSpPr/>
          <p:nvPr/>
        </p:nvCxnSpPr>
        <p:spPr>
          <a:xfrm>
            <a:off x="6456497" y="1975685"/>
            <a:ext cx="0" cy="12994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6450339" y="2105625"/>
            <a:ext cx="2314234"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160" name="Freeform 159"/>
          <p:cNvSpPr/>
          <p:nvPr/>
        </p:nvSpPr>
        <p:spPr>
          <a:xfrm>
            <a:off x="8750750" y="1945609"/>
            <a:ext cx="66282" cy="160016"/>
          </a:xfrm>
          <a:custGeom>
            <a:avLst/>
            <a:gdLst>
              <a:gd name="connsiteX0" fmla="*/ 7496 w 66282"/>
              <a:gd name="connsiteY0" fmla="*/ 160016 h 160016"/>
              <a:gd name="connsiteX1" fmla="*/ 4418 w 66282"/>
              <a:gd name="connsiteY1" fmla="*/ 15313 h 160016"/>
              <a:gd name="connsiteX2" fmla="*/ 59836 w 66282"/>
              <a:gd name="connsiteY2" fmla="*/ 12234 h 160016"/>
              <a:gd name="connsiteX3" fmla="*/ 62915 w 66282"/>
              <a:gd name="connsiteY3" fmla="*/ 86125 h 160016"/>
            </a:gdLst>
            <a:ahLst/>
            <a:cxnLst>
              <a:cxn ang="0">
                <a:pos x="connsiteX0" y="connsiteY0"/>
              </a:cxn>
              <a:cxn ang="0">
                <a:pos x="connsiteX1" y="connsiteY1"/>
              </a:cxn>
              <a:cxn ang="0">
                <a:pos x="connsiteX2" y="connsiteY2"/>
              </a:cxn>
              <a:cxn ang="0">
                <a:pos x="connsiteX3" y="connsiteY3"/>
              </a:cxn>
            </a:cxnLst>
            <a:rect l="l" t="t" r="r" b="b"/>
            <a:pathLst>
              <a:path w="66282" h="160016">
                <a:moveTo>
                  <a:pt x="7496" y="160016"/>
                </a:moveTo>
                <a:cubicBezTo>
                  <a:pt x="1595" y="99979"/>
                  <a:pt x="-4305" y="39943"/>
                  <a:pt x="4418" y="15313"/>
                </a:cubicBezTo>
                <a:cubicBezTo>
                  <a:pt x="13141" y="-9317"/>
                  <a:pt x="50087" y="432"/>
                  <a:pt x="59836" y="12234"/>
                </a:cubicBezTo>
                <a:cubicBezTo>
                  <a:pt x="69586" y="24036"/>
                  <a:pt x="66250" y="55080"/>
                  <a:pt x="62915" y="86125"/>
                </a:cubicBezTo>
              </a:path>
            </a:pathLst>
          </a:custGeom>
          <a:noFill/>
          <a:ln w="19050">
            <a:solidFill>
              <a:srgbClr val="7381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161" name="Straight Connector 160"/>
          <p:cNvCxnSpPr/>
          <p:nvPr/>
        </p:nvCxnSpPr>
        <p:spPr>
          <a:xfrm>
            <a:off x="8790049" y="1975685"/>
            <a:ext cx="0" cy="12994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8783892" y="2105625"/>
            <a:ext cx="861511"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272" name="Rectangle 271"/>
          <p:cNvSpPr/>
          <p:nvPr/>
        </p:nvSpPr>
        <p:spPr>
          <a:xfrm rot="16200000">
            <a:off x="7103000" y="2898668"/>
            <a:ext cx="990600" cy="128930"/>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3" name="Rectangle 272"/>
          <p:cNvSpPr/>
          <p:nvPr/>
        </p:nvSpPr>
        <p:spPr>
          <a:xfrm rot="16200000">
            <a:off x="7367309" y="2898668"/>
            <a:ext cx="990600" cy="128930"/>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4" name="Rectangle 273"/>
          <p:cNvSpPr/>
          <p:nvPr/>
        </p:nvSpPr>
        <p:spPr>
          <a:xfrm rot="16200000">
            <a:off x="7345362" y="3656553"/>
            <a:ext cx="512040" cy="129056"/>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5" name="Rectangle 274"/>
          <p:cNvSpPr/>
          <p:nvPr/>
        </p:nvSpPr>
        <p:spPr>
          <a:xfrm rot="16200000">
            <a:off x="7606561" y="3659663"/>
            <a:ext cx="520180" cy="130976"/>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6" name="Rectangle 275"/>
          <p:cNvSpPr/>
          <p:nvPr/>
        </p:nvSpPr>
        <p:spPr>
          <a:xfrm rot="16200000">
            <a:off x="7631389" y="2890528"/>
            <a:ext cx="990600" cy="128930"/>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7" name="Rectangle 276"/>
          <p:cNvSpPr/>
          <p:nvPr/>
        </p:nvSpPr>
        <p:spPr>
          <a:xfrm rot="16200000">
            <a:off x="7864039" y="3658126"/>
            <a:ext cx="528320" cy="125911"/>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8" name="Rectangle 277"/>
          <p:cNvSpPr/>
          <p:nvPr/>
        </p:nvSpPr>
        <p:spPr>
          <a:xfrm rot="16200000">
            <a:off x="7235718" y="3400596"/>
            <a:ext cx="990600" cy="128930"/>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79" name="Rectangle 278"/>
          <p:cNvSpPr/>
          <p:nvPr/>
        </p:nvSpPr>
        <p:spPr>
          <a:xfrm rot="16200000">
            <a:off x="7499901" y="3417336"/>
            <a:ext cx="990600" cy="128930"/>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80" name="Rectangle 279"/>
          <p:cNvSpPr/>
          <p:nvPr/>
        </p:nvSpPr>
        <p:spPr>
          <a:xfrm rot="16200000">
            <a:off x="7476031" y="2650503"/>
            <a:ext cx="512040" cy="129056"/>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81" name="Rectangle 280"/>
          <p:cNvSpPr/>
          <p:nvPr/>
        </p:nvSpPr>
        <p:spPr>
          <a:xfrm rot="16200000">
            <a:off x="7738004" y="2652708"/>
            <a:ext cx="520180" cy="130976"/>
          </a:xfrm>
          <a:prstGeom prst="rect">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nvGrpSpPr>
          <p:cNvPr id="386" name="Group 385"/>
          <p:cNvGrpSpPr/>
          <p:nvPr/>
        </p:nvGrpSpPr>
        <p:grpSpPr>
          <a:xfrm>
            <a:off x="6559851" y="2422661"/>
            <a:ext cx="2612746" cy="1693311"/>
            <a:chOff x="5035851" y="1474012"/>
            <a:chExt cx="2612746" cy="1693311"/>
          </a:xfrm>
        </p:grpSpPr>
        <p:grpSp>
          <p:nvGrpSpPr>
            <p:cNvPr id="286" name="Group 285"/>
            <p:cNvGrpSpPr/>
            <p:nvPr/>
          </p:nvGrpSpPr>
          <p:grpSpPr>
            <a:xfrm>
              <a:off x="5035851" y="1500326"/>
              <a:ext cx="1280812" cy="1666997"/>
              <a:chOff x="1049219" y="4189352"/>
              <a:chExt cx="1280812" cy="1666997"/>
            </a:xfrm>
          </p:grpSpPr>
          <p:sp>
            <p:nvSpPr>
              <p:cNvPr id="282" name="Arc 281"/>
              <p:cNvSpPr/>
              <p:nvPr/>
            </p:nvSpPr>
            <p:spPr>
              <a:xfrm>
                <a:off x="1049219" y="4431944"/>
                <a:ext cx="1087692" cy="1184247"/>
              </a:xfrm>
              <a:prstGeom prst="arc">
                <a:avLst>
                  <a:gd name="adj1" fmla="val 17494520"/>
                  <a:gd name="adj2" fmla="val 4207881"/>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84" name="Arc 283"/>
              <p:cNvSpPr/>
              <p:nvPr/>
            </p:nvSpPr>
            <p:spPr>
              <a:xfrm>
                <a:off x="1145779" y="4330656"/>
                <a:ext cx="1087692" cy="1370083"/>
              </a:xfrm>
              <a:prstGeom prst="arc">
                <a:avLst>
                  <a:gd name="adj1" fmla="val 16918420"/>
                  <a:gd name="adj2" fmla="val 4635356"/>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85" name="Arc 284"/>
              <p:cNvSpPr/>
              <p:nvPr/>
            </p:nvSpPr>
            <p:spPr>
              <a:xfrm>
                <a:off x="1242339" y="4189352"/>
                <a:ext cx="1087692" cy="1666997"/>
              </a:xfrm>
              <a:prstGeom prst="arc">
                <a:avLst>
                  <a:gd name="adj1" fmla="val 16700549"/>
                  <a:gd name="adj2" fmla="val 5013047"/>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grpSp>
        <p:grpSp>
          <p:nvGrpSpPr>
            <p:cNvPr id="287" name="Group 286"/>
            <p:cNvGrpSpPr/>
            <p:nvPr/>
          </p:nvGrpSpPr>
          <p:grpSpPr>
            <a:xfrm rot="10800000">
              <a:off x="6367785" y="1493172"/>
              <a:ext cx="1280812" cy="1666997"/>
              <a:chOff x="1049219" y="4189352"/>
              <a:chExt cx="1280812" cy="1666997"/>
            </a:xfrm>
          </p:grpSpPr>
          <p:sp>
            <p:nvSpPr>
              <p:cNvPr id="288" name="Arc 287"/>
              <p:cNvSpPr/>
              <p:nvPr/>
            </p:nvSpPr>
            <p:spPr>
              <a:xfrm>
                <a:off x="1049219" y="4431944"/>
                <a:ext cx="1087692" cy="1184247"/>
              </a:xfrm>
              <a:prstGeom prst="arc">
                <a:avLst>
                  <a:gd name="adj1" fmla="val 17494520"/>
                  <a:gd name="adj2" fmla="val 4207881"/>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89" name="Arc 288"/>
              <p:cNvSpPr/>
              <p:nvPr/>
            </p:nvSpPr>
            <p:spPr>
              <a:xfrm>
                <a:off x="1145779" y="4330656"/>
                <a:ext cx="1087692" cy="1370083"/>
              </a:xfrm>
              <a:prstGeom prst="arc">
                <a:avLst>
                  <a:gd name="adj1" fmla="val 16918420"/>
                  <a:gd name="adj2" fmla="val 4635356"/>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sp>
            <p:nvSpPr>
              <p:cNvPr id="290" name="Arc 289"/>
              <p:cNvSpPr/>
              <p:nvPr/>
            </p:nvSpPr>
            <p:spPr>
              <a:xfrm>
                <a:off x="1242339" y="4189352"/>
                <a:ext cx="1087692" cy="1666997"/>
              </a:xfrm>
              <a:prstGeom prst="arc">
                <a:avLst>
                  <a:gd name="adj1" fmla="val 16700549"/>
                  <a:gd name="adj2" fmla="val 5013047"/>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grpSp>
        <p:cxnSp>
          <p:nvCxnSpPr>
            <p:cNvPr id="299" name="Straight Arrow Connector 298"/>
            <p:cNvCxnSpPr/>
            <p:nvPr/>
          </p:nvCxnSpPr>
          <p:spPr>
            <a:xfrm flipH="1" flipV="1">
              <a:off x="5701591" y="1731902"/>
              <a:ext cx="88135" cy="55593"/>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Straight Arrow Connector 299"/>
            <p:cNvCxnSpPr/>
            <p:nvPr/>
          </p:nvCxnSpPr>
          <p:spPr>
            <a:xfrm flipH="1" flipV="1">
              <a:off x="5708690" y="1613839"/>
              <a:ext cx="97131" cy="4412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flipH="1" flipV="1">
              <a:off x="5789069" y="1477006"/>
              <a:ext cx="97131" cy="4412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3" name="Straight Arrow Connector 302"/>
            <p:cNvCxnSpPr/>
            <p:nvPr/>
          </p:nvCxnSpPr>
          <p:spPr>
            <a:xfrm flipV="1">
              <a:off x="6822277" y="1474012"/>
              <a:ext cx="102179" cy="2631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5" name="Straight Arrow Connector 304"/>
            <p:cNvCxnSpPr/>
            <p:nvPr/>
          </p:nvCxnSpPr>
          <p:spPr>
            <a:xfrm flipV="1">
              <a:off x="6868538" y="1642779"/>
              <a:ext cx="102179" cy="2631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a:xfrm flipV="1">
              <a:off x="6900748" y="1748353"/>
              <a:ext cx="102179" cy="2631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80" name="Content Placeholder 1"/>
              <p:cNvSpPr txBox="1">
                <a:spLocks/>
              </p:cNvSpPr>
              <p:nvPr/>
            </p:nvSpPr>
            <p:spPr bwMode="auto">
              <a:xfrm>
                <a:off x="1201773" y="4061485"/>
                <a:ext cx="3620545" cy="5159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5E405"/>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5E405"/>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altLang="en-US" kern="0" dirty="0"/>
                  <a:t>Diffusion </a:t>
                </a:r>
                <a:r>
                  <a:rPr lang="en-CA" altLang="en-US" kern="0" dirty="0" err="1"/>
                  <a:t> </a:t>
                </a:r>
                <a14:m>
                  <m:oMath xmlns:m="http://schemas.openxmlformats.org/officeDocument/2006/math">
                    <m:r>
                      <a:rPr lang="en-CA" altLang="en-US" i="1" kern="0">
                        <a:latin typeface="Cambria Math" panose="02040503050406030204" pitchFamily="18" charset="0"/>
                        <a:ea typeface="Cambria Math" panose="02040503050406030204" pitchFamily="18" charset="0"/>
                      </a:rPr>
                      <m:t>≈</m:t>
                    </m:r>
                    <m:r>
                      <a:rPr lang="en-CA" altLang="en-US" kern="0">
                        <a:latin typeface="Cambria Math" panose="02040503050406030204" pitchFamily="18" charset="0"/>
                        <a:ea typeface="Cambria Math" panose="02040503050406030204" pitchFamily="18" charset="0"/>
                      </a:rPr>
                      <m:t>3</m:t>
                    </m:r>
                    <m:f>
                      <m:fPr>
                        <m:ctrlPr>
                          <a:rPr lang="en-CA" altLang="en-US" i="1" kern="0">
                            <a:latin typeface="Cambria Math" panose="02040503050406030204" pitchFamily="18" charset="0"/>
                            <a:ea typeface="Cambria Math" panose="02040503050406030204" pitchFamily="18" charset="0"/>
                          </a:rPr>
                        </m:ctrlPr>
                      </m:fPr>
                      <m:num>
                        <m:r>
                          <a:rPr lang="en-CA" altLang="en-US" i="1" kern="0">
                            <a:latin typeface="Cambria Math" panose="02040503050406030204" pitchFamily="18" charset="0"/>
                            <a:ea typeface="Cambria Math" panose="02040503050406030204" pitchFamily="18" charset="0"/>
                          </a:rPr>
                          <m:t>𝑔</m:t>
                        </m:r>
                      </m:num>
                      <m:den>
                        <m:sSup>
                          <m:sSupPr>
                            <m:ctrlPr>
                              <a:rPr lang="en-CA" altLang="en-US" i="1" kern="0">
                                <a:latin typeface="Cambria Math" panose="02040503050406030204" pitchFamily="18" charset="0"/>
                                <a:ea typeface="Cambria Math" panose="02040503050406030204" pitchFamily="18" charset="0"/>
                              </a:rPr>
                            </m:ctrlPr>
                          </m:sSupPr>
                          <m:e>
                            <m:r>
                              <a:rPr lang="en-CA" altLang="en-US" i="1" kern="0">
                                <a:latin typeface="Cambria Math" panose="02040503050406030204" pitchFamily="18" charset="0"/>
                                <a:ea typeface="Cambria Math" panose="02040503050406030204" pitchFamily="18" charset="0"/>
                              </a:rPr>
                              <m:t>𝑚</m:t>
                            </m:r>
                          </m:e>
                          <m:sup>
                            <m:r>
                              <a:rPr lang="en-CA" altLang="en-US" i="1" kern="0">
                                <a:latin typeface="Cambria Math" panose="02040503050406030204" pitchFamily="18" charset="0"/>
                                <a:ea typeface="Cambria Math" panose="02040503050406030204" pitchFamily="18" charset="0"/>
                              </a:rPr>
                              <m:t>2</m:t>
                            </m:r>
                          </m:sup>
                        </m:sSup>
                        <m:r>
                          <a:rPr lang="en-CA" altLang="en-US" i="1" kern="0">
                            <a:latin typeface="Cambria Math" panose="02040503050406030204" pitchFamily="18" charset="0"/>
                            <a:ea typeface="Cambria Math" panose="02040503050406030204" pitchFamily="18" charset="0"/>
                          </a:rPr>
                          <m:t>𝑑𝑎𝑦</m:t>
                        </m:r>
                      </m:den>
                    </m:f>
                  </m:oMath>
                </a14:m>
                <a:endParaRPr lang="en-CA" altLang="en-US" kern="0" dirty="0"/>
              </a:p>
            </p:txBody>
          </p:sp>
        </mc:Choice>
        <mc:Fallback xmlns="">
          <p:sp>
            <p:nvSpPr>
              <p:cNvPr id="380" name="Content Placeholder 1"/>
              <p:cNvSpPr txBox="1">
                <a:spLocks noRot="1" noChangeAspect="1" noMove="1" noResize="1" noEditPoints="1" noAdjustHandles="1" noChangeArrowheads="1" noChangeShapeType="1" noTextEdit="1"/>
              </p:cNvSpPr>
              <p:nvPr/>
            </p:nvSpPr>
            <p:spPr bwMode="auto">
              <a:xfrm>
                <a:off x="1201773" y="4061485"/>
                <a:ext cx="3620545" cy="515938"/>
              </a:xfrm>
              <a:prstGeom prst="rect">
                <a:avLst/>
              </a:prstGeom>
              <a:blipFill>
                <a:blip r:embed="rId3"/>
                <a:stretch>
                  <a:fillRect l="-2525" b="-2470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83" name="Content Placeholder 1"/>
              <p:cNvSpPr txBox="1">
                <a:spLocks/>
              </p:cNvSpPr>
              <p:nvPr/>
            </p:nvSpPr>
            <p:spPr bwMode="auto">
              <a:xfrm>
                <a:off x="5999123" y="4091867"/>
                <a:ext cx="4106636" cy="5159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5E405"/>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5E405"/>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altLang="en-US" kern="0" dirty="0"/>
                  <a:t>Flank Diffusion  </a:t>
                </a:r>
                <a14:m>
                  <m:oMath xmlns:m="http://schemas.openxmlformats.org/officeDocument/2006/math">
                    <m:r>
                      <a:rPr lang="en-CA" altLang="en-US" i="1" kern="0">
                        <a:latin typeface="Cambria Math" panose="02040503050406030204" pitchFamily="18" charset="0"/>
                        <a:ea typeface="Cambria Math" panose="02040503050406030204" pitchFamily="18" charset="0"/>
                      </a:rPr>
                      <m:t>≈</m:t>
                    </m:r>
                    <m:r>
                      <a:rPr lang="en-CA" altLang="en-US" kern="0">
                        <a:latin typeface="Cambria Math" panose="02040503050406030204" pitchFamily="18" charset="0"/>
                        <a:ea typeface="Cambria Math" panose="02040503050406030204" pitchFamily="18" charset="0"/>
                      </a:rPr>
                      <m:t>3</m:t>
                    </m:r>
                    <m:r>
                      <a:rPr lang="en-CA" altLang="en-US" i="1" kern="0">
                        <a:latin typeface="Cambria Math" panose="02040503050406030204" pitchFamily="18" charset="0"/>
                        <a:ea typeface="Cambria Math" panose="02040503050406030204" pitchFamily="18" charset="0"/>
                      </a:rPr>
                      <m:t>0</m:t>
                    </m:r>
                    <m:f>
                      <m:fPr>
                        <m:ctrlPr>
                          <a:rPr lang="en-CA" altLang="en-US" i="1" kern="0">
                            <a:latin typeface="Cambria Math" panose="02040503050406030204" pitchFamily="18" charset="0"/>
                            <a:ea typeface="Cambria Math" panose="02040503050406030204" pitchFamily="18" charset="0"/>
                          </a:rPr>
                        </m:ctrlPr>
                      </m:fPr>
                      <m:num>
                        <m:r>
                          <a:rPr lang="en-CA" altLang="en-US" i="1" kern="0">
                            <a:latin typeface="Cambria Math" panose="02040503050406030204" pitchFamily="18" charset="0"/>
                            <a:ea typeface="Cambria Math" panose="02040503050406030204" pitchFamily="18" charset="0"/>
                          </a:rPr>
                          <m:t>𝑔</m:t>
                        </m:r>
                      </m:num>
                      <m:den>
                        <m:sSup>
                          <m:sSupPr>
                            <m:ctrlPr>
                              <a:rPr lang="en-CA" altLang="en-US" i="1" kern="0">
                                <a:latin typeface="Cambria Math" panose="02040503050406030204" pitchFamily="18" charset="0"/>
                                <a:ea typeface="Cambria Math" panose="02040503050406030204" pitchFamily="18" charset="0"/>
                              </a:rPr>
                            </m:ctrlPr>
                          </m:sSupPr>
                          <m:e>
                            <m:r>
                              <a:rPr lang="en-CA" altLang="en-US" i="1" kern="0">
                                <a:latin typeface="Cambria Math" panose="02040503050406030204" pitchFamily="18" charset="0"/>
                                <a:ea typeface="Cambria Math" panose="02040503050406030204" pitchFamily="18" charset="0"/>
                              </a:rPr>
                              <m:t>𝑚</m:t>
                            </m:r>
                          </m:e>
                          <m:sup>
                            <m:r>
                              <a:rPr lang="en-CA" altLang="en-US" i="1" kern="0">
                                <a:latin typeface="Cambria Math" panose="02040503050406030204" pitchFamily="18" charset="0"/>
                                <a:ea typeface="Cambria Math" panose="02040503050406030204" pitchFamily="18" charset="0"/>
                              </a:rPr>
                              <m:t>2</m:t>
                            </m:r>
                          </m:sup>
                        </m:sSup>
                        <m:r>
                          <a:rPr lang="en-CA" altLang="en-US" i="1" kern="0">
                            <a:latin typeface="Cambria Math" panose="02040503050406030204" pitchFamily="18" charset="0"/>
                            <a:ea typeface="Cambria Math" panose="02040503050406030204" pitchFamily="18" charset="0"/>
                          </a:rPr>
                          <m:t>𝑑𝑎𝑦</m:t>
                        </m:r>
                        <m:r>
                          <a:rPr lang="en-CA" altLang="en-US" i="1" kern="0">
                            <a:latin typeface="Cambria Math" panose="02040503050406030204" pitchFamily="18" charset="0"/>
                            <a:ea typeface="Cambria Math" panose="02040503050406030204" pitchFamily="18" charset="0"/>
                          </a:rPr>
                          <m:t> </m:t>
                        </m:r>
                      </m:den>
                    </m:f>
                  </m:oMath>
                </a14:m>
                <a:endParaRPr lang="en-CA" altLang="en-US" kern="0" dirty="0"/>
              </a:p>
            </p:txBody>
          </p:sp>
        </mc:Choice>
        <mc:Fallback xmlns="">
          <p:sp>
            <p:nvSpPr>
              <p:cNvPr id="383" name="Content Placeholder 1"/>
              <p:cNvSpPr txBox="1">
                <a:spLocks noRot="1" noChangeAspect="1" noMove="1" noResize="1" noEditPoints="1" noAdjustHandles="1" noChangeArrowheads="1" noChangeShapeType="1" noTextEdit="1"/>
              </p:cNvSpPr>
              <p:nvPr/>
            </p:nvSpPr>
            <p:spPr bwMode="auto">
              <a:xfrm>
                <a:off x="5999123" y="4091867"/>
                <a:ext cx="4106636" cy="515938"/>
              </a:xfrm>
              <a:prstGeom prst="rect">
                <a:avLst/>
              </a:prstGeom>
              <a:blipFill>
                <a:blip r:embed="rId4"/>
                <a:stretch>
                  <a:fillRect l="-2226" b="-2470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392" name="Text Box 9"/>
          <p:cNvSpPr txBox="1">
            <a:spLocks noChangeArrowheads="1"/>
          </p:cNvSpPr>
          <p:nvPr/>
        </p:nvSpPr>
        <p:spPr bwMode="auto">
          <a:xfrm>
            <a:off x="522651" y="6379442"/>
            <a:ext cx="74325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200" dirty="0">
                <a:solidFill>
                  <a:schemeClr val="tx1"/>
                </a:solidFill>
              </a:rPr>
              <a:t>Source</a:t>
            </a:r>
            <a:r>
              <a:rPr lang="en-US" altLang="en-US" sz="1200" dirty="0">
                <a:solidFill>
                  <a:schemeClr val="tx1"/>
                </a:solidFill>
              </a:rPr>
              <a:t>: S. </a:t>
            </a:r>
            <a:r>
              <a:rPr lang="en-US" altLang="en-US" sz="1200" dirty="0" err="1">
                <a:solidFill>
                  <a:schemeClr val="tx1"/>
                </a:solidFill>
              </a:rPr>
              <a:t>Peper</a:t>
            </a:r>
            <a:r>
              <a:rPr lang="en-US" altLang="en-US" sz="1200" dirty="0">
                <a:solidFill>
                  <a:schemeClr val="tx1"/>
                </a:solidFill>
              </a:rPr>
              <a:t>, W. Feist, V. </a:t>
            </a:r>
            <a:r>
              <a:rPr lang="en-US" altLang="en-US" sz="1200" dirty="0" err="1">
                <a:solidFill>
                  <a:schemeClr val="tx1"/>
                </a:solidFill>
              </a:rPr>
              <a:t>Sariri</a:t>
            </a:r>
            <a:r>
              <a:rPr lang="en-US" altLang="en-US" sz="1200" dirty="0">
                <a:solidFill>
                  <a:schemeClr val="tx1"/>
                </a:solidFill>
              </a:rPr>
              <a:t>: </a:t>
            </a:r>
            <a:r>
              <a:rPr lang="en-US" altLang="en-US" sz="1200" dirty="0" err="1">
                <a:solidFill>
                  <a:schemeClr val="tx1"/>
                </a:solidFill>
              </a:rPr>
              <a:t>Luftdichte</a:t>
            </a:r>
            <a:r>
              <a:rPr lang="en-US" altLang="en-US" sz="1200" dirty="0">
                <a:solidFill>
                  <a:schemeClr val="tx1"/>
                </a:solidFill>
              </a:rPr>
              <a:t> </a:t>
            </a:r>
            <a:r>
              <a:rPr lang="en-US" altLang="en-US" sz="1200" dirty="0" err="1">
                <a:solidFill>
                  <a:schemeClr val="tx1"/>
                </a:solidFill>
              </a:rPr>
              <a:t>Projektierung</a:t>
            </a:r>
            <a:r>
              <a:rPr lang="en-US" altLang="en-US" sz="1200" dirty="0">
                <a:solidFill>
                  <a:schemeClr val="tx1"/>
                </a:solidFill>
              </a:rPr>
              <a:t> von </a:t>
            </a:r>
            <a:r>
              <a:rPr lang="en-US" altLang="en-US" sz="1200" dirty="0" err="1">
                <a:solidFill>
                  <a:schemeClr val="tx1"/>
                </a:solidFill>
              </a:rPr>
              <a:t>Passivhäusern</a:t>
            </a:r>
            <a:r>
              <a:rPr lang="en-US" altLang="en-US" sz="1200" dirty="0">
                <a:solidFill>
                  <a:schemeClr val="tx1"/>
                </a:solidFill>
              </a:rPr>
              <a:t> – </a:t>
            </a:r>
            <a:r>
              <a:rPr lang="en-US" altLang="en-US" sz="1200" dirty="0" err="1">
                <a:solidFill>
                  <a:schemeClr val="tx1"/>
                </a:solidFill>
              </a:rPr>
              <a:t>eine</a:t>
            </a:r>
            <a:r>
              <a:rPr lang="en-US" altLang="en-US" sz="1200" dirty="0">
                <a:solidFill>
                  <a:schemeClr val="tx1"/>
                </a:solidFill>
              </a:rPr>
              <a:t> </a:t>
            </a:r>
            <a:r>
              <a:rPr lang="en-US" altLang="en-US" sz="1200" dirty="0" err="1">
                <a:solidFill>
                  <a:schemeClr val="tx1"/>
                </a:solidFill>
              </a:rPr>
              <a:t>Planungshilfe</a:t>
            </a:r>
            <a:r>
              <a:rPr lang="en-US" altLang="en-US" sz="1200" dirty="0">
                <a:solidFill>
                  <a:schemeClr val="tx1"/>
                </a:solidFill>
              </a:rPr>
              <a:t>. </a:t>
            </a:r>
          </a:p>
          <a:p>
            <a:pPr eaLnBrk="1" hangingPunct="1">
              <a:spcBef>
                <a:spcPct val="0"/>
              </a:spcBef>
              <a:buClrTx/>
              <a:buFontTx/>
              <a:buNone/>
            </a:pPr>
            <a:r>
              <a:rPr lang="en-US" altLang="en-US" sz="1200" dirty="0" err="1">
                <a:solidFill>
                  <a:schemeClr val="tx1"/>
                </a:solidFill>
              </a:rPr>
              <a:t>Fachinformation</a:t>
            </a:r>
            <a:r>
              <a:rPr lang="en-US" altLang="en-US" sz="1200" dirty="0">
                <a:solidFill>
                  <a:schemeClr val="tx1"/>
                </a:solidFill>
              </a:rPr>
              <a:t> PHI 1999/6, </a:t>
            </a:r>
            <a:r>
              <a:rPr lang="en-US" altLang="en-US" sz="1200" dirty="0" err="1">
                <a:solidFill>
                  <a:schemeClr val="tx1"/>
                </a:solidFill>
              </a:rPr>
              <a:t>Passivhaus</a:t>
            </a:r>
            <a:r>
              <a:rPr lang="en-US" altLang="en-US" sz="1200" dirty="0">
                <a:solidFill>
                  <a:schemeClr val="tx1"/>
                </a:solidFill>
              </a:rPr>
              <a:t> </a:t>
            </a:r>
            <a:r>
              <a:rPr lang="en-US" altLang="en-US" sz="1200" dirty="0" err="1">
                <a:solidFill>
                  <a:schemeClr val="tx1"/>
                </a:solidFill>
              </a:rPr>
              <a:t>Institut</a:t>
            </a:r>
            <a:r>
              <a:rPr lang="en-US" altLang="en-US" sz="1200" dirty="0">
                <a:solidFill>
                  <a:schemeClr val="tx1"/>
                </a:solidFill>
              </a:rPr>
              <a:t>, Darmstadt 1999/ 9. </a:t>
            </a:r>
            <a:r>
              <a:rPr lang="en-US" altLang="en-US" sz="1200" dirty="0" err="1">
                <a:solidFill>
                  <a:schemeClr val="tx1"/>
                </a:solidFill>
              </a:rPr>
              <a:t>Auflage</a:t>
            </a:r>
            <a:r>
              <a:rPr lang="en-US" altLang="en-US" sz="1200" dirty="0">
                <a:solidFill>
                  <a:schemeClr val="tx1"/>
                </a:solidFill>
              </a:rPr>
              <a:t> 2008, Graphic: Wimmers</a:t>
            </a:r>
            <a:endParaRPr lang="de-DE" altLang="en-US" sz="1200" dirty="0">
              <a:solidFill>
                <a:schemeClr val="tx1"/>
              </a:solidFill>
            </a:endParaRPr>
          </a:p>
        </p:txBody>
      </p:sp>
      <p:sp>
        <p:nvSpPr>
          <p:cNvPr id="204" name="Content Placeholder 2"/>
          <p:cNvSpPr txBox="1">
            <a:spLocks/>
          </p:cNvSpPr>
          <p:nvPr/>
        </p:nvSpPr>
        <p:spPr bwMode="auto">
          <a:xfrm>
            <a:off x="6010723" y="1248288"/>
            <a:ext cx="3304083" cy="53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kern="0" dirty="0"/>
              <a:t>Scenario 2)</a:t>
            </a:r>
          </a:p>
        </p:txBody>
      </p:sp>
    </p:spTree>
    <p:extLst>
      <p:ext uri="{BB962C8B-B14F-4D97-AF65-F5344CB8AC3E}">
        <p14:creationId xmlns:p14="http://schemas.microsoft.com/office/powerpoint/2010/main" val="1010834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wipe(down)">
                                      <p:cBhvr>
                                        <p:cTn id="7" dur="2000"/>
                                        <p:tgtEl>
                                          <p:spTgt spid="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3"/>
                                        </p:tgtEl>
                                        <p:attrNameLst>
                                          <p:attrName>style.visibility</p:attrName>
                                        </p:attrNameLst>
                                      </p:cBhvr>
                                      <p:to>
                                        <p:strVal val="visible"/>
                                      </p:to>
                                    </p:set>
                                    <p:animEffect transition="in" filter="fade">
                                      <p:cBhvr>
                                        <p:cTn id="12" dur="5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4940" y="181044"/>
            <a:ext cx="9536400" cy="719137"/>
          </a:xfrm>
        </p:spPr>
        <p:txBody>
          <a:bodyPr/>
          <a:lstStyle/>
          <a:p>
            <a:r>
              <a:rPr lang="en-CA" dirty="0"/>
              <a:t>Possible Moisture Loads in Construction Assemblies b)</a:t>
            </a:r>
          </a:p>
        </p:txBody>
      </p:sp>
      <p:sp>
        <p:nvSpPr>
          <p:cNvPr id="109" name="Rectangle 108"/>
          <p:cNvSpPr/>
          <p:nvPr/>
        </p:nvSpPr>
        <p:spPr>
          <a:xfrm rot="16200000">
            <a:off x="3058580" y="1621654"/>
            <a:ext cx="65087" cy="35480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0" name="Rectangle 109"/>
          <p:cNvSpPr/>
          <p:nvPr/>
        </p:nvSpPr>
        <p:spPr>
          <a:xfrm rot="16200000">
            <a:off x="2586299" y="1017518"/>
            <a:ext cx="1000125" cy="354806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1" name="Rectangle 110"/>
          <p:cNvSpPr/>
          <p:nvPr/>
        </p:nvSpPr>
        <p:spPr>
          <a:xfrm rot="16200000">
            <a:off x="1148237" y="2676456"/>
            <a:ext cx="990600"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2" name="Rectangle 111"/>
          <p:cNvSpPr/>
          <p:nvPr/>
        </p:nvSpPr>
        <p:spPr>
          <a:xfrm rot="16200000">
            <a:off x="3507841" y="2674074"/>
            <a:ext cx="9906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3" name="Rectangle 112"/>
          <p:cNvSpPr/>
          <p:nvPr/>
        </p:nvSpPr>
        <p:spPr>
          <a:xfrm rot="16200000">
            <a:off x="1567916" y="2083702"/>
            <a:ext cx="1524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14" name="Rectangle 113"/>
          <p:cNvSpPr/>
          <p:nvPr/>
        </p:nvSpPr>
        <p:spPr>
          <a:xfrm rot="16200000">
            <a:off x="3928530" y="2082703"/>
            <a:ext cx="153987"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15" name="Straight Connector 114"/>
          <p:cNvCxnSpPr/>
          <p:nvPr/>
        </p:nvCxnSpPr>
        <p:spPr>
          <a:xfrm rot="16200000">
            <a:off x="3103823" y="1511509"/>
            <a:ext cx="0" cy="355441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6200000">
            <a:off x="3103824" y="509545"/>
            <a:ext cx="0" cy="355441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rot="16200000">
            <a:off x="3056991" y="1551712"/>
            <a:ext cx="65088" cy="3548062"/>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18" name="Straight Connector 117"/>
          <p:cNvCxnSpPr/>
          <p:nvPr/>
        </p:nvCxnSpPr>
        <p:spPr>
          <a:xfrm>
            <a:off x="1285344" y="2110952"/>
            <a:ext cx="358773"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119" name="Freeform 118"/>
          <p:cNvSpPr/>
          <p:nvPr/>
        </p:nvSpPr>
        <p:spPr>
          <a:xfrm>
            <a:off x="1632188" y="1950051"/>
            <a:ext cx="66282" cy="160016"/>
          </a:xfrm>
          <a:custGeom>
            <a:avLst/>
            <a:gdLst>
              <a:gd name="connsiteX0" fmla="*/ 7496 w 66282"/>
              <a:gd name="connsiteY0" fmla="*/ 160016 h 160016"/>
              <a:gd name="connsiteX1" fmla="*/ 4418 w 66282"/>
              <a:gd name="connsiteY1" fmla="*/ 15313 h 160016"/>
              <a:gd name="connsiteX2" fmla="*/ 59836 w 66282"/>
              <a:gd name="connsiteY2" fmla="*/ 12234 h 160016"/>
              <a:gd name="connsiteX3" fmla="*/ 62915 w 66282"/>
              <a:gd name="connsiteY3" fmla="*/ 86125 h 160016"/>
            </a:gdLst>
            <a:ahLst/>
            <a:cxnLst>
              <a:cxn ang="0">
                <a:pos x="connsiteX0" y="connsiteY0"/>
              </a:cxn>
              <a:cxn ang="0">
                <a:pos x="connsiteX1" y="connsiteY1"/>
              </a:cxn>
              <a:cxn ang="0">
                <a:pos x="connsiteX2" y="connsiteY2"/>
              </a:cxn>
              <a:cxn ang="0">
                <a:pos x="connsiteX3" y="connsiteY3"/>
              </a:cxn>
            </a:cxnLst>
            <a:rect l="l" t="t" r="r" b="b"/>
            <a:pathLst>
              <a:path w="66282" h="160016">
                <a:moveTo>
                  <a:pt x="7496" y="160016"/>
                </a:moveTo>
                <a:cubicBezTo>
                  <a:pt x="1595" y="99979"/>
                  <a:pt x="-4305" y="39943"/>
                  <a:pt x="4418" y="15313"/>
                </a:cubicBezTo>
                <a:cubicBezTo>
                  <a:pt x="13141" y="-9317"/>
                  <a:pt x="50087" y="432"/>
                  <a:pt x="59836" y="12234"/>
                </a:cubicBezTo>
                <a:cubicBezTo>
                  <a:pt x="69586" y="24036"/>
                  <a:pt x="66250" y="55080"/>
                  <a:pt x="62915" y="86125"/>
                </a:cubicBezTo>
              </a:path>
            </a:pathLst>
          </a:custGeom>
          <a:noFill/>
          <a:ln w="19050">
            <a:solidFill>
              <a:srgbClr val="7381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120" name="Straight Connector 119"/>
          <p:cNvCxnSpPr/>
          <p:nvPr/>
        </p:nvCxnSpPr>
        <p:spPr>
          <a:xfrm>
            <a:off x="1671487" y="1980127"/>
            <a:ext cx="0" cy="12994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665329" y="2110067"/>
            <a:ext cx="2314234"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122" name="Freeform 121"/>
          <p:cNvSpPr/>
          <p:nvPr/>
        </p:nvSpPr>
        <p:spPr>
          <a:xfrm>
            <a:off x="3965740" y="1950051"/>
            <a:ext cx="66282" cy="160016"/>
          </a:xfrm>
          <a:custGeom>
            <a:avLst/>
            <a:gdLst>
              <a:gd name="connsiteX0" fmla="*/ 7496 w 66282"/>
              <a:gd name="connsiteY0" fmla="*/ 160016 h 160016"/>
              <a:gd name="connsiteX1" fmla="*/ 4418 w 66282"/>
              <a:gd name="connsiteY1" fmla="*/ 15313 h 160016"/>
              <a:gd name="connsiteX2" fmla="*/ 59836 w 66282"/>
              <a:gd name="connsiteY2" fmla="*/ 12234 h 160016"/>
              <a:gd name="connsiteX3" fmla="*/ 62915 w 66282"/>
              <a:gd name="connsiteY3" fmla="*/ 86125 h 160016"/>
            </a:gdLst>
            <a:ahLst/>
            <a:cxnLst>
              <a:cxn ang="0">
                <a:pos x="connsiteX0" y="connsiteY0"/>
              </a:cxn>
              <a:cxn ang="0">
                <a:pos x="connsiteX1" y="connsiteY1"/>
              </a:cxn>
              <a:cxn ang="0">
                <a:pos x="connsiteX2" y="connsiteY2"/>
              </a:cxn>
              <a:cxn ang="0">
                <a:pos x="connsiteX3" y="connsiteY3"/>
              </a:cxn>
            </a:cxnLst>
            <a:rect l="l" t="t" r="r" b="b"/>
            <a:pathLst>
              <a:path w="66282" h="160016">
                <a:moveTo>
                  <a:pt x="7496" y="160016"/>
                </a:moveTo>
                <a:cubicBezTo>
                  <a:pt x="1595" y="99979"/>
                  <a:pt x="-4305" y="39943"/>
                  <a:pt x="4418" y="15313"/>
                </a:cubicBezTo>
                <a:cubicBezTo>
                  <a:pt x="13141" y="-9317"/>
                  <a:pt x="50087" y="432"/>
                  <a:pt x="59836" y="12234"/>
                </a:cubicBezTo>
                <a:cubicBezTo>
                  <a:pt x="69586" y="24036"/>
                  <a:pt x="66250" y="55080"/>
                  <a:pt x="62915" y="86125"/>
                </a:cubicBezTo>
              </a:path>
            </a:pathLst>
          </a:custGeom>
          <a:noFill/>
          <a:ln w="19050">
            <a:solidFill>
              <a:srgbClr val="7381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123" name="Straight Connector 122"/>
          <p:cNvCxnSpPr/>
          <p:nvPr/>
        </p:nvCxnSpPr>
        <p:spPr>
          <a:xfrm>
            <a:off x="4005039" y="1980127"/>
            <a:ext cx="0" cy="12994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998882" y="2110067"/>
            <a:ext cx="861511"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185" name="Rectangle 184"/>
          <p:cNvSpPr/>
          <p:nvPr/>
        </p:nvSpPr>
        <p:spPr>
          <a:xfrm rot="16200000">
            <a:off x="6951664" y="2528369"/>
            <a:ext cx="70572" cy="17386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6" name="Rectangle 185"/>
          <p:cNvSpPr/>
          <p:nvPr/>
        </p:nvSpPr>
        <p:spPr>
          <a:xfrm rot="16200000">
            <a:off x="7386846" y="1022255"/>
            <a:ext cx="1000125" cy="3548062"/>
          </a:xfrm>
          <a:prstGeom prst="rect">
            <a:avLst/>
          </a:prstGeom>
          <a:solidFill>
            <a:srgbClr val="E7DC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7" name="Rectangle 186"/>
          <p:cNvSpPr/>
          <p:nvPr/>
        </p:nvSpPr>
        <p:spPr>
          <a:xfrm rot="16200000">
            <a:off x="5948784" y="2681193"/>
            <a:ext cx="990600"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8" name="Rectangle 187"/>
          <p:cNvSpPr/>
          <p:nvPr/>
        </p:nvSpPr>
        <p:spPr>
          <a:xfrm rot="16200000">
            <a:off x="8308388" y="2678811"/>
            <a:ext cx="9906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89" name="Rectangle 188"/>
          <p:cNvSpPr/>
          <p:nvPr/>
        </p:nvSpPr>
        <p:spPr>
          <a:xfrm rot="16200000">
            <a:off x="6368463" y="2088439"/>
            <a:ext cx="152400" cy="234950"/>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90" name="Rectangle 189"/>
          <p:cNvSpPr/>
          <p:nvPr/>
        </p:nvSpPr>
        <p:spPr>
          <a:xfrm rot="16200000">
            <a:off x="8729077" y="2087440"/>
            <a:ext cx="153987" cy="2333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91" name="Straight Connector 190"/>
          <p:cNvCxnSpPr/>
          <p:nvPr/>
        </p:nvCxnSpPr>
        <p:spPr>
          <a:xfrm rot="16200000">
            <a:off x="7904370" y="1516246"/>
            <a:ext cx="0" cy="355441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rot="16200000">
            <a:off x="7904371" y="514282"/>
            <a:ext cx="0" cy="355441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93" name="Rectangle 192"/>
          <p:cNvSpPr/>
          <p:nvPr/>
        </p:nvSpPr>
        <p:spPr>
          <a:xfrm rot="16200000">
            <a:off x="6955145" y="2456225"/>
            <a:ext cx="67707" cy="1745890"/>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194" name="Straight Connector 193"/>
          <p:cNvCxnSpPr/>
          <p:nvPr/>
        </p:nvCxnSpPr>
        <p:spPr>
          <a:xfrm>
            <a:off x="6085891" y="2115689"/>
            <a:ext cx="358773"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195" name="Freeform 194"/>
          <p:cNvSpPr/>
          <p:nvPr/>
        </p:nvSpPr>
        <p:spPr>
          <a:xfrm>
            <a:off x="6432735" y="1954788"/>
            <a:ext cx="66282" cy="160016"/>
          </a:xfrm>
          <a:custGeom>
            <a:avLst/>
            <a:gdLst>
              <a:gd name="connsiteX0" fmla="*/ 7496 w 66282"/>
              <a:gd name="connsiteY0" fmla="*/ 160016 h 160016"/>
              <a:gd name="connsiteX1" fmla="*/ 4418 w 66282"/>
              <a:gd name="connsiteY1" fmla="*/ 15313 h 160016"/>
              <a:gd name="connsiteX2" fmla="*/ 59836 w 66282"/>
              <a:gd name="connsiteY2" fmla="*/ 12234 h 160016"/>
              <a:gd name="connsiteX3" fmla="*/ 62915 w 66282"/>
              <a:gd name="connsiteY3" fmla="*/ 86125 h 160016"/>
            </a:gdLst>
            <a:ahLst/>
            <a:cxnLst>
              <a:cxn ang="0">
                <a:pos x="connsiteX0" y="connsiteY0"/>
              </a:cxn>
              <a:cxn ang="0">
                <a:pos x="connsiteX1" y="connsiteY1"/>
              </a:cxn>
              <a:cxn ang="0">
                <a:pos x="connsiteX2" y="connsiteY2"/>
              </a:cxn>
              <a:cxn ang="0">
                <a:pos x="connsiteX3" y="connsiteY3"/>
              </a:cxn>
            </a:cxnLst>
            <a:rect l="l" t="t" r="r" b="b"/>
            <a:pathLst>
              <a:path w="66282" h="160016">
                <a:moveTo>
                  <a:pt x="7496" y="160016"/>
                </a:moveTo>
                <a:cubicBezTo>
                  <a:pt x="1595" y="99979"/>
                  <a:pt x="-4305" y="39943"/>
                  <a:pt x="4418" y="15313"/>
                </a:cubicBezTo>
                <a:cubicBezTo>
                  <a:pt x="13141" y="-9317"/>
                  <a:pt x="50087" y="432"/>
                  <a:pt x="59836" y="12234"/>
                </a:cubicBezTo>
                <a:cubicBezTo>
                  <a:pt x="69586" y="24036"/>
                  <a:pt x="66250" y="55080"/>
                  <a:pt x="62915" y="86125"/>
                </a:cubicBezTo>
              </a:path>
            </a:pathLst>
          </a:custGeom>
          <a:noFill/>
          <a:ln w="19050">
            <a:solidFill>
              <a:srgbClr val="7381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196" name="Straight Connector 195"/>
          <p:cNvCxnSpPr/>
          <p:nvPr/>
        </p:nvCxnSpPr>
        <p:spPr>
          <a:xfrm>
            <a:off x="6472034" y="1984864"/>
            <a:ext cx="0" cy="12994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6465876" y="2114804"/>
            <a:ext cx="2314234"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sp>
        <p:nvSpPr>
          <p:cNvPr id="198" name="Freeform 197"/>
          <p:cNvSpPr/>
          <p:nvPr/>
        </p:nvSpPr>
        <p:spPr>
          <a:xfrm>
            <a:off x="8766287" y="1954788"/>
            <a:ext cx="66282" cy="160016"/>
          </a:xfrm>
          <a:custGeom>
            <a:avLst/>
            <a:gdLst>
              <a:gd name="connsiteX0" fmla="*/ 7496 w 66282"/>
              <a:gd name="connsiteY0" fmla="*/ 160016 h 160016"/>
              <a:gd name="connsiteX1" fmla="*/ 4418 w 66282"/>
              <a:gd name="connsiteY1" fmla="*/ 15313 h 160016"/>
              <a:gd name="connsiteX2" fmla="*/ 59836 w 66282"/>
              <a:gd name="connsiteY2" fmla="*/ 12234 h 160016"/>
              <a:gd name="connsiteX3" fmla="*/ 62915 w 66282"/>
              <a:gd name="connsiteY3" fmla="*/ 86125 h 160016"/>
            </a:gdLst>
            <a:ahLst/>
            <a:cxnLst>
              <a:cxn ang="0">
                <a:pos x="connsiteX0" y="connsiteY0"/>
              </a:cxn>
              <a:cxn ang="0">
                <a:pos x="connsiteX1" y="connsiteY1"/>
              </a:cxn>
              <a:cxn ang="0">
                <a:pos x="connsiteX2" y="connsiteY2"/>
              </a:cxn>
              <a:cxn ang="0">
                <a:pos x="connsiteX3" y="connsiteY3"/>
              </a:cxn>
            </a:cxnLst>
            <a:rect l="l" t="t" r="r" b="b"/>
            <a:pathLst>
              <a:path w="66282" h="160016">
                <a:moveTo>
                  <a:pt x="7496" y="160016"/>
                </a:moveTo>
                <a:cubicBezTo>
                  <a:pt x="1595" y="99979"/>
                  <a:pt x="-4305" y="39943"/>
                  <a:pt x="4418" y="15313"/>
                </a:cubicBezTo>
                <a:cubicBezTo>
                  <a:pt x="13141" y="-9317"/>
                  <a:pt x="50087" y="432"/>
                  <a:pt x="59836" y="12234"/>
                </a:cubicBezTo>
                <a:cubicBezTo>
                  <a:pt x="69586" y="24036"/>
                  <a:pt x="66250" y="55080"/>
                  <a:pt x="62915" y="86125"/>
                </a:cubicBezTo>
              </a:path>
            </a:pathLst>
          </a:custGeom>
          <a:noFill/>
          <a:ln w="19050">
            <a:solidFill>
              <a:srgbClr val="7381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a:p>
        </p:txBody>
      </p:sp>
      <p:cxnSp>
        <p:nvCxnSpPr>
          <p:cNvPr id="199" name="Straight Connector 198"/>
          <p:cNvCxnSpPr/>
          <p:nvPr/>
        </p:nvCxnSpPr>
        <p:spPr>
          <a:xfrm>
            <a:off x="8805586" y="1984864"/>
            <a:ext cx="0" cy="12994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8799429" y="2114804"/>
            <a:ext cx="861511" cy="0"/>
          </a:xfrm>
          <a:prstGeom prst="line">
            <a:avLst/>
          </a:prstGeom>
          <a:ln w="19050">
            <a:solidFill>
              <a:srgbClr val="73819D"/>
            </a:solidFill>
          </a:ln>
        </p:spPr>
        <p:style>
          <a:lnRef idx="1">
            <a:schemeClr val="accent1"/>
          </a:lnRef>
          <a:fillRef idx="0">
            <a:schemeClr val="accent1"/>
          </a:fillRef>
          <a:effectRef idx="0">
            <a:schemeClr val="accent1"/>
          </a:effectRef>
          <a:fontRef idx="minor">
            <a:schemeClr val="tx1"/>
          </a:fontRef>
        </p:style>
      </p:cxnSp>
      <p:grpSp>
        <p:nvGrpSpPr>
          <p:cNvPr id="387" name="Group 386"/>
          <p:cNvGrpSpPr/>
          <p:nvPr/>
        </p:nvGrpSpPr>
        <p:grpSpPr>
          <a:xfrm>
            <a:off x="1382446" y="2355217"/>
            <a:ext cx="2866612" cy="841227"/>
            <a:chOff x="535519" y="4351656"/>
            <a:chExt cx="2866612" cy="841227"/>
          </a:xfrm>
        </p:grpSpPr>
        <p:grpSp>
          <p:nvGrpSpPr>
            <p:cNvPr id="238" name="Group 237"/>
            <p:cNvGrpSpPr/>
            <p:nvPr/>
          </p:nvGrpSpPr>
          <p:grpSpPr>
            <a:xfrm>
              <a:off x="842363" y="4411354"/>
              <a:ext cx="208333" cy="781529"/>
              <a:chOff x="5427646" y="1461824"/>
              <a:chExt cx="208333" cy="781529"/>
            </a:xfrm>
          </p:grpSpPr>
          <p:cxnSp>
            <p:nvCxnSpPr>
              <p:cNvPr id="136" name="Straight Connector 135"/>
              <p:cNvCxnSpPr/>
              <p:nvPr/>
            </p:nvCxnSpPr>
            <p:spPr>
              <a:xfrm flipH="1" flipV="1">
                <a:off x="5435999" y="1535634"/>
                <a:ext cx="199980" cy="385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5428806" y="1461824"/>
                <a:ext cx="172558" cy="40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5435998" y="1705754"/>
                <a:ext cx="173014" cy="13462"/>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5435999" y="1622373"/>
                <a:ext cx="169578" cy="928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flipV="1">
                <a:off x="5435998" y="1800884"/>
                <a:ext cx="154923" cy="1086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H="1" flipV="1">
                <a:off x="5434839" y="1967235"/>
                <a:ext cx="199980" cy="385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5427646" y="1893425"/>
                <a:ext cx="172558" cy="40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H="1">
                <a:off x="5434838" y="2137355"/>
                <a:ext cx="173014" cy="13462"/>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H="1">
                <a:off x="5434839" y="2053974"/>
                <a:ext cx="169578" cy="928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flipH="1" flipV="1">
                <a:off x="5434838" y="2232485"/>
                <a:ext cx="154923" cy="1086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p:nvGrpSpPr>
          <p:grpSpPr>
            <a:xfrm rot="10800000">
              <a:off x="535519" y="4353355"/>
              <a:ext cx="208333" cy="781529"/>
              <a:chOff x="5427646" y="1461824"/>
              <a:chExt cx="208333" cy="781529"/>
            </a:xfrm>
          </p:grpSpPr>
          <p:cxnSp>
            <p:nvCxnSpPr>
              <p:cNvPr id="240" name="Straight Connector 239"/>
              <p:cNvCxnSpPr/>
              <p:nvPr/>
            </p:nvCxnSpPr>
            <p:spPr>
              <a:xfrm flipH="1" flipV="1">
                <a:off x="5435999" y="1535634"/>
                <a:ext cx="199980" cy="385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5428806" y="1461824"/>
                <a:ext cx="172558" cy="40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a:off x="5435998" y="1705754"/>
                <a:ext cx="173014" cy="13462"/>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H="1">
                <a:off x="5435999" y="1622373"/>
                <a:ext cx="169578" cy="928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flipV="1">
                <a:off x="5435998" y="1800884"/>
                <a:ext cx="154923" cy="1086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flipV="1">
                <a:off x="5434839" y="1967235"/>
                <a:ext cx="199980" cy="385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H="1">
                <a:off x="5427646" y="1893425"/>
                <a:ext cx="172558" cy="40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H="1">
                <a:off x="5434838" y="2137355"/>
                <a:ext cx="173014" cy="13462"/>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H="1">
                <a:off x="5434839" y="2053974"/>
                <a:ext cx="169578" cy="928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H="1" flipV="1">
                <a:off x="5434838" y="2232485"/>
                <a:ext cx="154923" cy="1086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p:nvGrpSpPr>
          <p:grpSpPr>
            <a:xfrm rot="10800000">
              <a:off x="3193798" y="4409655"/>
              <a:ext cx="208333" cy="781529"/>
              <a:chOff x="5427646" y="1461824"/>
              <a:chExt cx="208333" cy="781529"/>
            </a:xfrm>
          </p:grpSpPr>
          <p:cxnSp>
            <p:nvCxnSpPr>
              <p:cNvPr id="251" name="Straight Connector 250"/>
              <p:cNvCxnSpPr/>
              <p:nvPr/>
            </p:nvCxnSpPr>
            <p:spPr>
              <a:xfrm flipH="1" flipV="1">
                <a:off x="5435999" y="1535634"/>
                <a:ext cx="199980" cy="385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H="1">
                <a:off x="5428806" y="1461824"/>
                <a:ext cx="172558" cy="40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a:off x="5435998" y="1705754"/>
                <a:ext cx="173014" cy="13462"/>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H="1">
                <a:off x="5435999" y="1622373"/>
                <a:ext cx="169578" cy="928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H="1" flipV="1">
                <a:off x="5435998" y="1800884"/>
                <a:ext cx="154923" cy="1086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flipV="1">
                <a:off x="5434839" y="1967235"/>
                <a:ext cx="199980" cy="385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5427646" y="1893425"/>
                <a:ext cx="172558" cy="40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H="1">
                <a:off x="5434838" y="2137355"/>
                <a:ext cx="173014" cy="13462"/>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a:off x="5434839" y="2053974"/>
                <a:ext cx="169578" cy="928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flipV="1">
                <a:off x="5434838" y="2232485"/>
                <a:ext cx="154923" cy="1086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p:nvGrpSpPr>
          <p:grpSpPr>
            <a:xfrm>
              <a:off x="2897974" y="4351656"/>
              <a:ext cx="208333" cy="781529"/>
              <a:chOff x="5427646" y="1461824"/>
              <a:chExt cx="208333" cy="781529"/>
            </a:xfrm>
          </p:grpSpPr>
          <p:cxnSp>
            <p:nvCxnSpPr>
              <p:cNvPr id="262" name="Straight Connector 261"/>
              <p:cNvCxnSpPr/>
              <p:nvPr/>
            </p:nvCxnSpPr>
            <p:spPr>
              <a:xfrm flipH="1" flipV="1">
                <a:off x="5435999" y="1535634"/>
                <a:ext cx="199980" cy="385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H="1">
                <a:off x="5428806" y="1461824"/>
                <a:ext cx="172558" cy="40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H="1">
                <a:off x="5435998" y="1705754"/>
                <a:ext cx="173014" cy="13462"/>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5435999" y="1622373"/>
                <a:ext cx="169578" cy="928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H="1" flipV="1">
                <a:off x="5435998" y="1800884"/>
                <a:ext cx="154923" cy="1086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flipH="1" flipV="1">
                <a:off x="5434839" y="1967235"/>
                <a:ext cx="199980" cy="385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H="1">
                <a:off x="5427646" y="1893425"/>
                <a:ext cx="172558" cy="400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flipH="1">
                <a:off x="5434838" y="2137355"/>
                <a:ext cx="173014" cy="13462"/>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flipH="1">
                <a:off x="5434839" y="2053974"/>
                <a:ext cx="169578" cy="9281"/>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H="1" flipV="1">
                <a:off x="5434838" y="2232485"/>
                <a:ext cx="154923" cy="1086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sp>
        <p:nvSpPr>
          <p:cNvPr id="291" name="Rectangle 290"/>
          <p:cNvSpPr/>
          <p:nvPr/>
        </p:nvSpPr>
        <p:spPr>
          <a:xfrm rot="16200000">
            <a:off x="8760769" y="2527797"/>
            <a:ext cx="75113" cy="174430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292" name="Rectangle 291"/>
          <p:cNvSpPr/>
          <p:nvPr/>
        </p:nvSpPr>
        <p:spPr>
          <a:xfrm rot="16200000">
            <a:off x="8763679" y="2460765"/>
            <a:ext cx="67707" cy="1745890"/>
          </a:xfrm>
          <a:prstGeom prst="rect">
            <a:avLst/>
          </a:prstGeom>
          <a:solidFill>
            <a:srgbClr val="8571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pSp>
        <p:nvGrpSpPr>
          <p:cNvPr id="388" name="Group 387"/>
          <p:cNvGrpSpPr/>
          <p:nvPr/>
        </p:nvGrpSpPr>
        <p:grpSpPr>
          <a:xfrm>
            <a:off x="7148594" y="2296223"/>
            <a:ext cx="1414006" cy="1258506"/>
            <a:chOff x="5624594" y="4292663"/>
            <a:chExt cx="1414006" cy="1258506"/>
          </a:xfrm>
        </p:grpSpPr>
        <p:cxnSp>
          <p:nvCxnSpPr>
            <p:cNvPr id="309" name="Curved Connector 308"/>
            <p:cNvCxnSpPr/>
            <p:nvPr/>
          </p:nvCxnSpPr>
          <p:spPr>
            <a:xfrm rot="16200000" flipV="1">
              <a:off x="5486456" y="4625405"/>
              <a:ext cx="1059535" cy="783260"/>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6" name="Curved Connector 315"/>
            <p:cNvCxnSpPr/>
            <p:nvPr/>
          </p:nvCxnSpPr>
          <p:spPr>
            <a:xfrm rot="5400000" flipH="1" flipV="1">
              <a:off x="6169979" y="4649424"/>
              <a:ext cx="1044594" cy="692649"/>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9" name="Curved Connector 318"/>
            <p:cNvCxnSpPr/>
            <p:nvPr/>
          </p:nvCxnSpPr>
          <p:spPr>
            <a:xfrm rot="16200000" flipV="1">
              <a:off x="5519359" y="4639882"/>
              <a:ext cx="1101739" cy="702632"/>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0" name="Curved Connector 319"/>
            <p:cNvCxnSpPr/>
            <p:nvPr/>
          </p:nvCxnSpPr>
          <p:spPr>
            <a:xfrm rot="5400000" flipH="1" flipV="1">
              <a:off x="6088000" y="4682499"/>
              <a:ext cx="1074088" cy="589747"/>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5" name="Curved Connector 324"/>
            <p:cNvCxnSpPr/>
            <p:nvPr/>
          </p:nvCxnSpPr>
          <p:spPr>
            <a:xfrm rot="16200000" flipV="1">
              <a:off x="5507433" y="4658016"/>
              <a:ext cx="1189566" cy="596740"/>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7" name="Curved Connector 326"/>
            <p:cNvCxnSpPr/>
            <p:nvPr/>
          </p:nvCxnSpPr>
          <p:spPr>
            <a:xfrm rot="16200000" flipV="1">
              <a:off x="5540806" y="4680672"/>
              <a:ext cx="1179550" cy="487939"/>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9" name="Curved Connector 328"/>
            <p:cNvCxnSpPr/>
            <p:nvPr/>
          </p:nvCxnSpPr>
          <p:spPr>
            <a:xfrm rot="16200000" flipV="1">
              <a:off x="5571494" y="4721962"/>
              <a:ext cx="1205340" cy="379569"/>
            </a:xfrm>
            <a:prstGeom prst="curvedConnector3">
              <a:avLst>
                <a:gd name="adj1" fmla="val 52437"/>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2" name="Curved Connector 331"/>
            <p:cNvCxnSpPr/>
            <p:nvPr/>
          </p:nvCxnSpPr>
          <p:spPr>
            <a:xfrm rot="16200000" flipV="1">
              <a:off x="5655816" y="4751438"/>
              <a:ext cx="1160140" cy="301205"/>
            </a:xfrm>
            <a:prstGeom prst="curvedConnector3">
              <a:avLst>
                <a:gd name="adj1" fmla="val 53798"/>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Curved Connector 334"/>
            <p:cNvCxnSpPr/>
            <p:nvPr/>
          </p:nvCxnSpPr>
          <p:spPr>
            <a:xfrm rot="16200000" flipV="1">
              <a:off x="5704436" y="4814903"/>
              <a:ext cx="1153099" cy="178414"/>
            </a:xfrm>
            <a:prstGeom prst="curvedConnector3">
              <a:avLst>
                <a:gd name="adj1" fmla="val 57325"/>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9" name="Curved Connector 338"/>
            <p:cNvCxnSpPr/>
            <p:nvPr/>
          </p:nvCxnSpPr>
          <p:spPr>
            <a:xfrm rot="5400000" flipH="1" flipV="1">
              <a:off x="6035718" y="4699435"/>
              <a:ext cx="1086169" cy="510182"/>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2" name="Curved Connector 341"/>
            <p:cNvCxnSpPr/>
            <p:nvPr/>
          </p:nvCxnSpPr>
          <p:spPr>
            <a:xfrm rot="5400000" flipH="1" flipV="1">
              <a:off x="5992165" y="4713418"/>
              <a:ext cx="1119202" cy="415571"/>
            </a:xfrm>
            <a:prstGeom prst="curvedConnector3">
              <a:avLst>
                <a:gd name="adj1" fmla="val 5000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5" name="Curved Connector 344"/>
            <p:cNvCxnSpPr/>
            <p:nvPr/>
          </p:nvCxnSpPr>
          <p:spPr>
            <a:xfrm rot="5400000" flipH="1" flipV="1">
              <a:off x="5933966" y="4798919"/>
              <a:ext cx="1166631" cy="291999"/>
            </a:xfrm>
            <a:prstGeom prst="curvedConnector3">
              <a:avLst>
                <a:gd name="adj1" fmla="val 55037"/>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9" name="Curved Connector 348"/>
            <p:cNvCxnSpPr/>
            <p:nvPr/>
          </p:nvCxnSpPr>
          <p:spPr>
            <a:xfrm rot="5400000" flipH="1" flipV="1">
              <a:off x="5888055" y="4822209"/>
              <a:ext cx="1173632" cy="238419"/>
            </a:xfrm>
            <a:prstGeom prst="curvedConnector3">
              <a:avLst>
                <a:gd name="adj1" fmla="val 57197"/>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3" name="Curved Connector 352"/>
            <p:cNvCxnSpPr/>
            <p:nvPr/>
          </p:nvCxnSpPr>
          <p:spPr>
            <a:xfrm rot="5400000" flipH="1" flipV="1">
              <a:off x="5849589" y="4805917"/>
              <a:ext cx="1146748" cy="182776"/>
            </a:xfrm>
            <a:prstGeom prst="curvedConnector3">
              <a:avLst>
                <a:gd name="adj1" fmla="val 56405"/>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6" name="Curved Connector 355"/>
            <p:cNvCxnSpPr/>
            <p:nvPr/>
          </p:nvCxnSpPr>
          <p:spPr>
            <a:xfrm rot="5400000" flipH="1" flipV="1">
              <a:off x="5813067" y="4886819"/>
              <a:ext cx="1178690" cy="57506"/>
            </a:xfrm>
            <a:prstGeom prst="curvedConnector3">
              <a:avLst>
                <a:gd name="adj1" fmla="val 65266"/>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0" name="Curved Connector 359"/>
            <p:cNvCxnSpPr/>
            <p:nvPr/>
          </p:nvCxnSpPr>
          <p:spPr>
            <a:xfrm rot="16200000" flipV="1">
              <a:off x="5753012" y="4845898"/>
              <a:ext cx="1163080" cy="106444"/>
            </a:xfrm>
            <a:prstGeom prst="curvedConnector3">
              <a:avLst>
                <a:gd name="adj1" fmla="val 56630"/>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6" name="Straight Arrow Connector 365"/>
            <p:cNvCxnSpPr>
              <a:endCxn id="186" idx="3"/>
            </p:cNvCxnSpPr>
            <p:nvPr/>
          </p:nvCxnSpPr>
          <p:spPr>
            <a:xfrm flipV="1">
              <a:off x="6356086" y="4292663"/>
              <a:ext cx="6822" cy="122906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82" name="Content Placeholder 1"/>
              <p:cNvSpPr txBox="1">
                <a:spLocks/>
              </p:cNvSpPr>
              <p:nvPr/>
            </p:nvSpPr>
            <p:spPr bwMode="auto">
              <a:xfrm>
                <a:off x="1199493" y="4081000"/>
                <a:ext cx="4183414" cy="5159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5E405"/>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5E405"/>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altLang="en-US" kern="0" dirty="0"/>
                  <a:t>Drying of Wood  </a:t>
                </a:r>
                <a14:m>
                  <m:oMath xmlns:m="http://schemas.openxmlformats.org/officeDocument/2006/math">
                    <m:r>
                      <a:rPr lang="en-CA" altLang="en-US" i="1" kern="0">
                        <a:latin typeface="Cambria Math" panose="02040503050406030204" pitchFamily="18" charset="0"/>
                        <a:ea typeface="Cambria Math" panose="02040503050406030204" pitchFamily="18" charset="0"/>
                      </a:rPr>
                      <m:t>≈</m:t>
                    </m:r>
                    <m:r>
                      <a:rPr lang="en-CA" altLang="en-US" kern="0">
                        <a:latin typeface="Cambria Math" panose="02040503050406030204" pitchFamily="18" charset="0"/>
                        <a:ea typeface="Cambria Math" panose="02040503050406030204" pitchFamily="18" charset="0"/>
                      </a:rPr>
                      <m:t>50</m:t>
                    </m:r>
                    <m:f>
                      <m:fPr>
                        <m:ctrlPr>
                          <a:rPr lang="en-CA" altLang="en-US" i="1" kern="0">
                            <a:latin typeface="Cambria Math" panose="02040503050406030204" pitchFamily="18" charset="0"/>
                            <a:ea typeface="Cambria Math" panose="02040503050406030204" pitchFamily="18" charset="0"/>
                          </a:rPr>
                        </m:ctrlPr>
                      </m:fPr>
                      <m:num>
                        <m:r>
                          <a:rPr lang="en-CA" altLang="en-US" i="1" kern="0">
                            <a:latin typeface="Cambria Math" panose="02040503050406030204" pitchFamily="18" charset="0"/>
                            <a:ea typeface="Cambria Math" panose="02040503050406030204" pitchFamily="18" charset="0"/>
                          </a:rPr>
                          <m:t>𝑔</m:t>
                        </m:r>
                      </m:num>
                      <m:den>
                        <m:sSup>
                          <m:sSupPr>
                            <m:ctrlPr>
                              <a:rPr lang="en-CA" altLang="en-US" i="1" kern="0">
                                <a:latin typeface="Cambria Math" panose="02040503050406030204" pitchFamily="18" charset="0"/>
                                <a:ea typeface="Cambria Math" panose="02040503050406030204" pitchFamily="18" charset="0"/>
                              </a:rPr>
                            </m:ctrlPr>
                          </m:sSupPr>
                          <m:e>
                            <m:r>
                              <a:rPr lang="en-CA" altLang="en-US" i="1" kern="0">
                                <a:latin typeface="Cambria Math" panose="02040503050406030204" pitchFamily="18" charset="0"/>
                                <a:ea typeface="Cambria Math" panose="02040503050406030204" pitchFamily="18" charset="0"/>
                              </a:rPr>
                              <m:t>𝑚</m:t>
                            </m:r>
                          </m:e>
                          <m:sup>
                            <m:r>
                              <a:rPr lang="en-CA" altLang="en-US" i="1" kern="0">
                                <a:latin typeface="Cambria Math" panose="02040503050406030204" pitchFamily="18" charset="0"/>
                                <a:ea typeface="Cambria Math" panose="02040503050406030204" pitchFamily="18" charset="0"/>
                              </a:rPr>
                              <m:t>2</m:t>
                            </m:r>
                          </m:sup>
                        </m:sSup>
                        <m:r>
                          <a:rPr lang="en-CA" altLang="en-US" i="1" kern="0">
                            <a:latin typeface="Cambria Math" panose="02040503050406030204" pitchFamily="18" charset="0"/>
                            <a:ea typeface="Cambria Math" panose="02040503050406030204" pitchFamily="18" charset="0"/>
                          </a:rPr>
                          <m:t>𝑑𝑎𝑦</m:t>
                        </m:r>
                      </m:den>
                    </m:f>
                  </m:oMath>
                </a14:m>
                <a:endParaRPr lang="en-CA" altLang="en-US" kern="0" dirty="0"/>
              </a:p>
            </p:txBody>
          </p:sp>
        </mc:Choice>
        <mc:Fallback xmlns="">
          <p:sp>
            <p:nvSpPr>
              <p:cNvPr id="382" name="Content Placeholder 1"/>
              <p:cNvSpPr txBox="1">
                <a:spLocks noRot="1" noChangeAspect="1" noMove="1" noResize="1" noEditPoints="1" noAdjustHandles="1" noChangeArrowheads="1" noChangeShapeType="1" noTextEdit="1"/>
              </p:cNvSpPr>
              <p:nvPr/>
            </p:nvSpPr>
            <p:spPr bwMode="auto">
              <a:xfrm>
                <a:off x="1199493" y="4081000"/>
                <a:ext cx="4183414" cy="515938"/>
              </a:xfrm>
              <a:prstGeom prst="rect">
                <a:avLst/>
              </a:prstGeom>
              <a:blipFill>
                <a:blip r:embed="rId3"/>
                <a:stretch>
                  <a:fillRect l="-2332" b="-2470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84" name="Content Placeholder 1"/>
              <p:cNvSpPr txBox="1">
                <a:spLocks/>
              </p:cNvSpPr>
              <p:nvPr/>
            </p:nvSpPr>
            <p:spPr bwMode="auto">
              <a:xfrm>
                <a:off x="6008412" y="4075573"/>
                <a:ext cx="4641319" cy="5159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5E405"/>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5E405"/>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altLang="en-US" kern="0" dirty="0"/>
                  <a:t>Convection 1mm gap  </a:t>
                </a:r>
                <a14:m>
                  <m:oMath xmlns:m="http://schemas.openxmlformats.org/officeDocument/2006/math">
                    <m:r>
                      <a:rPr lang="en-CA" altLang="en-US" i="1" kern="0">
                        <a:latin typeface="Cambria Math" panose="02040503050406030204" pitchFamily="18" charset="0"/>
                        <a:ea typeface="Cambria Math" panose="02040503050406030204" pitchFamily="18" charset="0"/>
                      </a:rPr>
                      <m:t>&gt;</m:t>
                    </m:r>
                    <m:r>
                      <a:rPr lang="en-CA" altLang="en-US" kern="0">
                        <a:latin typeface="Cambria Math" panose="02040503050406030204" pitchFamily="18" charset="0"/>
                        <a:ea typeface="Cambria Math" panose="02040503050406030204" pitchFamily="18" charset="0"/>
                      </a:rPr>
                      <m:t>300</m:t>
                    </m:r>
                    <m:f>
                      <m:fPr>
                        <m:ctrlPr>
                          <a:rPr lang="en-CA" altLang="en-US" i="1" kern="0">
                            <a:latin typeface="Cambria Math" panose="02040503050406030204" pitchFamily="18" charset="0"/>
                            <a:ea typeface="Cambria Math" panose="02040503050406030204" pitchFamily="18" charset="0"/>
                          </a:rPr>
                        </m:ctrlPr>
                      </m:fPr>
                      <m:num>
                        <m:r>
                          <a:rPr lang="en-CA" altLang="en-US" i="1" kern="0">
                            <a:latin typeface="Cambria Math" panose="02040503050406030204" pitchFamily="18" charset="0"/>
                            <a:ea typeface="Cambria Math" panose="02040503050406030204" pitchFamily="18" charset="0"/>
                          </a:rPr>
                          <m:t>𝑔</m:t>
                        </m:r>
                      </m:num>
                      <m:den>
                        <m:sSup>
                          <m:sSupPr>
                            <m:ctrlPr>
                              <a:rPr lang="en-CA" altLang="en-US" i="1" kern="0">
                                <a:latin typeface="Cambria Math" panose="02040503050406030204" pitchFamily="18" charset="0"/>
                                <a:ea typeface="Cambria Math" panose="02040503050406030204" pitchFamily="18" charset="0"/>
                              </a:rPr>
                            </m:ctrlPr>
                          </m:sSupPr>
                          <m:e>
                            <m:r>
                              <a:rPr lang="en-CA" altLang="en-US" i="1" kern="0">
                                <a:latin typeface="Cambria Math" panose="02040503050406030204" pitchFamily="18" charset="0"/>
                                <a:ea typeface="Cambria Math" panose="02040503050406030204" pitchFamily="18" charset="0"/>
                              </a:rPr>
                              <m:t>𝑚</m:t>
                            </m:r>
                          </m:e>
                          <m:sup>
                            <m:r>
                              <a:rPr lang="en-CA" altLang="en-US" i="1" kern="0">
                                <a:latin typeface="Cambria Math" panose="02040503050406030204" pitchFamily="18" charset="0"/>
                                <a:ea typeface="Cambria Math" panose="02040503050406030204" pitchFamily="18" charset="0"/>
                              </a:rPr>
                              <m:t>2</m:t>
                            </m:r>
                          </m:sup>
                        </m:sSup>
                        <m:r>
                          <a:rPr lang="en-CA" altLang="en-US" i="1" kern="0">
                            <a:latin typeface="Cambria Math" panose="02040503050406030204" pitchFamily="18" charset="0"/>
                            <a:ea typeface="Cambria Math" panose="02040503050406030204" pitchFamily="18" charset="0"/>
                          </a:rPr>
                          <m:t>𝑑𝑎𝑦</m:t>
                        </m:r>
                      </m:den>
                    </m:f>
                  </m:oMath>
                </a14:m>
                <a:endParaRPr lang="en-CA" altLang="en-US" kern="0" dirty="0"/>
              </a:p>
            </p:txBody>
          </p:sp>
        </mc:Choice>
        <mc:Fallback xmlns="">
          <p:sp>
            <p:nvSpPr>
              <p:cNvPr id="384" name="Content Placeholder 1"/>
              <p:cNvSpPr txBox="1">
                <a:spLocks noRot="1" noChangeAspect="1" noMove="1" noResize="1" noEditPoints="1" noAdjustHandles="1" noChangeArrowheads="1" noChangeShapeType="1" noTextEdit="1"/>
              </p:cNvSpPr>
              <p:nvPr/>
            </p:nvSpPr>
            <p:spPr bwMode="auto">
              <a:xfrm>
                <a:off x="6008412" y="4075573"/>
                <a:ext cx="4641319" cy="515938"/>
              </a:xfrm>
              <a:prstGeom prst="rect">
                <a:avLst/>
              </a:prstGeom>
              <a:blipFill>
                <a:blip r:embed="rId4"/>
                <a:stretch>
                  <a:fillRect l="-2102" b="-261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noFill/>
                  </a:rPr>
                  <a:t> </a:t>
                </a:r>
              </a:p>
            </p:txBody>
          </p:sp>
        </mc:Fallback>
      </mc:AlternateContent>
      <p:sp>
        <p:nvSpPr>
          <p:cNvPr id="385" name="Content Placeholder 1"/>
          <p:cNvSpPr txBox="1">
            <a:spLocks/>
          </p:cNvSpPr>
          <p:nvPr/>
        </p:nvSpPr>
        <p:spPr bwMode="auto">
          <a:xfrm>
            <a:off x="3907016" y="4759287"/>
            <a:ext cx="1428168" cy="28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5E405"/>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5E405"/>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5E405"/>
              </a:buClr>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None/>
            </a:pPr>
            <a:r>
              <a:rPr lang="en-CA" altLang="en-US" sz="1000" kern="0" dirty="0"/>
              <a:t>(only short term)</a:t>
            </a:r>
          </a:p>
        </p:txBody>
      </p:sp>
      <p:sp>
        <p:nvSpPr>
          <p:cNvPr id="390" name="Text Box 15"/>
          <p:cNvSpPr txBox="1">
            <a:spLocks noChangeArrowheads="1"/>
          </p:cNvSpPr>
          <p:nvPr/>
        </p:nvSpPr>
        <p:spPr bwMode="auto">
          <a:xfrm>
            <a:off x="6087710" y="1763973"/>
            <a:ext cx="2692400" cy="184666"/>
          </a:xfrm>
          <a:prstGeom prst="rect">
            <a:avLst/>
          </a:prstGeom>
          <a:solidFill>
            <a:schemeClr val="bg1"/>
          </a:solidFill>
          <a:ln>
            <a:noFill/>
          </a:ln>
          <a:extLst>
            <a:ext uri="{91240B29-F687-4F45-9708-019B960494DF}">
              <a14:hiddenLine xmlns:a14="http://schemas.microsoft.com/office/drawing/2010/main" w="38100">
                <a:solidFill>
                  <a:srgbClr val="000000"/>
                </a:solidFill>
                <a:prstDash val="dash"/>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200" dirty="0">
                <a:solidFill>
                  <a:schemeClr val="tx1"/>
                </a:solidFill>
              </a:rPr>
              <a:t>Outside 0°C; 80%  relative humidity</a:t>
            </a:r>
          </a:p>
        </p:txBody>
      </p:sp>
      <p:sp>
        <p:nvSpPr>
          <p:cNvPr id="391" name="Text Box 16"/>
          <p:cNvSpPr txBox="1">
            <a:spLocks noChangeArrowheads="1"/>
          </p:cNvSpPr>
          <p:nvPr/>
        </p:nvSpPr>
        <p:spPr bwMode="auto">
          <a:xfrm>
            <a:off x="6105131" y="3612548"/>
            <a:ext cx="2692400" cy="184666"/>
          </a:xfrm>
          <a:prstGeom prst="rect">
            <a:avLst/>
          </a:prstGeom>
          <a:solidFill>
            <a:schemeClr val="bg1"/>
          </a:solidFill>
          <a:ln>
            <a:noFill/>
          </a:ln>
          <a:extLst>
            <a:ext uri="{91240B29-F687-4F45-9708-019B960494DF}">
              <a14:hiddenLine xmlns:a14="http://schemas.microsoft.com/office/drawing/2010/main" w="38100">
                <a:solidFill>
                  <a:srgbClr val="000000"/>
                </a:solidFill>
                <a:prstDash val="dash"/>
                <a:miter lim="800000"/>
                <a:headEnd/>
                <a:tailEnd/>
              </a14:hiddenLine>
            </a:ext>
          </a:extLst>
        </p:spPr>
        <p:txBody>
          <a:bodyPr lIns="0" tIns="0" rIns="0" bIns="0">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200" dirty="0">
                <a:solidFill>
                  <a:schemeClr val="tx1"/>
                </a:solidFill>
              </a:rPr>
              <a:t>Inside 20°C; 50%  relative humidity</a:t>
            </a:r>
          </a:p>
        </p:txBody>
      </p:sp>
      <p:sp>
        <p:nvSpPr>
          <p:cNvPr id="392" name="Text Box 9"/>
          <p:cNvSpPr txBox="1">
            <a:spLocks noChangeArrowheads="1"/>
          </p:cNvSpPr>
          <p:nvPr/>
        </p:nvSpPr>
        <p:spPr bwMode="auto">
          <a:xfrm>
            <a:off x="522651" y="6379442"/>
            <a:ext cx="74325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5E405"/>
              </a:buClr>
              <a:buFont typeface="Wingdings" panose="05000000000000000000" pitchFamily="2" charset="2"/>
              <a:buChar char="§"/>
              <a:defRPr sz="2400">
                <a:solidFill>
                  <a:srgbClr val="4D4D4D"/>
                </a:solidFill>
                <a:latin typeface="Calibri" panose="020F0502020204030204" pitchFamily="34" charset="0"/>
                <a:ea typeface="MS PGothic" panose="020B0600070205080204" pitchFamily="34" charset="-128"/>
              </a:defRPr>
            </a:lvl1pPr>
            <a:lvl2pPr marL="742950" indent="-285750">
              <a:spcBef>
                <a:spcPct val="20000"/>
              </a:spcBef>
              <a:buClr>
                <a:srgbClr val="F5E405"/>
              </a:buClr>
              <a:buSzPct val="70000"/>
              <a:buFont typeface="Wingdings" panose="05000000000000000000" pitchFamily="2" charset="2"/>
              <a:buChar char="§"/>
              <a:defRPr sz="2000">
                <a:solidFill>
                  <a:srgbClr val="4D4D4D"/>
                </a:solidFill>
                <a:latin typeface="Calibri" panose="020F0502020204030204" pitchFamily="34" charset="0"/>
                <a:ea typeface="MS PGothic" panose="020B0600070205080204" pitchFamily="34" charset="-128"/>
              </a:defRPr>
            </a:lvl2pPr>
            <a:lvl3pPr marL="1143000" indent="-228600">
              <a:spcBef>
                <a:spcPct val="20000"/>
              </a:spcBef>
              <a:buClr>
                <a:srgbClr val="F5E405"/>
              </a:buClr>
              <a:buChar char="•"/>
              <a:defRPr sz="2400">
                <a:solidFill>
                  <a:srgbClr val="4D4D4D"/>
                </a:solidFill>
                <a:latin typeface="Calibri" panose="020F0502020204030204" pitchFamily="34" charset="0"/>
                <a:ea typeface="MS PGothic" panose="020B0600070205080204" pitchFamily="34" charset="-128"/>
              </a:defRPr>
            </a:lvl3pPr>
            <a:lvl4pPr marL="1600200" indent="-228600">
              <a:spcBef>
                <a:spcPct val="20000"/>
              </a:spcBef>
              <a:buChar char="–"/>
              <a:defRPr sz="2000">
                <a:solidFill>
                  <a:srgbClr val="4D4D4D"/>
                </a:solidFill>
                <a:latin typeface="Calibri" panose="020F0502020204030204" pitchFamily="34" charset="0"/>
                <a:ea typeface="MS PGothic" panose="020B0600070205080204" pitchFamily="34" charset="-128"/>
              </a:defRPr>
            </a:lvl4pPr>
            <a:lvl5pPr marL="2057400" indent="-228600">
              <a:spcBef>
                <a:spcPct val="20000"/>
              </a:spcBef>
              <a:buChar char="»"/>
              <a:defRPr sz="2000">
                <a:solidFill>
                  <a:srgbClr val="4D4D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4D4D4D"/>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de-DE" altLang="en-US" sz="1200" dirty="0">
                <a:solidFill>
                  <a:schemeClr val="tx1"/>
                </a:solidFill>
              </a:rPr>
              <a:t>Source</a:t>
            </a:r>
            <a:r>
              <a:rPr lang="en-US" altLang="en-US" sz="1200" dirty="0">
                <a:solidFill>
                  <a:schemeClr val="tx1"/>
                </a:solidFill>
              </a:rPr>
              <a:t>: S. </a:t>
            </a:r>
            <a:r>
              <a:rPr lang="en-US" altLang="en-US" sz="1200" dirty="0" err="1">
                <a:solidFill>
                  <a:schemeClr val="tx1"/>
                </a:solidFill>
              </a:rPr>
              <a:t>Peper</a:t>
            </a:r>
            <a:r>
              <a:rPr lang="en-US" altLang="en-US" sz="1200" dirty="0">
                <a:solidFill>
                  <a:schemeClr val="tx1"/>
                </a:solidFill>
              </a:rPr>
              <a:t>, W. Feist, V. </a:t>
            </a:r>
            <a:r>
              <a:rPr lang="en-US" altLang="en-US" sz="1200" dirty="0" err="1">
                <a:solidFill>
                  <a:schemeClr val="tx1"/>
                </a:solidFill>
              </a:rPr>
              <a:t>Sariri</a:t>
            </a:r>
            <a:r>
              <a:rPr lang="en-US" altLang="en-US" sz="1200" dirty="0">
                <a:solidFill>
                  <a:schemeClr val="tx1"/>
                </a:solidFill>
              </a:rPr>
              <a:t>: </a:t>
            </a:r>
            <a:r>
              <a:rPr lang="en-US" altLang="en-US" sz="1200" dirty="0" err="1">
                <a:solidFill>
                  <a:schemeClr val="tx1"/>
                </a:solidFill>
              </a:rPr>
              <a:t>Luftdichte</a:t>
            </a:r>
            <a:r>
              <a:rPr lang="en-US" altLang="en-US" sz="1200" dirty="0">
                <a:solidFill>
                  <a:schemeClr val="tx1"/>
                </a:solidFill>
              </a:rPr>
              <a:t> </a:t>
            </a:r>
            <a:r>
              <a:rPr lang="en-US" altLang="en-US" sz="1200" dirty="0" err="1">
                <a:solidFill>
                  <a:schemeClr val="tx1"/>
                </a:solidFill>
              </a:rPr>
              <a:t>Projektierung</a:t>
            </a:r>
            <a:r>
              <a:rPr lang="en-US" altLang="en-US" sz="1200" dirty="0">
                <a:solidFill>
                  <a:schemeClr val="tx1"/>
                </a:solidFill>
              </a:rPr>
              <a:t> von </a:t>
            </a:r>
            <a:r>
              <a:rPr lang="en-US" altLang="en-US" sz="1200" dirty="0" err="1">
                <a:solidFill>
                  <a:schemeClr val="tx1"/>
                </a:solidFill>
              </a:rPr>
              <a:t>Passivhäusern</a:t>
            </a:r>
            <a:r>
              <a:rPr lang="en-US" altLang="en-US" sz="1200" dirty="0">
                <a:solidFill>
                  <a:schemeClr val="tx1"/>
                </a:solidFill>
              </a:rPr>
              <a:t> – </a:t>
            </a:r>
            <a:r>
              <a:rPr lang="en-US" altLang="en-US" sz="1200" dirty="0" err="1">
                <a:solidFill>
                  <a:schemeClr val="tx1"/>
                </a:solidFill>
              </a:rPr>
              <a:t>eine</a:t>
            </a:r>
            <a:r>
              <a:rPr lang="en-US" altLang="en-US" sz="1200" dirty="0">
                <a:solidFill>
                  <a:schemeClr val="tx1"/>
                </a:solidFill>
              </a:rPr>
              <a:t> </a:t>
            </a:r>
            <a:r>
              <a:rPr lang="en-US" altLang="en-US" sz="1200" dirty="0" err="1">
                <a:solidFill>
                  <a:schemeClr val="tx1"/>
                </a:solidFill>
              </a:rPr>
              <a:t>Planungshilfe</a:t>
            </a:r>
            <a:r>
              <a:rPr lang="en-US" altLang="en-US" sz="1200" dirty="0">
                <a:solidFill>
                  <a:schemeClr val="tx1"/>
                </a:solidFill>
              </a:rPr>
              <a:t>. </a:t>
            </a:r>
          </a:p>
          <a:p>
            <a:pPr eaLnBrk="1" hangingPunct="1">
              <a:spcBef>
                <a:spcPct val="0"/>
              </a:spcBef>
              <a:buClrTx/>
              <a:buFontTx/>
              <a:buNone/>
            </a:pPr>
            <a:r>
              <a:rPr lang="en-US" altLang="en-US" sz="1200" dirty="0" err="1">
                <a:solidFill>
                  <a:schemeClr val="tx1"/>
                </a:solidFill>
              </a:rPr>
              <a:t>Fachinformation</a:t>
            </a:r>
            <a:r>
              <a:rPr lang="en-US" altLang="en-US" sz="1200" dirty="0">
                <a:solidFill>
                  <a:schemeClr val="tx1"/>
                </a:solidFill>
              </a:rPr>
              <a:t> PHI 1999/6, </a:t>
            </a:r>
            <a:r>
              <a:rPr lang="en-US" altLang="en-US" sz="1200" dirty="0" err="1">
                <a:solidFill>
                  <a:schemeClr val="tx1"/>
                </a:solidFill>
              </a:rPr>
              <a:t>Passivhaus</a:t>
            </a:r>
            <a:r>
              <a:rPr lang="en-US" altLang="en-US" sz="1200" dirty="0">
                <a:solidFill>
                  <a:schemeClr val="tx1"/>
                </a:solidFill>
              </a:rPr>
              <a:t> </a:t>
            </a:r>
            <a:r>
              <a:rPr lang="en-US" altLang="en-US" sz="1200" dirty="0" err="1">
                <a:solidFill>
                  <a:schemeClr val="tx1"/>
                </a:solidFill>
              </a:rPr>
              <a:t>Institut</a:t>
            </a:r>
            <a:r>
              <a:rPr lang="en-US" altLang="en-US" sz="1200" dirty="0">
                <a:solidFill>
                  <a:schemeClr val="tx1"/>
                </a:solidFill>
              </a:rPr>
              <a:t>, Darmstadt 1999/ 9. </a:t>
            </a:r>
            <a:r>
              <a:rPr lang="en-US" altLang="en-US" sz="1200" dirty="0" err="1">
                <a:solidFill>
                  <a:schemeClr val="tx1"/>
                </a:solidFill>
              </a:rPr>
              <a:t>Auflage</a:t>
            </a:r>
            <a:r>
              <a:rPr lang="en-US" altLang="en-US" sz="1200" dirty="0">
                <a:solidFill>
                  <a:schemeClr val="tx1"/>
                </a:solidFill>
              </a:rPr>
              <a:t> 2008, Graphic: Wimmers</a:t>
            </a:r>
            <a:endParaRPr lang="de-DE" altLang="en-US" sz="1200" dirty="0">
              <a:solidFill>
                <a:schemeClr val="tx1"/>
              </a:solidFill>
            </a:endParaRPr>
          </a:p>
        </p:txBody>
      </p:sp>
      <p:sp>
        <p:nvSpPr>
          <p:cNvPr id="201" name="Content Placeholder 2"/>
          <p:cNvSpPr txBox="1">
            <a:spLocks/>
          </p:cNvSpPr>
          <p:nvPr/>
        </p:nvSpPr>
        <p:spPr bwMode="auto">
          <a:xfrm>
            <a:off x="1201773" y="1232731"/>
            <a:ext cx="3304083" cy="53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kern="0" dirty="0"/>
              <a:t>Scenario 3)</a:t>
            </a:r>
          </a:p>
        </p:txBody>
      </p:sp>
      <p:sp>
        <p:nvSpPr>
          <p:cNvPr id="202" name="Content Placeholder 2"/>
          <p:cNvSpPr txBox="1">
            <a:spLocks/>
          </p:cNvSpPr>
          <p:nvPr/>
        </p:nvSpPr>
        <p:spPr bwMode="auto">
          <a:xfrm>
            <a:off x="6010723" y="1248288"/>
            <a:ext cx="3304083" cy="53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38163" indent="-538163"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cs typeface="+mn-cs"/>
              </a:defRPr>
            </a:lvl1pPr>
            <a:lvl2pPr marL="742950" indent="-285750" algn="l" rtl="0" eaLnBrk="0" fontAlgn="base" hangingPunct="0">
              <a:spcBef>
                <a:spcPct val="20000"/>
              </a:spcBef>
              <a:spcAft>
                <a:spcPct val="0"/>
              </a:spcAft>
              <a:buClr>
                <a:srgbClr val="FCF004"/>
              </a:buClr>
              <a:buSzPct val="70000"/>
              <a:buFont typeface="Wingdings" panose="05000000000000000000" pitchFamily="2" charset="2"/>
              <a:buChar char="§"/>
              <a:defRPr sz="2000">
                <a:solidFill>
                  <a:srgbClr val="4D4D4D"/>
                </a:solidFill>
                <a:latin typeface="Calibri" pitchFamily="34" charset="0"/>
                <a:ea typeface="MS PGothic" pitchFamily="34" charset="-128"/>
              </a:defRPr>
            </a:lvl2pPr>
            <a:lvl3pPr marL="1143000" indent="-228600" algn="l" rtl="0" eaLnBrk="0" fontAlgn="base" hangingPunct="0">
              <a:spcBef>
                <a:spcPct val="20000"/>
              </a:spcBef>
              <a:spcAft>
                <a:spcPct val="0"/>
              </a:spcAft>
              <a:buClr>
                <a:srgbClr val="FCF004"/>
              </a:buClr>
              <a:buFont typeface="Wingdings" panose="05000000000000000000" pitchFamily="2" charset="2"/>
              <a:buChar char="§"/>
              <a:defRPr sz="2400">
                <a:solidFill>
                  <a:srgbClr val="4D4D4D"/>
                </a:solidFill>
                <a:latin typeface="Calibri" pitchFamily="34" charset="0"/>
                <a:ea typeface="MS PGothic" pitchFamily="34" charset="-128"/>
              </a:defRPr>
            </a:lvl3pPr>
            <a:lvl4pPr marL="16002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4pPr>
            <a:lvl5pPr marL="2057400" indent="-228600" algn="l" rtl="0" eaLnBrk="0" fontAlgn="base" hangingPunct="0">
              <a:spcBef>
                <a:spcPct val="20000"/>
              </a:spcBef>
              <a:spcAft>
                <a:spcPct val="0"/>
              </a:spcAft>
              <a:buClr>
                <a:srgbClr val="FCF004"/>
              </a:buClr>
              <a:buFont typeface="Wingdings" panose="05000000000000000000" pitchFamily="2" charset="2"/>
              <a:buChar char="§"/>
              <a:defRPr sz="2000">
                <a:solidFill>
                  <a:srgbClr val="4D4D4D"/>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pPr marL="0" indent="0">
              <a:buFont typeface="Wingdings" panose="05000000000000000000" pitchFamily="2" charset="2"/>
              <a:buNone/>
            </a:pPr>
            <a:r>
              <a:rPr lang="en-CA" kern="0" dirty="0"/>
              <a:t>Scenario 4)</a:t>
            </a:r>
          </a:p>
        </p:txBody>
      </p:sp>
    </p:spTree>
    <p:extLst>
      <p:ext uri="{BB962C8B-B14F-4D97-AF65-F5344CB8AC3E}">
        <p14:creationId xmlns:p14="http://schemas.microsoft.com/office/powerpoint/2010/main" val="809936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4000"/>
                                        <p:tgtEl>
                                          <p:spTgt spid="3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2"/>
                                        </p:tgtEl>
                                        <p:attrNameLst>
                                          <p:attrName>style.visibility</p:attrName>
                                        </p:attrNameLst>
                                      </p:cBhvr>
                                      <p:to>
                                        <p:strVal val="visible"/>
                                      </p:to>
                                    </p:set>
                                    <p:animEffect transition="in" filter="fade">
                                      <p:cBhvr>
                                        <p:cTn id="12" dur="500"/>
                                        <p:tgtEl>
                                          <p:spTgt spid="38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85"/>
                                        </p:tgtEl>
                                        <p:attrNameLst>
                                          <p:attrName>style.visibility</p:attrName>
                                        </p:attrNameLst>
                                      </p:cBhvr>
                                      <p:to>
                                        <p:strVal val="visible"/>
                                      </p:to>
                                    </p:set>
                                    <p:animEffect transition="in" filter="fade">
                                      <p:cBhvr>
                                        <p:cTn id="15" dur="500"/>
                                        <p:tgtEl>
                                          <p:spTgt spid="38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88"/>
                                        </p:tgtEl>
                                        <p:attrNameLst>
                                          <p:attrName>style.visibility</p:attrName>
                                        </p:attrNameLst>
                                      </p:cBhvr>
                                      <p:to>
                                        <p:strVal val="visible"/>
                                      </p:to>
                                    </p:set>
                                    <p:animEffect transition="in" filter="wipe(down)">
                                      <p:cBhvr>
                                        <p:cTn id="20" dur="2000"/>
                                        <p:tgtEl>
                                          <p:spTgt spid="38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4"/>
                                        </p:tgtEl>
                                        <p:attrNameLst>
                                          <p:attrName>style.visibility</p:attrName>
                                        </p:attrNameLst>
                                      </p:cBhvr>
                                      <p:to>
                                        <p:strVal val="visible"/>
                                      </p:to>
                                    </p:set>
                                    <p:animEffect transition="in" filter="fade">
                                      <p:cBhvr>
                                        <p:cTn id="25" dur="500"/>
                                        <p:tgtEl>
                                          <p:spTgt spid="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0"/>
      <p:bldP spid="384" grpId="0"/>
      <p:bldP spid="385" grpId="0"/>
    </p:bldLst>
  </p:timing>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5b89403-8670-4c8a-a68b-beee026a3835">
      <UserInfo>
        <DisplayName/>
        <AccountId xsi:nil="true"/>
        <AccountType/>
      </UserInfo>
    </SharedWithUsers>
    <MediaLengthInSeconds xmlns="216991cb-7b70-410c-8842-c0e7fbae0f64" xsi:nil="true"/>
    <TaxCatchAll xmlns="05b89403-8670-4c8a-a68b-beee026a3835" xsi:nil="true"/>
    <lcf76f155ced4ddcb4097134ff3c332f xmlns="216991cb-7b70-410c-8842-c0e7fbae0f6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D56DC1492CF64F9CB9F0283E06F62F" ma:contentTypeVersion="19" ma:contentTypeDescription="Create a new document." ma:contentTypeScope="" ma:versionID="d59b4c3ce6dcb2f1eac3e6989884751e">
  <xsd:schema xmlns:xsd="http://www.w3.org/2001/XMLSchema" xmlns:xs="http://www.w3.org/2001/XMLSchema" xmlns:p="http://schemas.microsoft.com/office/2006/metadata/properties" xmlns:ns2="05b89403-8670-4c8a-a68b-beee026a3835" xmlns:ns3="216991cb-7b70-410c-8842-c0e7fbae0f64" targetNamespace="http://schemas.microsoft.com/office/2006/metadata/properties" ma:root="true" ma:fieldsID="a0e87505b64e39be177ace61bbc03164" ns2:_="" ns3:_="">
    <xsd:import namespace="05b89403-8670-4c8a-a68b-beee026a3835"/>
    <xsd:import namespace="216991cb-7b70-410c-8842-c0e7fbae0f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b89403-8670-4c8a-a68b-beee026a383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bb745ca-1c30-4b00-a226-317ec975d38c}" ma:internalName="TaxCatchAll" ma:showField="CatchAllData" ma:web="05b89403-8670-4c8a-a68b-beee026a383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6991cb-7b70-410c-8842-c0e7fbae0f6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03b80b-8175-4c13-af67-3d8e268027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497B32-FD8B-4E40-A569-12B473F36FE4}">
  <ds:schemaRefs>
    <ds:schemaRef ds:uri="http://schemas.microsoft.com/sharepoint/v3/contenttype/forms"/>
  </ds:schemaRefs>
</ds:datastoreItem>
</file>

<file path=customXml/itemProps2.xml><?xml version="1.0" encoding="utf-8"?>
<ds:datastoreItem xmlns:ds="http://schemas.openxmlformats.org/officeDocument/2006/customXml" ds:itemID="{16AFB28F-ADD2-4E9E-9774-9DA133D1329B}">
  <ds:schemaRefs>
    <ds:schemaRef ds:uri="http://schemas.microsoft.com/office/2006/metadata/properties"/>
    <ds:schemaRef ds:uri="http://schemas.microsoft.com/office/infopath/2007/PartnerControls"/>
    <ds:schemaRef ds:uri="a89ee031-05cf-4bbf-85ae-57687bb21f27"/>
    <ds:schemaRef ds:uri="1ac7176c-336d-4954-9829-78a93f31331f"/>
  </ds:schemaRefs>
</ds:datastoreItem>
</file>

<file path=customXml/itemProps3.xml><?xml version="1.0" encoding="utf-8"?>
<ds:datastoreItem xmlns:ds="http://schemas.openxmlformats.org/officeDocument/2006/customXml" ds:itemID="{3EA6416E-C27A-4A62-B6CA-6B121BEEC770}"/>
</file>

<file path=docProps/app.xml><?xml version="1.0" encoding="utf-8"?>
<Properties xmlns="http://schemas.openxmlformats.org/officeDocument/2006/extended-properties" xmlns:vt="http://schemas.openxmlformats.org/officeDocument/2006/docPropsVTypes">
  <Template/>
  <TotalTime>148530</TotalTime>
  <Words>32013</Words>
  <Application>Microsoft Office PowerPoint</Application>
  <PresentationFormat>Widescreen</PresentationFormat>
  <Paragraphs>3510</Paragraphs>
  <Slides>236</Slides>
  <Notes>235</Notes>
  <HiddenSlides>0</HiddenSlides>
  <MMClips>0</MMClips>
  <ScaleCrop>false</ScaleCrop>
  <HeadingPairs>
    <vt:vector size="4" baseType="variant">
      <vt:variant>
        <vt:lpstr>Theme</vt:lpstr>
      </vt:variant>
      <vt:variant>
        <vt:i4>1</vt:i4>
      </vt:variant>
      <vt:variant>
        <vt:lpstr>Slide Titles</vt:lpstr>
      </vt:variant>
      <vt:variant>
        <vt:i4>236</vt:i4>
      </vt:variant>
    </vt:vector>
  </HeadingPairs>
  <TitlesOfParts>
    <vt:vector size="237" baseType="lpstr">
      <vt:lpstr>Standarddesign</vt:lpstr>
      <vt:lpstr>Building Science for Wood Buildings</vt:lpstr>
      <vt:lpstr>Literature suggestion</vt:lpstr>
      <vt:lpstr>Building Science for Wood Buildings</vt:lpstr>
      <vt:lpstr>PowerPoint Presentation</vt:lpstr>
      <vt:lpstr>PowerPoint Presentation</vt:lpstr>
      <vt:lpstr>What are the Pros and Cons of Wood as Construction Material in regards to Building Science?</vt:lpstr>
      <vt:lpstr>CO2 Balance of Concrete and Wood in Construction</vt:lpstr>
      <vt:lpstr>Yield of Forest Industry</vt:lpstr>
      <vt:lpstr>PowerPoint Presentation</vt:lpstr>
      <vt:lpstr>Why is Building Science important?</vt:lpstr>
      <vt:lpstr>Fields in Building Science</vt:lpstr>
      <vt:lpstr>We use Building Science to</vt:lpstr>
      <vt:lpstr>Operational Energy vs Embodied Energy</vt:lpstr>
      <vt:lpstr>Energy Consumption in Canada</vt:lpstr>
      <vt:lpstr>5 Steps to Energy Efficient Buildings</vt:lpstr>
      <vt:lpstr>Step 1 for Energy Efficient Construction</vt:lpstr>
      <vt:lpstr>Compact Design</vt:lpstr>
      <vt:lpstr>PowerPoint Presentation</vt:lpstr>
      <vt:lpstr>Optimal Shape Factor</vt:lpstr>
      <vt:lpstr>A/V-ratio (thermal envelope area/heated volume)</vt:lpstr>
      <vt:lpstr>Example</vt:lpstr>
      <vt:lpstr>56 Corners</vt:lpstr>
      <vt:lpstr>4 Corners</vt:lpstr>
      <vt:lpstr>Exercise</vt:lpstr>
      <vt:lpstr>Step 2 for Energy Efficient Construction</vt:lpstr>
      <vt:lpstr>Step 3 for Energy Efficient Construction</vt:lpstr>
      <vt:lpstr>PowerPoint Presentation</vt:lpstr>
      <vt:lpstr>Energy Efficient = Thicker Walls</vt:lpstr>
      <vt:lpstr>BC Energy Step Code 2017 and new NBC</vt:lpstr>
      <vt:lpstr>What does this change?</vt:lpstr>
      <vt:lpstr>Step 4 for Energy Efficient Construction</vt:lpstr>
      <vt:lpstr>Step 5 for Energy Efficient Construction</vt:lpstr>
      <vt:lpstr>Benefit of Energy Efficient Construction</vt:lpstr>
      <vt:lpstr>Thermal Comfort</vt:lpstr>
      <vt:lpstr>Interior Comfort</vt:lpstr>
      <vt:lpstr>Health Benefits depending on Humidity</vt:lpstr>
      <vt:lpstr>PowerPoint Presentation</vt:lpstr>
      <vt:lpstr>PowerPoint Presentation</vt:lpstr>
      <vt:lpstr>Units for Temperature</vt:lpstr>
      <vt:lpstr>3 Laws of thermodynamics</vt:lpstr>
      <vt:lpstr>3 ways of heat transfer</vt:lpstr>
      <vt:lpstr>Units for Heat Transfer</vt:lpstr>
      <vt:lpstr>Heat Flow Rate q, R and U</vt:lpstr>
      <vt:lpstr>Heat Transfer Coefficient </vt:lpstr>
      <vt:lpstr>Practical differences between U and R</vt:lpstr>
      <vt:lpstr>Thermal Resistance R imperial</vt:lpstr>
      <vt:lpstr>Heat Transfer Coefficient U metric</vt:lpstr>
      <vt:lpstr>U &amp; RSI </vt:lpstr>
      <vt:lpstr>Economic and Ecological Balance</vt:lpstr>
      <vt:lpstr>PowerPoint Presentation</vt:lpstr>
      <vt:lpstr>Thermal conductivity: -value [W/mK] (or k-value)</vt:lpstr>
      <vt:lpstr>PowerPoint Presentation</vt:lpstr>
      <vt:lpstr>PowerPoint Presentation</vt:lpstr>
      <vt:lpstr>PowerPoint Presentation</vt:lpstr>
      <vt:lpstr>PowerPoint Presentation</vt:lpstr>
      <vt:lpstr>PowerPoint Presentation</vt:lpstr>
      <vt:lpstr>Wood Percentage in Framing </vt:lpstr>
      <vt:lpstr>PowerPoint Presentation</vt:lpstr>
      <vt:lpstr>PowerPoint Presentation</vt:lpstr>
      <vt:lpstr>PowerPoint Presentation</vt:lpstr>
      <vt:lpstr>“Typical” Thermal Bridge</vt:lpstr>
      <vt:lpstr>PowerPoint Presentation</vt:lpstr>
      <vt:lpstr>Avoid and Optimize</vt:lpstr>
      <vt:lpstr>Geometry </vt:lpstr>
      <vt:lpstr>PowerPoint Presentation</vt:lpstr>
      <vt:lpstr>Where are Thermal Bridges?</vt:lpstr>
      <vt:lpstr>Thermal Bridges are a Design Exercise</vt:lpstr>
      <vt:lpstr>Steel Stud Wall Assemblies</vt:lpstr>
      <vt:lpstr>Impact of Exposed Slabs &amp; Balconies a)</vt:lpstr>
      <vt:lpstr>Impact of Exposed Slabs &amp; Balconies b)</vt:lpstr>
      <vt:lpstr>Is this a Thermal Bridge?</vt:lpstr>
      <vt:lpstr>Compare  or k values</vt:lpstr>
      <vt:lpstr>Finite Element Calculation of Thermal Bridges a) (as per DIN EN ISO 10211)</vt:lpstr>
      <vt:lpstr>Finite Element Calculation of Thermal Bridges b) (as per DIN EN ISO 10211)</vt:lpstr>
      <vt:lpstr>Finite Element Calculation of Thermal Bridges c) (as per DIN EN ISO 10211)</vt:lpstr>
      <vt:lpstr>Thermal Bridges of Studs and Posts</vt:lpstr>
      <vt:lpstr>Thermally Optimized Rafters, Beams and Posts</vt:lpstr>
      <vt:lpstr>Effective R or U value or Thermal Bridge Calculation</vt:lpstr>
      <vt:lpstr>PowerPoint Presentation</vt:lpstr>
      <vt:lpstr>PowerPoint Presentation</vt:lpstr>
      <vt:lpstr>PowerPoint Presentation</vt:lpstr>
      <vt:lpstr>PowerPoint Presentation</vt:lpstr>
      <vt:lpstr>PowerPoint Presentation</vt:lpstr>
      <vt:lpstr>Thermally Optimized Window Installation</vt:lpstr>
      <vt:lpstr>Window Installation</vt:lpstr>
      <vt:lpstr>Detail optimization with FEM tool</vt:lpstr>
      <vt:lpstr>Analyze Window Details</vt:lpstr>
      <vt:lpstr>PowerPoint Presentation</vt:lpstr>
      <vt:lpstr>PowerPoint Presentation</vt:lpstr>
      <vt:lpstr>The Importance of Airtightness</vt:lpstr>
      <vt:lpstr>Clarification</vt:lpstr>
      <vt:lpstr>Where are the crucial details for Airtightness?</vt:lpstr>
      <vt:lpstr>Principle of Thermal Insulation</vt:lpstr>
      <vt:lpstr>Air Flow</vt:lpstr>
      <vt:lpstr>Convective Looping</vt:lpstr>
      <vt:lpstr>Possible Locations of Air Barrier and Wind Barrier a)</vt:lpstr>
      <vt:lpstr>Possible Locations of Air Barrier and Wind Barrier b)</vt:lpstr>
      <vt:lpstr>Possible Moisture Loads in Construction Assemblies a)</vt:lpstr>
      <vt:lpstr>Possible Moisture Loads in Construction Assemblies b)</vt:lpstr>
      <vt:lpstr>Experiment</vt:lpstr>
      <vt:lpstr>Vapour to liquid Water</vt:lpstr>
      <vt:lpstr>Conclusions</vt:lpstr>
      <vt:lpstr>Driving Forces for Air Movement</vt:lpstr>
      <vt:lpstr>Wind</vt:lpstr>
      <vt:lpstr>Buoyancy</vt:lpstr>
      <vt:lpstr>Exercise</vt:lpstr>
      <vt:lpstr>Airtightness as a Design Task</vt:lpstr>
      <vt:lpstr>PowerPoint Presentation</vt:lpstr>
      <vt:lpstr>Airtight Materials</vt:lpstr>
      <vt:lpstr>Non Durable Materials for Airtightness</vt:lpstr>
      <vt:lpstr>Leaky Materials for Airtightness</vt:lpstr>
      <vt:lpstr>Specialty Membranes</vt:lpstr>
      <vt:lpstr>Specialty Tapes</vt:lpstr>
      <vt:lpstr>Corner Tapes</vt:lpstr>
      <vt:lpstr>Combine the right Membranes and Tapes</vt:lpstr>
      <vt:lpstr>Specialty OSB Tape</vt:lpstr>
      <vt:lpstr>Specialty Foundation Tape</vt:lpstr>
      <vt:lpstr>Butyl Tapes</vt:lpstr>
      <vt:lpstr>Grummets, Collars, Gaskets…</vt:lpstr>
      <vt:lpstr>Sealing without gaskets</vt:lpstr>
      <vt:lpstr>Specialty Window Tapes, double sided or expanding Foam</vt:lpstr>
      <vt:lpstr>PowerPoint Presentation</vt:lpstr>
      <vt:lpstr>PowerPoint Presentation</vt:lpstr>
      <vt:lpstr>Basic Problem with Airtightness in Platform Framing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Airtight Window Installation, sides  </vt:lpstr>
      <vt:lpstr>Airtight Window Installation</vt:lpstr>
      <vt:lpstr>PowerPoint Presentation</vt:lpstr>
      <vt:lpstr>Blower Door Test (BDT)</vt:lpstr>
      <vt:lpstr>BDT Standards</vt:lpstr>
      <vt:lpstr>BDT Volume in Passive House Standard</vt:lpstr>
      <vt:lpstr>Saskatchewan Conservation House 1978</vt:lpstr>
      <vt:lpstr>Austria House, Whistler 2009</vt:lpstr>
      <vt:lpstr>Canadian Milestones in Airtightness 2010-2011</vt:lpstr>
      <vt:lpstr>Wood Innovation Research Laboratory, Prince George 2018</vt:lpstr>
      <vt:lpstr>Exercise</vt:lpstr>
      <vt:lpstr>Exercise </vt:lpstr>
      <vt:lpstr>Exercise</vt:lpstr>
      <vt:lpstr>PowerPoint Presentation</vt:lpstr>
      <vt:lpstr>PowerPoint Presentation</vt:lpstr>
      <vt:lpstr>Possible Moisture Loads in Construction Assemblies</vt:lpstr>
      <vt:lpstr>PowerPoint Presentation</vt:lpstr>
      <vt:lpstr>Vapour Diffusion Resistance factors: perms and Sd </vt:lpstr>
      <vt:lpstr>U.S. Perm</vt:lpstr>
      <vt:lpstr>PowerPoint Presentation</vt:lpstr>
      <vt:lpstr>Vapour Diffusion Resistance of various Insulating Materials =  - Value</vt:lpstr>
      <vt:lpstr>Water Vapour Diffusion Thickness sd – Value Examples</vt:lpstr>
      <vt:lpstr>Water Vapour Diffusion Thickness sd – Value (DIN 4108)</vt:lpstr>
      <vt:lpstr>Vapour Diffusion Rules</vt:lpstr>
      <vt:lpstr>Positioning Rules of Thumb</vt:lpstr>
      <vt:lpstr>Discussion</vt:lpstr>
      <vt:lpstr>Wood Fiber Board as Exterior Sheeting</vt:lpstr>
      <vt:lpstr>Glaser Diagram for Vapour Diffusion in Wall</vt:lpstr>
      <vt:lpstr>Exercise</vt:lpstr>
      <vt:lpstr>Vapour Membranes with Variable Diffusion Resistance</vt:lpstr>
      <vt:lpstr>Constant Diffusion Resistance</vt:lpstr>
      <vt:lpstr>Variable Diffusion Resistance</vt:lpstr>
      <vt:lpstr>Methods of Moisture Transport</vt:lpstr>
      <vt:lpstr>Façade Design, Capillary Break vs Ventilated Facade</vt:lpstr>
      <vt:lpstr>Exercise</vt:lpstr>
      <vt:lpstr>PowerPoint Presentation</vt:lpstr>
      <vt:lpstr>PowerPoint Presentation</vt:lpstr>
      <vt:lpstr>Basics of Durable Design for Wood Buildings</vt:lpstr>
      <vt:lpstr>Vapour Diffusion from Outside</vt:lpstr>
      <vt:lpstr>Analyze Assembly a)</vt:lpstr>
      <vt:lpstr>Analyze Assembly b)</vt:lpstr>
      <vt:lpstr>Analyze Assembly c)</vt:lpstr>
      <vt:lpstr>Analyze Assembly d)</vt:lpstr>
      <vt:lpstr>Analyze Assembly e)</vt:lpstr>
      <vt:lpstr>Online Guides</vt:lpstr>
      <vt:lpstr>Design Exercise (10-15min)</vt:lpstr>
      <vt:lpstr>Design Exercise</vt:lpstr>
      <vt:lpstr>PowerPoint Presentation</vt:lpstr>
      <vt:lpstr>Rain Water Protection</vt:lpstr>
      <vt:lpstr>Pedestal Details a)</vt:lpstr>
      <vt:lpstr>Pedestal Details b)</vt:lpstr>
      <vt:lpstr>Pedestal Details c)</vt:lpstr>
      <vt:lpstr>Exercise: Spot the Difference</vt:lpstr>
      <vt:lpstr>Base Details a)</vt:lpstr>
      <vt:lpstr>Base Details b)</vt:lpstr>
      <vt:lpstr>Charred Facade</vt:lpstr>
      <vt:lpstr>Cedar Façade </vt:lpstr>
      <vt:lpstr>Cement Fiber Board Façade </vt:lpstr>
      <vt:lpstr>Metal Façade </vt:lpstr>
      <vt:lpstr>Discuss Façade </vt:lpstr>
      <vt:lpstr>PowerPoint Presentation</vt:lpstr>
      <vt:lpstr>PowerPoint Presentation</vt:lpstr>
      <vt:lpstr>Window Installation</vt:lpstr>
      <vt:lpstr>PowerPoint Presentation</vt:lpstr>
      <vt:lpstr>Constrains:  Wood Construction, Passive House Certified, State of the Art Research Facility, Budget, Time line</vt:lpstr>
      <vt:lpstr>Location and Climate</vt:lpstr>
      <vt:lpstr>Requirements</vt:lpstr>
      <vt:lpstr>Passive House Key Requirements</vt:lpstr>
      <vt:lpstr>PowerPoint Presentation</vt:lpstr>
      <vt:lpstr>PowerPoint Presentation</vt:lpstr>
      <vt:lpstr>PowerPoint Presentation</vt:lpstr>
      <vt:lpstr>PowerPoint Presentation</vt:lpstr>
      <vt:lpstr>Insulation under thickened Edge Slab</vt:lpstr>
      <vt:lpstr>PowerPoint Presentation</vt:lpstr>
      <vt:lpstr>PowerPoint Presentation</vt:lpstr>
      <vt:lpstr>PowerPoint Presentation</vt:lpstr>
      <vt:lpstr>PowerPoint Presentation</vt:lpstr>
      <vt:lpstr>PowerPoint Presentation</vt:lpstr>
      <vt:lpstr>PowerPoint Presentation</vt:lpstr>
      <vt:lpstr>Glulam Connector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 Certification, final values</vt:lpstr>
      <vt:lpstr>PowerPoint Presentation</vt:lpstr>
      <vt:lpstr>PowerPoint Presentation</vt:lpstr>
      <vt:lpstr>PowerPoint Presentation</vt:lpstr>
      <vt:lpstr>PowerPoint Presentation</vt:lpstr>
    </vt:vector>
  </TitlesOfParts>
  <Company>AJD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walton</dc:creator>
  <cp:lastModifiedBy>Guido Wimmers</cp:lastModifiedBy>
  <cp:revision>2185</cp:revision>
  <cp:lastPrinted>2020-11-16T01:09:08Z</cp:lastPrinted>
  <dcterms:created xsi:type="dcterms:W3CDTF">2010-11-11T04:40:32Z</dcterms:created>
  <dcterms:modified xsi:type="dcterms:W3CDTF">2025-08-29T16:06:56Z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53200.0000000000</vt:lpwstr>
  </property>
  <property fmtid="{D5CDD505-2E9C-101B-9397-08002B2CF9AE}" pid="3" name="xd_ProgID">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MediaServiceImageTags">
    <vt:lpwstr/>
  </property>
  <property fmtid="{D5CDD505-2E9C-101B-9397-08002B2CF9AE}" pid="12" name="ContentTypeId">
    <vt:lpwstr>0x010100B6D56DC1492CF64F9CB9F0283E06F62F</vt:lpwstr>
  </property>
</Properties>
</file>